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91" r:id="rId8"/>
    <p:sldId id="262" r:id="rId9"/>
    <p:sldId id="286" r:id="rId10"/>
    <p:sldId id="287" r:id="rId11"/>
    <p:sldId id="288" r:id="rId12"/>
    <p:sldId id="289" r:id="rId13"/>
    <p:sldId id="290" r:id="rId14"/>
    <p:sldId id="292" r:id="rId15"/>
    <p:sldId id="293" r:id="rId16"/>
    <p:sldId id="294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1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78634" y="1118361"/>
            <a:ext cx="5586730" cy="1217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80" y="67056"/>
            <a:ext cx="348996" cy="3581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45612" y="1893265"/>
            <a:ext cx="3652774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4144" y="1323847"/>
            <a:ext cx="7855711" cy="1668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778635" y="666750"/>
            <a:ext cx="5586730" cy="121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Cap</a:t>
            </a:r>
            <a:r>
              <a:rPr spc="-100" dirty="0"/>
              <a:t>s</a:t>
            </a:r>
            <a:r>
              <a:rPr spc="-114" dirty="0"/>
              <a:t>tone</a:t>
            </a:r>
            <a:r>
              <a:rPr spc="-285" dirty="0"/>
              <a:t> </a:t>
            </a:r>
            <a:r>
              <a:rPr spc="-150" dirty="0"/>
              <a:t>Project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3600" spc="-114" dirty="0">
                <a:solidFill>
                  <a:srgbClr val="124F5C"/>
                </a:solidFill>
              </a:rPr>
              <a:t>Hotel</a:t>
            </a:r>
            <a:r>
              <a:rPr sz="3600" spc="-204" dirty="0">
                <a:solidFill>
                  <a:srgbClr val="124F5C"/>
                </a:solidFill>
              </a:rPr>
              <a:t> </a:t>
            </a:r>
            <a:r>
              <a:rPr sz="3600" spc="-55" dirty="0">
                <a:solidFill>
                  <a:srgbClr val="124F5C"/>
                </a:solidFill>
              </a:rPr>
              <a:t>B</a:t>
            </a:r>
            <a:r>
              <a:rPr sz="3600" spc="-45" dirty="0">
                <a:solidFill>
                  <a:srgbClr val="124F5C"/>
                </a:solidFill>
              </a:rPr>
              <a:t>o</a:t>
            </a:r>
            <a:r>
              <a:rPr sz="3600" spc="-75" dirty="0">
                <a:solidFill>
                  <a:srgbClr val="124F5C"/>
                </a:solidFill>
              </a:rPr>
              <a:t>oking</a:t>
            </a:r>
            <a:r>
              <a:rPr sz="3600" spc="-204" dirty="0">
                <a:solidFill>
                  <a:srgbClr val="124F5C"/>
                </a:solidFill>
              </a:rPr>
              <a:t> </a:t>
            </a:r>
            <a:r>
              <a:rPr sz="3600" spc="-130" dirty="0">
                <a:solidFill>
                  <a:srgbClr val="124F5C"/>
                </a:solidFill>
              </a:rPr>
              <a:t>Anal</a:t>
            </a:r>
            <a:r>
              <a:rPr sz="3600" spc="-150" dirty="0">
                <a:solidFill>
                  <a:srgbClr val="124F5C"/>
                </a:solidFill>
              </a:rPr>
              <a:t>y</a:t>
            </a:r>
            <a:r>
              <a:rPr sz="3600" spc="-200" dirty="0">
                <a:solidFill>
                  <a:srgbClr val="124F5C"/>
                </a:solidFill>
              </a:rPr>
              <a:t>sis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600200" y="2800350"/>
            <a:ext cx="5079364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7970">
              <a:lnSpc>
                <a:spcPct val="100000"/>
              </a:lnSpc>
              <a:spcBef>
                <a:spcPts val="100"/>
              </a:spcBef>
            </a:pPr>
            <a:r>
              <a:rPr lang="en-US" sz="1800" b="1" spc="-65" dirty="0">
                <a:solidFill>
                  <a:srgbClr val="124F5C"/>
                </a:solidFill>
                <a:latin typeface="Verdana"/>
                <a:cs typeface="Verdana"/>
              </a:rPr>
              <a:t>Team Member:-</a:t>
            </a:r>
          </a:p>
          <a:p>
            <a:pPr marL="12700" marR="5080" indent="267970">
              <a:lnSpc>
                <a:spcPct val="100000"/>
              </a:lnSpc>
              <a:spcBef>
                <a:spcPts val="100"/>
              </a:spcBef>
            </a:pPr>
            <a:r>
              <a:rPr lang="en-US" b="1" spc="-65" dirty="0">
                <a:solidFill>
                  <a:srgbClr val="124F5C"/>
                </a:solidFill>
                <a:latin typeface="Verdana"/>
                <a:cs typeface="Verdana"/>
              </a:rPr>
              <a:t>1) </a:t>
            </a:r>
            <a:r>
              <a:rPr lang="en-US" sz="1800" b="1" spc="-65" dirty="0">
                <a:solidFill>
                  <a:srgbClr val="124F5C"/>
                </a:solidFill>
                <a:latin typeface="Verdana"/>
                <a:cs typeface="Verdana"/>
              </a:rPr>
              <a:t>Kuresh Chandra Tripathy</a:t>
            </a:r>
          </a:p>
          <a:p>
            <a:pPr marL="12700" marR="5080" indent="267970">
              <a:lnSpc>
                <a:spcPct val="100000"/>
              </a:lnSpc>
              <a:spcBef>
                <a:spcPts val="100"/>
              </a:spcBef>
            </a:pPr>
            <a:r>
              <a:rPr lang="en-US" sz="1800" b="1" spc="-65" dirty="0">
                <a:solidFill>
                  <a:srgbClr val="124F5C"/>
                </a:solidFill>
                <a:latin typeface="Verdana"/>
                <a:cs typeface="Verdana"/>
              </a:rPr>
              <a:t>2) N Narayan Santosh Ku</a:t>
            </a:r>
            <a:r>
              <a:rPr lang="en-US" b="1" spc="-65" dirty="0">
                <a:solidFill>
                  <a:srgbClr val="124F5C"/>
                </a:solidFill>
                <a:latin typeface="Verdana"/>
                <a:cs typeface="Verdana"/>
              </a:rPr>
              <a:t>. Choudhury</a:t>
            </a:r>
            <a:endParaRPr sz="1800" dirty="0">
              <a:latin typeface="Verdana"/>
              <a:cs typeface="Verdan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5597A9-33F8-431C-9B58-5B8A01E0D4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9789">
            <a:off x="5065585" y="3299164"/>
            <a:ext cx="4719699" cy="16568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991184-1F80-4B4C-8716-ECD6C1C8086E}"/>
              </a:ext>
            </a:extLst>
          </p:cNvPr>
          <p:cNvSpPr txBox="1"/>
          <p:nvPr/>
        </p:nvSpPr>
        <p:spPr>
          <a:xfrm>
            <a:off x="609600" y="285750"/>
            <a:ext cx="5867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spc="-5" dirty="0">
                <a:solidFill>
                  <a:srgbClr val="CC0000"/>
                </a:solidFill>
                <a:latin typeface="Arial"/>
                <a:ea typeface="+mj-ea"/>
                <a:cs typeface="Arial"/>
              </a:rPr>
              <a:t>Frequency Distribution Tables</a:t>
            </a:r>
          </a:p>
          <a:p>
            <a:endParaRPr lang="en-US" sz="2500" b="1" spc="-5" dirty="0">
              <a:solidFill>
                <a:srgbClr val="CC0000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B3E3D-23C8-4874-B551-5ACBB8C36E00}"/>
              </a:ext>
            </a:extLst>
          </p:cNvPr>
          <p:cNvSpPr txBox="1"/>
          <p:nvPr/>
        </p:nvSpPr>
        <p:spPr>
          <a:xfrm>
            <a:off x="609600" y="895350"/>
            <a:ext cx="5791200" cy="227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spc="-5" dirty="0"/>
              <a:t> Frequency Distribution Tables </a:t>
            </a:r>
            <a:r>
              <a:rPr lang="en-US" sz="1600" spc="-5" dirty="0"/>
              <a:t>it show a data occurs how many number of times.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spc="-5" dirty="0"/>
              <a:t>Here in this example we can clearly see that, this table show the heights of some sample data with different frequency.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spc="-5" dirty="0"/>
              <a:t>So it is easy to understand the occurrence of any values in the FDT (Frequency Distribution Tables 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39E80-ED4F-4133-9EB7-6EACFA2664D0}"/>
              </a:ext>
            </a:extLst>
          </p:cNvPr>
          <p:cNvSpPr txBox="1"/>
          <p:nvPr/>
        </p:nvSpPr>
        <p:spPr>
          <a:xfrm>
            <a:off x="609600" y="2975580"/>
            <a:ext cx="449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spc="-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A4FCCC-26F8-44CF-836A-698A5140E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726" y="2803725"/>
            <a:ext cx="2286000" cy="205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7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A1B596-5AA3-4434-8D55-8F24A619E9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5" t="7650" r="7870" b="6135"/>
          <a:stretch/>
        </p:blipFill>
        <p:spPr>
          <a:xfrm>
            <a:off x="4855243" y="1675834"/>
            <a:ext cx="4038600" cy="3276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91184-1F80-4B4C-8716-ECD6C1C8086E}"/>
              </a:ext>
            </a:extLst>
          </p:cNvPr>
          <p:cNvSpPr txBox="1"/>
          <p:nvPr/>
        </p:nvSpPr>
        <p:spPr>
          <a:xfrm>
            <a:off x="609600" y="285750"/>
            <a:ext cx="5867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spc="-5" dirty="0">
                <a:solidFill>
                  <a:srgbClr val="CC0000"/>
                </a:solidFill>
                <a:latin typeface="Arial"/>
                <a:ea typeface="+mj-ea"/>
                <a:cs typeface="Arial"/>
              </a:rPr>
              <a:t>Pie Charts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B3E3D-23C8-4874-B551-5ACBB8C36E00}"/>
              </a:ext>
            </a:extLst>
          </p:cNvPr>
          <p:cNvSpPr txBox="1"/>
          <p:nvPr/>
        </p:nvSpPr>
        <p:spPr>
          <a:xfrm>
            <a:off x="609600" y="895350"/>
            <a:ext cx="5181600" cy="227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spc="-5" dirty="0"/>
              <a:t> Pie Charts </a:t>
            </a:r>
            <a:r>
              <a:rPr lang="en-US" sz="1600" spc="-5" dirty="0"/>
              <a:t>is a pictorial representation of a statistical data in a circular graph.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spc="-5" dirty="0"/>
              <a:t>Mostly it divided whole circle unit to different segment of circle.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spc="-5" dirty="0"/>
              <a:t>Each slices illustrate numerical proportion/ various type of proportion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39E80-ED4F-4133-9EB7-6EACFA2664D0}"/>
              </a:ext>
            </a:extLst>
          </p:cNvPr>
          <p:cNvSpPr txBox="1"/>
          <p:nvPr/>
        </p:nvSpPr>
        <p:spPr>
          <a:xfrm>
            <a:off x="609600" y="2975580"/>
            <a:ext cx="449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spc="-5" dirty="0"/>
          </a:p>
        </p:txBody>
      </p:sp>
    </p:spTree>
    <p:extLst>
      <p:ext uri="{BB962C8B-B14F-4D97-AF65-F5344CB8AC3E}">
        <p14:creationId xmlns:p14="http://schemas.microsoft.com/office/powerpoint/2010/main" val="1145533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r Graph - Learn About Bar Charts and Bar Diagrams">
            <a:extLst>
              <a:ext uri="{FF2B5EF4-FFF2-40B4-BE49-F238E27FC236}">
                <a16:creationId xmlns:a16="http://schemas.microsoft.com/office/drawing/2014/main" id="{323A4D97-B1D0-4101-A4BD-D808D27A21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2" t="7189" r="6407" b="9229"/>
          <a:stretch/>
        </p:blipFill>
        <p:spPr bwMode="auto">
          <a:xfrm>
            <a:off x="5458248" y="1733550"/>
            <a:ext cx="3289610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91184-1F80-4B4C-8716-ECD6C1C8086E}"/>
              </a:ext>
            </a:extLst>
          </p:cNvPr>
          <p:cNvSpPr txBox="1"/>
          <p:nvPr/>
        </p:nvSpPr>
        <p:spPr>
          <a:xfrm>
            <a:off x="609600" y="285750"/>
            <a:ext cx="5867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spc="-5" dirty="0">
                <a:solidFill>
                  <a:srgbClr val="CC0000"/>
                </a:solidFill>
                <a:latin typeface="Arial"/>
                <a:ea typeface="+mj-ea"/>
                <a:cs typeface="Arial"/>
              </a:rPr>
              <a:t>Bar Charts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B3E3D-23C8-4874-B551-5ACBB8C36E00}"/>
              </a:ext>
            </a:extLst>
          </p:cNvPr>
          <p:cNvSpPr txBox="1"/>
          <p:nvPr/>
        </p:nvSpPr>
        <p:spPr>
          <a:xfrm>
            <a:off x="609600" y="895350"/>
            <a:ext cx="4495800" cy="1900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spc="-5" dirty="0"/>
              <a:t> A bar </a:t>
            </a:r>
            <a:r>
              <a:rPr lang="en-US" sz="1600" spc="-5" dirty="0"/>
              <a:t>chart provides a way of showing data values represented as vertical bars/horizontal bars. It is sometimes used to show trend data, and the comparison of multiple data sets side by side.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39E80-ED4F-4133-9EB7-6EACFA2664D0}"/>
              </a:ext>
            </a:extLst>
          </p:cNvPr>
          <p:cNvSpPr txBox="1"/>
          <p:nvPr/>
        </p:nvSpPr>
        <p:spPr>
          <a:xfrm>
            <a:off x="609600" y="2975580"/>
            <a:ext cx="4800600" cy="1839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u="sng" spc="-5" dirty="0"/>
              <a:t>Bar chart </a:t>
            </a:r>
            <a:r>
              <a:rPr lang="en-US" b="1" i="1" u="sng" spc="-5" dirty="0"/>
              <a:t>vs</a:t>
            </a:r>
            <a:r>
              <a:rPr lang="en-US" i="1" u="sng" spc="-5" dirty="0"/>
              <a:t> Histogram</a:t>
            </a:r>
            <a:endParaRPr lang="en-US" sz="200" b="1" i="1" spc="-5" dirty="0"/>
          </a:p>
          <a:p>
            <a:pPr marL="288925">
              <a:lnSpc>
                <a:spcPct val="150000"/>
              </a:lnSpc>
            </a:pPr>
            <a:r>
              <a:rPr lang="en-US" sz="1600" spc="-5" dirty="0"/>
              <a:t>Unlike </a:t>
            </a:r>
            <a:r>
              <a:rPr lang="en-US" sz="1600" b="1" spc="-5" dirty="0"/>
              <a:t>histograms</a:t>
            </a:r>
            <a:r>
              <a:rPr lang="en-US" sz="1600" spc="-5" dirty="0"/>
              <a:t>, the </a:t>
            </a:r>
            <a:r>
              <a:rPr lang="en-US" sz="1600" b="1" spc="-5" dirty="0"/>
              <a:t>bars</a:t>
            </a:r>
            <a:r>
              <a:rPr lang="en-US" sz="1600" spc="-5" dirty="0"/>
              <a:t> in bar charts have                        spaces between them to emphasize that each bar represents a discrete value, whereas histograms are for continuous data.</a:t>
            </a:r>
          </a:p>
        </p:txBody>
      </p:sp>
    </p:spTree>
    <p:extLst>
      <p:ext uri="{BB962C8B-B14F-4D97-AF65-F5344CB8AC3E}">
        <p14:creationId xmlns:p14="http://schemas.microsoft.com/office/powerpoint/2010/main" val="1471371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6640" y="467994"/>
            <a:ext cx="294830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500" spc="-5" dirty="0"/>
              <a:t>Bivariate analysis</a:t>
            </a:r>
            <a:endParaRPr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EEE41-9F41-4468-BFD5-AD440FA2FCBB}"/>
              </a:ext>
            </a:extLst>
          </p:cNvPr>
          <p:cNvSpPr txBox="1"/>
          <p:nvPr/>
        </p:nvSpPr>
        <p:spPr>
          <a:xfrm>
            <a:off x="609600" y="851174"/>
            <a:ext cx="6400800" cy="217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Q) What is </a:t>
            </a:r>
            <a:r>
              <a:rPr lang="en-US" sz="1600" spc="-5" dirty="0"/>
              <a:t>Bivariate analysis</a:t>
            </a:r>
            <a:r>
              <a:rPr lang="en-US" sz="1600" spc="-10" dirty="0"/>
              <a:t>?</a:t>
            </a:r>
          </a:p>
          <a:p>
            <a:endParaRPr lang="en-US" sz="1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Bivariate </a:t>
            </a:r>
            <a:r>
              <a:rPr lang="en-US" sz="1600" dirty="0"/>
              <a:t> is a type of data analysis consists of analysis of two variables (often denoted as X, Y), for the purpose of determining the empirical relationship between them.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Empirical relationship  is nothing but a correlation that is supported by experiment and observation but not necessarily supported by theory.)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80E644-DD26-4D63-A3EE-5499D216BB3C}"/>
              </a:ext>
            </a:extLst>
          </p:cNvPr>
          <p:cNvSpPr txBox="1"/>
          <p:nvPr/>
        </p:nvSpPr>
        <p:spPr>
          <a:xfrm>
            <a:off x="609600" y="2973684"/>
            <a:ext cx="1752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Example:-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Scatter plot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Box plot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Mosaic plot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38A1E7-638B-46FF-9F2B-1B36ABE20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026383"/>
            <a:ext cx="1760616" cy="1760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C68368-9E7B-46C0-8AB8-A763E1C33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926" y="3023588"/>
            <a:ext cx="2205966" cy="19103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E97847-C847-4A7B-8253-A86FE21356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68"/>
          <a:stretch/>
        </p:blipFill>
        <p:spPr>
          <a:xfrm>
            <a:off x="6934200" y="1482862"/>
            <a:ext cx="2089193" cy="21777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276654-7537-4652-A1D6-A8EDA564AEF0}"/>
              </a:ext>
            </a:extLst>
          </p:cNvPr>
          <p:cNvSpPr txBox="1"/>
          <p:nvPr/>
        </p:nvSpPr>
        <p:spPr>
          <a:xfrm>
            <a:off x="2762459" y="4786999"/>
            <a:ext cx="1264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Scatter plot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10C7A7-F714-4760-9E1F-4DEED3BC827E}"/>
              </a:ext>
            </a:extLst>
          </p:cNvPr>
          <p:cNvSpPr txBox="1"/>
          <p:nvPr/>
        </p:nvSpPr>
        <p:spPr>
          <a:xfrm>
            <a:off x="5192044" y="478699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Mosaic plot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E07697-DABD-4511-9DFB-6FFF993504B8}"/>
              </a:ext>
            </a:extLst>
          </p:cNvPr>
          <p:cNvSpPr txBox="1"/>
          <p:nvPr/>
        </p:nvSpPr>
        <p:spPr>
          <a:xfrm>
            <a:off x="7696200" y="3639613"/>
            <a:ext cx="95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Box plot</a:t>
            </a:r>
          </a:p>
        </p:txBody>
      </p:sp>
    </p:spTree>
    <p:extLst>
      <p:ext uri="{BB962C8B-B14F-4D97-AF65-F5344CB8AC3E}">
        <p14:creationId xmlns:p14="http://schemas.microsoft.com/office/powerpoint/2010/main" val="1785781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991184-1F80-4B4C-8716-ECD6C1C8086E}"/>
              </a:ext>
            </a:extLst>
          </p:cNvPr>
          <p:cNvSpPr txBox="1"/>
          <p:nvPr/>
        </p:nvSpPr>
        <p:spPr>
          <a:xfrm>
            <a:off x="609600" y="285750"/>
            <a:ext cx="5867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spc="-5" dirty="0">
                <a:solidFill>
                  <a:srgbClr val="CC0000"/>
                </a:solidFill>
                <a:latin typeface="Arial"/>
                <a:ea typeface="+mj-ea"/>
                <a:cs typeface="Arial"/>
              </a:rPr>
              <a:t>Scatter plot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B3E3D-23C8-4874-B551-5ACBB8C36E00}"/>
              </a:ext>
            </a:extLst>
          </p:cNvPr>
          <p:cNvSpPr txBox="1"/>
          <p:nvPr/>
        </p:nvSpPr>
        <p:spPr>
          <a:xfrm>
            <a:off x="609600" y="895350"/>
            <a:ext cx="4495800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 </a:t>
            </a:r>
            <a:r>
              <a:rPr lang="en-US" b="1" dirty="0"/>
              <a:t>scatter plot </a:t>
            </a:r>
            <a:r>
              <a:rPr lang="en-US" dirty="0"/>
              <a:t>is a graphical representation of data visualization in which it shows the relationship between different variables. 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 scatter plot used dots to represent </a:t>
            </a:r>
            <a:r>
              <a:rPr lang="en-US" b="1" dirty="0"/>
              <a:t> </a:t>
            </a:r>
            <a:r>
              <a:rPr lang="en-US" dirty="0"/>
              <a:t>values for two different numeric variables.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position of each dot on the horizontal and vertical axis indicates values for an individual data point.</a:t>
            </a:r>
            <a:endParaRPr lang="en-US" sz="1600" spc="-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A0B08E-6B02-4896-9FDB-DE91AE4A4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796127"/>
            <a:ext cx="2662238" cy="22892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87C636-2E6C-48C3-B9D1-866C48D67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561374"/>
            <a:ext cx="2662238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37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991184-1F80-4B4C-8716-ECD6C1C8086E}"/>
              </a:ext>
            </a:extLst>
          </p:cNvPr>
          <p:cNvSpPr txBox="1"/>
          <p:nvPr/>
        </p:nvSpPr>
        <p:spPr>
          <a:xfrm>
            <a:off x="609600" y="285750"/>
            <a:ext cx="5867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spc="-5" dirty="0">
                <a:solidFill>
                  <a:srgbClr val="CC0000"/>
                </a:solidFill>
                <a:latin typeface="Arial"/>
                <a:ea typeface="+mj-ea"/>
                <a:cs typeface="Arial"/>
              </a:rPr>
              <a:t>Box plot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B3E3D-23C8-4874-B551-5ACBB8C36E00}"/>
              </a:ext>
            </a:extLst>
          </p:cNvPr>
          <p:cNvSpPr txBox="1"/>
          <p:nvPr/>
        </p:nvSpPr>
        <p:spPr>
          <a:xfrm>
            <a:off x="609600" y="666750"/>
            <a:ext cx="4495800" cy="420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A box </a:t>
            </a:r>
            <a:r>
              <a:rPr lang="en-US" dirty="0"/>
              <a:t>plot also know as box and whisker plot is a summary of five point data.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These five-number summary are the minimum, first quartile, median, third quartile, and maximum.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 a box plot, we draw a box from the first quartile to the third quartile. A vertical line goes through the box at the median. The whiskers go from each quartile to the minimum or maximum.</a:t>
            </a:r>
          </a:p>
        </p:txBody>
      </p:sp>
      <p:pic>
        <p:nvPicPr>
          <p:cNvPr id="1026" name="Picture 2" descr="Box Plot">
            <a:extLst>
              <a:ext uri="{FF2B5EF4-FFF2-40B4-BE49-F238E27FC236}">
                <a16:creationId xmlns:a16="http://schemas.microsoft.com/office/drawing/2014/main" id="{CA3AF884-8682-4CE9-B685-D2E383D6E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891" y="132958"/>
            <a:ext cx="1993834" cy="2504322"/>
          </a:xfrm>
          <a:prstGeom prst="roundRect">
            <a:avLst>
              <a:gd name="adj" fmla="val 1771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02FE5F-855D-4C11-BECC-F9D6C13D1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695879"/>
            <a:ext cx="3654817" cy="2314663"/>
          </a:xfrm>
          <a:prstGeom prst="hexagon">
            <a:avLst>
              <a:gd name="adj" fmla="val 0"/>
              <a:gd name="vf" fmla="val 115470"/>
            </a:avLst>
          </a:prstGeom>
        </p:spPr>
      </p:pic>
    </p:spTree>
    <p:extLst>
      <p:ext uri="{BB962C8B-B14F-4D97-AF65-F5344CB8AC3E}">
        <p14:creationId xmlns:p14="http://schemas.microsoft.com/office/powerpoint/2010/main" val="3232152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991184-1F80-4B4C-8716-ECD6C1C8086E}"/>
              </a:ext>
            </a:extLst>
          </p:cNvPr>
          <p:cNvSpPr txBox="1"/>
          <p:nvPr/>
        </p:nvSpPr>
        <p:spPr>
          <a:xfrm>
            <a:off x="609600" y="285750"/>
            <a:ext cx="5867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spc="-5" dirty="0">
                <a:solidFill>
                  <a:srgbClr val="CC0000"/>
                </a:solidFill>
                <a:latin typeface="Arial"/>
                <a:ea typeface="+mj-ea"/>
                <a:cs typeface="Arial"/>
              </a:rPr>
              <a:t>Mosaic plot</a:t>
            </a:r>
          </a:p>
          <a:p>
            <a:endParaRPr lang="en-US" sz="2500" b="1" spc="-5" dirty="0">
              <a:solidFill>
                <a:srgbClr val="CC0000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B3E3D-23C8-4874-B551-5ACBB8C36E00}"/>
              </a:ext>
            </a:extLst>
          </p:cNvPr>
          <p:cNvSpPr txBox="1"/>
          <p:nvPr/>
        </p:nvSpPr>
        <p:spPr>
          <a:xfrm>
            <a:off x="609600" y="751481"/>
            <a:ext cx="4648200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A Mosaic plot</a:t>
            </a:r>
            <a:r>
              <a:rPr lang="en-US" dirty="0"/>
              <a:t> is a graphical visualization of data from two or more qualitative variables.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It gives an overview of the data and makes it possible to recognize relationships between different variables.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It show percentages of data in groups.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Mosaic plots are used to show relationships and to provide a visual comparison of groups. 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80C62D-CC68-4EC3-9EE1-01E417D21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3" r="3572"/>
          <a:stretch/>
        </p:blipFill>
        <p:spPr>
          <a:xfrm>
            <a:off x="5715000" y="438150"/>
            <a:ext cx="3352800" cy="2667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EF52DA-D81A-412E-82E0-ABE7E1123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874" y="3053877"/>
            <a:ext cx="2798625" cy="194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87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13704" y="3486150"/>
            <a:ext cx="44367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200" spc="-5" dirty="0">
                <a:latin typeface="Arial MT"/>
                <a:cs typeface="Arial MT"/>
              </a:rPr>
              <a:t>Most </a:t>
            </a:r>
            <a:r>
              <a:rPr sz="1200" dirty="0">
                <a:latin typeface="Arial MT"/>
                <a:cs typeface="Arial MT"/>
              </a:rPr>
              <a:t>of the customers from </a:t>
            </a:r>
            <a:r>
              <a:rPr sz="1200" spc="-5" dirty="0">
                <a:latin typeface="Arial MT"/>
                <a:cs typeface="Arial MT"/>
              </a:rPr>
              <a:t>European countries like Portugal,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Great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Britain,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France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Spain.</a:t>
            </a:r>
            <a:endParaRPr sz="1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3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2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200" spc="-5" dirty="0">
                <a:latin typeface="Arial MT"/>
                <a:cs typeface="Arial MT"/>
              </a:rPr>
              <a:t>Most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preferred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meal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type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BB(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Bed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breakfast).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5071" y="448436"/>
            <a:ext cx="298640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Hotel</a:t>
            </a:r>
            <a:r>
              <a:rPr sz="2500" spc="-10" dirty="0"/>
              <a:t> </a:t>
            </a:r>
            <a:r>
              <a:rPr sz="2500" dirty="0"/>
              <a:t>wise</a:t>
            </a:r>
            <a:r>
              <a:rPr sz="2500" spc="-25" dirty="0"/>
              <a:t> </a:t>
            </a:r>
            <a:r>
              <a:rPr sz="2500" spc="-10" dirty="0"/>
              <a:t>Analysis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644144" y="1066545"/>
            <a:ext cx="7636509" cy="3375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While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hotel-wise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given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dataset,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answered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following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questions: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120"/>
              </a:spcBef>
              <a:buAutoNum type="arabicParenBoth"/>
              <a:tabLst>
                <a:tab pos="355600" algn="l"/>
              </a:tabLst>
            </a:pPr>
            <a:r>
              <a:rPr sz="1400" dirty="0">
                <a:latin typeface="Arial MT"/>
                <a:cs typeface="Arial MT"/>
              </a:rPr>
              <a:t>Percentage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each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hotels?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 MT"/>
                <a:cs typeface="Arial MT"/>
              </a:rPr>
              <a:t>Which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makes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more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revenue?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 MT"/>
                <a:cs typeface="Arial MT"/>
              </a:rPr>
              <a:t>Which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higher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lead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 MT"/>
                <a:cs typeface="Arial MT"/>
              </a:rPr>
              <a:t>What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most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preferred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length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each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-5" dirty="0">
                <a:latin typeface="Arial MT"/>
                <a:cs typeface="Arial MT"/>
              </a:rPr>
              <a:t>For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</a:t>
            </a:r>
            <a:r>
              <a:rPr sz="1400" dirty="0">
                <a:latin typeface="Arial MT"/>
                <a:cs typeface="Arial MT"/>
              </a:rPr>
              <a:t> hotel,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people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have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wait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longer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get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confirmed?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 MT"/>
                <a:cs typeface="Arial MT"/>
              </a:rPr>
              <a:t>Which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higher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cancellations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rate?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 MT"/>
                <a:cs typeface="Arial MT"/>
              </a:rPr>
              <a:t>Which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have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higher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how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much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customer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returning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rate?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9481" y="329907"/>
            <a:ext cx="2339527" cy="197319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1697" y="330227"/>
            <a:ext cx="2294261" cy="19882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27818" y="330150"/>
            <a:ext cx="2533514" cy="198466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46820" y="2568127"/>
            <a:ext cx="2547767" cy="206469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61873" y="2355849"/>
            <a:ext cx="5067300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185420" algn="l"/>
              </a:tabLst>
            </a:pP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Aíound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60%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aíe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City hotel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40%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Resoít </a:t>
            </a:r>
            <a:r>
              <a:rPr sz="1200" spc="-28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endParaRPr sz="1200">
              <a:latin typeface="Roboto"/>
              <a:cs typeface="Roboto"/>
            </a:endParaRPr>
          </a:p>
          <a:p>
            <a:pPr marL="184785" marR="211454" indent="-172720">
              <a:lnSpc>
                <a:spcPct val="150000"/>
              </a:lnSpc>
              <a:buClr>
                <a:srgbClr val="000000"/>
              </a:buClr>
              <a:buFont typeface="Arial MT"/>
              <a:buChar char="•"/>
              <a:tabLst>
                <a:tab pos="185420" algn="l"/>
              </a:tabLst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Avg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adí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Resoít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slightly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loweí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Hence,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seems to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be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making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slightly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íevenue.</a:t>
            </a:r>
            <a:endParaRPr sz="1200">
              <a:latin typeface="Roboto"/>
              <a:cs typeface="Roboto"/>
            </a:endParaRPr>
          </a:p>
          <a:p>
            <a:pPr marL="184785" marR="37465" indent="-172720">
              <a:lnSpc>
                <a:spcPct val="150000"/>
              </a:lnSpc>
              <a:buClr>
                <a:srgbClr val="000000"/>
              </a:buClr>
              <a:buFont typeface="Arial MT"/>
              <a:buChar char="•"/>
              <a:tabLst>
                <a:tab pos="185420" algn="l"/>
              </a:tabLst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hotel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slightly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higheí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median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lead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time.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Also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median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lead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time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significantly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higheí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each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case,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this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means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customeís geneíally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plan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theií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visits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way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eaíly.</a:t>
            </a:r>
            <a:endParaRPr sz="1200">
              <a:latin typeface="Roboto"/>
              <a:cs typeface="Roboto"/>
            </a:endParaRPr>
          </a:p>
          <a:p>
            <a:pPr marL="184785" marR="31750" indent="-172720">
              <a:lnSpc>
                <a:spcPts val="2160"/>
              </a:lnSpc>
              <a:spcBef>
                <a:spcPts val="105"/>
              </a:spcBef>
              <a:buClr>
                <a:srgbClr val="000000"/>
              </a:buClr>
              <a:buFont typeface="Arial MT"/>
              <a:buChar char="•"/>
              <a:tabLst>
                <a:tab pos="185420" algn="l"/>
              </a:tabLst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significantly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longeí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waiting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time,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hence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much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busieí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Resoít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503" y="252730"/>
            <a:ext cx="2381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latin typeface="Verdana"/>
                <a:cs typeface="Verdana"/>
              </a:rPr>
              <a:t>P</a:t>
            </a:r>
            <a:r>
              <a:rPr sz="2000" spc="-40" dirty="0">
                <a:latin typeface="Verdana"/>
                <a:cs typeface="Verdana"/>
              </a:rPr>
              <a:t>oi</a:t>
            </a:r>
            <a:r>
              <a:rPr sz="2000" spc="-95" dirty="0">
                <a:latin typeface="Verdana"/>
                <a:cs typeface="Verdana"/>
              </a:rPr>
              <a:t>n</a:t>
            </a:r>
            <a:r>
              <a:rPr sz="2000" spc="-85" dirty="0">
                <a:latin typeface="Verdana"/>
                <a:cs typeface="Verdana"/>
              </a:rPr>
              <a:t>ts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to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Disc</a:t>
            </a:r>
            <a:r>
              <a:rPr sz="2000" spc="-55" dirty="0">
                <a:latin typeface="Verdana"/>
                <a:cs typeface="Verdana"/>
              </a:rPr>
              <a:t>u</a:t>
            </a:r>
            <a:r>
              <a:rPr sz="2000" spc="-125" dirty="0">
                <a:latin typeface="Verdana"/>
                <a:cs typeface="Verdana"/>
              </a:rPr>
              <a:t>s</a:t>
            </a:r>
            <a:r>
              <a:rPr sz="2000" spc="-120" dirty="0">
                <a:latin typeface="Verdana"/>
                <a:cs typeface="Verdana"/>
              </a:rPr>
              <a:t>s</a:t>
            </a:r>
            <a:r>
              <a:rPr sz="2000" spc="-280" dirty="0"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7659" y="805433"/>
            <a:ext cx="3004185" cy="21679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Agenda</a:t>
            </a:r>
            <a:endParaRPr sz="14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Data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summary</a:t>
            </a:r>
            <a:endParaRPr sz="14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Univariate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endParaRPr sz="14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Hotel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wise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endParaRPr sz="14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Distribution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Channel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wise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endParaRPr sz="14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cancellation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endParaRPr sz="14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>
                <a:latin typeface="Arial MT"/>
                <a:cs typeface="Arial MT"/>
              </a:rPr>
              <a:t>Timewise</a:t>
            </a:r>
            <a:endParaRPr sz="14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Some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important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questions</a:t>
            </a:r>
            <a:endParaRPr sz="14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Correlation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heatmap</a:t>
            </a:r>
            <a:endParaRPr sz="145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3608" y="102107"/>
            <a:ext cx="3941064" cy="19965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6645" y="2530548"/>
            <a:ext cx="3654034" cy="18745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1847" y="177568"/>
            <a:ext cx="3659268" cy="19217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9376" y="2169667"/>
            <a:ext cx="4034154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88900" indent="-287020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Most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stays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less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5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days. </a:t>
            </a:r>
            <a:r>
              <a:rPr sz="1200" spc="100" dirty="0">
                <a:solidFill>
                  <a:srgbClr val="202020"/>
                </a:solidFill>
                <a:latin typeface="Roboto"/>
                <a:cs typeface="Roboto"/>
              </a:rPr>
              <a:t>ľheíe 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aíe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veíy few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long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stays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but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Resoít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píefeííed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 </a:t>
            </a:r>
            <a:r>
              <a:rPr sz="1200" spc="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long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stays.</a:t>
            </a:r>
            <a:endParaRPr sz="1200">
              <a:latin typeface="Roboto"/>
              <a:cs typeface="Roboto"/>
            </a:endParaRPr>
          </a:p>
          <a:p>
            <a:pPr marL="299085" marR="41910" indent="-287020">
              <a:lnSpc>
                <a:spcPct val="15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Almost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30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%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25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%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Resoít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 bookings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got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canceled.</a:t>
            </a:r>
            <a:endParaRPr sz="1200">
              <a:latin typeface="Roboto"/>
              <a:cs typeface="Roboto"/>
            </a:endParaRPr>
          </a:p>
          <a:p>
            <a:pPr marL="299085" marR="5080" indent="-287020">
              <a:lnSpc>
                <a:spcPts val="2160"/>
              </a:lnSpc>
              <a:spcBef>
                <a:spcPts val="105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Both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hotels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have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veíy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small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peícentage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customeí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will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íepeat,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but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Resoít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hotel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slightly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higheí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íepeat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%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360375"/>
            <a:ext cx="52685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Distribution</a:t>
            </a:r>
            <a:r>
              <a:rPr sz="2500" spc="30" dirty="0"/>
              <a:t> </a:t>
            </a:r>
            <a:r>
              <a:rPr sz="2500" spc="-5" dirty="0"/>
              <a:t>channel</a:t>
            </a:r>
            <a:r>
              <a:rPr sz="2500" spc="5" dirty="0"/>
              <a:t> wise</a:t>
            </a:r>
            <a:r>
              <a:rPr sz="2500" dirty="0"/>
              <a:t> </a:t>
            </a:r>
            <a:r>
              <a:rPr sz="2500" spc="-5" dirty="0"/>
              <a:t>Analysis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466750" y="1191259"/>
            <a:ext cx="7200900" cy="1881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While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Distribution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channel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wise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given</a:t>
            </a:r>
            <a:r>
              <a:rPr sz="1400" dirty="0">
                <a:latin typeface="Arial MT"/>
                <a:cs typeface="Arial MT"/>
              </a:rPr>
              <a:t> hotel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dataset,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answered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following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questions: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393700" indent="-381635">
              <a:lnSpc>
                <a:spcPct val="100000"/>
              </a:lnSpc>
              <a:spcBef>
                <a:spcPts val="1120"/>
              </a:spcBef>
              <a:buClr>
                <a:srgbClr val="000000"/>
              </a:buClr>
              <a:buAutoNum type="arabicParenBoth"/>
              <a:tabLst>
                <a:tab pos="393700" algn="l"/>
                <a:tab pos="394335" algn="l"/>
              </a:tabLst>
            </a:pP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4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most common</a:t>
            </a:r>
            <a:r>
              <a:rPr sz="14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channel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5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 booking</a:t>
            </a:r>
            <a:r>
              <a:rPr sz="14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hotels?</a:t>
            </a: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Roboto"/>
              <a:buAutoNum type="arabicParenBoth"/>
            </a:pPr>
            <a:endParaRPr sz="1350">
              <a:latin typeface="Roboto"/>
              <a:cs typeface="Roboto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AutoNum type="arabicParenBoth"/>
              <a:tabLst>
                <a:tab pos="356235" algn="l"/>
              </a:tabLst>
            </a:pP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channel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mostly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used</a:t>
            </a:r>
            <a:r>
              <a:rPr sz="14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5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10" dirty="0">
                <a:solidFill>
                  <a:srgbClr val="202020"/>
                </a:solidFill>
                <a:latin typeface="Roboto"/>
                <a:cs typeface="Roboto"/>
              </a:rPr>
              <a:t>eaíly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booking </a:t>
            </a:r>
            <a:r>
              <a:rPr sz="14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hotels?</a:t>
            </a: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buFont typeface="Roboto"/>
              <a:buAutoNum type="arabicParenBoth"/>
            </a:pPr>
            <a:endParaRPr sz="1400">
              <a:latin typeface="Roboto"/>
              <a:cs typeface="Roboto"/>
            </a:endParaRPr>
          </a:p>
          <a:p>
            <a:pPr marL="355600" indent="-343535">
              <a:lnSpc>
                <a:spcPct val="100000"/>
              </a:lnSpc>
              <a:buClr>
                <a:srgbClr val="000000"/>
              </a:buClr>
              <a:buAutoNum type="arabicParenBoth"/>
              <a:tabLst>
                <a:tab pos="356235" algn="l"/>
              </a:tabLst>
            </a:pP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sz="14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distíibution</a:t>
            </a:r>
            <a:r>
              <a:rPr sz="14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channel</a:t>
            </a: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10" dirty="0">
                <a:solidFill>
                  <a:srgbClr val="202020"/>
                </a:solidFill>
                <a:latin typeface="Roboto"/>
                <a:cs typeface="Roboto"/>
              </a:rPr>
              <a:t>bíings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15" dirty="0">
                <a:solidFill>
                  <a:srgbClr val="202020"/>
                </a:solidFill>
                <a:latin typeface="Roboto"/>
                <a:cs typeface="Roboto"/>
              </a:rPr>
              <a:t>betteí </a:t>
            </a:r>
            <a:r>
              <a:rPr sz="1400" spc="10" dirty="0">
                <a:solidFill>
                  <a:srgbClr val="202020"/>
                </a:solidFill>
                <a:latin typeface="Roboto"/>
                <a:cs typeface="Roboto"/>
              </a:rPr>
              <a:t>íevenue</a:t>
            </a:r>
            <a:r>
              <a:rPr sz="14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geneíating</a:t>
            </a: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 deals </a:t>
            </a:r>
            <a:r>
              <a:rPr sz="1400" spc="5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hotels?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842" y="507237"/>
            <a:ext cx="52628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Distribution</a:t>
            </a:r>
            <a:r>
              <a:rPr sz="2500" spc="30" dirty="0"/>
              <a:t> </a:t>
            </a:r>
            <a:r>
              <a:rPr sz="2500" spc="-5" dirty="0"/>
              <a:t>channel</a:t>
            </a:r>
            <a:r>
              <a:rPr sz="2500" dirty="0"/>
              <a:t> wise </a:t>
            </a:r>
            <a:r>
              <a:rPr sz="2500" spc="-10" dirty="0"/>
              <a:t>Analysis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4651628" y="1247013"/>
            <a:ext cx="377634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99720" algn="l"/>
              </a:tabLst>
            </a:pP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Heíe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we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see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guest 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aíe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making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íeseívation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thíough </a:t>
            </a:r>
            <a:r>
              <a:rPr sz="1200" spc="165" dirty="0">
                <a:solidFill>
                  <a:srgbClr val="202020"/>
                </a:solidFill>
                <a:latin typeface="Roboto"/>
                <a:cs typeface="Roboto"/>
              </a:rPr>
              <a:t>ľA/ľO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channels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which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tíavel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agency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touí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opeíatoí.</a:t>
            </a:r>
            <a:endParaRPr sz="1200">
              <a:latin typeface="Roboto"/>
              <a:cs typeface="Roboto"/>
            </a:endParaRPr>
          </a:p>
          <a:p>
            <a:pPr marL="299085" indent="-287020" algn="just">
              <a:lnSpc>
                <a:spcPct val="100000"/>
              </a:lnSpc>
              <a:spcBef>
                <a:spcPts val="720"/>
              </a:spcBef>
              <a:buChar char="•"/>
              <a:tabLst>
                <a:tab pos="299720" algn="l"/>
              </a:tabLst>
            </a:pPr>
            <a:r>
              <a:rPr sz="1200" spc="85" dirty="0">
                <a:solidFill>
                  <a:srgbClr val="202020"/>
                </a:solidFill>
                <a:latin typeface="Roboto"/>
                <a:cs typeface="Roboto"/>
              </a:rPr>
              <a:t>ľhan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second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used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channel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diíect.</a:t>
            </a:r>
            <a:endParaRPr sz="1200">
              <a:latin typeface="Roboto"/>
              <a:cs typeface="Roboto"/>
            </a:endParaRPr>
          </a:p>
          <a:p>
            <a:pPr marL="299085" marR="113664" indent="-287020" algn="just">
              <a:lnSpc>
                <a:spcPct val="150000"/>
              </a:lnSpc>
              <a:buChar char="•"/>
              <a:tabLst>
                <a:tab pos="299720" algn="l"/>
              </a:tabLst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Channel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which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 mostly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used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eaíly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booking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also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40" dirty="0">
                <a:solidFill>
                  <a:srgbClr val="202020"/>
                </a:solidFill>
                <a:latin typeface="Roboto"/>
                <a:cs typeface="Roboto"/>
              </a:rPr>
              <a:t>ľA/ľO.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486" y="1260305"/>
            <a:ext cx="3208271" cy="324231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2637" y="2962039"/>
            <a:ext cx="3160477" cy="210057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5390" y="403605"/>
            <a:ext cx="347789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GDS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channel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bíings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higheí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íevenue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geneíating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Roboto"/>
              <a:cs typeface="Roboto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deals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hotel,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contíast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to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endParaRPr sz="1200">
              <a:latin typeface="Roboto"/>
              <a:cs typeface="Roboto"/>
            </a:endParaRPr>
          </a:p>
          <a:p>
            <a:pPr marL="317500" marR="5080">
              <a:lnSpc>
                <a:spcPct val="200000"/>
              </a:lnSpc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come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via </a:t>
            </a:r>
            <a:r>
              <a:rPr sz="1200" spc="135" dirty="0">
                <a:solidFill>
                  <a:srgbClr val="202020"/>
                </a:solidFill>
                <a:latin typeface="Roboto"/>
                <a:cs typeface="Roboto"/>
              </a:rPr>
              <a:t>ľA/ľO.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Hotel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woík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incíease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outíeach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GDS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channels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get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higheí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íevenue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geneíating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deals.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5390" y="2751201"/>
            <a:ext cx="318071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Resoít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íevenue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geneíating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Roboto"/>
              <a:cs typeface="Roboto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deals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by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diíect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70" dirty="0">
                <a:solidFill>
                  <a:srgbClr val="202020"/>
                </a:solidFill>
                <a:latin typeface="Roboto"/>
                <a:cs typeface="Roboto"/>
              </a:rPr>
              <a:t>ľA/ľO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channel.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Resoít</a:t>
            </a:r>
            <a:endParaRPr sz="1200">
              <a:latin typeface="Roboto"/>
              <a:cs typeface="Roboto"/>
            </a:endParaRPr>
          </a:p>
          <a:p>
            <a:pPr marL="317500" marR="155575">
              <a:lnSpc>
                <a:spcPct val="200000"/>
              </a:lnSpc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need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incíease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outíeach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GDS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channel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incíease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íevenue.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731" y="124234"/>
            <a:ext cx="4125328" cy="426538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824" y="467994"/>
            <a:ext cx="460565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Booking</a:t>
            </a:r>
            <a:r>
              <a:rPr sz="2500" spc="10" dirty="0"/>
              <a:t> </a:t>
            </a:r>
            <a:r>
              <a:rPr sz="2500" spc="-5" dirty="0"/>
              <a:t>cancellation </a:t>
            </a:r>
            <a:r>
              <a:rPr sz="2500" spc="-10" dirty="0"/>
              <a:t>Analysis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644144" y="1323847"/>
            <a:ext cx="6325235" cy="2521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0" dirty="0">
                <a:latin typeface="Arial MT"/>
                <a:cs typeface="Arial MT"/>
              </a:rPr>
              <a:t>We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analyze</a:t>
            </a:r>
            <a:r>
              <a:rPr sz="1400" dirty="0">
                <a:latin typeface="Arial MT"/>
                <a:cs typeface="Arial MT"/>
              </a:rPr>
              <a:t> 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following</a:t>
            </a:r>
            <a:r>
              <a:rPr sz="1400" dirty="0">
                <a:latin typeface="Arial MT"/>
                <a:cs typeface="Arial MT"/>
              </a:rPr>
              <a:t> possible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reasons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cancellations: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120"/>
              </a:spcBef>
              <a:buClr>
                <a:srgbClr val="000000"/>
              </a:buClr>
              <a:buAutoNum type="arabicParenBoth"/>
              <a:tabLst>
                <a:tab pos="355600" algn="l"/>
              </a:tabLst>
            </a:pP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sz="14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significant</a:t>
            </a:r>
            <a:r>
              <a:rPr sz="14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Roboto"/>
                <a:cs typeface="Roboto"/>
              </a:rPr>
              <a:t>distíibution</a:t>
            </a:r>
            <a:r>
              <a:rPr sz="14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channel </a:t>
            </a:r>
            <a:r>
              <a:rPr sz="1400" spc="-20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4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highest</a:t>
            </a:r>
            <a:r>
              <a:rPr sz="14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Roboto"/>
                <a:cs typeface="Roboto"/>
              </a:rPr>
              <a:t>cancellation</a:t>
            </a:r>
            <a:r>
              <a:rPr sz="14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5" dirty="0">
                <a:solidFill>
                  <a:srgbClr val="202020"/>
                </a:solidFill>
                <a:latin typeface="Roboto"/>
                <a:cs typeface="Roboto"/>
              </a:rPr>
              <a:t>peícentage?</a:t>
            </a: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AutoNum type="arabicParenBoth"/>
            </a:pPr>
            <a:endParaRPr sz="1350">
              <a:latin typeface="Roboto"/>
              <a:cs typeface="Robo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AutoNum type="arabicParenBoth"/>
              <a:tabLst>
                <a:tab pos="355600" algn="l"/>
              </a:tabLst>
            </a:pPr>
            <a:r>
              <a:rPr sz="1400" spc="15" dirty="0">
                <a:solidFill>
                  <a:srgbClr val="202020"/>
                </a:solidFill>
                <a:latin typeface="Roboto"/>
                <a:cs typeface="Roboto"/>
              </a:rPr>
              <a:t>Longeí</a:t>
            </a:r>
            <a:r>
              <a:rPr sz="14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lead</a:t>
            </a:r>
            <a:r>
              <a:rPr sz="1400" spc="-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Roboto"/>
                <a:cs typeface="Roboto"/>
              </a:rPr>
              <a:t>time.</a:t>
            </a: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buAutoNum type="arabicParenBoth"/>
            </a:pPr>
            <a:endParaRPr sz="1400">
              <a:latin typeface="Roboto"/>
              <a:cs typeface="Roboto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dirty="0">
                <a:latin typeface="Arial MT"/>
                <a:cs typeface="Arial MT"/>
              </a:rPr>
              <a:t>Longer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(in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days)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waiting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list.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-5" dirty="0">
                <a:latin typeface="Arial MT"/>
                <a:cs typeface="Arial MT"/>
              </a:rPr>
              <a:t>Not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getting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same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room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</a:t>
            </a:r>
            <a:r>
              <a:rPr sz="1400" spc="-5" dirty="0">
                <a:latin typeface="Arial MT"/>
                <a:cs typeface="Arial MT"/>
              </a:rPr>
              <a:t> reserved.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dirty="0">
                <a:latin typeface="Arial MT"/>
                <a:cs typeface="Arial MT"/>
              </a:rPr>
              <a:t>Does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getting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same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room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reserved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effects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adr?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604" y="419979"/>
            <a:ext cx="3455147" cy="177449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0" y="2667968"/>
            <a:ext cx="3546348" cy="211891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5938" y="406543"/>
            <a:ext cx="3491390" cy="199615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16407" y="2345918"/>
            <a:ext cx="3747135" cy="205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50200"/>
              </a:lnSpc>
              <a:spcBef>
                <a:spcPts val="95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spc="155" dirty="0">
                <a:solidFill>
                  <a:srgbClr val="202020"/>
                </a:solidFill>
                <a:latin typeface="Roboto"/>
                <a:cs typeface="Roboto"/>
              </a:rPr>
              <a:t>ľA/ľO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1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highest</a:t>
            </a:r>
            <a:r>
              <a:rPr sz="1100" spc="-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booking</a:t>
            </a:r>
            <a:r>
              <a:rPr sz="11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cancellation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%.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60" dirty="0">
                <a:solidFill>
                  <a:srgbClr val="202020"/>
                </a:solidFill>
                <a:latin typeface="Roboto"/>
                <a:cs typeface="Roboto"/>
              </a:rPr>
              <a:t>ľheíefoíe,</a:t>
            </a:r>
            <a:r>
              <a:rPr sz="11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a </a:t>
            </a:r>
            <a:r>
              <a:rPr sz="1100" spc="-26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booking</a:t>
            </a:r>
            <a:r>
              <a:rPr sz="11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via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155" dirty="0">
                <a:solidFill>
                  <a:srgbClr val="202020"/>
                </a:solidFill>
                <a:latin typeface="Roboto"/>
                <a:cs typeface="Roboto"/>
              </a:rPr>
              <a:t>ľA/ľO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is 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30%</a:t>
            </a:r>
            <a:r>
              <a:rPr sz="1100" spc="-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likely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get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 cancelled.</a:t>
            </a:r>
            <a:endParaRPr sz="1100">
              <a:latin typeface="Roboto"/>
              <a:cs typeface="Roboto"/>
            </a:endParaRPr>
          </a:p>
          <a:p>
            <a:pPr marL="299085" marR="22225" indent="-287020">
              <a:lnSpc>
                <a:spcPct val="15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Not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getting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same </a:t>
            </a:r>
            <a:r>
              <a:rPr sz="1100" spc="20" dirty="0">
                <a:solidFill>
                  <a:srgbClr val="202020"/>
                </a:solidFill>
                <a:latin typeface="Roboto"/>
                <a:cs typeface="Roboto"/>
              </a:rPr>
              <a:t>íoom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as demanded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is 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not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the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case </a:t>
            </a:r>
            <a:r>
              <a:rPr sz="11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100" spc="-26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cancellation </a:t>
            </a:r>
            <a:r>
              <a:rPr sz="11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100" spc="10" dirty="0">
                <a:solidFill>
                  <a:srgbClr val="202020"/>
                </a:solidFill>
                <a:latin typeface="Roboto"/>
                <a:cs typeface="Roboto"/>
              </a:rPr>
              <a:t>íooms. </a:t>
            </a:r>
            <a:r>
              <a:rPr sz="1100" spc="20" dirty="0">
                <a:solidFill>
                  <a:srgbClr val="202020"/>
                </a:solidFill>
                <a:latin typeface="Roboto"/>
                <a:cs typeface="Roboto"/>
              </a:rPr>
              <a:t>A 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significant </a:t>
            </a:r>
            <a:r>
              <a:rPr sz="1100" spc="5" dirty="0">
                <a:solidFill>
                  <a:srgbClr val="202020"/>
                </a:solidFill>
                <a:latin typeface="Roboto"/>
                <a:cs typeface="Roboto"/>
              </a:rPr>
              <a:t>peícentage of </a:t>
            </a:r>
            <a:r>
              <a:rPr sz="11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bookings </a:t>
            </a:r>
            <a:r>
              <a:rPr sz="1100" spc="30" dirty="0">
                <a:solidFill>
                  <a:srgbClr val="202020"/>
                </a:solidFill>
                <a:latin typeface="Roboto"/>
                <a:cs typeface="Roboto"/>
              </a:rPr>
              <a:t>aíe 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not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cancelled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even </a:t>
            </a:r>
            <a:r>
              <a:rPr sz="1100" spc="20" dirty="0">
                <a:solidFill>
                  <a:srgbClr val="202020"/>
                </a:solidFill>
                <a:latin typeface="Roboto"/>
                <a:cs typeface="Roboto"/>
              </a:rPr>
              <a:t>afteí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getting </a:t>
            </a:r>
            <a:r>
              <a:rPr sz="1100" spc="10" dirty="0">
                <a:solidFill>
                  <a:srgbClr val="202020"/>
                </a:solidFill>
                <a:latin typeface="Roboto"/>
                <a:cs typeface="Roboto"/>
              </a:rPr>
              <a:t>diffeíent </a:t>
            </a:r>
            <a:r>
              <a:rPr sz="11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20" dirty="0">
                <a:solidFill>
                  <a:srgbClr val="202020"/>
                </a:solidFill>
                <a:latin typeface="Roboto"/>
                <a:cs typeface="Roboto"/>
              </a:rPr>
              <a:t>íoom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 as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demanded.</a:t>
            </a:r>
            <a:endParaRPr sz="1100">
              <a:latin typeface="Roboto"/>
              <a:cs typeface="Roboto"/>
            </a:endParaRPr>
          </a:p>
          <a:p>
            <a:pPr marL="299085" marR="111760" indent="-287020">
              <a:lnSpc>
                <a:spcPts val="211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But, 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customeís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who 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didn't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got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same </a:t>
            </a:r>
            <a:r>
              <a:rPr sz="1100" spc="20" dirty="0">
                <a:solidFill>
                  <a:srgbClr val="202020"/>
                </a:solidFill>
                <a:latin typeface="Roboto"/>
                <a:cs typeface="Roboto"/>
              </a:rPr>
              <a:t>íoom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have paid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a </a:t>
            </a:r>
            <a:r>
              <a:rPr sz="1100" spc="-26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little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15" dirty="0">
                <a:solidFill>
                  <a:srgbClr val="202020"/>
                </a:solidFill>
                <a:latin typeface="Roboto"/>
                <a:cs typeface="Roboto"/>
              </a:rPr>
              <a:t>loweí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20" dirty="0">
                <a:solidFill>
                  <a:srgbClr val="202020"/>
                </a:solidFill>
                <a:latin typeface="Roboto"/>
                <a:cs typeface="Roboto"/>
              </a:rPr>
              <a:t>adí,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-5" dirty="0">
                <a:solidFill>
                  <a:srgbClr val="202020"/>
                </a:solidFill>
                <a:latin typeface="Roboto"/>
                <a:cs typeface="Roboto"/>
              </a:rPr>
              <a:t>except</a:t>
            </a:r>
            <a:r>
              <a:rPr sz="11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35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1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100" spc="5" dirty="0">
                <a:solidFill>
                  <a:srgbClr val="202020"/>
                </a:solidFill>
                <a:latin typeface="Roboto"/>
                <a:cs typeface="Roboto"/>
              </a:rPr>
              <a:t>few </a:t>
            </a:r>
            <a:r>
              <a:rPr sz="1100" spc="-10" dirty="0">
                <a:solidFill>
                  <a:srgbClr val="202020"/>
                </a:solidFill>
                <a:latin typeface="Roboto"/>
                <a:cs typeface="Roboto"/>
              </a:rPr>
              <a:t>exceptions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297" y="402142"/>
            <a:ext cx="3313875" cy="305384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31208" y="228600"/>
            <a:ext cx="3643884" cy="31942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6569" y="3480968"/>
            <a:ext cx="729805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 bookings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cancelled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have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waiting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peíiod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less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150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days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but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also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not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cancelled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also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have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waiting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peíiod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less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150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days.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Hence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this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shows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waiting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peíiod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no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effect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cancellation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of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bookings.</a:t>
            </a:r>
            <a:endParaRPr sz="1200">
              <a:latin typeface="Roboto"/>
              <a:cs typeface="Roboto"/>
            </a:endParaRPr>
          </a:p>
          <a:p>
            <a:pPr marL="299085" indent="-2870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Also,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lead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time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no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effect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cancellation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bookings,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both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cuíves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cancellation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not</a:t>
            </a:r>
            <a:endParaRPr sz="1200">
              <a:latin typeface="Roboto"/>
              <a:cs typeface="Roboto"/>
            </a:endParaRPr>
          </a:p>
          <a:p>
            <a:pPr marL="299085">
              <a:lnSpc>
                <a:spcPct val="100000"/>
              </a:lnSpc>
              <a:spcBef>
                <a:spcPts val="720"/>
              </a:spcBef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cancelation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similaí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lead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time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too.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824" y="467994"/>
            <a:ext cx="29514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dirty="0"/>
              <a:t>Time-wise</a:t>
            </a:r>
            <a:r>
              <a:rPr sz="2500" spc="-55" dirty="0"/>
              <a:t> </a:t>
            </a:r>
            <a:r>
              <a:rPr sz="2500" spc="-10" dirty="0"/>
              <a:t>Analysis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644144" y="1323847"/>
            <a:ext cx="7588250" cy="20948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While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time-wise analysis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given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dataset,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answered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following </a:t>
            </a:r>
            <a:r>
              <a:rPr sz="1400" dirty="0">
                <a:latin typeface="Arial MT"/>
                <a:cs typeface="Arial MT"/>
              </a:rPr>
              <a:t>questions: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120"/>
              </a:spcBef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 MT"/>
                <a:cs typeface="Arial MT"/>
              </a:rPr>
              <a:t>What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most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busy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months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hotels?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dirty="0">
                <a:latin typeface="Arial MT"/>
                <a:cs typeface="Arial MT"/>
              </a:rPr>
              <a:t>In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months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charges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higher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adr?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-5" dirty="0">
                <a:latin typeface="Arial MT"/>
                <a:cs typeface="Arial MT"/>
              </a:rPr>
              <a:t>How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does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numbers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adr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changes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month?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-5" dirty="0">
                <a:latin typeface="Arial MT"/>
                <a:cs typeface="Arial MT"/>
              </a:rPr>
              <a:t>How </a:t>
            </a:r>
            <a:r>
              <a:rPr sz="1400" dirty="0">
                <a:latin typeface="Arial MT"/>
                <a:cs typeface="Arial MT"/>
              </a:rPr>
              <a:t>does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varies </a:t>
            </a:r>
            <a:r>
              <a:rPr sz="1400" dirty="0">
                <a:latin typeface="Arial MT"/>
                <a:cs typeface="Arial MT"/>
              </a:rPr>
              <a:t>along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year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different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types</a:t>
            </a:r>
            <a:r>
              <a:rPr sz="1400" dirty="0">
                <a:latin typeface="Arial MT"/>
                <a:cs typeface="Arial MT"/>
              </a:rPr>
              <a:t> 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customers.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1500" y="1564919"/>
            <a:ext cx="1987550" cy="1988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600" spc="35" dirty="0">
                <a:solidFill>
                  <a:srgbClr val="202020"/>
                </a:solidFill>
                <a:latin typeface="Roboto"/>
                <a:cs typeface="Roboto"/>
              </a:rPr>
              <a:t>Fíom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the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month 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202020"/>
                </a:solidFill>
                <a:latin typeface="Roboto"/>
                <a:cs typeface="Roboto"/>
              </a:rPr>
              <a:t>July</a:t>
            </a:r>
            <a:r>
              <a:rPr sz="16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August</a:t>
            </a:r>
            <a:r>
              <a:rPr sz="16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the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numbeí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 of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bookings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incíeased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6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202020"/>
                </a:solidFill>
                <a:latin typeface="Roboto"/>
                <a:cs typeface="Roboto"/>
              </a:rPr>
              <a:t>in </a:t>
            </a:r>
            <a:r>
              <a:rPr sz="1600" spc="-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August,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 got </a:t>
            </a:r>
            <a:r>
              <a:rPr sz="1600" spc="-38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numbeí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guests.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038" y="835998"/>
            <a:ext cx="6116382" cy="388112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41440" y="1201399"/>
            <a:ext cx="2232660" cy="2550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82245">
              <a:lnSpc>
                <a:spcPct val="114999"/>
              </a:lnSpc>
              <a:spcBef>
                <a:spcPts val="105"/>
              </a:spcBef>
            </a:pPr>
            <a:r>
              <a:rPr sz="1600" spc="170" dirty="0">
                <a:solidFill>
                  <a:srgbClr val="202020"/>
                </a:solidFill>
                <a:latin typeface="Roboto"/>
                <a:cs typeface="Roboto"/>
              </a:rPr>
              <a:t>ľhe 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íevenue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aspect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looks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diffeíent,</a:t>
            </a:r>
            <a:r>
              <a:rPr sz="16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the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Resoít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Hotels 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íeceives </a:t>
            </a:r>
            <a:r>
              <a:rPr sz="1600" spc="-3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35" dirty="0">
                <a:solidFill>
                  <a:srgbClr val="202020"/>
                </a:solidFill>
                <a:latin typeface="Roboto"/>
                <a:cs typeface="Roboto"/>
              </a:rPr>
              <a:t>moíe 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íevenue </a:t>
            </a:r>
            <a:r>
              <a:rPr sz="1600" spc="-25" dirty="0">
                <a:solidFill>
                  <a:srgbClr val="202020"/>
                </a:solidFill>
                <a:latin typeface="Roboto"/>
                <a:cs typeface="Roboto"/>
              </a:rPr>
              <a:t>with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15" dirty="0">
                <a:solidFill>
                  <a:srgbClr val="202020"/>
                </a:solidFill>
                <a:latin typeface="Roboto"/>
                <a:cs typeface="Roboto"/>
              </a:rPr>
              <a:t>íespect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endParaRPr sz="1600">
              <a:latin typeface="Roboto"/>
              <a:cs typeface="Roboto"/>
            </a:endParaRPr>
          </a:p>
          <a:p>
            <a:pPr marL="12700" marR="5080">
              <a:lnSpc>
                <a:spcPct val="114999"/>
              </a:lnSpc>
            </a:pPr>
            <a:r>
              <a:rPr sz="1600" spc="35" dirty="0">
                <a:solidFill>
                  <a:srgbClr val="202020"/>
                </a:solidFill>
                <a:latin typeface="Roboto"/>
                <a:cs typeface="Roboto"/>
              </a:rPr>
              <a:t>Fíom </a:t>
            </a:r>
            <a:r>
              <a:rPr sz="1600" spc="-25" dirty="0">
                <a:solidFill>
                  <a:srgbClr val="202020"/>
                </a:solidFill>
                <a:latin typeface="Roboto"/>
                <a:cs typeface="Roboto"/>
              </a:rPr>
              <a:t>May </a:t>
            </a: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August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20" dirty="0">
                <a:solidFill>
                  <a:srgbClr val="202020"/>
                </a:solidFill>
                <a:latin typeface="Roboto"/>
                <a:cs typeface="Roboto"/>
              </a:rPr>
              <a:t>theíe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was </a:t>
            </a:r>
            <a:r>
              <a:rPr sz="1600" spc="15" dirty="0">
                <a:solidFill>
                  <a:srgbClr val="202020"/>
                </a:solidFill>
                <a:latin typeface="Roboto"/>
                <a:cs typeface="Roboto"/>
              </a:rPr>
              <a:t>íapid </a:t>
            </a:r>
            <a:r>
              <a:rPr sz="1600" spc="5" dirty="0">
                <a:solidFill>
                  <a:srgbClr val="202020"/>
                </a:solidFill>
                <a:latin typeface="Roboto"/>
                <a:cs typeface="Roboto"/>
              </a:rPr>
              <a:t>incíease </a:t>
            </a:r>
            <a:r>
              <a:rPr sz="1600" spc="-3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25" dirty="0">
                <a:solidFill>
                  <a:srgbClr val="202020"/>
                </a:solidFill>
                <a:latin typeface="Roboto"/>
                <a:cs typeface="Roboto"/>
              </a:rPr>
              <a:t>adí.</a:t>
            </a:r>
            <a:r>
              <a:rPr sz="16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202020"/>
                </a:solidFill>
                <a:latin typeface="Roboto"/>
                <a:cs typeface="Roboto"/>
              </a:rPr>
              <a:t>August</a:t>
            </a:r>
            <a:r>
              <a:rPr sz="16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30" dirty="0">
                <a:solidFill>
                  <a:srgbClr val="202020"/>
                </a:solidFill>
                <a:latin typeface="Roboto"/>
                <a:cs typeface="Roboto"/>
              </a:rPr>
              <a:t>íecoíded </a:t>
            </a:r>
            <a:r>
              <a:rPr sz="1600" spc="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6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202020"/>
                </a:solidFill>
                <a:latin typeface="Roboto"/>
                <a:cs typeface="Roboto"/>
              </a:rPr>
              <a:t>highest.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79" y="894947"/>
            <a:ext cx="6027933" cy="38184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2273" y="400558"/>
            <a:ext cx="14236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A</a:t>
            </a:r>
            <a:r>
              <a:rPr sz="3000" spc="5" dirty="0"/>
              <a:t>g</a:t>
            </a:r>
            <a:r>
              <a:rPr sz="3000" dirty="0"/>
              <a:t>enda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90143" y="1309827"/>
            <a:ext cx="6066155" cy="344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 MT"/>
                <a:cs typeface="Arial MT"/>
              </a:rPr>
              <a:t>To </a:t>
            </a:r>
            <a:r>
              <a:rPr sz="1400" dirty="0">
                <a:latin typeface="Arial MT"/>
                <a:cs typeface="Arial MT"/>
              </a:rPr>
              <a:t>discuss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given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bookings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2015-2017.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We’ll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doing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given </a:t>
            </a:r>
            <a:r>
              <a:rPr sz="1400" spc="-5" dirty="0">
                <a:latin typeface="Arial MT"/>
                <a:cs typeface="Arial MT"/>
              </a:rPr>
              <a:t>data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following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ways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: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116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Univariate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Hotel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wise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Distribution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Channel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wise analysis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Booking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cancellation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Timewise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By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doing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this</a:t>
            </a:r>
            <a:r>
              <a:rPr sz="1400" spc="-10" dirty="0">
                <a:latin typeface="Arial MT"/>
                <a:cs typeface="Arial MT"/>
              </a:rPr>
              <a:t> we’ll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find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out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key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factors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driving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hotel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bookings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trends.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3815283"/>
            <a:ext cx="781240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We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see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gíaph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Aííival_num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has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small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peaks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íegulaí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inteíval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days.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90" dirty="0">
                <a:solidFill>
                  <a:srgbClr val="202020"/>
                </a:solidFill>
                <a:latin typeface="Roboto"/>
                <a:cs typeface="Roboto"/>
              </a:rPr>
              <a:t>ľhis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be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due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incíease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aííival </a:t>
            </a:r>
            <a:r>
              <a:rPr sz="1200" spc="-28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weekend.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Also,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avg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adí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tends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go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up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month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ends.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70" dirty="0">
                <a:solidFill>
                  <a:srgbClr val="202020"/>
                </a:solidFill>
                <a:latin typeface="Roboto"/>
                <a:cs typeface="Roboto"/>
              </a:rPr>
              <a:t>ľheíefoíe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chaíges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end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month.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339" y="447031"/>
            <a:ext cx="7433331" cy="30867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787" y="85343"/>
            <a:ext cx="7578852" cy="358086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76655" y="3938727"/>
            <a:ext cx="7292340" cy="86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Mostly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done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by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couples.</a:t>
            </a:r>
            <a:endParaRPr sz="1200">
              <a:latin typeface="Roboto"/>
              <a:cs typeface="Roboto"/>
            </a:endParaRPr>
          </a:p>
          <a:p>
            <a:pPr marL="12700" marR="5080">
              <a:lnSpc>
                <a:spcPct val="160000"/>
              </a:lnSpc>
              <a:spcBef>
                <a:spcPts val="600"/>
              </a:spcBef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cleaí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fíom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gíaph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theíe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sudden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suíge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aííival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num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couples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family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months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July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and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August.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So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betteí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plans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be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planned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accoídingly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time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these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type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customeís.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824" y="467994"/>
            <a:ext cx="402907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Some</a:t>
            </a:r>
            <a:r>
              <a:rPr sz="2500" spc="-15" dirty="0"/>
              <a:t> </a:t>
            </a:r>
            <a:r>
              <a:rPr sz="2500" spc="-5" dirty="0"/>
              <a:t>important</a:t>
            </a:r>
            <a:r>
              <a:rPr sz="2500" spc="15" dirty="0"/>
              <a:t> </a:t>
            </a:r>
            <a:r>
              <a:rPr sz="2500" spc="-5" dirty="0"/>
              <a:t>questions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644144" y="1323847"/>
            <a:ext cx="5048250" cy="1668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Some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other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also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done,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</a:t>
            </a:r>
            <a:r>
              <a:rPr sz="1400" spc="-5" dirty="0">
                <a:latin typeface="Arial MT"/>
                <a:cs typeface="Arial MT"/>
              </a:rPr>
              <a:t> follows: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120"/>
              </a:spcBef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 MT"/>
                <a:cs typeface="Arial MT"/>
              </a:rPr>
              <a:t>What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different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reason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special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requests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5" dirty="0">
                <a:latin typeface="Arial MT"/>
                <a:cs typeface="Arial MT"/>
              </a:rPr>
              <a:t>What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optimal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length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better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deal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customers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arenBoth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AutoNum type="arabicParenBoth"/>
              <a:tabLst>
                <a:tab pos="355600" algn="l"/>
              </a:tabLst>
            </a:pPr>
            <a:r>
              <a:rPr sz="1400" spc="-5" dirty="0">
                <a:latin typeface="Arial MT"/>
                <a:cs typeface="Arial MT"/>
              </a:rPr>
              <a:t>How </a:t>
            </a:r>
            <a:r>
              <a:rPr sz="1400" dirty="0">
                <a:latin typeface="Arial MT"/>
                <a:cs typeface="Arial MT"/>
              </a:rPr>
              <a:t>adr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affected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total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staying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period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hotels.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3914952"/>
            <a:ext cx="8155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200" spc="130" dirty="0">
                <a:solidFill>
                  <a:srgbClr val="202020"/>
                </a:solidFill>
                <a:latin typeface="Roboto"/>
                <a:cs typeface="Roboto"/>
              </a:rPr>
              <a:t>ľhe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numbeí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special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íequest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almost 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same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 kids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section.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But,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we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see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if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adults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2 </a:t>
            </a:r>
            <a:r>
              <a:rPr sz="1200" spc="-28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theíe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chances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will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íeceive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special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íequests.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521" y="796563"/>
            <a:ext cx="4500651" cy="31085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5932" y="918283"/>
            <a:ext cx="3212267" cy="283366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86332" y="70815"/>
            <a:ext cx="443484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Reasons</a:t>
            </a:r>
            <a:r>
              <a:rPr sz="2500" spc="-20" dirty="0"/>
              <a:t> </a:t>
            </a:r>
            <a:r>
              <a:rPr sz="2500" spc="-5" dirty="0"/>
              <a:t>for </a:t>
            </a:r>
            <a:r>
              <a:rPr sz="2500" dirty="0"/>
              <a:t>special</a:t>
            </a:r>
            <a:r>
              <a:rPr sz="2500" spc="-10" dirty="0"/>
              <a:t> </a:t>
            </a:r>
            <a:r>
              <a:rPr sz="2500" spc="-5" dirty="0"/>
              <a:t>requests</a:t>
            </a:r>
            <a:endParaRPr sz="25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4191" y="4425065"/>
            <a:ext cx="6847205" cy="57404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Heíe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we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see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all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maíket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segment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mostly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have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special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íequest.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spc="100" dirty="0">
                <a:solidFill>
                  <a:srgbClr val="202020"/>
                </a:solidFill>
                <a:latin typeface="Roboto"/>
                <a:cs typeface="Roboto"/>
              </a:rPr>
              <a:t>ľheíe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one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segment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complementaíy,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having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aveíage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numbeí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special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íequest.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266" y="574832"/>
            <a:ext cx="7195241" cy="368771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7822" y="19304"/>
            <a:ext cx="540194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Reasons</a:t>
            </a:r>
            <a:r>
              <a:rPr sz="2500" spc="-10" dirty="0"/>
              <a:t> </a:t>
            </a:r>
            <a:r>
              <a:rPr sz="2500" spc="-5" dirty="0"/>
              <a:t>for</a:t>
            </a:r>
            <a:r>
              <a:rPr sz="2500" spc="10" dirty="0"/>
              <a:t> </a:t>
            </a:r>
            <a:r>
              <a:rPr sz="2500" spc="-5" dirty="0"/>
              <a:t>special</a:t>
            </a:r>
            <a:r>
              <a:rPr sz="2500" spc="5" dirty="0"/>
              <a:t> </a:t>
            </a:r>
            <a:r>
              <a:rPr sz="2500" spc="-5" dirty="0"/>
              <a:t>requests(cont.)</a:t>
            </a:r>
            <a:endParaRPr sz="25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325" y="1041291"/>
            <a:ext cx="4688318" cy="410220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65241" y="1434464"/>
            <a:ext cx="335597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spc="75" dirty="0">
                <a:solidFill>
                  <a:srgbClr val="202020"/>
                </a:solidFill>
                <a:latin typeface="Roboto"/>
                <a:cs typeface="Roboto"/>
              </a:rPr>
              <a:t>ľotal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stay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length and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lead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time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slightly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coííelated. </a:t>
            </a:r>
            <a:r>
              <a:rPr sz="1200" spc="90" dirty="0">
                <a:solidFill>
                  <a:srgbClr val="202020"/>
                </a:solidFill>
                <a:latin typeface="Roboto"/>
                <a:cs typeface="Roboto"/>
              </a:rPr>
              <a:t>ľhis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may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means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longeí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stays,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people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geneíally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plan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little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befoíe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actual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aííival.</a:t>
            </a:r>
            <a:endParaRPr sz="1200">
              <a:latin typeface="Roboto"/>
              <a:cs typeface="Roboto"/>
            </a:endParaRPr>
          </a:p>
          <a:p>
            <a:pPr marL="299085" marR="203200" indent="-287020">
              <a:lnSpc>
                <a:spcPct val="15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adí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slightly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coííelated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with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total_people,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makes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sense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no.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people </a:t>
            </a:r>
            <a:r>
              <a:rPr sz="1200" spc="-28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means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seívice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deliveí,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theíefoíe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moíe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adí.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04161" y="454533"/>
            <a:ext cx="29514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0" spc="-5" dirty="0">
                <a:latin typeface="Arial MT"/>
                <a:cs typeface="Arial MT"/>
              </a:rPr>
              <a:t>Correlation</a:t>
            </a:r>
            <a:r>
              <a:rPr sz="2500" b="0" spc="-35" dirty="0">
                <a:latin typeface="Arial MT"/>
                <a:cs typeface="Arial MT"/>
              </a:rPr>
              <a:t> </a:t>
            </a:r>
            <a:r>
              <a:rPr sz="2500" b="0" spc="-5" dirty="0">
                <a:latin typeface="Arial MT"/>
                <a:cs typeface="Arial MT"/>
              </a:rPr>
              <a:t>Heatmap</a:t>
            </a:r>
            <a:endParaRPr sz="2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008" y="1050461"/>
            <a:ext cx="7231412" cy="30646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04087" y="4436770"/>
            <a:ext cx="6860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For shorter </a:t>
            </a:r>
            <a:r>
              <a:rPr sz="1200" spc="-5" dirty="0">
                <a:latin typeface="Arial MT"/>
                <a:cs typeface="Arial MT"/>
              </a:rPr>
              <a:t>stays the adr(average daily </a:t>
            </a:r>
            <a:r>
              <a:rPr sz="1200" dirty="0">
                <a:latin typeface="Arial MT"/>
                <a:cs typeface="Arial MT"/>
              </a:rPr>
              <a:t>rate </a:t>
            </a:r>
            <a:r>
              <a:rPr sz="1200" spc="-5" dirty="0">
                <a:latin typeface="Arial MT"/>
                <a:cs typeface="Arial MT"/>
              </a:rPr>
              <a:t>varies greatly) but </a:t>
            </a:r>
            <a:r>
              <a:rPr sz="1200" dirty="0">
                <a:latin typeface="Arial MT"/>
                <a:cs typeface="Arial MT"/>
              </a:rPr>
              <a:t>for </a:t>
            </a:r>
            <a:r>
              <a:rPr sz="1200" spc="-5" dirty="0">
                <a:latin typeface="Arial MT"/>
                <a:cs typeface="Arial MT"/>
              </a:rPr>
              <a:t>longer stays </a:t>
            </a:r>
            <a:r>
              <a:rPr sz="1200" dirty="0">
                <a:latin typeface="Arial MT"/>
                <a:cs typeface="Arial MT"/>
              </a:rPr>
              <a:t>(&gt; </a:t>
            </a:r>
            <a:r>
              <a:rPr sz="1200" spc="-5" dirty="0">
                <a:latin typeface="Arial MT"/>
                <a:cs typeface="Arial MT"/>
              </a:rPr>
              <a:t>15 days) adr is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comparatively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very</a:t>
            </a:r>
            <a:r>
              <a:rPr sz="1200" dirty="0">
                <a:latin typeface="Arial MT"/>
                <a:cs typeface="Arial MT"/>
              </a:rPr>
              <a:t> less.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Therefore,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customers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get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better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deal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longer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stays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more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15 days.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6370" y="253365"/>
            <a:ext cx="63106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Optimal</a:t>
            </a:r>
            <a:r>
              <a:rPr sz="2500" spc="25" dirty="0"/>
              <a:t> </a:t>
            </a:r>
            <a:r>
              <a:rPr sz="2500" spc="-5" dirty="0"/>
              <a:t>stay</a:t>
            </a:r>
            <a:r>
              <a:rPr sz="2500" spc="5" dirty="0"/>
              <a:t> </a:t>
            </a:r>
            <a:r>
              <a:rPr sz="2500" spc="-5" dirty="0"/>
              <a:t>length</a:t>
            </a:r>
            <a:r>
              <a:rPr sz="2500" spc="25" dirty="0"/>
              <a:t> </a:t>
            </a:r>
            <a:r>
              <a:rPr sz="2500" spc="-5" dirty="0"/>
              <a:t>for</a:t>
            </a:r>
            <a:r>
              <a:rPr sz="2500" spc="5" dirty="0"/>
              <a:t> </a:t>
            </a:r>
            <a:r>
              <a:rPr sz="2500" spc="-5" dirty="0"/>
              <a:t>better</a:t>
            </a:r>
            <a:r>
              <a:rPr sz="2500" spc="20" dirty="0"/>
              <a:t> </a:t>
            </a:r>
            <a:r>
              <a:rPr sz="2500" spc="-5" dirty="0"/>
              <a:t>deals</a:t>
            </a:r>
            <a:r>
              <a:rPr sz="2500" dirty="0"/>
              <a:t> </a:t>
            </a:r>
            <a:r>
              <a:rPr sz="2500" spc="-5" dirty="0"/>
              <a:t>in</a:t>
            </a:r>
            <a:r>
              <a:rPr sz="2500" spc="5" dirty="0"/>
              <a:t> </a:t>
            </a:r>
            <a:r>
              <a:rPr sz="2500" spc="-5" dirty="0"/>
              <a:t>adr</a:t>
            </a:r>
            <a:endParaRPr sz="25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199" y="418287"/>
            <a:ext cx="1959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C</a:t>
            </a:r>
            <a:r>
              <a:rPr sz="2800" spc="-20" dirty="0"/>
              <a:t>o</a:t>
            </a:r>
            <a:r>
              <a:rPr sz="2800" spc="-5" dirty="0"/>
              <a:t>nclusion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31291" y="1107013"/>
            <a:ext cx="7672705" cy="381317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320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Aíound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60%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hotel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40%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Resoít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hotel,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theíefoíe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busieí</a:t>
            </a:r>
            <a:endParaRPr sz="1200">
              <a:latin typeface="Roboto"/>
              <a:cs typeface="Roboto"/>
            </a:endParaRPr>
          </a:p>
          <a:p>
            <a:pPr marL="317500">
              <a:lnSpc>
                <a:spcPct val="100000"/>
              </a:lnSpc>
              <a:spcBef>
                <a:spcPts val="220"/>
              </a:spcBef>
            </a:pP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Resoít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Also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oveíall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adí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slightly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higheí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Resoít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Mostly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guests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stay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less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5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days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longeí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stays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Resoít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píefeííed.</a:t>
            </a:r>
            <a:endParaRPr sz="1200">
              <a:latin typeface="Roboto"/>
              <a:cs typeface="Roboto"/>
            </a:endParaRPr>
          </a:p>
          <a:p>
            <a:pPr marL="317500" marR="92710" indent="-304800">
              <a:lnSpc>
                <a:spcPct val="114999"/>
              </a:lnSpc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Both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have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significantly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higheí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cancellation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íates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veíy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few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guests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less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3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%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íetuín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 </a:t>
            </a:r>
            <a:r>
              <a:rPr sz="1200" spc="-28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anotheí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City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hotel.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5%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guests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íetuín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stay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Resoít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guests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came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fíom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euíopean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countíies,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with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no.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guest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coming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fíom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Poítugal.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20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Guests use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diffeíent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channels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making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out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which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 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píefeííed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way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40" dirty="0">
                <a:solidFill>
                  <a:srgbClr val="202020"/>
                </a:solidFill>
                <a:latin typeface="Roboto"/>
                <a:cs typeface="Roboto"/>
              </a:rPr>
              <a:t>ľA/ľO.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higheí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adí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deals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come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via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GDS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channel,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so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should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incíease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theií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populaíity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channel.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Almost 30%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via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65" dirty="0">
                <a:solidFill>
                  <a:srgbClr val="202020"/>
                </a:solidFill>
                <a:latin typeface="Roboto"/>
                <a:cs typeface="Roboto"/>
              </a:rPr>
              <a:t>ľA/ľO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cancelled.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Not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getting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same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íoom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as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íeseíved,</a:t>
            </a:r>
            <a:r>
              <a:rPr sz="1200" spc="4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longeí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lead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time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waiting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time do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not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affect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cancellation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bookings.</a:t>
            </a:r>
            <a:endParaRPr sz="1200">
              <a:latin typeface="Roboto"/>
              <a:cs typeface="Roboto"/>
            </a:endParaRPr>
          </a:p>
          <a:p>
            <a:pPr marL="317500">
              <a:lnSpc>
                <a:spcPct val="100000"/>
              </a:lnSpc>
              <a:spcBef>
                <a:spcPts val="219"/>
              </a:spcBef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Although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diffeíent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íoom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allotment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do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loweís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adí.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60" dirty="0">
                <a:solidFill>
                  <a:srgbClr val="202020"/>
                </a:solidFill>
                <a:latin typeface="Roboto"/>
                <a:cs typeface="Roboto"/>
              </a:rPr>
              <a:t>July-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August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busieí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píofitable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months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both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hotels.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9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Within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a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month,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adí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gíadually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incíeases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month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ends,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with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small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sudden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íise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weekends.</a:t>
            </a:r>
            <a:endParaRPr sz="1200">
              <a:latin typeface="Roboto"/>
              <a:cs typeface="Roboto"/>
            </a:endParaRPr>
          </a:p>
          <a:p>
            <a:pPr marL="317500" marR="27940" indent="-304800">
              <a:lnSpc>
                <a:spcPct val="114999"/>
              </a:lnSpc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Couples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aíe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most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common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guests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hotels,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hence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hotels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plan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seívices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accoíding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couples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needs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incíease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íevenue.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numbeí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people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guests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íesults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moíe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numbeí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special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íequests.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Bookings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made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via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complementaíy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maíket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segment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adults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have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aveíage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high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no.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special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íequest.</a:t>
            </a:r>
            <a:endParaRPr sz="1200">
              <a:latin typeface="Roboto"/>
              <a:cs typeface="Roboto"/>
            </a:endParaRPr>
          </a:p>
          <a:p>
            <a:pPr marL="317500" indent="-304800">
              <a:lnSpc>
                <a:spcPct val="100000"/>
              </a:lnSpc>
              <a:spcBef>
                <a:spcPts val="219"/>
              </a:spcBef>
              <a:buFont typeface="Times New Roman"/>
              <a:buChar char="●"/>
              <a:tabLst>
                <a:tab pos="316865" algn="l"/>
                <a:tab pos="317500" algn="l"/>
              </a:tabLst>
            </a:pP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customeís,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geneíally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the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longeí</a:t>
            </a:r>
            <a:r>
              <a:rPr sz="1200" spc="3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stays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(moíe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15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days)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íesult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betteí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deals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teíms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low</a:t>
            </a:r>
            <a:r>
              <a:rPr sz="1200" spc="5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adí.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85" dirty="0"/>
              <a:t> </a:t>
            </a:r>
            <a:r>
              <a:rPr dirty="0"/>
              <a:t>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610" y="509092"/>
            <a:ext cx="2513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Data</a:t>
            </a:r>
            <a:r>
              <a:rPr sz="2800" spc="-60" dirty="0"/>
              <a:t> </a:t>
            </a:r>
            <a:r>
              <a:rPr sz="2800" spc="-5" dirty="0"/>
              <a:t>Summary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8508" y="1218945"/>
            <a:ext cx="7751445" cy="3065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124F5C"/>
                </a:solidFill>
                <a:latin typeface="Arial MT"/>
                <a:cs typeface="Arial MT"/>
              </a:rPr>
              <a:t>Given</a:t>
            </a:r>
            <a:r>
              <a:rPr sz="14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data</a:t>
            </a:r>
            <a:r>
              <a:rPr sz="14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set</a:t>
            </a:r>
            <a:r>
              <a:rPr sz="14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has</a:t>
            </a:r>
            <a:r>
              <a:rPr sz="14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different</a:t>
            </a:r>
            <a:r>
              <a:rPr sz="1400" spc="-5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columns</a:t>
            </a:r>
            <a:r>
              <a:rPr sz="14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 MT"/>
                <a:cs typeface="Arial MT"/>
              </a:rPr>
              <a:t>variables</a:t>
            </a:r>
            <a:r>
              <a:rPr sz="14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crucial</a:t>
            </a:r>
            <a:r>
              <a:rPr sz="14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for</a:t>
            </a:r>
            <a:r>
              <a:rPr sz="14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hotel</a:t>
            </a:r>
            <a:r>
              <a:rPr sz="14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bookings.</a:t>
            </a:r>
            <a:r>
              <a:rPr sz="14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Some</a:t>
            </a:r>
            <a:r>
              <a:rPr sz="14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of them</a:t>
            </a:r>
            <a:r>
              <a:rPr sz="14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are: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hotel:</a:t>
            </a:r>
            <a:r>
              <a:rPr sz="14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category</a:t>
            </a:r>
            <a:r>
              <a:rPr sz="140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hotels,</a:t>
            </a:r>
            <a:r>
              <a:rPr sz="140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which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are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two</a:t>
            </a:r>
            <a:r>
              <a:rPr sz="14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resort</a:t>
            </a:r>
            <a:r>
              <a:rPr sz="140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hotel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city</a:t>
            </a: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hotel.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39"/>
              </a:lnSpc>
              <a:spcBef>
                <a:spcPts val="1115"/>
              </a:spcBef>
            </a:pP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is_cancelled</a:t>
            </a:r>
            <a:r>
              <a:rPr sz="14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: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 value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column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show</a:t>
            </a: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cancellation</a:t>
            </a:r>
            <a:r>
              <a:rPr sz="1400" spc="-5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type.</a:t>
            </a:r>
            <a:r>
              <a:rPr sz="14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If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booking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was</a:t>
            </a:r>
            <a:r>
              <a:rPr sz="14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cancelled</a:t>
            </a:r>
            <a:r>
              <a:rPr sz="1400" spc="-4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or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not.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Values[0,1],</a:t>
            </a:r>
            <a:r>
              <a:rPr sz="1400" spc="-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where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indicates</a:t>
            </a:r>
            <a:r>
              <a:rPr sz="1400" spc="-6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not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cancelled.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lead_time</a:t>
            </a:r>
            <a:r>
              <a:rPr sz="14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:</a:t>
            </a:r>
            <a:r>
              <a:rPr sz="14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time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between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reservation</a:t>
            </a: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actual</a:t>
            </a:r>
            <a:r>
              <a:rPr sz="140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arrival</a:t>
            </a:r>
            <a:r>
              <a:rPr sz="1200" dirty="0">
                <a:solidFill>
                  <a:srgbClr val="585858"/>
                </a:solidFill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500" spc="-5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tayed_in_weekend_nights:</a:t>
            </a:r>
            <a:r>
              <a:rPr sz="14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number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of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weekend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nights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stay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per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reservation</a:t>
            </a:r>
            <a:endParaRPr sz="1400">
              <a:latin typeface="Arial MT"/>
              <a:cs typeface="Arial MT"/>
            </a:endParaRPr>
          </a:p>
          <a:p>
            <a:pPr marL="12700" marR="1423035">
              <a:lnSpc>
                <a:spcPct val="176400"/>
              </a:lnSpc>
              <a:spcBef>
                <a:spcPts val="20"/>
              </a:spcBef>
            </a:pP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stayed_in_weekday_nights:</a:t>
            </a:r>
            <a:r>
              <a:rPr sz="14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The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number</a:t>
            </a:r>
            <a:r>
              <a:rPr sz="1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weekday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nights</a:t>
            </a:r>
            <a:r>
              <a:rPr sz="14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stay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per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reservation. </a:t>
            </a:r>
            <a:r>
              <a:rPr sz="1400" spc="-37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meal: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Meal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preferences</a:t>
            </a:r>
            <a:r>
              <a:rPr sz="1400" spc="-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per</a:t>
            </a:r>
            <a:r>
              <a:rPr sz="1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reservation.[BB,FB,HB,SC,Undefined]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Country:</a:t>
            </a:r>
            <a:r>
              <a:rPr sz="14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origin</a:t>
            </a:r>
            <a:r>
              <a:rPr sz="1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country</a:t>
            </a:r>
            <a:r>
              <a:rPr sz="1400" spc="-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1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85858"/>
                </a:solidFill>
                <a:latin typeface="Arial MT"/>
                <a:cs typeface="Arial MT"/>
              </a:rPr>
              <a:t>guest.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146" y="514858"/>
            <a:ext cx="38182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Data</a:t>
            </a:r>
            <a:r>
              <a:rPr sz="2800" spc="-25" dirty="0"/>
              <a:t> </a:t>
            </a:r>
            <a:r>
              <a:rPr sz="2800" spc="-5" dirty="0"/>
              <a:t>Summary</a:t>
            </a:r>
            <a:r>
              <a:rPr sz="2800" b="0" spc="-5" dirty="0">
                <a:latin typeface="Arial MT"/>
                <a:cs typeface="Arial MT"/>
              </a:rPr>
              <a:t>(contd..)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4098" y="1142877"/>
            <a:ext cx="7962900" cy="28790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market_segment:</a:t>
            </a:r>
            <a:r>
              <a:rPr sz="1600" spc="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This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column</a:t>
            </a: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show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how</a:t>
            </a: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reservation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was</a:t>
            </a:r>
            <a:r>
              <a:rPr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made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what</a:t>
            </a:r>
            <a:r>
              <a:rPr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purpose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16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reservation.</a:t>
            </a:r>
            <a:r>
              <a:rPr sz="16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Eg,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corporate</a:t>
            </a:r>
            <a:r>
              <a:rPr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means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corporate</a:t>
            </a:r>
            <a:r>
              <a:rPr sz="1600" spc="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trip,</a:t>
            </a:r>
            <a:r>
              <a:rPr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TA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for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travel</a:t>
            </a:r>
            <a:r>
              <a:rPr sz="16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agency.</a:t>
            </a:r>
            <a:endParaRPr sz="1600">
              <a:latin typeface="Arial MT"/>
              <a:cs typeface="Arial MT"/>
            </a:endParaRPr>
          </a:p>
          <a:p>
            <a:pPr marL="12700" marR="2966720">
              <a:lnSpc>
                <a:spcPct val="114999"/>
              </a:lnSpc>
              <a:spcBef>
                <a:spcPts val="120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distribution_channel:</a:t>
            </a:r>
            <a:r>
              <a:rPr sz="16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medium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through</a:t>
            </a:r>
            <a:r>
              <a:rPr sz="1600" spc="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booking 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was </a:t>
            </a:r>
            <a:r>
              <a:rPr sz="1600" spc="-4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made.[Direct,Corporate,TA/TO,undefined,GDS.]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Is_repeated_guest:</a:t>
            </a:r>
            <a:r>
              <a:rPr sz="1600" spc="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Shows</a:t>
            </a:r>
            <a:r>
              <a:rPr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if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guest</a:t>
            </a:r>
            <a:r>
              <a:rPr sz="16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sz="16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who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has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arrived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earlier</a:t>
            </a:r>
            <a:r>
              <a:rPr sz="1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or</a:t>
            </a:r>
            <a:r>
              <a:rPr sz="1600" spc="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not.Values[0,1]--&gt;0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indicates</a:t>
            </a:r>
            <a:r>
              <a:rPr sz="16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no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1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indicated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 yes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person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is repeated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guest.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days_in_waiting_list:</a:t>
            </a:r>
            <a:r>
              <a:rPr sz="16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Number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days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between</a:t>
            </a:r>
            <a:r>
              <a:rPr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actual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booking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transact.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customer_type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:</a:t>
            </a:r>
            <a:r>
              <a:rPr sz="1600" spc="5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Arial MT"/>
                <a:cs typeface="Arial MT"/>
              </a:rPr>
              <a:t>Type</a:t>
            </a:r>
            <a:r>
              <a:rPr sz="16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16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customers(</a:t>
            </a:r>
            <a:r>
              <a:rPr sz="16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Transient,</a:t>
            </a:r>
            <a:r>
              <a:rPr sz="16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group,</a:t>
            </a:r>
            <a:r>
              <a:rPr sz="16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Arial MT"/>
                <a:cs typeface="Arial MT"/>
              </a:rPr>
              <a:t>etc.)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514858"/>
            <a:ext cx="2513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Data</a:t>
            </a:r>
            <a:r>
              <a:rPr sz="2800" spc="-55" dirty="0"/>
              <a:t> </a:t>
            </a:r>
            <a:r>
              <a:rPr sz="2800" spc="-5" dirty="0"/>
              <a:t>Summary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966978"/>
            <a:ext cx="6829044" cy="38206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8E827-1E33-46ED-AEB9-EB76DBDD19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68" t="9717" r="25580" b="12706"/>
          <a:stretch/>
        </p:blipFill>
        <p:spPr>
          <a:xfrm>
            <a:off x="5210762" y="2114550"/>
            <a:ext cx="3133138" cy="2839406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6640" y="467994"/>
            <a:ext cx="37629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500" spc="-10" dirty="0"/>
              <a:t>Data </a:t>
            </a:r>
            <a:r>
              <a:rPr sz="2500" spc="-10" dirty="0"/>
              <a:t>Analysis</a:t>
            </a:r>
            <a:endParaRPr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EEE41-9F41-4468-BFD5-AD440FA2FCBB}"/>
              </a:ext>
            </a:extLst>
          </p:cNvPr>
          <p:cNvSpPr txBox="1"/>
          <p:nvPr/>
        </p:nvSpPr>
        <p:spPr>
          <a:xfrm>
            <a:off x="609600" y="971550"/>
            <a:ext cx="7924800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Q)  What is </a:t>
            </a:r>
            <a:r>
              <a:rPr lang="en-US" sz="1600" spc="-5" dirty="0"/>
              <a:t>Data</a:t>
            </a:r>
            <a:r>
              <a:rPr lang="en-US" sz="1600" spc="-25" dirty="0"/>
              <a:t> </a:t>
            </a:r>
            <a:r>
              <a:rPr lang="en-US" sz="1600" spc="-10" dirty="0"/>
              <a:t>Analysis ?</a:t>
            </a:r>
          </a:p>
          <a:p>
            <a:endParaRPr lang="en-US" sz="7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 Data Analysis </a:t>
            </a:r>
            <a:r>
              <a:rPr lang="en-US" sz="1600" dirty="0"/>
              <a:t>is the process of collecting, cleaning, sorting, and processing raw data to      extract relevant and valuable information for various organization and business  Operation and Maintenance.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80E644-DD26-4D63-A3EE-5499D216BB3C}"/>
              </a:ext>
            </a:extLst>
          </p:cNvPr>
          <p:cNvSpPr txBox="1"/>
          <p:nvPr/>
        </p:nvSpPr>
        <p:spPr>
          <a:xfrm>
            <a:off x="656640" y="2502995"/>
            <a:ext cx="3276600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Types:-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Univariate Analysis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Bivariate Analysis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Multivariate</a:t>
            </a:r>
          </a:p>
        </p:txBody>
      </p:sp>
    </p:spTree>
    <p:extLst>
      <p:ext uri="{BB962C8B-B14F-4D97-AF65-F5344CB8AC3E}">
        <p14:creationId xmlns:p14="http://schemas.microsoft.com/office/powerpoint/2010/main" val="1447778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6640" y="467994"/>
            <a:ext cx="294830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Univariate</a:t>
            </a:r>
            <a:r>
              <a:rPr sz="2500" spc="-25" dirty="0"/>
              <a:t> </a:t>
            </a:r>
            <a:r>
              <a:rPr sz="2500" spc="-10" dirty="0"/>
              <a:t>Analysis</a:t>
            </a:r>
            <a:endParaRPr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EEE41-9F41-4468-BFD5-AD440FA2FCBB}"/>
              </a:ext>
            </a:extLst>
          </p:cNvPr>
          <p:cNvSpPr txBox="1"/>
          <p:nvPr/>
        </p:nvSpPr>
        <p:spPr>
          <a:xfrm>
            <a:off x="609600" y="971550"/>
            <a:ext cx="7734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Q) What is </a:t>
            </a:r>
            <a:r>
              <a:rPr lang="en-US" sz="1600" spc="-5" dirty="0"/>
              <a:t>Univariate</a:t>
            </a:r>
            <a:r>
              <a:rPr lang="en-US" sz="1600" spc="-25" dirty="0"/>
              <a:t> </a:t>
            </a:r>
            <a:r>
              <a:rPr lang="en-US" sz="1600" spc="-10" dirty="0"/>
              <a:t>Analysis ?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Univariate</a:t>
            </a:r>
            <a:r>
              <a:rPr lang="en-US" sz="1600" dirty="0"/>
              <a:t> is a type of data analysis consists of observations on only a single characteristic or attribute it can be any numerical data or may be nonnumerical data (such as eye colors of brown or blue).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6B9D3-8C33-4197-85E9-9F86413E0A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80" b="3738"/>
          <a:stretch/>
        </p:blipFill>
        <p:spPr>
          <a:xfrm>
            <a:off x="4610100" y="2294989"/>
            <a:ext cx="3733800" cy="2530141"/>
          </a:xfrm>
          <a:prstGeom prst="snipRoundRect">
            <a:avLst>
              <a:gd name="adj1" fmla="val 39968"/>
              <a:gd name="adj2" fmla="val 1542"/>
            </a:avLst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0E644-DD26-4D63-A3EE-5499D216BB3C}"/>
              </a:ext>
            </a:extLst>
          </p:cNvPr>
          <p:cNvSpPr txBox="1"/>
          <p:nvPr/>
        </p:nvSpPr>
        <p:spPr>
          <a:xfrm>
            <a:off x="609600" y="2405897"/>
            <a:ext cx="3276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Example:-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Histograms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Frequency Distribution Tables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Frequency Polygons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Pie 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Bar Charts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991184-1F80-4B4C-8716-ECD6C1C8086E}"/>
              </a:ext>
            </a:extLst>
          </p:cNvPr>
          <p:cNvSpPr txBox="1"/>
          <p:nvPr/>
        </p:nvSpPr>
        <p:spPr>
          <a:xfrm>
            <a:off x="609600" y="285750"/>
            <a:ext cx="2438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spc="-5" dirty="0">
                <a:solidFill>
                  <a:srgbClr val="CC0000"/>
                </a:solidFill>
                <a:latin typeface="Arial"/>
                <a:ea typeface="+mj-ea"/>
                <a:cs typeface="Arial"/>
              </a:rPr>
              <a:t>Histograms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B3E3D-23C8-4874-B551-5ACBB8C36E00}"/>
              </a:ext>
            </a:extLst>
          </p:cNvPr>
          <p:cNvSpPr txBox="1"/>
          <p:nvPr/>
        </p:nvSpPr>
        <p:spPr>
          <a:xfrm>
            <a:off x="609600" y="895350"/>
            <a:ext cx="4800600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spc="-5" dirty="0"/>
              <a:t>Histograms </a:t>
            </a:r>
            <a:r>
              <a:rPr lang="en-US" sz="1600" spc="-5" dirty="0"/>
              <a:t>is a graphical way of representing statistical or quantitative  data with the bars of different height.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0B99F8-C1CC-4947-8563-E520FDE387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4" r="9933" b="1046"/>
          <a:stretch/>
        </p:blipFill>
        <p:spPr>
          <a:xfrm>
            <a:off x="4965956" y="1052214"/>
            <a:ext cx="3953455" cy="35769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1FB3B2-F4B3-4FC4-B789-C9EAC077C563}"/>
              </a:ext>
            </a:extLst>
          </p:cNvPr>
          <p:cNvSpPr txBox="1"/>
          <p:nvPr/>
        </p:nvSpPr>
        <p:spPr>
          <a:xfrm>
            <a:off x="609600" y="1962663"/>
            <a:ext cx="4495800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spc="-5" dirty="0"/>
              <a:t>In</a:t>
            </a:r>
            <a:r>
              <a:rPr lang="en-US" sz="1600" b="1" spc="-5" dirty="0"/>
              <a:t> Histograms </a:t>
            </a:r>
            <a:r>
              <a:rPr lang="en-US" sz="1600" spc="-5" dirty="0"/>
              <a:t>mostly data are compared with numerical data in the bars.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spc="-5" dirty="0"/>
              <a:t>Here mostly two dimension are there x-axis and y-axis. Where we plot our histogram.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39E80-ED4F-4133-9EB7-6EACFA2664D0}"/>
              </a:ext>
            </a:extLst>
          </p:cNvPr>
          <p:cNvSpPr txBox="1"/>
          <p:nvPr/>
        </p:nvSpPr>
        <p:spPr>
          <a:xfrm>
            <a:off x="605589" y="3467037"/>
            <a:ext cx="4495800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spc="-5" dirty="0"/>
              <a:t>Here in this example X-axis represent the number of arrivals per minute and Y- axis represent Frequency.</a:t>
            </a:r>
          </a:p>
        </p:txBody>
      </p:sp>
    </p:spTree>
    <p:extLst>
      <p:ext uri="{BB962C8B-B14F-4D97-AF65-F5344CB8AC3E}">
        <p14:creationId xmlns:p14="http://schemas.microsoft.com/office/powerpoint/2010/main" val="325530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2385</Words>
  <Application>Microsoft Office PowerPoint</Application>
  <PresentationFormat>On-screen Show (16:9)</PresentationFormat>
  <Paragraphs>230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Arial MT</vt:lpstr>
      <vt:lpstr>Calibri</vt:lpstr>
      <vt:lpstr>Roboto</vt:lpstr>
      <vt:lpstr>Times New Roman</vt:lpstr>
      <vt:lpstr>Verdana</vt:lpstr>
      <vt:lpstr>Wingdings</vt:lpstr>
      <vt:lpstr>Office Theme</vt:lpstr>
      <vt:lpstr>Capstone Project Hotel Booking Analysis</vt:lpstr>
      <vt:lpstr>Points to Discuss:</vt:lpstr>
      <vt:lpstr>Agenda</vt:lpstr>
      <vt:lpstr>Data Summary</vt:lpstr>
      <vt:lpstr>Data Summary(contd..)</vt:lpstr>
      <vt:lpstr>Data Summary</vt:lpstr>
      <vt:lpstr>Data Analysis</vt:lpstr>
      <vt:lpstr>Univariate Analysis</vt:lpstr>
      <vt:lpstr>PowerPoint Presentation</vt:lpstr>
      <vt:lpstr>PowerPoint Presentation</vt:lpstr>
      <vt:lpstr>PowerPoint Presentation</vt:lpstr>
      <vt:lpstr>PowerPoint Presentation</vt:lpstr>
      <vt:lpstr>Bivariate analysis</vt:lpstr>
      <vt:lpstr>PowerPoint Presentation</vt:lpstr>
      <vt:lpstr>PowerPoint Presentation</vt:lpstr>
      <vt:lpstr>PowerPoint Presentation</vt:lpstr>
      <vt:lpstr>PowerPoint Presentation</vt:lpstr>
      <vt:lpstr>Hotel wise Analysis</vt:lpstr>
      <vt:lpstr>PowerPoint Presentation</vt:lpstr>
      <vt:lpstr>PowerPoint Presentation</vt:lpstr>
      <vt:lpstr>Distribution channel wise Analysis</vt:lpstr>
      <vt:lpstr>Distribution channel wise Analysis</vt:lpstr>
      <vt:lpstr>PowerPoint Presentation</vt:lpstr>
      <vt:lpstr>Booking cancellation Analysis</vt:lpstr>
      <vt:lpstr>PowerPoint Presentation</vt:lpstr>
      <vt:lpstr>PowerPoint Presentation</vt:lpstr>
      <vt:lpstr>Time-wise Analysis</vt:lpstr>
      <vt:lpstr>PowerPoint Presentation</vt:lpstr>
      <vt:lpstr>PowerPoint Presentation</vt:lpstr>
      <vt:lpstr>PowerPoint Presentation</vt:lpstr>
      <vt:lpstr>PowerPoint Presentation</vt:lpstr>
      <vt:lpstr>Some important questions</vt:lpstr>
      <vt:lpstr>Reasons for special requests</vt:lpstr>
      <vt:lpstr>Reasons for special requests(cont.)</vt:lpstr>
      <vt:lpstr>Correlation Heatmap</vt:lpstr>
      <vt:lpstr>Optimal stay length for better deals in adr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Hotel Booking Analysis  Neeraj Bassi Naman Thapliyal</dc:title>
  <dc:creator>Neeraj Bassi</dc:creator>
  <cp:lastModifiedBy>kuresh</cp:lastModifiedBy>
  <cp:revision>29</cp:revision>
  <dcterms:created xsi:type="dcterms:W3CDTF">2022-09-23T10:42:28Z</dcterms:created>
  <dcterms:modified xsi:type="dcterms:W3CDTF">2022-09-24T12:37:18Z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2022-01-01T00:00:00Z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2022-09-23T00:00:00Z</vt:filetime>
  </property>
</Properties>
</file>