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86" r:id="rId10"/>
    <p:sldId id="287" r:id="rId11"/>
    <p:sldId id="288" r:id="rId12"/>
    <p:sldId id="289" r:id="rId13"/>
    <p:sldId id="290" r:id="rId14"/>
    <p:sldId id="29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1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8634" y="1118361"/>
            <a:ext cx="5586730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612" y="1893265"/>
            <a:ext cx="3652774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144" y="1323847"/>
            <a:ext cx="7855711" cy="166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778635" y="666750"/>
            <a:ext cx="5586730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Cap</a:t>
            </a:r>
            <a:r>
              <a:rPr spc="-100" dirty="0"/>
              <a:t>s</a:t>
            </a:r>
            <a:r>
              <a:rPr spc="-114" dirty="0"/>
              <a:t>tone</a:t>
            </a:r>
            <a:r>
              <a:rPr spc="-285" dirty="0"/>
              <a:t> </a:t>
            </a:r>
            <a:r>
              <a:rPr spc="-15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00" spc="-114" dirty="0">
                <a:solidFill>
                  <a:srgbClr val="124F5C"/>
                </a:solidFill>
              </a:rPr>
              <a:t>Hotel</a:t>
            </a:r>
            <a:r>
              <a:rPr sz="3600" spc="-204" dirty="0">
                <a:solidFill>
                  <a:srgbClr val="124F5C"/>
                </a:solidFill>
              </a:rPr>
              <a:t> </a:t>
            </a:r>
            <a:r>
              <a:rPr sz="3600" spc="-55" dirty="0">
                <a:solidFill>
                  <a:srgbClr val="124F5C"/>
                </a:solidFill>
              </a:rPr>
              <a:t>B</a:t>
            </a:r>
            <a:r>
              <a:rPr sz="3600" spc="-45" dirty="0">
                <a:solidFill>
                  <a:srgbClr val="124F5C"/>
                </a:solidFill>
              </a:rPr>
              <a:t>o</a:t>
            </a:r>
            <a:r>
              <a:rPr sz="3600" spc="-75" dirty="0">
                <a:solidFill>
                  <a:srgbClr val="124F5C"/>
                </a:solidFill>
              </a:rPr>
              <a:t>oking</a:t>
            </a:r>
            <a:r>
              <a:rPr sz="3600" spc="-204" dirty="0">
                <a:solidFill>
                  <a:srgbClr val="124F5C"/>
                </a:solidFill>
              </a:rPr>
              <a:t> </a:t>
            </a:r>
            <a:r>
              <a:rPr sz="3600" spc="-130" dirty="0">
                <a:solidFill>
                  <a:srgbClr val="124F5C"/>
                </a:solidFill>
              </a:rPr>
              <a:t>Anal</a:t>
            </a:r>
            <a:r>
              <a:rPr sz="3600" spc="-150" dirty="0">
                <a:solidFill>
                  <a:srgbClr val="124F5C"/>
                </a:solidFill>
              </a:rPr>
              <a:t>y</a:t>
            </a:r>
            <a:r>
              <a:rPr sz="3600" spc="-200" dirty="0">
                <a:solidFill>
                  <a:srgbClr val="124F5C"/>
                </a:solidFill>
              </a:rPr>
              <a:t>sis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2800350"/>
            <a:ext cx="5079364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sz="1800" b="1" spc="-65" dirty="0">
                <a:solidFill>
                  <a:srgbClr val="124F5C"/>
                </a:solidFill>
                <a:latin typeface="Verdana"/>
                <a:cs typeface="Verdana"/>
              </a:rPr>
              <a:t>Team Member:-</a:t>
            </a:r>
          </a:p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b="1" spc="-65" dirty="0">
                <a:solidFill>
                  <a:srgbClr val="124F5C"/>
                </a:solidFill>
                <a:latin typeface="Verdana"/>
                <a:cs typeface="Verdana"/>
              </a:rPr>
              <a:t>1) </a:t>
            </a:r>
            <a:r>
              <a:rPr lang="en-US" sz="1800" b="1" spc="-65" dirty="0">
                <a:solidFill>
                  <a:srgbClr val="124F5C"/>
                </a:solidFill>
                <a:latin typeface="Verdana"/>
                <a:cs typeface="Verdana"/>
              </a:rPr>
              <a:t>Kuresh Chandra Tripathy</a:t>
            </a:r>
          </a:p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sz="1800" b="1" spc="-65" dirty="0">
                <a:solidFill>
                  <a:srgbClr val="124F5C"/>
                </a:solidFill>
                <a:latin typeface="Verdana"/>
                <a:cs typeface="Verdana"/>
              </a:rPr>
              <a:t>2) N Narayan Santosh Ku</a:t>
            </a:r>
            <a:r>
              <a:rPr lang="en-US" b="1" spc="-65" dirty="0">
                <a:solidFill>
                  <a:srgbClr val="124F5C"/>
                </a:solidFill>
                <a:latin typeface="Verdana"/>
                <a:cs typeface="Verdana"/>
              </a:rPr>
              <a:t>. Choudhury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597A9-33F8-431C-9B58-5B8A01E0D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9789">
            <a:off x="5065585" y="3299164"/>
            <a:ext cx="4719699" cy="1656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Frequency Distribution Tables</a:t>
            </a:r>
          </a:p>
          <a:p>
            <a:endParaRPr lang="en-US" sz="2500" b="1" spc="-5" dirty="0">
              <a:solidFill>
                <a:srgbClr val="CC000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5791200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Frequency Distribution Tables </a:t>
            </a:r>
            <a:r>
              <a:rPr lang="en-US" sz="1600" spc="-5" dirty="0"/>
              <a:t>it show a data occurs how many number of times.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Here in this example we can clearly see that, this table show the heights of some sample data with different frequency.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So it is easy to understand the occurrence of any values in the FDT (Frequency Distribution Tables 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spc="-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4FCCC-26F8-44CF-836A-698A5140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726" y="2803725"/>
            <a:ext cx="2286000" cy="20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A1B596-5AA3-4434-8D55-8F24A619E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5" t="7650" r="7870" b="6135"/>
          <a:stretch/>
        </p:blipFill>
        <p:spPr>
          <a:xfrm>
            <a:off x="4855243" y="1675834"/>
            <a:ext cx="4038600" cy="327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Pie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5181600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Pie Charts </a:t>
            </a:r>
            <a:r>
              <a:rPr lang="en-US" sz="1600" spc="-5" dirty="0"/>
              <a:t>is a pictorial representation of a statistical data in a circular graph.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Mostly it divided whole circle unit to different segment of circle.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Each slices illustrate numerical proportion/ various type of proportion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spc="-5" dirty="0"/>
          </a:p>
        </p:txBody>
      </p:sp>
    </p:spTree>
    <p:extLst>
      <p:ext uri="{BB962C8B-B14F-4D97-AF65-F5344CB8AC3E}">
        <p14:creationId xmlns:p14="http://schemas.microsoft.com/office/powerpoint/2010/main" val="114553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r Graph - Learn About Bar Charts and Bar Diagrams">
            <a:extLst>
              <a:ext uri="{FF2B5EF4-FFF2-40B4-BE49-F238E27FC236}">
                <a16:creationId xmlns:a16="http://schemas.microsoft.com/office/drawing/2014/main" id="{323A4D97-B1D0-4101-A4BD-D808D27A2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t="7189" r="6407" b="9229"/>
          <a:stretch/>
        </p:blipFill>
        <p:spPr bwMode="auto">
          <a:xfrm>
            <a:off x="5458248" y="1733550"/>
            <a:ext cx="328961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Bar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4495800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A bar </a:t>
            </a:r>
            <a:r>
              <a:rPr lang="en-US" sz="1600" spc="-5" dirty="0"/>
              <a:t>chart provides a way of showing data values represented as vertical bars/horizontal bars. It is sometimes used to show trend data, and the comparison of multiple data sets side by side.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800600" cy="183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spc="-5" dirty="0"/>
              <a:t>Bar chart </a:t>
            </a:r>
            <a:r>
              <a:rPr lang="en-US" b="1" i="1" u="sng" spc="-5" dirty="0"/>
              <a:t>vs</a:t>
            </a:r>
            <a:r>
              <a:rPr lang="en-US" i="1" u="sng" spc="-5" dirty="0"/>
              <a:t> Histogram</a:t>
            </a:r>
            <a:endParaRPr lang="en-US" sz="200" b="1" i="1" spc="-5" dirty="0"/>
          </a:p>
          <a:p>
            <a:pPr marL="288925">
              <a:lnSpc>
                <a:spcPct val="150000"/>
              </a:lnSpc>
            </a:pPr>
            <a:r>
              <a:rPr lang="en-US" sz="1600" spc="-5" dirty="0"/>
              <a:t>Unlike </a:t>
            </a:r>
            <a:r>
              <a:rPr lang="en-US" sz="1600" b="1" spc="-5" dirty="0"/>
              <a:t>histograms</a:t>
            </a:r>
            <a:r>
              <a:rPr lang="en-US" sz="1600" spc="-5" dirty="0"/>
              <a:t>, the </a:t>
            </a:r>
            <a:r>
              <a:rPr lang="en-US" sz="1600" b="1" spc="-5" dirty="0"/>
              <a:t>bars</a:t>
            </a:r>
            <a:r>
              <a:rPr lang="en-US" sz="1600" spc="-5" dirty="0"/>
              <a:t> in bar charts have                        spaces between them to emphasize that each bar represents a discrete value, whereas histograms are for continuous data.</a:t>
            </a:r>
          </a:p>
        </p:txBody>
      </p:sp>
    </p:spTree>
    <p:extLst>
      <p:ext uri="{BB962C8B-B14F-4D97-AF65-F5344CB8AC3E}">
        <p14:creationId xmlns:p14="http://schemas.microsoft.com/office/powerpoint/2010/main" val="147137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2948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spc="-5" dirty="0"/>
              <a:t>Bivariate analysis</a:t>
            </a:r>
            <a:endParaRPr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EE41-9F41-4468-BFD5-AD440FA2FCBB}"/>
              </a:ext>
            </a:extLst>
          </p:cNvPr>
          <p:cNvSpPr txBox="1"/>
          <p:nvPr/>
        </p:nvSpPr>
        <p:spPr>
          <a:xfrm>
            <a:off x="609600" y="851174"/>
            <a:ext cx="6400800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Q) What is </a:t>
            </a:r>
            <a:r>
              <a:rPr lang="en-US" sz="1600" spc="-5" dirty="0"/>
              <a:t>Bivariate analysis</a:t>
            </a:r>
            <a:r>
              <a:rPr lang="en-US" sz="1600" spc="-10" dirty="0"/>
              <a:t>?</a:t>
            </a:r>
          </a:p>
          <a:p>
            <a:endParaRPr lang="en-US" sz="1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Bivariate </a:t>
            </a:r>
            <a:r>
              <a:rPr lang="en-US" sz="1600" dirty="0"/>
              <a:t> is a type of data analysis consists of analysis of two variables (often denoted as X, Y), for the purpose of determining the empirical relationship between them.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Empirical relationship  is nothing but a correlation that is supported by experiment and observation but not necessarily supported by theory.)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0E644-DD26-4D63-A3EE-5499D216BB3C}"/>
              </a:ext>
            </a:extLst>
          </p:cNvPr>
          <p:cNvSpPr txBox="1"/>
          <p:nvPr/>
        </p:nvSpPr>
        <p:spPr>
          <a:xfrm>
            <a:off x="609600" y="2973684"/>
            <a:ext cx="175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Example:-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Scatter plot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Box plot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Mosaic plot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8A1E7-638B-46FF-9F2B-1B36ABE2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026383"/>
            <a:ext cx="1760616" cy="1760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68368-9E7B-46C0-8AB8-A763E1C3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26" y="3023588"/>
            <a:ext cx="2205966" cy="1910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E97847-C847-4A7B-8253-A86FE21356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68"/>
          <a:stretch/>
        </p:blipFill>
        <p:spPr>
          <a:xfrm>
            <a:off x="6934200" y="1482862"/>
            <a:ext cx="2089193" cy="2177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276654-7537-4652-A1D6-A8EDA564AEF0}"/>
              </a:ext>
            </a:extLst>
          </p:cNvPr>
          <p:cNvSpPr txBox="1"/>
          <p:nvPr/>
        </p:nvSpPr>
        <p:spPr>
          <a:xfrm>
            <a:off x="2762459" y="4786999"/>
            <a:ext cx="126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 plot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0C7A7-F714-4760-9E1F-4DEED3BC827E}"/>
              </a:ext>
            </a:extLst>
          </p:cNvPr>
          <p:cNvSpPr txBox="1"/>
          <p:nvPr/>
        </p:nvSpPr>
        <p:spPr>
          <a:xfrm>
            <a:off x="5192044" y="47869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Mosaic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7697-DABD-4511-9DFB-6FFF993504B8}"/>
              </a:ext>
            </a:extLst>
          </p:cNvPr>
          <p:cNvSpPr txBox="1"/>
          <p:nvPr/>
        </p:nvSpPr>
        <p:spPr>
          <a:xfrm>
            <a:off x="7696200" y="3639613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178578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r Graph - Learn About Bar Charts and Bar Diagrams">
            <a:extLst>
              <a:ext uri="{FF2B5EF4-FFF2-40B4-BE49-F238E27FC236}">
                <a16:creationId xmlns:a16="http://schemas.microsoft.com/office/drawing/2014/main" id="{323A4D97-B1D0-4101-A4BD-D808D27A2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t="7189" r="6407" b="9229"/>
          <a:stretch/>
        </p:blipFill>
        <p:spPr bwMode="auto">
          <a:xfrm>
            <a:off x="5458248" y="1733550"/>
            <a:ext cx="328961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Scatter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4495800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A bar </a:t>
            </a:r>
            <a:r>
              <a:rPr lang="en-US" sz="1600" spc="-5" dirty="0"/>
              <a:t>chart provides a way of showing data values represented as vertical bars/horizontal bars. It is sometimes used to show trend data, and the comparison of multiple data sets side by side.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800600" cy="183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spc="-5" dirty="0"/>
              <a:t>Bar chart </a:t>
            </a:r>
            <a:r>
              <a:rPr lang="en-US" b="1" i="1" u="sng" spc="-5" dirty="0"/>
              <a:t>vs</a:t>
            </a:r>
            <a:r>
              <a:rPr lang="en-US" i="1" u="sng" spc="-5" dirty="0"/>
              <a:t> Histogram</a:t>
            </a:r>
            <a:endParaRPr lang="en-US" sz="200" b="1" i="1" spc="-5" dirty="0"/>
          </a:p>
          <a:p>
            <a:pPr marL="288925">
              <a:lnSpc>
                <a:spcPct val="150000"/>
              </a:lnSpc>
            </a:pPr>
            <a:r>
              <a:rPr lang="en-US" sz="1600" spc="-5" dirty="0"/>
              <a:t>Unlike </a:t>
            </a:r>
            <a:r>
              <a:rPr lang="en-US" sz="1600" b="1" spc="-5" dirty="0"/>
              <a:t>histograms</a:t>
            </a:r>
            <a:r>
              <a:rPr lang="en-US" sz="1600" spc="-5" dirty="0"/>
              <a:t>, the </a:t>
            </a:r>
            <a:r>
              <a:rPr lang="en-US" sz="1600" b="1" spc="-5" dirty="0"/>
              <a:t>bars</a:t>
            </a:r>
            <a:r>
              <a:rPr lang="en-US" sz="1600" spc="-5" dirty="0"/>
              <a:t> in bar charts have                        spaces between them to emphasize that each bar represents a discrete value, whereas histograms are for continuous data.</a:t>
            </a:r>
          </a:p>
        </p:txBody>
      </p:sp>
    </p:spTree>
    <p:extLst>
      <p:ext uri="{BB962C8B-B14F-4D97-AF65-F5344CB8AC3E}">
        <p14:creationId xmlns:p14="http://schemas.microsoft.com/office/powerpoint/2010/main" val="174033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9587" y="2653038"/>
            <a:ext cx="2608783" cy="24018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7614" y="370307"/>
            <a:ext cx="8776970" cy="2451100"/>
            <a:chOff x="367614" y="370307"/>
            <a:chExt cx="8776970" cy="24511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14" y="370307"/>
              <a:ext cx="5051591" cy="20048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9720" y="443483"/>
              <a:ext cx="3764279" cy="23774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7029" y="3010661"/>
            <a:ext cx="44367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Most </a:t>
            </a:r>
            <a:r>
              <a:rPr sz="1200" dirty="0">
                <a:latin typeface="Arial MT"/>
                <a:cs typeface="Arial MT"/>
              </a:rPr>
              <a:t>of the customers from </a:t>
            </a:r>
            <a:r>
              <a:rPr sz="1200" spc="-5" dirty="0">
                <a:latin typeface="Arial MT"/>
                <a:cs typeface="Arial MT"/>
              </a:rPr>
              <a:t>European countries like Portugal,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Great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Britain,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France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Spain.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preferred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type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BB(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Bed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breakfast).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071" y="448436"/>
            <a:ext cx="29864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Hotel</a:t>
            </a:r>
            <a:r>
              <a:rPr sz="2500" spc="-10" dirty="0"/>
              <a:t> </a:t>
            </a:r>
            <a:r>
              <a:rPr sz="2500" dirty="0"/>
              <a:t>wise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066545"/>
            <a:ext cx="7636509" cy="337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hotel-wise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Percentage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makes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revenue?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preferred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dirty="0">
                <a:latin typeface="Arial MT"/>
                <a:cs typeface="Arial MT"/>
              </a:rPr>
              <a:t> hotel,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confirmed?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481" y="329907"/>
            <a:ext cx="2339527" cy="19731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697" y="330227"/>
            <a:ext cx="2294261" cy="19882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7818" y="330150"/>
            <a:ext cx="2533514" cy="19846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6820" y="2568127"/>
            <a:ext cx="2547767" cy="20646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1873" y="2355849"/>
            <a:ext cx="506730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Aíound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City 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184785" marR="211454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adí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loweí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seems to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  <a:p>
            <a:pPr marL="184785" marR="37465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each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case,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 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theií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visits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eaíly.</a:t>
            </a:r>
            <a:endParaRPr sz="1200">
              <a:latin typeface="Roboto"/>
              <a:cs typeface="Roboto"/>
            </a:endParaRPr>
          </a:p>
          <a:p>
            <a:pPr marL="184785" marR="31750" indent="-1727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much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busieí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608" y="102107"/>
            <a:ext cx="3941064" cy="19965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6645" y="2530548"/>
            <a:ext cx="3654034" cy="1874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47" y="177568"/>
            <a:ext cx="3659268" cy="1921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9376" y="2169667"/>
            <a:ext cx="403415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890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 </a:t>
            </a:r>
            <a:r>
              <a:rPr sz="1200" spc="100" dirty="0">
                <a:solidFill>
                  <a:srgbClr val="202020"/>
                </a:solidFill>
                <a:latin typeface="Roboto"/>
                <a:cs typeface="Roboto"/>
              </a:rPr>
              <a:t>ľheíe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 few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píefeííed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stays.</a:t>
            </a:r>
            <a:endParaRPr sz="1200">
              <a:latin typeface="Roboto"/>
              <a:cs typeface="Roboto"/>
            </a:endParaRPr>
          </a:p>
          <a:p>
            <a:pPr marL="299085" marR="4191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30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25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Resoít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 bookings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canceled.</a:t>
            </a:r>
            <a:endParaRPr sz="1200">
              <a:latin typeface="Roboto"/>
              <a:cs typeface="Roboto"/>
            </a:endParaRPr>
          </a:p>
          <a:p>
            <a:pPr marL="299085" marR="5080" indent="-2870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peícentage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customeí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íepeat,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íepeat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60375"/>
            <a:ext cx="5268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</a:t>
            </a:r>
            <a:r>
              <a:rPr sz="2500" spc="30" dirty="0"/>
              <a:t> </a:t>
            </a:r>
            <a:r>
              <a:rPr sz="2500" spc="-5" dirty="0"/>
              <a:t>channel</a:t>
            </a:r>
            <a:r>
              <a:rPr sz="2500" spc="5" dirty="0"/>
              <a:t> wise</a:t>
            </a:r>
            <a:r>
              <a:rPr sz="2500" dirty="0"/>
              <a:t> </a:t>
            </a:r>
            <a:r>
              <a:rPr sz="2500" spc="-5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6750" y="1191259"/>
            <a:ext cx="7200900" cy="188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Distribution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dirty="0">
                <a:latin typeface="Arial MT"/>
                <a:cs typeface="Arial MT"/>
              </a:rPr>
              <a:t> 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93700" indent="-381635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93700" algn="l"/>
                <a:tab pos="3943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most common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booking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Roboto"/>
              <a:buAutoNum type="arabicParenBoth"/>
            </a:pPr>
            <a:endParaRPr sz="135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used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eaíly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buFont typeface="Roboto"/>
              <a:buAutoNum type="arabicParenBoth"/>
            </a:pPr>
            <a:endParaRPr sz="140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distíibution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bíings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betteí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deals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03" y="252730"/>
            <a:ext cx="2381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Verdana"/>
                <a:cs typeface="Verdana"/>
              </a:rPr>
              <a:t>P</a:t>
            </a:r>
            <a:r>
              <a:rPr sz="2000" spc="-40" dirty="0">
                <a:latin typeface="Verdana"/>
                <a:cs typeface="Verdana"/>
              </a:rPr>
              <a:t>oi</a:t>
            </a:r>
            <a:r>
              <a:rPr sz="2000" spc="-95" dirty="0">
                <a:latin typeface="Verdana"/>
                <a:cs typeface="Verdana"/>
              </a:rPr>
              <a:t>n</a:t>
            </a:r>
            <a:r>
              <a:rPr sz="2000" spc="-85" dirty="0">
                <a:latin typeface="Verdana"/>
                <a:cs typeface="Verdana"/>
              </a:rPr>
              <a:t>ts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to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Disc</a:t>
            </a:r>
            <a:r>
              <a:rPr sz="2000" spc="-55" dirty="0">
                <a:latin typeface="Verdana"/>
                <a:cs typeface="Verdana"/>
              </a:rPr>
              <a:t>u</a:t>
            </a:r>
            <a:r>
              <a:rPr sz="2000" spc="-125" dirty="0">
                <a:latin typeface="Verdana"/>
                <a:cs typeface="Verdana"/>
              </a:rPr>
              <a:t>s</a:t>
            </a:r>
            <a:r>
              <a:rPr sz="2000" spc="-120" dirty="0">
                <a:latin typeface="Verdana"/>
                <a:cs typeface="Verdana"/>
              </a:rPr>
              <a:t>s</a:t>
            </a:r>
            <a:r>
              <a:rPr sz="2000" spc="-28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805433"/>
            <a:ext cx="3004185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Agenda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summary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Timewise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important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questions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Correlation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heatmap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842" y="507237"/>
            <a:ext cx="5262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</a:t>
            </a:r>
            <a:r>
              <a:rPr sz="2500" spc="30" dirty="0"/>
              <a:t> </a:t>
            </a:r>
            <a:r>
              <a:rPr sz="2500" spc="-5" dirty="0"/>
              <a:t>channel</a:t>
            </a:r>
            <a:r>
              <a:rPr sz="2500" dirty="0"/>
              <a:t> wise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51628" y="1247013"/>
            <a:ext cx="37763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72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Heíe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íeseívation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thíough 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ľA/ľO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tíavel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agency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touí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opeíatoí.</a:t>
            </a:r>
            <a:endParaRPr sz="1200">
              <a:latin typeface="Roboto"/>
              <a:cs typeface="Roboto"/>
            </a:endParaRPr>
          </a:p>
          <a:p>
            <a:pPr marL="299085" indent="-28702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299720" algn="l"/>
              </a:tabLst>
            </a:pPr>
            <a:r>
              <a:rPr sz="1200" spc="85" dirty="0">
                <a:solidFill>
                  <a:srgbClr val="202020"/>
                </a:solidFill>
                <a:latin typeface="Roboto"/>
                <a:cs typeface="Roboto"/>
              </a:rPr>
              <a:t>ľhan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second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used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diíect.</a:t>
            </a:r>
            <a:endParaRPr sz="1200">
              <a:latin typeface="Roboto"/>
              <a:cs typeface="Roboto"/>
            </a:endParaRPr>
          </a:p>
          <a:p>
            <a:pPr marL="299085" marR="113664" indent="-287020" algn="just">
              <a:lnSpc>
                <a:spcPct val="150000"/>
              </a:lnSpc>
              <a:buChar char="•"/>
              <a:tabLst>
                <a:tab pos="2997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mostly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used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eaíly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ľA/ľO.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86" y="1260305"/>
            <a:ext cx="3208271" cy="32423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2637" y="2962039"/>
            <a:ext cx="3160477" cy="21005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5390" y="403605"/>
            <a:ext cx="34778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bíings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contíast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to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endParaRPr sz="1200">
              <a:latin typeface="Roboto"/>
              <a:cs typeface="Roboto"/>
            </a:endParaRPr>
          </a:p>
          <a:p>
            <a:pPr marL="317500" marR="5080">
              <a:lnSpc>
                <a:spcPct val="200000"/>
              </a:lnSpc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 </a:t>
            </a:r>
            <a:r>
              <a:rPr sz="1200" spc="135" dirty="0">
                <a:solidFill>
                  <a:srgbClr val="202020"/>
                </a:solidFill>
                <a:latin typeface="Roboto"/>
                <a:cs typeface="Roboto"/>
              </a:rPr>
              <a:t>ľA/ľO.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woík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outíeach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5390" y="2751201"/>
            <a:ext cx="31807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diíect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70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endParaRPr sz="1200">
              <a:latin typeface="Roboto"/>
              <a:cs typeface="Roboto"/>
            </a:endParaRPr>
          </a:p>
          <a:p>
            <a:pPr marL="317500" marR="155575">
              <a:lnSpc>
                <a:spcPct val="200000"/>
              </a:lnSpc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outíeach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31" y="124234"/>
            <a:ext cx="4125328" cy="42653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6056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Booking</a:t>
            </a:r>
            <a:r>
              <a:rPr sz="2500" spc="10" dirty="0"/>
              <a:t> </a:t>
            </a:r>
            <a:r>
              <a:rPr sz="2500" spc="-5" dirty="0"/>
              <a:t>cancellation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6325235" cy="2521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Arial MT"/>
                <a:cs typeface="Arial MT"/>
              </a:rPr>
              <a:t>We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analyze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possible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reasons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cancellations: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significant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distíibution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peícentage?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arenBoth"/>
            </a:pPr>
            <a:endParaRPr sz="135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time.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buAutoNum type="arabicParenBoth"/>
            </a:pPr>
            <a:endParaRPr sz="14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days)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list.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getting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reserved.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getting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reserved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effects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604" y="419979"/>
            <a:ext cx="3455147" cy="17744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667968"/>
            <a:ext cx="3546348" cy="21189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5938" y="406543"/>
            <a:ext cx="3491390" cy="1996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6407" y="2345918"/>
            <a:ext cx="3747135" cy="205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2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1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1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1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%.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60" dirty="0">
                <a:solidFill>
                  <a:srgbClr val="202020"/>
                </a:solidFill>
                <a:latin typeface="Roboto"/>
                <a:cs typeface="Roboto"/>
              </a:rPr>
              <a:t>ľheíefoíe,</a:t>
            </a:r>
            <a:r>
              <a:rPr sz="11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1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30%</a:t>
            </a:r>
            <a:r>
              <a:rPr sz="11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likely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get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cancelled.</a:t>
            </a:r>
            <a:endParaRPr sz="1100">
              <a:latin typeface="Roboto"/>
              <a:cs typeface="Roboto"/>
            </a:endParaRPr>
          </a:p>
          <a:p>
            <a:pPr marL="299085" marR="22225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as demanded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case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cancellation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íooms.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significant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peícentage of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1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cancelled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even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afteí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diffeíent </a:t>
            </a:r>
            <a:r>
              <a:rPr sz="11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as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demanded.</a:t>
            </a:r>
            <a:endParaRPr sz="1100">
              <a:latin typeface="Roboto"/>
              <a:cs typeface="Roboto"/>
            </a:endParaRPr>
          </a:p>
          <a:p>
            <a:pPr marL="299085" marR="111760" indent="-287020">
              <a:lnSpc>
                <a:spcPts val="211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But,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customeís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who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didn't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got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have paid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15" dirty="0">
                <a:solidFill>
                  <a:srgbClr val="202020"/>
                </a:solidFill>
                <a:latin typeface="Roboto"/>
                <a:cs typeface="Roboto"/>
              </a:rPr>
              <a:t>loweí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adí,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except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exceptions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97" y="402142"/>
            <a:ext cx="3313875" cy="30538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1208" y="228600"/>
            <a:ext cx="3643884" cy="31942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6569" y="3480968"/>
            <a:ext cx="72980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bookings.</a:t>
            </a:r>
            <a:endParaRPr sz="1200">
              <a:latin typeface="Roboto"/>
              <a:cs typeface="Roboto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cuíves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endParaRPr sz="1200">
              <a:latin typeface="Roboto"/>
              <a:cs typeface="Roboto"/>
            </a:endParaRPr>
          </a:p>
          <a:p>
            <a:pPr marL="299085">
              <a:lnSpc>
                <a:spcPct val="100000"/>
              </a:lnSpc>
              <a:spcBef>
                <a:spcPts val="72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similaí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too.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Time-wise</a:t>
            </a:r>
            <a:r>
              <a:rPr sz="2500" spc="-5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7588250" cy="20948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time-wise 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 </a:t>
            </a:r>
            <a:r>
              <a:rPr sz="1400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charges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changes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varies </a:t>
            </a:r>
            <a:r>
              <a:rPr sz="1400" dirty="0">
                <a:latin typeface="Arial MT"/>
                <a:cs typeface="Arial MT"/>
              </a:rPr>
              <a:t>along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year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types</a:t>
            </a:r>
            <a:r>
              <a:rPr sz="1400" dirty="0">
                <a:latin typeface="Arial MT"/>
                <a:cs typeface="Arial MT"/>
              </a:rPr>
              <a:t> 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0" y="1564919"/>
            <a:ext cx="198755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Fíom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month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incíeased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in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August,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got </a:t>
            </a:r>
            <a:r>
              <a:rPr sz="1600" spc="-3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guests.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38" y="835998"/>
            <a:ext cx="6116382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1440" y="1201399"/>
            <a:ext cx="2232660" cy="255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2245">
              <a:lnSpc>
                <a:spcPct val="114999"/>
              </a:lnSpc>
              <a:spcBef>
                <a:spcPts val="105"/>
              </a:spcBef>
            </a:pPr>
            <a:r>
              <a:rPr sz="1600" spc="170" dirty="0">
                <a:solidFill>
                  <a:srgbClr val="202020"/>
                </a:solidFill>
                <a:latin typeface="Roboto"/>
                <a:cs typeface="Roboto"/>
              </a:rPr>
              <a:t>ľhe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íevenue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aspect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looks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diffeíent,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Resoít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Hotels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íeceives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moíe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íevenue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with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íespect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Fíom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theíe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was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íapid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0" dirty="0">
                <a:solidFill>
                  <a:srgbClr val="202020"/>
                </a:solidFill>
                <a:latin typeface="Roboto"/>
                <a:cs typeface="Roboto"/>
              </a:rPr>
              <a:t>íecoíded 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highest.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894947"/>
            <a:ext cx="6027933" cy="38184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815283"/>
            <a:ext cx="781240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gíaph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Aííival_num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peaks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íegulaí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inteíval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ľhis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due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weekend.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adí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tends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go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up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ends.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70" dirty="0">
                <a:solidFill>
                  <a:srgbClr val="202020"/>
                </a:solidFill>
                <a:latin typeface="Roboto"/>
                <a:cs typeface="Roboto"/>
              </a:rPr>
              <a:t>ľheíefoíe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chaíges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end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month.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339" y="447031"/>
            <a:ext cx="7433331" cy="30867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7" y="85343"/>
            <a:ext cx="7578852" cy="3580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6655" y="3938727"/>
            <a:ext cx="7292340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done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couples.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60000"/>
              </a:lnSpc>
              <a:spcBef>
                <a:spcPts val="60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cleaí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gíaph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theíe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suíge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num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family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and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August.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betteí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planned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accoídingly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these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273" y="400558"/>
            <a:ext cx="1423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</a:t>
            </a:r>
            <a:r>
              <a:rPr sz="3000" spc="5" dirty="0"/>
              <a:t>g</a:t>
            </a:r>
            <a:r>
              <a:rPr sz="3000" dirty="0"/>
              <a:t>enda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0143" y="1309827"/>
            <a:ext cx="606615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discuss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2015-2017.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We’ll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given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ways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6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 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Timewise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By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we’ll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factors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driving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trends.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0290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Some</a:t>
            </a:r>
            <a:r>
              <a:rPr sz="2500" spc="-15" dirty="0"/>
              <a:t> </a:t>
            </a:r>
            <a:r>
              <a:rPr sz="2500" spc="-5" dirty="0"/>
              <a:t>important</a:t>
            </a:r>
            <a:r>
              <a:rPr sz="2500" spc="15" dirty="0"/>
              <a:t> </a:t>
            </a:r>
            <a:r>
              <a:rPr sz="2500" spc="-5" dirty="0"/>
              <a:t>questions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5048250" cy="1668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done,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follows: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different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reason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special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better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 </a:t>
            </a:r>
            <a:r>
              <a:rPr sz="1400" dirty="0">
                <a:latin typeface="Arial MT"/>
                <a:cs typeface="Arial MT"/>
              </a:rPr>
              <a:t>adr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affected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total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staying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period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914952"/>
            <a:ext cx="815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130" dirty="0">
                <a:solidFill>
                  <a:srgbClr val="202020"/>
                </a:solidFill>
                <a:latin typeface="Roboto"/>
                <a:cs typeface="Roboto"/>
              </a:rPr>
              <a:t>ľhe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íequest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almost 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same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kids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section.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But,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see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if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adults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theíe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chances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íeceive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íequests.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21" y="796563"/>
            <a:ext cx="4500651" cy="31085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5932" y="918283"/>
            <a:ext cx="3212267" cy="28336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6332" y="70815"/>
            <a:ext cx="44348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Reasons</a:t>
            </a:r>
            <a:r>
              <a:rPr sz="2500" spc="-20" dirty="0"/>
              <a:t> </a:t>
            </a:r>
            <a:r>
              <a:rPr sz="2500" spc="-5" dirty="0"/>
              <a:t>for </a:t>
            </a:r>
            <a:r>
              <a:rPr sz="2500" dirty="0"/>
              <a:t>special</a:t>
            </a:r>
            <a:r>
              <a:rPr sz="2500" spc="-10" dirty="0"/>
              <a:t> </a:t>
            </a:r>
            <a:r>
              <a:rPr sz="2500" spc="-5" dirty="0"/>
              <a:t>requests</a:t>
            </a:r>
            <a:endParaRPr sz="2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191" y="4425065"/>
            <a:ext cx="6847205" cy="5740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Heíe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see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maíket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100" dirty="0">
                <a:solidFill>
                  <a:srgbClr val="202020"/>
                </a:solidFill>
                <a:latin typeface="Roboto"/>
                <a:cs typeface="Roboto"/>
              </a:rPr>
              <a:t>ľheíe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one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complementaíy,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aveíage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266" y="574832"/>
            <a:ext cx="7195241" cy="36877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7822" y="19304"/>
            <a:ext cx="54019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Reasons</a:t>
            </a:r>
            <a:r>
              <a:rPr sz="2500" spc="-10" dirty="0"/>
              <a:t> </a:t>
            </a:r>
            <a:r>
              <a:rPr sz="2500" spc="-5" dirty="0"/>
              <a:t>for</a:t>
            </a:r>
            <a:r>
              <a:rPr sz="2500" spc="10" dirty="0"/>
              <a:t> </a:t>
            </a:r>
            <a:r>
              <a:rPr sz="2500" spc="-5" dirty="0"/>
              <a:t>special</a:t>
            </a:r>
            <a:r>
              <a:rPr sz="2500" spc="5" dirty="0"/>
              <a:t> </a:t>
            </a:r>
            <a:r>
              <a:rPr sz="2500" spc="-5" dirty="0"/>
              <a:t>requests(cont.)</a:t>
            </a:r>
            <a:endParaRPr sz="2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325" y="1041291"/>
            <a:ext cx="4688318" cy="41022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5241" y="1434464"/>
            <a:ext cx="33559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75" dirty="0">
                <a:solidFill>
                  <a:srgbClr val="202020"/>
                </a:solidFill>
                <a:latin typeface="Roboto"/>
                <a:cs typeface="Roboto"/>
              </a:rPr>
              <a:t>ľotal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length and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coííelated. </a:t>
            </a: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ľhis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longeí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stays,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people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befoíe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actual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aííival.</a:t>
            </a:r>
            <a:endParaRPr sz="1200">
              <a:latin typeface="Roboto"/>
              <a:cs typeface="Roboto"/>
            </a:endParaRPr>
          </a:p>
          <a:p>
            <a:pPr marL="299085" marR="20320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coííelated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total_people,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makes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sense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people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seívice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deliveí,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theíefoíe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4161" y="454533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Arial MT"/>
                <a:cs typeface="Arial MT"/>
              </a:rPr>
              <a:t>Correlation</a:t>
            </a:r>
            <a:r>
              <a:rPr sz="2500" b="0" spc="-35" dirty="0">
                <a:latin typeface="Arial MT"/>
                <a:cs typeface="Arial MT"/>
              </a:rPr>
              <a:t> </a:t>
            </a:r>
            <a:r>
              <a:rPr sz="2500" b="0" spc="-5" dirty="0">
                <a:latin typeface="Arial MT"/>
                <a:cs typeface="Arial MT"/>
              </a:rPr>
              <a:t>Heatmap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008" y="1050461"/>
            <a:ext cx="7231412" cy="30646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4087" y="4436770"/>
            <a:ext cx="686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For shorter </a:t>
            </a:r>
            <a:r>
              <a:rPr sz="1200" spc="-5" dirty="0">
                <a:latin typeface="Arial MT"/>
                <a:cs typeface="Arial MT"/>
              </a:rPr>
              <a:t>stays the adr(average daily </a:t>
            </a:r>
            <a:r>
              <a:rPr sz="1200" dirty="0">
                <a:latin typeface="Arial MT"/>
                <a:cs typeface="Arial MT"/>
              </a:rPr>
              <a:t>rate </a:t>
            </a:r>
            <a:r>
              <a:rPr sz="1200" spc="-5" dirty="0">
                <a:latin typeface="Arial MT"/>
                <a:cs typeface="Arial MT"/>
              </a:rPr>
              <a:t>varies greatly) but </a:t>
            </a:r>
            <a:r>
              <a:rPr sz="1200" dirty="0">
                <a:latin typeface="Arial MT"/>
                <a:cs typeface="Arial MT"/>
              </a:rPr>
              <a:t>for </a:t>
            </a:r>
            <a:r>
              <a:rPr sz="1200" spc="-5" dirty="0">
                <a:latin typeface="Arial MT"/>
                <a:cs typeface="Arial MT"/>
              </a:rPr>
              <a:t>longer stays </a:t>
            </a:r>
            <a:r>
              <a:rPr sz="1200" dirty="0">
                <a:latin typeface="Arial MT"/>
                <a:cs typeface="Arial MT"/>
              </a:rPr>
              <a:t>(&gt; </a:t>
            </a:r>
            <a:r>
              <a:rPr sz="1200" spc="-5" dirty="0">
                <a:latin typeface="Arial MT"/>
                <a:cs typeface="Arial MT"/>
              </a:rPr>
              <a:t>15 days) adr is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comparatively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very</a:t>
            </a:r>
            <a:r>
              <a:rPr sz="1200" dirty="0">
                <a:latin typeface="Arial MT"/>
                <a:cs typeface="Arial MT"/>
              </a:rPr>
              <a:t> less.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Therefore,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better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longer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stays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15 days.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370" y="253365"/>
            <a:ext cx="63106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Optimal</a:t>
            </a:r>
            <a:r>
              <a:rPr sz="2500" spc="25" dirty="0"/>
              <a:t> </a:t>
            </a:r>
            <a:r>
              <a:rPr sz="2500" spc="-5" dirty="0"/>
              <a:t>stay</a:t>
            </a:r>
            <a:r>
              <a:rPr sz="2500" spc="5" dirty="0"/>
              <a:t> </a:t>
            </a:r>
            <a:r>
              <a:rPr sz="2500" spc="-5" dirty="0"/>
              <a:t>length</a:t>
            </a:r>
            <a:r>
              <a:rPr sz="2500" spc="25" dirty="0"/>
              <a:t> </a:t>
            </a:r>
            <a:r>
              <a:rPr sz="2500" spc="-5" dirty="0"/>
              <a:t>for</a:t>
            </a:r>
            <a:r>
              <a:rPr sz="2500" spc="5" dirty="0"/>
              <a:t> </a:t>
            </a:r>
            <a:r>
              <a:rPr sz="2500" spc="-5" dirty="0"/>
              <a:t>better</a:t>
            </a:r>
            <a:r>
              <a:rPr sz="2500" spc="20" dirty="0"/>
              <a:t> </a:t>
            </a:r>
            <a:r>
              <a:rPr sz="2500" spc="-5" dirty="0"/>
              <a:t>deals</a:t>
            </a:r>
            <a:r>
              <a:rPr sz="2500" dirty="0"/>
              <a:t> </a:t>
            </a:r>
            <a:r>
              <a:rPr sz="2500" spc="-5" dirty="0"/>
              <a:t>in</a:t>
            </a:r>
            <a:r>
              <a:rPr sz="2500" spc="5" dirty="0"/>
              <a:t> </a:t>
            </a:r>
            <a:r>
              <a:rPr sz="2500" spc="-5" dirty="0"/>
              <a:t>adr</a:t>
            </a:r>
            <a:endParaRPr sz="2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199" y="418287"/>
            <a:ext cx="195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</a:t>
            </a:r>
            <a:r>
              <a:rPr sz="2800" spc="-20" dirty="0"/>
              <a:t>o</a:t>
            </a:r>
            <a:r>
              <a:rPr sz="2800" spc="-5" dirty="0"/>
              <a:t>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1291" y="1107013"/>
            <a:ext cx="7672705" cy="38131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Aíound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theíefoíe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busieí</a:t>
            </a:r>
            <a:endParaRPr sz="12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20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oveíall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longeí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píefeííed.</a:t>
            </a:r>
            <a:endParaRPr sz="1200">
              <a:latin typeface="Roboto"/>
              <a:cs typeface="Roboto"/>
            </a:endParaRPr>
          </a:p>
          <a:p>
            <a:pPr marL="317500" marR="9271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íates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%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íetuín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anotheí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5%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íetuín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came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euíopean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countíies,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coming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Poítugal.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 use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diffeíent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out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píefeííed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ľA/ľO.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should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theií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populaíity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 30%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getting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same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íeseíved,</a:t>
            </a:r>
            <a:r>
              <a:rPr sz="1200" spc="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 do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affect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bookings.</a:t>
            </a:r>
            <a:endParaRPr sz="12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19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Although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diffeíent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allotment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loweís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60" dirty="0">
                <a:solidFill>
                  <a:srgbClr val="202020"/>
                </a:solidFill>
                <a:latin typeface="Roboto"/>
                <a:cs typeface="Roboto"/>
              </a:rPr>
              <a:t>July-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busieí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píofitable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Within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a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gíadually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ends,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íise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weekends.</a:t>
            </a:r>
            <a:endParaRPr sz="1200">
              <a:latin typeface="Roboto"/>
              <a:cs typeface="Roboto"/>
            </a:endParaRPr>
          </a:p>
          <a:p>
            <a:pPr marL="317500" marR="2794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common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seívices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accoíding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couples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needs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people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íesults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numbeí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íequests.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made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complementaíy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maíket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adults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aveíage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high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(moíe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days)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íesult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betteí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teíms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low</a:t>
            </a:r>
            <a:r>
              <a:rPr sz="1200" spc="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85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509092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60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8508" y="1218945"/>
            <a:ext cx="7751445" cy="306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Given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set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has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different</a:t>
            </a:r>
            <a:r>
              <a:rPr sz="14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crucial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bookings.</a:t>
            </a:r>
            <a:r>
              <a:rPr sz="14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 them</a:t>
            </a:r>
            <a:r>
              <a:rPr sz="14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are: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hotel: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category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hotels,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resort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city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is_cancelled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 value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cancellation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type.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</a:t>
            </a: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Values[0,1],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lead_time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time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arrival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tayed_in_weekend_nights: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weekend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endParaRPr sz="1400">
              <a:latin typeface="Arial MT"/>
              <a:cs typeface="Arial MT"/>
            </a:endParaRPr>
          </a:p>
          <a:p>
            <a:pPr marL="12700" marR="1423035">
              <a:lnSpc>
                <a:spcPct val="176400"/>
              </a:lnSpc>
              <a:spcBef>
                <a:spcPts val="20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stayed_in_weekday_nights: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weekday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reservation. </a:t>
            </a:r>
            <a:r>
              <a:rPr sz="1400" spc="-3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meal: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Meal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preferences</a:t>
            </a:r>
            <a:r>
              <a:rPr sz="1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reservation.[BB,FB,HB,SC,Undefined]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Country: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origin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country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14858"/>
            <a:ext cx="3818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25" dirty="0"/>
              <a:t> </a:t>
            </a:r>
            <a:r>
              <a:rPr sz="2800" spc="-5" dirty="0"/>
              <a:t>Summary</a:t>
            </a:r>
            <a:r>
              <a:rPr sz="2800" b="0" spc="-5" dirty="0">
                <a:latin typeface="Arial MT"/>
                <a:cs typeface="Arial MT"/>
              </a:rPr>
              <a:t>(contd..)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098" y="1142877"/>
            <a:ext cx="7962900" cy="28790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market_segment:</a:t>
            </a:r>
            <a:r>
              <a:rPr sz="16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what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purpose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reservation.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Eg,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means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trip,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TA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travel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agency.</a:t>
            </a:r>
            <a:endParaRPr sz="1600">
              <a:latin typeface="Arial MT"/>
              <a:cs typeface="Arial MT"/>
            </a:endParaRPr>
          </a:p>
          <a:p>
            <a:pPr marL="12700" marR="2966720">
              <a:lnSpc>
                <a:spcPct val="114999"/>
              </a:lnSpc>
              <a:spcBef>
                <a:spcPts val="120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distribution_channel:</a:t>
            </a:r>
            <a:r>
              <a:rPr sz="16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through</a:t>
            </a:r>
            <a:r>
              <a:rPr sz="16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 </a:t>
            </a:r>
            <a:r>
              <a:rPr sz="1600" spc="-4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made.[Direct,Corporate,TA/TO,undefined,GDS.]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Is_repeated_guest:</a:t>
            </a:r>
            <a:r>
              <a:rPr sz="16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who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arrived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earlier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600" spc="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not.Values[0,1]--&gt;0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6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indicated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yes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person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 repeated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days_in_waiting_list: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days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transact.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customer_type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:</a:t>
            </a:r>
            <a:r>
              <a:rPr sz="1600" spc="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customers(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Transient,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group,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etc.)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514858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55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966978"/>
            <a:ext cx="6829044" cy="3820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E827-1E33-46ED-AEB9-EB76DBDD1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68" t="9717" r="25580" b="12706"/>
          <a:stretch/>
        </p:blipFill>
        <p:spPr>
          <a:xfrm>
            <a:off x="5210762" y="2114550"/>
            <a:ext cx="3133138" cy="2839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37629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spc="-10" dirty="0"/>
              <a:t>Data </a:t>
            </a:r>
            <a:r>
              <a:rPr sz="2500" spc="-10" dirty="0"/>
              <a:t>Analysis</a:t>
            </a:r>
            <a:endParaRPr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EE41-9F41-4468-BFD5-AD440FA2FCBB}"/>
              </a:ext>
            </a:extLst>
          </p:cNvPr>
          <p:cNvSpPr txBox="1"/>
          <p:nvPr/>
        </p:nvSpPr>
        <p:spPr>
          <a:xfrm>
            <a:off x="609600" y="971550"/>
            <a:ext cx="792480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Q)  What is </a:t>
            </a:r>
            <a:r>
              <a:rPr lang="en-US" sz="1600" spc="-5" dirty="0"/>
              <a:t>Data</a:t>
            </a:r>
            <a:r>
              <a:rPr lang="en-US" sz="1600" spc="-25" dirty="0"/>
              <a:t> </a:t>
            </a:r>
            <a:r>
              <a:rPr lang="en-US" sz="1600" spc="-10" dirty="0"/>
              <a:t>Analysis ?</a:t>
            </a:r>
          </a:p>
          <a:p>
            <a:endParaRPr lang="en-US" sz="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 Data Analysis </a:t>
            </a:r>
            <a:r>
              <a:rPr lang="en-US" sz="1600" dirty="0"/>
              <a:t>is the process of collecting, cleaning, sorting, and processing raw data to      extract relevant and valuable information for various organization and business  Operation and Maintenance.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0E644-DD26-4D63-A3EE-5499D216BB3C}"/>
              </a:ext>
            </a:extLst>
          </p:cNvPr>
          <p:cNvSpPr txBox="1"/>
          <p:nvPr/>
        </p:nvSpPr>
        <p:spPr>
          <a:xfrm>
            <a:off x="656640" y="2502995"/>
            <a:ext cx="327660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Types:-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Univariate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Bivariate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144777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2948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Univariate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EE41-9F41-4468-BFD5-AD440FA2FCBB}"/>
              </a:ext>
            </a:extLst>
          </p:cNvPr>
          <p:cNvSpPr txBox="1"/>
          <p:nvPr/>
        </p:nvSpPr>
        <p:spPr>
          <a:xfrm>
            <a:off x="609600" y="971550"/>
            <a:ext cx="773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Q) What is </a:t>
            </a:r>
            <a:r>
              <a:rPr lang="en-US" sz="1600" spc="-5" dirty="0"/>
              <a:t>Univariate</a:t>
            </a:r>
            <a:r>
              <a:rPr lang="en-US" sz="1600" spc="-25" dirty="0"/>
              <a:t> </a:t>
            </a:r>
            <a:r>
              <a:rPr lang="en-US" sz="1600" spc="-10" dirty="0"/>
              <a:t>Analysis ?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Univariate</a:t>
            </a:r>
            <a:r>
              <a:rPr lang="en-US" sz="1600" dirty="0"/>
              <a:t> is a type of data analysis consists of observations on only a single characteristic or attribute it can be any numerical data or may be nonnumerical data (such as eye colors of brown or blue).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6B9D3-8C33-4197-85E9-9F86413E0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0" b="3738"/>
          <a:stretch/>
        </p:blipFill>
        <p:spPr>
          <a:xfrm>
            <a:off x="4610100" y="2294989"/>
            <a:ext cx="3733800" cy="2530141"/>
          </a:xfrm>
          <a:prstGeom prst="snipRoundRect">
            <a:avLst>
              <a:gd name="adj1" fmla="val 39968"/>
              <a:gd name="adj2" fmla="val 1542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0E644-DD26-4D63-A3EE-5499D216BB3C}"/>
              </a:ext>
            </a:extLst>
          </p:cNvPr>
          <p:cNvSpPr txBox="1"/>
          <p:nvPr/>
        </p:nvSpPr>
        <p:spPr>
          <a:xfrm>
            <a:off x="609600" y="2405897"/>
            <a:ext cx="327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Example:-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Histograms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Frequency Distribution Tables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Frequency Polygons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Pie 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Bar Charts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243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Histograms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480060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Histograms </a:t>
            </a:r>
            <a:r>
              <a:rPr lang="en-US" sz="1600" spc="-5" dirty="0"/>
              <a:t>is a graphical way of representing statistical or quantitative  data with the bars of different height.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B99F8-C1CC-4947-8563-E520FDE38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" r="9933" b="1046"/>
          <a:stretch/>
        </p:blipFill>
        <p:spPr>
          <a:xfrm>
            <a:off x="4965956" y="1052214"/>
            <a:ext cx="3953455" cy="3576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1FB3B2-F4B3-4FC4-B789-C9EAC077C563}"/>
              </a:ext>
            </a:extLst>
          </p:cNvPr>
          <p:cNvSpPr txBox="1"/>
          <p:nvPr/>
        </p:nvSpPr>
        <p:spPr>
          <a:xfrm>
            <a:off x="609600" y="1962663"/>
            <a:ext cx="449580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In</a:t>
            </a:r>
            <a:r>
              <a:rPr lang="en-US" sz="1600" b="1" spc="-5" dirty="0"/>
              <a:t> Histograms </a:t>
            </a:r>
            <a:r>
              <a:rPr lang="en-US" sz="1600" spc="-5" dirty="0"/>
              <a:t>mostly data are compared with numerical data in the bars.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Here mostly two dimension are there x-axis and y-axis. Where we plot our histogram.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5589" y="3467037"/>
            <a:ext cx="449580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Here in this example X-axis represent the number of arrivals per minute and Y- axis represent Frequency.</a:t>
            </a:r>
          </a:p>
        </p:txBody>
      </p:sp>
    </p:spTree>
    <p:extLst>
      <p:ext uri="{BB962C8B-B14F-4D97-AF65-F5344CB8AC3E}">
        <p14:creationId xmlns:p14="http://schemas.microsoft.com/office/powerpoint/2010/main" val="325530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2263</Words>
  <Application>Microsoft Office PowerPoint</Application>
  <PresentationFormat>On-screen Show (16:9)</PresentationFormat>
  <Paragraphs>221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MT</vt:lpstr>
      <vt:lpstr>Calibri</vt:lpstr>
      <vt:lpstr>Roboto</vt:lpstr>
      <vt:lpstr>Times New Roman</vt:lpstr>
      <vt:lpstr>Verdana</vt:lpstr>
      <vt:lpstr>Wingdings</vt:lpstr>
      <vt:lpstr>Office Theme</vt:lpstr>
      <vt:lpstr>Capstone Project Hotel Booking Analysis</vt:lpstr>
      <vt:lpstr>Points to Discuss:</vt:lpstr>
      <vt:lpstr>Agenda</vt:lpstr>
      <vt:lpstr>Data Summary</vt:lpstr>
      <vt:lpstr>Data Summary(contd..)</vt:lpstr>
      <vt:lpstr>Data Summary</vt:lpstr>
      <vt:lpstr>Data Analysis</vt:lpstr>
      <vt:lpstr>Univariate Analysis</vt:lpstr>
      <vt:lpstr>PowerPoint Presentation</vt:lpstr>
      <vt:lpstr>PowerPoint Presentation</vt:lpstr>
      <vt:lpstr>PowerPoint Presentation</vt:lpstr>
      <vt:lpstr>PowerPoint Presentation</vt:lpstr>
      <vt:lpstr>Bivariate analysis</vt:lpstr>
      <vt:lpstr>PowerPoint Presentation</vt:lpstr>
      <vt:lpstr>PowerPoint Presentation</vt:lpstr>
      <vt:lpstr>Hotel wise Analysis</vt:lpstr>
      <vt:lpstr>PowerPoint Presentation</vt:lpstr>
      <vt:lpstr>PowerPoint Presentation</vt:lpstr>
      <vt:lpstr>Distribution channel wise Analysis</vt:lpstr>
      <vt:lpstr>Distribution channel wise Analysis</vt:lpstr>
      <vt:lpstr>PowerPoint Presentation</vt:lpstr>
      <vt:lpstr>Booking cancellation Analysis</vt:lpstr>
      <vt:lpstr>PowerPoint Presentation</vt:lpstr>
      <vt:lpstr>PowerPoint Presentation</vt:lpstr>
      <vt:lpstr>Time-wise Analysis</vt:lpstr>
      <vt:lpstr>PowerPoint Presentation</vt:lpstr>
      <vt:lpstr>PowerPoint Presentation</vt:lpstr>
      <vt:lpstr>PowerPoint Presentation</vt:lpstr>
      <vt:lpstr>PowerPoint Presentation</vt:lpstr>
      <vt:lpstr>Some important questions</vt:lpstr>
      <vt:lpstr>Reasons for special requests</vt:lpstr>
      <vt:lpstr>Reasons for special requests(cont.)</vt:lpstr>
      <vt:lpstr>Correlation Heatmap</vt:lpstr>
      <vt:lpstr>Optimal stay length for better deals in adr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Neeraj Bassi Naman Thapliyal</dc:title>
  <dc:creator>Neeraj Bassi</dc:creator>
  <cp:lastModifiedBy>kuresh</cp:lastModifiedBy>
  <cp:revision>19</cp:revision>
  <dcterms:created xsi:type="dcterms:W3CDTF">2022-09-23T10:42:28Z</dcterms:created>
  <dcterms:modified xsi:type="dcterms:W3CDTF">2022-09-23T13:28:11Z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2022-09-23T00:00:00Z</vt:filetime>
  </property>
</Properties>
</file>