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29LT Baseet Ultra-Bold" charset="1" panose="00000900000000000000"/>
      <p:regular r:id="rId27"/>
    </p:embeddedFont>
    <p:embeddedFont>
      <p:font typeface="Open Sans" charset="1" panose="020B0606030504020204"/>
      <p:regular r:id="rId28"/>
    </p:embeddedFont>
    <p:embeddedFont>
      <p:font typeface="Open Sans Bold" charset="1" panose="020B0806030504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22908" y="1950131"/>
            <a:ext cx="9253079" cy="38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50"/>
              </a:lnSpc>
              <a:spcBef>
                <a:spcPct val="0"/>
              </a:spcBef>
            </a:pPr>
            <a:r>
              <a:rPr lang="en-US" b="true" sz="15000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Final </a:t>
            </a:r>
            <a:r>
              <a:rPr lang="en-US" b="true" sz="15000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2908" y="6133472"/>
            <a:ext cx="925307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-80">
                <a:solidFill>
                  <a:srgbClr val="394157"/>
                </a:solidFill>
                <a:latin typeface="Open Sans"/>
                <a:ea typeface="Open Sans"/>
                <a:cs typeface="Open Sans"/>
                <a:sym typeface="Open Sans"/>
              </a:rPr>
              <a:t>HEALTHCARE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347820" y="601783"/>
            <a:ext cx="4224981" cy="8656517"/>
          </a:xfrm>
          <a:custGeom>
            <a:avLst/>
            <a:gdLst/>
            <a:ahLst/>
            <a:cxnLst/>
            <a:rect r="r" b="b" t="t" l="l"/>
            <a:pathLst>
              <a:path h="8656517" w="4224981">
                <a:moveTo>
                  <a:pt x="0" y="0"/>
                </a:moveTo>
                <a:lnTo>
                  <a:pt x="4224981" y="0"/>
                </a:lnTo>
                <a:lnTo>
                  <a:pt x="4224981" y="8656517"/>
                </a:lnTo>
                <a:lnTo>
                  <a:pt x="0" y="8656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22908" y="6892807"/>
            <a:ext cx="925307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49">
                <a:solidFill>
                  <a:srgbClr val="394157"/>
                </a:solidFill>
                <a:latin typeface="Open Sans"/>
                <a:ea typeface="Open Sans"/>
                <a:cs typeface="Open Sans"/>
                <a:sym typeface="Open Sans"/>
              </a:rPr>
              <a:t>MEDICAL APP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666" y="1863445"/>
            <a:ext cx="3176774" cy="6560110"/>
          </a:xfrm>
          <a:custGeom>
            <a:avLst/>
            <a:gdLst/>
            <a:ahLst/>
            <a:cxnLst/>
            <a:rect r="r" b="b" t="t" l="l"/>
            <a:pathLst>
              <a:path h="6560110" w="3176774">
                <a:moveTo>
                  <a:pt x="0" y="0"/>
                </a:moveTo>
                <a:lnTo>
                  <a:pt x="3176774" y="0"/>
                </a:lnTo>
                <a:lnTo>
                  <a:pt x="3176774" y="6560110"/>
                </a:lnTo>
                <a:lnTo>
                  <a:pt x="0" y="656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6628" y="1863445"/>
            <a:ext cx="3183078" cy="6552133"/>
          </a:xfrm>
          <a:custGeom>
            <a:avLst/>
            <a:gdLst/>
            <a:ahLst/>
            <a:cxnLst/>
            <a:rect r="r" b="b" t="t" l="l"/>
            <a:pathLst>
              <a:path h="6552133" w="3183078">
                <a:moveTo>
                  <a:pt x="0" y="0"/>
                </a:moveTo>
                <a:lnTo>
                  <a:pt x="3183078" y="0"/>
                </a:lnTo>
                <a:lnTo>
                  <a:pt x="3183078" y="6552133"/>
                </a:lnTo>
                <a:lnTo>
                  <a:pt x="0" y="6552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93141" y="1851605"/>
            <a:ext cx="3171534" cy="6537685"/>
          </a:xfrm>
          <a:custGeom>
            <a:avLst/>
            <a:gdLst/>
            <a:ahLst/>
            <a:cxnLst/>
            <a:rect r="r" b="b" t="t" l="l"/>
            <a:pathLst>
              <a:path h="6537685" w="3171534">
                <a:moveTo>
                  <a:pt x="0" y="0"/>
                </a:moveTo>
                <a:lnTo>
                  <a:pt x="3171534" y="0"/>
                </a:lnTo>
                <a:lnTo>
                  <a:pt x="3171534" y="6537685"/>
                </a:lnTo>
                <a:lnTo>
                  <a:pt x="0" y="6537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19008" y="1863445"/>
            <a:ext cx="3324831" cy="6453639"/>
          </a:xfrm>
          <a:custGeom>
            <a:avLst/>
            <a:gdLst/>
            <a:ahLst/>
            <a:cxnLst/>
            <a:rect r="r" b="b" t="t" l="l"/>
            <a:pathLst>
              <a:path h="6453639" w="3324831">
                <a:moveTo>
                  <a:pt x="0" y="0"/>
                </a:moveTo>
                <a:lnTo>
                  <a:pt x="3324831" y="0"/>
                </a:lnTo>
                <a:lnTo>
                  <a:pt x="3324831" y="6453640"/>
                </a:lnTo>
                <a:lnTo>
                  <a:pt x="0" y="64536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871120" y="5120447"/>
            <a:ext cx="1389664" cy="118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8369868" y="7175399"/>
            <a:ext cx="1389664" cy="118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823823" y="8389290"/>
            <a:ext cx="7315200" cy="2020824"/>
          </a:xfrm>
          <a:custGeom>
            <a:avLst/>
            <a:gdLst/>
            <a:ahLst/>
            <a:cxnLst/>
            <a:rect r="r" b="b" t="t" l="l"/>
            <a:pathLst>
              <a:path h="2020824" w="7315200">
                <a:moveTo>
                  <a:pt x="0" y="0"/>
                </a:moveTo>
                <a:lnTo>
                  <a:pt x="7315200" y="0"/>
                </a:lnTo>
                <a:lnTo>
                  <a:pt x="7315200" y="2020824"/>
                </a:lnTo>
                <a:lnTo>
                  <a:pt x="0" y="20208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9780" y="1851605"/>
            <a:ext cx="3171534" cy="6537685"/>
          </a:xfrm>
          <a:custGeom>
            <a:avLst/>
            <a:gdLst/>
            <a:ahLst/>
            <a:cxnLst/>
            <a:rect r="r" b="b" t="t" l="l"/>
            <a:pathLst>
              <a:path h="6537685" w="3171534">
                <a:moveTo>
                  <a:pt x="0" y="0"/>
                </a:moveTo>
                <a:lnTo>
                  <a:pt x="3171535" y="0"/>
                </a:lnTo>
                <a:lnTo>
                  <a:pt x="3171535" y="6537685"/>
                </a:lnTo>
                <a:lnTo>
                  <a:pt x="0" y="6537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70823" y="1884352"/>
            <a:ext cx="3129958" cy="6527991"/>
          </a:xfrm>
          <a:custGeom>
            <a:avLst/>
            <a:gdLst/>
            <a:ahLst/>
            <a:cxnLst/>
            <a:rect r="r" b="b" t="t" l="l"/>
            <a:pathLst>
              <a:path h="6527991" w="3129958">
                <a:moveTo>
                  <a:pt x="0" y="0"/>
                </a:moveTo>
                <a:lnTo>
                  <a:pt x="3129958" y="0"/>
                </a:lnTo>
                <a:lnTo>
                  <a:pt x="3129958" y="6527991"/>
                </a:lnTo>
                <a:lnTo>
                  <a:pt x="0" y="6527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6525840" y="5148347"/>
            <a:ext cx="534498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16680"/>
            <a:ext cx="3324831" cy="6453639"/>
          </a:xfrm>
          <a:custGeom>
            <a:avLst/>
            <a:gdLst/>
            <a:ahLst/>
            <a:cxnLst/>
            <a:rect r="r" b="b" t="t" l="l"/>
            <a:pathLst>
              <a:path h="6453639" w="3324831">
                <a:moveTo>
                  <a:pt x="0" y="0"/>
                </a:moveTo>
                <a:lnTo>
                  <a:pt x="3324831" y="0"/>
                </a:lnTo>
                <a:lnTo>
                  <a:pt x="3324831" y="6453640"/>
                </a:lnTo>
                <a:lnTo>
                  <a:pt x="0" y="6453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4653" y="2198475"/>
            <a:ext cx="3144647" cy="6553731"/>
          </a:xfrm>
          <a:custGeom>
            <a:avLst/>
            <a:gdLst/>
            <a:ahLst/>
            <a:cxnLst/>
            <a:rect r="r" b="b" t="t" l="l"/>
            <a:pathLst>
              <a:path h="6553731" w="3144647">
                <a:moveTo>
                  <a:pt x="0" y="0"/>
                </a:moveTo>
                <a:lnTo>
                  <a:pt x="3144647" y="0"/>
                </a:lnTo>
                <a:lnTo>
                  <a:pt x="3144647" y="6553731"/>
                </a:lnTo>
                <a:lnTo>
                  <a:pt x="0" y="6553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48743" y="1878695"/>
            <a:ext cx="3170698" cy="6529610"/>
          </a:xfrm>
          <a:custGeom>
            <a:avLst/>
            <a:gdLst/>
            <a:ahLst/>
            <a:cxnLst/>
            <a:rect r="r" b="b" t="t" l="l"/>
            <a:pathLst>
              <a:path h="6529610" w="3170698">
                <a:moveTo>
                  <a:pt x="0" y="0"/>
                </a:moveTo>
                <a:lnTo>
                  <a:pt x="3170697" y="0"/>
                </a:lnTo>
                <a:lnTo>
                  <a:pt x="3170697" y="6529610"/>
                </a:lnTo>
                <a:lnTo>
                  <a:pt x="0" y="6529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4353531" y="5143500"/>
            <a:ext cx="3295212" cy="743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flipV="true">
            <a:off x="10819603" y="5143500"/>
            <a:ext cx="3248131" cy="190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20821" y="5162549"/>
            <a:ext cx="50206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544047" y="1882494"/>
            <a:ext cx="3176774" cy="6560110"/>
          </a:xfrm>
          <a:custGeom>
            <a:avLst/>
            <a:gdLst/>
            <a:ahLst/>
            <a:cxnLst/>
            <a:rect r="r" b="b" t="t" l="l"/>
            <a:pathLst>
              <a:path h="6560110" w="3176774">
                <a:moveTo>
                  <a:pt x="0" y="0"/>
                </a:moveTo>
                <a:lnTo>
                  <a:pt x="3176774" y="0"/>
                </a:lnTo>
                <a:lnTo>
                  <a:pt x="3176774" y="6560110"/>
                </a:lnTo>
                <a:lnTo>
                  <a:pt x="0" y="656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56894" y="1809407"/>
            <a:ext cx="2980834" cy="6668186"/>
          </a:xfrm>
          <a:custGeom>
            <a:avLst/>
            <a:gdLst/>
            <a:ahLst/>
            <a:cxnLst/>
            <a:rect r="r" b="b" t="t" l="l"/>
            <a:pathLst>
              <a:path h="6668186" w="2980834">
                <a:moveTo>
                  <a:pt x="0" y="0"/>
                </a:moveTo>
                <a:lnTo>
                  <a:pt x="2980834" y="0"/>
                </a:lnTo>
                <a:lnTo>
                  <a:pt x="2980834" y="6668186"/>
                </a:lnTo>
                <a:lnTo>
                  <a:pt x="0" y="6668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49614" y="1863445"/>
            <a:ext cx="3176774" cy="6560110"/>
          </a:xfrm>
          <a:custGeom>
            <a:avLst/>
            <a:gdLst/>
            <a:ahLst/>
            <a:cxnLst/>
            <a:rect r="r" b="b" t="t" l="l"/>
            <a:pathLst>
              <a:path h="6560110" w="3176774">
                <a:moveTo>
                  <a:pt x="0" y="0"/>
                </a:moveTo>
                <a:lnTo>
                  <a:pt x="3176774" y="0"/>
                </a:lnTo>
                <a:lnTo>
                  <a:pt x="3176774" y="6560110"/>
                </a:lnTo>
                <a:lnTo>
                  <a:pt x="0" y="656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84362" y="1924955"/>
            <a:ext cx="3216181" cy="6498600"/>
          </a:xfrm>
          <a:custGeom>
            <a:avLst/>
            <a:gdLst/>
            <a:ahLst/>
            <a:cxnLst/>
            <a:rect r="r" b="b" t="t" l="l"/>
            <a:pathLst>
              <a:path h="6498600" w="3216181">
                <a:moveTo>
                  <a:pt x="0" y="0"/>
                </a:moveTo>
                <a:lnTo>
                  <a:pt x="3216181" y="0"/>
                </a:lnTo>
                <a:lnTo>
                  <a:pt x="3216181" y="6498600"/>
                </a:lnTo>
                <a:lnTo>
                  <a:pt x="0" y="6498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7126551" y="5174255"/>
            <a:ext cx="4332115" cy="190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03527" y="2258181"/>
            <a:ext cx="6340712" cy="6727546"/>
          </a:xfrm>
          <a:custGeom>
            <a:avLst/>
            <a:gdLst/>
            <a:ahLst/>
            <a:cxnLst/>
            <a:rect r="r" b="b" t="t" l="l"/>
            <a:pathLst>
              <a:path h="6727546" w="6340712">
                <a:moveTo>
                  <a:pt x="0" y="0"/>
                </a:moveTo>
                <a:lnTo>
                  <a:pt x="6340711" y="0"/>
                </a:lnTo>
                <a:lnTo>
                  <a:pt x="6340711" y="6727545"/>
                </a:lnTo>
                <a:lnTo>
                  <a:pt x="0" y="672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978" y="2578432"/>
            <a:ext cx="8453695" cy="192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56"/>
              </a:lnSpc>
            </a:pPr>
            <a:r>
              <a:rPr lang="en-US" b="true" sz="12600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Reflection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6570" y="1749734"/>
            <a:ext cx="2800715" cy="2896430"/>
            <a:chOff x="0" y="0"/>
            <a:chExt cx="812800" cy="8405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ANALYSIS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829392" y="1749734"/>
            <a:ext cx="2800715" cy="2896430"/>
            <a:chOff x="0" y="0"/>
            <a:chExt cx="812800" cy="840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APPROACH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29392" y="6361870"/>
            <a:ext cx="2800715" cy="2896430"/>
            <a:chOff x="0" y="0"/>
            <a:chExt cx="812800" cy="8405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APPLICATION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66570" y="6361870"/>
            <a:ext cx="2800715" cy="2896430"/>
            <a:chOff x="0" y="0"/>
            <a:chExt cx="812800" cy="8405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40578"/>
            </a:xfrm>
            <a:custGeom>
              <a:avLst/>
              <a:gdLst/>
              <a:ahLst/>
              <a:cxnLst/>
              <a:rect r="r" b="b" t="t" l="l"/>
              <a:pathLst>
                <a:path h="840578" w="812800">
                  <a:moveTo>
                    <a:pt x="406400" y="0"/>
                  </a:moveTo>
                  <a:cubicBezTo>
                    <a:pt x="181951" y="0"/>
                    <a:pt x="0" y="188170"/>
                    <a:pt x="0" y="420289"/>
                  </a:cubicBezTo>
                  <a:cubicBezTo>
                    <a:pt x="0" y="652408"/>
                    <a:pt x="181951" y="840578"/>
                    <a:pt x="406400" y="840578"/>
                  </a:cubicBezTo>
                  <a:cubicBezTo>
                    <a:pt x="630849" y="840578"/>
                    <a:pt x="812800" y="652408"/>
                    <a:pt x="812800" y="420289"/>
                  </a:cubicBezTo>
                  <a:cubicBezTo>
                    <a:pt x="812800" y="18817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04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0704"/>
              <a:ext cx="660400" cy="72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Evidence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76498" y="4095083"/>
            <a:ext cx="5960233" cy="294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b="true" sz="28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 WE WRAPPED UP THE DEVELOPMENT OF O</a:t>
            </a:r>
            <a:r>
              <a:rPr lang="en-US" b="true" sz="282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UR HEALTHCARE APP, WE TOOK TIME TO REFLECT ON WHAT WE LEARNED AND HOW OUR DESIGN EVOLVED.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24679"/>
            <a:ext cx="4089699" cy="5797254"/>
          </a:xfrm>
          <a:custGeom>
            <a:avLst/>
            <a:gdLst/>
            <a:ahLst/>
            <a:cxnLst/>
            <a:rect r="r" b="b" t="t" l="l"/>
            <a:pathLst>
              <a:path h="5797254" w="4089699">
                <a:moveTo>
                  <a:pt x="0" y="0"/>
                </a:moveTo>
                <a:lnTo>
                  <a:pt x="4089699" y="0"/>
                </a:lnTo>
                <a:lnTo>
                  <a:pt x="4089699" y="5797254"/>
                </a:lnTo>
                <a:lnTo>
                  <a:pt x="0" y="5797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6775" y="1353106"/>
            <a:ext cx="3073550" cy="65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9"/>
              </a:lnSpc>
            </a:pPr>
            <a:r>
              <a:rPr lang="en-US" b="true" sz="3864">
                <a:solidFill>
                  <a:srgbClr val="F145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72315" y="3221270"/>
            <a:ext cx="12352353" cy="3769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135" indent="-334067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users feel overwhelmed by current health websites due to dense text and medical jargon.</a:t>
            </a:r>
          </a:p>
          <a:p>
            <a:pPr algn="l" marL="668135" indent="-334067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Accessibility and clarity are critical, especially for older adults or non-technical users.</a:t>
            </a:r>
          </a:p>
          <a:p>
            <a:pPr algn="l" marL="668135" indent="-334067" lvl="1">
              <a:lnSpc>
                <a:spcPts val="4332"/>
              </a:lnSpc>
              <a:spcBef>
                <a:spcPct val="0"/>
              </a:spcBef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Emergency access and local relevance are often overlooked in existing health apps.</a:t>
            </a:r>
          </a:p>
          <a:p>
            <a:pPr algn="l">
              <a:lnSpc>
                <a:spcPts val="43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2193" y="2673955"/>
            <a:ext cx="5639904" cy="6070347"/>
          </a:xfrm>
          <a:custGeom>
            <a:avLst/>
            <a:gdLst/>
            <a:ahLst/>
            <a:cxnLst/>
            <a:rect r="r" b="b" t="t" l="l"/>
            <a:pathLst>
              <a:path h="6070347" w="5639904">
                <a:moveTo>
                  <a:pt x="0" y="0"/>
                </a:moveTo>
                <a:lnTo>
                  <a:pt x="5639904" y="0"/>
                </a:lnTo>
                <a:lnTo>
                  <a:pt x="5639904" y="6070347"/>
                </a:lnTo>
                <a:lnTo>
                  <a:pt x="0" y="6070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5201" y="2491387"/>
            <a:ext cx="9504099" cy="6262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878" indent="-383439" lvl="1">
              <a:lnSpc>
                <a:spcPts val="4972"/>
              </a:lnSpc>
              <a:buFont typeface="Arial"/>
              <a:buChar char="•"/>
            </a:pPr>
            <a:r>
              <a:rPr lang="en-US" sz="35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Applied user-centered design with iterative prototyping and testing cycles.</a:t>
            </a:r>
          </a:p>
          <a:p>
            <a:pPr algn="l" marL="766878" indent="-383439" lvl="1">
              <a:lnSpc>
                <a:spcPts val="4972"/>
              </a:lnSpc>
              <a:buFont typeface="Arial"/>
              <a:buChar char="•"/>
            </a:pPr>
            <a:r>
              <a:rPr lang="en-US" sz="35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Prioritized simplicity, clarity, and speed in both interaction and visual design.</a:t>
            </a:r>
          </a:p>
          <a:p>
            <a:pPr algn="l" marL="766878" indent="-383439" lvl="1">
              <a:lnSpc>
                <a:spcPts val="4972"/>
              </a:lnSpc>
              <a:buFont typeface="Arial"/>
              <a:buChar char="•"/>
            </a:pPr>
            <a:r>
              <a:rPr lang="en-US" sz="35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Focused on core tasks: symptom checking, medicine finding, and emergency access.</a:t>
            </a:r>
          </a:p>
          <a:p>
            <a:pPr algn="l" marL="766878" indent="-383439" lvl="1">
              <a:lnSpc>
                <a:spcPts val="4972"/>
              </a:lnSpc>
              <a:spcBef>
                <a:spcPct val="0"/>
              </a:spcBef>
              <a:buFont typeface="Arial"/>
              <a:buChar char="•"/>
            </a:pPr>
            <a:r>
              <a:rPr lang="en-US" sz="35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Incorporated HCI principles (e.g., visibility, feedback, error prevention).</a:t>
            </a:r>
          </a:p>
          <a:p>
            <a:pPr algn="ctr">
              <a:lnSpc>
                <a:spcPts val="497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295290" y="1271039"/>
            <a:ext cx="3716100" cy="791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9"/>
              </a:lnSpc>
            </a:pPr>
            <a:r>
              <a:rPr lang="en-US" b="true" sz="4706">
                <a:solidFill>
                  <a:srgbClr val="F145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APPROACH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98696"/>
            <a:ext cx="5076107" cy="6859604"/>
          </a:xfrm>
          <a:custGeom>
            <a:avLst/>
            <a:gdLst/>
            <a:ahLst/>
            <a:cxnLst/>
            <a:rect r="r" b="b" t="t" l="l"/>
            <a:pathLst>
              <a:path h="6859604" w="5076107">
                <a:moveTo>
                  <a:pt x="0" y="0"/>
                </a:moveTo>
                <a:lnTo>
                  <a:pt x="5076107" y="0"/>
                </a:lnTo>
                <a:lnTo>
                  <a:pt x="5076107" y="6859604"/>
                </a:lnTo>
                <a:lnTo>
                  <a:pt x="0" y="68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24503" y="1646421"/>
            <a:ext cx="11629180" cy="6914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923" indent="-325962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 were drawn from secondary research, user personas, and design best practices.</a:t>
            </a:r>
          </a:p>
          <a:p>
            <a:pPr algn="l" marL="651923" indent="-325962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Reflected common frustrations found in online health forums and app store reviews of similar apps (e.g., WebMD, Ada Health).</a:t>
            </a:r>
          </a:p>
          <a:p>
            <a:pPr algn="l" marL="651923" indent="-325962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Personas helped simulate likely behaviors and guided the design of essential flows.</a:t>
            </a:r>
          </a:p>
          <a:p>
            <a:pPr algn="l" marL="651923" indent="-325962" lvl="1">
              <a:lnSpc>
                <a:spcPts val="4227"/>
              </a:lnSpc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Decisions were grounded in HCI literature (e.g., Nielsen’s heuristics, Shneiderman’s principles) rather than empirical user data.</a:t>
            </a:r>
          </a:p>
          <a:p>
            <a:pPr algn="l" marL="651923" indent="-325962" lvl="1">
              <a:lnSpc>
                <a:spcPts val="4227"/>
              </a:lnSpc>
              <a:spcBef>
                <a:spcPct val="0"/>
              </a:spcBef>
              <a:buFont typeface="Arial"/>
              <a:buChar char="•"/>
            </a:pPr>
            <a:r>
              <a:rPr lang="en-US" sz="30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Wireframe evaluations and team reviews acted as a proxy for user testing, helping us identify usability gaps early.</a:t>
            </a:r>
          </a:p>
          <a:p>
            <a:pPr algn="ctr">
              <a:lnSpc>
                <a:spcPts val="422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42975"/>
            <a:ext cx="3771535" cy="76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b="true" sz="4502">
                <a:solidFill>
                  <a:srgbClr val="F145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EVIDENCE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99312" y="1571481"/>
            <a:ext cx="6585503" cy="7144037"/>
          </a:xfrm>
          <a:custGeom>
            <a:avLst/>
            <a:gdLst/>
            <a:ahLst/>
            <a:cxnLst/>
            <a:rect r="r" b="b" t="t" l="l"/>
            <a:pathLst>
              <a:path h="7144037" w="6585503">
                <a:moveTo>
                  <a:pt x="0" y="0"/>
                </a:moveTo>
                <a:lnTo>
                  <a:pt x="6585504" y="0"/>
                </a:lnTo>
                <a:lnTo>
                  <a:pt x="6585504" y="7144038"/>
                </a:lnTo>
                <a:lnTo>
                  <a:pt x="0" y="7144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3889" y="2578432"/>
            <a:ext cx="6988802" cy="192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56"/>
              </a:lnSpc>
            </a:pPr>
            <a:r>
              <a:rPr lang="en-US" b="true" sz="12600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Concept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246818"/>
            <a:ext cx="4535936" cy="6011482"/>
          </a:xfrm>
          <a:custGeom>
            <a:avLst/>
            <a:gdLst/>
            <a:ahLst/>
            <a:cxnLst/>
            <a:rect r="r" b="b" t="t" l="l"/>
            <a:pathLst>
              <a:path h="6011482" w="4535936">
                <a:moveTo>
                  <a:pt x="0" y="0"/>
                </a:moveTo>
                <a:lnTo>
                  <a:pt x="4535936" y="0"/>
                </a:lnTo>
                <a:lnTo>
                  <a:pt x="4535936" y="6011482"/>
                </a:lnTo>
                <a:lnTo>
                  <a:pt x="0" y="6011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87699" y="2742707"/>
            <a:ext cx="11038672" cy="5408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173" indent="-330087" lvl="1">
              <a:lnSpc>
                <a:spcPts val="4280"/>
              </a:lnSpc>
              <a:buFont typeface="Arial"/>
              <a:buChar char="•"/>
            </a:pPr>
            <a:r>
              <a:rPr lang="en-US" sz="30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Applied HCI principles to design wireframes and interactive prototypes that prioritize clarity, accessibility, and user flow.</a:t>
            </a:r>
          </a:p>
          <a:p>
            <a:pPr algn="l" marL="660173" indent="-330087" lvl="1">
              <a:lnSpc>
                <a:spcPts val="4280"/>
              </a:lnSpc>
              <a:buFont typeface="Arial"/>
              <a:buChar char="•"/>
            </a:pPr>
            <a:r>
              <a:rPr lang="en-US" sz="30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design is now positioned for future usability testing and potential integration with real-time APIs (e.g., local pharmacy databases, telehealth services).</a:t>
            </a:r>
          </a:p>
          <a:p>
            <a:pPr algn="l" marL="660173" indent="-330087" lvl="1">
              <a:lnSpc>
                <a:spcPts val="4280"/>
              </a:lnSpc>
              <a:spcBef>
                <a:spcPct val="0"/>
              </a:spcBef>
              <a:buFont typeface="Arial"/>
              <a:buChar char="•"/>
            </a:pPr>
            <a:r>
              <a:rPr lang="en-US" sz="305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Reflections from this project will inform future iterations with a stronger focus on inclusive design, mobile responsiveness, and data privacy standards.</a:t>
            </a:r>
          </a:p>
          <a:p>
            <a:pPr algn="l">
              <a:lnSpc>
                <a:spcPts val="428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4677261" cy="83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9"/>
              </a:lnSpc>
            </a:pPr>
            <a:r>
              <a:rPr lang="en-US" b="true" sz="4935">
                <a:solidFill>
                  <a:srgbClr val="F145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APPLICATION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17724" y="2735147"/>
            <a:ext cx="8267506" cy="7864465"/>
          </a:xfrm>
          <a:custGeom>
            <a:avLst/>
            <a:gdLst/>
            <a:ahLst/>
            <a:cxnLst/>
            <a:rect r="r" b="b" t="t" l="l"/>
            <a:pathLst>
              <a:path h="7864465" w="8267506">
                <a:moveTo>
                  <a:pt x="0" y="0"/>
                </a:moveTo>
                <a:lnTo>
                  <a:pt x="8267507" y="0"/>
                </a:lnTo>
                <a:lnTo>
                  <a:pt x="8267507" y="7864465"/>
                </a:lnTo>
                <a:lnTo>
                  <a:pt x="0" y="786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3520" y="1387916"/>
            <a:ext cx="9028897" cy="474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731"/>
              </a:lnSpc>
              <a:spcBef>
                <a:spcPct val="0"/>
              </a:spcBef>
            </a:pPr>
            <a:r>
              <a:rPr lang="en-US" b="true" sz="12614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Thanks 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413" y="1978440"/>
            <a:ext cx="8493881" cy="8308560"/>
          </a:xfrm>
          <a:custGeom>
            <a:avLst/>
            <a:gdLst/>
            <a:ahLst/>
            <a:cxnLst/>
            <a:rect r="r" b="b" t="t" l="l"/>
            <a:pathLst>
              <a:path h="8308560" w="8493881">
                <a:moveTo>
                  <a:pt x="0" y="0"/>
                </a:moveTo>
                <a:lnTo>
                  <a:pt x="8493881" y="0"/>
                </a:lnTo>
                <a:lnTo>
                  <a:pt x="8493881" y="8308560"/>
                </a:lnTo>
                <a:lnTo>
                  <a:pt x="0" y="830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16312" y="2789146"/>
            <a:ext cx="8153551" cy="508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825" indent="-346912" lvl="1">
              <a:lnSpc>
                <a:spcPts val="4499"/>
              </a:lnSpc>
              <a:buFont typeface="Arial"/>
              <a:buChar char="•"/>
            </a:pPr>
            <a:r>
              <a:rPr lang="en-US" sz="32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Identify symptoms and understand potential causes in simple terms,</a:t>
            </a:r>
          </a:p>
          <a:p>
            <a:pPr algn="l" marL="693825" indent="-346912" lvl="1">
              <a:lnSpc>
                <a:spcPts val="4499"/>
              </a:lnSpc>
              <a:buFont typeface="Arial"/>
              <a:buChar char="•"/>
            </a:pPr>
            <a:r>
              <a:rPr lang="en-US" sz="32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 over-the-counter (OTC) medicines available at local pharmacies,</a:t>
            </a:r>
          </a:p>
          <a:p>
            <a:pPr algn="l" marL="693825" indent="-346912" lvl="1">
              <a:lnSpc>
                <a:spcPts val="4499"/>
              </a:lnSpc>
              <a:buFont typeface="Arial"/>
              <a:buChar char="•"/>
            </a:pPr>
            <a:r>
              <a:rPr lang="en-US" sz="32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Book appointments with medical professionals (including telehealth),</a:t>
            </a:r>
          </a:p>
          <a:p>
            <a:pPr algn="l" marL="693825" indent="-346912" lvl="1">
              <a:lnSpc>
                <a:spcPts val="4499"/>
              </a:lnSpc>
              <a:spcBef>
                <a:spcPct val="0"/>
              </a:spcBef>
              <a:buFont typeface="Arial"/>
              <a:buChar char="•"/>
            </a:pPr>
            <a:r>
              <a:rPr lang="en-US" sz="321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quickly access emergency services with a single tap when needed.</a:t>
            </a:r>
          </a:p>
          <a:p>
            <a:pPr algn="l">
              <a:lnSpc>
                <a:spcPts val="4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53581" y="330024"/>
            <a:ext cx="8057072" cy="2756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83"/>
              </a:lnSpc>
              <a:spcBef>
                <a:spcPct val="0"/>
              </a:spcBef>
            </a:pPr>
            <a:r>
              <a:rPr lang="en-US" b="true" sz="8799">
                <a:solidFill>
                  <a:srgbClr val="5E8DD1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Key Conceptual for Themes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53581" y="3173903"/>
            <a:ext cx="8057072" cy="623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551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Accessibility: Easy-to-use UI for all ages, including elderly users.</a:t>
            </a:r>
          </a:p>
          <a:p>
            <a:pPr algn="l" marL="518160" indent="-259080" lvl="1">
              <a:lnSpc>
                <a:spcPts val="3551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Integration: Combines symptom checking, pharmacy lookup, appointment booking, and emergency help in one app.</a:t>
            </a:r>
          </a:p>
          <a:p>
            <a:pPr algn="l" marL="518160" indent="-259080" lvl="1">
              <a:lnSpc>
                <a:spcPts val="3551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Proactive Health Support: Encourages early self-check and care rather than delaying until symptoms worsen.</a:t>
            </a:r>
          </a:p>
          <a:p>
            <a:pPr algn="l" marL="518160" indent="-259080" lvl="1">
              <a:lnSpc>
                <a:spcPts val="3551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Local Relevance: Leverages real-time location to show nearby medicine and clinics.</a:t>
            </a:r>
          </a:p>
          <a:p>
            <a:pPr algn="l" marL="518160" indent="-259080" lvl="1">
              <a:lnSpc>
                <a:spcPts val="3551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Simplicity: Designed for users with no medical background — clear language, intuitive navigation, no jargon.</a:t>
            </a:r>
          </a:p>
          <a:p>
            <a:pPr algn="l" marL="0" indent="0" lvl="0">
              <a:lnSpc>
                <a:spcPts val="3551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750907">
            <a:off x="-2276192" y="2736430"/>
            <a:ext cx="10014240" cy="9176685"/>
          </a:xfrm>
          <a:custGeom>
            <a:avLst/>
            <a:gdLst/>
            <a:ahLst/>
            <a:cxnLst/>
            <a:rect r="r" b="b" t="t" l="l"/>
            <a:pathLst>
              <a:path h="9176685" w="10014240">
                <a:moveTo>
                  <a:pt x="0" y="0"/>
                </a:moveTo>
                <a:lnTo>
                  <a:pt x="10014241" y="0"/>
                </a:lnTo>
                <a:lnTo>
                  <a:pt x="10014241" y="9176685"/>
                </a:lnTo>
                <a:lnTo>
                  <a:pt x="0" y="917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95658" y="2201192"/>
            <a:ext cx="7072873" cy="6710388"/>
          </a:xfrm>
          <a:custGeom>
            <a:avLst/>
            <a:gdLst/>
            <a:ahLst/>
            <a:cxnLst/>
            <a:rect r="r" b="b" t="t" l="l"/>
            <a:pathLst>
              <a:path h="6710388" w="7072873">
                <a:moveTo>
                  <a:pt x="0" y="0"/>
                </a:moveTo>
                <a:lnTo>
                  <a:pt x="7072873" y="0"/>
                </a:lnTo>
                <a:lnTo>
                  <a:pt x="7072873" y="6710389"/>
                </a:lnTo>
                <a:lnTo>
                  <a:pt x="0" y="67103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3889" y="2578432"/>
            <a:ext cx="6988802" cy="192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56"/>
              </a:lnSpc>
            </a:pPr>
            <a:r>
              <a:rPr lang="en-US" b="true" sz="12600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Research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8743" y="1351154"/>
            <a:ext cx="6807490" cy="8935846"/>
          </a:xfrm>
          <a:custGeom>
            <a:avLst/>
            <a:gdLst/>
            <a:ahLst/>
            <a:cxnLst/>
            <a:rect r="r" b="b" t="t" l="l"/>
            <a:pathLst>
              <a:path h="8935846" w="6807490">
                <a:moveTo>
                  <a:pt x="0" y="0"/>
                </a:moveTo>
                <a:lnTo>
                  <a:pt x="6807489" y="0"/>
                </a:lnTo>
                <a:lnTo>
                  <a:pt x="6807489" y="8935846"/>
                </a:lnTo>
                <a:lnTo>
                  <a:pt x="0" y="893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59187" y="471736"/>
            <a:ext cx="10425806" cy="2591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14"/>
              </a:lnSpc>
              <a:spcBef>
                <a:spcPct val="0"/>
              </a:spcBef>
            </a:pPr>
            <a:r>
              <a:rPr lang="en-US" b="true" sz="10015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Res</a:t>
            </a:r>
            <a:r>
              <a:rPr lang="en-US" b="true" sz="10015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earch for the HealthCare App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59187" y="3541353"/>
            <a:ext cx="9684869" cy="48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2"/>
              </a:lnSpc>
            </a:pPr>
            <a:r>
              <a:rPr lang="en-US" b="true" sz="2915">
                <a:solidFill>
                  <a:srgbClr val="F145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91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SPACE EXPLORATION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59187" y="4632068"/>
            <a:ext cx="10657292" cy="364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7886" indent="-303943" lvl="1">
              <a:lnSpc>
                <a:spcPts val="4167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users rely on Google to self-diagnose but often end up misinformed or overwhelmed.</a:t>
            </a:r>
          </a:p>
          <a:p>
            <a:pPr algn="l" marL="607886" indent="-303943" lvl="1">
              <a:lnSpc>
                <a:spcPts val="4167"/>
              </a:lnSpc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28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ooking doctors or finding nearby medicine requires using multiple apps/websites.</a:t>
            </a:r>
          </a:p>
          <a:p>
            <a:pPr algn="l" marL="607886" indent="-303943" lvl="1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8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28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emergencies, users may struggle to locate help quickly due to poor UI design or information overload.</a:t>
            </a:r>
          </a:p>
          <a:p>
            <a:pPr algn="l" marL="0" indent="0" lvl="0">
              <a:lnSpc>
                <a:spcPts val="416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10282571" cy="14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83"/>
              </a:lnSpc>
            </a:pPr>
            <a:r>
              <a:rPr lang="en-US" b="true" sz="8799">
                <a:solidFill>
                  <a:srgbClr val="5E8DD1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Project process</a:t>
            </a:r>
          </a:p>
        </p:txBody>
      </p:sp>
      <p:sp>
        <p:nvSpPr>
          <p:cNvPr name="AutoShape 3" id="3"/>
          <p:cNvSpPr/>
          <p:nvPr/>
        </p:nvSpPr>
        <p:spPr>
          <a:xfrm>
            <a:off x="5799521" y="5051681"/>
            <a:ext cx="6688958" cy="0"/>
          </a:xfrm>
          <a:prstGeom prst="line">
            <a:avLst/>
          </a:prstGeom>
          <a:ln cap="flat" w="38100">
            <a:solidFill>
              <a:srgbClr val="01004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227191" y="4765516"/>
            <a:ext cx="572330" cy="57233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454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88479" y="4765516"/>
            <a:ext cx="572330" cy="57233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454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36155" y="3931572"/>
            <a:ext cx="6154401" cy="49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1"/>
              </a:lnSpc>
            </a:pPr>
            <a:r>
              <a:rPr lang="en-US" b="true" sz="2936">
                <a:solidFill>
                  <a:srgbClr val="F145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7443" y="3931572"/>
            <a:ext cx="6154401" cy="49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1"/>
              </a:lnSpc>
            </a:pPr>
            <a:r>
              <a:rPr lang="en-US" b="true" sz="2936">
                <a:solidFill>
                  <a:srgbClr val="F145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0352" y="5566421"/>
            <a:ext cx="5999543" cy="426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47415" indent="-349138" lvl="2">
              <a:lnSpc>
                <a:spcPts val="3395"/>
              </a:lnSpc>
              <a:buFont typeface="Arial"/>
              <a:buChar char="⚬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users:</a:t>
            </a:r>
          </a:p>
          <a:p>
            <a:pPr algn="just" marL="1571123" indent="-392781" lvl="3">
              <a:lnSpc>
                <a:spcPts val="3395"/>
              </a:lnSpc>
              <a:buFont typeface="Arial"/>
              <a:buChar char="￭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Felt frustrated with cluttered health websites.</a:t>
            </a:r>
          </a:p>
          <a:p>
            <a:pPr algn="just" marL="1571123" indent="-392781" lvl="3">
              <a:lnSpc>
                <a:spcPts val="3395"/>
              </a:lnSpc>
              <a:buFont typeface="Arial"/>
              <a:buChar char="￭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Wanted quick, simple tools to understand symptoms.</a:t>
            </a:r>
          </a:p>
          <a:p>
            <a:pPr algn="just" marL="1571123" indent="-392781" lvl="3">
              <a:lnSpc>
                <a:spcPts val="3395"/>
              </a:lnSpc>
              <a:buFont typeface="Arial"/>
              <a:buChar char="￭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Liked the idea of local pharmacy integration.</a:t>
            </a:r>
          </a:p>
          <a:p>
            <a:pPr algn="just" marL="1571123" indent="-392781" lvl="3">
              <a:lnSpc>
                <a:spcPts val="3395"/>
              </a:lnSpc>
              <a:spcBef>
                <a:spcPct val="0"/>
              </a:spcBef>
              <a:buFont typeface="Arial"/>
              <a:buChar char="￭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Demanded a clean UI with an emergency shortcut.</a:t>
            </a:r>
          </a:p>
          <a:p>
            <a:pPr algn="just">
              <a:lnSpc>
                <a:spcPts val="3395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697443" y="5633121"/>
            <a:ext cx="5999543" cy="4691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5"/>
              </a:lnSpc>
            </a:pPr>
          </a:p>
          <a:p>
            <a:pPr algn="just" marL="523708" indent="-261854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Focus on visual hierarchy and spacing to reduce cognitive overload.</a:t>
            </a:r>
          </a:p>
          <a:p>
            <a:pPr algn="just" marL="523708" indent="-261854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Suggestions and explanations are shown in layperson’s terms with no medical terms.</a:t>
            </a:r>
          </a:p>
          <a:p>
            <a:pPr algn="just" marL="523708" indent="-261854" lvl="1">
              <a:lnSpc>
                <a:spcPts val="3395"/>
              </a:lnSpc>
              <a:buFont typeface="Arial"/>
              <a:buChar char="•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Uses location-based services and map previews for clarity.</a:t>
            </a:r>
          </a:p>
          <a:p>
            <a:pPr algn="just" marL="523708" indent="-261854" lvl="1">
              <a:lnSpc>
                <a:spcPts val="3395"/>
              </a:lnSpc>
              <a:spcBef>
                <a:spcPct val="0"/>
              </a:spcBef>
              <a:buFont typeface="Arial"/>
              <a:buChar char="•"/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Streamlined UI with flat design, clear icons, and high-contrast elements.</a:t>
            </a:r>
          </a:p>
          <a:p>
            <a:pPr algn="just">
              <a:lnSpc>
                <a:spcPts val="33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46372" y="2587957"/>
            <a:ext cx="8160203" cy="5997750"/>
          </a:xfrm>
          <a:custGeom>
            <a:avLst/>
            <a:gdLst/>
            <a:ahLst/>
            <a:cxnLst/>
            <a:rect r="r" b="b" t="t" l="l"/>
            <a:pathLst>
              <a:path h="5997750" w="8160203">
                <a:moveTo>
                  <a:pt x="0" y="0"/>
                </a:moveTo>
                <a:lnTo>
                  <a:pt x="8160203" y="0"/>
                </a:lnTo>
                <a:lnTo>
                  <a:pt x="8160203" y="5997750"/>
                </a:lnTo>
                <a:lnTo>
                  <a:pt x="0" y="599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7190" y="2578432"/>
            <a:ext cx="7652482" cy="192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56"/>
              </a:lnSpc>
            </a:pPr>
            <a:r>
              <a:rPr lang="en-US" b="true" sz="12600">
                <a:solidFill>
                  <a:srgbClr val="394157"/>
                </a:solidFill>
                <a:latin typeface="29LT Baseet Ultra-Bold"/>
                <a:ea typeface="29LT Baseet Ultra-Bold"/>
                <a:cs typeface="29LT Baseet Ultra-Bold"/>
                <a:sym typeface="29LT Baseet Ultra-Bold"/>
              </a:rPr>
              <a:t>Prototype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591" y="1866635"/>
            <a:ext cx="3187529" cy="6553731"/>
          </a:xfrm>
          <a:custGeom>
            <a:avLst/>
            <a:gdLst/>
            <a:ahLst/>
            <a:cxnLst/>
            <a:rect r="r" b="b" t="t" l="l"/>
            <a:pathLst>
              <a:path h="6553731" w="3187529">
                <a:moveTo>
                  <a:pt x="0" y="0"/>
                </a:moveTo>
                <a:lnTo>
                  <a:pt x="3187529" y="0"/>
                </a:lnTo>
                <a:lnTo>
                  <a:pt x="3187529" y="6553730"/>
                </a:lnTo>
                <a:lnTo>
                  <a:pt x="0" y="655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72814" y="1866635"/>
            <a:ext cx="3342373" cy="6561701"/>
          </a:xfrm>
          <a:custGeom>
            <a:avLst/>
            <a:gdLst/>
            <a:ahLst/>
            <a:cxnLst/>
            <a:rect r="r" b="b" t="t" l="l"/>
            <a:pathLst>
              <a:path h="6561701" w="3342373">
                <a:moveTo>
                  <a:pt x="0" y="0"/>
                </a:moveTo>
                <a:lnTo>
                  <a:pt x="3342372" y="0"/>
                </a:lnTo>
                <a:lnTo>
                  <a:pt x="3342372" y="6561701"/>
                </a:lnTo>
                <a:lnTo>
                  <a:pt x="0" y="6561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096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58210" y="1866635"/>
            <a:ext cx="3201090" cy="6545726"/>
          </a:xfrm>
          <a:custGeom>
            <a:avLst/>
            <a:gdLst/>
            <a:ahLst/>
            <a:cxnLst/>
            <a:rect r="r" b="b" t="t" l="l"/>
            <a:pathLst>
              <a:path h="6545726" w="3201090">
                <a:moveTo>
                  <a:pt x="0" y="0"/>
                </a:moveTo>
                <a:lnTo>
                  <a:pt x="3201090" y="0"/>
                </a:lnTo>
                <a:lnTo>
                  <a:pt x="3201090" y="6545725"/>
                </a:lnTo>
                <a:lnTo>
                  <a:pt x="0" y="65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3871120" y="5101397"/>
            <a:ext cx="335845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flipV="true">
            <a:off x="10611376" y="5101397"/>
            <a:ext cx="344683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DAGmg94y61E</dc:identifier>
  <dcterms:modified xsi:type="dcterms:W3CDTF">2011-08-01T06:04:30Z</dcterms:modified>
  <cp:revision>1</cp:revision>
  <dc:title>Beige Illustrated Medical Project Presentation</dc:title>
</cp:coreProperties>
</file>