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shable.com/2017/02/02/resist-hashtag-trump-america/#53nefnqH4qqQ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142" y="1122363"/>
            <a:ext cx="1093429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Twitter Sentiment Analysis: </a:t>
            </a:r>
            <a:r>
              <a:rPr lang="en-US" sz="2800" dirty="0" smtClean="0"/>
              <a:t>has sentiment towards TRUMP shifted after election?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410560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Bloomiya Kurian</a:t>
            </a:r>
          </a:p>
          <a:p>
            <a:r>
              <a:rPr lang="en-US" dirty="0" smtClean="0"/>
              <a:t>Foundations of Data Science Workshop</a:t>
            </a:r>
          </a:p>
          <a:p>
            <a:r>
              <a:rPr lang="en-US" dirty="0" smtClean="0"/>
              <a:t>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US MAP with Sentiment Score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8248" y="1762668"/>
            <a:ext cx="5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 score for all States except Idaho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980" t="35413" r="16752" b="21099"/>
          <a:stretch/>
        </p:blipFill>
        <p:spPr bwMode="auto">
          <a:xfrm>
            <a:off x="2596728" y="2638632"/>
            <a:ext cx="7087899" cy="3674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27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1358" y="1937086"/>
            <a:ext cx="1018807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MRoman12-Regular"/>
              </a:rPr>
              <a:t>Sentiment </a:t>
            </a:r>
            <a:r>
              <a:rPr lang="en-US" sz="2400" dirty="0">
                <a:latin typeface="LMRoman12-Regular"/>
              </a:rPr>
              <a:t>score </a:t>
            </a:r>
            <a:r>
              <a:rPr lang="en-US" sz="2400" dirty="0" smtClean="0">
                <a:latin typeface="LMRoman12-Regular"/>
              </a:rPr>
              <a:t>and </a:t>
            </a:r>
            <a:r>
              <a:rPr lang="en-US" sz="2400" dirty="0">
                <a:latin typeface="LMRoman12-Regular"/>
              </a:rPr>
              <a:t>popular vote election results </a:t>
            </a:r>
            <a:r>
              <a:rPr lang="en-US" sz="2400" dirty="0" smtClean="0">
                <a:latin typeface="LMRoman12-Regular"/>
              </a:rPr>
              <a:t>for each state were compared to identify </a:t>
            </a:r>
            <a:r>
              <a:rPr lang="en-US" sz="2400" dirty="0" smtClean="0"/>
              <a:t>if </a:t>
            </a:r>
            <a:r>
              <a:rPr lang="en-US" sz="2400" dirty="0"/>
              <a:t>there is a relation between a state’s people’s voting trend </a:t>
            </a:r>
            <a:r>
              <a:rPr lang="en-US" sz="2400" dirty="0" smtClean="0"/>
              <a:t>and their </a:t>
            </a:r>
            <a:r>
              <a:rPr lang="en-US" sz="2400" dirty="0"/>
              <a:t>sentiment towards the president’s actions post </a:t>
            </a:r>
            <a:r>
              <a:rPr lang="en-US" sz="2400" dirty="0" smtClean="0"/>
              <a:t>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Trump’s Victory Margin </a:t>
            </a:r>
            <a:r>
              <a:rPr lang="en-US" sz="2400" dirty="0"/>
              <a:t>for each state </a:t>
            </a:r>
            <a:r>
              <a:rPr lang="en-US" sz="2400" dirty="0" smtClean="0"/>
              <a:t>was used as election results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Victory Margin</a:t>
            </a:r>
            <a:r>
              <a:rPr lang="en-US" sz="2400" dirty="0" smtClean="0"/>
              <a:t>: Difference </a:t>
            </a:r>
            <a:r>
              <a:rPr lang="en-US" sz="2400" dirty="0"/>
              <a:t>between total </a:t>
            </a:r>
            <a:r>
              <a:rPr lang="en-US" sz="2400" dirty="0" smtClean="0"/>
              <a:t>number of </a:t>
            </a:r>
            <a:r>
              <a:rPr lang="en-US" sz="2400" dirty="0"/>
              <a:t>votes received by </a:t>
            </a:r>
            <a:r>
              <a:rPr lang="en-US" sz="2400" dirty="0" smtClean="0"/>
              <a:t>a candidate and </a:t>
            </a:r>
            <a:r>
              <a:rPr lang="en-US" sz="2400" dirty="0"/>
              <a:t>total number of votes received by the winning person (or </a:t>
            </a:r>
            <a:r>
              <a:rPr lang="en-US" sz="2400" dirty="0" smtClean="0"/>
              <a:t>if the candidate is </a:t>
            </a:r>
            <a:r>
              <a:rPr lang="en-US" sz="2400" dirty="0"/>
              <a:t>the winner for the state, the difference between his votes and the second </a:t>
            </a:r>
            <a:r>
              <a:rPr lang="en-US" sz="2400" dirty="0" smtClean="0"/>
              <a:t>place candidate’s </a:t>
            </a:r>
            <a:r>
              <a:rPr lang="en-US" sz="2400" dirty="0"/>
              <a:t>votes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Election Results Data set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78146"/>
              </p:ext>
            </p:extLst>
          </p:nvPr>
        </p:nvGraphicFramePr>
        <p:xfrm>
          <a:off x="1382082" y="1762668"/>
          <a:ext cx="4391397" cy="4539453"/>
        </p:xfrm>
        <a:graphic>
          <a:graphicData uri="http://schemas.openxmlformats.org/drawingml/2006/table">
            <a:tbl>
              <a:tblPr/>
              <a:tblGrid>
                <a:gridCol w="844927"/>
                <a:gridCol w="733752"/>
                <a:gridCol w="733752"/>
                <a:gridCol w="533639"/>
                <a:gridCol w="767105"/>
                <a:gridCol w="778222"/>
              </a:tblGrid>
              <a:tr h="27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Clinton (D)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Trump (R)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'16 Votes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VictoryMargin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729,547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1,318,255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75,570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2,123,372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27.70%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1,161,167.00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1,252,401.00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159,597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2,573,165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380,494.00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684,872.00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65,269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1,130,635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8,753,788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4,483,810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943,997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14,181,595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-30.10%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1,338,870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1,202,484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238,866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2,780,220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-4.90%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897,572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673,215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74,133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1,644,920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-13.60%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235,603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185,127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20,860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441,590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-11.40%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282,830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12,723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15,715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311,268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-86.80%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4,504,975.00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4,617,886.00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297,178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9,420,039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1,877,963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2,089,104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125,306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4,092,373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5.20%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189,765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409,055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91,435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690,255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31.80%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3,090,729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2,146,015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299,680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5,536,424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-17.10%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1,033,126.00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1,557,286.00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144,546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2,734,958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19.20%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653,669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800,983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111,379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1,566,031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427,005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671,018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86,379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1,184,402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20.60%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628,854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1,202,971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92,324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1,924,149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29.80%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780,154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1,178,638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70,240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2,029,032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19.60%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357,735.00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335,593.00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54,599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747,927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-3.00%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1,677,928.00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943,169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160,349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2,781,446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-26.40%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1,995,196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1,090,893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238,957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3,325,046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-27.20%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2,268,839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2,279,543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250,902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4,799,284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1,367,716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1,322,951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254,146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2,944,813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-1.50%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485,131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700,714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23,512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1,209,357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17.80%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1,071,068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1,594,511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143,026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2,808,605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18.60%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177,709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279,240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40,198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497,147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20.40%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284,494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495,961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63,772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844,227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25.00%</a:t>
                      </a:r>
                    </a:p>
                  </a:txBody>
                  <a:tcPr marL="4439" marR="4439" marT="4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1685"/>
              </p:ext>
            </p:extLst>
          </p:nvPr>
        </p:nvGraphicFramePr>
        <p:xfrm>
          <a:off x="7000572" y="1911531"/>
          <a:ext cx="4429428" cy="4013410"/>
        </p:xfrm>
        <a:graphic>
          <a:graphicData uri="http://schemas.openxmlformats.org/drawingml/2006/table">
            <a:tbl>
              <a:tblPr/>
              <a:tblGrid>
                <a:gridCol w="852244"/>
                <a:gridCol w="740107"/>
                <a:gridCol w="740107"/>
                <a:gridCol w="538260"/>
                <a:gridCol w="773748"/>
                <a:gridCol w="784962"/>
              </a:tblGrid>
              <a:tr h="30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Clinton (D)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Trump (R)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'16 Votes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VictoryMargin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539,260.00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512,058.00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74,067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1,125,385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-2.40%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348,526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345,790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49,842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744,158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-0.40%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2,148,278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1,601,933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123,835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3,874,046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-14.10%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385,234.00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319,666.00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93,418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798,318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-8.20%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4,556,124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2,819,534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345,795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7,721,453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-22.50%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2,189,316.00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2,362,631.00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189,617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4,741,564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93,758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216,794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33,808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344,360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35.70%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2,394,164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2,841,005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261,318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5,496,487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8.10%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420,375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949,136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83,481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1,452,992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36.40%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1,002,106.00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782,403.00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216,827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2,001,336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-11.00%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2,926,441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2,970,733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218,228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6,115,402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252,525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180,543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31,076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464,144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-15.50%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855,373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1,155,389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92,265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2,103,027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14.30%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117,458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227,721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24,914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370,093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29.80%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870,695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1,522,925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114,407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2,508,027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26.00%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3,877,868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4,685,047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406,311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8,969,226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9.00%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310,676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515,231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305,523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1,131,430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18.10%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178,573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95,369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41,125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315,067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-26.40%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1,981,473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1,769,443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231,836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3,982,752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-5.30%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1,742,718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1,221,747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401,179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3,365,644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-15.50%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188,794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489,371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34,886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713,051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42.20%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1,382,536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1,405,284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188,330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2,976,150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55,973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174,419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25,457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255,849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46.30%</a:t>
                      </a:r>
                    </a:p>
                  </a:txBody>
                  <a:tcPr marL="5127" marR="5127" marT="51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66484" y="2179674"/>
            <a:ext cx="7985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Dependent Variable:  </a:t>
            </a:r>
            <a:r>
              <a:rPr lang="en-US" sz="2400" b="1" dirty="0" smtClean="0"/>
              <a:t>Sentiment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Independent Variable:  </a:t>
            </a:r>
            <a:r>
              <a:rPr lang="en-US" sz="2400" b="1" dirty="0" smtClean="0"/>
              <a:t>Victory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outliers (removed):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en-US" i="1" dirty="0" smtClean="0"/>
              <a:t>Montana (Sentiment Score) </a:t>
            </a:r>
            <a:r>
              <a:rPr lang="en-US" i="1" dirty="0"/>
              <a:t>= -0.285</a:t>
            </a:r>
          </a:p>
          <a:p>
            <a:pPr lvl="2"/>
            <a:r>
              <a:rPr lang="en-US" i="1" dirty="0"/>
              <a:t> </a:t>
            </a:r>
          </a:p>
          <a:p>
            <a:pPr lvl="2"/>
            <a:r>
              <a:rPr lang="en-US" i="1" dirty="0" smtClean="0"/>
              <a:t>DC  (</a:t>
            </a:r>
            <a:r>
              <a:rPr lang="en-US" i="1" dirty="0" err="1" smtClean="0"/>
              <a:t>Vicotry</a:t>
            </a:r>
            <a:r>
              <a:rPr lang="en-US" i="1" dirty="0" smtClean="0"/>
              <a:t> Margin) </a:t>
            </a:r>
            <a:r>
              <a:rPr lang="en-US" i="1" dirty="0"/>
              <a:t>= -0.868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265" t="26244" r="15060" b="13044"/>
          <a:stretch/>
        </p:blipFill>
        <p:spPr bwMode="auto">
          <a:xfrm>
            <a:off x="6709148" y="3094077"/>
            <a:ext cx="4869712" cy="3317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7131" t="36362" r="32311" b="16676"/>
          <a:stretch/>
        </p:blipFill>
        <p:spPr bwMode="auto">
          <a:xfrm>
            <a:off x="552998" y="3189771"/>
            <a:ext cx="5039731" cy="3221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4918" y="1691433"/>
            <a:ext cx="11454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R</a:t>
            </a:r>
            <a:r>
              <a:rPr lang="en-US" dirty="0" smtClean="0">
                <a:latin typeface="LMRoman12-Regular"/>
              </a:rPr>
              <a:t>oughly </a:t>
            </a:r>
            <a:r>
              <a:rPr lang="en-US" dirty="0">
                <a:latin typeface="LMRoman12-Regular"/>
              </a:rPr>
              <a:t>9.4% of the variance found </a:t>
            </a:r>
            <a:r>
              <a:rPr lang="en-US" dirty="0" smtClean="0">
                <a:latin typeface="LMRoman12-Regular"/>
              </a:rPr>
              <a:t>in the </a:t>
            </a:r>
            <a:r>
              <a:rPr lang="en-US" dirty="0">
                <a:latin typeface="LMRoman12-Regular"/>
              </a:rPr>
              <a:t>Sentiment Score can be explained by </a:t>
            </a:r>
            <a:r>
              <a:rPr lang="en-US" dirty="0" smtClean="0">
                <a:latin typeface="LMRoman12-Regular"/>
              </a:rPr>
              <a:t>Victory Margin</a:t>
            </a:r>
          </a:p>
          <a:p>
            <a:endParaRPr lang="en-US" dirty="0">
              <a:latin typeface="LMRoman12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MRoman12-Regular"/>
              </a:rPr>
              <a:t>P-value less </a:t>
            </a:r>
            <a:r>
              <a:rPr lang="en-US" dirty="0">
                <a:latin typeface="LMRoman12-Regular"/>
              </a:rPr>
              <a:t>than the alpha value .</a:t>
            </a:r>
            <a:r>
              <a:rPr lang="en-US" dirty="0" smtClean="0">
                <a:latin typeface="LMRoman12-Regular"/>
              </a:rPr>
              <a:t>05 indicates that </a:t>
            </a:r>
            <a:r>
              <a:rPr lang="en-US" dirty="0">
                <a:latin typeface="LMRoman12-Regular"/>
              </a:rPr>
              <a:t>the relationship between </a:t>
            </a:r>
            <a:r>
              <a:rPr lang="en-US" dirty="0" smtClean="0">
                <a:latin typeface="LMRoman12-Regular"/>
              </a:rPr>
              <a:t>Victory Margin </a:t>
            </a:r>
            <a:r>
              <a:rPr lang="en-US" dirty="0">
                <a:latin typeface="LMRoman12-Regular"/>
              </a:rPr>
              <a:t>and Sentiment Score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4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7172" y="1552354"/>
            <a:ext cx="99222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State with highest resistance:  Montana and State with highest support:  Louisiana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on regression analysis, only </a:t>
            </a:r>
            <a:r>
              <a:rPr lang="en-US" sz="2400" dirty="0"/>
              <a:t>9.4% </a:t>
            </a:r>
            <a:r>
              <a:rPr lang="en-US" sz="2400" dirty="0" smtClean="0"/>
              <a:t>of the </a:t>
            </a:r>
            <a:r>
              <a:rPr lang="en-US" sz="2400" dirty="0"/>
              <a:t>variation in Sentiment Score can be explained a linear relationship with the </a:t>
            </a:r>
            <a:r>
              <a:rPr lang="en-US" sz="2400" dirty="0" smtClean="0"/>
              <a:t>Victory Margin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p-value </a:t>
            </a:r>
            <a:r>
              <a:rPr lang="en-US" sz="2400" dirty="0"/>
              <a:t>less than .05 indicates that </a:t>
            </a:r>
            <a:r>
              <a:rPr lang="en-US" sz="2400" dirty="0" smtClean="0"/>
              <a:t>the null hypothesis can be rejected and can conclude </a:t>
            </a:r>
            <a:r>
              <a:rPr lang="en-US" sz="2400" dirty="0"/>
              <a:t>that there is a significant linear relationship </a:t>
            </a:r>
            <a:r>
              <a:rPr lang="en-US" sz="2400" dirty="0" smtClean="0"/>
              <a:t>between Victory Margin </a:t>
            </a:r>
            <a:r>
              <a:rPr lang="en-US" sz="2400" dirty="0"/>
              <a:t>and Sentiment </a:t>
            </a:r>
            <a:r>
              <a:rPr lang="en-US" sz="2400" dirty="0" smtClean="0"/>
              <a:t> Score 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Tweets </a:t>
            </a:r>
            <a:r>
              <a:rPr lang="en-US" sz="2400" dirty="0"/>
              <a:t>collected show that the </a:t>
            </a:r>
            <a:r>
              <a:rPr lang="en-US" sz="2400" dirty="0" smtClean="0"/>
              <a:t>sentiment towards </a:t>
            </a:r>
            <a:r>
              <a:rPr lang="en-US" sz="2400" dirty="0"/>
              <a:t>President Trump has not changed much after the </a:t>
            </a:r>
            <a:r>
              <a:rPr lang="en-US" sz="2400" dirty="0" smtClean="0"/>
              <a:t>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71" y="2149642"/>
            <a:ext cx="10353761" cy="3105752"/>
          </a:xfrm>
        </p:spPr>
        <p:txBody>
          <a:bodyPr>
            <a:normAutofit/>
          </a:bodyPr>
          <a:lstStyle/>
          <a:p>
            <a:r>
              <a:rPr lang="en-US" dirty="0"/>
              <a:t>THANK YOU TO: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CHRIS BISHOP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SPRINGBOARD TEAM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3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8214" y="2216564"/>
            <a:ext cx="950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https://extranewsfeed.com/what-does-twitter-have-to-say-about-trumps-executive-order-on-immigration-602f45eeef32</a:t>
            </a:r>
          </a:p>
        </p:txBody>
      </p:sp>
    </p:spTree>
    <p:extLst>
      <p:ext uri="{BB962C8B-B14F-4D97-AF65-F5344CB8AC3E}">
        <p14:creationId xmlns:p14="http://schemas.microsoft.com/office/powerpoint/2010/main" val="3503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1423" y="1935921"/>
            <a:ext cx="8835992" cy="4060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Soon after Trump became President his Policies and Views changed the tone of national conversation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Executive Orders such as immigration ban, travel ban, Muslim ban etc. </a:t>
            </a:r>
            <a:r>
              <a:rPr lang="en-US" sz="2400" dirty="0"/>
              <a:t>sparked debate on both sides of the </a:t>
            </a:r>
            <a:r>
              <a:rPr lang="en-US" sz="2400" dirty="0" smtClean="0"/>
              <a:t>aisle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Identify if the supporters who voted for Trump also supported his policies or has the sentiment shifted after election</a:t>
            </a:r>
          </a:p>
        </p:txBody>
      </p:sp>
    </p:spTree>
    <p:extLst>
      <p:ext uri="{BB962C8B-B14F-4D97-AF65-F5344CB8AC3E}">
        <p14:creationId xmlns:p14="http://schemas.microsoft.com/office/powerpoint/2010/main" val="42019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2385"/>
            <a:ext cx="10353761" cy="1326321"/>
          </a:xfrm>
        </p:spPr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678" y="1935921"/>
            <a:ext cx="8296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 tweets containing hashtags* and search terms (‘</a:t>
            </a:r>
            <a:r>
              <a:rPr lang="en-US" sz="2400" dirty="0" err="1" smtClean="0"/>
              <a:t>immigrationban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travelban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muslimban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BanIslam</a:t>
            </a:r>
            <a:r>
              <a:rPr lang="en-US" sz="2400" dirty="0" smtClean="0"/>
              <a:t>’, ‘resist’, ‘</a:t>
            </a:r>
            <a:r>
              <a:rPr lang="en-US" sz="2400" dirty="0" err="1" smtClean="0"/>
              <a:t>DeleteUber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IResist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TheResistance</a:t>
            </a:r>
            <a:r>
              <a:rPr lang="en-US" sz="2400" dirty="0" smtClean="0"/>
              <a:t>’) for each state in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Clean-up tweet texts and calculate a polarity level (-1 to +1) sentiment score for each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Aggregate (mean) sentiment score on State level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7044" y="5938788"/>
            <a:ext cx="94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*These </a:t>
            </a:r>
            <a:r>
              <a:rPr lang="en-US" sz="1200" dirty="0"/>
              <a:t>search terms and hashtags were selected based on the major </a:t>
            </a:r>
            <a:r>
              <a:rPr lang="en-US" sz="1200" dirty="0" smtClean="0"/>
              <a:t>actions (executive </a:t>
            </a:r>
            <a:r>
              <a:rPr lang="en-US" sz="1200" dirty="0"/>
              <a:t>orders on travel ban, immigration etc.) President Trump implemented </a:t>
            </a:r>
            <a:r>
              <a:rPr lang="en-US" sz="1200" dirty="0" smtClean="0"/>
              <a:t>immediately after </a:t>
            </a:r>
            <a:r>
              <a:rPr lang="en-US" sz="1200" dirty="0"/>
              <a:t>becoming the President. Some articles such as </a:t>
            </a:r>
            <a:r>
              <a:rPr lang="en-US" sz="1200" dirty="0" smtClean="0">
                <a:hlinkClick r:id="rId2"/>
              </a:rPr>
              <a:t>this one</a:t>
            </a:r>
            <a:r>
              <a:rPr lang="en-US" sz="1200" dirty="0" smtClean="0"/>
              <a:t> listed </a:t>
            </a:r>
            <a:r>
              <a:rPr lang="en-US" sz="1200" dirty="0"/>
              <a:t>the most common </a:t>
            </a:r>
            <a:r>
              <a:rPr lang="en-US" sz="1200" dirty="0" smtClean="0"/>
              <a:t>hashtags people </a:t>
            </a:r>
            <a:r>
              <a:rPr lang="en-US" sz="1200" dirty="0"/>
              <a:t>used to tweet their opinions about President Trump</a:t>
            </a:r>
            <a:r>
              <a:rPr lang="en-US" sz="1200" dirty="0" smtClean="0"/>
              <a:t>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13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2385"/>
            <a:ext cx="10353761" cy="1326321"/>
          </a:xfrm>
        </p:spPr>
        <p:txBody>
          <a:bodyPr/>
          <a:lstStyle/>
          <a:p>
            <a:r>
              <a:rPr lang="en-US" dirty="0" smtClean="0"/>
              <a:t>THE Approach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678" y="1935921"/>
            <a:ext cx="8296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Visualize sentiment polarity on US map and compare state wise support and resistance to Trump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Statistically prove if there is a relationship between voting trend and sentiment after election across the US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1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6434" y="2338939"/>
            <a:ext cx="6833937" cy="242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9432" y="1935921"/>
            <a:ext cx="81525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Twitter Rest </a:t>
            </a:r>
            <a:r>
              <a:rPr lang="en-US" sz="2400" dirty="0" smtClean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searchTwitter</a:t>
            </a:r>
            <a:r>
              <a:rPr lang="en-US" sz="2400" dirty="0" smtClean="0"/>
              <a:t>’ 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Search query with search terms, geocodes and radius was executed for main cities of all US states except Idaho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Results of all the queries were consolidated, deduped and saved to a .csv file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22766" b="9880"/>
          <a:stretch/>
        </p:blipFill>
        <p:spPr bwMode="auto">
          <a:xfrm>
            <a:off x="654519" y="1867308"/>
            <a:ext cx="11020926" cy="4514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Initial data exploration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5089" y="1987139"/>
            <a:ext cx="7383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Data Count : </a:t>
            </a:r>
            <a:r>
              <a:rPr lang="en-US" sz="2400" b="1" dirty="0"/>
              <a:t>65,7511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minimum number of tweets:  </a:t>
            </a:r>
            <a:r>
              <a:rPr lang="en-US" sz="2400" b="1" dirty="0"/>
              <a:t>Delaware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 with maximum number of tweets:  </a:t>
            </a:r>
            <a:r>
              <a:rPr lang="en-US" sz="2400" b="1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State:  </a:t>
            </a:r>
            <a:r>
              <a:rPr lang="en-US" sz="2400" b="1" dirty="0"/>
              <a:t>Idaho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Varying count of tweets per State -&gt; </a:t>
            </a:r>
            <a:r>
              <a:rPr lang="en-US" sz="2400" b="1" dirty="0"/>
              <a:t>Uneven population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47160" t="49958" r="29256" b="7661"/>
          <a:stretch/>
        </p:blipFill>
        <p:spPr bwMode="auto">
          <a:xfrm>
            <a:off x="9650790" y="1677038"/>
            <a:ext cx="1424539" cy="1499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52241" t="23082" r="34845" b="6219"/>
          <a:stretch/>
        </p:blipFill>
        <p:spPr bwMode="auto">
          <a:xfrm>
            <a:off x="9650790" y="3176337"/>
            <a:ext cx="1424539" cy="2932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5669" y="436347"/>
            <a:ext cx="10353761" cy="1326321"/>
          </a:xfrm>
        </p:spPr>
        <p:txBody>
          <a:bodyPr/>
          <a:lstStyle/>
          <a:p>
            <a:r>
              <a:rPr lang="en-US" dirty="0" smtClean="0"/>
              <a:t>Sentiment Score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5309" y="1762668"/>
            <a:ext cx="8145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Sentiment Classification Package: </a:t>
            </a:r>
            <a:r>
              <a:rPr lang="en-US" sz="2400" b="1" dirty="0" smtClean="0"/>
              <a:t>‘</a:t>
            </a:r>
            <a:r>
              <a:rPr lang="en-US" sz="2400" b="1" dirty="0" err="1" smtClean="0"/>
              <a:t>sentimentr</a:t>
            </a:r>
            <a:r>
              <a:rPr lang="en-US" sz="2400" b="1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Calculated sentiment on sentence </a:t>
            </a:r>
            <a:r>
              <a:rPr lang="en-US" sz="2400" dirty="0"/>
              <a:t>level rather than counting number of negative and positive words in </a:t>
            </a:r>
            <a:r>
              <a:rPr lang="en-US" sz="2400" dirty="0" smtClean="0"/>
              <a:t>the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Score was generated for texts ‘</a:t>
            </a:r>
            <a:r>
              <a:rPr lang="en-US" sz="2400" b="1" dirty="0" smtClean="0"/>
              <a:t>with’</a:t>
            </a:r>
            <a:r>
              <a:rPr lang="en-US" sz="2400" dirty="0" smtClean="0"/>
              <a:t> and ‘</a:t>
            </a:r>
            <a:r>
              <a:rPr lang="en-US" sz="2400" b="1" dirty="0" smtClean="0"/>
              <a:t>without</a:t>
            </a:r>
            <a:r>
              <a:rPr lang="en-US" sz="2400" dirty="0" smtClean="0"/>
              <a:t>’ hashtags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Analysis between the two scores showed a strong positive association with a coefficient of </a:t>
            </a:r>
            <a:r>
              <a:rPr lang="en-US" sz="2400" b="1" dirty="0" smtClean="0"/>
              <a:t>0.8766415</a:t>
            </a:r>
          </a:p>
        </p:txBody>
      </p:sp>
    </p:spTree>
    <p:extLst>
      <p:ext uri="{BB962C8B-B14F-4D97-AF65-F5344CB8AC3E}">
        <p14:creationId xmlns:p14="http://schemas.microsoft.com/office/powerpoint/2010/main" val="39012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score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3808674"/>
            <a:ext cx="5106004" cy="2814763"/>
          </a:xfrm>
        </p:spPr>
        <p:txBody>
          <a:bodyPr/>
          <a:lstStyle/>
          <a:p>
            <a:r>
              <a:rPr lang="en-US" dirty="0" smtClean="0"/>
              <a:t>Distribution </a:t>
            </a:r>
            <a:r>
              <a:rPr lang="en-US" b="1" dirty="0" smtClean="0"/>
              <a:t>with</a:t>
            </a:r>
            <a:r>
              <a:rPr lang="en-US" dirty="0" smtClean="0"/>
              <a:t> hashtag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3808673"/>
            <a:ext cx="5094154" cy="2814763"/>
          </a:xfrm>
        </p:spPr>
        <p:txBody>
          <a:bodyPr/>
          <a:lstStyle/>
          <a:p>
            <a:r>
              <a:rPr lang="en-US" dirty="0" smtClean="0"/>
              <a:t>Distribution </a:t>
            </a:r>
            <a:r>
              <a:rPr lang="en-US" b="1" dirty="0" smtClean="0"/>
              <a:t>without</a:t>
            </a:r>
            <a:r>
              <a:rPr lang="en-US" dirty="0" smtClean="0"/>
              <a:t> hashtag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3182" t="26876" r="14776" b="11583"/>
          <a:stretch/>
        </p:blipFill>
        <p:spPr bwMode="auto">
          <a:xfrm>
            <a:off x="1139617" y="4295520"/>
            <a:ext cx="3352870" cy="2152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2021" t="26086" r="13528" b="10350"/>
          <a:stretch/>
        </p:blipFill>
        <p:spPr bwMode="auto">
          <a:xfrm>
            <a:off x="6522143" y="4277130"/>
            <a:ext cx="3615772" cy="2227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3795" y="1935921"/>
            <a:ext cx="1084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Texts </a:t>
            </a:r>
            <a:r>
              <a:rPr lang="en-US" dirty="0"/>
              <a:t>without hashtag </a:t>
            </a:r>
            <a:r>
              <a:rPr lang="en-US" dirty="0" smtClean="0"/>
              <a:t>gave similar </a:t>
            </a:r>
            <a:r>
              <a:rPr lang="en-US" dirty="0"/>
              <a:t>number </a:t>
            </a:r>
            <a:r>
              <a:rPr lang="en-US" dirty="0" smtClean="0"/>
              <a:t>of positive (supporting) and </a:t>
            </a:r>
            <a:r>
              <a:rPr lang="en-US" dirty="0"/>
              <a:t>negative </a:t>
            </a:r>
            <a:r>
              <a:rPr lang="en-US" dirty="0" smtClean="0"/>
              <a:t>(resisting) scores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Texts </a:t>
            </a:r>
            <a:r>
              <a:rPr lang="en-US" dirty="0"/>
              <a:t>with </a:t>
            </a:r>
            <a:r>
              <a:rPr lang="en-US" dirty="0" smtClean="0"/>
              <a:t>hashtag gave </a:t>
            </a:r>
            <a:r>
              <a:rPr lang="en-US" dirty="0"/>
              <a:t>negative scores for all states except </a:t>
            </a:r>
            <a:r>
              <a:rPr lang="en-US" dirty="0" smtClean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Hence </a:t>
            </a:r>
            <a:r>
              <a:rPr lang="en-US" b="1" dirty="0"/>
              <a:t>scores generated by texts </a:t>
            </a:r>
            <a:r>
              <a:rPr lang="en-US" b="1" dirty="0" smtClean="0"/>
              <a:t>without hashtag </a:t>
            </a:r>
            <a:r>
              <a:rPr lang="en-US" b="1" dirty="0"/>
              <a:t>were selected to perform further </a:t>
            </a:r>
            <a:r>
              <a:rPr lang="en-US" b="1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1776</TotalTime>
  <Words>1108</Words>
  <Application>Microsoft Office PowerPoint</Application>
  <PresentationFormat>Widescreen</PresentationFormat>
  <Paragraphs>396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LMRoman12-Regular</vt:lpstr>
      <vt:lpstr>Rockwell</vt:lpstr>
      <vt:lpstr>Damask</vt:lpstr>
      <vt:lpstr>Twitter Sentiment Analysis: has sentiment towards TRUMP shifted after election?</vt:lpstr>
      <vt:lpstr>The Problem</vt:lpstr>
      <vt:lpstr>THE Approach</vt:lpstr>
      <vt:lpstr>THE Approach (2)</vt:lpstr>
      <vt:lpstr>Data Extraction</vt:lpstr>
      <vt:lpstr>Data Set</vt:lpstr>
      <vt:lpstr>Initial data exploration</vt:lpstr>
      <vt:lpstr>Sentiment Score</vt:lpstr>
      <vt:lpstr>Sentiment score distribution</vt:lpstr>
      <vt:lpstr>US MAP with Sentiment Score</vt:lpstr>
      <vt:lpstr>Statistical Analysis</vt:lpstr>
      <vt:lpstr>Election Results Data set</vt:lpstr>
      <vt:lpstr>Regression Analysis</vt:lpstr>
      <vt:lpstr>Regression Results</vt:lpstr>
      <vt:lpstr>Conclusion</vt:lpstr>
      <vt:lpstr>THANK YOU TO:  CHRIS BISHOP  SPRINGBOARD TEAM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Bloomiya Kurian</dc:creator>
  <cp:lastModifiedBy>Bloomiya Kurian</cp:lastModifiedBy>
  <cp:revision>40</cp:revision>
  <dcterms:created xsi:type="dcterms:W3CDTF">2017-06-01T18:26:41Z</dcterms:created>
  <dcterms:modified xsi:type="dcterms:W3CDTF">2017-06-10T20:17:38Z</dcterms:modified>
</cp:coreProperties>
</file>