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"/>
  </p:sldMasterIdLst>
  <p:sldIdLst>
    <p:sldId id="258" r:id="rId8"/>
    <p:sldId id="257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36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50800" dist="50800" dir="5400000" algn="ctr" rotWithShape="0">
                <a:schemeClr val="bg1">
                  <a:lumMod val="85000"/>
                </a:schemeClr>
              </a:outerShdw>
            </a:effectLst>
          </c:spPr>
          <c:invertIfNegative val="0"/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50800" dist="50800" dir="5400000" algn="ctr" rotWithShape="0">
                  <a:schemeClr val="bg1">
                    <a:lumMod val="85000"/>
                  </a:scheme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2">
                  <c:v>10000</c:v>
                </c:pt>
                <c:pt idx="3">
                  <c:v>100000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Service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1000</c:v>
                </c:pt>
                <c:pt idx="1">
                  <c:v>1000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Logging</c:v>
                </c:pt>
              </c:strCache>
            </c:strRef>
          </c:tx>
          <c:spPr>
            <a:solidFill>
              <a:schemeClr val="accent4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200</c:v>
                </c:pt>
                <c:pt idx="1">
                  <c:v>200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External</c:v>
                </c:pt>
              </c:strCache>
            </c:strRef>
          </c:tx>
          <c:spPr>
            <a:solidFill>
              <a:srgbClr val="CC6600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500</c:v>
                </c:pt>
                <c:pt idx="1">
                  <c:v>500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0"/>
        <c:overlap val="100"/>
        <c:axId val="10824320"/>
        <c:axId val="10842496"/>
      </c:barChart>
      <c:catAx>
        <c:axId val="10824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42496"/>
        <c:crosses val="autoZero"/>
        <c:auto val="1"/>
        <c:lblAlgn val="ctr"/>
        <c:lblOffset val="100"/>
        <c:noMultiLvlLbl val="0"/>
      </c:catAx>
      <c:valAx>
        <c:axId val="10842496"/>
        <c:scaling>
          <c:orientation val="minMax"/>
          <c:max val="11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4320"/>
        <c:crosses val="autoZero"/>
        <c:crossBetween val="between"/>
        <c:majorUnit val="2000"/>
        <c:minorUnit val="1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Size</c:v>
                </c:pt>
              </c:strCache>
            </c:strRef>
          </c:tx>
          <c:spPr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dPt>
            <c:idx val="1"/>
            <c:bubble3D val="0"/>
            <c:spPr>
              <a:solidFill>
                <a:schemeClr val="accent1"/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</c:dPt>
          <c:dLbls>
            <c:txPr>
              <a:bodyPr/>
              <a:lstStyle/>
              <a:p>
                <a:pPr>
                  <a:defRPr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Large</c:v>
                </c:pt>
                <c:pt idx="1">
                  <c:v>Large</c:v>
                </c:pt>
                <c:pt idx="2">
                  <c:v>Regular</c:v>
                </c:pt>
                <c:pt idx="3">
                  <c:v>Buffer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3000</c:v>
                </c:pt>
                <c:pt idx="1">
                  <c:v>3000</c:v>
                </c:pt>
                <c:pt idx="2">
                  <c:v>2000</c:v>
                </c:pt>
                <c:pt idx="3">
                  <c:v>2000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66291909599086374"/>
          <c:y val="0.30587542839527682"/>
          <c:w val="0.22190379768763394"/>
          <c:h val="0.40499969468549213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>
          <a:lumMod val="65000"/>
        </a:schemeClr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50800" dist="50800" dir="5400000" algn="ctr" rotWithShape="0">
                <a:schemeClr val="bg1">
                  <a:lumMod val="85000"/>
                </a:schemeClr>
              </a:outerShdw>
            </a:effectLst>
          </c:spPr>
          <c:invertIfNegative val="0"/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50800" dist="50800" dir="5400000" algn="ctr" rotWithShape="0">
                  <a:schemeClr val="bg1">
                    <a:lumMod val="85000"/>
                  </a:scheme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2">
                  <c:v>10000</c:v>
                </c:pt>
                <c:pt idx="3">
                  <c:v>100000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Service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1000</c:v>
                </c:pt>
                <c:pt idx="1">
                  <c:v>1000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Logging</c:v>
                </c:pt>
              </c:strCache>
            </c:strRef>
          </c:tx>
          <c:spPr>
            <a:solidFill>
              <a:schemeClr val="accent4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200</c:v>
                </c:pt>
                <c:pt idx="1">
                  <c:v>200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External</c:v>
                </c:pt>
              </c:strCache>
            </c:strRef>
          </c:tx>
          <c:spPr>
            <a:solidFill>
              <a:srgbClr val="CC6600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500</c:v>
                </c:pt>
                <c:pt idx="1">
                  <c:v>500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0"/>
        <c:overlap val="100"/>
        <c:axId val="10643328"/>
        <c:axId val="10644864"/>
      </c:barChart>
      <c:catAx>
        <c:axId val="10643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4864"/>
        <c:crosses val="autoZero"/>
        <c:auto val="1"/>
        <c:lblAlgn val="ctr"/>
        <c:lblOffset val="100"/>
        <c:noMultiLvlLbl val="0"/>
      </c:catAx>
      <c:valAx>
        <c:axId val="10644864"/>
        <c:scaling>
          <c:orientation val="minMax"/>
          <c:max val="11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3328"/>
        <c:crosses val="autoZero"/>
        <c:crossBetween val="between"/>
        <c:majorUnit val="2000"/>
        <c:minorUnit val="1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50800" dist="50800" dir="5400000" algn="ctr" rotWithShape="0">
                <a:schemeClr val="bg1">
                  <a:lumMod val="85000"/>
                </a:schemeClr>
              </a:outerShdw>
            </a:effectLst>
          </c:spPr>
          <c:invertIfNegative val="0"/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50800" dist="50800" dir="5400000" algn="ctr" rotWithShape="0">
                  <a:schemeClr val="bg1">
                    <a:lumMod val="85000"/>
                  </a:scheme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2">
                  <c:v>10000</c:v>
                </c:pt>
                <c:pt idx="3">
                  <c:v>100000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Service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1000</c:v>
                </c:pt>
                <c:pt idx="1">
                  <c:v>1000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Logging</c:v>
                </c:pt>
              </c:strCache>
            </c:strRef>
          </c:tx>
          <c:spPr>
            <a:solidFill>
              <a:schemeClr val="accent4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200</c:v>
                </c:pt>
                <c:pt idx="1">
                  <c:v>200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External</c:v>
                </c:pt>
              </c:strCache>
            </c:strRef>
          </c:tx>
          <c:spPr>
            <a:solidFill>
              <a:srgbClr val="CC6600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500</c:v>
                </c:pt>
                <c:pt idx="1">
                  <c:v>500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0"/>
        <c:overlap val="100"/>
        <c:axId val="10708096"/>
        <c:axId val="10709632"/>
      </c:barChart>
      <c:catAx>
        <c:axId val="10708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09632"/>
        <c:crosses val="autoZero"/>
        <c:auto val="1"/>
        <c:lblAlgn val="ctr"/>
        <c:lblOffset val="100"/>
        <c:noMultiLvlLbl val="0"/>
      </c:catAx>
      <c:valAx>
        <c:axId val="10709632"/>
        <c:scaling>
          <c:orientation val="minMax"/>
          <c:max val="11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08096"/>
        <c:crosses val="autoZero"/>
        <c:crossBetween val="between"/>
        <c:majorUnit val="2000"/>
        <c:minorUnit val="1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50800" dist="50800" dir="5400000" algn="ctr" rotWithShape="0">
                <a:schemeClr val="bg1">
                  <a:lumMod val="85000"/>
                </a:schemeClr>
              </a:outerShdw>
            </a:effectLst>
          </c:spPr>
          <c:invertIfNegative val="0"/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50800" dist="50800" dir="5400000" algn="ctr" rotWithShape="0">
                  <a:schemeClr val="bg1">
                    <a:lumMod val="85000"/>
                  </a:scheme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Non-ESB</c:v>
                </c:pt>
                <c:pt idx="1">
                  <c:v>ESB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2">
                  <c:v>10000</c:v>
                </c:pt>
                <c:pt idx="3">
                  <c:v>100000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ESB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txPr>
              <a:bodyPr/>
              <a:lstStyle/>
              <a:p>
                <a:pPr>
                  <a:defRPr sz="800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Non-ESB</c:v>
                </c:pt>
                <c:pt idx="1">
                  <c:v>ESB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1">
                  <c:v>1500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Non-ESB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spPr/>
              <c:txPr>
                <a:bodyPr/>
                <a:lstStyle/>
                <a:p>
                  <a:pPr>
                    <a:defRPr sz="800">
                      <a:solidFill>
                        <a:schemeClr val="bg1">
                          <a:lumMod val="50000"/>
                        </a:schemeClr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Non-ESB</c:v>
                </c:pt>
                <c:pt idx="1">
                  <c:v>ESB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1400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0"/>
        <c:overlap val="100"/>
        <c:axId val="9719168"/>
        <c:axId val="9737344"/>
      </c:barChart>
      <c:catAx>
        <c:axId val="9719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7344"/>
        <c:crosses val="autoZero"/>
        <c:auto val="1"/>
        <c:lblAlgn val="ctr"/>
        <c:lblOffset val="100"/>
        <c:noMultiLvlLbl val="0"/>
      </c:catAx>
      <c:valAx>
        <c:axId val="9737344"/>
        <c:scaling>
          <c:orientation val="minMax"/>
          <c:max val="11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9168"/>
        <c:crosses val="autoZero"/>
        <c:crossBetween val="between"/>
        <c:majorUnit val="2000"/>
        <c:minorUnit val="1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50800" dist="50800" dir="5400000" algn="ctr" rotWithShape="0">
                <a:schemeClr val="bg1">
                  <a:lumMod val="85000"/>
                </a:schemeClr>
              </a:outerShdw>
            </a:effectLst>
          </c:spPr>
          <c:invertIfNegative val="0"/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50800" dist="50800" dir="5400000" algn="ctr" rotWithShape="0">
                  <a:schemeClr val="bg1">
                    <a:lumMod val="85000"/>
                  </a:scheme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ESB</c:v>
                </c:pt>
                <c:pt idx="1">
                  <c:v>Non-ESB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2">
                  <c:v>7</c:v>
                </c:pt>
                <c:pt idx="3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ESB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</c:dPt>
          <c:dLbls>
            <c:txPr>
              <a:bodyPr/>
              <a:lstStyle/>
              <a:p>
                <a:pPr>
                  <a:defRPr sz="800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ESB</c:v>
                </c:pt>
                <c:pt idx="1">
                  <c:v>Non-ESB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Non-ESB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txPr>
              <a:bodyPr/>
              <a:lstStyle/>
              <a:p>
                <a:pPr>
                  <a:defRPr sz="800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ESB</c:v>
                </c:pt>
                <c:pt idx="1">
                  <c:v>Non-ESB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1">
                  <c:v>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0"/>
        <c:overlap val="100"/>
        <c:axId val="10507392"/>
        <c:axId val="10508928"/>
      </c:barChart>
      <c:catAx>
        <c:axId val="105073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08928"/>
        <c:crosses val="autoZero"/>
        <c:auto val="1"/>
        <c:lblAlgn val="ctr"/>
        <c:lblOffset val="100"/>
        <c:noMultiLvlLbl val="0"/>
      </c:catAx>
      <c:valAx>
        <c:axId val="10508928"/>
        <c:scaling>
          <c:orientation val="minMax"/>
          <c:max val="1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07392"/>
        <c:crosses val="autoZero"/>
        <c:crossBetween val="between"/>
        <c:majorUnit val="2"/>
        <c:min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50800" dist="50800" dir="5400000" algn="ctr" rotWithShape="0">
                <a:schemeClr val="bg1">
                  <a:lumMod val="85000"/>
                </a:schemeClr>
              </a:outerShdw>
            </a:effectLst>
          </c:spPr>
          <c:invertIfNegative val="0"/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50800" dist="50800" dir="5400000" algn="ctr" rotWithShape="0">
                  <a:schemeClr val="bg1">
                    <a:lumMod val="85000"/>
                  </a:scheme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2">
                  <c:v>10000</c:v>
                </c:pt>
                <c:pt idx="3">
                  <c:v>100000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Service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1000</c:v>
                </c:pt>
                <c:pt idx="1">
                  <c:v>1000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Logging</c:v>
                </c:pt>
              </c:strCache>
            </c:strRef>
          </c:tx>
          <c:spPr>
            <a:solidFill>
              <a:schemeClr val="accent4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200</c:v>
                </c:pt>
                <c:pt idx="1">
                  <c:v>200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External</c:v>
                </c:pt>
              </c:strCache>
            </c:strRef>
          </c:tx>
          <c:spPr>
            <a:solidFill>
              <a:srgbClr val="CC6600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500</c:v>
                </c:pt>
                <c:pt idx="1">
                  <c:v>500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0"/>
        <c:overlap val="100"/>
        <c:axId val="12398592"/>
        <c:axId val="12400128"/>
      </c:barChart>
      <c:catAx>
        <c:axId val="12398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0128"/>
        <c:crosses val="autoZero"/>
        <c:auto val="1"/>
        <c:lblAlgn val="ctr"/>
        <c:lblOffset val="100"/>
        <c:noMultiLvlLbl val="0"/>
      </c:catAx>
      <c:valAx>
        <c:axId val="12400128"/>
        <c:scaling>
          <c:orientation val="minMax"/>
          <c:max val="11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98592"/>
        <c:crosses val="autoZero"/>
        <c:crossBetween val="between"/>
        <c:majorUnit val="2000"/>
        <c:minorUnit val="1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50800" dist="50800" dir="5400000" algn="ctr" rotWithShape="0">
                <a:schemeClr val="bg1">
                  <a:lumMod val="85000"/>
                </a:schemeClr>
              </a:outerShdw>
            </a:effectLst>
          </c:spPr>
          <c:invertIfNegative val="0"/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50800" dist="50800" dir="5400000" algn="ctr" rotWithShape="0">
                  <a:schemeClr val="bg1">
                    <a:lumMod val="85000"/>
                  </a:scheme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2">
                  <c:v>7</c:v>
                </c:pt>
                <c:pt idx="3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ESB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0"/>
        <c:overlap val="100"/>
        <c:axId val="12209152"/>
        <c:axId val="12219136"/>
      </c:barChart>
      <c:catAx>
        <c:axId val="12209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9136"/>
        <c:crosses val="autoZero"/>
        <c:auto val="1"/>
        <c:lblAlgn val="ctr"/>
        <c:lblOffset val="100"/>
        <c:noMultiLvlLbl val="0"/>
      </c:catAx>
      <c:valAx>
        <c:axId val="12219136"/>
        <c:scaling>
          <c:orientation val="minMax"/>
          <c:max val="1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09152"/>
        <c:crosses val="autoZero"/>
        <c:crossBetween val="between"/>
        <c:majorUnit val="2"/>
        <c:min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50800" dist="50800" dir="5400000" algn="ctr" rotWithShape="0">
                <a:schemeClr val="bg1">
                  <a:lumMod val="85000"/>
                </a:schemeClr>
              </a:outerShdw>
            </a:effectLst>
          </c:spPr>
          <c:invertIfNegative val="0"/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50800" dist="50800" dir="5400000" algn="ctr" rotWithShape="0">
                  <a:schemeClr val="bg1">
                    <a:lumMod val="85000"/>
                  </a:scheme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2">
                  <c:v>10000</c:v>
                </c:pt>
                <c:pt idx="3">
                  <c:v>100000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Service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1000</c:v>
                </c:pt>
                <c:pt idx="1">
                  <c:v>1000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Logging</c:v>
                </c:pt>
              </c:strCache>
            </c:strRef>
          </c:tx>
          <c:spPr>
            <a:solidFill>
              <a:schemeClr val="accent4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200</c:v>
                </c:pt>
                <c:pt idx="1">
                  <c:v>200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External</c:v>
                </c:pt>
              </c:strCache>
            </c:strRef>
          </c:tx>
          <c:spPr>
            <a:solidFill>
              <a:srgbClr val="CC6600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500</c:v>
                </c:pt>
                <c:pt idx="1">
                  <c:v>500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0"/>
        <c:overlap val="100"/>
        <c:axId val="48939392"/>
        <c:axId val="10265728"/>
      </c:barChart>
      <c:catAx>
        <c:axId val="489393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5728"/>
        <c:crosses val="autoZero"/>
        <c:auto val="1"/>
        <c:lblAlgn val="ctr"/>
        <c:lblOffset val="100"/>
        <c:noMultiLvlLbl val="0"/>
      </c:catAx>
      <c:valAx>
        <c:axId val="10265728"/>
        <c:scaling>
          <c:orientation val="minMax"/>
          <c:max val="11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39392"/>
        <c:crosses val="autoZero"/>
        <c:crossBetween val="between"/>
        <c:majorUnit val="2000"/>
        <c:minorUnit val="1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Size</c:v>
                </c:pt>
              </c:strCache>
            </c:strRef>
          </c:tx>
          <c:spPr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dPt>
            <c:idx val="1"/>
            <c:bubble3D val="0"/>
            <c:spPr>
              <a:solidFill>
                <a:schemeClr val="accent1"/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</c:dPt>
          <c:dLbls>
            <c:txPr>
              <a:bodyPr/>
              <a:lstStyle/>
              <a:p>
                <a:pPr>
                  <a:defRPr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Large</c:v>
                </c:pt>
                <c:pt idx="1">
                  <c:v>Large</c:v>
                </c:pt>
                <c:pt idx="2">
                  <c:v>Regular</c:v>
                </c:pt>
                <c:pt idx="3">
                  <c:v>Buffer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3000</c:v>
                </c:pt>
                <c:pt idx="1">
                  <c:v>3000</c:v>
                </c:pt>
                <c:pt idx="2">
                  <c:v>2000</c:v>
                </c:pt>
                <c:pt idx="3">
                  <c:v>2000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66291909599086374"/>
          <c:y val="0.30587542839527682"/>
          <c:w val="0.22190379768763394"/>
          <c:h val="0.40499969468549213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>
          <a:lumMod val="65000"/>
        </a:schemeClr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1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5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6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4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9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1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5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6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3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34B27-EAF2-43D8-A6B4-737EDC5857FA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5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chart" Target="../charts/chart9.xml"/><Relationship Id="rId7" Type="http://schemas.openxmlformats.org/officeDocument/2006/relationships/package" Target="../embeddings/Microsoft_Excel_Worksheet1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0.x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0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92100" y="3877125"/>
            <a:ext cx="11747499" cy="2717800"/>
            <a:chOff x="292100" y="838200"/>
            <a:chExt cx="11272226" cy="2458254"/>
          </a:xfrm>
        </p:grpSpPr>
        <p:grpSp>
          <p:nvGrpSpPr>
            <p:cNvPr id="17" name="Group 16"/>
            <p:cNvGrpSpPr/>
            <p:nvPr/>
          </p:nvGrpSpPr>
          <p:grpSpPr>
            <a:xfrm>
              <a:off x="292100" y="838200"/>
              <a:ext cx="3758513" cy="2458254"/>
              <a:chOff x="1185859" y="1695450"/>
              <a:chExt cx="5646054" cy="3836204"/>
            </a:xfrm>
          </p:grpSpPr>
          <p:graphicFrame>
            <p:nvGraphicFramePr>
              <p:cNvPr id="10" name="Chart 9"/>
              <p:cNvGraphicFramePr/>
              <p:nvPr>
                <p:extLst>
                  <p:ext uri="{D42A27DB-BD31-4B8C-83A1-F6EECF244321}">
                    <p14:modId xmlns:p14="http://schemas.microsoft.com/office/powerpoint/2010/main" val="2935612355"/>
                  </p:ext>
                </p:extLst>
              </p:nvPr>
            </p:nvGraphicFramePr>
            <p:xfrm>
              <a:off x="1186248" y="2042985"/>
              <a:ext cx="5645665" cy="348866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11" name="Rectangle 10"/>
              <p:cNvSpPr/>
              <p:nvPr/>
            </p:nvSpPr>
            <p:spPr>
              <a:xfrm>
                <a:off x="1185859" y="1695450"/>
                <a:ext cx="5643566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Queues/Topics</a:t>
                </a:r>
                <a:endParaRPr lang="en-US" sz="14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048957" y="838200"/>
              <a:ext cx="3758513" cy="2458254"/>
              <a:chOff x="1185859" y="1695450"/>
              <a:chExt cx="5646054" cy="3836204"/>
            </a:xfrm>
          </p:grpSpPr>
          <p:graphicFrame>
            <p:nvGraphicFramePr>
              <p:cNvPr id="19" name="Chart 18"/>
              <p:cNvGraphicFramePr/>
              <p:nvPr>
                <p:extLst>
                  <p:ext uri="{D42A27DB-BD31-4B8C-83A1-F6EECF244321}">
                    <p14:modId xmlns:p14="http://schemas.microsoft.com/office/powerpoint/2010/main" val="507362343"/>
                  </p:ext>
                </p:extLst>
              </p:nvPr>
            </p:nvGraphicFramePr>
            <p:xfrm>
              <a:off x="1186248" y="2042985"/>
              <a:ext cx="5645665" cy="348866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20" name="Rectangle 19"/>
              <p:cNvSpPr/>
              <p:nvPr/>
            </p:nvSpPr>
            <p:spPr>
              <a:xfrm>
                <a:off x="1185859" y="1695450"/>
                <a:ext cx="5643566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Ingress Message Rate</a:t>
                </a:r>
                <a:endParaRPr lang="en-US" sz="14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805813" y="838200"/>
              <a:ext cx="3758513" cy="2458254"/>
              <a:chOff x="1185858" y="1695450"/>
              <a:chExt cx="5646055" cy="3836204"/>
            </a:xfrm>
          </p:grpSpPr>
          <p:graphicFrame>
            <p:nvGraphicFramePr>
              <p:cNvPr id="22" name="Chart 21"/>
              <p:cNvGraphicFramePr/>
              <p:nvPr>
                <p:extLst>
                  <p:ext uri="{D42A27DB-BD31-4B8C-83A1-F6EECF244321}">
                    <p14:modId xmlns:p14="http://schemas.microsoft.com/office/powerpoint/2010/main" val="1572540304"/>
                  </p:ext>
                </p:extLst>
              </p:nvPr>
            </p:nvGraphicFramePr>
            <p:xfrm>
              <a:off x="1186248" y="2042985"/>
              <a:ext cx="5645665" cy="348866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23" name="Rectangle 22"/>
              <p:cNvSpPr/>
              <p:nvPr/>
            </p:nvSpPr>
            <p:spPr>
              <a:xfrm>
                <a:off x="1185858" y="1695450"/>
                <a:ext cx="5643567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Egress Message Rate</a:t>
                </a:r>
                <a:endParaRPr lang="en-US" sz="1400" dirty="0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8120889" y="1130297"/>
            <a:ext cx="3916984" cy="2717800"/>
            <a:chOff x="291238" y="442686"/>
            <a:chExt cx="3916984" cy="2717800"/>
          </a:xfrm>
        </p:grpSpPr>
        <p:graphicFrame>
          <p:nvGraphicFramePr>
            <p:cNvPr id="45" name="Chart 44"/>
            <p:cNvGraphicFramePr/>
            <p:nvPr>
              <p:extLst>
                <p:ext uri="{D42A27DB-BD31-4B8C-83A1-F6EECF244321}">
                  <p14:modId xmlns:p14="http://schemas.microsoft.com/office/powerpoint/2010/main" val="4237426806"/>
                </p:ext>
              </p:extLst>
            </p:nvPr>
          </p:nvGraphicFramePr>
          <p:xfrm>
            <a:off x="291508" y="688901"/>
            <a:ext cx="3916714" cy="24715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46" name="Rectangle 45"/>
            <p:cNvSpPr/>
            <p:nvPr/>
          </p:nvSpPr>
          <p:spPr>
            <a:xfrm>
              <a:off x="291238" y="442686"/>
              <a:ext cx="3915258" cy="242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Connections</a:t>
              </a:r>
              <a:endParaRPr lang="en-US" sz="1400" dirty="0"/>
            </a:p>
          </p:txBody>
        </p:sp>
      </p:grp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161496"/>
              </p:ext>
            </p:extLst>
          </p:nvPr>
        </p:nvGraphicFramePr>
        <p:xfrm>
          <a:off x="355422" y="1609176"/>
          <a:ext cx="3786888" cy="101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46722"/>
                <a:gridCol w="946722"/>
                <a:gridCol w="946722"/>
                <a:gridCol w="946722"/>
              </a:tblGrid>
              <a:tr h="274115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VMR</a:t>
                      </a:r>
                      <a:endParaRPr 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CPU</a:t>
                      </a:r>
                      <a:endParaRPr 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RAM</a:t>
                      </a:r>
                      <a:endParaRPr 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Disk</a:t>
                      </a:r>
                      <a:r>
                        <a:rPr lang="en-US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Size</a:t>
                      </a:r>
                      <a:endParaRPr 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10k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min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of 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100k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min of 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291237" y="1130297"/>
            <a:ext cx="3915258" cy="242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System Requirements</a:t>
            </a:r>
            <a:endParaRPr lang="en-US" sz="1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4206495" y="1130297"/>
            <a:ext cx="3916984" cy="2717800"/>
            <a:chOff x="291238" y="442686"/>
            <a:chExt cx="3916984" cy="2717800"/>
          </a:xfrm>
        </p:grpSpPr>
        <p:graphicFrame>
          <p:nvGraphicFramePr>
            <p:cNvPr id="30" name="Chart 29"/>
            <p:cNvGraphicFramePr/>
            <p:nvPr>
              <p:extLst>
                <p:ext uri="{D42A27DB-BD31-4B8C-83A1-F6EECF244321}">
                  <p14:modId xmlns:p14="http://schemas.microsoft.com/office/powerpoint/2010/main" val="4070616811"/>
                </p:ext>
              </p:extLst>
            </p:nvPr>
          </p:nvGraphicFramePr>
          <p:xfrm>
            <a:off x="291508" y="688901"/>
            <a:ext cx="3916714" cy="24715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31" name="Rectangle 30"/>
            <p:cNvSpPr/>
            <p:nvPr/>
          </p:nvSpPr>
          <p:spPr>
            <a:xfrm>
              <a:off x="291238" y="442686"/>
              <a:ext cx="3915258" cy="242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No of VPNs</a:t>
              </a:r>
              <a:endParaRPr lang="en-US" sz="1400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0"/>
            <a:ext cx="12192000" cy="736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VMR SPECIFICATIONS AND LIMITS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9681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4156558" y="1917697"/>
            <a:ext cx="3916984" cy="2717800"/>
            <a:chOff x="291238" y="442686"/>
            <a:chExt cx="3916984" cy="2717800"/>
          </a:xfrm>
        </p:grpSpPr>
        <p:graphicFrame>
          <p:nvGraphicFramePr>
            <p:cNvPr id="45" name="Chart 44"/>
            <p:cNvGraphicFramePr/>
            <p:nvPr>
              <p:extLst>
                <p:ext uri="{D42A27DB-BD31-4B8C-83A1-F6EECF244321}">
                  <p14:modId xmlns:p14="http://schemas.microsoft.com/office/powerpoint/2010/main" val="1356420643"/>
                </p:ext>
              </p:extLst>
            </p:nvPr>
          </p:nvGraphicFramePr>
          <p:xfrm>
            <a:off x="291508" y="688901"/>
            <a:ext cx="3916714" cy="24715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6" name="Rectangle 45"/>
            <p:cNvSpPr/>
            <p:nvPr/>
          </p:nvSpPr>
          <p:spPr>
            <a:xfrm>
              <a:off x="291238" y="442686"/>
              <a:ext cx="3915258" cy="242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Producers</a:t>
              </a:r>
              <a:endParaRPr lang="en-US" sz="14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41300" y="1917697"/>
            <a:ext cx="3916984" cy="2717800"/>
            <a:chOff x="291238" y="442686"/>
            <a:chExt cx="3916984" cy="2717800"/>
          </a:xfrm>
        </p:grpSpPr>
        <p:graphicFrame>
          <p:nvGraphicFramePr>
            <p:cNvPr id="30" name="Chart 29"/>
            <p:cNvGraphicFramePr/>
            <p:nvPr>
              <p:extLst>
                <p:ext uri="{D42A27DB-BD31-4B8C-83A1-F6EECF244321}">
                  <p14:modId xmlns:p14="http://schemas.microsoft.com/office/powerpoint/2010/main" val="1415510587"/>
                </p:ext>
              </p:extLst>
            </p:nvPr>
          </p:nvGraphicFramePr>
          <p:xfrm>
            <a:off x="291508" y="688901"/>
            <a:ext cx="3916714" cy="24715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1" name="Rectangle 30"/>
            <p:cNvSpPr/>
            <p:nvPr/>
          </p:nvSpPr>
          <p:spPr>
            <a:xfrm>
              <a:off x="291238" y="442686"/>
              <a:ext cx="3915258" cy="242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Sessions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071816" y="1917697"/>
            <a:ext cx="3916984" cy="2717800"/>
            <a:chOff x="291238" y="442686"/>
            <a:chExt cx="3916984" cy="2717800"/>
          </a:xfrm>
        </p:grpSpPr>
        <p:graphicFrame>
          <p:nvGraphicFramePr>
            <p:cNvPr id="26" name="Chart 25"/>
            <p:cNvGraphicFramePr/>
            <p:nvPr>
              <p:extLst>
                <p:ext uri="{D42A27DB-BD31-4B8C-83A1-F6EECF244321}">
                  <p14:modId xmlns:p14="http://schemas.microsoft.com/office/powerpoint/2010/main" val="1899266428"/>
                </p:ext>
              </p:extLst>
            </p:nvPr>
          </p:nvGraphicFramePr>
          <p:xfrm>
            <a:off x="291508" y="688901"/>
            <a:ext cx="3916714" cy="24715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7" name="Rectangle 26"/>
            <p:cNvSpPr/>
            <p:nvPr/>
          </p:nvSpPr>
          <p:spPr>
            <a:xfrm>
              <a:off x="291238" y="442686"/>
              <a:ext cx="3915258" cy="242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Consumers</a:t>
              </a:r>
              <a:endParaRPr lang="en-US" sz="1400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12192000" cy="736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VMR SPECIFICATIONS AND LIMITS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725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36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VMR SIZING</a:t>
            </a:r>
            <a:endParaRPr lang="en-US" sz="2800" b="1" dirty="0"/>
          </a:p>
        </p:txBody>
      </p:sp>
      <p:grpSp>
        <p:nvGrpSpPr>
          <p:cNvPr id="160" name="Group 159"/>
          <p:cNvGrpSpPr/>
          <p:nvPr/>
        </p:nvGrpSpPr>
        <p:grpSpPr>
          <a:xfrm>
            <a:off x="476250" y="1142999"/>
            <a:ext cx="3355526" cy="5527679"/>
            <a:chOff x="180975" y="1171574"/>
            <a:chExt cx="3355526" cy="5527679"/>
          </a:xfrm>
        </p:grpSpPr>
        <p:grpSp>
          <p:nvGrpSpPr>
            <p:cNvPr id="106" name="Group 105"/>
            <p:cNvGrpSpPr/>
            <p:nvPr/>
          </p:nvGrpSpPr>
          <p:grpSpPr>
            <a:xfrm>
              <a:off x="180975" y="1171574"/>
              <a:ext cx="3343275" cy="2690133"/>
              <a:chOff x="180975" y="1171574"/>
              <a:chExt cx="3343275" cy="2690133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80975" y="1171574"/>
                <a:ext cx="3343275" cy="269013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180975" y="1171575"/>
                <a:ext cx="3343275" cy="1780532"/>
                <a:chOff x="224519" y="1323746"/>
                <a:chExt cx="4324998" cy="2766714"/>
              </a:xfrm>
            </p:grpSpPr>
            <p:graphicFrame>
              <p:nvGraphicFramePr>
                <p:cNvPr id="5" name="Chart 4"/>
                <p:cNvGraphicFramePr/>
                <p:nvPr>
                  <p:extLst>
                    <p:ext uri="{D42A27DB-BD31-4B8C-83A1-F6EECF244321}">
                      <p14:modId xmlns:p14="http://schemas.microsoft.com/office/powerpoint/2010/main" val="594736203"/>
                    </p:ext>
                  </p:extLst>
                </p:nvPr>
              </p:nvGraphicFramePr>
              <p:xfrm>
                <a:off x="815974" y="1800227"/>
                <a:ext cx="2927351" cy="229023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  <p:sp>
              <p:nvSpPr>
                <p:cNvPr id="6" name="Rectangle 5"/>
                <p:cNvSpPr/>
                <p:nvPr/>
              </p:nvSpPr>
              <p:spPr>
                <a:xfrm>
                  <a:off x="224519" y="1323746"/>
                  <a:ext cx="4324998" cy="281651"/>
                </a:xfrm>
                <a:prstGeom prst="rect">
                  <a:avLst/>
                </a:prstGeom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VMR Size 1</a:t>
                  </a:r>
                  <a:endParaRPr lang="en-US" sz="1000" b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graphicFrame>
            <p:nvGraphicFramePr>
              <p:cNvPr id="18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86569274"/>
                  </p:ext>
                </p:extLst>
              </p:nvPr>
            </p:nvGraphicFramePr>
            <p:xfrm>
              <a:off x="317965" y="2986045"/>
              <a:ext cx="3057525" cy="771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7" name="Worksheet" r:id="rId4" imgW="3057525" imgH="771525" progId="Excel.Sheet.12">
                      <p:embed/>
                    </p:oleObj>
                  </mc:Choice>
                  <mc:Fallback>
                    <p:oleObj name="Worksheet" r:id="rId4" imgW="3057525" imgH="771525" progId="Excel.Sheet.12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317965" y="2986045"/>
                            <a:ext cx="3057525" cy="7715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7" name="Group 106"/>
            <p:cNvGrpSpPr/>
            <p:nvPr/>
          </p:nvGrpSpPr>
          <p:grpSpPr>
            <a:xfrm>
              <a:off x="193226" y="4009120"/>
              <a:ext cx="3343275" cy="2690133"/>
              <a:chOff x="180975" y="1171574"/>
              <a:chExt cx="3343275" cy="2690133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180975" y="1171574"/>
                <a:ext cx="3343275" cy="269013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180975" y="1172139"/>
                <a:ext cx="3343275" cy="1779968"/>
                <a:chOff x="224519" y="1324629"/>
                <a:chExt cx="4324998" cy="2765831"/>
              </a:xfrm>
            </p:grpSpPr>
            <p:graphicFrame>
              <p:nvGraphicFramePr>
                <p:cNvPr id="111" name="Chart 110"/>
                <p:cNvGraphicFramePr/>
                <p:nvPr>
                  <p:extLst>
                    <p:ext uri="{D42A27DB-BD31-4B8C-83A1-F6EECF244321}">
                      <p14:modId xmlns:p14="http://schemas.microsoft.com/office/powerpoint/2010/main" val="321181767"/>
                    </p:ext>
                  </p:extLst>
                </p:nvPr>
              </p:nvGraphicFramePr>
              <p:xfrm>
                <a:off x="815974" y="1800227"/>
                <a:ext cx="2927351" cy="229023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6"/>
                </a:graphicData>
              </a:graphic>
            </p:graphicFrame>
            <p:sp>
              <p:nvSpPr>
                <p:cNvPr id="112" name="Rectangle 111"/>
                <p:cNvSpPr/>
                <p:nvPr/>
              </p:nvSpPr>
              <p:spPr>
                <a:xfrm>
                  <a:off x="224519" y="1324629"/>
                  <a:ext cx="4324998" cy="291647"/>
                </a:xfrm>
                <a:prstGeom prst="rect">
                  <a:avLst/>
                </a:prstGeom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VMR Size 2</a:t>
                  </a:r>
                  <a:endParaRPr lang="en-US" sz="1000" b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graphicFrame>
            <p:nvGraphicFramePr>
              <p:cNvPr id="110" name="Object 10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35876780"/>
                  </p:ext>
                </p:extLst>
              </p:nvPr>
            </p:nvGraphicFramePr>
            <p:xfrm>
              <a:off x="317965" y="2986045"/>
              <a:ext cx="3057525" cy="771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8" name="Worksheet" r:id="rId7" imgW="3057525" imgH="771525" progId="Excel.Sheet.12">
                      <p:embed/>
                    </p:oleObj>
                  </mc:Choice>
                  <mc:Fallback>
                    <p:oleObj name="Worksheet" r:id="rId7" imgW="3057525" imgH="771525" progId="Excel.Sheet.12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17965" y="2986045"/>
                            <a:ext cx="3057525" cy="7715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59" name="Group 158"/>
          <p:cNvGrpSpPr/>
          <p:nvPr/>
        </p:nvGrpSpPr>
        <p:grpSpPr>
          <a:xfrm>
            <a:off x="4591050" y="1172139"/>
            <a:ext cx="3924301" cy="4920312"/>
            <a:chOff x="4591050" y="1172139"/>
            <a:chExt cx="3924301" cy="492031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3" name="Rectangle 112"/>
            <p:cNvSpPr/>
            <p:nvPr/>
          </p:nvSpPr>
          <p:spPr>
            <a:xfrm>
              <a:off x="4591051" y="1254316"/>
              <a:ext cx="3924300" cy="48381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957533" y="1876269"/>
              <a:ext cx="1061358" cy="1049269"/>
              <a:chOff x="4637314" y="1738993"/>
              <a:chExt cx="1061358" cy="104926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637314" y="1967594"/>
                <a:ext cx="1061357" cy="4532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VMR A </a:t>
                </a:r>
              </a:p>
              <a:p>
                <a:pPr algn="ctr"/>
                <a:r>
                  <a:rPr 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(Primary)</a:t>
                </a:r>
                <a:endParaRPr lang="en-US" sz="800" dirty="0">
                  <a:solidFill>
                    <a:schemeClr val="bg1">
                      <a:lumMod val="6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637314" y="1738993"/>
                <a:ext cx="1061357" cy="2286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VM 1</a:t>
                </a:r>
                <a:endParaRPr lang="en-US" sz="1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045530" y="2411661"/>
                <a:ext cx="653142" cy="18353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ESB_Service</a:t>
                </a:r>
                <a:endPara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637314" y="2419667"/>
                <a:ext cx="408214" cy="18353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Large</a:t>
                </a:r>
                <a:endPara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045529" y="2603205"/>
                <a:ext cx="653142" cy="18353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ESB_Logging</a:t>
                </a:r>
                <a:endPara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637314" y="2604724"/>
                <a:ext cx="408214" cy="18353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Large</a:t>
                </a:r>
                <a:endPara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6022520" y="3316218"/>
              <a:ext cx="1061358" cy="953707"/>
              <a:chOff x="6022520" y="3144768"/>
              <a:chExt cx="1061358" cy="95370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6022521" y="3144768"/>
                <a:ext cx="1061357" cy="602640"/>
                <a:chOff x="4637314" y="1738993"/>
                <a:chExt cx="1061357" cy="60264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4637314" y="1967595"/>
                  <a:ext cx="1061357" cy="37403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bg1">
                          <a:lumMod val="6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VMR A</a:t>
                  </a:r>
                </a:p>
                <a:p>
                  <a:pPr algn="ctr"/>
                  <a:r>
                    <a:rPr lang="en-US" sz="800" dirty="0" smtClean="0">
                      <a:solidFill>
                        <a:schemeClr val="bg1">
                          <a:lumMod val="6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(Monitor)</a:t>
                  </a:r>
                  <a:endParaRPr lang="en-US" sz="800" dirty="0">
                    <a:solidFill>
                      <a:schemeClr val="bg1">
                        <a:lumMod val="6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637314" y="1738993"/>
                  <a:ext cx="1061357" cy="22860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VM 3</a:t>
                  </a:r>
                  <a:endParaRPr lang="en-US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>
              <a:xfrm>
                <a:off x="6022520" y="3745004"/>
                <a:ext cx="1061357" cy="3534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VMR B</a:t>
                </a:r>
              </a:p>
              <a:p>
                <a:pPr algn="ctr"/>
                <a:r>
                  <a:rPr 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(Monitor)</a:t>
                </a:r>
                <a:endParaRPr lang="en-US" sz="800" dirty="0">
                  <a:solidFill>
                    <a:schemeClr val="bg1">
                      <a:lumMod val="6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7071178" y="1857219"/>
              <a:ext cx="1061358" cy="1049269"/>
              <a:chOff x="4637314" y="1738993"/>
              <a:chExt cx="1061358" cy="1049269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4637314" y="1967594"/>
                <a:ext cx="1061357" cy="4532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VMR A </a:t>
                </a:r>
              </a:p>
              <a:p>
                <a:pPr algn="ctr"/>
                <a:r>
                  <a:rPr 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(Secondary)</a:t>
                </a:r>
                <a:endParaRPr lang="en-US" sz="800" dirty="0">
                  <a:solidFill>
                    <a:schemeClr val="bg1">
                      <a:lumMod val="6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637314" y="1738993"/>
                <a:ext cx="1061357" cy="2286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VM 2</a:t>
                </a:r>
                <a:endParaRPr lang="en-US" sz="1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045530" y="2411661"/>
                <a:ext cx="653142" cy="18353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ESB_Service</a:t>
                </a:r>
                <a:endPara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637314" y="2419667"/>
                <a:ext cx="408214" cy="18353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Large</a:t>
                </a:r>
                <a:endPara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045529" y="2603205"/>
                <a:ext cx="653142" cy="18353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ESB_Logging</a:t>
                </a:r>
                <a:endPara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637314" y="2604724"/>
                <a:ext cx="408214" cy="18353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Large</a:t>
                </a:r>
                <a:endPara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114" name="Rectangle 113"/>
            <p:cNvSpPr/>
            <p:nvPr/>
          </p:nvSpPr>
          <p:spPr>
            <a:xfrm>
              <a:off x="4591050" y="1172139"/>
              <a:ext cx="3924301" cy="3613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Deployment Architecture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118" name="Elbow Connector 117"/>
            <p:cNvCxnSpPr>
              <a:stCxn id="31" idx="3"/>
              <a:endCxn id="39" idx="0"/>
            </p:cNvCxnSpPr>
            <p:nvPr/>
          </p:nvCxnSpPr>
          <p:spPr>
            <a:xfrm>
              <a:off x="6018890" y="2331508"/>
              <a:ext cx="534310" cy="98471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stCxn id="39" idx="0"/>
              <a:endCxn id="67" idx="1"/>
            </p:cNvCxnSpPr>
            <p:nvPr/>
          </p:nvCxnSpPr>
          <p:spPr>
            <a:xfrm rot="5400000" flipH="1" flipV="1">
              <a:off x="6310309" y="2555349"/>
              <a:ext cx="1003760" cy="517978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Elbow Connector 121"/>
            <p:cNvCxnSpPr>
              <a:stCxn id="58" idx="2"/>
              <a:endCxn id="81" idx="3"/>
            </p:cNvCxnSpPr>
            <p:nvPr/>
          </p:nvCxnSpPr>
          <p:spPr>
            <a:xfrm rot="5400000">
              <a:off x="5964158" y="4324656"/>
              <a:ext cx="643773" cy="534311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lbow Connector 123"/>
            <p:cNvCxnSpPr>
              <a:stCxn id="58" idx="2"/>
            </p:cNvCxnSpPr>
            <p:nvPr/>
          </p:nvCxnSpPr>
          <p:spPr>
            <a:xfrm rot="16200000" flipH="1">
              <a:off x="6490304" y="4332820"/>
              <a:ext cx="643770" cy="517980"/>
            </a:xfrm>
            <a:prstGeom prst="bentConnector3">
              <a:avLst>
                <a:gd name="adj1" fmla="val 100305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4957530" y="4458459"/>
              <a:ext cx="1061359" cy="1467665"/>
              <a:chOff x="4957530" y="4267959"/>
              <a:chExt cx="1061359" cy="1467665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4957531" y="4496560"/>
                <a:ext cx="1061357" cy="4532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VMR B </a:t>
                </a:r>
              </a:p>
              <a:p>
                <a:pPr algn="ctr"/>
                <a:r>
                  <a:rPr 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(Primary)</a:t>
                </a:r>
                <a:endParaRPr lang="en-US" sz="800" dirty="0">
                  <a:solidFill>
                    <a:schemeClr val="bg1">
                      <a:lumMod val="6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957531" y="4267959"/>
                <a:ext cx="1061357" cy="2286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VM 3</a:t>
                </a:r>
                <a:endParaRPr lang="en-US" sz="1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grpSp>
            <p:nvGrpSpPr>
              <p:cNvPr id="130" name="Group 129"/>
              <p:cNvGrpSpPr/>
              <p:nvPr/>
            </p:nvGrpSpPr>
            <p:grpSpPr>
              <a:xfrm>
                <a:off x="4957531" y="4948633"/>
                <a:ext cx="1061358" cy="273788"/>
                <a:chOff x="4957531" y="4948633"/>
                <a:chExt cx="1061358" cy="273788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5365747" y="4950151"/>
                  <a:ext cx="653142" cy="27226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Verdana" panose="020B0604030504040204" pitchFamily="34" charset="0"/>
                      <a:cs typeface="Verdana" panose="020B0604030504040204" pitchFamily="34" charset="0"/>
                    </a:rPr>
                    <a:t>Alerts, CMR, ECR, SNF </a:t>
                  </a:r>
                  <a:endPara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957531" y="4948633"/>
                  <a:ext cx="408214" cy="27378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Verdana" panose="020B0604030504040204" pitchFamily="34" charset="0"/>
                      <a:cs typeface="Verdana" panose="020B0604030504040204" pitchFamily="34" charset="0"/>
                    </a:rPr>
                    <a:t>Large</a:t>
                  </a:r>
                  <a:endPara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4957530" y="5492658"/>
                <a:ext cx="1061357" cy="242966"/>
                <a:chOff x="4957533" y="5222420"/>
                <a:chExt cx="1061357" cy="242966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5365748" y="5222420"/>
                  <a:ext cx="653142" cy="24296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Verdana" panose="020B0604030504040204" pitchFamily="34" charset="0"/>
                      <a:cs typeface="Verdana" panose="020B0604030504040204" pitchFamily="34" charset="0"/>
                    </a:rPr>
                    <a:t>CI, MC, CP</a:t>
                  </a:r>
                  <a:endPara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4957533" y="5223939"/>
                  <a:ext cx="408214" cy="24144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Verdana" panose="020B0604030504040204" pitchFamily="34" charset="0"/>
                      <a:cs typeface="Verdana" panose="020B0604030504040204" pitchFamily="34" charset="0"/>
                    </a:rPr>
                    <a:t>Reg</a:t>
                  </a:r>
                  <a:endPara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4957530" y="5222419"/>
                <a:ext cx="1061358" cy="273788"/>
                <a:chOff x="4957531" y="4948633"/>
                <a:chExt cx="1061358" cy="273788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5365747" y="4950151"/>
                  <a:ext cx="653142" cy="27226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Verdana" panose="020B0604030504040204" pitchFamily="34" charset="0"/>
                      <a:cs typeface="Verdana" panose="020B0604030504040204" pitchFamily="34" charset="0"/>
                    </a:rPr>
                    <a:t>COPS</a:t>
                  </a:r>
                  <a:endPara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957531" y="4948633"/>
                  <a:ext cx="408214" cy="27378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Verdana" panose="020B0604030504040204" pitchFamily="34" charset="0"/>
                      <a:cs typeface="Verdana" panose="020B0604030504040204" pitchFamily="34" charset="0"/>
                    </a:rPr>
                    <a:t>Large</a:t>
                  </a:r>
                  <a:endPara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7083877" y="4439409"/>
              <a:ext cx="1061359" cy="1467665"/>
              <a:chOff x="4957530" y="4267959"/>
              <a:chExt cx="1061359" cy="1467665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4957531" y="4496560"/>
                <a:ext cx="1061357" cy="4532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VMR B </a:t>
                </a:r>
              </a:p>
              <a:p>
                <a:pPr algn="ctr"/>
                <a:r>
                  <a:rPr 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(Secondary)</a:t>
                </a:r>
                <a:endParaRPr lang="en-US" sz="800" dirty="0">
                  <a:solidFill>
                    <a:schemeClr val="bg1">
                      <a:lumMod val="6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4957531" y="4267959"/>
                <a:ext cx="1061357" cy="2286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VM 4</a:t>
                </a:r>
                <a:endParaRPr lang="en-US" sz="1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4957531" y="4948633"/>
                <a:ext cx="1061358" cy="273788"/>
                <a:chOff x="4957531" y="4948633"/>
                <a:chExt cx="1061358" cy="273788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5365747" y="4950151"/>
                  <a:ext cx="653142" cy="27226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Verdana" panose="020B0604030504040204" pitchFamily="34" charset="0"/>
                      <a:cs typeface="Verdana" panose="020B0604030504040204" pitchFamily="34" charset="0"/>
                    </a:rPr>
                    <a:t>Alerts, CMR, ECR, SNF </a:t>
                  </a:r>
                  <a:endPara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4957531" y="4948633"/>
                  <a:ext cx="408214" cy="27378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Verdana" panose="020B0604030504040204" pitchFamily="34" charset="0"/>
                      <a:cs typeface="Verdana" panose="020B0604030504040204" pitchFamily="34" charset="0"/>
                    </a:rPr>
                    <a:t>Large</a:t>
                  </a:r>
                  <a:endPara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grpSp>
            <p:nvGrpSpPr>
              <p:cNvPr id="140" name="Group 139"/>
              <p:cNvGrpSpPr/>
              <p:nvPr/>
            </p:nvGrpSpPr>
            <p:grpSpPr>
              <a:xfrm>
                <a:off x="4957530" y="5492658"/>
                <a:ext cx="1061357" cy="242966"/>
                <a:chOff x="4957533" y="5222420"/>
                <a:chExt cx="1061357" cy="242966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5365748" y="5222420"/>
                  <a:ext cx="653142" cy="24296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Verdana" panose="020B0604030504040204" pitchFamily="34" charset="0"/>
                      <a:cs typeface="Verdana" panose="020B0604030504040204" pitchFamily="34" charset="0"/>
                    </a:rPr>
                    <a:t>CI, MC, CP</a:t>
                  </a:r>
                  <a:endPara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4957533" y="5223939"/>
                  <a:ext cx="408214" cy="24144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Verdana" panose="020B0604030504040204" pitchFamily="34" charset="0"/>
                      <a:cs typeface="Verdana" panose="020B0604030504040204" pitchFamily="34" charset="0"/>
                    </a:rPr>
                    <a:t>Reg</a:t>
                  </a:r>
                  <a:endPara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4957530" y="5222419"/>
                <a:ext cx="1061358" cy="273788"/>
                <a:chOff x="4957531" y="4948633"/>
                <a:chExt cx="1061358" cy="273788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5365747" y="4950151"/>
                  <a:ext cx="653142" cy="27226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Verdana" panose="020B0604030504040204" pitchFamily="34" charset="0"/>
                      <a:cs typeface="Verdana" panose="020B0604030504040204" pitchFamily="34" charset="0"/>
                    </a:rPr>
                    <a:t>COPS</a:t>
                  </a:r>
                  <a:endPara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4957531" y="4948633"/>
                  <a:ext cx="408214" cy="27378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Verdana" panose="020B0604030504040204" pitchFamily="34" charset="0"/>
                      <a:cs typeface="Verdana" panose="020B0604030504040204" pitchFamily="34" charset="0"/>
                    </a:rPr>
                    <a:t>Large</a:t>
                  </a:r>
                  <a:endPara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</p:grpSp>
        <p:sp>
          <p:nvSpPr>
            <p:cNvPr id="155" name="Rectangle 154"/>
            <p:cNvSpPr/>
            <p:nvPr/>
          </p:nvSpPr>
          <p:spPr>
            <a:xfrm>
              <a:off x="5365748" y="2925538"/>
              <a:ext cx="653142" cy="1835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ESB_Ext</a:t>
              </a:r>
              <a:endPara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957533" y="2927057"/>
              <a:ext cx="408214" cy="1835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Reg</a:t>
              </a:r>
              <a:endPara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479393" y="2904813"/>
              <a:ext cx="653142" cy="1835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ESB_Ext</a:t>
              </a:r>
              <a:endPara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071178" y="2906332"/>
              <a:ext cx="408214" cy="1835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Reg</a:t>
              </a:r>
              <a:endPara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21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XMLData TextToDisplay="%HOSTNAME%">sgaxpvt026.apac.nsroot.net</XMLData>
</file>

<file path=customXml/item2.xml><?xml version="1.0" encoding="utf-8"?>
<XMLData TextToDisplay="%USERNAME%">ht60166</XMLData>
</file>

<file path=customXml/item3.xml><?xml version="1.0" encoding="utf-8"?>
<XMLData TextToDisplay="%EMAILADDRESS%">ht60166@imcap.ap.ssmb.com</XMLData>
</file>

<file path=customXml/item4.xml><?xml version="1.0" encoding="utf-8"?>
<XMLData TextToDisplay="%DOCUMENTGUID%">{00000000-0000-0000-0000-000000000000}</XMLData>
</file>

<file path=customXml/item5.xml><?xml version="1.0" encoding="utf-8"?>
<XMLData TextToDisplay="%CLASSIFICATIONDATETIME%">03:14 05/03/2018</XMLData>
</file>

<file path=customXml/item6.xml><?xml version="1.0" encoding="utf-8"?>
<XMLData TextToDisplay="RightsWATCHMark">1|CITI-GLOBAL-Public|{00000000-0000-0000-0000-000000000000}</XMLData>
</file>

<file path=customXml/itemProps1.xml><?xml version="1.0" encoding="utf-8"?>
<ds:datastoreItem xmlns:ds="http://schemas.openxmlformats.org/officeDocument/2006/customXml" ds:itemID="{949B1738-5055-4DEC-9C82-AFC54ED1B395}">
  <ds:schemaRefs/>
</ds:datastoreItem>
</file>

<file path=customXml/itemProps2.xml><?xml version="1.0" encoding="utf-8"?>
<ds:datastoreItem xmlns:ds="http://schemas.openxmlformats.org/officeDocument/2006/customXml" ds:itemID="{4DB0F189-BD55-4870-BA22-BE32ABF0A5FD}">
  <ds:schemaRefs/>
</ds:datastoreItem>
</file>

<file path=customXml/itemProps3.xml><?xml version="1.0" encoding="utf-8"?>
<ds:datastoreItem xmlns:ds="http://schemas.openxmlformats.org/officeDocument/2006/customXml" ds:itemID="{B9061F0B-2EC3-4E9C-B98F-C51DE9D52952}">
  <ds:schemaRefs/>
</ds:datastoreItem>
</file>

<file path=customXml/itemProps4.xml><?xml version="1.0" encoding="utf-8"?>
<ds:datastoreItem xmlns:ds="http://schemas.openxmlformats.org/officeDocument/2006/customXml" ds:itemID="{60936017-4D33-415B-B260-B7D35FA61E38}">
  <ds:schemaRefs/>
</ds:datastoreItem>
</file>

<file path=customXml/itemProps5.xml><?xml version="1.0" encoding="utf-8"?>
<ds:datastoreItem xmlns:ds="http://schemas.openxmlformats.org/officeDocument/2006/customXml" ds:itemID="{77929BF9-040B-461B-AB00-3A215ECBB383}">
  <ds:schemaRefs/>
</ds:datastoreItem>
</file>

<file path=customXml/itemProps6.xml><?xml version="1.0" encoding="utf-8"?>
<ds:datastoreItem xmlns:ds="http://schemas.openxmlformats.org/officeDocument/2006/customXml" ds:itemID="{2D589587-D766-4CA6-B1E0-B051EB89D06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135</Words>
  <Application>Microsoft Office PowerPoint</Application>
  <PresentationFormat>Custom</PresentationFormat>
  <Paragraphs>68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Microsoft Excel Worksheet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rishgee</dc:creator>
  <cp:lastModifiedBy>Harrish Trapse</cp:lastModifiedBy>
  <cp:revision>68</cp:revision>
  <dcterms:created xsi:type="dcterms:W3CDTF">2018-03-04T07:14:45Z</dcterms:created>
  <dcterms:modified xsi:type="dcterms:W3CDTF">2018-03-05T09:43:30Z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ightsWATCHMark">
    <vt:lpwstr>1|CITI-GLOBAL-Public|{00000000-0000-0000-0000-000000000000}</vt:lpwstr>
  </property>
</Properties>
</file>