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Iu1tUcfQw4mObXuCilEiiEwD5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customschemas.google.com/relationships/presentationmetadata" Target="meta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a203affe4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5a203affe4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a203affe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5a203affe4_4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a203affe4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5a203affe4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9fb9ae66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59fb9ae66c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9fb9ae66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59fb9ae66c_0_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9fb9ae66c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59fb9ae66c_0_4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9fb9ae66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59fb9ae66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9fb9ae66c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59fb9ae66c_0_3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9fb9ae66c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59fb9ae66c_2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259fb9ae66c_0_259"/>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259fb9ae66c_0_259"/>
          <p:cNvGrpSpPr/>
          <p:nvPr/>
        </p:nvGrpSpPr>
        <p:grpSpPr>
          <a:xfrm>
            <a:off x="1107036" y="1588427"/>
            <a:ext cx="994316" cy="61102"/>
            <a:chOff x="4580561" y="2589004"/>
            <a:chExt cx="1064464" cy="25200"/>
          </a:xfrm>
        </p:grpSpPr>
        <p:sp>
          <p:nvSpPr>
            <p:cNvPr id="12" name="Google Shape;12;g259fb9ae66c_0_25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59fb9ae66c_0_25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259fb9ae66c_0_259"/>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259fb9ae66c_0_259"/>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259fb9ae66c_0_25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259fb9ae66c_0_323"/>
          <p:cNvGrpSpPr/>
          <p:nvPr/>
        </p:nvGrpSpPr>
        <p:grpSpPr>
          <a:xfrm>
            <a:off x="1107036" y="5558926"/>
            <a:ext cx="994316" cy="61102"/>
            <a:chOff x="4580561" y="2589004"/>
            <a:chExt cx="1064464" cy="25200"/>
          </a:xfrm>
        </p:grpSpPr>
        <p:sp>
          <p:nvSpPr>
            <p:cNvPr id="75" name="Google Shape;75;g259fb9ae66c_0_32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59fb9ae66c_0_32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259fb9ae66c_0_323"/>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259fb9ae66c_0_323"/>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259fb9ae66c_0_32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259fb9ae66c_0_33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259fb9ae66c_0_3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g259fb9ae66c_0_3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5" name="Google Shape;85;g259fb9ae66c_0_3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259fb9ae66c_0_3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259fb9ae66c_0_3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259fb9ae66c_0_267"/>
          <p:cNvGrpSpPr/>
          <p:nvPr/>
        </p:nvGrpSpPr>
        <p:grpSpPr>
          <a:xfrm>
            <a:off x="1107036" y="1588427"/>
            <a:ext cx="994316" cy="61102"/>
            <a:chOff x="4580561" y="2589004"/>
            <a:chExt cx="1064464" cy="25200"/>
          </a:xfrm>
        </p:grpSpPr>
        <p:sp>
          <p:nvSpPr>
            <p:cNvPr id="19" name="Google Shape;19;g259fb9ae66c_0_267"/>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259fb9ae66c_0_267"/>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259fb9ae66c_0_267"/>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259fb9ae66c_0_26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59fb9ae66c_0_273"/>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259fb9ae66c_0_273"/>
          <p:cNvGrpSpPr/>
          <p:nvPr/>
        </p:nvGrpSpPr>
        <p:grpSpPr>
          <a:xfrm>
            <a:off x="1107036" y="1588427"/>
            <a:ext cx="994316" cy="61102"/>
            <a:chOff x="4580561" y="2589004"/>
            <a:chExt cx="1064464" cy="25200"/>
          </a:xfrm>
        </p:grpSpPr>
        <p:sp>
          <p:nvSpPr>
            <p:cNvPr id="26" name="Google Shape;26;g259fb9ae66c_0_27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59fb9ae66c_0_27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259fb9ae66c_0_273"/>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259fb9ae66c_0_273"/>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259fb9ae66c_0_27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259fb9ae66c_0_28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259fb9ae66c_0_281"/>
          <p:cNvGrpSpPr/>
          <p:nvPr/>
        </p:nvGrpSpPr>
        <p:grpSpPr>
          <a:xfrm>
            <a:off x="1107036" y="1588427"/>
            <a:ext cx="994316" cy="61102"/>
            <a:chOff x="4580561" y="2589004"/>
            <a:chExt cx="1064464" cy="25200"/>
          </a:xfrm>
        </p:grpSpPr>
        <p:sp>
          <p:nvSpPr>
            <p:cNvPr id="34" name="Google Shape;34;g259fb9ae66c_0_28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59fb9ae66c_0_28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259fb9ae66c_0_281"/>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259fb9ae66c_0_281"/>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259fb9ae66c_0_281"/>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259fb9ae66c_0_28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259fb9ae66c_0_29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259fb9ae66c_0_290"/>
          <p:cNvGrpSpPr/>
          <p:nvPr/>
        </p:nvGrpSpPr>
        <p:grpSpPr>
          <a:xfrm>
            <a:off x="1107036" y="1588427"/>
            <a:ext cx="994316" cy="61102"/>
            <a:chOff x="4580561" y="2589004"/>
            <a:chExt cx="1064464" cy="25200"/>
          </a:xfrm>
        </p:grpSpPr>
        <p:sp>
          <p:nvSpPr>
            <p:cNvPr id="43" name="Google Shape;43;g259fb9ae66c_0_29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59fb9ae66c_0_29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259fb9ae66c_0_290"/>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259fb9ae66c_0_29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259fb9ae66c_0_29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259fb9ae66c_0_297"/>
          <p:cNvGrpSpPr/>
          <p:nvPr/>
        </p:nvGrpSpPr>
        <p:grpSpPr>
          <a:xfrm>
            <a:off x="1107036" y="1588427"/>
            <a:ext cx="994316" cy="61102"/>
            <a:chOff x="4580561" y="2589004"/>
            <a:chExt cx="1064464" cy="25200"/>
          </a:xfrm>
        </p:grpSpPr>
        <p:sp>
          <p:nvSpPr>
            <p:cNvPr id="50" name="Google Shape;50;g259fb9ae66c_0_29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59fb9ae66c_0_29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259fb9ae66c_0_29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259fb9ae66c_0_29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259fb9ae66c_0_29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259fb9ae66c_0_305"/>
          <p:cNvGrpSpPr/>
          <p:nvPr/>
        </p:nvGrpSpPr>
        <p:grpSpPr>
          <a:xfrm>
            <a:off x="1107036" y="5558926"/>
            <a:ext cx="994316" cy="61102"/>
            <a:chOff x="4580561" y="2589004"/>
            <a:chExt cx="1064464" cy="25200"/>
          </a:xfrm>
        </p:grpSpPr>
        <p:sp>
          <p:nvSpPr>
            <p:cNvPr id="57" name="Google Shape;57;g259fb9ae66c_0_30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259fb9ae66c_0_30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259fb9ae66c_0_305"/>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259fb9ae66c_0_30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259fb9ae66c_0_311"/>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259fb9ae66c_0_311"/>
          <p:cNvGrpSpPr/>
          <p:nvPr/>
        </p:nvGrpSpPr>
        <p:grpSpPr>
          <a:xfrm>
            <a:off x="1107036" y="1588427"/>
            <a:ext cx="994316" cy="61102"/>
            <a:chOff x="4580561" y="2589004"/>
            <a:chExt cx="1064464" cy="25200"/>
          </a:xfrm>
        </p:grpSpPr>
        <p:sp>
          <p:nvSpPr>
            <p:cNvPr id="64" name="Google Shape;64;g259fb9ae66c_0_31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259fb9ae66c_0_31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259fb9ae66c_0_311"/>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259fb9ae66c_0_311"/>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259fb9ae66c_0_311"/>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259fb9ae66c_0_3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259fb9ae66c_0_32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259fb9ae66c_0_32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259fb9ae66c_0_25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259fb9ae66c_0_25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259fb9ae66c_0_25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kaggle.com/datasets/soundslikedata/flu-shot-lear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
          <p:cNvPicPr preferRelativeResize="0"/>
          <p:nvPr/>
        </p:nvPicPr>
        <p:blipFill>
          <a:blip r:embed="rId3">
            <a:alphaModFix/>
          </a:blip>
          <a:stretch>
            <a:fillRect/>
          </a:stretch>
        </p:blipFill>
        <p:spPr>
          <a:xfrm>
            <a:off x="9885550" y="4551550"/>
            <a:ext cx="2306450" cy="2306450"/>
          </a:xfrm>
          <a:prstGeom prst="rect">
            <a:avLst/>
          </a:prstGeom>
          <a:noFill/>
          <a:ln>
            <a:noFill/>
          </a:ln>
        </p:spPr>
      </p:pic>
      <p:pic>
        <p:nvPicPr>
          <p:cNvPr id="93" name="Google Shape;93;p1"/>
          <p:cNvPicPr preferRelativeResize="0"/>
          <p:nvPr/>
        </p:nvPicPr>
        <p:blipFill>
          <a:blip r:embed="rId4">
            <a:alphaModFix/>
          </a:blip>
          <a:stretch>
            <a:fillRect/>
          </a:stretch>
        </p:blipFill>
        <p:spPr>
          <a:xfrm>
            <a:off x="525" y="669950"/>
            <a:ext cx="6188050" cy="6188050"/>
          </a:xfrm>
          <a:prstGeom prst="rect">
            <a:avLst/>
          </a:prstGeom>
          <a:noFill/>
          <a:ln>
            <a:noFill/>
          </a:ln>
        </p:spPr>
      </p:pic>
      <p:sp>
        <p:nvSpPr>
          <p:cNvPr id="94" name="Google Shape;94;p1"/>
          <p:cNvSpPr txBox="1"/>
          <p:nvPr>
            <p:ph type="ctrTitle"/>
          </p:nvPr>
        </p:nvSpPr>
        <p:spPr>
          <a:xfrm>
            <a:off x="5374900" y="784475"/>
            <a:ext cx="6689100" cy="2096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4440"/>
              <a:t>FACTORS </a:t>
            </a:r>
            <a:r>
              <a:rPr lang="en-US" sz="4440"/>
              <a:t>INFLUENCING</a:t>
            </a:r>
            <a:r>
              <a:rPr lang="en-US" sz="4440"/>
              <a:t> UPTAKE OF SEASONAL FLU VACCINES</a:t>
            </a:r>
            <a:endParaRPr sz="4440"/>
          </a:p>
        </p:txBody>
      </p:sp>
      <p:sp>
        <p:nvSpPr>
          <p:cNvPr id="95" name="Google Shape;95;p1"/>
          <p:cNvSpPr txBox="1"/>
          <p:nvPr>
            <p:ph idx="1" type="subTitle"/>
          </p:nvPr>
        </p:nvSpPr>
        <p:spPr>
          <a:xfrm>
            <a:off x="6325775" y="2880875"/>
            <a:ext cx="5738400" cy="3556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sz="1200">
              <a:solidFill>
                <a:srgbClr val="212121"/>
              </a:solidFill>
              <a:highlight>
                <a:srgbClr val="FFFFFF"/>
              </a:highlight>
              <a:latin typeface="Roboto"/>
              <a:ea typeface="Roboto"/>
              <a:cs typeface="Roboto"/>
              <a:sym typeface="Roboto"/>
            </a:endParaRPr>
          </a:p>
          <a:p>
            <a:pPr indent="0" lvl="0" marL="0" rtl="0" algn="ctr">
              <a:lnSpc>
                <a:spcPct val="90000"/>
              </a:lnSpc>
              <a:spcBef>
                <a:spcPts val="0"/>
              </a:spcBef>
              <a:spcAft>
                <a:spcPts val="0"/>
              </a:spcAft>
              <a:buClr>
                <a:schemeClr val="dk1"/>
              </a:buClr>
              <a:buSzPts val="2400"/>
              <a:buNone/>
            </a:pPr>
            <a:r>
              <a:rPr lang="en-US"/>
              <a:t>DSC-PT-03</a:t>
            </a:r>
            <a:endParaRPr/>
          </a:p>
          <a:p>
            <a:pPr indent="0" lvl="0" marL="0" rtl="0" algn="ctr">
              <a:lnSpc>
                <a:spcPct val="90000"/>
              </a:lnSpc>
              <a:spcBef>
                <a:spcPts val="0"/>
              </a:spcBef>
              <a:spcAft>
                <a:spcPts val="0"/>
              </a:spcAft>
              <a:buClr>
                <a:schemeClr val="dk1"/>
              </a:buClr>
              <a:buSzPts val="2400"/>
              <a:buNone/>
            </a:pPr>
            <a:r>
              <a:rPr b="1" lang="en-US"/>
              <a:t>Group 5</a:t>
            </a:r>
            <a:endParaRPr b="1"/>
          </a:p>
          <a:p>
            <a:pPr indent="0" lvl="0" marL="0" rtl="0" algn="ctr">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Waruchu Kuria, Catherine Gakii, Felix Awino, Michelle Mwendwa, Cleophas Opati, Steven Kalungu, &amp; Tobias Ng’ongá</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lang="en-US"/>
              <a:t>July,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25a203affe4_4_8"/>
          <p:cNvPicPr preferRelativeResize="0"/>
          <p:nvPr/>
        </p:nvPicPr>
        <p:blipFill>
          <a:blip r:embed="rId3">
            <a:alphaModFix/>
          </a:blip>
          <a:stretch>
            <a:fillRect/>
          </a:stretch>
        </p:blipFill>
        <p:spPr>
          <a:xfrm>
            <a:off x="10866300" y="5532300"/>
            <a:ext cx="1325700" cy="1325700"/>
          </a:xfrm>
          <a:prstGeom prst="rect">
            <a:avLst/>
          </a:prstGeom>
          <a:noFill/>
          <a:ln>
            <a:noFill/>
          </a:ln>
        </p:spPr>
      </p:pic>
      <p:sp>
        <p:nvSpPr>
          <p:cNvPr id="163" name="Google Shape;163;g25a203affe4_4_8"/>
          <p:cNvSpPr txBox="1"/>
          <p:nvPr>
            <p:ph type="title"/>
          </p:nvPr>
        </p:nvSpPr>
        <p:spPr>
          <a:xfrm>
            <a:off x="609600" y="-92075"/>
            <a:ext cx="10863600" cy="9819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1200"/>
              </a:spcBef>
              <a:spcAft>
                <a:spcPts val="1200"/>
              </a:spcAft>
              <a:buNone/>
            </a:pPr>
            <a:r>
              <a:rPr lang="en-US" sz="3394">
                <a:solidFill>
                  <a:srgbClr val="212121"/>
                </a:solidFill>
                <a:highlight>
                  <a:srgbClr val="FFFFFF"/>
                </a:highlight>
              </a:rPr>
              <a:t>RECOMMENDATIONS</a:t>
            </a:r>
            <a:endParaRPr/>
          </a:p>
        </p:txBody>
      </p:sp>
      <p:sp>
        <p:nvSpPr>
          <p:cNvPr id="164" name="Google Shape;164;g25a203affe4_4_8"/>
          <p:cNvSpPr txBox="1"/>
          <p:nvPr>
            <p:ph idx="1" type="body"/>
          </p:nvPr>
        </p:nvSpPr>
        <p:spPr>
          <a:xfrm>
            <a:off x="250600" y="731325"/>
            <a:ext cx="11629500" cy="5922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600"/>
              </a:spcBef>
              <a:spcAft>
                <a:spcPts val="0"/>
              </a:spcAft>
              <a:buNone/>
            </a:pPr>
            <a:r>
              <a:t/>
            </a:r>
            <a:endParaRPr b="1" sz="2400">
              <a:solidFill>
                <a:srgbClr val="212121"/>
              </a:solidFill>
              <a:highlight>
                <a:srgbClr val="FFFFFF"/>
              </a:highlight>
              <a:latin typeface="Raleway"/>
              <a:ea typeface="Raleway"/>
              <a:cs typeface="Raleway"/>
              <a:sym typeface="Raleway"/>
            </a:endParaRPr>
          </a:p>
          <a:p>
            <a:pPr indent="-412750" lvl="0" marL="457200" rtl="0" algn="just">
              <a:lnSpc>
                <a:spcPct val="115000"/>
              </a:lnSpc>
              <a:spcBef>
                <a:spcPts val="600"/>
              </a:spcBef>
              <a:spcAft>
                <a:spcPts val="0"/>
              </a:spcAft>
              <a:buClr>
                <a:srgbClr val="212121"/>
              </a:buClr>
              <a:buSzPts val="2900"/>
              <a:buFont typeface="Raleway"/>
              <a:buAutoNum type="arabicPeriod"/>
            </a:pPr>
            <a:r>
              <a:rPr lang="en-US" sz="2900">
                <a:solidFill>
                  <a:srgbClr val="212121"/>
                </a:solidFill>
                <a:highlight>
                  <a:srgbClr val="FFFFFF"/>
                </a:highlight>
                <a:latin typeface="Raleway"/>
                <a:ea typeface="Raleway"/>
                <a:cs typeface="Raleway"/>
                <a:sym typeface="Raleway"/>
              </a:rPr>
              <a:t>Embrace personalized outreach as a campaign tool so as to target individuals and mould their perception towards immunization.</a:t>
            </a:r>
            <a:endParaRPr sz="2900">
              <a:solidFill>
                <a:srgbClr val="212121"/>
              </a:solidFill>
              <a:highlight>
                <a:srgbClr val="FFFFFF"/>
              </a:highlight>
              <a:latin typeface="Raleway"/>
              <a:ea typeface="Raleway"/>
              <a:cs typeface="Raleway"/>
              <a:sym typeface="Raleway"/>
            </a:endParaRPr>
          </a:p>
          <a:p>
            <a:pPr indent="-412750" lvl="0" marL="457200" rtl="0" algn="just">
              <a:lnSpc>
                <a:spcPct val="115000"/>
              </a:lnSpc>
              <a:spcBef>
                <a:spcPts val="0"/>
              </a:spcBef>
              <a:spcAft>
                <a:spcPts val="0"/>
              </a:spcAft>
              <a:buClr>
                <a:srgbClr val="212121"/>
              </a:buClr>
              <a:buSzPts val="2900"/>
              <a:buFont typeface="Raleway"/>
              <a:buAutoNum type="arabicPeriod"/>
            </a:pPr>
            <a:r>
              <a:rPr lang="en-US" sz="2900">
                <a:solidFill>
                  <a:srgbClr val="212121"/>
                </a:solidFill>
                <a:highlight>
                  <a:srgbClr val="FFFFFF"/>
                </a:highlight>
                <a:latin typeface="Raleway"/>
                <a:ea typeface="Raleway"/>
                <a:cs typeface="Raleway"/>
                <a:sym typeface="Raleway"/>
              </a:rPr>
              <a:t>Public campaigns should be geared towards bringing onboard more younger people as it seems that they are less likely to get the seasonal flu vaccines.</a:t>
            </a:r>
            <a:endParaRPr sz="2900">
              <a:solidFill>
                <a:srgbClr val="212121"/>
              </a:solidFill>
              <a:highlight>
                <a:srgbClr val="FFFFFF"/>
              </a:highlight>
              <a:latin typeface="Raleway"/>
              <a:ea typeface="Raleway"/>
              <a:cs typeface="Raleway"/>
              <a:sym typeface="Raleway"/>
            </a:endParaRPr>
          </a:p>
          <a:p>
            <a:pPr indent="-412750" lvl="0" marL="457200" rtl="0" algn="just">
              <a:lnSpc>
                <a:spcPct val="115000"/>
              </a:lnSpc>
              <a:spcBef>
                <a:spcPts val="0"/>
              </a:spcBef>
              <a:spcAft>
                <a:spcPts val="0"/>
              </a:spcAft>
              <a:buClr>
                <a:srgbClr val="212121"/>
              </a:buClr>
              <a:buSzPts val="2900"/>
              <a:buFont typeface="Raleway"/>
              <a:buAutoNum type="arabicPeriod"/>
            </a:pPr>
            <a:r>
              <a:rPr lang="en-US" sz="2900">
                <a:solidFill>
                  <a:srgbClr val="212121"/>
                </a:solidFill>
                <a:highlight>
                  <a:srgbClr val="FFFFFF"/>
                </a:highlight>
                <a:latin typeface="Raleway"/>
                <a:ea typeface="Raleway"/>
                <a:cs typeface="Raleway"/>
                <a:sym typeface="Raleway"/>
              </a:rPr>
              <a:t>The public health sector should continue encouraging doctors to recommend suitable vaccines to their clients. This modelling and analysis process has shown that people are highly likely to listen to their doctor's advice.</a:t>
            </a:r>
            <a:endParaRPr sz="2900">
              <a:solidFill>
                <a:srgbClr val="212121"/>
              </a:solidFill>
              <a:highlight>
                <a:srgbClr val="FFFFFF"/>
              </a:highlight>
              <a:latin typeface="Raleway"/>
              <a:ea typeface="Raleway"/>
              <a:cs typeface="Raleway"/>
              <a:sym typeface="Raleway"/>
            </a:endParaRPr>
          </a:p>
          <a:p>
            <a:pPr indent="0" lvl="0" marL="0" rtl="0" algn="l">
              <a:lnSpc>
                <a:spcPct val="115000"/>
              </a:lnSpc>
              <a:spcBef>
                <a:spcPts val="1200"/>
              </a:spcBef>
              <a:spcAft>
                <a:spcPts val="500"/>
              </a:spcAft>
              <a:buNone/>
            </a:pPr>
            <a:r>
              <a:t/>
            </a:r>
            <a:endParaRPr sz="24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25a203affe4_4_19"/>
          <p:cNvPicPr preferRelativeResize="0"/>
          <p:nvPr/>
        </p:nvPicPr>
        <p:blipFill>
          <a:blip r:embed="rId3">
            <a:alphaModFix/>
          </a:blip>
          <a:stretch>
            <a:fillRect/>
          </a:stretch>
        </p:blipFill>
        <p:spPr>
          <a:xfrm>
            <a:off x="9885550" y="4551550"/>
            <a:ext cx="2306450" cy="2306450"/>
          </a:xfrm>
          <a:prstGeom prst="rect">
            <a:avLst/>
          </a:prstGeom>
          <a:noFill/>
          <a:ln>
            <a:noFill/>
          </a:ln>
        </p:spPr>
      </p:pic>
      <p:pic>
        <p:nvPicPr>
          <p:cNvPr id="170" name="Google Shape;170;g25a203affe4_4_19"/>
          <p:cNvPicPr preferRelativeResize="0"/>
          <p:nvPr/>
        </p:nvPicPr>
        <p:blipFill>
          <a:blip r:embed="rId4">
            <a:alphaModFix/>
          </a:blip>
          <a:stretch>
            <a:fillRect/>
          </a:stretch>
        </p:blipFill>
        <p:spPr>
          <a:xfrm>
            <a:off x="525" y="669950"/>
            <a:ext cx="6188050" cy="6188050"/>
          </a:xfrm>
          <a:prstGeom prst="rect">
            <a:avLst/>
          </a:prstGeom>
          <a:noFill/>
          <a:ln>
            <a:noFill/>
          </a:ln>
        </p:spPr>
      </p:pic>
      <p:sp>
        <p:nvSpPr>
          <p:cNvPr id="171" name="Google Shape;171;g25a203affe4_4_19"/>
          <p:cNvSpPr txBox="1"/>
          <p:nvPr>
            <p:ph type="ctrTitle"/>
          </p:nvPr>
        </p:nvSpPr>
        <p:spPr>
          <a:xfrm>
            <a:off x="5374900" y="784475"/>
            <a:ext cx="6689100" cy="2096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4440"/>
              <a:t>THANK YOU</a:t>
            </a:r>
            <a:endParaRPr sz="4440"/>
          </a:p>
        </p:txBody>
      </p:sp>
      <p:sp>
        <p:nvSpPr>
          <p:cNvPr id="172" name="Google Shape;172;g25a203affe4_4_19"/>
          <p:cNvSpPr txBox="1"/>
          <p:nvPr>
            <p:ph idx="1" type="subTitle"/>
          </p:nvPr>
        </p:nvSpPr>
        <p:spPr>
          <a:xfrm>
            <a:off x="6364175" y="2804675"/>
            <a:ext cx="5700000" cy="3632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b="1" sz="2700"/>
          </a:p>
          <a:p>
            <a:pPr indent="0" lvl="0" marL="0" rtl="0" algn="ctr">
              <a:lnSpc>
                <a:spcPct val="90000"/>
              </a:lnSpc>
              <a:spcBef>
                <a:spcPts val="0"/>
              </a:spcBef>
              <a:spcAft>
                <a:spcPts val="0"/>
              </a:spcAft>
              <a:buClr>
                <a:schemeClr val="dk1"/>
              </a:buClr>
              <a:buSzPts val="2400"/>
              <a:buNone/>
            </a:pPr>
            <a:r>
              <a:rPr b="1" lang="en-US" sz="2700"/>
              <a:t>Would </a:t>
            </a:r>
            <a:r>
              <a:rPr b="1" lang="en-US" sz="2700"/>
              <a:t>you</a:t>
            </a:r>
            <a:r>
              <a:rPr b="1" lang="en-US" sz="2700"/>
              <a:t> get the vaccine?</a:t>
            </a:r>
            <a:endParaRPr b="1"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g25a203affe4_4_1"/>
          <p:cNvPicPr preferRelativeResize="0"/>
          <p:nvPr/>
        </p:nvPicPr>
        <p:blipFill>
          <a:blip r:embed="rId3">
            <a:alphaModFix/>
          </a:blip>
          <a:stretch>
            <a:fillRect/>
          </a:stretch>
        </p:blipFill>
        <p:spPr>
          <a:xfrm>
            <a:off x="10866300" y="5532300"/>
            <a:ext cx="1325700" cy="1325700"/>
          </a:xfrm>
          <a:prstGeom prst="rect">
            <a:avLst/>
          </a:prstGeom>
          <a:noFill/>
          <a:ln>
            <a:noFill/>
          </a:ln>
        </p:spPr>
      </p:pic>
      <p:sp>
        <p:nvSpPr>
          <p:cNvPr id="101" name="Google Shape;101;g25a203affe4_4_1"/>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PROJECT OVERVIEW</a:t>
            </a:r>
            <a:endParaRPr/>
          </a:p>
        </p:txBody>
      </p:sp>
      <p:sp>
        <p:nvSpPr>
          <p:cNvPr id="102" name="Google Shape;102;g25a203affe4_4_1"/>
          <p:cNvSpPr txBox="1"/>
          <p:nvPr>
            <p:ph idx="1" type="body"/>
          </p:nvPr>
        </p:nvSpPr>
        <p:spPr>
          <a:xfrm>
            <a:off x="550450" y="1165025"/>
            <a:ext cx="10803300" cy="5505000"/>
          </a:xfrm>
          <a:prstGeom prst="rect">
            <a:avLst/>
          </a:prstGeom>
          <a:noFill/>
          <a:ln>
            <a:noFill/>
          </a:ln>
        </p:spPr>
        <p:txBody>
          <a:bodyPr anchorCtr="0" anchor="t" bIns="45700" lIns="91425" spcFirstLastPara="1" rIns="91425" wrap="square" tIns="45700">
            <a:normAutofit/>
          </a:bodyPr>
          <a:lstStyle/>
          <a:p>
            <a:pPr indent="-374650" lvl="0" marL="228600" marR="0" rtl="0" algn="just">
              <a:lnSpc>
                <a:spcPct val="90000"/>
              </a:lnSpc>
              <a:spcBef>
                <a:spcPts val="1000"/>
              </a:spcBef>
              <a:spcAft>
                <a:spcPts val="0"/>
              </a:spcAft>
              <a:buClr>
                <a:srgbClr val="3C78D8"/>
              </a:buClr>
              <a:buSzPts val="4100"/>
              <a:buFont typeface="Raleway"/>
              <a:buChar char="●"/>
            </a:pPr>
            <a:r>
              <a:rPr lang="en-US" sz="3000">
                <a:solidFill>
                  <a:srgbClr val="212121"/>
                </a:solidFill>
                <a:latin typeface="Raleway"/>
                <a:ea typeface="Raleway"/>
                <a:cs typeface="Raleway"/>
                <a:sym typeface="Raleway"/>
              </a:rPr>
              <a:t>Various factors impact seasonal flu vaccine uptake. Vaccination is crucial in preventing infectious diseases like flu. </a:t>
            </a:r>
            <a:endParaRPr sz="3000">
              <a:solidFill>
                <a:srgbClr val="212121"/>
              </a:solidFill>
              <a:latin typeface="Raleway"/>
              <a:ea typeface="Raleway"/>
              <a:cs typeface="Raleway"/>
              <a:sym typeface="Raleway"/>
            </a:endParaRPr>
          </a:p>
          <a:p>
            <a:pPr indent="-374650" lvl="0" marL="228600" marR="0" rtl="0" algn="just">
              <a:lnSpc>
                <a:spcPct val="90000"/>
              </a:lnSpc>
              <a:spcBef>
                <a:spcPts val="0"/>
              </a:spcBef>
              <a:spcAft>
                <a:spcPts val="0"/>
              </a:spcAft>
              <a:buClr>
                <a:srgbClr val="3C78D8"/>
              </a:buClr>
              <a:buSzPts val="4100"/>
              <a:buFont typeface="Raleway"/>
              <a:buChar char="●"/>
            </a:pPr>
            <a:r>
              <a:rPr lang="en-US" sz="3000">
                <a:solidFill>
                  <a:srgbClr val="212121"/>
                </a:solidFill>
                <a:latin typeface="Raleway"/>
                <a:ea typeface="Raleway"/>
                <a:cs typeface="Raleway"/>
                <a:sym typeface="Raleway"/>
              </a:rPr>
              <a:t>Limited knowledge exists about how socio-economic, behavioral, and demographic factors, along with perceptions of vaccine effectiveness, influence uptake.</a:t>
            </a:r>
            <a:endParaRPr sz="3000">
              <a:solidFill>
                <a:srgbClr val="212121"/>
              </a:solidFill>
              <a:latin typeface="Raleway"/>
              <a:ea typeface="Raleway"/>
              <a:cs typeface="Raleway"/>
              <a:sym typeface="Raleway"/>
            </a:endParaRPr>
          </a:p>
          <a:p>
            <a:pPr indent="-374650" lvl="0" marL="228600" marR="0" rtl="0" algn="just">
              <a:lnSpc>
                <a:spcPct val="90000"/>
              </a:lnSpc>
              <a:spcBef>
                <a:spcPts val="0"/>
              </a:spcBef>
              <a:spcAft>
                <a:spcPts val="0"/>
              </a:spcAft>
              <a:buClr>
                <a:srgbClr val="3C78D8"/>
              </a:buClr>
              <a:buSzPts val="4100"/>
              <a:buFont typeface="Raleway"/>
              <a:buChar char="●"/>
            </a:pPr>
            <a:r>
              <a:rPr lang="en-US" sz="3000">
                <a:solidFill>
                  <a:srgbClr val="212121"/>
                </a:solidFill>
                <a:latin typeface="Raleway"/>
                <a:ea typeface="Raleway"/>
                <a:cs typeface="Raleway"/>
                <a:sym typeface="Raleway"/>
              </a:rPr>
              <a:t>Policy makers can enhance vaccine uptake by understanding these influences and crafting effective policies.</a:t>
            </a:r>
            <a:endParaRPr sz="460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g259fb9ae66c_0_338"/>
          <p:cNvPicPr preferRelativeResize="0"/>
          <p:nvPr/>
        </p:nvPicPr>
        <p:blipFill>
          <a:blip r:embed="rId3">
            <a:alphaModFix/>
          </a:blip>
          <a:stretch>
            <a:fillRect/>
          </a:stretch>
        </p:blipFill>
        <p:spPr>
          <a:xfrm>
            <a:off x="10866300" y="5532300"/>
            <a:ext cx="1325700" cy="1325700"/>
          </a:xfrm>
          <a:prstGeom prst="rect">
            <a:avLst/>
          </a:prstGeom>
          <a:noFill/>
          <a:ln>
            <a:noFill/>
          </a:ln>
        </p:spPr>
      </p:pic>
      <p:sp>
        <p:nvSpPr>
          <p:cNvPr id="108" name="Google Shape;108;g259fb9ae66c_0_338"/>
          <p:cNvSpPr txBox="1"/>
          <p:nvPr>
            <p:ph type="title"/>
          </p:nvPr>
        </p:nvSpPr>
        <p:spPr>
          <a:xfrm>
            <a:off x="838200" y="679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RESEARCH QUESTIONS</a:t>
            </a:r>
            <a:endParaRPr/>
          </a:p>
        </p:txBody>
      </p:sp>
      <p:sp>
        <p:nvSpPr>
          <p:cNvPr id="109" name="Google Shape;109;g259fb9ae66c_0_338"/>
          <p:cNvSpPr txBox="1"/>
          <p:nvPr>
            <p:ph idx="1" type="body"/>
          </p:nvPr>
        </p:nvSpPr>
        <p:spPr>
          <a:xfrm>
            <a:off x="480175" y="1241225"/>
            <a:ext cx="11017500" cy="53232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1000"/>
              </a:spcBef>
              <a:spcAft>
                <a:spcPts val="0"/>
              </a:spcAft>
              <a:buNone/>
            </a:pPr>
            <a:r>
              <a:rPr lang="en-US" sz="2850">
                <a:solidFill>
                  <a:srgbClr val="000000"/>
                </a:solidFill>
                <a:latin typeface="Raleway"/>
                <a:ea typeface="Raleway"/>
                <a:cs typeface="Raleway"/>
                <a:sym typeface="Raleway"/>
              </a:rPr>
              <a:t>This project is aimed at </a:t>
            </a:r>
            <a:r>
              <a:rPr lang="en-US" sz="2850">
                <a:solidFill>
                  <a:srgbClr val="212121"/>
                </a:solidFill>
                <a:latin typeface="Raleway"/>
                <a:ea typeface="Raleway"/>
                <a:cs typeface="Raleway"/>
                <a:sym typeface="Raleway"/>
              </a:rPr>
              <a:t>understanding the factors influencing the uptake of the seasonal flu vaccines:</a:t>
            </a:r>
            <a:endParaRPr sz="2850">
              <a:solidFill>
                <a:srgbClr val="212121"/>
              </a:solidFill>
              <a:latin typeface="Raleway"/>
              <a:ea typeface="Raleway"/>
              <a:cs typeface="Raleway"/>
              <a:sym typeface="Raleway"/>
            </a:endParaRPr>
          </a:p>
          <a:p>
            <a:pPr indent="-409575" lvl="0" marL="914400" rtl="0" algn="just">
              <a:lnSpc>
                <a:spcPct val="70000"/>
              </a:lnSpc>
              <a:spcBef>
                <a:spcPts val="1000"/>
              </a:spcBef>
              <a:spcAft>
                <a:spcPts val="0"/>
              </a:spcAft>
              <a:buClr>
                <a:srgbClr val="3C78D8"/>
              </a:buClr>
              <a:buSzPts val="2850"/>
              <a:buFont typeface="Raleway"/>
              <a:buAutoNum type="arabicPeriod"/>
            </a:pPr>
            <a:r>
              <a:rPr lang="en-US" sz="2850">
                <a:solidFill>
                  <a:srgbClr val="212121"/>
                </a:solidFill>
                <a:latin typeface="Raleway"/>
                <a:ea typeface="Raleway"/>
                <a:cs typeface="Raleway"/>
                <a:sym typeface="Raleway"/>
              </a:rPr>
              <a:t>How do individuals’ socio-economic factors influence the uptake of seasonal vaccines?</a:t>
            </a:r>
            <a:endParaRPr sz="2850">
              <a:solidFill>
                <a:srgbClr val="212121"/>
              </a:solidFill>
              <a:latin typeface="Raleway"/>
              <a:ea typeface="Raleway"/>
              <a:cs typeface="Raleway"/>
              <a:sym typeface="Raleway"/>
            </a:endParaRPr>
          </a:p>
          <a:p>
            <a:pPr indent="-409575" lvl="0" marL="914400" rtl="0" algn="just">
              <a:lnSpc>
                <a:spcPct val="70000"/>
              </a:lnSpc>
              <a:spcBef>
                <a:spcPts val="0"/>
              </a:spcBef>
              <a:spcAft>
                <a:spcPts val="0"/>
              </a:spcAft>
              <a:buClr>
                <a:srgbClr val="3C78D8"/>
              </a:buClr>
              <a:buSzPts val="2850"/>
              <a:buFont typeface="Raleway"/>
              <a:buAutoNum type="arabicPeriod"/>
            </a:pPr>
            <a:r>
              <a:rPr lang="en-US" sz="2850">
                <a:solidFill>
                  <a:srgbClr val="212121"/>
                </a:solidFill>
                <a:latin typeface="Raleway"/>
                <a:ea typeface="Raleway"/>
                <a:cs typeface="Raleway"/>
                <a:sym typeface="Raleway"/>
              </a:rPr>
              <a:t>How do individual behavioral factors influence the uptake of seasonal vaccines?</a:t>
            </a:r>
            <a:endParaRPr sz="2850">
              <a:solidFill>
                <a:srgbClr val="212121"/>
              </a:solidFill>
              <a:latin typeface="Raleway"/>
              <a:ea typeface="Raleway"/>
              <a:cs typeface="Raleway"/>
              <a:sym typeface="Raleway"/>
            </a:endParaRPr>
          </a:p>
          <a:p>
            <a:pPr indent="-409575" lvl="0" marL="914400" rtl="0" algn="just">
              <a:lnSpc>
                <a:spcPct val="70000"/>
              </a:lnSpc>
              <a:spcBef>
                <a:spcPts val="0"/>
              </a:spcBef>
              <a:spcAft>
                <a:spcPts val="0"/>
              </a:spcAft>
              <a:buClr>
                <a:srgbClr val="3C78D8"/>
              </a:buClr>
              <a:buSzPts val="2850"/>
              <a:buFont typeface="Raleway"/>
              <a:buAutoNum type="arabicPeriod"/>
            </a:pPr>
            <a:r>
              <a:rPr lang="en-US" sz="2850">
                <a:solidFill>
                  <a:srgbClr val="212121"/>
                </a:solidFill>
                <a:latin typeface="Raleway"/>
                <a:ea typeface="Raleway"/>
                <a:cs typeface="Raleway"/>
                <a:sym typeface="Raleway"/>
              </a:rPr>
              <a:t>How do individual demographic background factors influence the uptake of seasonal vaccines?</a:t>
            </a:r>
            <a:endParaRPr sz="2850">
              <a:solidFill>
                <a:srgbClr val="212121"/>
              </a:solidFill>
              <a:latin typeface="Raleway"/>
              <a:ea typeface="Raleway"/>
              <a:cs typeface="Raleway"/>
              <a:sym typeface="Raleway"/>
            </a:endParaRPr>
          </a:p>
          <a:p>
            <a:pPr indent="-409575" lvl="0" marL="914400" rtl="0" algn="just">
              <a:lnSpc>
                <a:spcPct val="70000"/>
              </a:lnSpc>
              <a:spcBef>
                <a:spcPts val="0"/>
              </a:spcBef>
              <a:spcAft>
                <a:spcPts val="0"/>
              </a:spcAft>
              <a:buClr>
                <a:srgbClr val="3C78D8"/>
              </a:buClr>
              <a:buSzPts val="2850"/>
              <a:buFont typeface="Raleway"/>
              <a:buAutoNum type="arabicPeriod"/>
            </a:pPr>
            <a:r>
              <a:rPr lang="en-US" sz="2850">
                <a:solidFill>
                  <a:srgbClr val="212121"/>
                </a:solidFill>
                <a:latin typeface="Raleway"/>
                <a:ea typeface="Raleway"/>
                <a:cs typeface="Raleway"/>
                <a:sym typeface="Raleway"/>
              </a:rPr>
              <a:t>How do individual knowledge, attitudes, and beliefs about seasonal vaccines influence their uptake?</a:t>
            </a:r>
            <a:endParaRPr>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3"/>
          <p:cNvPicPr preferRelativeResize="0"/>
          <p:nvPr/>
        </p:nvPicPr>
        <p:blipFill>
          <a:blip r:embed="rId3">
            <a:alphaModFix/>
          </a:blip>
          <a:stretch>
            <a:fillRect/>
          </a:stretch>
        </p:blipFill>
        <p:spPr>
          <a:xfrm>
            <a:off x="10866300" y="5532300"/>
            <a:ext cx="1325700" cy="1325700"/>
          </a:xfrm>
          <a:prstGeom prst="rect">
            <a:avLst/>
          </a:prstGeom>
          <a:noFill/>
          <a:ln>
            <a:noFill/>
          </a:ln>
        </p:spPr>
      </p:pic>
      <p:sp>
        <p:nvSpPr>
          <p:cNvPr id="115" name="Google Shape;115;p3"/>
          <p:cNvSpPr txBox="1"/>
          <p:nvPr>
            <p:ph type="title"/>
          </p:nvPr>
        </p:nvSpPr>
        <p:spPr>
          <a:xfrm>
            <a:off x="838200" y="136525"/>
            <a:ext cx="10515600" cy="1175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DATA USED</a:t>
            </a:r>
            <a:endParaRPr/>
          </a:p>
        </p:txBody>
      </p:sp>
      <p:sp>
        <p:nvSpPr>
          <p:cNvPr id="116" name="Google Shape;116;p3"/>
          <p:cNvSpPr txBox="1"/>
          <p:nvPr>
            <p:ph idx="1" type="body"/>
          </p:nvPr>
        </p:nvSpPr>
        <p:spPr>
          <a:xfrm>
            <a:off x="838200" y="1188750"/>
            <a:ext cx="10515600" cy="5157900"/>
          </a:xfrm>
          <a:prstGeom prst="rect">
            <a:avLst/>
          </a:prstGeom>
          <a:noFill/>
          <a:ln>
            <a:noFill/>
          </a:ln>
        </p:spPr>
        <p:txBody>
          <a:bodyPr anchorCtr="0" anchor="t" bIns="45700" lIns="91425" spcFirstLastPara="1" rIns="91425" wrap="square" tIns="45700">
            <a:normAutofit/>
          </a:bodyPr>
          <a:lstStyle/>
          <a:p>
            <a:pPr indent="-419100" lvl="0" marL="457200" rtl="0" algn="just">
              <a:lnSpc>
                <a:spcPct val="70000"/>
              </a:lnSpc>
              <a:spcBef>
                <a:spcPts val="1000"/>
              </a:spcBef>
              <a:spcAft>
                <a:spcPts val="0"/>
              </a:spcAft>
              <a:buClr>
                <a:srgbClr val="3C78D8"/>
              </a:buClr>
              <a:buSzPts val="3000"/>
              <a:buFont typeface="Raleway"/>
              <a:buChar char="●"/>
            </a:pPr>
            <a:r>
              <a:rPr lang="en-US" sz="3000">
                <a:solidFill>
                  <a:srgbClr val="212121"/>
                </a:solidFill>
                <a:latin typeface="Raleway"/>
                <a:ea typeface="Raleway"/>
                <a:cs typeface="Raleway"/>
                <a:sym typeface="Raleway"/>
              </a:rPr>
              <a:t>The data used for this project was collected over the phone between late 2009 and early 2020.</a:t>
            </a:r>
            <a:endParaRPr sz="3000">
              <a:solidFill>
                <a:srgbClr val="212121"/>
              </a:solidFill>
              <a:latin typeface="Raleway"/>
              <a:ea typeface="Raleway"/>
              <a:cs typeface="Raleway"/>
              <a:sym typeface="Raleway"/>
            </a:endParaRPr>
          </a:p>
          <a:p>
            <a:pPr indent="0" lvl="0" marL="457200" rtl="0" algn="just">
              <a:lnSpc>
                <a:spcPct val="70000"/>
              </a:lnSpc>
              <a:spcBef>
                <a:spcPts val="1000"/>
              </a:spcBef>
              <a:spcAft>
                <a:spcPts val="0"/>
              </a:spcAft>
              <a:buNone/>
            </a:pPr>
            <a:r>
              <a:t/>
            </a:r>
            <a:endParaRPr sz="3000">
              <a:solidFill>
                <a:srgbClr val="212121"/>
              </a:solidFill>
              <a:latin typeface="Raleway"/>
              <a:ea typeface="Raleway"/>
              <a:cs typeface="Raleway"/>
              <a:sym typeface="Raleway"/>
            </a:endParaRPr>
          </a:p>
          <a:p>
            <a:pPr indent="-419100" lvl="0" marL="457200" rtl="0" algn="just">
              <a:lnSpc>
                <a:spcPct val="70000"/>
              </a:lnSpc>
              <a:spcBef>
                <a:spcPts val="1000"/>
              </a:spcBef>
              <a:spcAft>
                <a:spcPts val="0"/>
              </a:spcAft>
              <a:buClr>
                <a:srgbClr val="3C78D8"/>
              </a:buClr>
              <a:buSzPts val="3000"/>
              <a:buFont typeface="Raleway"/>
              <a:buChar char="●"/>
            </a:pPr>
            <a:r>
              <a:rPr lang="en-US" sz="3000">
                <a:solidFill>
                  <a:srgbClr val="212121"/>
                </a:solidFill>
                <a:latin typeface="Raleway"/>
                <a:ea typeface="Raleway"/>
                <a:cs typeface="Raleway"/>
                <a:sym typeface="Raleway"/>
              </a:rPr>
              <a:t>It was sourced from </a:t>
            </a:r>
            <a:r>
              <a:rPr lang="en-US" sz="3000">
                <a:solidFill>
                  <a:srgbClr val="212121"/>
                </a:solidFill>
                <a:highlight>
                  <a:srgbClr val="FFFFFF"/>
                </a:highlight>
                <a:latin typeface="Roboto"/>
                <a:ea typeface="Roboto"/>
                <a:cs typeface="Roboto"/>
                <a:sym typeface="Roboto"/>
              </a:rPr>
              <a:t> </a:t>
            </a:r>
            <a:r>
              <a:rPr lang="en-US" sz="3000" u="sng">
                <a:solidFill>
                  <a:schemeClr val="hlink"/>
                </a:solidFill>
                <a:highlight>
                  <a:srgbClr val="FFFFFF"/>
                </a:highlight>
                <a:latin typeface="Roboto"/>
                <a:ea typeface="Roboto"/>
                <a:cs typeface="Roboto"/>
                <a:sym typeface="Roboto"/>
                <a:hlinkClick r:id="rId4"/>
              </a:rPr>
              <a:t>DRIVENDATA</a:t>
            </a:r>
            <a:r>
              <a:rPr lang="en-US" sz="3000">
                <a:solidFill>
                  <a:srgbClr val="212121"/>
                </a:solidFill>
                <a:highlight>
                  <a:srgbClr val="FFFFFF"/>
                </a:highlight>
                <a:latin typeface="Roboto"/>
                <a:ea typeface="Roboto"/>
                <a:cs typeface="Roboto"/>
                <a:sym typeface="Roboto"/>
              </a:rPr>
              <a:t>(</a:t>
            </a:r>
            <a:r>
              <a:rPr lang="en-US" sz="3000">
                <a:solidFill>
                  <a:srgbClr val="212121"/>
                </a:solidFill>
                <a:latin typeface="Raleway"/>
                <a:ea typeface="Raleway"/>
                <a:cs typeface="Raleway"/>
                <a:sym typeface="Raleway"/>
              </a:rPr>
              <a:t>CDC, NCRID and NCHS (2012), National 2009 H1N1 Flu Survey)</a:t>
            </a:r>
            <a:endParaRPr sz="3000">
              <a:solidFill>
                <a:srgbClr val="212121"/>
              </a:solidFill>
              <a:latin typeface="Raleway"/>
              <a:ea typeface="Raleway"/>
              <a:cs typeface="Raleway"/>
              <a:sym typeface="Raleway"/>
            </a:endParaRPr>
          </a:p>
          <a:p>
            <a:pPr indent="0" lvl="0" marL="457200" rtl="0" algn="just">
              <a:lnSpc>
                <a:spcPct val="70000"/>
              </a:lnSpc>
              <a:spcBef>
                <a:spcPts val="1000"/>
              </a:spcBef>
              <a:spcAft>
                <a:spcPts val="0"/>
              </a:spcAft>
              <a:buNone/>
            </a:pPr>
            <a:r>
              <a:t/>
            </a:r>
            <a:endParaRPr sz="3000">
              <a:solidFill>
                <a:srgbClr val="212121"/>
              </a:solidFill>
              <a:latin typeface="Raleway"/>
              <a:ea typeface="Raleway"/>
              <a:cs typeface="Raleway"/>
              <a:sym typeface="Raleway"/>
            </a:endParaRPr>
          </a:p>
          <a:p>
            <a:pPr indent="-419100" lvl="0" marL="457200" rtl="0" algn="just">
              <a:lnSpc>
                <a:spcPct val="70000"/>
              </a:lnSpc>
              <a:spcBef>
                <a:spcPts val="1000"/>
              </a:spcBef>
              <a:spcAft>
                <a:spcPts val="0"/>
              </a:spcAft>
              <a:buClr>
                <a:srgbClr val="3C78D8"/>
              </a:buClr>
              <a:buSzPts val="3000"/>
              <a:buFont typeface="Raleway"/>
              <a:buChar char="●"/>
            </a:pPr>
            <a:r>
              <a:rPr lang="en-US" sz="3000">
                <a:solidFill>
                  <a:srgbClr val="000000"/>
                </a:solidFill>
                <a:latin typeface="Raleway"/>
                <a:ea typeface="Raleway"/>
                <a:cs typeface="Raleway"/>
                <a:sym typeface="Raleway"/>
              </a:rPr>
              <a:t>For purposes of this study, the data was split as follows:</a:t>
            </a:r>
            <a:endParaRPr sz="3000">
              <a:solidFill>
                <a:srgbClr val="000000"/>
              </a:solidFill>
              <a:latin typeface="Raleway"/>
              <a:ea typeface="Raleway"/>
              <a:cs typeface="Raleway"/>
              <a:sym typeface="Raleway"/>
            </a:endParaRPr>
          </a:p>
          <a:p>
            <a:pPr indent="-419100" lvl="0" marL="914400" rtl="0" algn="just">
              <a:lnSpc>
                <a:spcPct val="70000"/>
              </a:lnSpc>
              <a:spcBef>
                <a:spcPts val="0"/>
              </a:spcBef>
              <a:spcAft>
                <a:spcPts val="0"/>
              </a:spcAft>
              <a:buClr>
                <a:srgbClr val="3C78D8"/>
              </a:buClr>
              <a:buSzPts val="3000"/>
              <a:buFont typeface="Raleway"/>
              <a:buAutoNum type="arabicPeriod"/>
            </a:pPr>
            <a:r>
              <a:rPr b="1" lang="en-US" sz="3000">
                <a:solidFill>
                  <a:srgbClr val="212121"/>
                </a:solidFill>
                <a:latin typeface="Raleway"/>
                <a:ea typeface="Raleway"/>
                <a:cs typeface="Raleway"/>
                <a:sym typeface="Raleway"/>
              </a:rPr>
              <a:t>Train feature</a:t>
            </a:r>
            <a:r>
              <a:rPr lang="en-US" sz="3000">
                <a:solidFill>
                  <a:srgbClr val="212121"/>
                </a:solidFill>
                <a:latin typeface="Raleway"/>
                <a:ea typeface="Raleway"/>
                <a:cs typeface="Raleway"/>
                <a:sym typeface="Raleway"/>
              </a:rPr>
              <a:t> </a:t>
            </a:r>
            <a:r>
              <a:rPr b="1" lang="en-US" sz="3000">
                <a:solidFill>
                  <a:srgbClr val="212121"/>
                </a:solidFill>
                <a:latin typeface="Raleway"/>
                <a:ea typeface="Raleway"/>
                <a:cs typeface="Raleway"/>
                <a:sym typeface="Raleway"/>
              </a:rPr>
              <a:t>dataset; </a:t>
            </a:r>
            <a:r>
              <a:rPr lang="en-US" sz="3000">
                <a:solidFill>
                  <a:srgbClr val="212121"/>
                </a:solidFill>
                <a:latin typeface="Raleway"/>
                <a:ea typeface="Raleway"/>
                <a:cs typeface="Raleway"/>
                <a:sym typeface="Raleway"/>
              </a:rPr>
              <a:t>26707 rows and 36 columns.</a:t>
            </a:r>
            <a:endParaRPr sz="3000">
              <a:solidFill>
                <a:srgbClr val="212121"/>
              </a:solidFill>
              <a:latin typeface="Raleway"/>
              <a:ea typeface="Raleway"/>
              <a:cs typeface="Raleway"/>
              <a:sym typeface="Raleway"/>
            </a:endParaRPr>
          </a:p>
          <a:p>
            <a:pPr indent="-419100" lvl="0" marL="914400" rtl="0" algn="just">
              <a:lnSpc>
                <a:spcPct val="70000"/>
              </a:lnSpc>
              <a:spcBef>
                <a:spcPts val="0"/>
              </a:spcBef>
              <a:spcAft>
                <a:spcPts val="0"/>
              </a:spcAft>
              <a:buClr>
                <a:srgbClr val="3C78D8"/>
              </a:buClr>
              <a:buSzPts val="3000"/>
              <a:buFont typeface="Raleway"/>
              <a:buAutoNum type="arabicPeriod"/>
            </a:pPr>
            <a:r>
              <a:rPr b="1" lang="en-US" sz="3000">
                <a:solidFill>
                  <a:srgbClr val="212121"/>
                </a:solidFill>
                <a:latin typeface="Raleway"/>
                <a:ea typeface="Raleway"/>
                <a:cs typeface="Raleway"/>
                <a:sym typeface="Raleway"/>
              </a:rPr>
              <a:t>Target dataset; </a:t>
            </a:r>
            <a:r>
              <a:rPr lang="en-US" sz="3000">
                <a:solidFill>
                  <a:srgbClr val="212121"/>
                </a:solidFill>
                <a:latin typeface="Raleway"/>
                <a:ea typeface="Raleway"/>
                <a:cs typeface="Raleway"/>
                <a:sym typeface="Raleway"/>
              </a:rPr>
              <a:t>26707 rows and 3 columns</a:t>
            </a:r>
            <a:endParaRPr sz="3000"/>
          </a:p>
          <a:p>
            <a:pPr indent="0" lvl="0" marL="0" rtl="0" algn="l">
              <a:lnSpc>
                <a:spcPct val="70000"/>
              </a:lnSpc>
              <a:spcBef>
                <a:spcPts val="0"/>
              </a:spcBef>
              <a:spcAft>
                <a:spcPts val="0"/>
              </a:spcAft>
              <a:buSzPts val="358"/>
              <a:buNone/>
            </a:pPr>
            <a:r>
              <a:t/>
            </a:r>
            <a:endParaRPr sz="3000">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59fb9ae66c_0_377"/>
          <p:cNvSpPr txBox="1"/>
          <p:nvPr>
            <p:ph type="title"/>
          </p:nvPr>
        </p:nvSpPr>
        <p:spPr>
          <a:xfrm>
            <a:off x="325050" y="74725"/>
            <a:ext cx="3256500" cy="545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EDA</a:t>
            </a:r>
            <a:endParaRPr/>
          </a:p>
          <a:p>
            <a:pPr indent="0" lvl="0" marL="0" rtl="0" algn="ctr">
              <a:lnSpc>
                <a:spcPct val="90000"/>
              </a:lnSpc>
              <a:spcBef>
                <a:spcPts val="0"/>
              </a:spcBef>
              <a:spcAft>
                <a:spcPts val="0"/>
              </a:spcAft>
              <a:buClr>
                <a:schemeClr val="dk1"/>
              </a:buClr>
              <a:buSzPts val="4400"/>
              <a:buFont typeface="Calibri"/>
              <a:buNone/>
            </a:pPr>
            <a:r>
              <a:rPr lang="en-US"/>
              <a:t>Bivariate Analysis: </a:t>
            </a:r>
            <a:endParaRPr/>
          </a:p>
          <a:p>
            <a:pPr indent="0" lvl="0" marL="0" rtl="0" algn="ctr">
              <a:lnSpc>
                <a:spcPct val="90000"/>
              </a:lnSpc>
              <a:spcBef>
                <a:spcPts val="0"/>
              </a:spcBef>
              <a:spcAft>
                <a:spcPts val="0"/>
              </a:spcAft>
              <a:buClr>
                <a:schemeClr val="dk1"/>
              </a:buClr>
              <a:buSzPts val="4400"/>
              <a:buFont typeface="Calibri"/>
              <a:buNone/>
            </a:pPr>
            <a:r>
              <a:rPr lang="en-US" sz="2500"/>
              <a:t>KAP </a:t>
            </a:r>
            <a:r>
              <a:rPr lang="en-US" sz="2500">
                <a:solidFill>
                  <a:srgbClr val="212121"/>
                </a:solidFill>
                <a:highlight>
                  <a:schemeClr val="lt1"/>
                </a:highlight>
              </a:rPr>
              <a:t>vs Seasonal Vaccine Uptake</a:t>
            </a:r>
            <a:endParaRPr sz="2500"/>
          </a:p>
        </p:txBody>
      </p:sp>
      <p:pic>
        <p:nvPicPr>
          <p:cNvPr id="122" name="Google Shape;122;g259fb9ae66c_0_377"/>
          <p:cNvPicPr preferRelativeResize="0"/>
          <p:nvPr/>
        </p:nvPicPr>
        <p:blipFill>
          <a:blip r:embed="rId3">
            <a:alphaModFix/>
          </a:blip>
          <a:stretch>
            <a:fillRect/>
          </a:stretch>
        </p:blipFill>
        <p:spPr>
          <a:xfrm>
            <a:off x="4347550" y="74725"/>
            <a:ext cx="7471425" cy="6550976"/>
          </a:xfrm>
          <a:prstGeom prst="rect">
            <a:avLst/>
          </a:prstGeom>
          <a:noFill/>
          <a:ln cap="flat" cmpd="sng" w="9525">
            <a:solidFill>
              <a:srgbClr val="1C4587"/>
            </a:solidFill>
            <a:prstDash val="solid"/>
            <a:round/>
            <a:headEnd len="sm" w="sm" type="none"/>
            <a:tailEnd len="sm" w="sm" type="none"/>
          </a:ln>
        </p:spPr>
      </p:pic>
      <p:pic>
        <p:nvPicPr>
          <p:cNvPr id="123" name="Google Shape;123;g259fb9ae66c_0_377"/>
          <p:cNvPicPr preferRelativeResize="0"/>
          <p:nvPr/>
        </p:nvPicPr>
        <p:blipFill>
          <a:blip r:embed="rId4">
            <a:alphaModFix/>
          </a:blip>
          <a:stretch>
            <a:fillRect/>
          </a:stretch>
        </p:blipFill>
        <p:spPr>
          <a:xfrm>
            <a:off x="10866300" y="5532300"/>
            <a:ext cx="1325700" cy="132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259fb9ae66c_0_409"/>
          <p:cNvPicPr preferRelativeResize="0"/>
          <p:nvPr/>
        </p:nvPicPr>
        <p:blipFill>
          <a:blip r:embed="rId3">
            <a:alphaModFix/>
          </a:blip>
          <a:stretch>
            <a:fillRect/>
          </a:stretch>
        </p:blipFill>
        <p:spPr>
          <a:xfrm>
            <a:off x="10866300" y="5532300"/>
            <a:ext cx="1325700" cy="1325700"/>
          </a:xfrm>
          <a:prstGeom prst="rect">
            <a:avLst/>
          </a:prstGeom>
          <a:noFill/>
          <a:ln>
            <a:noFill/>
          </a:ln>
        </p:spPr>
      </p:pic>
      <p:sp>
        <p:nvSpPr>
          <p:cNvPr id="129" name="Google Shape;129;g259fb9ae66c_0_409"/>
          <p:cNvSpPr txBox="1"/>
          <p:nvPr>
            <p:ph type="title"/>
          </p:nvPr>
        </p:nvSpPr>
        <p:spPr>
          <a:xfrm>
            <a:off x="448800" y="136525"/>
            <a:ext cx="11213100" cy="981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8918"/>
              <a:buFont typeface="Calibri"/>
              <a:buNone/>
            </a:pPr>
            <a:r>
              <a:rPr lang="en-US"/>
              <a:t>M</a:t>
            </a:r>
            <a:r>
              <a:rPr lang="en-US"/>
              <a:t>ODELLING</a:t>
            </a:r>
            <a:endParaRPr/>
          </a:p>
          <a:p>
            <a:pPr indent="0" lvl="0" marL="0" rtl="0" algn="l">
              <a:lnSpc>
                <a:spcPct val="90000"/>
              </a:lnSpc>
              <a:spcBef>
                <a:spcPts val="0"/>
              </a:spcBef>
              <a:spcAft>
                <a:spcPts val="0"/>
              </a:spcAft>
              <a:buClr>
                <a:schemeClr val="dk1"/>
              </a:buClr>
              <a:buSzPct val="130692"/>
              <a:buFont typeface="Calibri"/>
              <a:buNone/>
            </a:pPr>
            <a:r>
              <a:rPr lang="en-US" sz="3366"/>
              <a:t> Logistic Regression Model(Baseline)</a:t>
            </a:r>
            <a:endParaRPr sz="3366"/>
          </a:p>
        </p:txBody>
      </p:sp>
      <p:sp>
        <p:nvSpPr>
          <p:cNvPr id="130" name="Google Shape;130;g259fb9ae66c_0_409"/>
          <p:cNvSpPr txBox="1"/>
          <p:nvPr/>
        </p:nvSpPr>
        <p:spPr>
          <a:xfrm>
            <a:off x="533400" y="5405975"/>
            <a:ext cx="11055000" cy="13395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600"/>
              </a:spcBef>
              <a:spcAft>
                <a:spcPts val="0"/>
              </a:spcAft>
              <a:buClr>
                <a:srgbClr val="212121"/>
              </a:buClr>
              <a:buSzPts val="1700"/>
              <a:buFont typeface="Raleway"/>
              <a:buChar char="●"/>
            </a:pPr>
            <a:r>
              <a:rPr lang="en-US" sz="1700">
                <a:solidFill>
                  <a:srgbClr val="212121"/>
                </a:solidFill>
                <a:highlight>
                  <a:srgbClr val="FFFFFF"/>
                </a:highlight>
                <a:latin typeface="Raleway"/>
                <a:ea typeface="Raleway"/>
                <a:cs typeface="Raleway"/>
                <a:sym typeface="Raleway"/>
              </a:rPr>
              <a:t>The </a:t>
            </a:r>
            <a:r>
              <a:rPr b="1" lang="en-US" sz="1700">
                <a:solidFill>
                  <a:srgbClr val="212121"/>
                </a:solidFill>
                <a:highlight>
                  <a:srgbClr val="FFFFFF"/>
                </a:highlight>
                <a:latin typeface="Raleway"/>
                <a:ea typeface="Raleway"/>
                <a:cs typeface="Raleway"/>
                <a:sym typeface="Raleway"/>
              </a:rPr>
              <a:t>ROC curve</a:t>
            </a:r>
            <a:r>
              <a:rPr lang="en-US" sz="1700">
                <a:solidFill>
                  <a:srgbClr val="212121"/>
                </a:solidFill>
                <a:highlight>
                  <a:srgbClr val="FFFFFF"/>
                </a:highlight>
                <a:latin typeface="Raleway"/>
                <a:ea typeface="Raleway"/>
                <a:cs typeface="Raleway"/>
                <a:sym typeface="Raleway"/>
              </a:rPr>
              <a:t> above shows a AUC score of </a:t>
            </a:r>
            <a:r>
              <a:rPr b="1" lang="en-US" sz="1700">
                <a:solidFill>
                  <a:srgbClr val="212121"/>
                </a:solidFill>
                <a:highlight>
                  <a:srgbClr val="FFFFFF"/>
                </a:highlight>
                <a:latin typeface="Raleway"/>
                <a:ea typeface="Raleway"/>
                <a:cs typeface="Raleway"/>
                <a:sym typeface="Raleway"/>
              </a:rPr>
              <a:t>0.8523</a:t>
            </a:r>
            <a:r>
              <a:rPr lang="en-US" sz="1700">
                <a:solidFill>
                  <a:srgbClr val="212121"/>
                </a:solidFill>
                <a:highlight>
                  <a:srgbClr val="FFFFFF"/>
                </a:highlight>
                <a:latin typeface="Raleway"/>
                <a:ea typeface="Raleway"/>
                <a:cs typeface="Raleway"/>
                <a:sym typeface="Raleway"/>
              </a:rPr>
              <a:t> on the test set, revealing that the model is quite good on distinguishing between those who received the seasonal flu vaccine or not (positives and negatives).</a:t>
            </a:r>
            <a:endParaRPr sz="1700">
              <a:solidFill>
                <a:srgbClr val="212121"/>
              </a:solidFill>
              <a:highlight>
                <a:srgbClr val="FFFFFF"/>
              </a:highlight>
              <a:latin typeface="Raleway"/>
              <a:ea typeface="Raleway"/>
              <a:cs typeface="Raleway"/>
              <a:sym typeface="Raleway"/>
            </a:endParaRPr>
          </a:p>
          <a:p>
            <a:pPr indent="-336550" lvl="0" marL="457200" rtl="0" algn="just">
              <a:lnSpc>
                <a:spcPct val="115000"/>
              </a:lnSpc>
              <a:spcBef>
                <a:spcPts val="0"/>
              </a:spcBef>
              <a:spcAft>
                <a:spcPts val="0"/>
              </a:spcAft>
              <a:buClr>
                <a:srgbClr val="212121"/>
              </a:buClr>
              <a:buSzPts val="1700"/>
              <a:buFont typeface="Raleway"/>
              <a:buChar char="●"/>
            </a:pPr>
            <a:r>
              <a:rPr lang="en-US" sz="1700">
                <a:solidFill>
                  <a:srgbClr val="212121"/>
                </a:solidFill>
                <a:highlight>
                  <a:srgbClr val="FFFFFF"/>
                </a:highlight>
                <a:latin typeface="Raleway"/>
                <a:ea typeface="Raleway"/>
                <a:cs typeface="Raleway"/>
                <a:sym typeface="Raleway"/>
              </a:rPr>
              <a:t>The score is close to 1, meaning that the predictive power of the model can be trusted.</a:t>
            </a:r>
            <a:endParaRPr sz="1700">
              <a:solidFill>
                <a:srgbClr val="212121"/>
              </a:solidFill>
              <a:highlight>
                <a:srgbClr val="FFFFFF"/>
              </a:highlight>
              <a:latin typeface="Raleway"/>
              <a:ea typeface="Raleway"/>
              <a:cs typeface="Raleway"/>
              <a:sym typeface="Raleway"/>
            </a:endParaRPr>
          </a:p>
        </p:txBody>
      </p:sp>
      <p:pic>
        <p:nvPicPr>
          <p:cNvPr id="131" name="Google Shape;131;g259fb9ae66c_0_409"/>
          <p:cNvPicPr preferRelativeResize="0"/>
          <p:nvPr/>
        </p:nvPicPr>
        <p:blipFill>
          <a:blip r:embed="rId4">
            <a:alphaModFix/>
          </a:blip>
          <a:stretch>
            <a:fillRect/>
          </a:stretch>
        </p:blipFill>
        <p:spPr>
          <a:xfrm>
            <a:off x="444970" y="1270825"/>
            <a:ext cx="5094530" cy="4211350"/>
          </a:xfrm>
          <a:prstGeom prst="rect">
            <a:avLst/>
          </a:prstGeom>
          <a:noFill/>
          <a:ln cap="flat" cmpd="sng" w="9525">
            <a:solidFill>
              <a:srgbClr val="1C4587"/>
            </a:solidFill>
            <a:prstDash val="solid"/>
            <a:round/>
            <a:headEnd len="sm" w="sm" type="none"/>
            <a:tailEnd len="sm" w="sm" type="none"/>
          </a:ln>
        </p:spPr>
      </p:pic>
      <p:pic>
        <p:nvPicPr>
          <p:cNvPr id="132" name="Google Shape;132;g259fb9ae66c_0_409"/>
          <p:cNvPicPr preferRelativeResize="0"/>
          <p:nvPr/>
        </p:nvPicPr>
        <p:blipFill>
          <a:blip r:embed="rId5">
            <a:alphaModFix/>
          </a:blip>
          <a:stretch>
            <a:fillRect/>
          </a:stretch>
        </p:blipFill>
        <p:spPr>
          <a:xfrm>
            <a:off x="5981700" y="1270825"/>
            <a:ext cx="5680200" cy="4211353"/>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59fb9ae66c_2_0"/>
          <p:cNvPicPr preferRelativeResize="0"/>
          <p:nvPr/>
        </p:nvPicPr>
        <p:blipFill>
          <a:blip r:embed="rId3">
            <a:alphaModFix/>
          </a:blip>
          <a:stretch>
            <a:fillRect/>
          </a:stretch>
        </p:blipFill>
        <p:spPr>
          <a:xfrm>
            <a:off x="10866300" y="5532300"/>
            <a:ext cx="1325700" cy="1325700"/>
          </a:xfrm>
          <a:prstGeom prst="rect">
            <a:avLst/>
          </a:prstGeom>
          <a:noFill/>
          <a:ln>
            <a:noFill/>
          </a:ln>
        </p:spPr>
      </p:pic>
      <p:sp>
        <p:nvSpPr>
          <p:cNvPr id="138" name="Google Shape;138;g259fb9ae66c_2_0"/>
          <p:cNvSpPr txBox="1"/>
          <p:nvPr>
            <p:ph type="title"/>
          </p:nvPr>
        </p:nvSpPr>
        <p:spPr>
          <a:xfrm>
            <a:off x="457200" y="-15875"/>
            <a:ext cx="11269500" cy="981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8918"/>
              <a:buFont typeface="Calibri"/>
              <a:buNone/>
            </a:pPr>
            <a:r>
              <a:rPr lang="en-US"/>
              <a:t>MODELLING</a:t>
            </a:r>
            <a:endParaRPr/>
          </a:p>
          <a:p>
            <a:pPr indent="0" lvl="0" marL="0" rtl="0" algn="l">
              <a:lnSpc>
                <a:spcPct val="90000"/>
              </a:lnSpc>
              <a:spcBef>
                <a:spcPts val="0"/>
              </a:spcBef>
              <a:spcAft>
                <a:spcPts val="0"/>
              </a:spcAft>
              <a:buClr>
                <a:schemeClr val="dk1"/>
              </a:buClr>
              <a:buSzPct val="133333"/>
              <a:buFont typeface="Calibri"/>
              <a:buNone/>
            </a:pPr>
            <a:r>
              <a:rPr lang="en-US" sz="3300">
                <a:solidFill>
                  <a:srgbClr val="212121"/>
                </a:solidFill>
                <a:highlight>
                  <a:srgbClr val="FFFFFF"/>
                </a:highlight>
              </a:rPr>
              <a:t>Random Forest</a:t>
            </a:r>
            <a:r>
              <a:rPr lang="en-US" sz="3300"/>
              <a:t> Model</a:t>
            </a:r>
            <a:endParaRPr sz="3300"/>
          </a:p>
        </p:txBody>
      </p:sp>
      <p:sp>
        <p:nvSpPr>
          <p:cNvPr id="139" name="Google Shape;139;g259fb9ae66c_2_0"/>
          <p:cNvSpPr txBox="1"/>
          <p:nvPr/>
        </p:nvSpPr>
        <p:spPr>
          <a:xfrm>
            <a:off x="457200" y="5634575"/>
            <a:ext cx="11269500" cy="11079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600"/>
              </a:spcBef>
              <a:spcAft>
                <a:spcPts val="0"/>
              </a:spcAft>
              <a:buClr>
                <a:srgbClr val="212121"/>
              </a:buClr>
              <a:buSzPts val="2200"/>
              <a:buFont typeface="Roboto"/>
              <a:buChar char="●"/>
            </a:pPr>
            <a:r>
              <a:rPr lang="en-US" sz="1700">
                <a:solidFill>
                  <a:srgbClr val="212121"/>
                </a:solidFill>
                <a:highlight>
                  <a:srgbClr val="FFFFFF"/>
                </a:highlight>
                <a:latin typeface="Raleway"/>
                <a:ea typeface="Raleway"/>
                <a:cs typeface="Raleway"/>
                <a:sym typeface="Raleway"/>
              </a:rPr>
              <a:t>This model's </a:t>
            </a:r>
            <a:r>
              <a:rPr b="1" lang="en-US" sz="1700">
                <a:solidFill>
                  <a:srgbClr val="212121"/>
                </a:solidFill>
                <a:highlight>
                  <a:srgbClr val="FFFFFF"/>
                </a:highlight>
                <a:latin typeface="Raleway"/>
                <a:ea typeface="Raleway"/>
                <a:cs typeface="Raleway"/>
                <a:sym typeface="Raleway"/>
              </a:rPr>
              <a:t>ROC curve</a:t>
            </a:r>
            <a:r>
              <a:rPr lang="en-US" sz="1700">
                <a:solidFill>
                  <a:srgbClr val="212121"/>
                </a:solidFill>
                <a:highlight>
                  <a:srgbClr val="FFFFFF"/>
                </a:highlight>
                <a:latin typeface="Raleway"/>
                <a:ea typeface="Raleway"/>
                <a:cs typeface="Raleway"/>
                <a:sym typeface="Raleway"/>
              </a:rPr>
              <a:t> shows AUC of </a:t>
            </a:r>
            <a:r>
              <a:rPr b="1" lang="en-US" sz="1700">
                <a:solidFill>
                  <a:srgbClr val="212121"/>
                </a:solidFill>
                <a:highlight>
                  <a:srgbClr val="FFFFFF"/>
                </a:highlight>
                <a:latin typeface="Raleway"/>
                <a:ea typeface="Raleway"/>
                <a:cs typeface="Raleway"/>
                <a:sym typeface="Raleway"/>
              </a:rPr>
              <a:t>0.8539</a:t>
            </a:r>
            <a:r>
              <a:rPr lang="en-US" sz="1700">
                <a:solidFill>
                  <a:srgbClr val="212121"/>
                </a:solidFill>
                <a:highlight>
                  <a:srgbClr val="FFFFFF"/>
                </a:highlight>
                <a:latin typeface="Raleway"/>
                <a:ea typeface="Raleway"/>
                <a:cs typeface="Raleway"/>
                <a:sym typeface="Raleway"/>
              </a:rPr>
              <a:t>, the highest so far. The model is more effective in predicting the seasonal vaccine uptake based on the provided features.It is able to differentiate between vaccine recipients and non-recipients effectively.</a:t>
            </a:r>
            <a:endParaRPr sz="2500">
              <a:solidFill>
                <a:srgbClr val="212121"/>
              </a:solidFill>
              <a:highlight>
                <a:srgbClr val="FFFFFF"/>
              </a:highlight>
              <a:latin typeface="Raleway"/>
              <a:ea typeface="Raleway"/>
              <a:cs typeface="Raleway"/>
              <a:sym typeface="Raleway"/>
            </a:endParaRPr>
          </a:p>
        </p:txBody>
      </p:sp>
      <p:pic>
        <p:nvPicPr>
          <p:cNvPr id="140" name="Google Shape;140;g259fb9ae66c_2_0"/>
          <p:cNvPicPr preferRelativeResize="0"/>
          <p:nvPr/>
        </p:nvPicPr>
        <p:blipFill>
          <a:blip r:embed="rId4">
            <a:alphaModFix/>
          </a:blip>
          <a:stretch>
            <a:fillRect/>
          </a:stretch>
        </p:blipFill>
        <p:spPr>
          <a:xfrm>
            <a:off x="457200" y="1101313"/>
            <a:ext cx="5299586" cy="4380862"/>
          </a:xfrm>
          <a:prstGeom prst="rect">
            <a:avLst/>
          </a:prstGeom>
          <a:noFill/>
          <a:ln cap="flat" cmpd="sng" w="9525">
            <a:solidFill>
              <a:srgbClr val="1C4587"/>
            </a:solidFill>
            <a:prstDash val="solid"/>
            <a:round/>
            <a:headEnd len="sm" w="sm" type="none"/>
            <a:tailEnd len="sm" w="sm" type="none"/>
          </a:ln>
        </p:spPr>
      </p:pic>
      <p:pic>
        <p:nvPicPr>
          <p:cNvPr id="141" name="Google Shape;141;g259fb9ae66c_2_0"/>
          <p:cNvPicPr preferRelativeResize="0"/>
          <p:nvPr/>
        </p:nvPicPr>
        <p:blipFill>
          <a:blip r:embed="rId5">
            <a:alphaModFix/>
          </a:blip>
          <a:stretch>
            <a:fillRect/>
          </a:stretch>
        </p:blipFill>
        <p:spPr>
          <a:xfrm>
            <a:off x="6008925" y="1101325"/>
            <a:ext cx="5744433" cy="4380850"/>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59fb9ae66c_0_397"/>
          <p:cNvPicPr preferRelativeResize="0"/>
          <p:nvPr/>
        </p:nvPicPr>
        <p:blipFill>
          <a:blip r:embed="rId3">
            <a:alphaModFix/>
          </a:blip>
          <a:stretch>
            <a:fillRect/>
          </a:stretch>
        </p:blipFill>
        <p:spPr>
          <a:xfrm>
            <a:off x="10866300" y="5532300"/>
            <a:ext cx="1325700" cy="1325700"/>
          </a:xfrm>
          <a:prstGeom prst="rect">
            <a:avLst/>
          </a:prstGeom>
          <a:noFill/>
          <a:ln>
            <a:noFill/>
          </a:ln>
        </p:spPr>
      </p:pic>
      <p:sp>
        <p:nvSpPr>
          <p:cNvPr id="147" name="Google Shape;147;g259fb9ae66c_0_397"/>
          <p:cNvSpPr txBox="1"/>
          <p:nvPr>
            <p:ph type="title"/>
          </p:nvPr>
        </p:nvSpPr>
        <p:spPr>
          <a:xfrm>
            <a:off x="609600" y="-92075"/>
            <a:ext cx="10863600" cy="9819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1200"/>
              </a:spcBef>
              <a:spcAft>
                <a:spcPts val="1200"/>
              </a:spcAft>
              <a:buNone/>
            </a:pPr>
            <a:r>
              <a:rPr lang="en-US" sz="3394">
                <a:solidFill>
                  <a:srgbClr val="212121"/>
                </a:solidFill>
                <a:highlight>
                  <a:srgbClr val="FFFFFF"/>
                </a:highlight>
              </a:rPr>
              <a:t>MODEL EVALUATION SUMMARY</a:t>
            </a:r>
            <a:endParaRPr/>
          </a:p>
        </p:txBody>
      </p:sp>
      <p:sp>
        <p:nvSpPr>
          <p:cNvPr id="148" name="Google Shape;148;g259fb9ae66c_0_397"/>
          <p:cNvSpPr txBox="1"/>
          <p:nvPr>
            <p:ph idx="1" type="body"/>
          </p:nvPr>
        </p:nvSpPr>
        <p:spPr>
          <a:xfrm>
            <a:off x="5098750" y="3446900"/>
            <a:ext cx="6374400" cy="3175800"/>
          </a:xfrm>
          <a:prstGeom prst="rect">
            <a:avLst/>
          </a:prstGeom>
          <a:noFill/>
          <a:ln>
            <a:noFill/>
          </a:ln>
        </p:spPr>
        <p:txBody>
          <a:bodyPr anchorCtr="0" anchor="t" bIns="45700" lIns="91425" spcFirstLastPara="1" rIns="91425" wrap="square" tIns="45700">
            <a:normAutofit/>
          </a:bodyPr>
          <a:lstStyle/>
          <a:p>
            <a:pPr indent="-254000" lvl="0" marL="228600" rtl="0" algn="just">
              <a:lnSpc>
                <a:spcPct val="115000"/>
              </a:lnSpc>
              <a:spcBef>
                <a:spcPts val="600"/>
              </a:spcBef>
              <a:spcAft>
                <a:spcPts val="0"/>
              </a:spcAft>
              <a:buClr>
                <a:srgbClr val="212121"/>
              </a:buClr>
              <a:buSzPts val="2200"/>
              <a:buFont typeface="Roboto"/>
              <a:buChar char="●"/>
            </a:pPr>
            <a:r>
              <a:rPr lang="en-US" sz="2200">
                <a:solidFill>
                  <a:srgbClr val="212121"/>
                </a:solidFill>
                <a:highlight>
                  <a:srgbClr val="FFFFFF"/>
                </a:highlight>
                <a:latin typeface="Raleway"/>
                <a:ea typeface="Raleway"/>
                <a:cs typeface="Raleway"/>
                <a:sym typeface="Raleway"/>
              </a:rPr>
              <a:t>The </a:t>
            </a:r>
            <a:r>
              <a:rPr b="1" lang="en-US" sz="2200">
                <a:solidFill>
                  <a:srgbClr val="212121"/>
                </a:solidFill>
                <a:highlight>
                  <a:srgbClr val="FFFFFF"/>
                </a:highlight>
                <a:latin typeface="Raleway"/>
                <a:ea typeface="Raleway"/>
                <a:cs typeface="Raleway"/>
                <a:sym typeface="Raleway"/>
              </a:rPr>
              <a:t>Random Forest Model</a:t>
            </a:r>
            <a:r>
              <a:rPr lang="en-US" sz="2200">
                <a:solidFill>
                  <a:srgbClr val="212121"/>
                </a:solidFill>
                <a:highlight>
                  <a:srgbClr val="FFFFFF"/>
                </a:highlight>
                <a:latin typeface="Raleway"/>
                <a:ea typeface="Raleway"/>
                <a:cs typeface="Raleway"/>
                <a:sym typeface="Raleway"/>
              </a:rPr>
              <a:t> (best_model3) has demonstrated commendable performance in predicting the uptake of the seasonal flu vaccine. </a:t>
            </a:r>
            <a:endParaRPr sz="2200">
              <a:solidFill>
                <a:srgbClr val="212121"/>
              </a:solidFill>
              <a:highlight>
                <a:srgbClr val="FFFFFF"/>
              </a:highlight>
              <a:latin typeface="Raleway"/>
              <a:ea typeface="Raleway"/>
              <a:cs typeface="Raleway"/>
              <a:sym typeface="Raleway"/>
            </a:endParaRPr>
          </a:p>
          <a:p>
            <a:pPr indent="0" lvl="0" marL="228600" rtl="0" algn="just">
              <a:lnSpc>
                <a:spcPct val="115000"/>
              </a:lnSpc>
              <a:spcBef>
                <a:spcPts val="600"/>
              </a:spcBef>
              <a:spcAft>
                <a:spcPts val="0"/>
              </a:spcAft>
              <a:buNone/>
            </a:pPr>
            <a:r>
              <a:t/>
            </a:r>
            <a:endParaRPr sz="2200">
              <a:solidFill>
                <a:srgbClr val="212121"/>
              </a:solidFill>
              <a:highlight>
                <a:srgbClr val="FFFFFF"/>
              </a:highlight>
              <a:latin typeface="Raleway"/>
              <a:ea typeface="Raleway"/>
              <a:cs typeface="Raleway"/>
              <a:sym typeface="Raleway"/>
            </a:endParaRPr>
          </a:p>
          <a:p>
            <a:pPr indent="-254000" lvl="0" marL="228600" rtl="0" algn="just">
              <a:lnSpc>
                <a:spcPct val="115000"/>
              </a:lnSpc>
              <a:spcBef>
                <a:spcPts val="600"/>
              </a:spcBef>
              <a:spcAft>
                <a:spcPts val="0"/>
              </a:spcAft>
              <a:buClr>
                <a:srgbClr val="212121"/>
              </a:buClr>
              <a:buSzPts val="2200"/>
              <a:buFont typeface="Roboto"/>
              <a:buChar char="●"/>
            </a:pPr>
            <a:r>
              <a:rPr lang="en-US" sz="2200">
                <a:solidFill>
                  <a:srgbClr val="212121"/>
                </a:solidFill>
                <a:highlight>
                  <a:srgbClr val="FFFFFF"/>
                </a:highlight>
                <a:latin typeface="Raleway"/>
                <a:ea typeface="Raleway"/>
                <a:cs typeface="Raleway"/>
                <a:sym typeface="Raleway"/>
              </a:rPr>
              <a:t>It has </a:t>
            </a:r>
            <a:r>
              <a:rPr b="1" lang="en-US" sz="2200">
                <a:solidFill>
                  <a:srgbClr val="212121"/>
                </a:solidFill>
                <a:highlight>
                  <a:srgbClr val="FFFFFF"/>
                </a:highlight>
                <a:latin typeface="Raleway"/>
                <a:ea typeface="Raleway"/>
                <a:cs typeface="Raleway"/>
                <a:sym typeface="Raleway"/>
              </a:rPr>
              <a:t>strong evaluation metrics </a:t>
            </a:r>
            <a:r>
              <a:rPr lang="en-US" sz="2200">
                <a:solidFill>
                  <a:srgbClr val="212121"/>
                </a:solidFill>
                <a:highlight>
                  <a:srgbClr val="FFFFFF"/>
                </a:highlight>
                <a:latin typeface="Raleway"/>
                <a:ea typeface="Raleway"/>
                <a:cs typeface="Raleway"/>
                <a:sym typeface="Raleway"/>
              </a:rPr>
              <a:t>and an ROC curve with </a:t>
            </a:r>
            <a:r>
              <a:rPr b="1" lang="en-US" sz="2200">
                <a:solidFill>
                  <a:srgbClr val="212121"/>
                </a:solidFill>
                <a:highlight>
                  <a:srgbClr val="FFFFFF"/>
                </a:highlight>
                <a:latin typeface="Raleway"/>
                <a:ea typeface="Raleway"/>
                <a:cs typeface="Raleway"/>
                <a:sym typeface="Raleway"/>
              </a:rPr>
              <a:t>strong discriminatory power.</a:t>
            </a:r>
            <a:endParaRPr b="1" sz="1900">
              <a:highlight>
                <a:srgbClr val="FFFF00"/>
              </a:highlight>
            </a:endParaRPr>
          </a:p>
        </p:txBody>
      </p:sp>
      <p:pic>
        <p:nvPicPr>
          <p:cNvPr id="149" name="Google Shape;149;g259fb9ae66c_0_397"/>
          <p:cNvPicPr preferRelativeResize="0"/>
          <p:nvPr/>
        </p:nvPicPr>
        <p:blipFill>
          <a:blip r:embed="rId4">
            <a:alphaModFix/>
          </a:blip>
          <a:stretch>
            <a:fillRect/>
          </a:stretch>
        </p:blipFill>
        <p:spPr>
          <a:xfrm>
            <a:off x="479300" y="661225"/>
            <a:ext cx="10993949" cy="2590325"/>
          </a:xfrm>
          <a:prstGeom prst="rect">
            <a:avLst/>
          </a:prstGeom>
          <a:noFill/>
          <a:ln cap="flat" cmpd="sng" w="9525">
            <a:solidFill>
              <a:srgbClr val="1C4587"/>
            </a:solidFill>
            <a:prstDash val="solid"/>
            <a:round/>
            <a:headEnd len="sm" w="sm" type="none"/>
            <a:tailEnd len="sm" w="sm" type="none"/>
          </a:ln>
        </p:spPr>
      </p:pic>
      <p:pic>
        <p:nvPicPr>
          <p:cNvPr id="150" name="Google Shape;150;g259fb9ae66c_0_397"/>
          <p:cNvPicPr preferRelativeResize="0"/>
          <p:nvPr/>
        </p:nvPicPr>
        <p:blipFill>
          <a:blip r:embed="rId5">
            <a:alphaModFix/>
          </a:blip>
          <a:stretch>
            <a:fillRect/>
          </a:stretch>
        </p:blipFill>
        <p:spPr>
          <a:xfrm>
            <a:off x="457200" y="3339500"/>
            <a:ext cx="4304100" cy="3396800"/>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259fb9ae66c_2_65"/>
          <p:cNvPicPr preferRelativeResize="0"/>
          <p:nvPr/>
        </p:nvPicPr>
        <p:blipFill>
          <a:blip r:embed="rId3">
            <a:alphaModFix/>
          </a:blip>
          <a:stretch>
            <a:fillRect/>
          </a:stretch>
        </p:blipFill>
        <p:spPr>
          <a:xfrm>
            <a:off x="10866300" y="5532300"/>
            <a:ext cx="1325700" cy="1325700"/>
          </a:xfrm>
          <a:prstGeom prst="rect">
            <a:avLst/>
          </a:prstGeom>
          <a:noFill/>
          <a:ln>
            <a:noFill/>
          </a:ln>
        </p:spPr>
      </p:pic>
      <p:sp>
        <p:nvSpPr>
          <p:cNvPr id="156" name="Google Shape;156;g259fb9ae66c_2_65"/>
          <p:cNvSpPr txBox="1"/>
          <p:nvPr>
            <p:ph type="title"/>
          </p:nvPr>
        </p:nvSpPr>
        <p:spPr>
          <a:xfrm>
            <a:off x="609600" y="-92075"/>
            <a:ext cx="10863600" cy="9819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1200"/>
              </a:spcBef>
              <a:spcAft>
                <a:spcPts val="1200"/>
              </a:spcAft>
              <a:buNone/>
            </a:pPr>
            <a:r>
              <a:rPr lang="en-US" sz="3394">
                <a:solidFill>
                  <a:srgbClr val="212121"/>
                </a:solidFill>
                <a:highlight>
                  <a:srgbClr val="FFFFFF"/>
                </a:highlight>
              </a:rPr>
              <a:t>CONCLUSION</a:t>
            </a:r>
            <a:endParaRPr/>
          </a:p>
        </p:txBody>
      </p:sp>
      <p:sp>
        <p:nvSpPr>
          <p:cNvPr id="157" name="Google Shape;157;g259fb9ae66c_2_65"/>
          <p:cNvSpPr txBox="1"/>
          <p:nvPr>
            <p:ph idx="1" type="body"/>
          </p:nvPr>
        </p:nvSpPr>
        <p:spPr>
          <a:xfrm>
            <a:off x="82475" y="731325"/>
            <a:ext cx="11295300" cy="5597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600"/>
              </a:spcBef>
              <a:spcAft>
                <a:spcPts val="0"/>
              </a:spcAft>
              <a:buNone/>
            </a:pPr>
            <a:r>
              <a:t/>
            </a:r>
            <a:endParaRPr b="1" sz="3200">
              <a:solidFill>
                <a:srgbClr val="212121"/>
              </a:solidFill>
              <a:highlight>
                <a:srgbClr val="FFFFFF"/>
              </a:highlight>
              <a:latin typeface="Raleway"/>
              <a:ea typeface="Raleway"/>
              <a:cs typeface="Raleway"/>
              <a:sym typeface="Raleway"/>
            </a:endParaRPr>
          </a:p>
          <a:p>
            <a:pPr indent="-317500" lvl="0" marL="685800" rtl="0" algn="just">
              <a:lnSpc>
                <a:spcPct val="115000"/>
              </a:lnSpc>
              <a:spcBef>
                <a:spcPts val="600"/>
              </a:spcBef>
              <a:spcAft>
                <a:spcPts val="0"/>
              </a:spcAft>
              <a:buClr>
                <a:srgbClr val="212121"/>
              </a:buClr>
              <a:buSzPts val="3200"/>
              <a:buFont typeface="Raleway"/>
              <a:buAutoNum type="arabicPeriod"/>
            </a:pPr>
            <a:r>
              <a:rPr lang="en-US" sz="3200">
                <a:solidFill>
                  <a:srgbClr val="212121"/>
                </a:solidFill>
                <a:highlight>
                  <a:srgbClr val="FFFFFF"/>
                </a:highlight>
                <a:latin typeface="Raleway"/>
                <a:ea typeface="Raleway"/>
                <a:cs typeface="Raleway"/>
                <a:sym typeface="Raleway"/>
              </a:rPr>
              <a:t>The role of healthcare professionals can never be downplayed as evidenced by the fact that a doctor's recommendation to get the flu vaccine played a big role.</a:t>
            </a:r>
            <a:endParaRPr sz="3200">
              <a:solidFill>
                <a:srgbClr val="212121"/>
              </a:solidFill>
              <a:highlight>
                <a:srgbClr val="FFFFFF"/>
              </a:highlight>
              <a:latin typeface="Raleway"/>
              <a:ea typeface="Raleway"/>
              <a:cs typeface="Raleway"/>
              <a:sym typeface="Raleway"/>
            </a:endParaRPr>
          </a:p>
          <a:p>
            <a:pPr indent="-317500" lvl="0" marL="685800" rtl="0" algn="just">
              <a:lnSpc>
                <a:spcPct val="115000"/>
              </a:lnSpc>
              <a:spcBef>
                <a:spcPts val="0"/>
              </a:spcBef>
              <a:spcAft>
                <a:spcPts val="0"/>
              </a:spcAft>
              <a:buClr>
                <a:srgbClr val="212121"/>
              </a:buClr>
              <a:buSzPts val="3200"/>
              <a:buFont typeface="Raleway"/>
              <a:buAutoNum type="arabicPeriod"/>
            </a:pPr>
            <a:r>
              <a:rPr lang="en-US" sz="3200">
                <a:solidFill>
                  <a:srgbClr val="212121"/>
                </a:solidFill>
                <a:highlight>
                  <a:srgbClr val="FFFFFF"/>
                </a:highlight>
                <a:latin typeface="Raleway"/>
                <a:ea typeface="Raleway"/>
                <a:cs typeface="Raleway"/>
                <a:sym typeface="Raleway"/>
              </a:rPr>
              <a:t>How people view and feel about vaccines is a big influence on vaccine uptake.</a:t>
            </a:r>
            <a:endParaRPr sz="3200">
              <a:solidFill>
                <a:srgbClr val="212121"/>
              </a:solidFill>
              <a:highlight>
                <a:srgbClr val="FFFFFF"/>
              </a:highlight>
              <a:latin typeface="Raleway"/>
              <a:ea typeface="Raleway"/>
              <a:cs typeface="Raleway"/>
              <a:sym typeface="Raleway"/>
            </a:endParaRPr>
          </a:p>
          <a:p>
            <a:pPr indent="-317500" lvl="0" marL="685800" rtl="0" algn="just">
              <a:lnSpc>
                <a:spcPct val="115000"/>
              </a:lnSpc>
              <a:spcBef>
                <a:spcPts val="0"/>
              </a:spcBef>
              <a:spcAft>
                <a:spcPts val="0"/>
              </a:spcAft>
              <a:buClr>
                <a:srgbClr val="212121"/>
              </a:buClr>
              <a:buSzPts val="3200"/>
              <a:buFont typeface="Raleway"/>
              <a:buAutoNum type="arabicPeriod"/>
            </a:pPr>
            <a:r>
              <a:rPr lang="en-US" sz="3200">
                <a:solidFill>
                  <a:srgbClr val="212121"/>
                </a:solidFill>
                <a:highlight>
                  <a:srgbClr val="FFFFFF"/>
                </a:highlight>
                <a:latin typeface="Raleway"/>
                <a:ea typeface="Raleway"/>
                <a:cs typeface="Raleway"/>
                <a:sym typeface="Raleway"/>
              </a:rPr>
              <a:t>Older people tend to get the seasonal flu vaccine more than younger people.</a:t>
            </a:r>
            <a:endParaRPr sz="3200">
              <a:solidFill>
                <a:srgbClr val="212121"/>
              </a:solidFill>
              <a:highlight>
                <a:srgbClr val="FFFFFF"/>
              </a:highlight>
              <a:latin typeface="Raleway"/>
              <a:ea typeface="Raleway"/>
              <a:cs typeface="Raleway"/>
              <a:sym typeface="Raleway"/>
            </a:endParaRPr>
          </a:p>
          <a:p>
            <a:pPr indent="0" lvl="0" marL="0" rtl="0" algn="just">
              <a:lnSpc>
                <a:spcPct val="115000"/>
              </a:lnSpc>
              <a:spcBef>
                <a:spcPts val="600"/>
              </a:spcBef>
              <a:spcAft>
                <a:spcPts val="0"/>
              </a:spcAft>
              <a:buNone/>
            </a:pPr>
            <a:r>
              <a:t/>
            </a:r>
            <a:endParaRPr sz="3200">
              <a:solidFill>
                <a:srgbClr val="212121"/>
              </a:solidFill>
              <a:highlight>
                <a:srgbClr val="FFFFFF"/>
              </a:highlight>
              <a:latin typeface="Raleway"/>
              <a:ea typeface="Raleway"/>
              <a:cs typeface="Raleway"/>
              <a:sym typeface="Raleway"/>
            </a:endParaRPr>
          </a:p>
          <a:p>
            <a:pPr indent="0" lvl="0" marL="1371600" rtl="0" algn="just">
              <a:lnSpc>
                <a:spcPct val="115000"/>
              </a:lnSpc>
              <a:spcBef>
                <a:spcPts val="600"/>
              </a:spcBef>
              <a:spcAft>
                <a:spcPts val="0"/>
              </a:spcAft>
              <a:buNone/>
            </a:pPr>
            <a:r>
              <a:t/>
            </a:r>
            <a:endParaRPr sz="3200">
              <a:solidFill>
                <a:srgbClr val="212121"/>
              </a:solidFill>
              <a:highlight>
                <a:srgbClr val="FFFFFF"/>
              </a:highlight>
              <a:latin typeface="Raleway"/>
              <a:ea typeface="Raleway"/>
              <a:cs typeface="Raleway"/>
              <a:sym typeface="Raleway"/>
            </a:endParaRPr>
          </a:p>
          <a:p>
            <a:pPr indent="0" lvl="0" marL="0" rtl="0" algn="l">
              <a:lnSpc>
                <a:spcPct val="115000"/>
              </a:lnSpc>
              <a:spcBef>
                <a:spcPts val="1200"/>
              </a:spcBef>
              <a:spcAft>
                <a:spcPts val="500"/>
              </a:spcAft>
              <a:buNone/>
            </a:pPr>
            <a:r>
              <a:t/>
            </a:r>
            <a:endParaRPr sz="3200">
              <a:solidFill>
                <a:srgbClr val="21212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2023-07-13T18:41:53Z</dcterms:created>
  <dc:creator>steven kikwa</dc:creator>
</cp:coreProperties>
</file>