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55" r:id="rId2"/>
    <p:sldId id="446" r:id="rId3"/>
    <p:sldId id="376" r:id="rId4"/>
    <p:sldId id="389" r:id="rId5"/>
    <p:sldId id="279" r:id="rId6"/>
    <p:sldId id="382" r:id="rId7"/>
    <p:sldId id="383" r:id="rId8"/>
    <p:sldId id="428" r:id="rId9"/>
    <p:sldId id="434" r:id="rId10"/>
    <p:sldId id="384" r:id="rId11"/>
    <p:sldId id="436" r:id="rId12"/>
    <p:sldId id="440" r:id="rId13"/>
    <p:sldId id="442" r:id="rId14"/>
    <p:sldId id="352" r:id="rId15"/>
    <p:sldId id="386" r:id="rId16"/>
    <p:sldId id="447" r:id="rId17"/>
    <p:sldId id="266" r:id="rId18"/>
    <p:sldId id="441" r:id="rId19"/>
    <p:sldId id="406" r:id="rId20"/>
    <p:sldId id="375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伊藤 拓海" initials="伊藤" lastIdx="17" clrIdx="0">
    <p:extLst>
      <p:ext uri="{19B8F6BF-5375-455C-9EA6-DF929625EA0E}">
        <p15:presenceInfo xmlns:p15="http://schemas.microsoft.com/office/powerpoint/2012/main" userId="S::t-ito@inuilab.onmicrosoft.com::90b48b07-2338-437c-9088-a290b77ae5d9" providerId="AD"/>
      </p:ext>
    </p:extLst>
  </p:cmAuthor>
  <p:cmAuthor id="2" name="栗林 樹生" initials="栗林" lastIdx="15" clrIdx="1">
    <p:extLst>
      <p:ext uri="{19B8F6BF-5375-455C-9EA6-DF929625EA0E}">
        <p15:presenceInfo xmlns:p15="http://schemas.microsoft.com/office/powerpoint/2012/main" userId="S::kuribayashi@inuilab.onmicrosoft.com::9e09e6e7-4474-4f6c-a169-0ed75c85f02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A6DC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A79C4-9385-164A-8808-11DCBCA0D7DE}" v="251" dt="2020-06-18T10:04:19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8"/>
    <p:restoredTop sz="69171"/>
  </p:normalViewPr>
  <p:slideViewPr>
    <p:cSldViewPr snapToObjects="1" showGuides="1">
      <p:cViewPr varScale="1">
        <p:scale>
          <a:sx n="91" d="100"/>
          <a:sy n="91" d="100"/>
        </p:scale>
        <p:origin x="2048" y="184"/>
      </p:cViewPr>
      <p:guideLst>
        <p:guide orient="horz" pos="2160"/>
        <p:guide pos="2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60" d="100"/>
        <a:sy n="16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1T19:14:55.960" idx="3">
    <p:pos x="10" y="10"/>
    <p:text>超細かいが、真ん中からずれてるのが気になる</p:text>
    <p:extLst>
      <p:ext uri="{C676402C-5697-4E1C-873F-D02D1690AC5C}">
        <p15:threadingInfo xmlns:p15="http://schemas.microsoft.com/office/powerpoint/2012/main" timeZoneBias="-540"/>
      </p:ext>
    </p:extLst>
  </p:cm>
  <p:cm authorId="2" dt="2020-05-21T19:33:57.006" idx="2">
    <p:pos x="10" y="146"/>
    <p:text>修正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1T19:22:13.604" idx="5">
    <p:pos x="5184" y="898"/>
    <p:text>周りくどい？</p:text>
    <p:extLst>
      <p:ext uri="{C676402C-5697-4E1C-873F-D02D1690AC5C}">
        <p15:threadingInfo xmlns:p15="http://schemas.microsoft.com/office/powerpoint/2012/main" timeZoneBias="-540"/>
      </p:ext>
    </p:extLst>
  </p:cm>
  <p:cm authorId="2" dt="2020-05-21T19:37:26.017" idx="5">
    <p:pos x="5184" y="1034"/>
    <p:text>修正</p:text>
    <p:extLst>
      <p:ext uri="{C676402C-5697-4E1C-873F-D02D1690AC5C}">
        <p15:threadingInfo xmlns:p15="http://schemas.microsoft.com/office/powerpoint/2012/main" timeZoneBias="-540">
          <p15:parentCm authorId="1" idx="5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1T19:28:25.037" idx="10">
    <p:pos x="5511" y="3221"/>
    <p:text>二つのvalidを繋ぐとかしたいかも。文字を読まずに、</p:text>
    <p:extLst>
      <p:ext uri="{C676402C-5697-4E1C-873F-D02D1690AC5C}">
        <p15:threadingInfo xmlns:p15="http://schemas.microsoft.com/office/powerpoint/2012/main" timeZoneBias="-540"/>
      </p:ext>
    </p:extLst>
  </p:cm>
  <p:cm authorId="2" dt="2020-05-21T19:52:58.684" idx="7">
    <p:pos x="5511" y="3357"/>
    <p:text>修正</p:text>
    <p:extLst>
      <p:ext uri="{C676402C-5697-4E1C-873F-D02D1690AC5C}">
        <p15:threadingInfo xmlns:p15="http://schemas.microsoft.com/office/powerpoint/2012/main" timeZoneBias="-540">
          <p15:parentCm authorId="1" idx="10"/>
        </p15:threadingInfo>
      </p:ext>
    </p:extLst>
  </p:cm>
  <p:cm authorId="1" dt="2020-05-21T19:29:34.910" idx="11">
    <p:pos x="10" y="10"/>
    <p:text>dataかcorpusを揃えたい</p:text>
    <p:extLst>
      <p:ext uri="{C676402C-5697-4E1C-873F-D02D1690AC5C}">
        <p15:threadingInfo xmlns:p15="http://schemas.microsoft.com/office/powerpoint/2012/main" timeZoneBias="-540"/>
      </p:ext>
    </p:extLst>
  </p:cm>
  <p:cm authorId="2" dt="2020-05-21T19:53:02.842" idx="8">
    <p:pos x="10" y="146"/>
    <p:text>修正</p:text>
    <p:extLst>
      <p:ext uri="{C676402C-5697-4E1C-873F-D02D1690AC5C}">
        <p15:threadingInfo xmlns:p15="http://schemas.microsoft.com/office/powerpoint/2012/main" timeZoneBias="-540">
          <p15:parentCm authorId="1" idx="1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1T19:26:34.082" idx="8">
    <p:pos x="3498" y="1723"/>
    <p:text>ACLでは、KNPだけだと無情報かも</p:text>
    <p:extLst>
      <p:ext uri="{C676402C-5697-4E1C-873F-D02D1690AC5C}">
        <p15:threadingInfo xmlns:p15="http://schemas.microsoft.com/office/powerpoint/2012/main" timeZoneBias="-540"/>
      </p:ext>
    </p:extLst>
  </p:cm>
  <p:cm authorId="2" dt="2020-05-21T19:35:46.775" idx="4">
    <p:pos x="3498" y="1859"/>
    <p:text>修正</p:text>
    <p:extLst>
      <p:ext uri="{C676402C-5697-4E1C-873F-D02D1690AC5C}">
        <p15:threadingInfo xmlns:p15="http://schemas.microsoft.com/office/powerpoint/2012/main" timeZoneBias="-540">
          <p15:parentCm authorId="1" idx="8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4ED81-8AD5-6F48-BBC4-CBAE21523189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6BCD5-34BE-1B45-8215-EED859F44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84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coming to my presentation.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</a:t>
            </a:r>
            <a:r>
              <a:rPr kumimoji="1" lang="en-US" altLang="ja-JP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Tatsuki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Kuribayashi, a PhD student at Tohoku University, Japan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6BCD5-34BE-1B45-8215-EED859F4464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955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paper explores a third option for testing the word order hypothesis.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propose to compare experimentally manipulated sentences / in terms of the probability assigned to them by language models, trained on a large number of naturally occurring texts.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method is also considered to be less expensive than the method of observing human responses.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6BCD5-34BE-1B45-8215-EED859F4464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908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 model is language- and domain-agnostic, and training language model is low cost because it requires raw texts (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テクスト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only.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it can broaden the possibility of linguistic research such as analyzing word order in a language where only raw texts are available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6BCD5-34BE-1B45-8215-EED859F4464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114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 paper, we further suggest that the cost of creating evaluation data for hypothesis testing is sometimes lower than performing the count-based method.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6BCD5-34BE-1B45-8215-EED859F4464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95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if it is valid that there is a parallel between language model likelihood and canonical word order, the method has the potential to streamline the research on word order analysis.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6BCD5-34BE-1B45-8215-EED859F4464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490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 experiments, we demonstrate two types of parallels for validating this method.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checked the parallel between word order preference of LMs // and humans.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 we show that the results obtained with the LM-based method and those with previous methods are consistent on various claims on canonical word order.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language model-based method, we used unidirectional Transformer-based language models like GPT2 trained on fourteen giga bytes  Japanese sentences.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6BCD5-34BE-1B45-8215-EED859F4464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829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 first experiment, we obtained human word order preference data // using crowdsourcing.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experiments show the word order preferences of LMs and humans are highly correlated. 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supports the assumption that the LMs can determine the canonical word order as accurately as humans do.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6BCD5-34BE-1B45-8215-EED859F4464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85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checked parallels between the results obtained with the language models and those with the previously established method on various hypotheses of canonical word order of Japanese.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6BCD5-34BE-1B45-8215-EED859F44648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29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tested ten hypotheses on Japanese word order by language models with the same settings as the existing studies.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observed that the results are entirely consistent, which support the validity of the LM-based methods in Japanese word order analysis.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interested, please read our paper.</a:t>
            </a:r>
          </a:p>
          <a:p>
            <a:endParaRPr kumimoji="1" lang="en-US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6BCD5-34BE-1B45-8215-EED859F4464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086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our results, the language model-based method is tentatively considered as to be valid.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there is no exact guarantee that LM scores will reflect the effectiveness of the human processing of specific constructions in general.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we hope that researchers use LMs as a tool just to preliminary limit the hypothesis space.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Hypotheses supported by language models should then be re-verified with a human-based approach. </a:t>
            </a:r>
          </a:p>
          <a:p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6BCD5-34BE-1B45-8215-EED859F4464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676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 analysis, we tested additional claims on the properties of the canonical word order with language models, which have been less explored by large-scale experiments.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interested, please check our paper.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6BCD5-34BE-1B45-8215-EED859F44648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98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 language processing has benefited a lot from linguistics and cognitive science in designing a task and developing a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contrast, this study focuses on the opposite direction: can natural language processing techniques be useful for linguistic studies?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Specifically, this work investigates the use of neural language models for analyzing the language itself, especially on word order rules.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6BCD5-34BE-1B45-8215-EED859F4464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952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sum up, we have discussed / and validated the use of LMs as a tool for word order analysis.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experimental results supported the validity of using Japanese LMs for canonical word order analysis, which has the potential to broaden the possibilities of linguistic research.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was also the first work investigating the sensitivity of LMs against different word orders in non-European language.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additionally an</a:t>
            </a:r>
            <a:r>
              <a:rPr lang="en-US" altLang="ja-JP" sz="1200" dirty="0"/>
              <a:t>alyzed linguistic phenomena that was difficult to explore with the previous data-driven methods</a:t>
            </a:r>
          </a:p>
          <a:p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an engineering view, this study supported the use of LMs for automatically scoring Japanese word order.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viewpoint of the linguistic field, we provided additional empirical evidence to various word order hypotheses as well as demonstrated the validity of the LM-based method.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listening!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6BCD5-34BE-1B45-8215-EED859F4464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575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fields of linguistics and psychology, researchers investigate what knowledge or generalization  (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アクセント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rules we have about language use.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speakers sometimes have a range of options for word order in conveying a similar meaning, and several studies have investigated the factors determining this word order.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analyzing such linguistic phenomena, researchers repeat the cycle of constructing hypotheses and testing their validity, usually through psychological experiments or corpus frequency (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クエ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6BCD5-34BE-1B45-8215-EED859F4464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403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case study, we especially focus on analyzing the Japanese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 order.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word order of Japanese is flexible, for example, t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hree sentences in the slide have the same denotational meaning; Lisa passed a baton to Ken.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many claims on the canonical word order of Japanese, and it has attracted considerable attention from linguists and NLP researchers for decades.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revealing the word order rules is helpful for Japanese language learner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6BCD5-34BE-1B45-8215-EED859F4464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35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study, we examine the method of testing linguistic hypotheses using neural language models.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method, corpus frequency, many corpus-based studies have relied on,  is replaced with the likelihood calculated by neural (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ニューラル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language models trained on a large number of naturally occurring texts (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テクスト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LM-based method has the potential to overcome the difficulties existing methods face, such as the propagation of preprocessor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アクセント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プロ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errors in count-based methods.</a:t>
            </a:r>
          </a:p>
          <a:p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unclear, however, whether language models have the word order preference similar to humans.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our work, we 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 the use of LMs as a tool for word order analysis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6BCD5-34BE-1B45-8215-EED859F4464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131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typical approach of testing word order hypotheses is observing the reaction of humans, such as brain activity,  to each word order.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approach has been considered reliable / because the results are based on the direct observation of humans.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this method has scalability (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アクセント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issues, which make it difficult to consider a large number of examples or / test many hypotheses.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6BCD5-34BE-1B45-8215-EED859F4464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411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typical approach is counting the frequencies of each word order in a large corpus.</a:t>
            </a: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assumed that the canonical word order / frequently occurs in a large corpus.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advantages of this approach is suitability for large-scale experiments, which enables considering a large number of examples.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method, to analyze the frequency, researchers often have to identify whether a given sentence follows the hypothesis / with preprocessors such as predicate-argument structure parser.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sometimes, such identification is difficult for the preprocessors, which limits the possibilities of linguistic research.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6BCD5-34BE-1B45-8215-EED859F4464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810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if the necessary preprocessors are unavailable, such as the situation of analyzing low-resource languages, the count-based method can be impossible to perform.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6BCD5-34BE-1B45-8215-EED859F4464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501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addition, suppose the situation a researcher aims to conduct a contrastive (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コントラスティブ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study of word order trends in several domains.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researchers have to prepare the preprocessors that work well for each domain to make a reasonable comparison.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not a very practical approach because such preprocessors are still under development.</a:t>
            </a:r>
            <a:endParaRPr kumimoji="1" lang="ja-JP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6BCD5-34BE-1B45-8215-EED859F4464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84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6707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183879" y="6436772"/>
            <a:ext cx="510415" cy="4428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fld id="{CEA2B883-041E-8545-90A6-6EBC81CD3FD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143000" y="3489438"/>
            <a:ext cx="6858000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7443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628650" y="1188088"/>
            <a:ext cx="8515350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151731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4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85763" indent="-385763">
              <a:buSzPct val="80000"/>
              <a:buFont typeface="Wingdings" charset="2"/>
              <a:buChar char="l"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183879" y="6426397"/>
            <a:ext cx="510415" cy="4428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algn="ctr">
              <a:defRPr sz="1200"/>
            </a:lvl1pPr>
          </a:lstStyle>
          <a:p>
            <a:fld id="{CEA2B883-041E-8545-90A6-6EBC81CD3FD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628650" y="1188088"/>
            <a:ext cx="8515350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170877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388534"/>
            <a:ext cx="3885300" cy="49212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388534"/>
            <a:ext cx="3885300" cy="49212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628650" y="1188088"/>
            <a:ext cx="8515350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62688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8229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376314"/>
            <a:ext cx="3868340" cy="63473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011050"/>
            <a:ext cx="3868340" cy="429548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376314"/>
            <a:ext cx="3887391" cy="63473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011050"/>
            <a:ext cx="3887391" cy="429548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28650" y="1188088"/>
            <a:ext cx="8515350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53137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624577" y="4574560"/>
            <a:ext cx="7886700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116226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628650" y="1188088"/>
            <a:ext cx="8515350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154719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52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87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2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386840"/>
            <a:ext cx="7886700" cy="4922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492241"/>
            <a:ext cx="2057400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2020/7/6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5097780" y="6507163"/>
            <a:ext cx="3086100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ja-JP"/>
              <a:t>ACL 2020 Main Conference - 648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183879" y="6427694"/>
            <a:ext cx="510416" cy="442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900" b="1" i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CEA2B883-041E-8545-90A6-6EBC81CD3FD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32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130000"/>
        </a:lnSpc>
        <a:spcBef>
          <a:spcPts val="1500"/>
        </a:spcBef>
        <a:buClr>
          <a:schemeClr val="accent1"/>
        </a:buClr>
        <a:buSzPct val="80000"/>
        <a:buFont typeface="Wingdings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indent="-257175" algn="l" defTabSz="685800" rtl="0" eaLnBrk="1" latinLnBrk="0" hangingPunct="1">
        <a:lnSpc>
          <a:spcPct val="130000"/>
        </a:lnSpc>
        <a:spcBef>
          <a:spcPts val="150"/>
        </a:spcBef>
        <a:buSzPct val="120000"/>
        <a:buFont typeface=".AppleSystemUIFont" charset="-120"/>
        <a:buChar char="-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130000"/>
        </a:lnSpc>
        <a:spcBef>
          <a:spcPts val="150"/>
        </a:spcBef>
        <a:buSzPct val="120000"/>
        <a:buFont typeface=".AppleSystemUIFont" charset="-120"/>
        <a:buChar char="-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5875" indent="-257175" algn="l" defTabSz="685800" rtl="0" eaLnBrk="1" latinLnBrk="0" hangingPunct="1">
        <a:lnSpc>
          <a:spcPct val="130000"/>
        </a:lnSpc>
        <a:spcBef>
          <a:spcPts val="150"/>
        </a:spcBef>
        <a:buSzPct val="120000"/>
        <a:buFont typeface=".AppleSystemUIFont" charset="-120"/>
        <a:buChar char="-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28775" indent="-257175" algn="l" defTabSz="685800" rtl="0" eaLnBrk="1" latinLnBrk="0" hangingPunct="1">
        <a:lnSpc>
          <a:spcPct val="130000"/>
        </a:lnSpc>
        <a:spcBef>
          <a:spcPts val="150"/>
        </a:spcBef>
        <a:buSzPct val="120000"/>
        <a:buFont typeface=".AppleSystemUIFont" charset="-120"/>
        <a:buChar char="-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comments" Target="../comments/commen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iff"/><Relationship Id="rId5" Type="http://schemas.openxmlformats.org/officeDocument/2006/relationships/image" Target="../media/image5.tiff"/><Relationship Id="rId4" Type="http://schemas.openxmlformats.org/officeDocument/2006/relationships/image" Target="../media/image3.tif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image" Target="../media/image2.tiff"/><Relationship Id="rId7" Type="http://schemas.openxmlformats.org/officeDocument/2006/relationships/image" Target="../media/image7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iff"/><Relationship Id="rId5" Type="http://schemas.openxmlformats.org/officeDocument/2006/relationships/image" Target="../media/image5.tiff"/><Relationship Id="rId4" Type="http://schemas.openxmlformats.org/officeDocument/2006/relationships/image" Target="../media/image3.tif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tiff"/><Relationship Id="rId5" Type="http://schemas.openxmlformats.org/officeDocument/2006/relationships/image" Target="../media/image2.tif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74951" y="1699022"/>
            <a:ext cx="9293902" cy="1786665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dirty="0"/>
              <a:t>Language Models as an Alternative Evaluator of Word Order Hypotheses:</a:t>
            </a:r>
            <a:br>
              <a:rPr kumimoji="1" lang="en-US" altLang="ja-JP" sz="4000" dirty="0"/>
            </a:br>
            <a:r>
              <a:rPr kumimoji="1" lang="en-US" altLang="ja-JP" sz="4000" dirty="0"/>
              <a:t>A Case Study in Japanese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2400" b="1" u="sng" dirty="0" err="1"/>
              <a:t>Tatsuki</a:t>
            </a:r>
            <a:r>
              <a:rPr lang="en-US" altLang="ja-JP" sz="2400" b="1" u="sng" dirty="0"/>
              <a:t> Kuribayashi</a:t>
            </a:r>
            <a:r>
              <a:rPr kumimoji="1" lang="en-US" altLang="ja-JP" sz="2400" baseline="30000" dirty="0"/>
              <a:t>1,2  </a:t>
            </a:r>
            <a:br>
              <a:rPr kumimoji="1" lang="en-US" altLang="ja-JP" sz="2400" baseline="30000" dirty="0"/>
            </a:br>
            <a:r>
              <a:rPr lang="en-US" altLang="ja-JP" dirty="0"/>
              <a:t>Takumi Ito</a:t>
            </a:r>
            <a:r>
              <a:rPr kumimoji="1" lang="en-US" altLang="ja-JP" baseline="30000" dirty="0"/>
              <a:t>1,2</a:t>
            </a:r>
            <a:r>
              <a:rPr lang="en-US" altLang="ja-JP" baseline="30000" dirty="0"/>
              <a:t>  </a:t>
            </a:r>
            <a:r>
              <a:rPr kumimoji="1" lang="en-US" altLang="ja-JP" dirty="0"/>
              <a:t>Jun Suzuki</a:t>
            </a:r>
            <a:r>
              <a:rPr kumimoji="1" lang="en-US" altLang="ja-JP" baseline="30000" dirty="0"/>
              <a:t>1,3</a:t>
            </a:r>
            <a:r>
              <a:rPr lang="en-US" altLang="ja-JP" baseline="30000" dirty="0"/>
              <a:t>  </a:t>
            </a:r>
            <a:r>
              <a:rPr kumimoji="1" lang="en-US" altLang="ja-JP" dirty="0" err="1"/>
              <a:t>Kentaro</a:t>
            </a:r>
            <a:r>
              <a:rPr kumimoji="1" lang="en-US" altLang="ja-JP" dirty="0"/>
              <a:t> Inui</a:t>
            </a:r>
            <a:r>
              <a:rPr kumimoji="1" lang="en-US" altLang="ja-JP" baseline="30000" dirty="0"/>
              <a:t>1,3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2B883-041E-8545-90A6-6EBC81CD3FDD}" type="slidenum">
              <a:rPr kumimoji="1" lang="ja-JP" altLang="en-US" smtClean="0"/>
              <a:pPr algn="ctr"/>
              <a:t>1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E06FFF-5F61-1B43-BFD4-D682E5417BCE}"/>
              </a:ext>
            </a:extLst>
          </p:cNvPr>
          <p:cNvSpPr txBox="1"/>
          <p:nvPr/>
        </p:nvSpPr>
        <p:spPr>
          <a:xfrm>
            <a:off x="1873313" y="4904792"/>
            <a:ext cx="5686300" cy="4693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2000" dirty="0"/>
              <a:t>1 </a:t>
            </a:r>
            <a:r>
              <a:rPr lang="en-US" altLang="ja-JP" sz="2000" dirty="0"/>
              <a:t>Tohoku University  </a:t>
            </a:r>
            <a:r>
              <a:rPr kumimoji="1" lang="en-US" altLang="ja-JP" sz="2000" dirty="0"/>
              <a:t> 2 </a:t>
            </a:r>
            <a:r>
              <a:rPr kumimoji="1" lang="en-US" altLang="ja-JP" sz="2000" dirty="0" err="1"/>
              <a:t>Langsmith</a:t>
            </a:r>
            <a:r>
              <a:rPr lang="en-US" altLang="ja-JP" sz="2000" dirty="0"/>
              <a:t> Inc.   </a:t>
            </a:r>
            <a:r>
              <a:rPr kumimoji="1" lang="en-US" altLang="ja-JP" sz="2000" dirty="0"/>
              <a:t>3 RIKEN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97428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8"/>
    </mc:Choice>
    <mc:Fallback xmlns="">
      <p:transition spd="slow" advTm="320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7CE05-C63C-5B4E-87BC-0B6AAB51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93ABE-93B6-BB42-BAFD-1542F953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3BE051-903C-C84D-8503-47DD10A4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lang="ja-JP" altLang="en-US" smtClean="0"/>
              <a:pPr/>
              <a:t>10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0CDDD0CB-448B-794C-9B5C-ECA894D5BA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2271302"/>
                  </p:ext>
                </p:extLst>
              </p:nvPr>
            </p:nvGraphicFramePr>
            <p:xfrm>
              <a:off x="1346040" y="1424465"/>
              <a:ext cx="6451920" cy="187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2980">
                      <a:extLst>
                        <a:ext uri="{9D8B030D-6E8A-4147-A177-3AD203B41FA5}">
                          <a16:colId xmlns:a16="http://schemas.microsoft.com/office/drawing/2014/main" val="2779432627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3020450825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911801722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203681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method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special</a:t>
                          </a:r>
                          <a:br>
                            <a:rPr kumimoji="1" lang="en-US" altLang="ja-JP" dirty="0"/>
                          </a:br>
                          <a:r>
                            <a:rPr kumimoji="1" lang="en-US" altLang="ja-JP" dirty="0"/>
                            <a:t>assumption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cost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required</a:t>
                          </a:r>
                          <a:br>
                            <a:rPr kumimoji="1" lang="en-US" altLang="ja-JP" dirty="0"/>
                          </a:br>
                          <a:r>
                            <a:rPr kumimoji="1" lang="en-US" altLang="ja-JP" dirty="0"/>
                            <a:t>items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025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human-based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-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High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evaluation data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883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count-based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frequency</a:t>
                          </a:r>
                          <a:b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kumimoji="1" lang="en-US" altLang="ja-JP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 canonicality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Low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preprocessor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5236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LM-based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LM likelihood </a:t>
                          </a:r>
                          <a:b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kumimoji="1" lang="en-US" altLang="ja-JP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 canonicality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Low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evaluation data</a:t>
                          </a:r>
                          <a:b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</a:br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LMs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57014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0CDDD0CB-448B-794C-9B5C-ECA894D5BA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2271302"/>
                  </p:ext>
                </p:extLst>
              </p:nvPr>
            </p:nvGraphicFramePr>
            <p:xfrm>
              <a:off x="1346040" y="1424465"/>
              <a:ext cx="6451920" cy="187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2980">
                      <a:extLst>
                        <a:ext uri="{9D8B030D-6E8A-4147-A177-3AD203B41FA5}">
                          <a16:colId xmlns:a16="http://schemas.microsoft.com/office/drawing/2014/main" val="2779432627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3020450825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911801722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20368137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method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special</a:t>
                          </a:r>
                          <a:br>
                            <a:rPr kumimoji="1" lang="en-US" altLang="ja-JP"/>
                          </a:br>
                          <a:r>
                            <a:rPr kumimoji="1" lang="en-US" altLang="ja-JP"/>
                            <a:t>assumption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cost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required</a:t>
                          </a:r>
                          <a:br>
                            <a:rPr kumimoji="1" lang="en-US" altLang="ja-JP"/>
                          </a:br>
                          <a:r>
                            <a:rPr kumimoji="1" lang="en-US" altLang="ja-JP"/>
                            <a:t>items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025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human-based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-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accent2"/>
                              </a:solidFill>
                            </a:rPr>
                            <a:t>High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tx2"/>
                              </a:solidFill>
                            </a:rPr>
                            <a:t>evaluation data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883963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count-based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77" t="-174699" r="-201509" b="-112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Low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tx2"/>
                              </a:solidFill>
                            </a:rPr>
                            <a:t>preprocessor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523651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LM-based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77" t="-274699" r="-201509" b="-12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Low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tx2"/>
                              </a:solidFill>
                            </a:rPr>
                            <a:t>evaluation data</a:t>
                          </a:r>
                          <a:br>
                            <a:rPr kumimoji="1" lang="en-US" altLang="ja-JP">
                              <a:solidFill>
                                <a:schemeClr val="tx2"/>
                              </a:solidFill>
                            </a:rPr>
                          </a:br>
                          <a:r>
                            <a:rPr kumimoji="1" lang="en-US" altLang="ja-JP">
                              <a:solidFill>
                                <a:schemeClr val="tx2"/>
                              </a:solidFill>
                            </a:rPr>
                            <a:t>LMs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57014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右矢印 7">
            <a:extLst>
              <a:ext uri="{FF2B5EF4-FFF2-40B4-BE49-F238E27FC236}">
                <a16:creationId xmlns:a16="http://schemas.microsoft.com/office/drawing/2014/main" id="{424203C5-55BB-4F4C-AADD-ECB7B50988F5}"/>
              </a:ext>
            </a:extLst>
          </p:cNvPr>
          <p:cNvSpPr/>
          <p:nvPr/>
        </p:nvSpPr>
        <p:spPr>
          <a:xfrm>
            <a:off x="4276695" y="4323783"/>
            <a:ext cx="1002817" cy="4003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DE5A92-6491-ED4F-B044-2C6FDD1D382F}"/>
              </a:ext>
            </a:extLst>
          </p:cNvPr>
          <p:cNvSpPr txBox="1"/>
          <p:nvPr/>
        </p:nvSpPr>
        <p:spPr>
          <a:xfrm>
            <a:off x="4857288" y="4065678"/>
            <a:ext cx="822661" cy="2996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1050" dirty="0"/>
              <a:t>likelihood</a:t>
            </a:r>
            <a:endParaRPr kumimoji="1" lang="ja-JP" altLang="en-US" sz="105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946ADE2-28AF-CC4F-BB31-E4CC45D56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571" y="4192684"/>
            <a:ext cx="789228" cy="78922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EE448AA-29C9-B745-8D25-0BA0FBF5FF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000"/>
          <a:stretch/>
        </p:blipFill>
        <p:spPr>
          <a:xfrm flipH="1">
            <a:off x="4336008" y="3983458"/>
            <a:ext cx="654099" cy="340325"/>
          </a:xfrm>
          <a:prstGeom prst="rect">
            <a:avLst/>
          </a:prstGeom>
        </p:spPr>
      </p:pic>
      <p:sp>
        <p:nvSpPr>
          <p:cNvPr id="12" name="円柱 11">
            <a:extLst>
              <a:ext uri="{FF2B5EF4-FFF2-40B4-BE49-F238E27FC236}">
                <a16:creationId xmlns:a16="http://schemas.microsoft.com/office/drawing/2014/main" id="{6AD3A57A-AC25-EA44-B0BB-8398DBB3A594}"/>
              </a:ext>
            </a:extLst>
          </p:cNvPr>
          <p:cNvSpPr/>
          <p:nvPr/>
        </p:nvSpPr>
        <p:spPr>
          <a:xfrm>
            <a:off x="4596751" y="4679713"/>
            <a:ext cx="543739" cy="40812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FCA17CB-1CC9-124F-8985-142F0BB923AB}"/>
              </a:ext>
            </a:extLst>
          </p:cNvPr>
          <p:cNvSpPr txBox="1"/>
          <p:nvPr/>
        </p:nvSpPr>
        <p:spPr>
          <a:xfrm>
            <a:off x="4457729" y="5043086"/>
            <a:ext cx="434734" cy="3562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400" dirty="0"/>
              <a:t>LM</a:t>
            </a:r>
            <a:endParaRPr kumimoji="1" lang="ja-JP" altLang="en-US" sz="14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C17E14D-DB87-D94C-9E3C-7AAA98B67E7F}"/>
              </a:ext>
            </a:extLst>
          </p:cNvPr>
          <p:cNvSpPr txBox="1"/>
          <p:nvPr/>
        </p:nvSpPr>
        <p:spPr>
          <a:xfrm>
            <a:off x="948435" y="3495311"/>
            <a:ext cx="2659702" cy="46891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2000" dirty="0"/>
              <a:t>③ LM-based method</a:t>
            </a:r>
            <a:endParaRPr kumimoji="1" lang="ja-JP" altLang="en-US" sz="2000"/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219C028B-6271-974B-9245-7C206E5D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2962"/>
          </a:xfrm>
        </p:spPr>
        <p:txBody>
          <a:bodyPr>
            <a:noAutofit/>
          </a:bodyPr>
          <a:lstStyle/>
          <a:p>
            <a:r>
              <a:rPr kumimoji="1" lang="en-US" altLang="ja-JP" sz="2800" dirty="0"/>
              <a:t>LM-based method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5D7DDAB-6C79-5842-8D9E-1807BC9BAAE6}"/>
                  </a:ext>
                </a:extLst>
              </p:cNvPr>
              <p:cNvSpPr txBox="1"/>
              <p:nvPr/>
            </p:nvSpPr>
            <p:spPr>
              <a:xfrm>
                <a:off x="602877" y="5444839"/>
                <a:ext cx="8350451" cy="86946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2000"/>
                  </a:spcBef>
                  <a:buClr>
                    <a:schemeClr val="accent1"/>
                  </a:buClr>
                  <a:buSzPct val="80000"/>
                </a:pPr>
                <a:r>
                  <a:rPr kumimoji="1" lang="en-US" altLang="ja-JP" sz="2000" dirty="0">
                    <a:solidFill>
                      <a:schemeClr val="accent6">
                        <a:lumMod val="50000"/>
                      </a:schemeClr>
                    </a:solidFill>
                  </a:rPr>
                  <a:t>pros: </a:t>
                </a:r>
                <a:r>
                  <a:rPr lang="en-US" altLang="ja-JP" sz="2000" dirty="0">
                    <a:solidFill>
                      <a:schemeClr val="tx2"/>
                    </a:solidFill>
                  </a:rPr>
                  <a:t>L</a:t>
                </a:r>
                <a:r>
                  <a:rPr kumimoji="1" lang="en-US" altLang="ja-JP" sz="2000" dirty="0">
                    <a:solidFill>
                      <a:schemeClr val="tx2"/>
                    </a:solidFill>
                  </a:rPr>
                  <a:t>ow cost</a:t>
                </a:r>
                <a:br>
                  <a:rPr kumimoji="1" lang="en-US" altLang="ja-JP" sz="2000" dirty="0">
                    <a:solidFill>
                      <a:schemeClr val="tx2"/>
                    </a:solidFill>
                  </a:rPr>
                </a:br>
                <a:r>
                  <a:rPr kumimoji="1" lang="en-US" altLang="ja-JP" sz="2000" dirty="0">
                    <a:solidFill>
                      <a:schemeClr val="accent2"/>
                    </a:solidFill>
                  </a:rPr>
                  <a:t>cons: </a:t>
                </a:r>
                <a:r>
                  <a:rPr lang="en-US" altLang="ja-JP" sz="2000" dirty="0">
                    <a:solidFill>
                      <a:schemeClr val="tx2"/>
                    </a:solidFill>
                  </a:rPr>
                  <a:t>The method relies the assumption -– LM likelihood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ja-JP" sz="2000" dirty="0">
                    <a:solidFill>
                      <a:schemeClr val="tx2"/>
                    </a:solidFill>
                  </a:rPr>
                  <a:t>canonicality.</a:t>
                </a:r>
                <a:endParaRPr lang="ja-JP" altLang="en-US" sz="20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5D7DDAB-6C79-5842-8D9E-1807BC9B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77" y="5444839"/>
                <a:ext cx="8350451" cy="869469"/>
              </a:xfrm>
              <a:prstGeom prst="rect">
                <a:avLst/>
              </a:prstGeom>
              <a:blipFill>
                <a:blip r:embed="rId6"/>
                <a:stretch>
                  <a:fillRect l="-803" b="-11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6676506-D0B3-D74C-A1C7-A9512532638B}"/>
              </a:ext>
            </a:extLst>
          </p:cNvPr>
          <p:cNvSpPr/>
          <p:nvPr/>
        </p:nvSpPr>
        <p:spPr>
          <a:xfrm>
            <a:off x="5910346" y="4221396"/>
            <a:ext cx="239910" cy="6261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011B3BF-7E72-8D47-8373-5B0E421AF13B}"/>
              </a:ext>
            </a:extLst>
          </p:cNvPr>
          <p:cNvSpPr/>
          <p:nvPr/>
        </p:nvSpPr>
        <p:spPr>
          <a:xfrm>
            <a:off x="6366280" y="4602352"/>
            <a:ext cx="239910" cy="2452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5C40795-ABDE-1F46-A27C-8209C97A89B3}"/>
              </a:ext>
            </a:extLst>
          </p:cNvPr>
          <p:cNvSpPr txBox="1"/>
          <p:nvPr/>
        </p:nvSpPr>
        <p:spPr>
          <a:xfrm>
            <a:off x="5623876" y="4778457"/>
            <a:ext cx="728084" cy="28084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000" dirty="0"/>
              <a:t>following</a:t>
            </a:r>
            <a:endParaRPr kumimoji="1" lang="ja-JP" altLang="en-US" sz="10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AE00732-B8D9-B740-9C25-A088D1F6BBE9}"/>
              </a:ext>
            </a:extLst>
          </p:cNvPr>
          <p:cNvSpPr txBox="1"/>
          <p:nvPr/>
        </p:nvSpPr>
        <p:spPr>
          <a:xfrm>
            <a:off x="6294272" y="4778457"/>
            <a:ext cx="377026" cy="28084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1000" dirty="0"/>
              <a:t>not</a:t>
            </a:r>
            <a:endParaRPr kumimoji="1" lang="ja-JP" altLang="en-US" sz="1000"/>
          </a:p>
        </p:txBody>
      </p:sp>
      <p:sp>
        <p:nvSpPr>
          <p:cNvPr id="54" name="メモ 53">
            <a:extLst>
              <a:ext uri="{FF2B5EF4-FFF2-40B4-BE49-F238E27FC236}">
                <a16:creationId xmlns:a16="http://schemas.microsoft.com/office/drawing/2014/main" id="{F2B34C48-27D2-904F-BFC7-081FBA672696}"/>
              </a:ext>
            </a:extLst>
          </p:cNvPr>
          <p:cNvSpPr/>
          <p:nvPr/>
        </p:nvSpPr>
        <p:spPr>
          <a:xfrm>
            <a:off x="2575106" y="4274165"/>
            <a:ext cx="1449435" cy="36030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5" name="メモ 54">
            <a:extLst>
              <a:ext uri="{FF2B5EF4-FFF2-40B4-BE49-F238E27FC236}">
                <a16:creationId xmlns:a16="http://schemas.microsoft.com/office/drawing/2014/main" id="{484228E9-A7B6-F84E-B4FE-EB8017B9343A}"/>
              </a:ext>
            </a:extLst>
          </p:cNvPr>
          <p:cNvSpPr/>
          <p:nvPr/>
        </p:nvSpPr>
        <p:spPr>
          <a:xfrm>
            <a:off x="2523027" y="4246983"/>
            <a:ext cx="1449435" cy="3603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6" name="メモ 55">
            <a:extLst>
              <a:ext uri="{FF2B5EF4-FFF2-40B4-BE49-F238E27FC236}">
                <a16:creationId xmlns:a16="http://schemas.microsoft.com/office/drawing/2014/main" id="{79EE8BB7-1637-2147-85E3-D0E5D3DA96D9}"/>
              </a:ext>
            </a:extLst>
          </p:cNvPr>
          <p:cNvSpPr/>
          <p:nvPr/>
        </p:nvSpPr>
        <p:spPr>
          <a:xfrm>
            <a:off x="2446469" y="4173445"/>
            <a:ext cx="1449435" cy="360300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7" name="メモ 56">
            <a:extLst>
              <a:ext uri="{FF2B5EF4-FFF2-40B4-BE49-F238E27FC236}">
                <a16:creationId xmlns:a16="http://schemas.microsoft.com/office/drawing/2014/main" id="{2D57F42A-DFF1-534A-86A6-0AE503C340D3}"/>
              </a:ext>
            </a:extLst>
          </p:cNvPr>
          <p:cNvSpPr/>
          <p:nvPr/>
        </p:nvSpPr>
        <p:spPr>
          <a:xfrm>
            <a:off x="2537134" y="4740595"/>
            <a:ext cx="1449435" cy="36030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8" name="メモ 57">
            <a:extLst>
              <a:ext uri="{FF2B5EF4-FFF2-40B4-BE49-F238E27FC236}">
                <a16:creationId xmlns:a16="http://schemas.microsoft.com/office/drawing/2014/main" id="{A3686047-4EC9-1443-B10F-64B98F1C6EF8}"/>
              </a:ext>
            </a:extLst>
          </p:cNvPr>
          <p:cNvSpPr/>
          <p:nvPr/>
        </p:nvSpPr>
        <p:spPr>
          <a:xfrm>
            <a:off x="2518992" y="4704782"/>
            <a:ext cx="1449435" cy="36030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9" name="メモ 58">
            <a:extLst>
              <a:ext uri="{FF2B5EF4-FFF2-40B4-BE49-F238E27FC236}">
                <a16:creationId xmlns:a16="http://schemas.microsoft.com/office/drawing/2014/main" id="{9E22518D-236B-B046-B312-44FC5DFBE3F7}"/>
              </a:ext>
            </a:extLst>
          </p:cNvPr>
          <p:cNvSpPr/>
          <p:nvPr/>
        </p:nvSpPr>
        <p:spPr>
          <a:xfrm>
            <a:off x="2434098" y="4650781"/>
            <a:ext cx="1480180" cy="368325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05D447-E212-1346-B169-E5C8259A23C1}"/>
              </a:ext>
            </a:extLst>
          </p:cNvPr>
          <p:cNvSpPr txBox="1"/>
          <p:nvPr/>
        </p:nvSpPr>
        <p:spPr>
          <a:xfrm>
            <a:off x="2486486" y="4216309"/>
            <a:ext cx="1449436" cy="29027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050" dirty="0"/>
              <a:t>following hypothesis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20A8057-F96D-8B48-A56E-88EB7BB0D486}"/>
              </a:ext>
            </a:extLst>
          </p:cNvPr>
          <p:cNvSpPr txBox="1"/>
          <p:nvPr/>
        </p:nvSpPr>
        <p:spPr>
          <a:xfrm>
            <a:off x="3009557" y="4688466"/>
            <a:ext cx="388248" cy="29027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1050" dirty="0"/>
              <a:t>not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65230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7CE05-C63C-5B4E-87BC-0B6AAB51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93ABE-93B6-BB42-BAFD-1542F953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3BE051-903C-C84D-8503-47DD10A4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219C028B-6271-974B-9245-7C206E5D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2962"/>
          </a:xfrm>
        </p:spPr>
        <p:txBody>
          <a:bodyPr>
            <a:noAutofit/>
          </a:bodyPr>
          <a:lstStyle/>
          <a:p>
            <a:r>
              <a:rPr lang="en-US" altLang="ja-JP" sz="2800" dirty="0"/>
              <a:t>LM-based method</a:t>
            </a:r>
            <a:endParaRPr kumimoji="1" lang="ja-JP" altLang="en-US" sz="2800"/>
          </a:p>
        </p:txBody>
      </p:sp>
      <p:sp>
        <p:nvSpPr>
          <p:cNvPr id="30" name="コンテンツ プレースホルダー 2">
            <a:extLst>
              <a:ext uri="{FF2B5EF4-FFF2-40B4-BE49-F238E27FC236}">
                <a16:creationId xmlns:a16="http://schemas.microsoft.com/office/drawing/2014/main" id="{6685EE62-5795-6642-BD49-E96DE7699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28" y="3553935"/>
            <a:ext cx="8623870" cy="2885667"/>
          </a:xfrm>
        </p:spPr>
        <p:txBody>
          <a:bodyPr/>
          <a:lstStyle/>
          <a:p>
            <a:r>
              <a:rPr lang="en-US" altLang="ja-JP" dirty="0">
                <a:solidFill>
                  <a:schemeClr val="tx2"/>
                </a:solidFill>
              </a:rPr>
              <a:t>Training LMs is easier to achieve</a:t>
            </a:r>
          </a:p>
          <a:p>
            <a:pPr lvl="1"/>
            <a:r>
              <a:rPr lang="en-US" altLang="ja-JP" dirty="0">
                <a:solidFill>
                  <a:schemeClr val="tx2"/>
                </a:solidFill>
              </a:rPr>
              <a:t>language- and domain-agnostic 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chemeClr val="tx2"/>
                </a:solidFill>
              </a:rPr>
              <a:t>needs row texts only</a:t>
            </a:r>
            <a:endParaRPr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D685EFE-8F9C-B849-913E-23A491C86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780" y="3933056"/>
            <a:ext cx="789228" cy="78922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72D08FB-6175-6740-8AFD-5F3CAAFC1E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 flipH="1">
            <a:off x="5157217" y="3723830"/>
            <a:ext cx="654099" cy="340325"/>
          </a:xfrm>
          <a:prstGeom prst="rect">
            <a:avLst/>
          </a:prstGeom>
        </p:spPr>
      </p:pic>
      <p:sp>
        <p:nvSpPr>
          <p:cNvPr id="13" name="円柱 12">
            <a:extLst>
              <a:ext uri="{FF2B5EF4-FFF2-40B4-BE49-F238E27FC236}">
                <a16:creationId xmlns:a16="http://schemas.microsoft.com/office/drawing/2014/main" id="{BF616864-4C95-2B48-952D-4EA33D9A1372}"/>
              </a:ext>
            </a:extLst>
          </p:cNvPr>
          <p:cNvSpPr/>
          <p:nvPr/>
        </p:nvSpPr>
        <p:spPr>
          <a:xfrm>
            <a:off x="5552597" y="4498922"/>
            <a:ext cx="543739" cy="40812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47C349E3-0CD2-744D-8A1C-61D769C369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7012683"/>
                  </p:ext>
                </p:extLst>
              </p:nvPr>
            </p:nvGraphicFramePr>
            <p:xfrm>
              <a:off x="1346040" y="1424465"/>
              <a:ext cx="6451920" cy="187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2980">
                      <a:extLst>
                        <a:ext uri="{9D8B030D-6E8A-4147-A177-3AD203B41FA5}">
                          <a16:colId xmlns:a16="http://schemas.microsoft.com/office/drawing/2014/main" val="2779432627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3020450825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911801722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203681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method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special</a:t>
                          </a:r>
                          <a:br>
                            <a:rPr kumimoji="1" lang="en-US" altLang="ja-JP" dirty="0"/>
                          </a:br>
                          <a:r>
                            <a:rPr kumimoji="1" lang="en-US" altLang="ja-JP" dirty="0"/>
                            <a:t>assumption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cost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required</a:t>
                          </a:r>
                          <a:br>
                            <a:rPr kumimoji="1" lang="en-US" altLang="ja-JP" dirty="0"/>
                          </a:br>
                          <a:r>
                            <a:rPr kumimoji="1" lang="en-US" altLang="ja-JP" dirty="0"/>
                            <a:t>items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025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human-based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-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High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evaluation data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883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count-based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frequency</a:t>
                          </a:r>
                          <a:b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kumimoji="1" lang="en-US" altLang="ja-JP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 canonicality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Low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preprocessor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236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LM-based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LM likelihood </a:t>
                          </a:r>
                          <a:b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kumimoji="1" lang="en-US" altLang="ja-JP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 canonicality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Low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evaluation data</a:t>
                          </a:r>
                          <a:b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</a:br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LMs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7014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47C349E3-0CD2-744D-8A1C-61D769C369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7012683"/>
                  </p:ext>
                </p:extLst>
              </p:nvPr>
            </p:nvGraphicFramePr>
            <p:xfrm>
              <a:off x="1346040" y="1424465"/>
              <a:ext cx="6451920" cy="187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2980">
                      <a:extLst>
                        <a:ext uri="{9D8B030D-6E8A-4147-A177-3AD203B41FA5}">
                          <a16:colId xmlns:a16="http://schemas.microsoft.com/office/drawing/2014/main" val="2779432627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3020450825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911801722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20368137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method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special</a:t>
                          </a:r>
                          <a:br>
                            <a:rPr kumimoji="1" lang="en-US" altLang="ja-JP"/>
                          </a:br>
                          <a:r>
                            <a:rPr kumimoji="1" lang="en-US" altLang="ja-JP"/>
                            <a:t>assumption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cost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required</a:t>
                          </a:r>
                          <a:br>
                            <a:rPr kumimoji="1" lang="en-US" altLang="ja-JP"/>
                          </a:br>
                          <a:r>
                            <a:rPr kumimoji="1" lang="en-US" altLang="ja-JP"/>
                            <a:t>items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025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human-based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-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accent2"/>
                              </a:solidFill>
                            </a:rPr>
                            <a:t>High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tx2"/>
                              </a:solidFill>
                            </a:rPr>
                            <a:t>evaluation data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883963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count-based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377" t="-174699" r="-201509" b="-112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Low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tx2"/>
                              </a:solidFill>
                            </a:rPr>
                            <a:t>preprocessor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23651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LM-based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377" t="-274699" r="-201509" b="-12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Low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tx2"/>
                              </a:solidFill>
                            </a:rPr>
                            <a:t>evaluation data</a:t>
                          </a:r>
                          <a:br>
                            <a:rPr kumimoji="1" lang="en-US" altLang="ja-JP">
                              <a:solidFill>
                                <a:schemeClr val="tx2"/>
                              </a:solidFill>
                            </a:rPr>
                          </a:br>
                          <a:r>
                            <a:rPr kumimoji="1" lang="en-US" altLang="ja-JP">
                              <a:solidFill>
                                <a:schemeClr val="tx2"/>
                              </a:solidFill>
                            </a:rPr>
                            <a:t>LMs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7014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9333B2-000E-C94A-8074-23AC92D2AD32}"/>
              </a:ext>
            </a:extLst>
          </p:cNvPr>
          <p:cNvSpPr txBox="1"/>
          <p:nvPr/>
        </p:nvSpPr>
        <p:spPr>
          <a:xfrm>
            <a:off x="7922758" y="2743866"/>
            <a:ext cx="1088760" cy="5447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2400" b="1" dirty="0">
                <a:solidFill>
                  <a:schemeClr val="accent6"/>
                </a:solidFill>
              </a:rPr>
              <a:t>Easier</a:t>
            </a:r>
            <a:endParaRPr kumimoji="1" lang="ja-JP" altLang="en-US" sz="24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0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7CE05-C63C-5B4E-87BC-0B6AAB51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93ABE-93B6-BB42-BAFD-1542F953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3BE051-903C-C84D-8503-47DD10A4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219C028B-6271-974B-9245-7C206E5D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2962"/>
          </a:xfrm>
        </p:spPr>
        <p:txBody>
          <a:bodyPr>
            <a:noAutofit/>
          </a:bodyPr>
          <a:lstStyle/>
          <a:p>
            <a:r>
              <a:rPr lang="en-US" altLang="ja-JP" sz="2800" dirty="0"/>
              <a:t>LM-based method</a:t>
            </a:r>
            <a:endParaRPr kumimoji="1" lang="ja-JP" altLang="en-US" sz="2800"/>
          </a:p>
        </p:txBody>
      </p:sp>
      <p:sp>
        <p:nvSpPr>
          <p:cNvPr id="30" name="コンテンツ プレースホルダー 2">
            <a:extLst>
              <a:ext uri="{FF2B5EF4-FFF2-40B4-BE49-F238E27FC236}">
                <a16:creationId xmlns:a16="http://schemas.microsoft.com/office/drawing/2014/main" id="{6685EE62-5795-6642-BD49-E96DE7699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28" y="3553935"/>
            <a:ext cx="8623870" cy="2885667"/>
          </a:xfrm>
        </p:spPr>
        <p:txBody>
          <a:bodyPr/>
          <a:lstStyle/>
          <a:p>
            <a:r>
              <a:rPr lang="en-US" altLang="ja-JP" dirty="0">
                <a:solidFill>
                  <a:schemeClr val="tx2"/>
                </a:solidFill>
              </a:rPr>
              <a:t>Training LMs is easier to achieve</a:t>
            </a:r>
          </a:p>
          <a:p>
            <a:pPr lvl="1"/>
            <a:r>
              <a:rPr lang="en-US" altLang="ja-JP" dirty="0">
                <a:solidFill>
                  <a:schemeClr val="tx2"/>
                </a:solidFill>
              </a:rPr>
              <a:t>language- and domain-agnostic 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chemeClr val="tx2"/>
                </a:solidFill>
              </a:rPr>
              <a:t>needs raw texts only</a:t>
            </a:r>
          </a:p>
          <a:p>
            <a:r>
              <a:rPr lang="en-US" altLang="ja-JP" dirty="0">
                <a:solidFill>
                  <a:schemeClr val="tx2"/>
                </a:solidFill>
              </a:rPr>
              <a:t>Creating evaluation data is potentially easy </a:t>
            </a:r>
            <a:r>
              <a:rPr lang="en-US" altLang="ja-JP" sz="1600" dirty="0">
                <a:solidFill>
                  <a:schemeClr val="accent2"/>
                </a:solidFill>
              </a:rPr>
              <a:t>(Section3)</a:t>
            </a:r>
            <a:endParaRPr lang="en-US" altLang="ja-JP" dirty="0">
              <a:solidFill>
                <a:schemeClr val="accent2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D685EFE-8F9C-B849-913E-23A491C86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780" y="3933056"/>
            <a:ext cx="789228" cy="78922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72D08FB-6175-6740-8AFD-5F3CAAFC1E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 flipH="1">
            <a:off x="5157217" y="3723830"/>
            <a:ext cx="654099" cy="340325"/>
          </a:xfrm>
          <a:prstGeom prst="rect">
            <a:avLst/>
          </a:prstGeom>
        </p:spPr>
      </p:pic>
      <p:sp>
        <p:nvSpPr>
          <p:cNvPr id="13" name="円柱 12">
            <a:extLst>
              <a:ext uri="{FF2B5EF4-FFF2-40B4-BE49-F238E27FC236}">
                <a16:creationId xmlns:a16="http://schemas.microsoft.com/office/drawing/2014/main" id="{BF616864-4C95-2B48-952D-4EA33D9A1372}"/>
              </a:ext>
            </a:extLst>
          </p:cNvPr>
          <p:cNvSpPr/>
          <p:nvPr/>
        </p:nvSpPr>
        <p:spPr>
          <a:xfrm>
            <a:off x="5552597" y="4498922"/>
            <a:ext cx="543739" cy="40812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47C349E3-0CD2-744D-8A1C-61D769C369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409044"/>
                  </p:ext>
                </p:extLst>
              </p:nvPr>
            </p:nvGraphicFramePr>
            <p:xfrm>
              <a:off x="1346040" y="1424465"/>
              <a:ext cx="6451920" cy="187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2980">
                      <a:extLst>
                        <a:ext uri="{9D8B030D-6E8A-4147-A177-3AD203B41FA5}">
                          <a16:colId xmlns:a16="http://schemas.microsoft.com/office/drawing/2014/main" val="2779432627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3020450825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911801722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203681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method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special</a:t>
                          </a:r>
                          <a:br>
                            <a:rPr kumimoji="1" lang="en-US" altLang="ja-JP" dirty="0"/>
                          </a:br>
                          <a:r>
                            <a:rPr kumimoji="1" lang="en-US" altLang="ja-JP" dirty="0"/>
                            <a:t>assumption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cost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required</a:t>
                          </a:r>
                          <a:br>
                            <a:rPr kumimoji="1" lang="en-US" altLang="ja-JP" dirty="0"/>
                          </a:br>
                          <a:r>
                            <a:rPr kumimoji="1" lang="en-US" altLang="ja-JP" dirty="0"/>
                            <a:t>items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025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human-based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-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High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evaluation data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883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count-based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frequency</a:t>
                          </a:r>
                          <a:b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kumimoji="1" lang="en-US" altLang="ja-JP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 canonicality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Low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preprocessor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236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LM-based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LM likelihood </a:t>
                          </a:r>
                          <a:b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kumimoji="1" lang="en-US" altLang="ja-JP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 canonicality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Low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evaluation data</a:t>
                          </a:r>
                          <a:b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</a:br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LMs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7014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47C349E3-0CD2-744D-8A1C-61D769C369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409044"/>
                  </p:ext>
                </p:extLst>
              </p:nvPr>
            </p:nvGraphicFramePr>
            <p:xfrm>
              <a:off x="1346040" y="1424465"/>
              <a:ext cx="6451920" cy="187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2980">
                      <a:extLst>
                        <a:ext uri="{9D8B030D-6E8A-4147-A177-3AD203B41FA5}">
                          <a16:colId xmlns:a16="http://schemas.microsoft.com/office/drawing/2014/main" val="2779432627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3020450825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911801722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20368137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method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special</a:t>
                          </a:r>
                          <a:br>
                            <a:rPr kumimoji="1" lang="en-US" altLang="ja-JP"/>
                          </a:br>
                          <a:r>
                            <a:rPr kumimoji="1" lang="en-US" altLang="ja-JP"/>
                            <a:t>assumption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cost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required</a:t>
                          </a:r>
                          <a:br>
                            <a:rPr kumimoji="1" lang="en-US" altLang="ja-JP"/>
                          </a:br>
                          <a:r>
                            <a:rPr kumimoji="1" lang="en-US" altLang="ja-JP"/>
                            <a:t>items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025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human-based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-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accent2"/>
                              </a:solidFill>
                            </a:rPr>
                            <a:t>High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tx2"/>
                              </a:solidFill>
                            </a:rPr>
                            <a:t>evaluation data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883963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count-based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377" t="-174699" r="-201509" b="-112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Low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tx2"/>
                              </a:solidFill>
                            </a:rPr>
                            <a:t>preprocessor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23651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LM-based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377" t="-274699" r="-201509" b="-12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Low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tx2"/>
                              </a:solidFill>
                            </a:rPr>
                            <a:t>evaluation data</a:t>
                          </a:r>
                          <a:br>
                            <a:rPr kumimoji="1" lang="en-US" altLang="ja-JP">
                              <a:solidFill>
                                <a:schemeClr val="tx2"/>
                              </a:solidFill>
                            </a:rPr>
                          </a:br>
                          <a:r>
                            <a:rPr kumimoji="1" lang="en-US" altLang="ja-JP">
                              <a:solidFill>
                                <a:schemeClr val="tx2"/>
                              </a:solidFill>
                            </a:rPr>
                            <a:t>LMs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7014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ADA9B73-67EF-E64B-ABE2-940D8A9919BD}"/>
              </a:ext>
            </a:extLst>
          </p:cNvPr>
          <p:cNvSpPr txBox="1"/>
          <p:nvPr/>
        </p:nvSpPr>
        <p:spPr>
          <a:xfrm>
            <a:off x="7922758" y="2743866"/>
            <a:ext cx="1088760" cy="5447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2400" b="1" dirty="0">
                <a:solidFill>
                  <a:schemeClr val="accent6"/>
                </a:solidFill>
              </a:rPr>
              <a:t>Easier</a:t>
            </a:r>
            <a:endParaRPr kumimoji="1" lang="ja-JP" altLang="en-US" sz="24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1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7CE05-C63C-5B4E-87BC-0B6AAB51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93ABE-93B6-BB42-BAFD-1542F953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3BE051-903C-C84D-8503-47DD10A4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lang="ja-JP" altLang="en-US" smtClean="0"/>
              <a:pPr/>
              <a:t>13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0CDDD0CB-448B-794C-9B5C-ECA894D5BA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46040" y="1424465"/>
              <a:ext cx="6451920" cy="187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2980">
                      <a:extLst>
                        <a:ext uri="{9D8B030D-6E8A-4147-A177-3AD203B41FA5}">
                          <a16:colId xmlns:a16="http://schemas.microsoft.com/office/drawing/2014/main" val="2779432627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3020450825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911801722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203681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method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special</a:t>
                          </a:r>
                          <a:br>
                            <a:rPr kumimoji="1" lang="en-US" altLang="ja-JP" dirty="0"/>
                          </a:br>
                          <a:r>
                            <a:rPr kumimoji="1" lang="en-US" altLang="ja-JP" dirty="0"/>
                            <a:t>assumption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cost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required</a:t>
                          </a:r>
                          <a:br>
                            <a:rPr kumimoji="1" lang="en-US" altLang="ja-JP" dirty="0"/>
                          </a:br>
                          <a:r>
                            <a:rPr kumimoji="1" lang="en-US" altLang="ja-JP" dirty="0"/>
                            <a:t>items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025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human-based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-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High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evaluation data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883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count-based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frequency</a:t>
                          </a:r>
                          <a:b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kumimoji="1" lang="en-US" altLang="ja-JP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 canonicality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Low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preprocessor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5236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LM-based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LM likelihood </a:t>
                          </a:r>
                          <a:b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kumimoji="1" lang="en-US" altLang="ja-JP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 canonicality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Low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evaluation data</a:t>
                          </a:r>
                          <a:b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</a:br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LMs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57014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0CDDD0CB-448B-794C-9B5C-ECA894D5BA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46040" y="1424465"/>
              <a:ext cx="6451920" cy="187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2980">
                      <a:extLst>
                        <a:ext uri="{9D8B030D-6E8A-4147-A177-3AD203B41FA5}">
                          <a16:colId xmlns:a16="http://schemas.microsoft.com/office/drawing/2014/main" val="2779432627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3020450825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911801722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20368137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method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special</a:t>
                          </a:r>
                          <a:br>
                            <a:rPr kumimoji="1" lang="en-US" altLang="ja-JP"/>
                          </a:br>
                          <a:r>
                            <a:rPr kumimoji="1" lang="en-US" altLang="ja-JP"/>
                            <a:t>assumption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cost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required</a:t>
                          </a:r>
                          <a:br>
                            <a:rPr kumimoji="1" lang="en-US" altLang="ja-JP"/>
                          </a:br>
                          <a:r>
                            <a:rPr kumimoji="1" lang="en-US" altLang="ja-JP"/>
                            <a:t>items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025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human-based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-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accent2"/>
                              </a:solidFill>
                            </a:rPr>
                            <a:t>High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tx2"/>
                              </a:solidFill>
                            </a:rPr>
                            <a:t>evaluation data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883963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count-based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77" t="-174699" r="-201509" b="-112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Low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tx2"/>
                              </a:solidFill>
                            </a:rPr>
                            <a:t>preprocessor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523651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LM-based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77" t="-274699" r="-201509" b="-12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Low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tx2"/>
                              </a:solidFill>
                            </a:rPr>
                            <a:t>evaluation data</a:t>
                          </a:r>
                          <a:br>
                            <a:rPr kumimoji="1" lang="en-US" altLang="ja-JP">
                              <a:solidFill>
                                <a:schemeClr val="tx2"/>
                              </a:solidFill>
                            </a:rPr>
                          </a:br>
                          <a:r>
                            <a:rPr kumimoji="1" lang="en-US" altLang="ja-JP">
                              <a:solidFill>
                                <a:schemeClr val="tx2"/>
                              </a:solidFill>
                            </a:rPr>
                            <a:t>LMs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57014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右矢印 7">
            <a:extLst>
              <a:ext uri="{FF2B5EF4-FFF2-40B4-BE49-F238E27FC236}">
                <a16:creationId xmlns:a16="http://schemas.microsoft.com/office/drawing/2014/main" id="{424203C5-55BB-4F4C-AADD-ECB7B50988F5}"/>
              </a:ext>
            </a:extLst>
          </p:cNvPr>
          <p:cNvSpPr/>
          <p:nvPr/>
        </p:nvSpPr>
        <p:spPr>
          <a:xfrm>
            <a:off x="4276695" y="4323783"/>
            <a:ext cx="1002817" cy="4003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DE5A92-6491-ED4F-B044-2C6FDD1D382F}"/>
              </a:ext>
            </a:extLst>
          </p:cNvPr>
          <p:cNvSpPr txBox="1"/>
          <p:nvPr/>
        </p:nvSpPr>
        <p:spPr>
          <a:xfrm>
            <a:off x="4857288" y="4065678"/>
            <a:ext cx="822661" cy="2996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1050" dirty="0"/>
              <a:t>likelihood</a:t>
            </a:r>
            <a:endParaRPr kumimoji="1" lang="ja-JP" altLang="en-US" sz="105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946ADE2-28AF-CC4F-BB31-E4CC45D56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571" y="4192684"/>
            <a:ext cx="789228" cy="78922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EE448AA-29C9-B745-8D25-0BA0FBF5FF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000"/>
          <a:stretch/>
        </p:blipFill>
        <p:spPr>
          <a:xfrm flipH="1">
            <a:off x="4336008" y="3983458"/>
            <a:ext cx="654099" cy="340325"/>
          </a:xfrm>
          <a:prstGeom prst="rect">
            <a:avLst/>
          </a:prstGeom>
        </p:spPr>
      </p:pic>
      <p:sp>
        <p:nvSpPr>
          <p:cNvPr id="12" name="円柱 11">
            <a:extLst>
              <a:ext uri="{FF2B5EF4-FFF2-40B4-BE49-F238E27FC236}">
                <a16:creationId xmlns:a16="http://schemas.microsoft.com/office/drawing/2014/main" id="{6AD3A57A-AC25-EA44-B0BB-8398DBB3A594}"/>
              </a:ext>
            </a:extLst>
          </p:cNvPr>
          <p:cNvSpPr/>
          <p:nvPr/>
        </p:nvSpPr>
        <p:spPr>
          <a:xfrm>
            <a:off x="4596751" y="4679713"/>
            <a:ext cx="543739" cy="40812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FCA17CB-1CC9-124F-8985-142F0BB923AB}"/>
              </a:ext>
            </a:extLst>
          </p:cNvPr>
          <p:cNvSpPr txBox="1"/>
          <p:nvPr/>
        </p:nvSpPr>
        <p:spPr>
          <a:xfrm>
            <a:off x="4457729" y="5043086"/>
            <a:ext cx="434734" cy="3562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400" dirty="0"/>
              <a:t>LM</a:t>
            </a:r>
            <a:endParaRPr kumimoji="1" lang="ja-JP" altLang="en-US" sz="14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C17E14D-DB87-D94C-9E3C-7AAA98B67E7F}"/>
              </a:ext>
            </a:extLst>
          </p:cNvPr>
          <p:cNvSpPr txBox="1"/>
          <p:nvPr/>
        </p:nvSpPr>
        <p:spPr>
          <a:xfrm>
            <a:off x="948435" y="3495311"/>
            <a:ext cx="2659702" cy="46891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2000" dirty="0"/>
              <a:t>③ LM-based method</a:t>
            </a:r>
            <a:endParaRPr kumimoji="1" lang="ja-JP" altLang="en-US" sz="2000"/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219C028B-6271-974B-9245-7C206E5D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2962"/>
          </a:xfrm>
        </p:spPr>
        <p:txBody>
          <a:bodyPr>
            <a:noAutofit/>
          </a:bodyPr>
          <a:lstStyle/>
          <a:p>
            <a:r>
              <a:rPr lang="en-US" altLang="ja-JP" sz="2800" dirty="0"/>
              <a:t>Our experiments</a:t>
            </a:r>
            <a:endParaRPr kumimoji="1" lang="ja-JP" altLang="en-US" sz="280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6676506-D0B3-D74C-A1C7-A9512532638B}"/>
              </a:ext>
            </a:extLst>
          </p:cNvPr>
          <p:cNvSpPr/>
          <p:nvPr/>
        </p:nvSpPr>
        <p:spPr>
          <a:xfrm>
            <a:off x="5910346" y="4221396"/>
            <a:ext cx="239910" cy="6261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011B3BF-7E72-8D47-8373-5B0E421AF13B}"/>
              </a:ext>
            </a:extLst>
          </p:cNvPr>
          <p:cNvSpPr/>
          <p:nvPr/>
        </p:nvSpPr>
        <p:spPr>
          <a:xfrm>
            <a:off x="6366280" y="4602352"/>
            <a:ext cx="239910" cy="2452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5C40795-ABDE-1F46-A27C-8209C97A89B3}"/>
              </a:ext>
            </a:extLst>
          </p:cNvPr>
          <p:cNvSpPr txBox="1"/>
          <p:nvPr/>
        </p:nvSpPr>
        <p:spPr>
          <a:xfrm>
            <a:off x="5623876" y="4778457"/>
            <a:ext cx="728084" cy="28084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000" dirty="0"/>
              <a:t>following</a:t>
            </a:r>
            <a:endParaRPr kumimoji="1" lang="ja-JP" altLang="en-US" sz="10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AE00732-B8D9-B740-9C25-A088D1F6BBE9}"/>
              </a:ext>
            </a:extLst>
          </p:cNvPr>
          <p:cNvSpPr txBox="1"/>
          <p:nvPr/>
        </p:nvSpPr>
        <p:spPr>
          <a:xfrm>
            <a:off x="6294272" y="4778457"/>
            <a:ext cx="377026" cy="28084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1000" dirty="0"/>
              <a:t>not</a:t>
            </a:r>
            <a:endParaRPr kumimoji="1" lang="ja-JP" altLang="en-US" sz="10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2EB4136-3D52-EA42-AFA2-D2E985035D0F}"/>
              </a:ext>
            </a:extLst>
          </p:cNvPr>
          <p:cNvSpPr txBox="1"/>
          <p:nvPr/>
        </p:nvSpPr>
        <p:spPr>
          <a:xfrm>
            <a:off x="6294272" y="4116695"/>
            <a:ext cx="873957" cy="3562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400" dirty="0"/>
              <a:t>statistics</a:t>
            </a:r>
            <a:endParaRPr kumimoji="1" lang="ja-JP" altLang="en-US" sz="1400"/>
          </a:p>
        </p:txBody>
      </p:sp>
      <p:sp>
        <p:nvSpPr>
          <p:cNvPr id="54" name="メモ 53">
            <a:extLst>
              <a:ext uri="{FF2B5EF4-FFF2-40B4-BE49-F238E27FC236}">
                <a16:creationId xmlns:a16="http://schemas.microsoft.com/office/drawing/2014/main" id="{F2B34C48-27D2-904F-BFC7-081FBA672696}"/>
              </a:ext>
            </a:extLst>
          </p:cNvPr>
          <p:cNvSpPr/>
          <p:nvPr/>
        </p:nvSpPr>
        <p:spPr>
          <a:xfrm>
            <a:off x="2575106" y="4274165"/>
            <a:ext cx="1449435" cy="36030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5" name="メモ 54">
            <a:extLst>
              <a:ext uri="{FF2B5EF4-FFF2-40B4-BE49-F238E27FC236}">
                <a16:creationId xmlns:a16="http://schemas.microsoft.com/office/drawing/2014/main" id="{484228E9-A7B6-F84E-B4FE-EB8017B9343A}"/>
              </a:ext>
            </a:extLst>
          </p:cNvPr>
          <p:cNvSpPr/>
          <p:nvPr/>
        </p:nvSpPr>
        <p:spPr>
          <a:xfrm>
            <a:off x="2523027" y="4246983"/>
            <a:ext cx="1449435" cy="3603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6" name="メモ 55">
            <a:extLst>
              <a:ext uri="{FF2B5EF4-FFF2-40B4-BE49-F238E27FC236}">
                <a16:creationId xmlns:a16="http://schemas.microsoft.com/office/drawing/2014/main" id="{79EE8BB7-1637-2147-85E3-D0E5D3DA96D9}"/>
              </a:ext>
            </a:extLst>
          </p:cNvPr>
          <p:cNvSpPr/>
          <p:nvPr/>
        </p:nvSpPr>
        <p:spPr>
          <a:xfrm>
            <a:off x="2446469" y="4173445"/>
            <a:ext cx="1449435" cy="360300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7" name="メモ 56">
            <a:extLst>
              <a:ext uri="{FF2B5EF4-FFF2-40B4-BE49-F238E27FC236}">
                <a16:creationId xmlns:a16="http://schemas.microsoft.com/office/drawing/2014/main" id="{2D57F42A-DFF1-534A-86A6-0AE503C340D3}"/>
              </a:ext>
            </a:extLst>
          </p:cNvPr>
          <p:cNvSpPr/>
          <p:nvPr/>
        </p:nvSpPr>
        <p:spPr>
          <a:xfrm>
            <a:off x="2537134" y="4740595"/>
            <a:ext cx="1449435" cy="36030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8" name="メモ 57">
            <a:extLst>
              <a:ext uri="{FF2B5EF4-FFF2-40B4-BE49-F238E27FC236}">
                <a16:creationId xmlns:a16="http://schemas.microsoft.com/office/drawing/2014/main" id="{A3686047-4EC9-1443-B10F-64B98F1C6EF8}"/>
              </a:ext>
            </a:extLst>
          </p:cNvPr>
          <p:cNvSpPr/>
          <p:nvPr/>
        </p:nvSpPr>
        <p:spPr>
          <a:xfrm>
            <a:off x="2518992" y="4704782"/>
            <a:ext cx="1449435" cy="36030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9" name="メモ 58">
            <a:extLst>
              <a:ext uri="{FF2B5EF4-FFF2-40B4-BE49-F238E27FC236}">
                <a16:creationId xmlns:a16="http://schemas.microsoft.com/office/drawing/2014/main" id="{9E22518D-236B-B046-B312-44FC5DFBE3F7}"/>
              </a:ext>
            </a:extLst>
          </p:cNvPr>
          <p:cNvSpPr/>
          <p:nvPr/>
        </p:nvSpPr>
        <p:spPr>
          <a:xfrm>
            <a:off x="2434098" y="4650781"/>
            <a:ext cx="1480180" cy="368325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05D447-E212-1346-B169-E5C8259A23C1}"/>
              </a:ext>
            </a:extLst>
          </p:cNvPr>
          <p:cNvSpPr txBox="1"/>
          <p:nvPr/>
        </p:nvSpPr>
        <p:spPr>
          <a:xfrm>
            <a:off x="2486486" y="4216309"/>
            <a:ext cx="1449436" cy="29027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050" dirty="0"/>
              <a:t>following hypothesis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20A8057-F96D-8B48-A56E-88EB7BB0D486}"/>
              </a:ext>
            </a:extLst>
          </p:cNvPr>
          <p:cNvSpPr txBox="1"/>
          <p:nvPr/>
        </p:nvSpPr>
        <p:spPr>
          <a:xfrm>
            <a:off x="3009557" y="4688466"/>
            <a:ext cx="388248" cy="29027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1050" dirty="0"/>
              <a:t>not</a:t>
            </a:r>
            <a:endParaRPr kumimoji="1" lang="ja-JP" altLang="en-US" sz="1050"/>
          </a:p>
        </p:txBody>
      </p:sp>
      <p:sp>
        <p:nvSpPr>
          <p:cNvPr id="30" name="角丸四角形吹き出し 29">
            <a:extLst>
              <a:ext uri="{FF2B5EF4-FFF2-40B4-BE49-F238E27FC236}">
                <a16:creationId xmlns:a16="http://schemas.microsoft.com/office/drawing/2014/main" id="{B1929F54-A93E-1042-AE15-3191ECDFEF96}"/>
              </a:ext>
            </a:extLst>
          </p:cNvPr>
          <p:cNvSpPr/>
          <p:nvPr/>
        </p:nvSpPr>
        <p:spPr>
          <a:xfrm>
            <a:off x="323528" y="1715634"/>
            <a:ext cx="2362522" cy="1152128"/>
          </a:xfrm>
          <a:prstGeom prst="wedgeRoundRectCallout">
            <a:avLst>
              <a:gd name="adj1" fmla="val 64810"/>
              <a:gd name="adj2" fmla="val 5478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solidFill>
                  <a:schemeClr val="tx2"/>
                </a:solidFill>
              </a:rPr>
              <a:t>Our experiments suggest the validity</a:t>
            </a:r>
            <a:endParaRPr kumimoji="1" lang="ja-JP" altLang="en-US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EB097FA-3B50-3847-A9D9-FD6250A1EED2}"/>
                  </a:ext>
                </a:extLst>
              </p:cNvPr>
              <p:cNvSpPr txBox="1"/>
              <p:nvPr/>
            </p:nvSpPr>
            <p:spPr>
              <a:xfrm>
                <a:off x="602877" y="5444839"/>
                <a:ext cx="8350451" cy="86946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2000"/>
                  </a:spcBef>
                  <a:buClr>
                    <a:schemeClr val="accent1"/>
                  </a:buClr>
                  <a:buSzPct val="80000"/>
                </a:pPr>
                <a:r>
                  <a:rPr kumimoji="1" lang="en-US" altLang="ja-JP" sz="2000" dirty="0">
                    <a:solidFill>
                      <a:schemeClr val="accent6">
                        <a:lumMod val="50000"/>
                      </a:schemeClr>
                    </a:solidFill>
                  </a:rPr>
                  <a:t>pros: </a:t>
                </a:r>
                <a:r>
                  <a:rPr lang="en-US" altLang="ja-JP" sz="2000" dirty="0">
                    <a:solidFill>
                      <a:schemeClr val="tx2"/>
                    </a:solidFill>
                  </a:rPr>
                  <a:t>L</a:t>
                </a:r>
                <a:r>
                  <a:rPr kumimoji="1" lang="en-US" altLang="ja-JP" sz="2000" dirty="0">
                    <a:solidFill>
                      <a:schemeClr val="tx2"/>
                    </a:solidFill>
                  </a:rPr>
                  <a:t>ow cost</a:t>
                </a:r>
                <a:br>
                  <a:rPr kumimoji="1" lang="en-US" altLang="ja-JP" sz="2000" dirty="0">
                    <a:solidFill>
                      <a:schemeClr val="tx2"/>
                    </a:solidFill>
                  </a:rPr>
                </a:br>
                <a:r>
                  <a:rPr kumimoji="1" lang="en-US" altLang="ja-JP" sz="2000" dirty="0">
                    <a:solidFill>
                      <a:schemeClr val="accent2"/>
                    </a:solidFill>
                  </a:rPr>
                  <a:t>cons: </a:t>
                </a:r>
                <a:r>
                  <a:rPr lang="en-US" altLang="ja-JP" sz="2000" dirty="0">
                    <a:solidFill>
                      <a:schemeClr val="tx2"/>
                    </a:solidFill>
                  </a:rPr>
                  <a:t>The method relies the assumption -– LM likelihood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ja-JP" sz="2000" dirty="0">
                    <a:solidFill>
                      <a:schemeClr val="tx2"/>
                    </a:solidFill>
                  </a:rPr>
                  <a:t>canonicality.</a:t>
                </a:r>
                <a:endParaRPr lang="ja-JP" altLang="en-US" sz="20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EB097FA-3B50-3847-A9D9-FD6250A1E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77" y="5444839"/>
                <a:ext cx="8350451" cy="869469"/>
              </a:xfrm>
              <a:prstGeom prst="rect">
                <a:avLst/>
              </a:prstGeom>
              <a:blipFill>
                <a:blip r:embed="rId6"/>
                <a:stretch>
                  <a:fillRect l="-803" b="-11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23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F2E50785-1C10-7547-9362-A57C9C82EDAA}"/>
              </a:ext>
            </a:extLst>
          </p:cNvPr>
          <p:cNvSpPr/>
          <p:nvPr/>
        </p:nvSpPr>
        <p:spPr>
          <a:xfrm>
            <a:off x="192172" y="3887018"/>
            <a:ext cx="8706694" cy="2880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8447515-62E4-074A-BB81-FDAB122B2A51}"/>
              </a:ext>
            </a:extLst>
          </p:cNvPr>
          <p:cNvSpPr/>
          <p:nvPr/>
        </p:nvSpPr>
        <p:spPr>
          <a:xfrm>
            <a:off x="192172" y="1279326"/>
            <a:ext cx="8706694" cy="2437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2" name="右矢印 131">
            <a:extLst>
              <a:ext uri="{FF2B5EF4-FFF2-40B4-BE49-F238E27FC236}">
                <a16:creationId xmlns:a16="http://schemas.microsoft.com/office/drawing/2014/main" id="{1A0DD39D-7AED-194F-9C9F-2C0C48AE264F}"/>
              </a:ext>
            </a:extLst>
          </p:cNvPr>
          <p:cNvSpPr/>
          <p:nvPr/>
        </p:nvSpPr>
        <p:spPr>
          <a:xfrm>
            <a:off x="6958045" y="5539306"/>
            <a:ext cx="832130" cy="4003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9" name="右矢印 128">
            <a:extLst>
              <a:ext uri="{FF2B5EF4-FFF2-40B4-BE49-F238E27FC236}">
                <a16:creationId xmlns:a16="http://schemas.microsoft.com/office/drawing/2014/main" id="{F42B8D6F-65AC-4947-818D-A4413797B546}"/>
              </a:ext>
            </a:extLst>
          </p:cNvPr>
          <p:cNvSpPr/>
          <p:nvPr/>
        </p:nvSpPr>
        <p:spPr>
          <a:xfrm>
            <a:off x="2712412" y="6038520"/>
            <a:ext cx="832130" cy="4003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8" name="右矢印 127">
            <a:extLst>
              <a:ext uri="{FF2B5EF4-FFF2-40B4-BE49-F238E27FC236}">
                <a16:creationId xmlns:a16="http://schemas.microsoft.com/office/drawing/2014/main" id="{A913C159-2A77-F34E-9C11-153CDCB463F7}"/>
              </a:ext>
            </a:extLst>
          </p:cNvPr>
          <p:cNvSpPr/>
          <p:nvPr/>
        </p:nvSpPr>
        <p:spPr>
          <a:xfrm>
            <a:off x="2712573" y="5212689"/>
            <a:ext cx="832130" cy="4003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8E3EEB-E8A1-0D47-9AAE-2B3ECA34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365126"/>
            <a:ext cx="8359315" cy="822962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Experimental design: </a:t>
            </a:r>
            <a:br>
              <a:rPr lang="en-US" altLang="ja-JP" dirty="0"/>
            </a:br>
            <a:r>
              <a:rPr lang="en-US" altLang="ja-JP" dirty="0"/>
              <a:t>how to validate the LM-based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7771DB-72EC-F849-B2B2-6FF939020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72" y="1279326"/>
            <a:ext cx="8951828" cy="22224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000" dirty="0"/>
              <a:t>Parallels between word order preference of human and LMs</a:t>
            </a:r>
            <a:endParaRPr kumimoji="1" lang="en-US" altLang="ja-JP" sz="2000" dirty="0"/>
          </a:p>
          <a:p>
            <a:pPr marL="457200" indent="-457200">
              <a:buFont typeface="+mj-lt"/>
              <a:buAutoNum type="arabicPeriod"/>
            </a:pPr>
            <a:endParaRPr kumimoji="1" lang="en-US" altLang="ja-JP" sz="3200" dirty="0"/>
          </a:p>
          <a:p>
            <a:pPr marL="457200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endParaRPr kumimoji="1"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000" dirty="0"/>
              <a:t>Parallels between the results of the LM-based approach and existing approaches on evaluating several hypotheses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F2A20-B409-8F49-B230-D4C9CE08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5BEF15-3A31-1042-9302-EBDAE93E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E1CAFB-35C9-4F43-A2F3-4996BB14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lang="ja-JP" altLang="en-US" smtClean="0"/>
              <a:pPr/>
              <a:t>14</a:t>
            </a:fld>
            <a:endParaRPr lang="ja-JP" altLang="en-US"/>
          </a:p>
        </p:txBody>
      </p:sp>
      <p:pic>
        <p:nvPicPr>
          <p:cNvPr id="59" name="図 58">
            <a:extLst>
              <a:ext uri="{FF2B5EF4-FFF2-40B4-BE49-F238E27FC236}">
                <a16:creationId xmlns:a16="http://schemas.microsoft.com/office/drawing/2014/main" id="{2527D966-83F9-104C-B0F3-995717A1B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92722" y="4855301"/>
            <a:ext cx="648133" cy="874816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559FCC72-27D6-B447-A6A8-BE2AE7C620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 flipH="1">
            <a:off x="2888800" y="4888103"/>
            <a:ext cx="484525" cy="212204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850D83F0-2299-AE4F-8ABC-AB8175B9E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1754" y="5769163"/>
            <a:ext cx="770067" cy="770067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E6F405E6-C0FB-EA45-B1F5-44C31F6BA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8240" y="5399164"/>
            <a:ext cx="550971" cy="550971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F6DB9A95-EE20-5147-B1BB-83E6F8C60A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 flipH="1">
            <a:off x="6958045" y="5167845"/>
            <a:ext cx="654099" cy="340325"/>
          </a:xfrm>
          <a:prstGeom prst="rect">
            <a:avLst/>
          </a:prstGeom>
        </p:spPr>
      </p:pic>
      <p:sp>
        <p:nvSpPr>
          <p:cNvPr id="90" name="右矢印 89">
            <a:extLst>
              <a:ext uri="{FF2B5EF4-FFF2-40B4-BE49-F238E27FC236}">
                <a16:creationId xmlns:a16="http://schemas.microsoft.com/office/drawing/2014/main" id="{F60D4A45-096B-9F4B-B3F9-655672816604}"/>
              </a:ext>
            </a:extLst>
          </p:cNvPr>
          <p:cNvSpPr/>
          <p:nvPr/>
        </p:nvSpPr>
        <p:spPr>
          <a:xfrm>
            <a:off x="2494796" y="2405342"/>
            <a:ext cx="832130" cy="4003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1" name="図 90">
            <a:extLst>
              <a:ext uri="{FF2B5EF4-FFF2-40B4-BE49-F238E27FC236}">
                <a16:creationId xmlns:a16="http://schemas.microsoft.com/office/drawing/2014/main" id="{46A37429-38C1-A14F-8B0F-0E9861DA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475978" y="2098098"/>
            <a:ext cx="732230" cy="988326"/>
          </a:xfrm>
          <a:prstGeom prst="rect">
            <a:avLst/>
          </a:prstGeom>
        </p:spPr>
      </p:pic>
      <p:pic>
        <p:nvPicPr>
          <p:cNvPr id="92" name="図 91">
            <a:extLst>
              <a:ext uri="{FF2B5EF4-FFF2-40B4-BE49-F238E27FC236}">
                <a16:creationId xmlns:a16="http://schemas.microsoft.com/office/drawing/2014/main" id="{404B1B6E-E7B6-384C-804F-063C5D7959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 flipH="1">
            <a:off x="2618924" y="2133888"/>
            <a:ext cx="488716" cy="271454"/>
          </a:xfrm>
          <a:prstGeom prst="rect">
            <a:avLst/>
          </a:prstGeom>
        </p:spPr>
      </p:pic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6CCFC2C-C049-DD43-8205-F84CC38A2195}"/>
              </a:ext>
            </a:extLst>
          </p:cNvPr>
          <p:cNvSpPr/>
          <p:nvPr/>
        </p:nvSpPr>
        <p:spPr>
          <a:xfrm>
            <a:off x="3637884" y="2124988"/>
            <a:ext cx="239910" cy="6261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3C8138B-48E2-C741-8263-6F73624053A6}"/>
              </a:ext>
            </a:extLst>
          </p:cNvPr>
          <p:cNvSpPr/>
          <p:nvPr/>
        </p:nvSpPr>
        <p:spPr>
          <a:xfrm>
            <a:off x="3988012" y="2505944"/>
            <a:ext cx="239910" cy="2452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7" name="右矢印 106">
            <a:extLst>
              <a:ext uri="{FF2B5EF4-FFF2-40B4-BE49-F238E27FC236}">
                <a16:creationId xmlns:a16="http://schemas.microsoft.com/office/drawing/2014/main" id="{1384B5F8-D141-3C4D-95A3-851BE6630DCB}"/>
              </a:ext>
            </a:extLst>
          </p:cNvPr>
          <p:cNvSpPr/>
          <p:nvPr/>
        </p:nvSpPr>
        <p:spPr>
          <a:xfrm>
            <a:off x="6497621" y="2419523"/>
            <a:ext cx="1002817" cy="4003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09" name="図 108">
            <a:extLst>
              <a:ext uri="{FF2B5EF4-FFF2-40B4-BE49-F238E27FC236}">
                <a16:creationId xmlns:a16="http://schemas.microsoft.com/office/drawing/2014/main" id="{61C795A4-32DF-A149-94B5-04B35CF17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7497" y="2288424"/>
            <a:ext cx="789228" cy="789228"/>
          </a:xfrm>
          <a:prstGeom prst="rect">
            <a:avLst/>
          </a:prstGeom>
        </p:spPr>
      </p:pic>
      <p:pic>
        <p:nvPicPr>
          <p:cNvPr id="110" name="図 109">
            <a:extLst>
              <a:ext uri="{FF2B5EF4-FFF2-40B4-BE49-F238E27FC236}">
                <a16:creationId xmlns:a16="http://schemas.microsoft.com/office/drawing/2014/main" id="{B960C657-D5CF-4C4F-BCB3-CC8EBFC9D0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 flipH="1">
            <a:off x="6556934" y="2079198"/>
            <a:ext cx="654099" cy="340325"/>
          </a:xfrm>
          <a:prstGeom prst="rect">
            <a:avLst/>
          </a:prstGeom>
        </p:spPr>
      </p:pic>
      <p:sp>
        <p:nvSpPr>
          <p:cNvPr id="111" name="円柱 110">
            <a:extLst>
              <a:ext uri="{FF2B5EF4-FFF2-40B4-BE49-F238E27FC236}">
                <a16:creationId xmlns:a16="http://schemas.microsoft.com/office/drawing/2014/main" id="{EEF9B068-410A-3E49-A378-F697FF209CA0}"/>
              </a:ext>
            </a:extLst>
          </p:cNvPr>
          <p:cNvSpPr/>
          <p:nvPr/>
        </p:nvSpPr>
        <p:spPr>
          <a:xfrm>
            <a:off x="6817677" y="2775453"/>
            <a:ext cx="543739" cy="40812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BC58CA73-2DB3-2744-A64E-A5AB4B0C2C1C}"/>
              </a:ext>
            </a:extLst>
          </p:cNvPr>
          <p:cNvSpPr/>
          <p:nvPr/>
        </p:nvSpPr>
        <p:spPr>
          <a:xfrm>
            <a:off x="7916976" y="2134405"/>
            <a:ext cx="239910" cy="6261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42253C02-C652-D24A-8947-45EAB8B5BF57}"/>
              </a:ext>
            </a:extLst>
          </p:cNvPr>
          <p:cNvSpPr/>
          <p:nvPr/>
        </p:nvSpPr>
        <p:spPr>
          <a:xfrm>
            <a:off x="8267104" y="2515361"/>
            <a:ext cx="239910" cy="2452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357EEB8A-1115-1D42-9FDA-4E131CAA1777}"/>
              </a:ext>
            </a:extLst>
          </p:cNvPr>
          <p:cNvSpPr txBox="1"/>
          <p:nvPr/>
        </p:nvSpPr>
        <p:spPr>
          <a:xfrm>
            <a:off x="2451926" y="3059465"/>
            <a:ext cx="832279" cy="3939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600" dirty="0"/>
              <a:t>human</a:t>
            </a:r>
            <a:endParaRPr kumimoji="1" lang="ja-JP" altLang="en-US"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8CCE301-A259-7243-89B0-9B6CB7B44399}"/>
              </a:ext>
            </a:extLst>
          </p:cNvPr>
          <p:cNvSpPr txBox="1"/>
          <p:nvPr/>
        </p:nvSpPr>
        <p:spPr>
          <a:xfrm>
            <a:off x="3562466" y="5505763"/>
            <a:ext cx="849913" cy="5447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2400" dirty="0"/>
              <a:t>valid</a:t>
            </a:r>
            <a:endParaRPr kumimoji="1" lang="ja-JP" altLang="en-US" sz="2400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417B3642-549F-4E4E-AC85-ECE3155CCAFE}"/>
              </a:ext>
            </a:extLst>
          </p:cNvPr>
          <p:cNvSpPr txBox="1"/>
          <p:nvPr/>
        </p:nvSpPr>
        <p:spPr>
          <a:xfrm>
            <a:off x="7898551" y="5405370"/>
            <a:ext cx="849913" cy="5447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2400" dirty="0"/>
              <a:t>valid</a:t>
            </a:r>
            <a:endParaRPr kumimoji="1" lang="ja-JP" altLang="en-US" sz="2400"/>
          </a:p>
        </p:txBody>
      </p:sp>
      <p:sp>
        <p:nvSpPr>
          <p:cNvPr id="134" name="メモ 133">
            <a:extLst>
              <a:ext uri="{FF2B5EF4-FFF2-40B4-BE49-F238E27FC236}">
                <a16:creationId xmlns:a16="http://schemas.microsoft.com/office/drawing/2014/main" id="{364D81AF-E6E9-8347-88D6-8CAD5844B4B1}"/>
              </a:ext>
            </a:extLst>
          </p:cNvPr>
          <p:cNvSpPr/>
          <p:nvPr/>
        </p:nvSpPr>
        <p:spPr>
          <a:xfrm>
            <a:off x="952179" y="2265351"/>
            <a:ext cx="1449435" cy="36030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5" name="メモ 134">
            <a:extLst>
              <a:ext uri="{FF2B5EF4-FFF2-40B4-BE49-F238E27FC236}">
                <a16:creationId xmlns:a16="http://schemas.microsoft.com/office/drawing/2014/main" id="{644C454C-7714-6447-B499-6A109F638F6E}"/>
              </a:ext>
            </a:extLst>
          </p:cNvPr>
          <p:cNvSpPr/>
          <p:nvPr/>
        </p:nvSpPr>
        <p:spPr>
          <a:xfrm>
            <a:off x="900100" y="2238169"/>
            <a:ext cx="1449435" cy="3603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6" name="メモ 135">
            <a:extLst>
              <a:ext uri="{FF2B5EF4-FFF2-40B4-BE49-F238E27FC236}">
                <a16:creationId xmlns:a16="http://schemas.microsoft.com/office/drawing/2014/main" id="{C781EDE2-9B61-0C43-8151-4C8DC57615A7}"/>
              </a:ext>
            </a:extLst>
          </p:cNvPr>
          <p:cNvSpPr/>
          <p:nvPr/>
        </p:nvSpPr>
        <p:spPr>
          <a:xfrm>
            <a:off x="823542" y="2164631"/>
            <a:ext cx="1449435" cy="360300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7" name="メモ 136">
            <a:extLst>
              <a:ext uri="{FF2B5EF4-FFF2-40B4-BE49-F238E27FC236}">
                <a16:creationId xmlns:a16="http://schemas.microsoft.com/office/drawing/2014/main" id="{3FB579B1-7E8D-E449-98F5-6AF4D1A152F3}"/>
              </a:ext>
            </a:extLst>
          </p:cNvPr>
          <p:cNvSpPr/>
          <p:nvPr/>
        </p:nvSpPr>
        <p:spPr>
          <a:xfrm>
            <a:off x="914207" y="2731781"/>
            <a:ext cx="1449435" cy="36030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8" name="メモ 137">
            <a:extLst>
              <a:ext uri="{FF2B5EF4-FFF2-40B4-BE49-F238E27FC236}">
                <a16:creationId xmlns:a16="http://schemas.microsoft.com/office/drawing/2014/main" id="{45C10FB0-C1A6-3745-8AC3-BF8046CF1911}"/>
              </a:ext>
            </a:extLst>
          </p:cNvPr>
          <p:cNvSpPr/>
          <p:nvPr/>
        </p:nvSpPr>
        <p:spPr>
          <a:xfrm>
            <a:off x="896065" y="2695968"/>
            <a:ext cx="1449435" cy="36030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9" name="メモ 138">
            <a:extLst>
              <a:ext uri="{FF2B5EF4-FFF2-40B4-BE49-F238E27FC236}">
                <a16:creationId xmlns:a16="http://schemas.microsoft.com/office/drawing/2014/main" id="{CE4B17C4-FDF3-484A-A9BC-6AA94D29CD01}"/>
              </a:ext>
            </a:extLst>
          </p:cNvPr>
          <p:cNvSpPr/>
          <p:nvPr/>
        </p:nvSpPr>
        <p:spPr>
          <a:xfrm>
            <a:off x="811171" y="2641967"/>
            <a:ext cx="1480180" cy="368325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6EAE13DC-BC31-9F4A-A269-AB844E8F1095}"/>
              </a:ext>
            </a:extLst>
          </p:cNvPr>
          <p:cNvSpPr txBox="1"/>
          <p:nvPr/>
        </p:nvSpPr>
        <p:spPr>
          <a:xfrm>
            <a:off x="863559" y="2207495"/>
            <a:ext cx="1449436" cy="29027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050" dirty="0"/>
              <a:t>following hypothesis</a:t>
            </a:r>
            <a:endParaRPr kumimoji="1" lang="ja-JP" altLang="en-US" sz="105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5E2C1C28-A398-C840-A2C9-BE5A3D6B0E72}"/>
              </a:ext>
            </a:extLst>
          </p:cNvPr>
          <p:cNvSpPr txBox="1"/>
          <p:nvPr/>
        </p:nvSpPr>
        <p:spPr>
          <a:xfrm>
            <a:off x="1386630" y="2679652"/>
            <a:ext cx="388248" cy="29027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1050" dirty="0"/>
              <a:t>not</a:t>
            </a:r>
            <a:endParaRPr kumimoji="1" lang="ja-JP" altLang="en-US" sz="1050"/>
          </a:p>
        </p:txBody>
      </p:sp>
      <p:sp>
        <p:nvSpPr>
          <p:cNvPr id="142" name="メモ 141">
            <a:extLst>
              <a:ext uri="{FF2B5EF4-FFF2-40B4-BE49-F238E27FC236}">
                <a16:creationId xmlns:a16="http://schemas.microsoft.com/office/drawing/2014/main" id="{DF7CA13A-94F0-1743-A0BC-3A1956CAEA6C}"/>
              </a:ext>
            </a:extLst>
          </p:cNvPr>
          <p:cNvSpPr/>
          <p:nvPr/>
        </p:nvSpPr>
        <p:spPr>
          <a:xfrm>
            <a:off x="4873598" y="2250659"/>
            <a:ext cx="1449435" cy="36030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3" name="メモ 142">
            <a:extLst>
              <a:ext uri="{FF2B5EF4-FFF2-40B4-BE49-F238E27FC236}">
                <a16:creationId xmlns:a16="http://schemas.microsoft.com/office/drawing/2014/main" id="{26B458C0-F8FD-EE43-BA8D-356ABFA95E21}"/>
              </a:ext>
            </a:extLst>
          </p:cNvPr>
          <p:cNvSpPr/>
          <p:nvPr/>
        </p:nvSpPr>
        <p:spPr>
          <a:xfrm>
            <a:off x="4821519" y="2223477"/>
            <a:ext cx="1449435" cy="3603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4" name="メモ 143">
            <a:extLst>
              <a:ext uri="{FF2B5EF4-FFF2-40B4-BE49-F238E27FC236}">
                <a16:creationId xmlns:a16="http://schemas.microsoft.com/office/drawing/2014/main" id="{DBB24F5F-1B53-A64A-945A-91E81AB639AA}"/>
              </a:ext>
            </a:extLst>
          </p:cNvPr>
          <p:cNvSpPr/>
          <p:nvPr/>
        </p:nvSpPr>
        <p:spPr>
          <a:xfrm>
            <a:off x="4744961" y="2149939"/>
            <a:ext cx="1449435" cy="360300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5" name="メモ 144">
            <a:extLst>
              <a:ext uri="{FF2B5EF4-FFF2-40B4-BE49-F238E27FC236}">
                <a16:creationId xmlns:a16="http://schemas.microsoft.com/office/drawing/2014/main" id="{91003906-21C7-D24E-BAAC-BDA4541534A7}"/>
              </a:ext>
            </a:extLst>
          </p:cNvPr>
          <p:cNvSpPr/>
          <p:nvPr/>
        </p:nvSpPr>
        <p:spPr>
          <a:xfrm>
            <a:off x="4835626" y="2717089"/>
            <a:ext cx="1449435" cy="36030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6" name="メモ 145">
            <a:extLst>
              <a:ext uri="{FF2B5EF4-FFF2-40B4-BE49-F238E27FC236}">
                <a16:creationId xmlns:a16="http://schemas.microsoft.com/office/drawing/2014/main" id="{92BC5D8A-F65D-3945-B23E-155073895E02}"/>
              </a:ext>
            </a:extLst>
          </p:cNvPr>
          <p:cNvSpPr/>
          <p:nvPr/>
        </p:nvSpPr>
        <p:spPr>
          <a:xfrm>
            <a:off x="4817484" y="2681276"/>
            <a:ext cx="1449435" cy="36030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7" name="メモ 146">
            <a:extLst>
              <a:ext uri="{FF2B5EF4-FFF2-40B4-BE49-F238E27FC236}">
                <a16:creationId xmlns:a16="http://schemas.microsoft.com/office/drawing/2014/main" id="{8E074429-71BC-AA41-B7CF-6BD57DE7DD56}"/>
              </a:ext>
            </a:extLst>
          </p:cNvPr>
          <p:cNvSpPr/>
          <p:nvPr/>
        </p:nvSpPr>
        <p:spPr>
          <a:xfrm>
            <a:off x="4732590" y="2627275"/>
            <a:ext cx="1480180" cy="368325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A8C7A175-785C-BA4B-9008-A10C24A6F453}"/>
              </a:ext>
            </a:extLst>
          </p:cNvPr>
          <p:cNvSpPr txBox="1"/>
          <p:nvPr/>
        </p:nvSpPr>
        <p:spPr>
          <a:xfrm>
            <a:off x="4784978" y="2192803"/>
            <a:ext cx="1449436" cy="29027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050" dirty="0"/>
              <a:t>following hypothesis</a:t>
            </a:r>
            <a:endParaRPr kumimoji="1" lang="ja-JP" altLang="en-US" sz="1050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6F181EA-EE00-BE4F-8201-FF2C83F42673}"/>
              </a:ext>
            </a:extLst>
          </p:cNvPr>
          <p:cNvSpPr txBox="1"/>
          <p:nvPr/>
        </p:nvSpPr>
        <p:spPr>
          <a:xfrm>
            <a:off x="5308049" y="2664960"/>
            <a:ext cx="388248" cy="29027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1050" dirty="0"/>
              <a:t>not</a:t>
            </a:r>
            <a:endParaRPr kumimoji="1" lang="ja-JP" altLang="en-US" sz="1050"/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B497C643-A146-8648-B643-8542A83F7BDE}"/>
              </a:ext>
            </a:extLst>
          </p:cNvPr>
          <p:cNvSpPr/>
          <p:nvPr/>
        </p:nvSpPr>
        <p:spPr>
          <a:xfrm>
            <a:off x="3409797" y="1961429"/>
            <a:ext cx="1036813" cy="109484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BE519D6C-CC5F-B748-B092-564F480268CD}"/>
              </a:ext>
            </a:extLst>
          </p:cNvPr>
          <p:cNvSpPr/>
          <p:nvPr/>
        </p:nvSpPr>
        <p:spPr>
          <a:xfrm>
            <a:off x="7660337" y="1942703"/>
            <a:ext cx="1036813" cy="109484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2E5352AB-E8AE-494D-A20D-95E5E5C1660A}"/>
              </a:ext>
            </a:extLst>
          </p:cNvPr>
          <p:cNvSpPr/>
          <p:nvPr/>
        </p:nvSpPr>
        <p:spPr>
          <a:xfrm>
            <a:off x="7846584" y="5402715"/>
            <a:ext cx="1036813" cy="59226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7B881062-8C69-2E46-8CD5-B50D76798FDB}"/>
              </a:ext>
            </a:extLst>
          </p:cNvPr>
          <p:cNvSpPr/>
          <p:nvPr/>
        </p:nvSpPr>
        <p:spPr>
          <a:xfrm>
            <a:off x="3512572" y="5529656"/>
            <a:ext cx="1036813" cy="59226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7" name="曲線コネクタ 16">
            <a:extLst>
              <a:ext uri="{FF2B5EF4-FFF2-40B4-BE49-F238E27FC236}">
                <a16:creationId xmlns:a16="http://schemas.microsoft.com/office/drawing/2014/main" id="{BBABBD39-14B5-BA4A-94CE-B4EA0D49E578}"/>
              </a:ext>
            </a:extLst>
          </p:cNvPr>
          <p:cNvCxnSpPr>
            <a:stCxn id="150" idx="2"/>
            <a:endCxn id="151" idx="2"/>
          </p:cNvCxnSpPr>
          <p:nvPr/>
        </p:nvCxnSpPr>
        <p:spPr>
          <a:xfrm rot="5400000" flipH="1" flipV="1">
            <a:off x="6044111" y="921636"/>
            <a:ext cx="18726" cy="4250540"/>
          </a:xfrm>
          <a:prstGeom prst="curvedConnector3">
            <a:avLst>
              <a:gd name="adj1" fmla="val -1220763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曲線コネクタ 154">
            <a:extLst>
              <a:ext uri="{FF2B5EF4-FFF2-40B4-BE49-F238E27FC236}">
                <a16:creationId xmlns:a16="http://schemas.microsoft.com/office/drawing/2014/main" id="{102297D4-E44E-FA45-9111-993F8000BC11}"/>
              </a:ext>
            </a:extLst>
          </p:cNvPr>
          <p:cNvCxnSpPr>
            <a:cxnSpLocks/>
            <a:stCxn id="153" idx="2"/>
            <a:endCxn id="152" idx="2"/>
          </p:cNvCxnSpPr>
          <p:nvPr/>
        </p:nvCxnSpPr>
        <p:spPr>
          <a:xfrm rot="5400000" flipH="1" flipV="1">
            <a:off x="6134514" y="3891444"/>
            <a:ext cx="126941" cy="4334012"/>
          </a:xfrm>
          <a:prstGeom prst="curvedConnector3">
            <a:avLst>
              <a:gd name="adj1" fmla="val -180084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D4DED32-B3F7-F74D-A7B2-E6D6ED9C0060}"/>
              </a:ext>
            </a:extLst>
          </p:cNvPr>
          <p:cNvSpPr txBox="1"/>
          <p:nvPr/>
        </p:nvSpPr>
        <p:spPr>
          <a:xfrm>
            <a:off x="5632390" y="3141359"/>
            <a:ext cx="798617" cy="4316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dirty="0">
                <a:solidFill>
                  <a:schemeClr val="accent2"/>
                </a:solidFill>
              </a:rPr>
              <a:t>check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487E62FA-6D9A-294F-A290-4AC715134432}"/>
              </a:ext>
            </a:extLst>
          </p:cNvPr>
          <p:cNvSpPr txBox="1"/>
          <p:nvPr/>
        </p:nvSpPr>
        <p:spPr>
          <a:xfrm>
            <a:off x="5598315" y="6187271"/>
            <a:ext cx="798617" cy="4316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dirty="0">
                <a:solidFill>
                  <a:schemeClr val="accent2"/>
                </a:solidFill>
              </a:rPr>
              <a:t>check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779C9A1-BA04-8248-820D-997477B214FB}"/>
              </a:ext>
            </a:extLst>
          </p:cNvPr>
          <p:cNvSpPr txBox="1"/>
          <p:nvPr/>
        </p:nvSpPr>
        <p:spPr>
          <a:xfrm>
            <a:off x="853776" y="5472178"/>
            <a:ext cx="1394934" cy="4316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dirty="0"/>
              <a:t>hypotheses</a:t>
            </a:r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0E10960-D121-024F-B07C-CECA06BFFC75}"/>
              </a:ext>
            </a:extLst>
          </p:cNvPr>
          <p:cNvSpPr txBox="1"/>
          <p:nvPr/>
        </p:nvSpPr>
        <p:spPr>
          <a:xfrm>
            <a:off x="5337306" y="5483019"/>
            <a:ext cx="1394934" cy="4316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dirty="0"/>
              <a:t>hypotheses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56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1"/>
    </mc:Choice>
    <mc:Fallback xmlns="">
      <p:transition spd="slow" advTm="303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B8FA7-5A1A-5C4D-9011-7B267ECD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Experiments 1: </a:t>
            </a:r>
            <a:br>
              <a:rPr lang="en-US" altLang="ja-JP" dirty="0"/>
            </a:br>
            <a:r>
              <a:rPr lang="en-US" altLang="ja-JP" dirty="0"/>
              <a:t>human and LM word order preference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63C2D0-3C95-CD47-8592-170D2BAA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D008A1-5C17-8047-833D-26D8EC53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631C81-1F6C-8A4B-968C-69CFFAF6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lang="ja-JP" altLang="en-US" smtClean="0"/>
              <a:pPr/>
              <a:t>15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E994194-0475-2840-B685-399B769D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436" y="5672713"/>
            <a:ext cx="550971" cy="55097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3790EC7-D658-CC43-967A-FF374D9F45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 flipH="1">
            <a:off x="4422241" y="5441394"/>
            <a:ext cx="654099" cy="340325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218673A-C288-9B41-8BF8-904A17FDAC46}"/>
              </a:ext>
            </a:extLst>
          </p:cNvPr>
          <p:cNvSpPr txBox="1"/>
          <p:nvPr/>
        </p:nvSpPr>
        <p:spPr>
          <a:xfrm>
            <a:off x="6629718" y="4847904"/>
            <a:ext cx="23566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b="1" dirty="0">
                <a:solidFill>
                  <a:schemeClr val="accent2"/>
                </a:solidFill>
              </a:rPr>
              <a:t>highly correlated </a:t>
            </a:r>
            <a:br>
              <a:rPr kumimoji="1" lang="en-US" altLang="ja-JP" b="1" dirty="0">
                <a:solidFill>
                  <a:schemeClr val="accent2"/>
                </a:solidFill>
              </a:rPr>
            </a:br>
            <a:r>
              <a:rPr kumimoji="1" lang="en-US" altLang="ja-JP" b="1" dirty="0">
                <a:solidFill>
                  <a:schemeClr val="accent2"/>
                </a:solidFill>
              </a:rPr>
              <a:t>(Pearson’s r = 0.9)</a:t>
            </a:r>
            <a:endParaRPr kumimoji="1" lang="ja-JP" altLang="en-US" b="1">
              <a:solidFill>
                <a:schemeClr val="accent2"/>
              </a:solidFill>
            </a:endParaRPr>
          </a:p>
        </p:txBody>
      </p:sp>
      <p:sp>
        <p:nvSpPr>
          <p:cNvPr id="26" name="下矢印 25">
            <a:extLst>
              <a:ext uri="{FF2B5EF4-FFF2-40B4-BE49-F238E27FC236}">
                <a16:creationId xmlns:a16="http://schemas.microsoft.com/office/drawing/2014/main" id="{11186564-7200-3043-92A7-2EA111D182CB}"/>
              </a:ext>
            </a:extLst>
          </p:cNvPr>
          <p:cNvSpPr/>
          <p:nvPr/>
        </p:nvSpPr>
        <p:spPr>
          <a:xfrm>
            <a:off x="5052594" y="2768737"/>
            <a:ext cx="282741" cy="23570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54FCB15F-3866-8442-BF8A-B5CC8BB47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482436" y="4055128"/>
            <a:ext cx="562524" cy="75926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3FFCEA3-9B9F-7340-B346-0B7335A8D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8928" y="4294733"/>
            <a:ext cx="640142" cy="7443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D101CEF9-B4E0-194D-8B68-CA5C4153F6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3321" y="4336026"/>
            <a:ext cx="732230" cy="84164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4381E0A-F5A2-EF4E-BDDB-FBBBABE530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 rot="2079006" flipH="1">
            <a:off x="4438050" y="4366230"/>
            <a:ext cx="321898" cy="167483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20CF028-154C-2042-BE36-1257708FAB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 flipH="1">
            <a:off x="4850474" y="4368163"/>
            <a:ext cx="321898" cy="16748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4B81038-2FB0-4948-86CC-D95F3BEA80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 flipH="1">
            <a:off x="4643612" y="4097350"/>
            <a:ext cx="321898" cy="167483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C16299B-9DDA-D34A-94AB-517A2867CE2B}"/>
              </a:ext>
            </a:extLst>
          </p:cNvPr>
          <p:cNvSpPr txBox="1"/>
          <p:nvPr/>
        </p:nvSpPr>
        <p:spPr>
          <a:xfrm>
            <a:off x="4487668" y="6131390"/>
            <a:ext cx="470000" cy="3939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600" dirty="0"/>
              <a:t>LM</a:t>
            </a:r>
            <a:endParaRPr kumimoji="1" lang="ja-JP" altLang="en-US" sz="1600"/>
          </a:p>
        </p:txBody>
      </p:sp>
      <p:sp>
        <p:nvSpPr>
          <p:cNvPr id="51" name="メモ 50">
            <a:extLst>
              <a:ext uri="{FF2B5EF4-FFF2-40B4-BE49-F238E27FC236}">
                <a16:creationId xmlns:a16="http://schemas.microsoft.com/office/drawing/2014/main" id="{15ABC616-9A06-1A46-9830-4EECD331BE23}"/>
              </a:ext>
            </a:extLst>
          </p:cNvPr>
          <p:cNvSpPr/>
          <p:nvPr/>
        </p:nvSpPr>
        <p:spPr>
          <a:xfrm>
            <a:off x="4419599" y="2289692"/>
            <a:ext cx="1474126" cy="36030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CB3BC57-1BEA-3147-AE04-0E03924F379E}"/>
              </a:ext>
            </a:extLst>
          </p:cNvPr>
          <p:cNvSpPr txBox="1"/>
          <p:nvPr/>
        </p:nvSpPr>
        <p:spPr>
          <a:xfrm>
            <a:off x="4429863" y="2324169"/>
            <a:ext cx="1463862" cy="2900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ja-JP" altLang="en-US" sz="1050">
                <a:solidFill>
                  <a:schemeClr val="tx2"/>
                </a:solidFill>
              </a:rPr>
              <a:t>品質に</a:t>
            </a:r>
            <a:r>
              <a:rPr kumimoji="1" lang="en-US" altLang="ja-JP" sz="1050" dirty="0">
                <a:solidFill>
                  <a:schemeClr val="tx2"/>
                </a:solidFill>
              </a:rPr>
              <a:t> </a:t>
            </a:r>
            <a:r>
              <a:rPr kumimoji="1" lang="ja-JP" altLang="en-US" sz="1050">
                <a:solidFill>
                  <a:schemeClr val="tx2"/>
                </a:solidFill>
              </a:rPr>
              <a:t>影響を</a:t>
            </a:r>
            <a:r>
              <a:rPr kumimoji="1" lang="en-US" altLang="ja-JP" sz="1050" dirty="0">
                <a:solidFill>
                  <a:schemeClr val="tx2"/>
                </a:solidFill>
              </a:rPr>
              <a:t> </a:t>
            </a:r>
            <a:r>
              <a:rPr kumimoji="1" lang="ja-JP" altLang="en-US" sz="1050">
                <a:solidFill>
                  <a:schemeClr val="tx2"/>
                </a:solidFill>
              </a:rPr>
              <a:t>与えた</a:t>
            </a:r>
          </a:p>
        </p:txBody>
      </p:sp>
      <p:sp>
        <p:nvSpPr>
          <p:cNvPr id="71" name="メモ 70">
            <a:extLst>
              <a:ext uri="{FF2B5EF4-FFF2-40B4-BE49-F238E27FC236}">
                <a16:creationId xmlns:a16="http://schemas.microsoft.com/office/drawing/2014/main" id="{B1D08CFA-2392-954D-9F23-26E0CCC92904}"/>
              </a:ext>
            </a:extLst>
          </p:cNvPr>
          <p:cNvSpPr/>
          <p:nvPr/>
        </p:nvSpPr>
        <p:spPr>
          <a:xfrm>
            <a:off x="4419599" y="3074424"/>
            <a:ext cx="1474126" cy="36832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5117146-2A33-7948-9A71-1148A1FD6E1A}"/>
              </a:ext>
            </a:extLst>
          </p:cNvPr>
          <p:cNvSpPr txBox="1"/>
          <p:nvPr/>
        </p:nvSpPr>
        <p:spPr>
          <a:xfrm>
            <a:off x="4419599" y="3106805"/>
            <a:ext cx="1463862" cy="2900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ja-JP" altLang="en-US" sz="1050">
                <a:solidFill>
                  <a:schemeClr val="tx2"/>
                </a:solidFill>
              </a:rPr>
              <a:t>影響を</a:t>
            </a:r>
            <a:r>
              <a:rPr kumimoji="1" lang="en-US" altLang="ja-JP" sz="1050" dirty="0">
                <a:solidFill>
                  <a:schemeClr val="tx2"/>
                </a:solidFill>
              </a:rPr>
              <a:t> </a:t>
            </a:r>
            <a:r>
              <a:rPr kumimoji="1" lang="ja-JP" altLang="en-US" sz="1050">
                <a:solidFill>
                  <a:schemeClr val="tx2"/>
                </a:solidFill>
              </a:rPr>
              <a:t>品質に</a:t>
            </a:r>
            <a:r>
              <a:rPr kumimoji="1" lang="en-US" altLang="ja-JP" sz="1050" dirty="0">
                <a:solidFill>
                  <a:schemeClr val="tx2"/>
                </a:solidFill>
              </a:rPr>
              <a:t> </a:t>
            </a:r>
            <a:r>
              <a:rPr kumimoji="1" lang="ja-JP" altLang="en-US" sz="1050">
                <a:solidFill>
                  <a:schemeClr val="tx2"/>
                </a:solidFill>
              </a:rPr>
              <a:t>与えた</a:t>
            </a:r>
          </a:p>
        </p:txBody>
      </p:sp>
      <p:cxnSp>
        <p:nvCxnSpPr>
          <p:cNvPr id="125" name="曲線コネクタ 124">
            <a:extLst>
              <a:ext uri="{FF2B5EF4-FFF2-40B4-BE49-F238E27FC236}">
                <a16:creationId xmlns:a16="http://schemas.microsoft.com/office/drawing/2014/main" id="{E22B58AA-69BB-8449-B504-644A769922F1}"/>
              </a:ext>
            </a:extLst>
          </p:cNvPr>
          <p:cNvCxnSpPr>
            <a:cxnSpLocks/>
          </p:cNvCxnSpPr>
          <p:nvPr/>
        </p:nvCxnSpPr>
        <p:spPr>
          <a:xfrm flipH="1">
            <a:off x="6083722" y="4512534"/>
            <a:ext cx="218933" cy="1280271"/>
          </a:xfrm>
          <a:prstGeom prst="curvedConnector3">
            <a:avLst>
              <a:gd name="adj1" fmla="val -104416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メモ 127">
            <a:extLst>
              <a:ext uri="{FF2B5EF4-FFF2-40B4-BE49-F238E27FC236}">
                <a16:creationId xmlns:a16="http://schemas.microsoft.com/office/drawing/2014/main" id="{8DBB11C0-B60C-414F-ADCE-6CD5261F2185}"/>
              </a:ext>
            </a:extLst>
          </p:cNvPr>
          <p:cNvSpPr/>
          <p:nvPr/>
        </p:nvSpPr>
        <p:spPr>
          <a:xfrm>
            <a:off x="1907587" y="4835722"/>
            <a:ext cx="1474126" cy="36030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ECA77C35-E834-2F40-B968-221A7B90ACD1}"/>
              </a:ext>
            </a:extLst>
          </p:cNvPr>
          <p:cNvSpPr txBox="1"/>
          <p:nvPr/>
        </p:nvSpPr>
        <p:spPr>
          <a:xfrm>
            <a:off x="1917851" y="4870199"/>
            <a:ext cx="1463862" cy="2900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ja-JP" altLang="en-US" sz="1050">
                <a:solidFill>
                  <a:schemeClr val="tx2"/>
                </a:solidFill>
              </a:rPr>
              <a:t>品質に</a:t>
            </a:r>
            <a:r>
              <a:rPr kumimoji="1" lang="en-US" altLang="ja-JP" sz="1050" dirty="0">
                <a:solidFill>
                  <a:schemeClr val="tx2"/>
                </a:solidFill>
              </a:rPr>
              <a:t> </a:t>
            </a:r>
            <a:r>
              <a:rPr kumimoji="1" lang="ja-JP" altLang="en-US" sz="1050">
                <a:solidFill>
                  <a:schemeClr val="tx2"/>
                </a:solidFill>
              </a:rPr>
              <a:t>影響を</a:t>
            </a:r>
            <a:r>
              <a:rPr kumimoji="1" lang="en-US" altLang="ja-JP" sz="1050" dirty="0">
                <a:solidFill>
                  <a:schemeClr val="tx2"/>
                </a:solidFill>
              </a:rPr>
              <a:t> </a:t>
            </a:r>
            <a:r>
              <a:rPr kumimoji="1" lang="ja-JP" altLang="en-US" sz="1050">
                <a:solidFill>
                  <a:schemeClr val="tx2"/>
                </a:solidFill>
              </a:rPr>
              <a:t>与えた</a:t>
            </a:r>
          </a:p>
        </p:txBody>
      </p:sp>
      <p:sp>
        <p:nvSpPr>
          <p:cNvPr id="130" name="メモ 129">
            <a:extLst>
              <a:ext uri="{FF2B5EF4-FFF2-40B4-BE49-F238E27FC236}">
                <a16:creationId xmlns:a16="http://schemas.microsoft.com/office/drawing/2014/main" id="{73039FA1-1074-1E40-A27B-D003FCA52ED9}"/>
              </a:ext>
            </a:extLst>
          </p:cNvPr>
          <p:cNvSpPr/>
          <p:nvPr/>
        </p:nvSpPr>
        <p:spPr>
          <a:xfrm>
            <a:off x="1907587" y="5320890"/>
            <a:ext cx="1474126" cy="36832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D507CB3D-3A54-3E4D-B212-4CBAD393DC21}"/>
              </a:ext>
            </a:extLst>
          </p:cNvPr>
          <p:cNvSpPr txBox="1"/>
          <p:nvPr/>
        </p:nvSpPr>
        <p:spPr>
          <a:xfrm>
            <a:off x="1907587" y="5353271"/>
            <a:ext cx="1463862" cy="2900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ja-JP" altLang="en-US" sz="1050">
                <a:solidFill>
                  <a:schemeClr val="tx2"/>
                </a:solidFill>
              </a:rPr>
              <a:t>影響を</a:t>
            </a:r>
            <a:r>
              <a:rPr kumimoji="1" lang="en-US" altLang="ja-JP" sz="1050" dirty="0">
                <a:solidFill>
                  <a:schemeClr val="tx2"/>
                </a:solidFill>
              </a:rPr>
              <a:t> </a:t>
            </a:r>
            <a:r>
              <a:rPr kumimoji="1" lang="ja-JP" altLang="en-US" sz="1050">
                <a:solidFill>
                  <a:schemeClr val="tx2"/>
                </a:solidFill>
              </a:rPr>
              <a:t>品質に</a:t>
            </a:r>
            <a:r>
              <a:rPr kumimoji="1" lang="en-US" altLang="ja-JP" sz="1050" dirty="0">
                <a:solidFill>
                  <a:schemeClr val="tx2"/>
                </a:solidFill>
              </a:rPr>
              <a:t> </a:t>
            </a:r>
            <a:r>
              <a:rPr kumimoji="1" lang="ja-JP" altLang="en-US" sz="1050">
                <a:solidFill>
                  <a:schemeClr val="tx2"/>
                </a:solidFill>
              </a:rPr>
              <a:t>与えた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E28688D7-1273-2343-B4D1-CF01EC72041E}"/>
              </a:ext>
            </a:extLst>
          </p:cNvPr>
          <p:cNvSpPr txBox="1"/>
          <p:nvPr/>
        </p:nvSpPr>
        <p:spPr>
          <a:xfrm>
            <a:off x="1080443" y="5771234"/>
            <a:ext cx="2912720" cy="3939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1600" i="1" dirty="0"/>
              <a:t>which is more natural / likely?</a:t>
            </a:r>
            <a:endParaRPr kumimoji="1" lang="ja-JP" altLang="en-US" sz="1600" i="1"/>
          </a:p>
        </p:txBody>
      </p: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C377BDB0-B6D2-6145-852C-E3219C1F3F72}"/>
              </a:ext>
            </a:extLst>
          </p:cNvPr>
          <p:cNvGrpSpPr/>
          <p:nvPr/>
        </p:nvGrpSpPr>
        <p:grpSpPr>
          <a:xfrm>
            <a:off x="5394700" y="5577701"/>
            <a:ext cx="654099" cy="404161"/>
            <a:chOff x="4572000" y="3496254"/>
            <a:chExt cx="654099" cy="404161"/>
          </a:xfrm>
        </p:grpSpPr>
        <p:sp>
          <p:nvSpPr>
            <p:cNvPr id="144" name="角丸四角形吹き出し 143">
              <a:extLst>
                <a:ext uri="{FF2B5EF4-FFF2-40B4-BE49-F238E27FC236}">
                  <a16:creationId xmlns:a16="http://schemas.microsoft.com/office/drawing/2014/main" id="{D05E0A28-21B8-8C46-A68F-3B5878450737}"/>
                </a:ext>
              </a:extLst>
            </p:cNvPr>
            <p:cNvSpPr/>
            <p:nvPr/>
          </p:nvSpPr>
          <p:spPr>
            <a:xfrm>
              <a:off x="4572000" y="3522301"/>
              <a:ext cx="654099" cy="378114"/>
            </a:xfrm>
            <a:prstGeom prst="wedgeRoundRectCallout">
              <a:avLst>
                <a:gd name="adj1" fmla="val -50836"/>
                <a:gd name="adj2" fmla="val 8195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FFCDED20-8C62-AC43-AFB1-C15D17C8CBFB}"/>
                </a:ext>
              </a:extLst>
            </p:cNvPr>
            <p:cNvSpPr txBox="1"/>
            <p:nvPr/>
          </p:nvSpPr>
          <p:spPr>
            <a:xfrm>
              <a:off x="4712359" y="3496254"/>
              <a:ext cx="328936" cy="3939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30000"/>
                </a:lnSpc>
                <a:spcBef>
                  <a:spcPts val="2000"/>
                </a:spcBef>
                <a:buClr>
                  <a:schemeClr val="accent1"/>
                </a:buClr>
                <a:buSzPct val="80000"/>
              </a:pPr>
              <a:r>
                <a:rPr kumimoji="1" lang="en-US" altLang="ja-JP" sz="1600" dirty="0"/>
                <a:t>A</a:t>
              </a:r>
              <a:endParaRPr kumimoji="1" lang="ja-JP" altLang="en-US" sz="1600"/>
            </a:p>
          </p:txBody>
        </p:sp>
      </p:grpSp>
      <p:sp>
        <p:nvSpPr>
          <p:cNvPr id="46" name="円柱 45">
            <a:extLst>
              <a:ext uri="{FF2B5EF4-FFF2-40B4-BE49-F238E27FC236}">
                <a16:creationId xmlns:a16="http://schemas.microsoft.com/office/drawing/2014/main" id="{BC548524-9334-0742-B9B3-2EF3783EBA1E}"/>
              </a:ext>
            </a:extLst>
          </p:cNvPr>
          <p:cNvSpPr/>
          <p:nvPr/>
        </p:nvSpPr>
        <p:spPr>
          <a:xfrm>
            <a:off x="1768889" y="1926727"/>
            <a:ext cx="1314597" cy="89275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</a:schemeClr>
                </a:solidFill>
              </a:rPr>
              <a:t>WEB</a:t>
            </a:r>
            <a:endParaRPr kumimoji="1" lang="ja-JP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7" name="下矢印 46">
            <a:extLst>
              <a:ext uri="{FF2B5EF4-FFF2-40B4-BE49-F238E27FC236}">
                <a16:creationId xmlns:a16="http://schemas.microsoft.com/office/drawing/2014/main" id="{C55B860E-3E35-B94A-B6BA-13A103F570B0}"/>
              </a:ext>
            </a:extLst>
          </p:cNvPr>
          <p:cNvSpPr/>
          <p:nvPr/>
        </p:nvSpPr>
        <p:spPr>
          <a:xfrm rot="16200000">
            <a:off x="3180329" y="2351325"/>
            <a:ext cx="282741" cy="23570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75A630-4E71-A34D-8D49-38B70767B5AF}"/>
              </a:ext>
            </a:extLst>
          </p:cNvPr>
          <p:cNvSpPr txBox="1"/>
          <p:nvPr/>
        </p:nvSpPr>
        <p:spPr>
          <a:xfrm>
            <a:off x="3126100" y="2003998"/>
            <a:ext cx="765407" cy="3185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200" dirty="0"/>
              <a:t>collect</a:t>
            </a:r>
            <a:endParaRPr kumimoji="1" lang="ja-JP" altLang="en-US" sz="1200"/>
          </a:p>
        </p:txBody>
      </p:sp>
      <p:sp>
        <p:nvSpPr>
          <p:cNvPr id="7" name="右大かっこ 6">
            <a:extLst>
              <a:ext uri="{FF2B5EF4-FFF2-40B4-BE49-F238E27FC236}">
                <a16:creationId xmlns:a16="http://schemas.microsoft.com/office/drawing/2014/main" id="{64A792DE-0F03-8E43-AEB4-BF8FF10C994D}"/>
              </a:ext>
            </a:extLst>
          </p:cNvPr>
          <p:cNvSpPr/>
          <p:nvPr/>
        </p:nvSpPr>
        <p:spPr>
          <a:xfrm>
            <a:off x="6040866" y="2087925"/>
            <a:ext cx="78263" cy="144602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EE93245-F459-C341-AF45-FC49D75D20DE}"/>
              </a:ext>
            </a:extLst>
          </p:cNvPr>
          <p:cNvSpPr txBox="1"/>
          <p:nvPr/>
        </p:nvSpPr>
        <p:spPr>
          <a:xfrm>
            <a:off x="6354034" y="2704309"/>
            <a:ext cx="19144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600" dirty="0"/>
              <a:t>created 10k pairs</a:t>
            </a:r>
            <a:endParaRPr kumimoji="1" lang="ja-JP" altLang="en-US" sz="1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266FFA-FB2A-D741-8008-B55301303A18}"/>
              </a:ext>
            </a:extLst>
          </p:cNvPr>
          <p:cNvSpPr txBox="1"/>
          <p:nvPr/>
        </p:nvSpPr>
        <p:spPr>
          <a:xfrm>
            <a:off x="651399" y="1340768"/>
            <a:ext cx="442750" cy="5447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2400" dirty="0"/>
              <a:t>1.</a:t>
            </a:r>
            <a:endParaRPr kumimoji="1" lang="ja-JP" altLang="en-US" sz="2400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9C96EF94-4F79-E943-A1C7-1E302C7BD3D2}"/>
              </a:ext>
            </a:extLst>
          </p:cNvPr>
          <p:cNvGrpSpPr/>
          <p:nvPr/>
        </p:nvGrpSpPr>
        <p:grpSpPr>
          <a:xfrm>
            <a:off x="5307130" y="4203401"/>
            <a:ext cx="654099" cy="404161"/>
            <a:chOff x="4572000" y="3496254"/>
            <a:chExt cx="654099" cy="404161"/>
          </a:xfrm>
        </p:grpSpPr>
        <p:sp>
          <p:nvSpPr>
            <p:cNvPr id="56" name="角丸四角形吹き出し 55">
              <a:extLst>
                <a:ext uri="{FF2B5EF4-FFF2-40B4-BE49-F238E27FC236}">
                  <a16:creationId xmlns:a16="http://schemas.microsoft.com/office/drawing/2014/main" id="{D3837444-0A43-3D4E-A22F-2FC2246E702A}"/>
                </a:ext>
              </a:extLst>
            </p:cNvPr>
            <p:cNvSpPr/>
            <p:nvPr/>
          </p:nvSpPr>
          <p:spPr>
            <a:xfrm>
              <a:off x="4572000" y="3522301"/>
              <a:ext cx="654099" cy="378114"/>
            </a:xfrm>
            <a:prstGeom prst="wedgeRoundRectCallout">
              <a:avLst>
                <a:gd name="adj1" fmla="val -50836"/>
                <a:gd name="adj2" fmla="val 8195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ADEC478B-857F-604E-A24D-6D6FB95B42BB}"/>
                </a:ext>
              </a:extLst>
            </p:cNvPr>
            <p:cNvSpPr txBox="1"/>
            <p:nvPr/>
          </p:nvSpPr>
          <p:spPr>
            <a:xfrm>
              <a:off x="4712359" y="3496254"/>
              <a:ext cx="328936" cy="3939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30000"/>
                </a:lnSpc>
                <a:spcBef>
                  <a:spcPts val="2000"/>
                </a:spcBef>
                <a:buClr>
                  <a:schemeClr val="accent1"/>
                </a:buClr>
                <a:buSzPct val="80000"/>
              </a:pPr>
              <a:r>
                <a:rPr kumimoji="1" lang="en-US" altLang="ja-JP" sz="1600" dirty="0"/>
                <a:t>A</a:t>
              </a:r>
              <a:endParaRPr kumimoji="1" lang="ja-JP" altLang="en-US" sz="1600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D44C0E26-06E7-E44D-9F2C-D4CD306BCA24}"/>
              </a:ext>
            </a:extLst>
          </p:cNvPr>
          <p:cNvGrpSpPr/>
          <p:nvPr/>
        </p:nvGrpSpPr>
        <p:grpSpPr>
          <a:xfrm>
            <a:off x="5459530" y="4355801"/>
            <a:ext cx="654099" cy="404161"/>
            <a:chOff x="4572000" y="3496254"/>
            <a:chExt cx="654099" cy="404161"/>
          </a:xfrm>
        </p:grpSpPr>
        <p:sp>
          <p:nvSpPr>
            <p:cNvPr id="59" name="角丸四角形吹き出し 58">
              <a:extLst>
                <a:ext uri="{FF2B5EF4-FFF2-40B4-BE49-F238E27FC236}">
                  <a16:creationId xmlns:a16="http://schemas.microsoft.com/office/drawing/2014/main" id="{C0AB0900-4108-A04B-883B-E5F79F0FC23B}"/>
                </a:ext>
              </a:extLst>
            </p:cNvPr>
            <p:cNvSpPr/>
            <p:nvPr/>
          </p:nvSpPr>
          <p:spPr>
            <a:xfrm>
              <a:off x="4572000" y="3522301"/>
              <a:ext cx="654099" cy="378114"/>
            </a:xfrm>
            <a:prstGeom prst="wedgeRoundRectCallout">
              <a:avLst>
                <a:gd name="adj1" fmla="val -50836"/>
                <a:gd name="adj2" fmla="val 8195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601B8D2-1A02-AE43-AAC4-176E40A329AD}"/>
                </a:ext>
              </a:extLst>
            </p:cNvPr>
            <p:cNvSpPr txBox="1"/>
            <p:nvPr/>
          </p:nvSpPr>
          <p:spPr>
            <a:xfrm>
              <a:off x="4712359" y="3496254"/>
              <a:ext cx="328936" cy="3939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30000"/>
                </a:lnSpc>
                <a:spcBef>
                  <a:spcPts val="2000"/>
                </a:spcBef>
                <a:buClr>
                  <a:schemeClr val="accent1"/>
                </a:buClr>
                <a:buSzPct val="80000"/>
              </a:pPr>
              <a:r>
                <a:rPr kumimoji="1" lang="en-US" altLang="ja-JP" sz="1600" dirty="0"/>
                <a:t>A</a:t>
              </a:r>
              <a:endParaRPr kumimoji="1" lang="ja-JP" altLang="en-US" sz="1600"/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06E44122-5095-9C43-AD34-C989691B52F7}"/>
              </a:ext>
            </a:extLst>
          </p:cNvPr>
          <p:cNvGrpSpPr/>
          <p:nvPr/>
        </p:nvGrpSpPr>
        <p:grpSpPr>
          <a:xfrm>
            <a:off x="5337574" y="4564609"/>
            <a:ext cx="654099" cy="404161"/>
            <a:chOff x="4572000" y="3496254"/>
            <a:chExt cx="654099" cy="404161"/>
          </a:xfrm>
        </p:grpSpPr>
        <p:sp>
          <p:nvSpPr>
            <p:cNvPr id="62" name="角丸四角形吹き出し 61">
              <a:extLst>
                <a:ext uri="{FF2B5EF4-FFF2-40B4-BE49-F238E27FC236}">
                  <a16:creationId xmlns:a16="http://schemas.microsoft.com/office/drawing/2014/main" id="{A8E85C8B-AA77-864D-9DCD-9B9FDFECA15A}"/>
                </a:ext>
              </a:extLst>
            </p:cNvPr>
            <p:cNvSpPr/>
            <p:nvPr/>
          </p:nvSpPr>
          <p:spPr>
            <a:xfrm>
              <a:off x="4572000" y="3522301"/>
              <a:ext cx="654099" cy="378114"/>
            </a:xfrm>
            <a:prstGeom prst="wedgeRoundRectCallout">
              <a:avLst>
                <a:gd name="adj1" fmla="val -50836"/>
                <a:gd name="adj2" fmla="val 8195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7275093E-6347-6043-98A9-AAAC5B280690}"/>
                </a:ext>
              </a:extLst>
            </p:cNvPr>
            <p:cNvSpPr txBox="1"/>
            <p:nvPr/>
          </p:nvSpPr>
          <p:spPr>
            <a:xfrm>
              <a:off x="4712359" y="3496254"/>
              <a:ext cx="328936" cy="3939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30000"/>
                </a:lnSpc>
                <a:spcBef>
                  <a:spcPts val="2000"/>
                </a:spcBef>
                <a:buClr>
                  <a:schemeClr val="accent1"/>
                </a:buClr>
                <a:buSzPct val="80000"/>
              </a:pPr>
              <a:r>
                <a:rPr kumimoji="1" lang="en-US" altLang="ja-JP" sz="1600" dirty="0"/>
                <a:t>A</a:t>
              </a:r>
              <a:endParaRPr kumimoji="1" lang="ja-JP" altLang="en-US" sz="1600"/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140A9D-F107-924E-AFF1-390C07B89941}"/>
              </a:ext>
            </a:extLst>
          </p:cNvPr>
          <p:cNvSpPr txBox="1"/>
          <p:nvPr/>
        </p:nvSpPr>
        <p:spPr>
          <a:xfrm>
            <a:off x="695807" y="4016175"/>
            <a:ext cx="3379323" cy="5447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2400" dirty="0"/>
              <a:t>2. </a:t>
            </a:r>
            <a:r>
              <a:rPr lang="en-US" altLang="ja-JP" sz="2400" dirty="0"/>
              <a:t>compare</a:t>
            </a:r>
            <a:r>
              <a:rPr kumimoji="1" lang="en-US" altLang="ja-JP" sz="2400" dirty="0"/>
              <a:t> preference</a:t>
            </a:r>
            <a:endParaRPr kumimoji="1" lang="ja-JP" altLang="en-US" sz="2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87771C5-9251-7A40-B0E0-8764D4B46C31}"/>
              </a:ext>
            </a:extLst>
          </p:cNvPr>
          <p:cNvSpPr txBox="1"/>
          <p:nvPr/>
        </p:nvSpPr>
        <p:spPr>
          <a:xfrm>
            <a:off x="1018611" y="1338506"/>
            <a:ext cx="1759712" cy="5447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2400" dirty="0"/>
              <a:t>create data</a:t>
            </a:r>
            <a:endParaRPr kumimoji="1" lang="ja-JP" altLang="en-US" sz="2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4C3A71E-38DD-E944-8A09-63BC2A986BB4}"/>
              </a:ext>
            </a:extLst>
          </p:cNvPr>
          <p:cNvSpPr txBox="1"/>
          <p:nvPr/>
        </p:nvSpPr>
        <p:spPr>
          <a:xfrm>
            <a:off x="3575976" y="2260199"/>
            <a:ext cx="893771" cy="3939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600" dirty="0"/>
              <a:t>order A</a:t>
            </a:r>
            <a:endParaRPr kumimoji="1" lang="ja-JP" altLang="en-US" sz="16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BB3633A-0EB9-F548-99CE-C5715B4F5DE7}"/>
              </a:ext>
            </a:extLst>
          </p:cNvPr>
          <p:cNvSpPr txBox="1"/>
          <p:nvPr/>
        </p:nvSpPr>
        <p:spPr>
          <a:xfrm>
            <a:off x="3591928" y="2953998"/>
            <a:ext cx="883062" cy="3939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600" dirty="0"/>
              <a:t>order B</a:t>
            </a:r>
            <a:endParaRPr kumimoji="1" lang="ja-JP" altLang="en-US" sz="1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71B5443-0DA7-EE43-ACDF-DCE54D6CDA2D}"/>
              </a:ext>
            </a:extLst>
          </p:cNvPr>
          <p:cNvSpPr txBox="1"/>
          <p:nvPr/>
        </p:nvSpPr>
        <p:spPr>
          <a:xfrm>
            <a:off x="4572000" y="2640701"/>
            <a:ext cx="609462" cy="3562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400" dirty="0"/>
              <a:t>swap</a:t>
            </a:r>
            <a:endParaRPr kumimoji="1" lang="ja-JP" altLang="en-US" sz="140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BF88297-449D-4E4A-9E90-95B8D8DCF972}"/>
              </a:ext>
            </a:extLst>
          </p:cNvPr>
          <p:cNvSpPr txBox="1"/>
          <p:nvPr/>
        </p:nvSpPr>
        <p:spPr>
          <a:xfrm>
            <a:off x="916524" y="4828570"/>
            <a:ext cx="893771" cy="3939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600" dirty="0"/>
              <a:t>order A</a:t>
            </a:r>
            <a:endParaRPr kumimoji="1" lang="ja-JP" altLang="en-US" sz="160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443908D-375F-044B-865B-FA645DC6496A}"/>
              </a:ext>
            </a:extLst>
          </p:cNvPr>
          <p:cNvSpPr txBox="1"/>
          <p:nvPr/>
        </p:nvSpPr>
        <p:spPr>
          <a:xfrm>
            <a:off x="927233" y="5299015"/>
            <a:ext cx="883062" cy="3939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600" dirty="0"/>
              <a:t>order B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71192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969"/>
    </mc:Choice>
    <mc:Fallback xmlns="">
      <p:transition spd="slow" advTm="11696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F2E50785-1C10-7547-9362-A57C9C82EDAA}"/>
              </a:ext>
            </a:extLst>
          </p:cNvPr>
          <p:cNvSpPr/>
          <p:nvPr/>
        </p:nvSpPr>
        <p:spPr>
          <a:xfrm>
            <a:off x="192172" y="3887018"/>
            <a:ext cx="8706694" cy="2880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8447515-62E4-074A-BB81-FDAB122B2A51}"/>
              </a:ext>
            </a:extLst>
          </p:cNvPr>
          <p:cNvSpPr/>
          <p:nvPr/>
        </p:nvSpPr>
        <p:spPr>
          <a:xfrm>
            <a:off x="192172" y="1279326"/>
            <a:ext cx="8706694" cy="2437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2" name="右矢印 131">
            <a:extLst>
              <a:ext uri="{FF2B5EF4-FFF2-40B4-BE49-F238E27FC236}">
                <a16:creationId xmlns:a16="http://schemas.microsoft.com/office/drawing/2014/main" id="{1A0DD39D-7AED-194F-9C9F-2C0C48AE264F}"/>
              </a:ext>
            </a:extLst>
          </p:cNvPr>
          <p:cNvSpPr/>
          <p:nvPr/>
        </p:nvSpPr>
        <p:spPr>
          <a:xfrm>
            <a:off x="6958045" y="5539306"/>
            <a:ext cx="832130" cy="4003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9" name="右矢印 128">
            <a:extLst>
              <a:ext uri="{FF2B5EF4-FFF2-40B4-BE49-F238E27FC236}">
                <a16:creationId xmlns:a16="http://schemas.microsoft.com/office/drawing/2014/main" id="{F42B8D6F-65AC-4947-818D-A4413797B546}"/>
              </a:ext>
            </a:extLst>
          </p:cNvPr>
          <p:cNvSpPr/>
          <p:nvPr/>
        </p:nvSpPr>
        <p:spPr>
          <a:xfrm>
            <a:off x="2712412" y="6038520"/>
            <a:ext cx="832130" cy="4003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8" name="右矢印 127">
            <a:extLst>
              <a:ext uri="{FF2B5EF4-FFF2-40B4-BE49-F238E27FC236}">
                <a16:creationId xmlns:a16="http://schemas.microsoft.com/office/drawing/2014/main" id="{A913C159-2A77-F34E-9C11-153CDCB463F7}"/>
              </a:ext>
            </a:extLst>
          </p:cNvPr>
          <p:cNvSpPr/>
          <p:nvPr/>
        </p:nvSpPr>
        <p:spPr>
          <a:xfrm>
            <a:off x="2712573" y="5212689"/>
            <a:ext cx="832130" cy="4003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8E3EEB-E8A1-0D47-9AAE-2B3ECA34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365126"/>
            <a:ext cx="8359315" cy="822962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Experiments 2: </a:t>
            </a:r>
            <a:br>
              <a:rPr lang="en-US" altLang="ja-JP" dirty="0"/>
            </a:br>
            <a:r>
              <a:rPr lang="en-US" altLang="ja-JP" dirty="0"/>
              <a:t>consistency of the obtained results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7771DB-72EC-F849-B2B2-6FF939020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72" y="1279326"/>
            <a:ext cx="8951828" cy="22224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000" dirty="0"/>
              <a:t>Parallels between word order preference of human and LMs</a:t>
            </a:r>
            <a:endParaRPr kumimoji="1" lang="en-US" altLang="ja-JP" sz="2000" dirty="0"/>
          </a:p>
          <a:p>
            <a:pPr marL="457200" indent="-457200">
              <a:buFont typeface="+mj-lt"/>
              <a:buAutoNum type="arabicPeriod"/>
            </a:pPr>
            <a:endParaRPr kumimoji="1" lang="en-US" altLang="ja-JP" sz="3200" dirty="0"/>
          </a:p>
          <a:p>
            <a:pPr marL="457200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endParaRPr kumimoji="1"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000" dirty="0"/>
              <a:t>Parallels between the results of the LM-based approach and existing approaches on evaluating several hypotheses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F2A20-B409-8F49-B230-D4C9CE08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5BEF15-3A31-1042-9302-EBDAE93E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E1CAFB-35C9-4F43-A2F3-4996BB14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lang="ja-JP" altLang="en-US" smtClean="0"/>
              <a:pPr/>
              <a:t>16</a:t>
            </a:fld>
            <a:endParaRPr lang="ja-JP" altLang="en-US"/>
          </a:p>
        </p:txBody>
      </p:sp>
      <p:pic>
        <p:nvPicPr>
          <p:cNvPr id="59" name="図 58">
            <a:extLst>
              <a:ext uri="{FF2B5EF4-FFF2-40B4-BE49-F238E27FC236}">
                <a16:creationId xmlns:a16="http://schemas.microsoft.com/office/drawing/2014/main" id="{2527D966-83F9-104C-B0F3-995717A1B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92722" y="4855301"/>
            <a:ext cx="648133" cy="874816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559FCC72-27D6-B447-A6A8-BE2AE7C620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 flipH="1">
            <a:off x="2888800" y="4888103"/>
            <a:ext cx="484525" cy="212204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850D83F0-2299-AE4F-8ABC-AB8175B9E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1754" y="5769163"/>
            <a:ext cx="770067" cy="770067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E6F405E6-C0FB-EA45-B1F5-44C31F6BA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8240" y="5399164"/>
            <a:ext cx="550971" cy="550971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F6DB9A95-EE20-5147-B1BB-83E6F8C60A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 flipH="1">
            <a:off x="6958045" y="5167845"/>
            <a:ext cx="654099" cy="340325"/>
          </a:xfrm>
          <a:prstGeom prst="rect">
            <a:avLst/>
          </a:prstGeom>
        </p:spPr>
      </p:pic>
      <p:sp>
        <p:nvSpPr>
          <p:cNvPr id="90" name="右矢印 89">
            <a:extLst>
              <a:ext uri="{FF2B5EF4-FFF2-40B4-BE49-F238E27FC236}">
                <a16:creationId xmlns:a16="http://schemas.microsoft.com/office/drawing/2014/main" id="{F60D4A45-096B-9F4B-B3F9-655672816604}"/>
              </a:ext>
            </a:extLst>
          </p:cNvPr>
          <p:cNvSpPr/>
          <p:nvPr/>
        </p:nvSpPr>
        <p:spPr>
          <a:xfrm>
            <a:off x="2494796" y="2405342"/>
            <a:ext cx="832130" cy="4003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1" name="図 90">
            <a:extLst>
              <a:ext uri="{FF2B5EF4-FFF2-40B4-BE49-F238E27FC236}">
                <a16:creationId xmlns:a16="http://schemas.microsoft.com/office/drawing/2014/main" id="{46A37429-38C1-A14F-8B0F-0E9861DA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475978" y="2098098"/>
            <a:ext cx="732230" cy="988326"/>
          </a:xfrm>
          <a:prstGeom prst="rect">
            <a:avLst/>
          </a:prstGeom>
        </p:spPr>
      </p:pic>
      <p:pic>
        <p:nvPicPr>
          <p:cNvPr id="92" name="図 91">
            <a:extLst>
              <a:ext uri="{FF2B5EF4-FFF2-40B4-BE49-F238E27FC236}">
                <a16:creationId xmlns:a16="http://schemas.microsoft.com/office/drawing/2014/main" id="{404B1B6E-E7B6-384C-804F-063C5D7959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 flipH="1">
            <a:off x="2618924" y="2133888"/>
            <a:ext cx="488716" cy="271454"/>
          </a:xfrm>
          <a:prstGeom prst="rect">
            <a:avLst/>
          </a:prstGeom>
        </p:spPr>
      </p:pic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6CCFC2C-C049-DD43-8205-F84CC38A2195}"/>
              </a:ext>
            </a:extLst>
          </p:cNvPr>
          <p:cNvSpPr/>
          <p:nvPr/>
        </p:nvSpPr>
        <p:spPr>
          <a:xfrm>
            <a:off x="3637884" y="2124988"/>
            <a:ext cx="239910" cy="6261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3C8138B-48E2-C741-8263-6F73624053A6}"/>
              </a:ext>
            </a:extLst>
          </p:cNvPr>
          <p:cNvSpPr/>
          <p:nvPr/>
        </p:nvSpPr>
        <p:spPr>
          <a:xfrm>
            <a:off x="3988012" y="2505944"/>
            <a:ext cx="239910" cy="2452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7" name="右矢印 106">
            <a:extLst>
              <a:ext uri="{FF2B5EF4-FFF2-40B4-BE49-F238E27FC236}">
                <a16:creationId xmlns:a16="http://schemas.microsoft.com/office/drawing/2014/main" id="{1384B5F8-D141-3C4D-95A3-851BE6630DCB}"/>
              </a:ext>
            </a:extLst>
          </p:cNvPr>
          <p:cNvSpPr/>
          <p:nvPr/>
        </p:nvSpPr>
        <p:spPr>
          <a:xfrm>
            <a:off x="6497621" y="2419523"/>
            <a:ext cx="1002817" cy="4003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09" name="図 108">
            <a:extLst>
              <a:ext uri="{FF2B5EF4-FFF2-40B4-BE49-F238E27FC236}">
                <a16:creationId xmlns:a16="http://schemas.microsoft.com/office/drawing/2014/main" id="{61C795A4-32DF-A149-94B5-04B35CF17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7497" y="2288424"/>
            <a:ext cx="789228" cy="789228"/>
          </a:xfrm>
          <a:prstGeom prst="rect">
            <a:avLst/>
          </a:prstGeom>
        </p:spPr>
      </p:pic>
      <p:pic>
        <p:nvPicPr>
          <p:cNvPr id="110" name="図 109">
            <a:extLst>
              <a:ext uri="{FF2B5EF4-FFF2-40B4-BE49-F238E27FC236}">
                <a16:creationId xmlns:a16="http://schemas.microsoft.com/office/drawing/2014/main" id="{B960C657-D5CF-4C4F-BCB3-CC8EBFC9D0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 flipH="1">
            <a:off x="6556934" y="2079198"/>
            <a:ext cx="654099" cy="340325"/>
          </a:xfrm>
          <a:prstGeom prst="rect">
            <a:avLst/>
          </a:prstGeom>
        </p:spPr>
      </p:pic>
      <p:sp>
        <p:nvSpPr>
          <p:cNvPr id="111" name="円柱 110">
            <a:extLst>
              <a:ext uri="{FF2B5EF4-FFF2-40B4-BE49-F238E27FC236}">
                <a16:creationId xmlns:a16="http://schemas.microsoft.com/office/drawing/2014/main" id="{EEF9B068-410A-3E49-A378-F697FF209CA0}"/>
              </a:ext>
            </a:extLst>
          </p:cNvPr>
          <p:cNvSpPr/>
          <p:nvPr/>
        </p:nvSpPr>
        <p:spPr>
          <a:xfrm>
            <a:off x="6817677" y="2775453"/>
            <a:ext cx="543739" cy="40812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BC58CA73-2DB3-2744-A64E-A5AB4B0C2C1C}"/>
              </a:ext>
            </a:extLst>
          </p:cNvPr>
          <p:cNvSpPr/>
          <p:nvPr/>
        </p:nvSpPr>
        <p:spPr>
          <a:xfrm>
            <a:off x="7916976" y="2134405"/>
            <a:ext cx="239910" cy="6261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42253C02-C652-D24A-8947-45EAB8B5BF57}"/>
              </a:ext>
            </a:extLst>
          </p:cNvPr>
          <p:cNvSpPr/>
          <p:nvPr/>
        </p:nvSpPr>
        <p:spPr>
          <a:xfrm>
            <a:off x="8267104" y="2515361"/>
            <a:ext cx="239910" cy="2452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357EEB8A-1115-1D42-9FDA-4E131CAA1777}"/>
              </a:ext>
            </a:extLst>
          </p:cNvPr>
          <p:cNvSpPr txBox="1"/>
          <p:nvPr/>
        </p:nvSpPr>
        <p:spPr>
          <a:xfrm>
            <a:off x="2451926" y="3059465"/>
            <a:ext cx="832279" cy="3939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600" dirty="0"/>
              <a:t>human</a:t>
            </a:r>
            <a:endParaRPr kumimoji="1" lang="ja-JP" altLang="en-US"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8CCE301-A259-7243-89B0-9B6CB7B44399}"/>
              </a:ext>
            </a:extLst>
          </p:cNvPr>
          <p:cNvSpPr txBox="1"/>
          <p:nvPr/>
        </p:nvSpPr>
        <p:spPr>
          <a:xfrm>
            <a:off x="3562466" y="5505763"/>
            <a:ext cx="849913" cy="5447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2400" dirty="0"/>
              <a:t>valid</a:t>
            </a:r>
            <a:endParaRPr kumimoji="1" lang="ja-JP" altLang="en-US" sz="2400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417B3642-549F-4E4E-AC85-ECE3155CCAFE}"/>
              </a:ext>
            </a:extLst>
          </p:cNvPr>
          <p:cNvSpPr txBox="1"/>
          <p:nvPr/>
        </p:nvSpPr>
        <p:spPr>
          <a:xfrm>
            <a:off x="7898551" y="5405370"/>
            <a:ext cx="849913" cy="5447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2400" dirty="0"/>
              <a:t>valid</a:t>
            </a:r>
            <a:endParaRPr kumimoji="1" lang="ja-JP" altLang="en-US" sz="2400"/>
          </a:p>
        </p:txBody>
      </p:sp>
      <p:sp>
        <p:nvSpPr>
          <p:cNvPr id="134" name="メモ 133">
            <a:extLst>
              <a:ext uri="{FF2B5EF4-FFF2-40B4-BE49-F238E27FC236}">
                <a16:creationId xmlns:a16="http://schemas.microsoft.com/office/drawing/2014/main" id="{364D81AF-E6E9-8347-88D6-8CAD5844B4B1}"/>
              </a:ext>
            </a:extLst>
          </p:cNvPr>
          <p:cNvSpPr/>
          <p:nvPr/>
        </p:nvSpPr>
        <p:spPr>
          <a:xfrm>
            <a:off x="952179" y="2265351"/>
            <a:ext cx="1449435" cy="36030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5" name="メモ 134">
            <a:extLst>
              <a:ext uri="{FF2B5EF4-FFF2-40B4-BE49-F238E27FC236}">
                <a16:creationId xmlns:a16="http://schemas.microsoft.com/office/drawing/2014/main" id="{644C454C-7714-6447-B499-6A109F638F6E}"/>
              </a:ext>
            </a:extLst>
          </p:cNvPr>
          <p:cNvSpPr/>
          <p:nvPr/>
        </p:nvSpPr>
        <p:spPr>
          <a:xfrm>
            <a:off x="900100" y="2238169"/>
            <a:ext cx="1449435" cy="3603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6" name="メモ 135">
            <a:extLst>
              <a:ext uri="{FF2B5EF4-FFF2-40B4-BE49-F238E27FC236}">
                <a16:creationId xmlns:a16="http://schemas.microsoft.com/office/drawing/2014/main" id="{C781EDE2-9B61-0C43-8151-4C8DC57615A7}"/>
              </a:ext>
            </a:extLst>
          </p:cNvPr>
          <p:cNvSpPr/>
          <p:nvPr/>
        </p:nvSpPr>
        <p:spPr>
          <a:xfrm>
            <a:off x="823542" y="2164631"/>
            <a:ext cx="1449435" cy="360300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7" name="メモ 136">
            <a:extLst>
              <a:ext uri="{FF2B5EF4-FFF2-40B4-BE49-F238E27FC236}">
                <a16:creationId xmlns:a16="http://schemas.microsoft.com/office/drawing/2014/main" id="{3FB579B1-7E8D-E449-98F5-6AF4D1A152F3}"/>
              </a:ext>
            </a:extLst>
          </p:cNvPr>
          <p:cNvSpPr/>
          <p:nvPr/>
        </p:nvSpPr>
        <p:spPr>
          <a:xfrm>
            <a:off x="914207" y="2731781"/>
            <a:ext cx="1449435" cy="36030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8" name="メモ 137">
            <a:extLst>
              <a:ext uri="{FF2B5EF4-FFF2-40B4-BE49-F238E27FC236}">
                <a16:creationId xmlns:a16="http://schemas.microsoft.com/office/drawing/2014/main" id="{45C10FB0-C1A6-3745-8AC3-BF8046CF1911}"/>
              </a:ext>
            </a:extLst>
          </p:cNvPr>
          <p:cNvSpPr/>
          <p:nvPr/>
        </p:nvSpPr>
        <p:spPr>
          <a:xfrm>
            <a:off x="896065" y="2695968"/>
            <a:ext cx="1449435" cy="36030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9" name="メモ 138">
            <a:extLst>
              <a:ext uri="{FF2B5EF4-FFF2-40B4-BE49-F238E27FC236}">
                <a16:creationId xmlns:a16="http://schemas.microsoft.com/office/drawing/2014/main" id="{CE4B17C4-FDF3-484A-A9BC-6AA94D29CD01}"/>
              </a:ext>
            </a:extLst>
          </p:cNvPr>
          <p:cNvSpPr/>
          <p:nvPr/>
        </p:nvSpPr>
        <p:spPr>
          <a:xfrm>
            <a:off x="811171" y="2641967"/>
            <a:ext cx="1480180" cy="368325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6EAE13DC-BC31-9F4A-A269-AB844E8F1095}"/>
              </a:ext>
            </a:extLst>
          </p:cNvPr>
          <p:cNvSpPr txBox="1"/>
          <p:nvPr/>
        </p:nvSpPr>
        <p:spPr>
          <a:xfrm>
            <a:off x="863559" y="2207495"/>
            <a:ext cx="1449436" cy="29027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050" dirty="0"/>
              <a:t>following hypothesis</a:t>
            </a:r>
            <a:endParaRPr kumimoji="1" lang="ja-JP" altLang="en-US" sz="105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5E2C1C28-A398-C840-A2C9-BE5A3D6B0E72}"/>
              </a:ext>
            </a:extLst>
          </p:cNvPr>
          <p:cNvSpPr txBox="1"/>
          <p:nvPr/>
        </p:nvSpPr>
        <p:spPr>
          <a:xfrm>
            <a:off x="1386630" y="2679652"/>
            <a:ext cx="388248" cy="29027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1050" dirty="0"/>
              <a:t>not</a:t>
            </a:r>
            <a:endParaRPr kumimoji="1" lang="ja-JP" altLang="en-US" sz="1050"/>
          </a:p>
        </p:txBody>
      </p:sp>
      <p:sp>
        <p:nvSpPr>
          <p:cNvPr id="142" name="メモ 141">
            <a:extLst>
              <a:ext uri="{FF2B5EF4-FFF2-40B4-BE49-F238E27FC236}">
                <a16:creationId xmlns:a16="http://schemas.microsoft.com/office/drawing/2014/main" id="{DF7CA13A-94F0-1743-A0BC-3A1956CAEA6C}"/>
              </a:ext>
            </a:extLst>
          </p:cNvPr>
          <p:cNvSpPr/>
          <p:nvPr/>
        </p:nvSpPr>
        <p:spPr>
          <a:xfrm>
            <a:off x="4873598" y="2250659"/>
            <a:ext cx="1449435" cy="36030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3" name="メモ 142">
            <a:extLst>
              <a:ext uri="{FF2B5EF4-FFF2-40B4-BE49-F238E27FC236}">
                <a16:creationId xmlns:a16="http://schemas.microsoft.com/office/drawing/2014/main" id="{26B458C0-F8FD-EE43-BA8D-356ABFA95E21}"/>
              </a:ext>
            </a:extLst>
          </p:cNvPr>
          <p:cNvSpPr/>
          <p:nvPr/>
        </p:nvSpPr>
        <p:spPr>
          <a:xfrm>
            <a:off x="4821519" y="2223477"/>
            <a:ext cx="1449435" cy="3603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4" name="メモ 143">
            <a:extLst>
              <a:ext uri="{FF2B5EF4-FFF2-40B4-BE49-F238E27FC236}">
                <a16:creationId xmlns:a16="http://schemas.microsoft.com/office/drawing/2014/main" id="{DBB24F5F-1B53-A64A-945A-91E81AB639AA}"/>
              </a:ext>
            </a:extLst>
          </p:cNvPr>
          <p:cNvSpPr/>
          <p:nvPr/>
        </p:nvSpPr>
        <p:spPr>
          <a:xfrm>
            <a:off x="4744961" y="2149939"/>
            <a:ext cx="1449435" cy="360300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5" name="メモ 144">
            <a:extLst>
              <a:ext uri="{FF2B5EF4-FFF2-40B4-BE49-F238E27FC236}">
                <a16:creationId xmlns:a16="http://schemas.microsoft.com/office/drawing/2014/main" id="{91003906-21C7-D24E-BAAC-BDA4541534A7}"/>
              </a:ext>
            </a:extLst>
          </p:cNvPr>
          <p:cNvSpPr/>
          <p:nvPr/>
        </p:nvSpPr>
        <p:spPr>
          <a:xfrm>
            <a:off x="4835626" y="2717089"/>
            <a:ext cx="1449435" cy="36030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6" name="メモ 145">
            <a:extLst>
              <a:ext uri="{FF2B5EF4-FFF2-40B4-BE49-F238E27FC236}">
                <a16:creationId xmlns:a16="http://schemas.microsoft.com/office/drawing/2014/main" id="{92BC5D8A-F65D-3945-B23E-155073895E02}"/>
              </a:ext>
            </a:extLst>
          </p:cNvPr>
          <p:cNvSpPr/>
          <p:nvPr/>
        </p:nvSpPr>
        <p:spPr>
          <a:xfrm>
            <a:off x="4817484" y="2681276"/>
            <a:ext cx="1449435" cy="36030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7" name="メモ 146">
            <a:extLst>
              <a:ext uri="{FF2B5EF4-FFF2-40B4-BE49-F238E27FC236}">
                <a16:creationId xmlns:a16="http://schemas.microsoft.com/office/drawing/2014/main" id="{8E074429-71BC-AA41-B7CF-6BD57DE7DD56}"/>
              </a:ext>
            </a:extLst>
          </p:cNvPr>
          <p:cNvSpPr/>
          <p:nvPr/>
        </p:nvSpPr>
        <p:spPr>
          <a:xfrm>
            <a:off x="4732590" y="2627275"/>
            <a:ext cx="1480180" cy="368325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A8C7A175-785C-BA4B-9008-A10C24A6F453}"/>
              </a:ext>
            </a:extLst>
          </p:cNvPr>
          <p:cNvSpPr txBox="1"/>
          <p:nvPr/>
        </p:nvSpPr>
        <p:spPr>
          <a:xfrm>
            <a:off x="4784978" y="2192803"/>
            <a:ext cx="1449436" cy="29027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050" dirty="0"/>
              <a:t>following hypothesis</a:t>
            </a:r>
            <a:endParaRPr kumimoji="1" lang="ja-JP" altLang="en-US" sz="1050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6F181EA-EE00-BE4F-8201-FF2C83F42673}"/>
              </a:ext>
            </a:extLst>
          </p:cNvPr>
          <p:cNvSpPr txBox="1"/>
          <p:nvPr/>
        </p:nvSpPr>
        <p:spPr>
          <a:xfrm>
            <a:off x="5308049" y="2664960"/>
            <a:ext cx="388248" cy="29027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1050" dirty="0"/>
              <a:t>not</a:t>
            </a:r>
            <a:endParaRPr kumimoji="1" lang="ja-JP" altLang="en-US" sz="1050"/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B497C643-A146-8648-B643-8542A83F7BDE}"/>
              </a:ext>
            </a:extLst>
          </p:cNvPr>
          <p:cNvSpPr/>
          <p:nvPr/>
        </p:nvSpPr>
        <p:spPr>
          <a:xfrm>
            <a:off x="3409797" y="1961429"/>
            <a:ext cx="1036813" cy="109484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BE519D6C-CC5F-B748-B092-564F480268CD}"/>
              </a:ext>
            </a:extLst>
          </p:cNvPr>
          <p:cNvSpPr/>
          <p:nvPr/>
        </p:nvSpPr>
        <p:spPr>
          <a:xfrm>
            <a:off x="7660337" y="1942703"/>
            <a:ext cx="1036813" cy="109484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2E5352AB-E8AE-494D-A20D-95E5E5C1660A}"/>
              </a:ext>
            </a:extLst>
          </p:cNvPr>
          <p:cNvSpPr/>
          <p:nvPr/>
        </p:nvSpPr>
        <p:spPr>
          <a:xfrm>
            <a:off x="7846584" y="5402715"/>
            <a:ext cx="1036813" cy="59226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7B881062-8C69-2E46-8CD5-B50D76798FDB}"/>
              </a:ext>
            </a:extLst>
          </p:cNvPr>
          <p:cNvSpPr/>
          <p:nvPr/>
        </p:nvSpPr>
        <p:spPr>
          <a:xfrm>
            <a:off x="3512572" y="5529656"/>
            <a:ext cx="1036813" cy="59226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7" name="曲線コネクタ 16">
            <a:extLst>
              <a:ext uri="{FF2B5EF4-FFF2-40B4-BE49-F238E27FC236}">
                <a16:creationId xmlns:a16="http://schemas.microsoft.com/office/drawing/2014/main" id="{BBABBD39-14B5-BA4A-94CE-B4EA0D49E578}"/>
              </a:ext>
            </a:extLst>
          </p:cNvPr>
          <p:cNvCxnSpPr>
            <a:stCxn id="150" idx="2"/>
            <a:endCxn id="151" idx="2"/>
          </p:cNvCxnSpPr>
          <p:nvPr/>
        </p:nvCxnSpPr>
        <p:spPr>
          <a:xfrm rot="5400000" flipH="1" flipV="1">
            <a:off x="6044111" y="921636"/>
            <a:ext cx="18726" cy="4250540"/>
          </a:xfrm>
          <a:prstGeom prst="curvedConnector3">
            <a:avLst>
              <a:gd name="adj1" fmla="val -1220763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曲線コネクタ 154">
            <a:extLst>
              <a:ext uri="{FF2B5EF4-FFF2-40B4-BE49-F238E27FC236}">
                <a16:creationId xmlns:a16="http://schemas.microsoft.com/office/drawing/2014/main" id="{102297D4-E44E-FA45-9111-993F8000BC11}"/>
              </a:ext>
            </a:extLst>
          </p:cNvPr>
          <p:cNvCxnSpPr>
            <a:cxnSpLocks/>
            <a:stCxn id="153" idx="2"/>
            <a:endCxn id="152" idx="2"/>
          </p:cNvCxnSpPr>
          <p:nvPr/>
        </p:nvCxnSpPr>
        <p:spPr>
          <a:xfrm rot="5400000" flipH="1" flipV="1">
            <a:off x="6134514" y="3891444"/>
            <a:ext cx="126941" cy="4334012"/>
          </a:xfrm>
          <a:prstGeom prst="curvedConnector3">
            <a:avLst>
              <a:gd name="adj1" fmla="val -180084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D4DED32-B3F7-F74D-A7B2-E6D6ED9C0060}"/>
              </a:ext>
            </a:extLst>
          </p:cNvPr>
          <p:cNvSpPr txBox="1"/>
          <p:nvPr/>
        </p:nvSpPr>
        <p:spPr>
          <a:xfrm>
            <a:off x="5632390" y="3141359"/>
            <a:ext cx="798617" cy="4316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dirty="0">
                <a:solidFill>
                  <a:schemeClr val="accent2"/>
                </a:solidFill>
              </a:rPr>
              <a:t>check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487E62FA-6D9A-294F-A290-4AC715134432}"/>
              </a:ext>
            </a:extLst>
          </p:cNvPr>
          <p:cNvSpPr txBox="1"/>
          <p:nvPr/>
        </p:nvSpPr>
        <p:spPr>
          <a:xfrm>
            <a:off x="5598315" y="6187271"/>
            <a:ext cx="798617" cy="4316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dirty="0">
                <a:solidFill>
                  <a:schemeClr val="accent2"/>
                </a:solidFill>
              </a:rPr>
              <a:t>check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779C9A1-BA04-8248-820D-997477B214FB}"/>
              </a:ext>
            </a:extLst>
          </p:cNvPr>
          <p:cNvSpPr txBox="1"/>
          <p:nvPr/>
        </p:nvSpPr>
        <p:spPr>
          <a:xfrm>
            <a:off x="1029467" y="5513990"/>
            <a:ext cx="1261884" cy="3939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600" dirty="0"/>
              <a:t>hypotheses</a:t>
            </a:r>
            <a:endParaRPr kumimoji="1" lang="ja-JP" altLang="en-US" sz="160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0E10960-D121-024F-B07C-CECA06BFFC75}"/>
              </a:ext>
            </a:extLst>
          </p:cNvPr>
          <p:cNvSpPr txBox="1"/>
          <p:nvPr/>
        </p:nvSpPr>
        <p:spPr>
          <a:xfrm>
            <a:off x="5512997" y="5524831"/>
            <a:ext cx="1261884" cy="3939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600" dirty="0"/>
              <a:t>hypotheses</a:t>
            </a:r>
            <a:endParaRPr kumimoji="1" lang="ja-JP" altLang="en-US" sz="160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03067635-2AFC-EE47-BBFB-42109464470D}"/>
              </a:ext>
            </a:extLst>
          </p:cNvPr>
          <p:cNvSpPr/>
          <p:nvPr/>
        </p:nvSpPr>
        <p:spPr>
          <a:xfrm>
            <a:off x="192172" y="1268759"/>
            <a:ext cx="8951828" cy="2524551"/>
          </a:xfrm>
          <a:prstGeom prst="rect">
            <a:avLst/>
          </a:prstGeom>
          <a:solidFill>
            <a:srgbClr val="FAFAF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7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1"/>
    </mc:Choice>
    <mc:Fallback xmlns="">
      <p:transition spd="slow" advTm="303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73523-9E8F-E84D-85EB-DE1A8B4B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Experiments 2: </a:t>
            </a:r>
            <a:br>
              <a:rPr lang="en-US" altLang="ja-JP" dirty="0"/>
            </a:br>
            <a:r>
              <a:rPr lang="en-US" altLang="ja-JP" dirty="0"/>
              <a:t>consistency of the obtained results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47B818-94A8-A043-AF36-31DEB20C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E8364E-3E8F-DF4E-AA88-9F3FAE9A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D93A53-D567-574B-A22E-5F9A2503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lang="ja-JP" altLang="en-US" smtClean="0"/>
              <a:pPr/>
              <a:t>17</a:t>
            </a:fld>
            <a:endParaRPr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B5A9767B-DB55-5D43-BEAB-EA496B75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97906"/>
              </p:ext>
            </p:extLst>
          </p:nvPr>
        </p:nvGraphicFramePr>
        <p:xfrm>
          <a:off x="539552" y="2201333"/>
          <a:ext cx="8071866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23">
                  <a:extLst>
                    <a:ext uri="{9D8B030D-6E8A-4147-A177-3AD203B41FA5}">
                      <a16:colId xmlns:a16="http://schemas.microsoft.com/office/drawing/2014/main" val="3803210308"/>
                    </a:ext>
                  </a:extLst>
                </a:gridCol>
                <a:gridCol w="3786015">
                  <a:extLst>
                    <a:ext uri="{9D8B030D-6E8A-4147-A177-3AD203B41FA5}">
                      <a16:colId xmlns:a16="http://schemas.microsoft.com/office/drawing/2014/main" val="173829931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56441918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296375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target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hypotheses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existing approaches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LM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52489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kumimoji="1" lang="en-US" altLang="ja-JP" sz="1200" dirty="0"/>
                        <a:t>double object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canonical order is the DAT-ACC order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/>
                        <a:t>not supported</a:t>
                      </a:r>
                      <a:endParaRPr kumimoji="1" lang="ja-JP" altLang="en-US" sz="12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/>
                        <a:t>not supported</a:t>
                      </a:r>
                      <a:endParaRPr kumimoji="1" lang="ja-JP" altLang="en-US" sz="12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725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the DAT-ACC order depends on verb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/>
                        <a:t>not supported</a:t>
                      </a:r>
                      <a:endParaRPr kumimoji="1" lang="ja-JP" altLang="en-US" sz="12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/>
                        <a:t>not supported</a:t>
                      </a:r>
                      <a:endParaRPr kumimoji="1" lang="ja-JP" altLang="en-US" sz="12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8369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 order and argument omission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/>
                        <a:t>supported</a:t>
                      </a:r>
                      <a:endParaRPr kumimoji="1" lang="ja-JP" altLang="en-US" sz="12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/>
                        <a:t>supported</a:t>
                      </a:r>
                      <a:endParaRPr kumimoji="1" lang="ja-JP" altLang="en-US" sz="12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2464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 order and semantic role of the dative argument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/>
                        <a:t>supported</a:t>
                      </a:r>
                      <a:endParaRPr kumimoji="1" lang="ja-JP" altLang="en-US" sz="12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/>
                        <a:t>supported</a:t>
                      </a:r>
                      <a:endParaRPr kumimoji="1" lang="ja-JP" altLang="en-US" sz="12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6109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word order and co-occurrence of verb and arguments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/>
                        <a:t>supported</a:t>
                      </a:r>
                      <a:endParaRPr kumimoji="1" lang="ja-JP" altLang="en-US" sz="12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/>
                        <a:t>supported</a:t>
                      </a:r>
                      <a:endParaRPr kumimoji="1" lang="ja-JP" altLang="en-US" sz="12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49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adverb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adverb position depends on the type of adverb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/>
                        <a:t>supported</a:t>
                      </a:r>
                      <a:endParaRPr kumimoji="1" lang="ja-JP" altLang="en-US" sz="12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/>
                        <a:t>supported</a:t>
                      </a:r>
                      <a:endParaRPr kumimoji="1" lang="ja-JP" altLang="en-US" sz="12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subject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subject follows time and location information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/>
                        <a:t>supported</a:t>
                      </a:r>
                      <a:endParaRPr kumimoji="1" lang="ja-JP" altLang="en-US" sz="12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/>
                        <a:t>supported</a:t>
                      </a:r>
                      <a:endParaRPr kumimoji="1" lang="ja-JP" altLang="en-US" sz="12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9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location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location precedes subject and follows time information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/>
                        <a:t>supported</a:t>
                      </a:r>
                      <a:endParaRPr kumimoji="1" lang="ja-JP" altLang="en-US" sz="12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/>
                        <a:t>supported</a:t>
                      </a:r>
                      <a:endParaRPr kumimoji="1" lang="ja-JP" altLang="en-US" sz="12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0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time precedes subject and location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/>
                        <a:t>supported</a:t>
                      </a:r>
                      <a:endParaRPr kumimoji="1" lang="ja-JP" altLang="en-US" sz="12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/>
                        <a:t>supported</a:t>
                      </a:r>
                      <a:endParaRPr kumimoji="1" lang="ja-JP" altLang="en-US" sz="12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67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(general)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long constituent precedes short one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/>
                        <a:t>supported</a:t>
                      </a:r>
                      <a:endParaRPr kumimoji="1" lang="ja-JP" altLang="en-US" sz="12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/>
                        <a:t>supported</a:t>
                      </a:r>
                      <a:endParaRPr kumimoji="1" lang="ja-JP" altLang="en-US" sz="12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1624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5A9F44-A767-F646-B90A-7B3A99B0B363}"/>
              </a:ext>
            </a:extLst>
          </p:cNvPr>
          <p:cNvSpPr txBox="1"/>
          <p:nvPr/>
        </p:nvSpPr>
        <p:spPr>
          <a:xfrm>
            <a:off x="881182" y="1259949"/>
            <a:ext cx="748102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2400" dirty="0"/>
              <a:t>In 10 hypotheses, the results obtained by existing </a:t>
            </a:r>
            <a:br>
              <a:rPr kumimoji="1" lang="en-US" altLang="ja-JP" sz="2400" dirty="0"/>
            </a:br>
            <a:r>
              <a:rPr kumimoji="1" lang="en-US" altLang="ja-JP" sz="2400" dirty="0"/>
              <a:t>approaches and LM-based approach are 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consistent</a:t>
            </a:r>
            <a:endParaRPr kumimoji="1" lang="ja-JP" altLang="en-US" sz="2400" b="1">
              <a:solidFill>
                <a:schemeClr val="accent2"/>
              </a:solidFill>
            </a:endParaRPr>
          </a:p>
        </p:txBody>
      </p:sp>
      <p:sp>
        <p:nvSpPr>
          <p:cNvPr id="14" name="フリーフォーム 13">
            <a:extLst>
              <a:ext uri="{FF2B5EF4-FFF2-40B4-BE49-F238E27FC236}">
                <a16:creationId xmlns:a16="http://schemas.microsoft.com/office/drawing/2014/main" id="{7F758F3A-0081-DD48-914C-6148F6C58B90}"/>
              </a:ext>
            </a:extLst>
          </p:cNvPr>
          <p:cNvSpPr/>
          <p:nvPr/>
        </p:nvSpPr>
        <p:spPr>
          <a:xfrm>
            <a:off x="6529388" y="6294361"/>
            <a:ext cx="1200150" cy="158975"/>
          </a:xfrm>
          <a:custGeom>
            <a:avLst/>
            <a:gdLst>
              <a:gd name="connsiteX0" fmla="*/ 0 w 1200150"/>
              <a:gd name="connsiteY0" fmla="*/ 71438 h 158975"/>
              <a:gd name="connsiteX1" fmla="*/ 685800 w 1200150"/>
              <a:gd name="connsiteY1" fmla="*/ 157163 h 158975"/>
              <a:gd name="connsiteX2" fmla="*/ 1185862 w 1200150"/>
              <a:gd name="connsiteY2" fmla="*/ 0 h 158975"/>
              <a:gd name="connsiteX3" fmla="*/ 1185862 w 1200150"/>
              <a:gd name="connsiteY3" fmla="*/ 0 h 158975"/>
              <a:gd name="connsiteX4" fmla="*/ 1200150 w 1200150"/>
              <a:gd name="connsiteY4" fmla="*/ 0 h 15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150" h="158975">
                <a:moveTo>
                  <a:pt x="0" y="71438"/>
                </a:moveTo>
                <a:cubicBezTo>
                  <a:pt x="244078" y="120253"/>
                  <a:pt x="488156" y="169069"/>
                  <a:pt x="685800" y="157163"/>
                </a:cubicBezTo>
                <a:cubicBezTo>
                  <a:pt x="883444" y="145257"/>
                  <a:pt x="1185862" y="0"/>
                  <a:pt x="1185862" y="0"/>
                </a:cubicBezTo>
                <a:lnTo>
                  <a:pt x="1185862" y="0"/>
                </a:lnTo>
                <a:lnTo>
                  <a:pt x="1200150" y="0"/>
                </a:lnTo>
              </a:path>
            </a:pathLst>
          </a:custGeom>
          <a:noFill/>
          <a:ln>
            <a:solidFill>
              <a:schemeClr val="accent2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9775FA4-F900-B243-A1A3-3E3E2A0D5A04}"/>
              </a:ext>
            </a:extLst>
          </p:cNvPr>
          <p:cNvSpPr txBox="1"/>
          <p:nvPr/>
        </p:nvSpPr>
        <p:spPr>
          <a:xfrm>
            <a:off x="4444395" y="6261491"/>
            <a:ext cx="2196435" cy="4316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b="1" dirty="0">
                <a:solidFill>
                  <a:schemeClr val="accent2"/>
                </a:solidFill>
              </a:rPr>
              <a:t>check consistency</a:t>
            </a:r>
            <a:endParaRPr kumimoji="1" lang="ja-JP" altLang="en-US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28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6"/>
    </mc:Choice>
    <mc:Fallback xmlns="">
      <p:transition spd="slow" advTm="449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1E704763-8CAA-0C40-AC05-960E4DD0FF4C}"/>
              </a:ext>
            </a:extLst>
          </p:cNvPr>
          <p:cNvGrpSpPr/>
          <p:nvPr/>
        </p:nvGrpSpPr>
        <p:grpSpPr>
          <a:xfrm>
            <a:off x="5559694" y="2657600"/>
            <a:ext cx="1262142" cy="642633"/>
            <a:chOff x="5652120" y="3370566"/>
            <a:chExt cx="1262142" cy="642633"/>
          </a:xfrm>
        </p:grpSpPr>
        <p:sp>
          <p:nvSpPr>
            <p:cNvPr id="126" name="メモ 125">
              <a:extLst>
                <a:ext uri="{FF2B5EF4-FFF2-40B4-BE49-F238E27FC236}">
                  <a16:creationId xmlns:a16="http://schemas.microsoft.com/office/drawing/2014/main" id="{26907BA0-4C85-B24E-ABCD-6C5690AA1790}"/>
                </a:ext>
              </a:extLst>
            </p:cNvPr>
            <p:cNvSpPr/>
            <p:nvPr/>
          </p:nvSpPr>
          <p:spPr>
            <a:xfrm>
              <a:off x="5866623" y="3764052"/>
              <a:ext cx="351105" cy="135630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27" name="メモ 126">
              <a:extLst>
                <a:ext uri="{FF2B5EF4-FFF2-40B4-BE49-F238E27FC236}">
                  <a16:creationId xmlns:a16="http://schemas.microsoft.com/office/drawing/2014/main" id="{B47306A2-5AF9-7049-A88D-1108FDDF3FB9}"/>
                </a:ext>
              </a:extLst>
            </p:cNvPr>
            <p:cNvSpPr/>
            <p:nvPr/>
          </p:nvSpPr>
          <p:spPr>
            <a:xfrm>
              <a:off x="5814544" y="3736870"/>
              <a:ext cx="351105" cy="135630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28" name="メモ 127">
              <a:extLst>
                <a:ext uri="{FF2B5EF4-FFF2-40B4-BE49-F238E27FC236}">
                  <a16:creationId xmlns:a16="http://schemas.microsoft.com/office/drawing/2014/main" id="{48CD452E-1DF7-E84D-904D-657BD05F9F0F}"/>
                </a:ext>
              </a:extLst>
            </p:cNvPr>
            <p:cNvSpPr/>
            <p:nvPr/>
          </p:nvSpPr>
          <p:spPr>
            <a:xfrm>
              <a:off x="5724128" y="3695120"/>
              <a:ext cx="351105" cy="135630"/>
            </a:xfrm>
            <a:prstGeom prst="foldedCorne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29" name="メモ 128">
              <a:extLst>
                <a:ext uri="{FF2B5EF4-FFF2-40B4-BE49-F238E27FC236}">
                  <a16:creationId xmlns:a16="http://schemas.microsoft.com/office/drawing/2014/main" id="{C430B532-182E-5346-9D12-F2AB70AEDE72}"/>
                </a:ext>
              </a:extLst>
            </p:cNvPr>
            <p:cNvSpPr/>
            <p:nvPr/>
          </p:nvSpPr>
          <p:spPr>
            <a:xfrm>
              <a:off x="6453143" y="3779992"/>
              <a:ext cx="351105" cy="135630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0" name="メモ 129">
              <a:extLst>
                <a:ext uri="{FF2B5EF4-FFF2-40B4-BE49-F238E27FC236}">
                  <a16:creationId xmlns:a16="http://schemas.microsoft.com/office/drawing/2014/main" id="{1FC33E1B-F207-EA45-8457-12DE8229B8AF}"/>
                </a:ext>
              </a:extLst>
            </p:cNvPr>
            <p:cNvSpPr/>
            <p:nvPr/>
          </p:nvSpPr>
          <p:spPr>
            <a:xfrm>
              <a:off x="6435001" y="3744179"/>
              <a:ext cx="351105" cy="135630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1" name="メモ 130">
              <a:extLst>
                <a:ext uri="{FF2B5EF4-FFF2-40B4-BE49-F238E27FC236}">
                  <a16:creationId xmlns:a16="http://schemas.microsoft.com/office/drawing/2014/main" id="{C66AEFDC-5D9E-6243-9492-602619F91386}"/>
                </a:ext>
              </a:extLst>
            </p:cNvPr>
            <p:cNvSpPr/>
            <p:nvPr/>
          </p:nvSpPr>
          <p:spPr>
            <a:xfrm>
              <a:off x="6348620" y="3690178"/>
              <a:ext cx="358553" cy="138651"/>
            </a:xfrm>
            <a:prstGeom prst="foldedCorne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62268208-C7B7-154F-8A6F-8F45390D9E9E}"/>
                </a:ext>
              </a:extLst>
            </p:cNvPr>
            <p:cNvSpPr/>
            <p:nvPr/>
          </p:nvSpPr>
          <p:spPr>
            <a:xfrm>
              <a:off x="5652120" y="3500438"/>
              <a:ext cx="1262142" cy="512761"/>
            </a:xfrm>
            <a:prstGeom prst="rect">
              <a:avLst/>
            </a:prstGeom>
            <a:noFill/>
            <a:ln w="349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C7F987D4-0A8C-BA4F-8803-AD508BB17740}"/>
                </a:ext>
              </a:extLst>
            </p:cNvPr>
            <p:cNvSpPr txBox="1"/>
            <p:nvPr/>
          </p:nvSpPr>
          <p:spPr>
            <a:xfrm>
              <a:off x="5744392" y="3370566"/>
              <a:ext cx="1131864" cy="318549"/>
            </a:xfrm>
            <a:prstGeom prst="rect">
              <a:avLst/>
            </a:prstGeom>
            <a:solidFill>
              <a:srgbClr val="FAFAFA"/>
            </a:solidFill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  <a:spcBef>
                  <a:spcPts val="2000"/>
                </a:spcBef>
                <a:buClr>
                  <a:schemeClr val="accent1"/>
                </a:buClr>
                <a:buSzPct val="80000"/>
              </a:pPr>
              <a:endParaRPr kumimoji="1" lang="ja-JP" altLang="en-US" sz="1200"/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F527EFA6-3589-014E-8BAC-9850D9E1AEB8}"/>
              </a:ext>
            </a:extLst>
          </p:cNvPr>
          <p:cNvGrpSpPr/>
          <p:nvPr/>
        </p:nvGrpSpPr>
        <p:grpSpPr>
          <a:xfrm>
            <a:off x="5407294" y="2635072"/>
            <a:ext cx="1262142" cy="512761"/>
            <a:chOff x="5652120" y="3500438"/>
            <a:chExt cx="1262142" cy="512761"/>
          </a:xfrm>
        </p:grpSpPr>
        <p:sp>
          <p:nvSpPr>
            <p:cNvPr id="108" name="メモ 107">
              <a:extLst>
                <a:ext uri="{FF2B5EF4-FFF2-40B4-BE49-F238E27FC236}">
                  <a16:creationId xmlns:a16="http://schemas.microsoft.com/office/drawing/2014/main" id="{C820B2F3-1C8F-9B48-8E44-487ED2F43F11}"/>
                </a:ext>
              </a:extLst>
            </p:cNvPr>
            <p:cNvSpPr/>
            <p:nvPr/>
          </p:nvSpPr>
          <p:spPr>
            <a:xfrm>
              <a:off x="5866623" y="3764052"/>
              <a:ext cx="351105" cy="135630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09" name="メモ 108">
              <a:extLst>
                <a:ext uri="{FF2B5EF4-FFF2-40B4-BE49-F238E27FC236}">
                  <a16:creationId xmlns:a16="http://schemas.microsoft.com/office/drawing/2014/main" id="{B560EC0C-7750-3644-A4FE-A51908C95084}"/>
                </a:ext>
              </a:extLst>
            </p:cNvPr>
            <p:cNvSpPr/>
            <p:nvPr/>
          </p:nvSpPr>
          <p:spPr>
            <a:xfrm>
              <a:off x="5814544" y="3736870"/>
              <a:ext cx="351105" cy="135630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0" name="メモ 109">
              <a:extLst>
                <a:ext uri="{FF2B5EF4-FFF2-40B4-BE49-F238E27FC236}">
                  <a16:creationId xmlns:a16="http://schemas.microsoft.com/office/drawing/2014/main" id="{A2E9520B-3182-E14C-B805-F46F60FC2A04}"/>
                </a:ext>
              </a:extLst>
            </p:cNvPr>
            <p:cNvSpPr/>
            <p:nvPr/>
          </p:nvSpPr>
          <p:spPr>
            <a:xfrm>
              <a:off x="5724128" y="3695120"/>
              <a:ext cx="351105" cy="135630"/>
            </a:xfrm>
            <a:prstGeom prst="foldedCorne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1" name="メモ 110">
              <a:extLst>
                <a:ext uri="{FF2B5EF4-FFF2-40B4-BE49-F238E27FC236}">
                  <a16:creationId xmlns:a16="http://schemas.microsoft.com/office/drawing/2014/main" id="{537C2199-B582-CD46-BFA0-9DCD428B192A}"/>
                </a:ext>
              </a:extLst>
            </p:cNvPr>
            <p:cNvSpPr/>
            <p:nvPr/>
          </p:nvSpPr>
          <p:spPr>
            <a:xfrm>
              <a:off x="6453143" y="3779992"/>
              <a:ext cx="351105" cy="135630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2" name="メモ 111">
              <a:extLst>
                <a:ext uri="{FF2B5EF4-FFF2-40B4-BE49-F238E27FC236}">
                  <a16:creationId xmlns:a16="http://schemas.microsoft.com/office/drawing/2014/main" id="{CB00FFDB-734B-E74C-8731-67C1949F90CD}"/>
                </a:ext>
              </a:extLst>
            </p:cNvPr>
            <p:cNvSpPr/>
            <p:nvPr/>
          </p:nvSpPr>
          <p:spPr>
            <a:xfrm>
              <a:off x="6435001" y="3744179"/>
              <a:ext cx="351105" cy="135630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3" name="メモ 112">
              <a:extLst>
                <a:ext uri="{FF2B5EF4-FFF2-40B4-BE49-F238E27FC236}">
                  <a16:creationId xmlns:a16="http://schemas.microsoft.com/office/drawing/2014/main" id="{4C155261-7A1B-6648-88AE-C0DEE499ABD6}"/>
                </a:ext>
              </a:extLst>
            </p:cNvPr>
            <p:cNvSpPr/>
            <p:nvPr/>
          </p:nvSpPr>
          <p:spPr>
            <a:xfrm>
              <a:off x="6348620" y="3690178"/>
              <a:ext cx="358553" cy="138651"/>
            </a:xfrm>
            <a:prstGeom prst="foldedCorne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230B26DC-6A0B-E44C-B596-E3A5F287B16C}"/>
                </a:ext>
              </a:extLst>
            </p:cNvPr>
            <p:cNvSpPr/>
            <p:nvPr/>
          </p:nvSpPr>
          <p:spPr>
            <a:xfrm>
              <a:off x="5652120" y="3500438"/>
              <a:ext cx="1262142" cy="512761"/>
            </a:xfrm>
            <a:prstGeom prst="rect">
              <a:avLst/>
            </a:prstGeom>
            <a:noFill/>
            <a:ln w="349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2" name="右矢印 101">
            <a:extLst>
              <a:ext uri="{FF2B5EF4-FFF2-40B4-BE49-F238E27FC236}">
                <a16:creationId xmlns:a16="http://schemas.microsoft.com/office/drawing/2014/main" id="{0BF1150F-9ED3-904E-8B84-0154BABF72C6}"/>
              </a:ext>
            </a:extLst>
          </p:cNvPr>
          <p:cNvSpPr/>
          <p:nvPr/>
        </p:nvSpPr>
        <p:spPr>
          <a:xfrm>
            <a:off x="6794743" y="5252429"/>
            <a:ext cx="1002817" cy="25942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50370A59-59BA-2646-A24F-7C3196E1D0FF}"/>
              </a:ext>
            </a:extLst>
          </p:cNvPr>
          <p:cNvSpPr/>
          <p:nvPr/>
        </p:nvSpPr>
        <p:spPr>
          <a:xfrm>
            <a:off x="7958087" y="5260441"/>
            <a:ext cx="239910" cy="3305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97E4D3D-523E-924C-B6F4-F6D7D3EF9928}"/>
              </a:ext>
            </a:extLst>
          </p:cNvPr>
          <p:cNvSpPr/>
          <p:nvPr/>
        </p:nvSpPr>
        <p:spPr>
          <a:xfrm>
            <a:off x="8240514" y="5388045"/>
            <a:ext cx="239910" cy="196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125E81-4F12-5F48-AD1F-E78A8453F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05" y="1412853"/>
            <a:ext cx="4381829" cy="461910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Limit the hypothesis space with low-cost LM-based method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Verify the plausible hypotheses with human-based method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4C84AB-E7E3-1240-A74A-30D33186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1F52D3-32BE-614B-BB9B-2113B0BB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77EB50-8C83-1447-9612-9323E737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923FD6D3-6958-A446-9430-06FBBE7EE737}"/>
              </a:ext>
            </a:extLst>
          </p:cNvPr>
          <p:cNvSpPr/>
          <p:nvPr/>
        </p:nvSpPr>
        <p:spPr>
          <a:xfrm>
            <a:off x="6814933" y="2629375"/>
            <a:ext cx="1002817" cy="25942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892011-456C-E84A-ABDA-385C9789179E}"/>
              </a:ext>
            </a:extLst>
          </p:cNvPr>
          <p:cNvSpPr txBox="1"/>
          <p:nvPr/>
        </p:nvSpPr>
        <p:spPr>
          <a:xfrm>
            <a:off x="7395526" y="2371270"/>
            <a:ext cx="822661" cy="2996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1050" dirty="0"/>
              <a:t>likelihood</a:t>
            </a:r>
            <a:endParaRPr kumimoji="1" lang="ja-JP" altLang="en-US" sz="105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C9C6261-89DF-6748-A926-8DD6828BE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518" y="2498276"/>
            <a:ext cx="498874" cy="4988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E576875-A730-A44D-8305-F5F8C00316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 flipH="1">
            <a:off x="6840700" y="2352282"/>
            <a:ext cx="439437" cy="228637"/>
          </a:xfrm>
          <a:prstGeom prst="rect">
            <a:avLst/>
          </a:prstGeom>
        </p:spPr>
      </p:pic>
      <p:sp>
        <p:nvSpPr>
          <p:cNvPr id="12" name="円柱 11">
            <a:extLst>
              <a:ext uri="{FF2B5EF4-FFF2-40B4-BE49-F238E27FC236}">
                <a16:creationId xmlns:a16="http://schemas.microsoft.com/office/drawing/2014/main" id="{265D446A-7D5D-6A40-9BDB-0B8D73F908D8}"/>
              </a:ext>
            </a:extLst>
          </p:cNvPr>
          <p:cNvSpPr/>
          <p:nvPr/>
        </p:nvSpPr>
        <p:spPr>
          <a:xfrm>
            <a:off x="7112863" y="2691081"/>
            <a:ext cx="543739" cy="40812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A9D1D17-9532-8A4B-9D03-0D854F1438EE}"/>
              </a:ext>
            </a:extLst>
          </p:cNvPr>
          <p:cNvSpPr txBox="1"/>
          <p:nvPr/>
        </p:nvSpPr>
        <p:spPr>
          <a:xfrm>
            <a:off x="6985431" y="2731912"/>
            <a:ext cx="759051" cy="364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700" dirty="0"/>
              <a:t>large</a:t>
            </a:r>
            <a:br>
              <a:rPr kumimoji="1" lang="en-US" altLang="ja-JP" sz="700" dirty="0"/>
            </a:br>
            <a:r>
              <a:rPr kumimoji="1" lang="en-US" altLang="ja-JP" sz="700" dirty="0"/>
              <a:t> corpus</a:t>
            </a:r>
            <a:endParaRPr kumimoji="1" lang="ja-JP" altLang="en-US" sz="7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3260105-BBE2-2745-80D6-898769F5A18A}"/>
              </a:ext>
            </a:extLst>
          </p:cNvPr>
          <p:cNvSpPr txBox="1"/>
          <p:nvPr/>
        </p:nvSpPr>
        <p:spPr>
          <a:xfrm>
            <a:off x="6855524" y="2991333"/>
            <a:ext cx="434734" cy="3562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400" dirty="0"/>
              <a:t>LM</a:t>
            </a:r>
            <a:endParaRPr kumimoji="1" lang="ja-JP" altLang="en-US" sz="14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02D531-EA6E-264F-A27A-BC31C8CF82F6}"/>
              </a:ext>
            </a:extLst>
          </p:cNvPr>
          <p:cNvSpPr/>
          <p:nvPr/>
        </p:nvSpPr>
        <p:spPr>
          <a:xfrm>
            <a:off x="7978277" y="2637387"/>
            <a:ext cx="239910" cy="3305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3F380A-DD4D-3B4E-9E70-3777B4FA053F}"/>
              </a:ext>
            </a:extLst>
          </p:cNvPr>
          <p:cNvSpPr/>
          <p:nvPr/>
        </p:nvSpPr>
        <p:spPr>
          <a:xfrm>
            <a:off x="8260704" y="2832361"/>
            <a:ext cx="239910" cy="1294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タイトル 28">
            <a:extLst>
              <a:ext uri="{FF2B5EF4-FFF2-40B4-BE49-F238E27FC236}">
                <a16:creationId xmlns:a16="http://schemas.microsoft.com/office/drawing/2014/main" id="{E9371FF0-9C3C-9B4B-AF9F-BF802EBE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Ideal Scenario of using language models in linguistic study</a:t>
            </a:r>
            <a:endParaRPr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DCE45778-BB12-9D4E-A890-2963F5A4D9C3}"/>
              </a:ext>
            </a:extLst>
          </p:cNvPr>
          <p:cNvGrpSpPr/>
          <p:nvPr/>
        </p:nvGrpSpPr>
        <p:grpSpPr>
          <a:xfrm>
            <a:off x="601159" y="2888796"/>
            <a:ext cx="1262142" cy="642633"/>
            <a:chOff x="5652120" y="3370566"/>
            <a:chExt cx="1262142" cy="642633"/>
          </a:xfrm>
        </p:grpSpPr>
        <p:sp>
          <p:nvSpPr>
            <p:cNvPr id="20" name="メモ 19">
              <a:extLst>
                <a:ext uri="{FF2B5EF4-FFF2-40B4-BE49-F238E27FC236}">
                  <a16:creationId xmlns:a16="http://schemas.microsoft.com/office/drawing/2014/main" id="{1C1C765E-534F-574A-9766-DEFE495BFCAB}"/>
                </a:ext>
              </a:extLst>
            </p:cNvPr>
            <p:cNvSpPr/>
            <p:nvPr/>
          </p:nvSpPr>
          <p:spPr>
            <a:xfrm>
              <a:off x="5866623" y="3764052"/>
              <a:ext cx="351105" cy="135630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メモ 20">
              <a:extLst>
                <a:ext uri="{FF2B5EF4-FFF2-40B4-BE49-F238E27FC236}">
                  <a16:creationId xmlns:a16="http://schemas.microsoft.com/office/drawing/2014/main" id="{CD2D2F1B-0371-1F4C-9C3F-E2C7A7BB42D5}"/>
                </a:ext>
              </a:extLst>
            </p:cNvPr>
            <p:cNvSpPr/>
            <p:nvPr/>
          </p:nvSpPr>
          <p:spPr>
            <a:xfrm>
              <a:off x="5814544" y="3736870"/>
              <a:ext cx="351105" cy="135630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2" name="メモ 21">
              <a:extLst>
                <a:ext uri="{FF2B5EF4-FFF2-40B4-BE49-F238E27FC236}">
                  <a16:creationId xmlns:a16="http://schemas.microsoft.com/office/drawing/2014/main" id="{166F1EC4-8CC8-0645-B2B0-8E1D44603588}"/>
                </a:ext>
              </a:extLst>
            </p:cNvPr>
            <p:cNvSpPr/>
            <p:nvPr/>
          </p:nvSpPr>
          <p:spPr>
            <a:xfrm>
              <a:off x="5724128" y="3695120"/>
              <a:ext cx="351105" cy="135630"/>
            </a:xfrm>
            <a:prstGeom prst="foldedCorne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3" name="メモ 22">
              <a:extLst>
                <a:ext uri="{FF2B5EF4-FFF2-40B4-BE49-F238E27FC236}">
                  <a16:creationId xmlns:a16="http://schemas.microsoft.com/office/drawing/2014/main" id="{80FB6B12-BD66-B14B-A01B-678AA7198A7C}"/>
                </a:ext>
              </a:extLst>
            </p:cNvPr>
            <p:cNvSpPr/>
            <p:nvPr/>
          </p:nvSpPr>
          <p:spPr>
            <a:xfrm>
              <a:off x="6453143" y="3779992"/>
              <a:ext cx="351105" cy="135630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4" name="メモ 23">
              <a:extLst>
                <a:ext uri="{FF2B5EF4-FFF2-40B4-BE49-F238E27FC236}">
                  <a16:creationId xmlns:a16="http://schemas.microsoft.com/office/drawing/2014/main" id="{DF1245D1-ED49-914B-84B4-0B8949019771}"/>
                </a:ext>
              </a:extLst>
            </p:cNvPr>
            <p:cNvSpPr/>
            <p:nvPr/>
          </p:nvSpPr>
          <p:spPr>
            <a:xfrm>
              <a:off x="6435001" y="3744179"/>
              <a:ext cx="351105" cy="135630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5" name="メモ 24">
              <a:extLst>
                <a:ext uri="{FF2B5EF4-FFF2-40B4-BE49-F238E27FC236}">
                  <a16:creationId xmlns:a16="http://schemas.microsoft.com/office/drawing/2014/main" id="{B61A0976-BC42-2546-B21C-EB86CBC42E42}"/>
                </a:ext>
              </a:extLst>
            </p:cNvPr>
            <p:cNvSpPr/>
            <p:nvPr/>
          </p:nvSpPr>
          <p:spPr>
            <a:xfrm>
              <a:off x="6348620" y="3690178"/>
              <a:ext cx="358553" cy="138651"/>
            </a:xfrm>
            <a:prstGeom prst="foldedCorne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3AE1A9A2-FBEE-C74B-B3E9-0A92FA991184}"/>
                </a:ext>
              </a:extLst>
            </p:cNvPr>
            <p:cNvSpPr/>
            <p:nvPr/>
          </p:nvSpPr>
          <p:spPr>
            <a:xfrm>
              <a:off x="5652120" y="3500438"/>
              <a:ext cx="1262142" cy="512761"/>
            </a:xfrm>
            <a:prstGeom prst="rect">
              <a:avLst/>
            </a:prstGeom>
            <a:noFill/>
            <a:ln w="349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3ACB786-8F03-3240-BB1C-D8C060C29DF4}"/>
                </a:ext>
              </a:extLst>
            </p:cNvPr>
            <p:cNvSpPr txBox="1"/>
            <p:nvPr/>
          </p:nvSpPr>
          <p:spPr>
            <a:xfrm>
              <a:off x="5744392" y="3370566"/>
              <a:ext cx="1131864" cy="318549"/>
            </a:xfrm>
            <a:prstGeom prst="rect">
              <a:avLst/>
            </a:prstGeom>
            <a:solidFill>
              <a:srgbClr val="FAFAFA"/>
            </a:solidFill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  <a:spcBef>
                  <a:spcPts val="2000"/>
                </a:spcBef>
                <a:buClr>
                  <a:schemeClr val="accent1"/>
                </a:buClr>
                <a:buSzPct val="80000"/>
              </a:pPr>
              <a:r>
                <a:rPr kumimoji="1" lang="en-US" altLang="ja-JP" sz="1200" dirty="0"/>
                <a:t>hypothesis A</a:t>
              </a:r>
              <a:endParaRPr kumimoji="1" lang="ja-JP" altLang="en-US" sz="120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462FFEB1-A671-CC41-85C9-19B58173FB4A}"/>
              </a:ext>
            </a:extLst>
          </p:cNvPr>
          <p:cNvGrpSpPr/>
          <p:nvPr/>
        </p:nvGrpSpPr>
        <p:grpSpPr>
          <a:xfrm>
            <a:off x="1970560" y="2878965"/>
            <a:ext cx="1262142" cy="642633"/>
            <a:chOff x="5652120" y="3370566"/>
            <a:chExt cx="1262142" cy="642633"/>
          </a:xfrm>
        </p:grpSpPr>
        <p:sp>
          <p:nvSpPr>
            <p:cNvPr id="45" name="メモ 44">
              <a:extLst>
                <a:ext uri="{FF2B5EF4-FFF2-40B4-BE49-F238E27FC236}">
                  <a16:creationId xmlns:a16="http://schemas.microsoft.com/office/drawing/2014/main" id="{77999EFA-9EE5-D94A-B0C6-51F09884C193}"/>
                </a:ext>
              </a:extLst>
            </p:cNvPr>
            <p:cNvSpPr/>
            <p:nvPr/>
          </p:nvSpPr>
          <p:spPr>
            <a:xfrm>
              <a:off x="5866623" y="3764052"/>
              <a:ext cx="351105" cy="135630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46" name="メモ 45">
              <a:extLst>
                <a:ext uri="{FF2B5EF4-FFF2-40B4-BE49-F238E27FC236}">
                  <a16:creationId xmlns:a16="http://schemas.microsoft.com/office/drawing/2014/main" id="{A9C31CFE-65BA-ED43-94D7-36E9CAC49CD9}"/>
                </a:ext>
              </a:extLst>
            </p:cNvPr>
            <p:cNvSpPr/>
            <p:nvPr/>
          </p:nvSpPr>
          <p:spPr>
            <a:xfrm>
              <a:off x="5814544" y="3736870"/>
              <a:ext cx="351105" cy="135630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47" name="メモ 46">
              <a:extLst>
                <a:ext uri="{FF2B5EF4-FFF2-40B4-BE49-F238E27FC236}">
                  <a16:creationId xmlns:a16="http://schemas.microsoft.com/office/drawing/2014/main" id="{1895C12D-E940-7F44-A6A7-67727EA5FF1E}"/>
                </a:ext>
              </a:extLst>
            </p:cNvPr>
            <p:cNvSpPr/>
            <p:nvPr/>
          </p:nvSpPr>
          <p:spPr>
            <a:xfrm>
              <a:off x="5724128" y="3695120"/>
              <a:ext cx="351105" cy="135630"/>
            </a:xfrm>
            <a:prstGeom prst="foldedCorne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48" name="メモ 47">
              <a:extLst>
                <a:ext uri="{FF2B5EF4-FFF2-40B4-BE49-F238E27FC236}">
                  <a16:creationId xmlns:a16="http://schemas.microsoft.com/office/drawing/2014/main" id="{3B6A88DD-CF52-C840-8E3D-FAE4A4B3BC23}"/>
                </a:ext>
              </a:extLst>
            </p:cNvPr>
            <p:cNvSpPr/>
            <p:nvPr/>
          </p:nvSpPr>
          <p:spPr>
            <a:xfrm>
              <a:off x="6453143" y="3779992"/>
              <a:ext cx="351105" cy="135630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49" name="メモ 48">
              <a:extLst>
                <a:ext uri="{FF2B5EF4-FFF2-40B4-BE49-F238E27FC236}">
                  <a16:creationId xmlns:a16="http://schemas.microsoft.com/office/drawing/2014/main" id="{3B80337D-EDDE-C949-ACCB-7A2FD86C5A3B}"/>
                </a:ext>
              </a:extLst>
            </p:cNvPr>
            <p:cNvSpPr/>
            <p:nvPr/>
          </p:nvSpPr>
          <p:spPr>
            <a:xfrm>
              <a:off x="6435001" y="3744179"/>
              <a:ext cx="351105" cy="135630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50" name="メモ 49">
              <a:extLst>
                <a:ext uri="{FF2B5EF4-FFF2-40B4-BE49-F238E27FC236}">
                  <a16:creationId xmlns:a16="http://schemas.microsoft.com/office/drawing/2014/main" id="{A7C796E6-991D-B347-9A2B-B2AB47E42C19}"/>
                </a:ext>
              </a:extLst>
            </p:cNvPr>
            <p:cNvSpPr/>
            <p:nvPr/>
          </p:nvSpPr>
          <p:spPr>
            <a:xfrm>
              <a:off x="6348620" y="3690178"/>
              <a:ext cx="358553" cy="138651"/>
            </a:xfrm>
            <a:prstGeom prst="foldedCorne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0DF872CF-8D2E-3640-9417-3EDB44AA24B9}"/>
                </a:ext>
              </a:extLst>
            </p:cNvPr>
            <p:cNvSpPr/>
            <p:nvPr/>
          </p:nvSpPr>
          <p:spPr>
            <a:xfrm>
              <a:off x="5652120" y="3500438"/>
              <a:ext cx="1262142" cy="512761"/>
            </a:xfrm>
            <a:prstGeom prst="rect">
              <a:avLst/>
            </a:prstGeom>
            <a:noFill/>
            <a:ln w="349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0C77237A-06EA-0746-AA35-09D26C22C087}"/>
                </a:ext>
              </a:extLst>
            </p:cNvPr>
            <p:cNvSpPr txBox="1"/>
            <p:nvPr/>
          </p:nvSpPr>
          <p:spPr>
            <a:xfrm>
              <a:off x="5744392" y="3370566"/>
              <a:ext cx="1131864" cy="318549"/>
            </a:xfrm>
            <a:prstGeom prst="rect">
              <a:avLst/>
            </a:prstGeom>
            <a:solidFill>
              <a:srgbClr val="FAFAFA"/>
            </a:solidFill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  <a:spcBef>
                  <a:spcPts val="2000"/>
                </a:spcBef>
                <a:buClr>
                  <a:schemeClr val="accent1"/>
                </a:buClr>
                <a:buSzPct val="80000"/>
              </a:pPr>
              <a:r>
                <a:rPr kumimoji="1" lang="en-US" altLang="ja-JP" sz="1200" dirty="0"/>
                <a:t>hypothesis B</a:t>
              </a:r>
              <a:endParaRPr kumimoji="1" lang="ja-JP" altLang="en-US" sz="120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AFAAFCEF-0B88-C742-AF49-A2AF37B5BA50}"/>
              </a:ext>
            </a:extLst>
          </p:cNvPr>
          <p:cNvGrpSpPr/>
          <p:nvPr/>
        </p:nvGrpSpPr>
        <p:grpSpPr>
          <a:xfrm>
            <a:off x="3330790" y="2878965"/>
            <a:ext cx="1262142" cy="642633"/>
            <a:chOff x="5652120" y="3370566"/>
            <a:chExt cx="1262142" cy="642633"/>
          </a:xfrm>
        </p:grpSpPr>
        <p:sp>
          <p:nvSpPr>
            <p:cNvPr id="72" name="メモ 71">
              <a:extLst>
                <a:ext uri="{FF2B5EF4-FFF2-40B4-BE49-F238E27FC236}">
                  <a16:creationId xmlns:a16="http://schemas.microsoft.com/office/drawing/2014/main" id="{EE7028A9-4DD9-A84A-A6D0-6855FF4311F9}"/>
                </a:ext>
              </a:extLst>
            </p:cNvPr>
            <p:cNvSpPr/>
            <p:nvPr/>
          </p:nvSpPr>
          <p:spPr>
            <a:xfrm>
              <a:off x="5866623" y="3764052"/>
              <a:ext cx="351105" cy="135630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73" name="メモ 72">
              <a:extLst>
                <a:ext uri="{FF2B5EF4-FFF2-40B4-BE49-F238E27FC236}">
                  <a16:creationId xmlns:a16="http://schemas.microsoft.com/office/drawing/2014/main" id="{C5F0F609-F077-A340-868E-FBD3A4B57E2C}"/>
                </a:ext>
              </a:extLst>
            </p:cNvPr>
            <p:cNvSpPr/>
            <p:nvPr/>
          </p:nvSpPr>
          <p:spPr>
            <a:xfrm>
              <a:off x="5814544" y="3736870"/>
              <a:ext cx="351105" cy="135630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74" name="メモ 73">
              <a:extLst>
                <a:ext uri="{FF2B5EF4-FFF2-40B4-BE49-F238E27FC236}">
                  <a16:creationId xmlns:a16="http://schemas.microsoft.com/office/drawing/2014/main" id="{54CA416C-B665-B446-8F03-28B8821CE977}"/>
                </a:ext>
              </a:extLst>
            </p:cNvPr>
            <p:cNvSpPr/>
            <p:nvPr/>
          </p:nvSpPr>
          <p:spPr>
            <a:xfrm>
              <a:off x="5724128" y="3695120"/>
              <a:ext cx="351105" cy="135630"/>
            </a:xfrm>
            <a:prstGeom prst="foldedCorne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75" name="メモ 74">
              <a:extLst>
                <a:ext uri="{FF2B5EF4-FFF2-40B4-BE49-F238E27FC236}">
                  <a16:creationId xmlns:a16="http://schemas.microsoft.com/office/drawing/2014/main" id="{C6438F2B-B06B-834C-AB8A-1ADD3625EC08}"/>
                </a:ext>
              </a:extLst>
            </p:cNvPr>
            <p:cNvSpPr/>
            <p:nvPr/>
          </p:nvSpPr>
          <p:spPr>
            <a:xfrm>
              <a:off x="6453143" y="3779992"/>
              <a:ext cx="351105" cy="135630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76" name="メモ 75">
              <a:extLst>
                <a:ext uri="{FF2B5EF4-FFF2-40B4-BE49-F238E27FC236}">
                  <a16:creationId xmlns:a16="http://schemas.microsoft.com/office/drawing/2014/main" id="{DC423137-AF3A-4F4A-93F1-5698DF71AD3B}"/>
                </a:ext>
              </a:extLst>
            </p:cNvPr>
            <p:cNvSpPr/>
            <p:nvPr/>
          </p:nvSpPr>
          <p:spPr>
            <a:xfrm>
              <a:off x="6435001" y="3744179"/>
              <a:ext cx="351105" cy="135630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77" name="メモ 76">
              <a:extLst>
                <a:ext uri="{FF2B5EF4-FFF2-40B4-BE49-F238E27FC236}">
                  <a16:creationId xmlns:a16="http://schemas.microsoft.com/office/drawing/2014/main" id="{740FD0FA-DCF6-3640-BE5B-FD6B94EF9673}"/>
                </a:ext>
              </a:extLst>
            </p:cNvPr>
            <p:cNvSpPr/>
            <p:nvPr/>
          </p:nvSpPr>
          <p:spPr>
            <a:xfrm>
              <a:off x="6348620" y="3690178"/>
              <a:ext cx="358553" cy="138651"/>
            </a:xfrm>
            <a:prstGeom prst="foldedCorne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65867213-5742-7A40-8639-97793B241635}"/>
                </a:ext>
              </a:extLst>
            </p:cNvPr>
            <p:cNvSpPr/>
            <p:nvPr/>
          </p:nvSpPr>
          <p:spPr>
            <a:xfrm>
              <a:off x="5652120" y="3500438"/>
              <a:ext cx="1262142" cy="512761"/>
            </a:xfrm>
            <a:prstGeom prst="rect">
              <a:avLst/>
            </a:prstGeom>
            <a:noFill/>
            <a:ln w="349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335753ED-72C3-F246-B34C-35DCD96D3C78}"/>
                </a:ext>
              </a:extLst>
            </p:cNvPr>
            <p:cNvSpPr txBox="1"/>
            <p:nvPr/>
          </p:nvSpPr>
          <p:spPr>
            <a:xfrm>
              <a:off x="5744392" y="3370566"/>
              <a:ext cx="1131864" cy="318549"/>
            </a:xfrm>
            <a:prstGeom prst="rect">
              <a:avLst/>
            </a:prstGeom>
            <a:solidFill>
              <a:srgbClr val="FAFAFA"/>
            </a:solidFill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  <a:spcBef>
                  <a:spcPts val="2000"/>
                </a:spcBef>
                <a:buClr>
                  <a:schemeClr val="accent1"/>
                </a:buClr>
                <a:buSzPct val="80000"/>
              </a:pPr>
              <a:r>
                <a:rPr kumimoji="1" lang="en-US" altLang="ja-JP" sz="1200" dirty="0"/>
                <a:t>hypothesis C</a:t>
              </a:r>
              <a:endParaRPr kumimoji="1" lang="ja-JP" altLang="en-US" sz="1200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0C558342-59E7-5B4B-BDE9-D7FC9DBF3781}"/>
              </a:ext>
            </a:extLst>
          </p:cNvPr>
          <p:cNvGrpSpPr/>
          <p:nvPr/>
        </p:nvGrpSpPr>
        <p:grpSpPr>
          <a:xfrm>
            <a:off x="5254894" y="2352800"/>
            <a:ext cx="1262142" cy="642633"/>
            <a:chOff x="5652120" y="3370566"/>
            <a:chExt cx="1262142" cy="642633"/>
          </a:xfrm>
        </p:grpSpPr>
        <p:sp>
          <p:nvSpPr>
            <p:cNvPr id="81" name="メモ 80">
              <a:extLst>
                <a:ext uri="{FF2B5EF4-FFF2-40B4-BE49-F238E27FC236}">
                  <a16:creationId xmlns:a16="http://schemas.microsoft.com/office/drawing/2014/main" id="{C5914DAA-5D6F-FB46-A296-45A2589EF226}"/>
                </a:ext>
              </a:extLst>
            </p:cNvPr>
            <p:cNvSpPr/>
            <p:nvPr/>
          </p:nvSpPr>
          <p:spPr>
            <a:xfrm>
              <a:off x="5866623" y="3764052"/>
              <a:ext cx="351105" cy="135630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2" name="メモ 81">
              <a:extLst>
                <a:ext uri="{FF2B5EF4-FFF2-40B4-BE49-F238E27FC236}">
                  <a16:creationId xmlns:a16="http://schemas.microsoft.com/office/drawing/2014/main" id="{7291705F-06C1-704E-9632-639AA9A5C734}"/>
                </a:ext>
              </a:extLst>
            </p:cNvPr>
            <p:cNvSpPr/>
            <p:nvPr/>
          </p:nvSpPr>
          <p:spPr>
            <a:xfrm>
              <a:off x="5814544" y="3736870"/>
              <a:ext cx="351105" cy="135630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3" name="メモ 82">
              <a:extLst>
                <a:ext uri="{FF2B5EF4-FFF2-40B4-BE49-F238E27FC236}">
                  <a16:creationId xmlns:a16="http://schemas.microsoft.com/office/drawing/2014/main" id="{84783002-B650-1E49-884A-BECB5E0C0FAE}"/>
                </a:ext>
              </a:extLst>
            </p:cNvPr>
            <p:cNvSpPr/>
            <p:nvPr/>
          </p:nvSpPr>
          <p:spPr>
            <a:xfrm>
              <a:off x="5724128" y="3695120"/>
              <a:ext cx="351105" cy="135630"/>
            </a:xfrm>
            <a:prstGeom prst="foldedCorne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4" name="メモ 83">
              <a:extLst>
                <a:ext uri="{FF2B5EF4-FFF2-40B4-BE49-F238E27FC236}">
                  <a16:creationId xmlns:a16="http://schemas.microsoft.com/office/drawing/2014/main" id="{F1637BE3-0EB3-4C49-B9A4-36ECD1409ABC}"/>
                </a:ext>
              </a:extLst>
            </p:cNvPr>
            <p:cNvSpPr/>
            <p:nvPr/>
          </p:nvSpPr>
          <p:spPr>
            <a:xfrm>
              <a:off x="6453143" y="3779992"/>
              <a:ext cx="351105" cy="135630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5" name="メモ 84">
              <a:extLst>
                <a:ext uri="{FF2B5EF4-FFF2-40B4-BE49-F238E27FC236}">
                  <a16:creationId xmlns:a16="http://schemas.microsoft.com/office/drawing/2014/main" id="{2E0025EB-7206-DB49-A99B-53E7DB7A9DFD}"/>
                </a:ext>
              </a:extLst>
            </p:cNvPr>
            <p:cNvSpPr/>
            <p:nvPr/>
          </p:nvSpPr>
          <p:spPr>
            <a:xfrm>
              <a:off x="6435001" y="3744179"/>
              <a:ext cx="351105" cy="135630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6" name="メモ 85">
              <a:extLst>
                <a:ext uri="{FF2B5EF4-FFF2-40B4-BE49-F238E27FC236}">
                  <a16:creationId xmlns:a16="http://schemas.microsoft.com/office/drawing/2014/main" id="{B69A4288-5700-574D-A35B-5A724F0EF076}"/>
                </a:ext>
              </a:extLst>
            </p:cNvPr>
            <p:cNvSpPr/>
            <p:nvPr/>
          </p:nvSpPr>
          <p:spPr>
            <a:xfrm>
              <a:off x="6348620" y="3690178"/>
              <a:ext cx="358553" cy="138651"/>
            </a:xfrm>
            <a:prstGeom prst="foldedCorne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C304B412-D1E8-D348-B44D-541D69F8C091}"/>
                </a:ext>
              </a:extLst>
            </p:cNvPr>
            <p:cNvSpPr/>
            <p:nvPr/>
          </p:nvSpPr>
          <p:spPr>
            <a:xfrm>
              <a:off x="5652120" y="3500438"/>
              <a:ext cx="1262142" cy="512761"/>
            </a:xfrm>
            <a:prstGeom prst="rect">
              <a:avLst/>
            </a:prstGeom>
            <a:noFill/>
            <a:ln w="349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D35B46AE-85E8-FC43-8403-4BE744C4A469}"/>
                </a:ext>
              </a:extLst>
            </p:cNvPr>
            <p:cNvSpPr txBox="1"/>
            <p:nvPr/>
          </p:nvSpPr>
          <p:spPr>
            <a:xfrm>
              <a:off x="5744392" y="3370566"/>
              <a:ext cx="1131864" cy="318549"/>
            </a:xfrm>
            <a:prstGeom prst="rect">
              <a:avLst/>
            </a:prstGeom>
            <a:solidFill>
              <a:srgbClr val="FAFAFA"/>
            </a:solidFill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  <a:spcBef>
                  <a:spcPts val="2000"/>
                </a:spcBef>
                <a:buClr>
                  <a:schemeClr val="accent1"/>
                </a:buClr>
                <a:buSzPct val="80000"/>
              </a:pPr>
              <a:r>
                <a:rPr kumimoji="1" lang="en-US" altLang="ja-JP" sz="1200" dirty="0" err="1"/>
                <a:t>hypothesisA</a:t>
              </a:r>
              <a:endParaRPr kumimoji="1" lang="ja-JP" altLang="en-US" sz="1200"/>
            </a:p>
          </p:txBody>
        </p:sp>
      </p:grpSp>
      <p:pic>
        <p:nvPicPr>
          <p:cNvPr id="90" name="図 89">
            <a:extLst>
              <a:ext uri="{FF2B5EF4-FFF2-40B4-BE49-F238E27FC236}">
                <a16:creationId xmlns:a16="http://schemas.microsoft.com/office/drawing/2014/main" id="{96C04A37-B31E-144E-93D8-734E24A19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872259" y="5037724"/>
            <a:ext cx="512227" cy="691377"/>
          </a:xfrm>
          <a:prstGeom prst="rect">
            <a:avLst/>
          </a:prstGeom>
        </p:spPr>
      </p:pic>
      <p:pic>
        <p:nvPicPr>
          <p:cNvPr id="91" name="図 90">
            <a:extLst>
              <a:ext uri="{FF2B5EF4-FFF2-40B4-BE49-F238E27FC236}">
                <a16:creationId xmlns:a16="http://schemas.microsoft.com/office/drawing/2014/main" id="{A68C30AE-B2BE-4340-A572-B632519966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 flipH="1">
            <a:off x="6985694" y="5037945"/>
            <a:ext cx="317098" cy="176130"/>
          </a:xfrm>
          <a:prstGeom prst="rect">
            <a:avLst/>
          </a:prstGeom>
        </p:spPr>
      </p:pic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F4E03A4C-DAED-ED4B-9D6A-F59251CE988E}"/>
              </a:ext>
            </a:extLst>
          </p:cNvPr>
          <p:cNvSpPr txBox="1"/>
          <p:nvPr/>
        </p:nvSpPr>
        <p:spPr>
          <a:xfrm>
            <a:off x="6723406" y="5626623"/>
            <a:ext cx="922560" cy="3939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600" dirty="0"/>
              <a:t>human</a:t>
            </a:r>
            <a:endParaRPr kumimoji="1" lang="ja-JP" altLang="en-US" sz="1600"/>
          </a:p>
        </p:txBody>
      </p: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A7D995EA-A676-184F-8686-EDD912DFD5D5}"/>
              </a:ext>
            </a:extLst>
          </p:cNvPr>
          <p:cNvGrpSpPr/>
          <p:nvPr/>
        </p:nvGrpSpPr>
        <p:grpSpPr>
          <a:xfrm>
            <a:off x="5406704" y="5069496"/>
            <a:ext cx="1262142" cy="642633"/>
            <a:chOff x="5652120" y="3370566"/>
            <a:chExt cx="1262142" cy="642633"/>
          </a:xfrm>
        </p:grpSpPr>
        <p:sp>
          <p:nvSpPr>
            <p:cNvPr id="94" name="メモ 93">
              <a:extLst>
                <a:ext uri="{FF2B5EF4-FFF2-40B4-BE49-F238E27FC236}">
                  <a16:creationId xmlns:a16="http://schemas.microsoft.com/office/drawing/2014/main" id="{2C54FBFB-7377-DA4C-9F9A-3278F9A3CC9B}"/>
                </a:ext>
              </a:extLst>
            </p:cNvPr>
            <p:cNvSpPr/>
            <p:nvPr/>
          </p:nvSpPr>
          <p:spPr>
            <a:xfrm>
              <a:off x="5866623" y="3764052"/>
              <a:ext cx="351105" cy="135630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95" name="メモ 94">
              <a:extLst>
                <a:ext uri="{FF2B5EF4-FFF2-40B4-BE49-F238E27FC236}">
                  <a16:creationId xmlns:a16="http://schemas.microsoft.com/office/drawing/2014/main" id="{312BE06B-E98D-3C4F-90DE-2A397AD19029}"/>
                </a:ext>
              </a:extLst>
            </p:cNvPr>
            <p:cNvSpPr/>
            <p:nvPr/>
          </p:nvSpPr>
          <p:spPr>
            <a:xfrm>
              <a:off x="5814544" y="3736870"/>
              <a:ext cx="351105" cy="135630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96" name="メモ 95">
              <a:extLst>
                <a:ext uri="{FF2B5EF4-FFF2-40B4-BE49-F238E27FC236}">
                  <a16:creationId xmlns:a16="http://schemas.microsoft.com/office/drawing/2014/main" id="{0CF36B14-A964-B34E-B706-6865E0EC3686}"/>
                </a:ext>
              </a:extLst>
            </p:cNvPr>
            <p:cNvSpPr/>
            <p:nvPr/>
          </p:nvSpPr>
          <p:spPr>
            <a:xfrm>
              <a:off x="5724128" y="3695120"/>
              <a:ext cx="351105" cy="135630"/>
            </a:xfrm>
            <a:prstGeom prst="foldedCorne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97" name="メモ 96">
              <a:extLst>
                <a:ext uri="{FF2B5EF4-FFF2-40B4-BE49-F238E27FC236}">
                  <a16:creationId xmlns:a16="http://schemas.microsoft.com/office/drawing/2014/main" id="{A706400D-AD0E-E34C-8C20-675193207E33}"/>
                </a:ext>
              </a:extLst>
            </p:cNvPr>
            <p:cNvSpPr/>
            <p:nvPr/>
          </p:nvSpPr>
          <p:spPr>
            <a:xfrm>
              <a:off x="6453143" y="3779992"/>
              <a:ext cx="351105" cy="135630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98" name="メモ 97">
              <a:extLst>
                <a:ext uri="{FF2B5EF4-FFF2-40B4-BE49-F238E27FC236}">
                  <a16:creationId xmlns:a16="http://schemas.microsoft.com/office/drawing/2014/main" id="{72B815B9-0ED1-324A-8F78-8D7D55FAED83}"/>
                </a:ext>
              </a:extLst>
            </p:cNvPr>
            <p:cNvSpPr/>
            <p:nvPr/>
          </p:nvSpPr>
          <p:spPr>
            <a:xfrm>
              <a:off x="6435001" y="3744179"/>
              <a:ext cx="351105" cy="135630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99" name="メモ 98">
              <a:extLst>
                <a:ext uri="{FF2B5EF4-FFF2-40B4-BE49-F238E27FC236}">
                  <a16:creationId xmlns:a16="http://schemas.microsoft.com/office/drawing/2014/main" id="{B2B08B37-2A02-FC49-928E-93E627758736}"/>
                </a:ext>
              </a:extLst>
            </p:cNvPr>
            <p:cNvSpPr/>
            <p:nvPr/>
          </p:nvSpPr>
          <p:spPr>
            <a:xfrm>
              <a:off x="6348620" y="3690178"/>
              <a:ext cx="358553" cy="138651"/>
            </a:xfrm>
            <a:prstGeom prst="foldedCorne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1AFE225A-DFE1-1B4E-AB2C-F192CCF3B994}"/>
                </a:ext>
              </a:extLst>
            </p:cNvPr>
            <p:cNvSpPr/>
            <p:nvPr/>
          </p:nvSpPr>
          <p:spPr>
            <a:xfrm>
              <a:off x="5652120" y="3500438"/>
              <a:ext cx="1262142" cy="512761"/>
            </a:xfrm>
            <a:prstGeom prst="rect">
              <a:avLst/>
            </a:prstGeom>
            <a:noFill/>
            <a:ln w="349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4D6F8DA1-8D04-E54D-9310-2ABA8622820A}"/>
                </a:ext>
              </a:extLst>
            </p:cNvPr>
            <p:cNvSpPr txBox="1"/>
            <p:nvPr/>
          </p:nvSpPr>
          <p:spPr>
            <a:xfrm>
              <a:off x="5744392" y="3370566"/>
              <a:ext cx="1131864" cy="318549"/>
            </a:xfrm>
            <a:prstGeom prst="rect">
              <a:avLst/>
            </a:prstGeom>
            <a:solidFill>
              <a:srgbClr val="FAFAFA"/>
            </a:solidFill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  <a:spcBef>
                  <a:spcPts val="2000"/>
                </a:spcBef>
                <a:buClr>
                  <a:schemeClr val="accent1"/>
                </a:buClr>
                <a:buSzPct val="80000"/>
              </a:pPr>
              <a:r>
                <a:rPr kumimoji="1" lang="en-US" altLang="ja-JP" sz="1200" dirty="0">
                  <a:solidFill>
                    <a:schemeClr val="accent2"/>
                  </a:solidFill>
                </a:rPr>
                <a:t>hypothesis X</a:t>
              </a:r>
              <a:endParaRPr kumimoji="1" lang="ja-JP" altLang="en-US" sz="1200">
                <a:solidFill>
                  <a:schemeClr val="accent2"/>
                </a:solidFill>
              </a:endParaRPr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289F463D-E1D9-E94E-8734-DD10C5410D32}"/>
              </a:ext>
            </a:extLst>
          </p:cNvPr>
          <p:cNvSpPr txBox="1"/>
          <p:nvPr/>
        </p:nvSpPr>
        <p:spPr>
          <a:xfrm>
            <a:off x="7857771" y="5665037"/>
            <a:ext cx="798617" cy="3562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1400" dirty="0">
                <a:solidFill>
                  <a:schemeClr val="accent2"/>
                </a:solidFill>
              </a:rPr>
              <a:t>verified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DA0FD68-D430-0B42-A1B9-E994A564F89A}"/>
              </a:ext>
            </a:extLst>
          </p:cNvPr>
          <p:cNvSpPr txBox="1"/>
          <p:nvPr/>
        </p:nvSpPr>
        <p:spPr>
          <a:xfrm>
            <a:off x="5885965" y="3539848"/>
            <a:ext cx="258641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400" dirty="0">
                <a:solidFill>
                  <a:schemeClr val="accent2"/>
                </a:solidFill>
              </a:rPr>
              <a:t>hypothesis X </a:t>
            </a:r>
            <a:r>
              <a:rPr kumimoji="1" lang="en-US" altLang="ja-JP" sz="1400" dirty="0">
                <a:solidFill>
                  <a:schemeClr val="tx2"/>
                </a:solidFill>
              </a:rPr>
              <a:t>seems plausible</a:t>
            </a:r>
            <a:endParaRPr kumimoji="1" lang="ja-JP" altLang="en-US" sz="1400">
              <a:solidFill>
                <a:schemeClr val="tx2"/>
              </a:solidFill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3B1340CF-DCF2-E142-8E3D-288D0857868A}"/>
              </a:ext>
            </a:extLst>
          </p:cNvPr>
          <p:cNvSpPr txBox="1"/>
          <p:nvPr/>
        </p:nvSpPr>
        <p:spPr>
          <a:xfrm>
            <a:off x="6692176" y="2132856"/>
            <a:ext cx="760144" cy="31854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200" dirty="0"/>
              <a:t>low cost</a:t>
            </a:r>
            <a:endParaRPr kumimoji="1" lang="ja-JP" altLang="en-US" sz="120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86F3C3D3-D976-174C-B858-F76A7EE12A89}"/>
              </a:ext>
            </a:extLst>
          </p:cNvPr>
          <p:cNvSpPr txBox="1"/>
          <p:nvPr/>
        </p:nvSpPr>
        <p:spPr>
          <a:xfrm>
            <a:off x="6714636" y="4795757"/>
            <a:ext cx="827471" cy="31854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1200" dirty="0"/>
              <a:t>high </a:t>
            </a:r>
            <a:r>
              <a:rPr kumimoji="1" lang="en-US" altLang="ja-JP" sz="1200" dirty="0"/>
              <a:t>cost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9D0F73-4056-DE4A-B1D3-E545707F77D8}"/>
              </a:ext>
            </a:extLst>
          </p:cNvPr>
          <p:cNvSpPr txBox="1"/>
          <p:nvPr/>
        </p:nvSpPr>
        <p:spPr>
          <a:xfrm>
            <a:off x="4601924" y="2854734"/>
            <a:ext cx="492443" cy="5447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2400" dirty="0"/>
              <a:t>…</a:t>
            </a:r>
            <a:endParaRPr kumimoji="1" lang="ja-JP" altLang="en-US" sz="240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72289FF-6405-8244-9F55-3D2C92BBAC44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064908" y="3910897"/>
            <a:ext cx="471362" cy="1158599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199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7247FE-BDB2-B24F-BE5A-EE707573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Analysis</a:t>
            </a:r>
            <a:r>
              <a:rPr lang="en-US" altLang="ja-JP" dirty="0"/>
              <a:t>: further evaluating hypotheses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80E5F5-B305-934B-AC32-D4DF586C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Evaluating more hypotheses on word order which was hard to test with data-driven approach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DA7916-D270-B34B-BC0D-2FF22EA2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6503DA-BC57-D943-B5F3-D6E2589A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68F3D4-B3A9-184A-8BEE-9ACD30C3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lang="ja-JP" altLang="en-US" smtClean="0"/>
              <a:pPr/>
              <a:t>19</a:t>
            </a:fld>
            <a:endParaRPr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1E4833D3-D118-DE48-ACDB-EF53F7507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80971"/>
              </p:ext>
            </p:extLst>
          </p:nvPr>
        </p:nvGraphicFramePr>
        <p:xfrm>
          <a:off x="467544" y="2493646"/>
          <a:ext cx="7535499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776">
                  <a:extLst>
                    <a:ext uri="{9D8B030D-6E8A-4147-A177-3AD203B41FA5}">
                      <a16:colId xmlns:a16="http://schemas.microsoft.com/office/drawing/2014/main" val="3803210308"/>
                    </a:ext>
                  </a:extLst>
                </a:gridCol>
                <a:gridCol w="3523411">
                  <a:extLst>
                    <a:ext uri="{9D8B030D-6E8A-4147-A177-3AD203B41FA5}">
                      <a16:colId xmlns:a16="http://schemas.microsoft.com/office/drawing/2014/main" val="1738299317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56441918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96375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target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hypotheses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existing approaches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LM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52489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r>
                        <a:rPr kumimoji="1" lang="en-US" altLang="ja-JP" sz="1100" dirty="0"/>
                        <a:t>double object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canonical order is the DAT-ACC order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/>
                        <a:t>not supported</a:t>
                      </a:r>
                      <a:endParaRPr kumimoji="1" lang="ja-JP" altLang="en-US" sz="11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/>
                        <a:t>not supported</a:t>
                      </a:r>
                      <a:endParaRPr kumimoji="1" lang="ja-JP" altLang="en-US" sz="11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7254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the DAT-ACC order depends on verb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dirty="0"/>
                        <a:t>not supported</a:t>
                      </a:r>
                      <a:endParaRPr kumimoji="1" lang="ja-JP" altLang="en-US" sz="11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dirty="0"/>
                        <a:t>not supported</a:t>
                      </a:r>
                      <a:endParaRPr kumimoji="1" lang="ja-JP" altLang="en-US" sz="11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8369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 order and argument omission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/>
                        <a:t>supported</a:t>
                      </a:r>
                      <a:endParaRPr kumimoji="1" lang="ja-JP" altLang="en-US" sz="11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/>
                        <a:t>supported</a:t>
                      </a:r>
                      <a:endParaRPr kumimoji="1" lang="ja-JP" altLang="en-US" sz="11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2464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 order and semantic role of the dative argument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/>
                        <a:t>supported</a:t>
                      </a:r>
                      <a:endParaRPr kumimoji="1" lang="ja-JP" altLang="en-US" sz="11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/>
                        <a:t>supported</a:t>
                      </a:r>
                      <a:endParaRPr kumimoji="1" lang="ja-JP" altLang="en-US" sz="11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6109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word order and co-occurrence of verb and arguments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/>
                        <a:t>supported</a:t>
                      </a:r>
                      <a:endParaRPr kumimoji="1" lang="ja-JP" altLang="en-US" sz="11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/>
                        <a:t>supported</a:t>
                      </a:r>
                      <a:endParaRPr kumimoji="1" lang="ja-JP" altLang="en-US" sz="11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490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adverb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adverb position depends on the type of adverb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/>
                        <a:t>supported</a:t>
                      </a:r>
                      <a:endParaRPr kumimoji="1" lang="ja-JP" altLang="en-US" sz="11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/>
                        <a:t>supported</a:t>
                      </a:r>
                      <a:endParaRPr kumimoji="1" lang="ja-JP" altLang="en-US" sz="11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0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subject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subject follows time and location information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/>
                        <a:t>supported</a:t>
                      </a:r>
                      <a:endParaRPr kumimoji="1" lang="ja-JP" altLang="en-US" sz="11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/>
                        <a:t>supported</a:t>
                      </a:r>
                      <a:endParaRPr kumimoji="1" lang="ja-JP" altLang="en-US" sz="11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99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location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location precedes subject and follows time information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/>
                        <a:t>supported</a:t>
                      </a:r>
                      <a:endParaRPr kumimoji="1" lang="ja-JP" altLang="en-US" sz="11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/>
                        <a:t>supported</a:t>
                      </a:r>
                      <a:endParaRPr kumimoji="1" lang="ja-JP" altLang="en-US" sz="11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02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/>
                        <a:t>time precedes subject and location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/>
                        <a:t>supported</a:t>
                      </a:r>
                      <a:endParaRPr kumimoji="1" lang="ja-JP" altLang="en-US" sz="11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/>
                        <a:t>supported</a:t>
                      </a:r>
                      <a:endParaRPr kumimoji="1" lang="ja-JP" altLang="en-US" sz="11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671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(general)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long constituent precedes short one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/>
                        <a:t>supported</a:t>
                      </a:r>
                      <a:endParaRPr kumimoji="1" lang="ja-JP" altLang="en-US" sz="11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/>
                        <a:t>supported</a:t>
                      </a:r>
                      <a:endParaRPr kumimoji="1" lang="ja-JP" altLang="en-US" sz="1100" b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1624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kumimoji="1" lang="en-US" altLang="ja-JP" sz="1100" dirty="0"/>
                        <a:t>topicalization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word order and ease of being topicalized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/>
                        <a:t>No large experiments</a:t>
                      </a:r>
                      <a:endParaRPr kumimoji="1" lang="ja-JP" altLang="en-US" sz="1100" b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/>
                        <a:t>supported</a:t>
                      </a:r>
                      <a:endParaRPr kumimoji="1" lang="ja-JP" altLang="en-US" sz="1100" b="1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5656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verb and ease of being topicalized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dirty="0"/>
                        <a:t>No large experiments</a:t>
                      </a:r>
                      <a:endParaRPr kumimoji="1" lang="ja-JP" altLang="en-US" sz="1100" b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/>
                        <a:t>supported</a:t>
                      </a:r>
                      <a:endParaRPr kumimoji="1" lang="ja-JP" altLang="en-US" sz="1100" b="1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40612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kumimoji="1" lang="en-US" altLang="ja-JP" sz="1100" dirty="0"/>
                        <a:t>adverbial particles (</a:t>
                      </a:r>
                      <a:r>
                        <a:rPr kumimoji="1" lang="en-US" altLang="ja-JP" sz="1100" dirty="0" err="1"/>
                        <a:t>toritate</a:t>
                      </a:r>
                      <a:r>
                        <a:rPr kumimoji="1" lang="en-US" altLang="ja-JP" sz="1100" dirty="0"/>
                        <a:t>)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/>
                        <a:t>word order and adverbial particles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dirty="0"/>
                        <a:t>No large experiments</a:t>
                      </a:r>
                      <a:endParaRPr kumimoji="1" lang="ja-JP" altLang="en-US" sz="1100" b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/>
                        <a:t>supported</a:t>
                      </a:r>
                      <a:endParaRPr kumimoji="1" lang="ja-JP" altLang="en-US" sz="1100" b="1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9419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verb, word order, and adverbial particles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dirty="0"/>
                        <a:t>No large experiments</a:t>
                      </a:r>
                      <a:endParaRPr kumimoji="1" lang="ja-JP" altLang="en-US" sz="1100" b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/>
                        <a:t>supported</a:t>
                      </a:r>
                      <a:endParaRPr kumimoji="1" lang="ja-JP" altLang="en-US" sz="1100" b="1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91615"/>
                  </a:ext>
                </a:extLst>
              </a:tr>
            </a:tbl>
          </a:graphicData>
        </a:graphic>
      </p:graphicFrame>
      <p:sp>
        <p:nvSpPr>
          <p:cNvPr id="9" name="右中かっこ 8">
            <a:extLst>
              <a:ext uri="{FF2B5EF4-FFF2-40B4-BE49-F238E27FC236}">
                <a16:creationId xmlns:a16="http://schemas.microsoft.com/office/drawing/2014/main" id="{C05928FA-2287-8647-A999-6F342C0098AB}"/>
              </a:ext>
            </a:extLst>
          </p:cNvPr>
          <p:cNvSpPr/>
          <p:nvPr/>
        </p:nvSpPr>
        <p:spPr>
          <a:xfrm>
            <a:off x="8089861" y="2707398"/>
            <a:ext cx="82540" cy="255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EA81BC4-146B-CE4B-A006-8EC70B2CB44D}"/>
              </a:ext>
            </a:extLst>
          </p:cNvPr>
          <p:cNvSpPr txBox="1"/>
          <p:nvPr/>
        </p:nvSpPr>
        <p:spPr>
          <a:xfrm rot="5400000">
            <a:off x="7620817" y="3897340"/>
            <a:ext cx="1689886" cy="4316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dirty="0"/>
              <a:t>Experiments 2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67AA8DC-09A9-C34D-88F6-B29DEBC1EFF9}"/>
              </a:ext>
            </a:extLst>
          </p:cNvPr>
          <p:cNvSpPr txBox="1"/>
          <p:nvPr/>
        </p:nvSpPr>
        <p:spPr>
          <a:xfrm>
            <a:off x="8142409" y="5630892"/>
            <a:ext cx="1037463" cy="4316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dirty="0">
                <a:solidFill>
                  <a:schemeClr val="accent2"/>
                </a:solidFill>
              </a:rPr>
              <a:t>Analysis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97FB00C-5C48-F841-B990-CDEBFB24C86B}"/>
              </a:ext>
            </a:extLst>
          </p:cNvPr>
          <p:cNvSpPr/>
          <p:nvPr/>
        </p:nvSpPr>
        <p:spPr>
          <a:xfrm>
            <a:off x="467544" y="5299686"/>
            <a:ext cx="7622317" cy="1192555"/>
          </a:xfrm>
          <a:prstGeom prst="rect">
            <a:avLst/>
          </a:prstGeom>
          <a:noFill/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02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8915A7-502D-0C45-B24D-E0B6045E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Does NLP contribute to linguistics?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087189-92AB-394D-928C-CADC1A2C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0D790B-4CD9-AF42-99F5-504123D3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F1733A-398A-0343-A6DF-BB0C74CA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6F71B6F-A6AF-D949-9CBE-C350528C9A81}"/>
              </a:ext>
            </a:extLst>
          </p:cNvPr>
          <p:cNvSpPr/>
          <p:nvPr/>
        </p:nvSpPr>
        <p:spPr>
          <a:xfrm>
            <a:off x="628650" y="2528900"/>
            <a:ext cx="3168352" cy="1800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3200" dirty="0">
                <a:solidFill>
                  <a:schemeClr val="tx2"/>
                </a:solidFill>
              </a:rPr>
              <a:t>Linguistics</a:t>
            </a:r>
            <a:endParaRPr kumimoji="1" lang="ja-JP" altLang="en-US" sz="3200">
              <a:solidFill>
                <a:schemeClr val="tx2"/>
              </a:solidFill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E7A732BB-82EC-4746-BDB6-8F568C5F2AC8}"/>
              </a:ext>
            </a:extLst>
          </p:cNvPr>
          <p:cNvSpPr/>
          <p:nvPr/>
        </p:nvSpPr>
        <p:spPr>
          <a:xfrm>
            <a:off x="5525942" y="2528900"/>
            <a:ext cx="3168352" cy="1800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>
                <a:solidFill>
                  <a:schemeClr val="tx2"/>
                </a:solidFill>
              </a:rPr>
              <a:t>Natural language processing</a:t>
            </a:r>
            <a:endParaRPr kumimoji="1" lang="ja-JP" altLang="en-US" sz="2800">
              <a:solidFill>
                <a:schemeClr val="tx2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26F49A57-4D7C-0D4A-A036-532789E68D1C}"/>
              </a:ext>
            </a:extLst>
          </p:cNvPr>
          <p:cNvSpPr/>
          <p:nvPr/>
        </p:nvSpPr>
        <p:spPr>
          <a:xfrm>
            <a:off x="4011083" y="2780928"/>
            <a:ext cx="1300778" cy="432048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90FB73-0375-114F-87D9-905AD60F1696}"/>
              </a:ext>
            </a:extLst>
          </p:cNvPr>
          <p:cNvSpPr txBox="1"/>
          <p:nvPr/>
        </p:nvSpPr>
        <p:spPr>
          <a:xfrm>
            <a:off x="3797002" y="1975000"/>
            <a:ext cx="1960793" cy="7386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1400" dirty="0"/>
              <a:t>task/corpus design</a:t>
            </a:r>
            <a:br>
              <a:rPr lang="en-US" altLang="ja-JP" sz="1400" dirty="0"/>
            </a:br>
            <a:r>
              <a:rPr lang="en-US" altLang="ja-JP" sz="1400" dirty="0"/>
              <a:t>feature/model design</a:t>
            </a:r>
            <a:br>
              <a:rPr lang="en-US" altLang="ja-JP" sz="1400" dirty="0"/>
            </a:br>
            <a:r>
              <a:rPr lang="en-US" altLang="ja-JP" sz="1400" dirty="0" err="1"/>
              <a:t>etc</a:t>
            </a:r>
            <a:r>
              <a:rPr lang="en-US" altLang="ja-JP" sz="1400" dirty="0"/>
              <a:t>…</a:t>
            </a:r>
            <a:endParaRPr kumimoji="1" lang="en-US" altLang="ja-JP" sz="1400" dirty="0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52E00C3A-B61A-1E4D-A462-DD01ADBF2F45}"/>
              </a:ext>
            </a:extLst>
          </p:cNvPr>
          <p:cNvSpPr/>
          <p:nvPr/>
        </p:nvSpPr>
        <p:spPr>
          <a:xfrm rot="10800000">
            <a:off x="4011083" y="4005064"/>
            <a:ext cx="1300778" cy="43204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5123B-3794-604A-8F61-2B31C8EC93A0}"/>
              </a:ext>
            </a:extLst>
          </p:cNvPr>
          <p:cNvSpPr txBox="1"/>
          <p:nvPr/>
        </p:nvSpPr>
        <p:spPr>
          <a:xfrm>
            <a:off x="3999484" y="4324395"/>
            <a:ext cx="1436612" cy="5447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2400" dirty="0">
                <a:solidFill>
                  <a:schemeClr val="accent2"/>
                </a:solidFill>
              </a:rPr>
              <a:t>this work</a:t>
            </a:r>
            <a:endParaRPr kumimoji="1" lang="ja-JP" altLang="en-US" sz="2400">
              <a:solidFill>
                <a:schemeClr val="accent2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72435A4-E0B4-DF4E-8215-1834431A0B0E}"/>
              </a:ext>
            </a:extLst>
          </p:cNvPr>
          <p:cNvSpPr txBox="1"/>
          <p:nvPr/>
        </p:nvSpPr>
        <p:spPr>
          <a:xfrm>
            <a:off x="3897189" y="3541085"/>
            <a:ext cx="176041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400" dirty="0"/>
              <a:t>tools for automatic </a:t>
            </a:r>
            <a:br>
              <a:rPr kumimoji="1" lang="en-US" altLang="ja-JP" sz="1400" dirty="0"/>
            </a:br>
            <a:r>
              <a:rPr kumimoji="1" lang="en-US" altLang="ja-JP" sz="1400" dirty="0"/>
              <a:t>analysis </a:t>
            </a:r>
            <a:r>
              <a:rPr lang="en-US" altLang="ja-JP" sz="1400" dirty="0" err="1"/>
              <a:t>e</a:t>
            </a:r>
            <a:r>
              <a:rPr kumimoji="1" lang="en-US" altLang="ja-JP" sz="1400" dirty="0" err="1"/>
              <a:t>tc</a:t>
            </a:r>
            <a:r>
              <a:rPr kumimoji="1" lang="en-US" altLang="ja-JP" sz="1400" dirty="0"/>
              <a:t>…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647284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ADFE3-1AF9-1844-B28F-08D5C7CC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055B9B-0E5B-094C-ADBB-55AEABBF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000" dirty="0"/>
              <a:t>Discussed and validated the use of LMs as a tool for word order analysis</a:t>
            </a:r>
          </a:p>
          <a:p>
            <a:r>
              <a:rPr lang="en-US" altLang="ja-JP" sz="2000" dirty="0"/>
              <a:t>Found encouraging parallels between LM-based method and previously established method </a:t>
            </a:r>
          </a:p>
          <a:p>
            <a:r>
              <a:rPr lang="en-US" altLang="ja-JP" sz="2000" dirty="0"/>
              <a:t>Investigated the sensitivity of LMs against different word orders in non-European language</a:t>
            </a:r>
          </a:p>
          <a:p>
            <a:r>
              <a:rPr lang="en-US" altLang="ja-JP" sz="2000" dirty="0"/>
              <a:t>Analyzed linguistic phenomena that is difficult to explore with the previous data-driven methods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FC3DF6-B0E0-8948-A7DD-E5EBF284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6523F2-2327-9F42-922E-C7A1A607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CC8472-061A-1A4B-8772-0770C749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lang="ja-JP" altLang="en-US" smtClean="0"/>
              <a:pPr/>
              <a:t>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7871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168A83-4156-DE4D-B9D7-5A4119DD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6840"/>
            <a:ext cx="8065644" cy="4922520"/>
          </a:xfrm>
        </p:spPr>
        <p:txBody>
          <a:bodyPr/>
          <a:lstStyle/>
          <a:p>
            <a:r>
              <a:rPr lang="en-US" altLang="ja-JP" dirty="0"/>
              <a:t>Linguists have investigated linguistic generalizations</a:t>
            </a:r>
          </a:p>
          <a:p>
            <a:pPr lvl="1"/>
            <a:r>
              <a:rPr lang="en-US" altLang="ja-JP" dirty="0">
                <a:solidFill>
                  <a:schemeClr val="bg2">
                    <a:lumMod val="25000"/>
                  </a:schemeClr>
                </a:solidFill>
              </a:rPr>
              <a:t>e.g., several studies examined the factors determining word order</a:t>
            </a:r>
            <a:r>
              <a:rPr lang="en-US" altLang="ja-JP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ja-JP" sz="1100" dirty="0">
                <a:solidFill>
                  <a:schemeClr val="bg2">
                    <a:lumMod val="25000"/>
                  </a:schemeClr>
                </a:solidFill>
              </a:rPr>
              <a:t>(Bresnan, 2007) (</a:t>
            </a:r>
            <a:r>
              <a:rPr lang="en-US" altLang="ja-JP" sz="1100" dirty="0" err="1">
                <a:solidFill>
                  <a:schemeClr val="bg2">
                    <a:lumMod val="25000"/>
                  </a:schemeClr>
                </a:solidFill>
              </a:rPr>
              <a:t>Hovav&amp;Levin</a:t>
            </a:r>
            <a:r>
              <a:rPr lang="en-US" altLang="ja-JP" sz="1100" dirty="0">
                <a:solidFill>
                  <a:schemeClr val="bg2">
                    <a:lumMod val="25000"/>
                  </a:schemeClr>
                </a:solidFill>
              </a:rPr>
              <a:t>, 2008)</a:t>
            </a:r>
          </a:p>
          <a:p>
            <a:endParaRPr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25000"/>
                  </a:schemeClr>
                </a:solidFill>
              </a:rPr>
              <a:t>Hypotheses are tested by</a:t>
            </a:r>
          </a:p>
          <a:p>
            <a:pPr lvl="1"/>
            <a:r>
              <a:rPr lang="en-US" altLang="ja-JP" dirty="0">
                <a:solidFill>
                  <a:schemeClr val="bg2">
                    <a:lumMod val="25000"/>
                  </a:schemeClr>
                </a:solidFill>
              </a:rPr>
              <a:t>psychological experiments</a:t>
            </a:r>
          </a:p>
          <a:p>
            <a:pPr lvl="1"/>
            <a:r>
              <a:rPr lang="en-US" altLang="ja-JP" dirty="0">
                <a:solidFill>
                  <a:schemeClr val="bg2">
                    <a:lumMod val="25000"/>
                  </a:schemeClr>
                </a:solidFill>
              </a:rPr>
              <a:t>corpus study (count-based methods)</a:t>
            </a:r>
          </a:p>
          <a:p>
            <a:endParaRPr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4BCE659-0021-A646-A7CC-89648C21DF5A}"/>
              </a:ext>
            </a:extLst>
          </p:cNvPr>
          <p:cNvSpPr/>
          <p:nvPr/>
        </p:nvSpPr>
        <p:spPr>
          <a:xfrm>
            <a:off x="1670334" y="2852936"/>
            <a:ext cx="6513545" cy="1313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B516F7F-FBFF-F449-9968-F511E802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65644" cy="822962"/>
          </a:xfrm>
        </p:spPr>
        <p:txBody>
          <a:bodyPr>
            <a:normAutofit/>
          </a:bodyPr>
          <a:lstStyle/>
          <a:p>
            <a:r>
              <a:rPr kumimoji="1" lang="en-US" altLang="ja-JP" sz="3600" dirty="0">
                <a:solidFill>
                  <a:schemeClr val="tx1">
                    <a:lumMod val="75000"/>
                  </a:schemeClr>
                </a:solidFill>
              </a:rPr>
              <a:t>Testing linguistic generalization</a:t>
            </a:r>
            <a:endParaRPr kumimoji="1" lang="ja-JP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A6B99A-87A8-B841-BFAA-6EEBA26E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7E491F-8DB1-FE47-829A-E6F82E08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9F00C-DB7A-F746-BEA9-94259FB0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9646076-A4DB-9A4D-ACD2-C8A497F7F481}"/>
              </a:ext>
            </a:extLst>
          </p:cNvPr>
          <p:cNvSpPr txBox="1"/>
          <p:nvPr/>
        </p:nvSpPr>
        <p:spPr>
          <a:xfrm>
            <a:off x="2339752" y="2973852"/>
            <a:ext cx="3259547" cy="9494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2000" i="1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kumimoji="1" lang="en-US" altLang="ja-JP" sz="2000" i="1" dirty="0">
                <a:solidFill>
                  <a:schemeClr val="bg2">
                    <a:lumMod val="50000"/>
                  </a:schemeClr>
                </a:solidFill>
              </a:rPr>
              <a:t>isa </a:t>
            </a:r>
            <a:r>
              <a:rPr lang="en-US" altLang="ja-JP" sz="2000" i="1" dirty="0">
                <a:solidFill>
                  <a:schemeClr val="bg2">
                    <a:lumMod val="50000"/>
                  </a:schemeClr>
                </a:solidFill>
              </a:rPr>
              <a:t>passed</a:t>
            </a:r>
            <a:r>
              <a:rPr kumimoji="1" lang="en-US" altLang="ja-JP" sz="2000" i="1" dirty="0">
                <a:solidFill>
                  <a:schemeClr val="bg2">
                    <a:lumMod val="50000"/>
                  </a:schemeClr>
                </a:solidFill>
              </a:rPr>
              <a:t> Ken a baton</a:t>
            </a:r>
            <a:br>
              <a:rPr kumimoji="1" lang="en-US" altLang="ja-JP" sz="2000" i="1" dirty="0">
                <a:solidFill>
                  <a:schemeClr val="bg2">
                    <a:lumMod val="50000"/>
                  </a:schemeClr>
                </a:solidFill>
              </a:rPr>
            </a:br>
            <a:br>
              <a:rPr kumimoji="1" lang="en-US" altLang="ja-JP" sz="4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ja-JP" sz="2000" i="1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kumimoji="1" lang="en-US" altLang="ja-JP" sz="2000" i="1" dirty="0">
                <a:solidFill>
                  <a:schemeClr val="bg2">
                    <a:lumMod val="50000"/>
                  </a:schemeClr>
                </a:solidFill>
              </a:rPr>
              <a:t>isa </a:t>
            </a:r>
            <a:r>
              <a:rPr lang="en-US" altLang="ja-JP" sz="2000" i="1" dirty="0">
                <a:solidFill>
                  <a:schemeClr val="bg2">
                    <a:lumMod val="50000"/>
                  </a:schemeClr>
                </a:solidFill>
              </a:rPr>
              <a:t>passed</a:t>
            </a:r>
            <a:r>
              <a:rPr kumimoji="1" lang="en-US" altLang="ja-JP" sz="2000" i="1" dirty="0">
                <a:solidFill>
                  <a:schemeClr val="bg2">
                    <a:lumMod val="50000"/>
                  </a:schemeClr>
                </a:solidFill>
              </a:rPr>
              <a:t> a baton to </a:t>
            </a:r>
            <a:r>
              <a:rPr lang="en-US" altLang="ja-JP" sz="2000" i="1" dirty="0">
                <a:solidFill>
                  <a:schemeClr val="bg2">
                    <a:lumMod val="50000"/>
                  </a:schemeClr>
                </a:solidFill>
              </a:rPr>
              <a:t>Ken</a:t>
            </a:r>
            <a:endParaRPr kumimoji="1" lang="ja-JP" altLang="en-US" sz="2000" i="1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DDF0C725-B0C9-0A4F-BB7E-8D0AA35DB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61534" y="2973852"/>
            <a:ext cx="1200581" cy="1192995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C174C3B-7BB9-8D44-932C-8A4CA93DAAFE}"/>
              </a:ext>
            </a:extLst>
          </p:cNvPr>
          <p:cNvSpPr txBox="1"/>
          <p:nvPr/>
        </p:nvSpPr>
        <p:spPr>
          <a:xfrm>
            <a:off x="6148569" y="2860949"/>
            <a:ext cx="429926" cy="2996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1100" dirty="0"/>
              <a:t>Lisa</a:t>
            </a:r>
            <a:endParaRPr kumimoji="1" lang="ja-JP" altLang="en-US" sz="11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9F9D337-46BA-304C-9193-7372CFB34B9C}"/>
              </a:ext>
            </a:extLst>
          </p:cNvPr>
          <p:cNvSpPr txBox="1"/>
          <p:nvPr/>
        </p:nvSpPr>
        <p:spPr>
          <a:xfrm>
            <a:off x="6591319" y="2915669"/>
            <a:ext cx="434734" cy="2996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100" dirty="0"/>
              <a:t>Ken</a:t>
            </a:r>
            <a:endParaRPr kumimoji="1" lang="ja-JP" altLang="en-US" sz="11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90680C5-AFE7-6C4D-917E-416EA0FF8000}"/>
              </a:ext>
            </a:extLst>
          </p:cNvPr>
          <p:cNvSpPr txBox="1"/>
          <p:nvPr/>
        </p:nvSpPr>
        <p:spPr>
          <a:xfrm>
            <a:off x="6210147" y="3618630"/>
            <a:ext cx="562975" cy="2996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100" dirty="0">
                <a:solidFill>
                  <a:schemeClr val="tx2"/>
                </a:solidFill>
              </a:rPr>
              <a:t>baton</a:t>
            </a:r>
            <a:endParaRPr kumimoji="1" lang="ja-JP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7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36"/>
    </mc:Choice>
    <mc:Fallback xmlns="">
      <p:transition spd="slow" advTm="3023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917579-61DC-0F4D-8160-4478315D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6840"/>
            <a:ext cx="8236548" cy="4922520"/>
          </a:xfrm>
        </p:spPr>
        <p:txBody>
          <a:bodyPr/>
          <a:lstStyle/>
          <a:p>
            <a:r>
              <a:rPr lang="en-US" altLang="ja-JP" sz="2000" dirty="0"/>
              <a:t>Japanese has flexible word order</a:t>
            </a:r>
            <a:endParaRPr lang="en-US" altLang="ja-JP" sz="2000" dirty="0">
              <a:solidFill>
                <a:schemeClr val="tx2"/>
              </a:solidFill>
            </a:endParaRPr>
          </a:p>
          <a:p>
            <a:endParaRPr lang="en-US" altLang="ja-JP" sz="14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ja-JP" sz="2200" dirty="0">
                <a:solidFill>
                  <a:schemeClr val="bg2">
                    <a:lumMod val="25000"/>
                  </a:schemeClr>
                </a:solidFill>
              </a:rPr>
              <a:t>Several hypotheses on canonical word order are claimed</a:t>
            </a:r>
          </a:p>
          <a:p>
            <a:pPr lvl="1"/>
            <a:r>
              <a:rPr lang="en-US" altLang="ja-JP" sz="1600" dirty="0">
                <a:solidFill>
                  <a:schemeClr val="bg2">
                    <a:lumMod val="25000"/>
                  </a:schemeClr>
                </a:solidFill>
              </a:rPr>
              <a:t>On double object</a:t>
            </a:r>
          </a:p>
          <a:p>
            <a:pPr marL="685800" lvl="2" indent="0">
              <a:buNone/>
            </a:pPr>
            <a:r>
              <a:rPr lang="en-US" altLang="ja-JP" sz="1600" dirty="0">
                <a:solidFill>
                  <a:schemeClr val="bg2">
                    <a:lumMod val="25000"/>
                  </a:schemeClr>
                </a:solidFill>
              </a:rPr>
              <a:t>The DAT-ACC order is always canonical </a:t>
            </a:r>
            <a:r>
              <a:rPr lang="en-US" altLang="ja-JP" sz="9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ja-JP" sz="900" dirty="0" err="1">
                <a:solidFill>
                  <a:schemeClr val="bg2">
                    <a:lumMod val="25000"/>
                  </a:schemeClr>
                </a:solidFill>
              </a:rPr>
              <a:t>Hoji</a:t>
            </a:r>
            <a:r>
              <a:rPr lang="en-US" altLang="ja-JP" sz="900" dirty="0">
                <a:solidFill>
                  <a:schemeClr val="bg2">
                    <a:lumMod val="25000"/>
                  </a:schemeClr>
                </a:solidFill>
              </a:rPr>
              <a:t> 1985)</a:t>
            </a:r>
            <a:endParaRPr lang="en-US" altLang="ja-JP" sz="700" dirty="0">
              <a:solidFill>
                <a:schemeClr val="bg2">
                  <a:lumMod val="25000"/>
                </a:schemeClr>
              </a:solidFill>
            </a:endParaRPr>
          </a:p>
          <a:p>
            <a:pPr marL="685800" lvl="2" indent="0">
              <a:buNone/>
            </a:pPr>
            <a:r>
              <a:rPr lang="en-US" altLang="ja-JP" sz="1600" dirty="0">
                <a:solidFill>
                  <a:schemeClr val="bg2">
                    <a:lumMod val="25000"/>
                  </a:schemeClr>
                </a:solidFill>
              </a:rPr>
              <a:t>The order depends on their verb </a:t>
            </a:r>
            <a:r>
              <a:rPr lang="en-US" altLang="ja-JP" sz="9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ja-JP" sz="900" dirty="0" err="1">
                <a:solidFill>
                  <a:schemeClr val="bg2">
                    <a:lumMod val="25000"/>
                  </a:schemeClr>
                </a:solidFill>
              </a:rPr>
              <a:t>Sasano</a:t>
            </a:r>
            <a:r>
              <a:rPr lang="en-US" altLang="ja-JP" sz="900" dirty="0">
                <a:solidFill>
                  <a:schemeClr val="bg2">
                    <a:lumMod val="25000"/>
                  </a:schemeClr>
                </a:solidFill>
              </a:rPr>
              <a:t> 2016)</a:t>
            </a:r>
          </a:p>
          <a:p>
            <a:pPr marL="685800" lvl="2" indent="0">
              <a:buNone/>
            </a:pPr>
            <a:r>
              <a:rPr lang="en-US" altLang="ja-JP" sz="1600" dirty="0">
                <a:solidFill>
                  <a:schemeClr val="bg2">
                    <a:lumMod val="25000"/>
                  </a:schemeClr>
                </a:solidFill>
              </a:rPr>
              <a:t>The order is also affected by… </a:t>
            </a:r>
            <a:r>
              <a:rPr lang="en-US" altLang="ja-JP" sz="900" dirty="0">
                <a:solidFill>
                  <a:schemeClr val="bg2">
                    <a:lumMod val="25000"/>
                  </a:schemeClr>
                </a:solidFill>
              </a:rPr>
              <a:t>(many studies)</a:t>
            </a:r>
            <a:endParaRPr lang="en-US" altLang="ja-JP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ja-JP" sz="2000" dirty="0"/>
          </a:p>
          <a:p>
            <a:endParaRPr lang="en-US" altLang="ja-JP" sz="2000" dirty="0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80E1A03-9E74-484E-99EB-0BCA7F2D1CB0}"/>
              </a:ext>
            </a:extLst>
          </p:cNvPr>
          <p:cNvSpPr/>
          <p:nvPr/>
        </p:nvSpPr>
        <p:spPr>
          <a:xfrm>
            <a:off x="1763688" y="1988840"/>
            <a:ext cx="5496323" cy="2098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6AB4ABF-675C-CF4B-8A7D-0B19E751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Word order hypothesis in Japanese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1B1020-D123-8343-A841-E7CCEC90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83B9-3663-944E-9548-76FA363E9C55}" type="datetime1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5AAD60-FB1B-5047-92A9-FEAA8253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Research Seminar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B498DD-D1D8-154B-B9B2-BF4D78D9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B46FBA-3687-8A4E-A04B-8359A419F26C}"/>
              </a:ext>
            </a:extLst>
          </p:cNvPr>
          <p:cNvSpPr txBox="1"/>
          <p:nvPr/>
        </p:nvSpPr>
        <p:spPr>
          <a:xfrm>
            <a:off x="1883989" y="2166265"/>
            <a:ext cx="3262432" cy="1538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ja-JP" altLang="en-US" sz="1600" i="1">
                <a:solidFill>
                  <a:schemeClr val="accent2"/>
                </a:solidFill>
              </a:rPr>
              <a:t>理沙が</a:t>
            </a:r>
            <a:r>
              <a:rPr lang="en-US" altLang="ja-JP" sz="1600" i="1" dirty="0">
                <a:solidFill>
                  <a:schemeClr val="accent2"/>
                </a:solidFill>
              </a:rPr>
              <a:t> </a:t>
            </a:r>
            <a:r>
              <a:rPr lang="ja-JP" altLang="en-US" sz="1600" i="1">
                <a:solidFill>
                  <a:schemeClr val="accent1"/>
                </a:solidFill>
              </a:rPr>
              <a:t>健に</a:t>
            </a:r>
            <a:r>
              <a:rPr lang="en-US" altLang="ja-JP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ja-JP" altLang="en-US" sz="1600" i="1">
                <a:solidFill>
                  <a:schemeClr val="accent4">
                    <a:lumMod val="75000"/>
                  </a:schemeClr>
                </a:solidFill>
              </a:rPr>
              <a:t>バトンを</a:t>
            </a:r>
            <a:r>
              <a:rPr lang="en-US" altLang="ja-JP" sz="1600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ja-JP" altLang="en-US" sz="1600" i="1">
                <a:solidFill>
                  <a:schemeClr val="bg2">
                    <a:lumMod val="50000"/>
                  </a:schemeClr>
                </a:solidFill>
              </a:rPr>
              <a:t>渡した</a:t>
            </a:r>
            <a:br>
              <a:rPr lang="en-US" altLang="ja-JP" sz="1600" i="1" dirty="0">
                <a:solidFill>
                  <a:schemeClr val="bg2">
                    <a:lumMod val="50000"/>
                  </a:schemeClr>
                </a:solidFill>
              </a:rPr>
            </a:br>
            <a:endParaRPr lang="en-US" altLang="ja-JP" sz="1600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i="1">
                <a:solidFill>
                  <a:schemeClr val="accent1"/>
                </a:solidFill>
              </a:rPr>
              <a:t>健に</a:t>
            </a:r>
            <a:r>
              <a:rPr lang="en-US" altLang="ja-JP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ja-JP" altLang="en-US" sz="1600" i="1">
                <a:solidFill>
                  <a:schemeClr val="accent2"/>
                </a:solidFill>
              </a:rPr>
              <a:t>理沙が</a:t>
            </a:r>
            <a:r>
              <a:rPr lang="en-US" altLang="ja-JP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ja-JP" altLang="en-US" sz="1600" i="1">
                <a:solidFill>
                  <a:schemeClr val="accent4">
                    <a:lumMod val="75000"/>
                  </a:schemeClr>
                </a:solidFill>
              </a:rPr>
              <a:t>バトンを</a:t>
            </a:r>
            <a:r>
              <a:rPr lang="en-US" altLang="ja-JP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ja-JP" altLang="en-US" sz="1600" i="1">
                <a:solidFill>
                  <a:schemeClr val="bg2">
                    <a:lumMod val="50000"/>
                  </a:schemeClr>
                </a:solidFill>
              </a:rPr>
              <a:t>渡した</a:t>
            </a:r>
            <a:endParaRPr lang="en-US" altLang="ja-JP" sz="1600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i="1">
                <a:solidFill>
                  <a:schemeClr val="accent4">
                    <a:lumMod val="75000"/>
                  </a:schemeClr>
                </a:solidFill>
              </a:rPr>
              <a:t>バトンを</a:t>
            </a:r>
            <a:r>
              <a:rPr lang="en-US" altLang="ja-JP" sz="1600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ja-JP" altLang="en-US" sz="1600" i="1">
                <a:solidFill>
                  <a:schemeClr val="accent2"/>
                </a:solidFill>
              </a:rPr>
              <a:t>理沙が</a:t>
            </a:r>
            <a:r>
              <a:rPr lang="en-US" altLang="ja-JP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ja-JP" altLang="en-US" sz="1600" i="1">
                <a:solidFill>
                  <a:schemeClr val="accent1"/>
                </a:solidFill>
              </a:rPr>
              <a:t>健に</a:t>
            </a:r>
            <a:r>
              <a:rPr lang="en-US" altLang="ja-JP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ja-JP" altLang="en-US" sz="1600" i="1">
                <a:solidFill>
                  <a:schemeClr val="bg2">
                    <a:lumMod val="50000"/>
                  </a:schemeClr>
                </a:solidFill>
              </a:rPr>
              <a:t>渡した</a:t>
            </a:r>
            <a:endParaRPr lang="en-US" altLang="ja-JP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7" name="図 106">
            <a:extLst>
              <a:ext uri="{FF2B5EF4-FFF2-40B4-BE49-F238E27FC236}">
                <a16:creationId xmlns:a16="http://schemas.microsoft.com/office/drawing/2014/main" id="{0FB3878A-9F68-214B-88EA-AD1C603F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82187" y="2061918"/>
            <a:ext cx="1200581" cy="1192995"/>
          </a:xfrm>
          <a:prstGeom prst="rect">
            <a:avLst/>
          </a:prstGeom>
        </p:spPr>
      </p:pic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7060F63B-F109-E840-92F3-477C34BC2C43}"/>
              </a:ext>
            </a:extLst>
          </p:cNvPr>
          <p:cNvSpPr txBox="1"/>
          <p:nvPr/>
        </p:nvSpPr>
        <p:spPr>
          <a:xfrm>
            <a:off x="5769222" y="1949015"/>
            <a:ext cx="429926" cy="2996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1100" dirty="0"/>
              <a:t>Lisa</a:t>
            </a:r>
            <a:endParaRPr kumimoji="1" lang="ja-JP" altLang="en-US" sz="110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84089547-19F0-294A-8C76-279B4C615868}"/>
              </a:ext>
            </a:extLst>
          </p:cNvPr>
          <p:cNvSpPr txBox="1"/>
          <p:nvPr/>
        </p:nvSpPr>
        <p:spPr>
          <a:xfrm>
            <a:off x="6211972" y="2003735"/>
            <a:ext cx="434734" cy="2996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100" dirty="0"/>
              <a:t>Ken</a:t>
            </a:r>
            <a:endParaRPr kumimoji="1" lang="ja-JP" altLang="en-US" sz="110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D5E3978F-73F0-0F42-BA6F-10030117424F}"/>
              </a:ext>
            </a:extLst>
          </p:cNvPr>
          <p:cNvSpPr txBox="1"/>
          <p:nvPr/>
        </p:nvSpPr>
        <p:spPr>
          <a:xfrm>
            <a:off x="5830800" y="2706696"/>
            <a:ext cx="562975" cy="2996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100" dirty="0">
                <a:solidFill>
                  <a:schemeClr val="tx2"/>
                </a:solidFill>
              </a:rPr>
              <a:t>baton</a:t>
            </a:r>
            <a:endParaRPr kumimoji="1" lang="ja-JP" altLang="en-US" sz="1100">
              <a:solidFill>
                <a:schemeClr val="tx2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CF82579-7A7B-3F4C-B5C7-89BACAF67D44}"/>
              </a:ext>
            </a:extLst>
          </p:cNvPr>
          <p:cNvSpPr txBox="1"/>
          <p:nvPr/>
        </p:nvSpPr>
        <p:spPr>
          <a:xfrm>
            <a:off x="2180223" y="2482870"/>
            <a:ext cx="822661" cy="2996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1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Lisa-NOM</a:t>
            </a:r>
            <a:endParaRPr kumimoji="1" lang="ja-JP" altLang="en-US" sz="1100" i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FE91936-D22B-E344-952D-991EB3EEA1E3}"/>
              </a:ext>
            </a:extLst>
          </p:cNvPr>
          <p:cNvSpPr txBox="1"/>
          <p:nvPr/>
        </p:nvSpPr>
        <p:spPr>
          <a:xfrm>
            <a:off x="2918888" y="2490566"/>
            <a:ext cx="755335" cy="2996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11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Ken-DAT</a:t>
            </a:r>
            <a:endParaRPr kumimoji="1" lang="ja-JP" altLang="en-US" sz="1100" i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2D48CDDF-E8B9-F346-BCE0-C8E5FD98F032}"/>
              </a:ext>
            </a:extLst>
          </p:cNvPr>
          <p:cNvSpPr txBox="1"/>
          <p:nvPr/>
        </p:nvSpPr>
        <p:spPr>
          <a:xfrm>
            <a:off x="3559384" y="2490565"/>
            <a:ext cx="901209" cy="2996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1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baton-ACC</a:t>
            </a:r>
            <a:endParaRPr kumimoji="1" lang="ja-JP" altLang="en-US" sz="1100" i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B2A820D8-C7EC-1D41-984A-1F64410B6ADC}"/>
              </a:ext>
            </a:extLst>
          </p:cNvPr>
          <p:cNvSpPr txBox="1"/>
          <p:nvPr/>
        </p:nvSpPr>
        <p:spPr>
          <a:xfrm>
            <a:off x="4417244" y="2486679"/>
            <a:ext cx="641522" cy="2996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1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passed</a:t>
            </a:r>
            <a:endParaRPr kumimoji="1" lang="ja-JP" altLang="en-US" sz="1100" i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9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DE40B2B-3BA9-7947-B62A-F3EFE9A6350F}"/>
              </a:ext>
            </a:extLst>
          </p:cNvPr>
          <p:cNvSpPr/>
          <p:nvPr/>
        </p:nvSpPr>
        <p:spPr>
          <a:xfrm>
            <a:off x="323528" y="4424212"/>
            <a:ext cx="8712968" cy="2082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DA4174C-4C08-7F48-B533-B6E221F018AF}"/>
              </a:ext>
            </a:extLst>
          </p:cNvPr>
          <p:cNvSpPr/>
          <p:nvPr/>
        </p:nvSpPr>
        <p:spPr>
          <a:xfrm>
            <a:off x="323528" y="1386840"/>
            <a:ext cx="8712968" cy="2906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B1696-790E-514D-8339-616C9418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20" y="1386840"/>
            <a:ext cx="8218144" cy="492252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ja-JP" dirty="0">
              <a:solidFill>
                <a:schemeClr val="accent2"/>
              </a:solidFill>
            </a:endParaRPr>
          </a:p>
          <a:p>
            <a:pPr lvl="1"/>
            <a:endParaRPr lang="en-US" altLang="ja-JP" sz="1200" dirty="0"/>
          </a:p>
          <a:p>
            <a:pPr lvl="1"/>
            <a:endParaRPr lang="en-US" altLang="ja-JP" sz="1200" dirty="0"/>
          </a:p>
          <a:p>
            <a:pPr lvl="1"/>
            <a:endParaRPr lang="en-US" altLang="ja-JP" sz="1200" dirty="0"/>
          </a:p>
          <a:p>
            <a:pPr lvl="1"/>
            <a:endParaRPr lang="en-US" altLang="ja-JP" sz="1200" dirty="0"/>
          </a:p>
          <a:p>
            <a:pPr lvl="1"/>
            <a:endParaRPr lang="en-US" altLang="ja-JP" sz="1200" dirty="0"/>
          </a:p>
          <a:p>
            <a:pPr lvl="1"/>
            <a:endParaRPr lang="en-US" altLang="ja-JP" sz="1200" dirty="0"/>
          </a:p>
          <a:p>
            <a:pPr lvl="1"/>
            <a:endParaRPr lang="en-US" altLang="ja-JP" sz="1200" dirty="0"/>
          </a:p>
          <a:p>
            <a:pPr lvl="1"/>
            <a:endParaRPr lang="en-US" altLang="ja-JP" sz="1200" dirty="0"/>
          </a:p>
          <a:p>
            <a:endParaRPr lang="en-US" altLang="ja-JP" sz="1800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573CD-5C0D-114D-8888-5A0C0BD7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305915-7D52-DB45-A0B1-FA8295D9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C47090-1633-3143-8092-82DD9CBE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3341A598-9AA7-434A-97F3-28870239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65644" cy="82296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Overview:</a:t>
            </a:r>
            <a:br>
              <a:rPr kumimoji="1" lang="en-US" altLang="ja-JP" dirty="0"/>
            </a:br>
            <a:r>
              <a:rPr kumimoji="1" lang="en-US" altLang="ja-JP" sz="2700" dirty="0"/>
              <a:t>Language model as a tool for </a:t>
            </a:r>
            <a:r>
              <a:rPr lang="en-US" altLang="ja-JP" sz="2700" dirty="0"/>
              <a:t>word order</a:t>
            </a:r>
            <a:r>
              <a:rPr kumimoji="1" lang="en-US" altLang="ja-JP" sz="2700" dirty="0"/>
              <a:t> analysis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A89D49C-FCAE-0B44-879A-D8B7F9525876}"/>
              </a:ext>
            </a:extLst>
          </p:cNvPr>
          <p:cNvSpPr txBox="1"/>
          <p:nvPr/>
        </p:nvSpPr>
        <p:spPr>
          <a:xfrm>
            <a:off x="1523214" y="2903181"/>
            <a:ext cx="1980029" cy="3559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ja-JP" altLang="en-US" sz="1400" i="1">
                <a:solidFill>
                  <a:schemeClr val="bg2">
                    <a:lumMod val="50000"/>
                  </a:schemeClr>
                </a:solidFill>
              </a:rPr>
              <a:t>健に</a:t>
            </a:r>
            <a:r>
              <a:rPr kumimoji="1" lang="en-US" altLang="ja-JP" sz="1400" i="1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ja-JP" altLang="en-US" sz="1400" i="1">
                <a:solidFill>
                  <a:schemeClr val="bg2">
                    <a:lumMod val="50000"/>
                  </a:schemeClr>
                </a:solidFill>
              </a:rPr>
              <a:t>バトン</a:t>
            </a:r>
            <a:r>
              <a:rPr kumimoji="1" lang="ja-JP" altLang="en-US" sz="1400" i="1">
                <a:solidFill>
                  <a:schemeClr val="bg2">
                    <a:lumMod val="50000"/>
                  </a:schemeClr>
                </a:solidFill>
              </a:rPr>
              <a:t>を</a:t>
            </a:r>
            <a:r>
              <a:rPr kumimoji="1" lang="en-US" altLang="ja-JP" sz="1400" i="1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ja-JP" altLang="en-US" sz="1400" i="1">
                <a:solidFill>
                  <a:schemeClr val="bg2">
                    <a:lumMod val="50000"/>
                  </a:schemeClr>
                </a:solidFill>
              </a:rPr>
              <a:t>渡した</a:t>
            </a:r>
            <a:endParaRPr kumimoji="1" lang="ja-JP" altLang="en-US" sz="1400" i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04529D-4573-2645-96F8-885F37E534E9}"/>
              </a:ext>
            </a:extLst>
          </p:cNvPr>
          <p:cNvSpPr txBox="1"/>
          <p:nvPr/>
        </p:nvSpPr>
        <p:spPr>
          <a:xfrm>
            <a:off x="1493920" y="3573016"/>
            <a:ext cx="1980029" cy="3559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ja-JP" altLang="en-US" sz="1400" i="1">
                <a:solidFill>
                  <a:schemeClr val="bg2">
                    <a:lumMod val="50000"/>
                  </a:schemeClr>
                </a:solidFill>
              </a:rPr>
              <a:t>バトン</a:t>
            </a:r>
            <a:r>
              <a:rPr kumimoji="1" lang="ja-JP" altLang="en-US" sz="1400" i="1">
                <a:solidFill>
                  <a:schemeClr val="bg2">
                    <a:lumMod val="50000"/>
                  </a:schemeClr>
                </a:solidFill>
              </a:rPr>
              <a:t>を</a:t>
            </a:r>
            <a:r>
              <a:rPr kumimoji="1" lang="en-US" altLang="ja-JP" sz="1400" i="1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ja-JP" altLang="en-US" sz="1400" i="1">
                <a:solidFill>
                  <a:schemeClr val="bg2">
                    <a:lumMod val="50000"/>
                  </a:schemeClr>
                </a:solidFill>
              </a:rPr>
              <a:t>健</a:t>
            </a:r>
            <a:r>
              <a:rPr kumimoji="1" lang="ja-JP" altLang="en-US" sz="1400" i="1">
                <a:solidFill>
                  <a:schemeClr val="bg2">
                    <a:lumMod val="50000"/>
                  </a:schemeClr>
                </a:solidFill>
              </a:rPr>
              <a:t>に</a:t>
            </a:r>
            <a:r>
              <a:rPr kumimoji="1" lang="en-US" altLang="ja-JP" sz="1400" i="1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ja-JP" altLang="en-US" sz="1400" i="1">
                <a:solidFill>
                  <a:schemeClr val="bg2">
                    <a:lumMod val="50000"/>
                  </a:schemeClr>
                </a:solidFill>
              </a:rPr>
              <a:t>渡した</a:t>
            </a:r>
            <a:endParaRPr kumimoji="1" lang="ja-JP" altLang="en-US" sz="1400" i="1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ABC1888-AE90-2E40-985E-4816F962FCE7}"/>
                  </a:ext>
                </a:extLst>
              </p:cNvPr>
              <p:cNvSpPr txBox="1"/>
              <p:nvPr/>
            </p:nvSpPr>
            <p:spPr>
              <a:xfrm>
                <a:off x="5796136" y="3067035"/>
                <a:ext cx="1179810" cy="4124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2000"/>
                  </a:spcBef>
                  <a:buClr>
                    <a:schemeClr val="accent1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orderA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ABC1888-AE90-2E40-985E-4816F962F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067035"/>
                <a:ext cx="1179810" cy="412421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ED116E9-CCC6-044B-90F2-EAAC2D72B252}"/>
                  </a:ext>
                </a:extLst>
              </p:cNvPr>
              <p:cNvSpPr txBox="1"/>
              <p:nvPr/>
            </p:nvSpPr>
            <p:spPr>
              <a:xfrm>
                <a:off x="5796136" y="3540620"/>
                <a:ext cx="1136145" cy="4124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2000"/>
                  </a:spcBef>
                  <a:buClr>
                    <a:schemeClr val="accent1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orderB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ED116E9-CCC6-044B-90F2-EAAC2D72B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540620"/>
                <a:ext cx="1136145" cy="412421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矢印 22">
            <a:extLst>
              <a:ext uri="{FF2B5EF4-FFF2-40B4-BE49-F238E27FC236}">
                <a16:creationId xmlns:a16="http://schemas.microsoft.com/office/drawing/2014/main" id="{50361383-0372-A443-9E7A-B4EF896E07F5}"/>
              </a:ext>
            </a:extLst>
          </p:cNvPr>
          <p:cNvSpPr/>
          <p:nvPr/>
        </p:nvSpPr>
        <p:spPr>
          <a:xfrm>
            <a:off x="3756590" y="3339058"/>
            <a:ext cx="2133918" cy="4158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柱 24">
            <a:extLst>
              <a:ext uri="{FF2B5EF4-FFF2-40B4-BE49-F238E27FC236}">
                <a16:creationId xmlns:a16="http://schemas.microsoft.com/office/drawing/2014/main" id="{D809E415-2EFB-7C4F-91B3-7557989D3DE2}"/>
              </a:ext>
            </a:extLst>
          </p:cNvPr>
          <p:cNvSpPr/>
          <p:nvPr/>
        </p:nvSpPr>
        <p:spPr>
          <a:xfrm>
            <a:off x="3995936" y="2348880"/>
            <a:ext cx="1656184" cy="48849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bg2">
                    <a:lumMod val="25000"/>
                  </a:schemeClr>
                </a:solidFill>
              </a:rPr>
              <a:t>Large corpus</a:t>
            </a:r>
            <a:endParaRPr kumimoji="1" lang="ja-JP" altLang="en-US" sz="16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02057173-BC45-0543-958C-B6FB7494782C}"/>
              </a:ext>
            </a:extLst>
          </p:cNvPr>
          <p:cNvSpPr/>
          <p:nvPr/>
        </p:nvSpPr>
        <p:spPr>
          <a:xfrm rot="5400000">
            <a:off x="4682016" y="2899281"/>
            <a:ext cx="246529" cy="23552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8D39F0CA-F7A3-D24D-BA9A-F671FC4CF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242" y="3215954"/>
            <a:ext cx="789228" cy="789228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B5CBBE85-0829-5C48-8F2F-715C5D58A5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0000"/>
          <a:stretch/>
        </p:blipFill>
        <p:spPr>
          <a:xfrm flipH="1">
            <a:off x="4506679" y="3006728"/>
            <a:ext cx="654099" cy="34032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189EE2-9B79-B34E-B657-0BB76351CC26}"/>
              </a:ext>
            </a:extLst>
          </p:cNvPr>
          <p:cNvSpPr txBox="1"/>
          <p:nvPr/>
        </p:nvSpPr>
        <p:spPr>
          <a:xfrm>
            <a:off x="4598728" y="4005064"/>
            <a:ext cx="470000" cy="3939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600" dirty="0"/>
              <a:t>LM</a:t>
            </a:r>
            <a:endParaRPr kumimoji="1" lang="ja-JP" altLang="en-US" sz="160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6AD98C5-9C16-964E-B73E-7F32550267A4}"/>
              </a:ext>
            </a:extLst>
          </p:cNvPr>
          <p:cNvCxnSpPr/>
          <p:nvPr/>
        </p:nvCxnSpPr>
        <p:spPr>
          <a:xfrm>
            <a:off x="2069722" y="3396283"/>
            <a:ext cx="504056" cy="21822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284C012-2F64-5144-AE02-686136969AD9}"/>
              </a:ext>
            </a:extLst>
          </p:cNvPr>
          <p:cNvCxnSpPr>
            <a:cxnSpLocks/>
          </p:cNvCxnSpPr>
          <p:nvPr/>
        </p:nvCxnSpPr>
        <p:spPr>
          <a:xfrm flipH="1">
            <a:off x="2043469" y="3380745"/>
            <a:ext cx="530309" cy="23995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8D3023D-C07A-BD4D-9107-17548D8C3C6E}"/>
              </a:ext>
            </a:extLst>
          </p:cNvPr>
          <p:cNvSpPr txBox="1"/>
          <p:nvPr/>
        </p:nvSpPr>
        <p:spPr>
          <a:xfrm>
            <a:off x="6474463" y="3326344"/>
            <a:ext cx="915635" cy="3562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400" dirty="0">
                <a:solidFill>
                  <a:schemeClr val="accent2"/>
                </a:solidFill>
              </a:rPr>
              <a:t>compare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cxnSp>
        <p:nvCxnSpPr>
          <p:cNvPr id="33" name="曲線コネクタ 32">
            <a:extLst>
              <a:ext uri="{FF2B5EF4-FFF2-40B4-BE49-F238E27FC236}">
                <a16:creationId xmlns:a16="http://schemas.microsoft.com/office/drawing/2014/main" id="{AC7F4FC0-B007-1E46-987D-E2481CA65C9D}"/>
              </a:ext>
            </a:extLst>
          </p:cNvPr>
          <p:cNvCxnSpPr>
            <a:cxnSpLocks/>
          </p:cNvCxnSpPr>
          <p:nvPr/>
        </p:nvCxnSpPr>
        <p:spPr>
          <a:xfrm flipH="1">
            <a:off x="6856249" y="3277396"/>
            <a:ext cx="7932" cy="473585"/>
          </a:xfrm>
          <a:prstGeom prst="curvedConnector3">
            <a:avLst>
              <a:gd name="adj1" fmla="val -2881997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9204CB0-EFA2-2741-853E-AA74EAF14C20}"/>
              </a:ext>
            </a:extLst>
          </p:cNvPr>
          <p:cNvSpPr txBox="1"/>
          <p:nvPr/>
        </p:nvSpPr>
        <p:spPr>
          <a:xfrm>
            <a:off x="2527900" y="3286478"/>
            <a:ext cx="1107996" cy="3562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400" dirty="0">
                <a:solidFill>
                  <a:schemeClr val="accent2"/>
                </a:solidFill>
              </a:rPr>
              <a:t>manipulate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0572D2-2C3F-154C-BC46-349BD292AC3D}"/>
              </a:ext>
            </a:extLst>
          </p:cNvPr>
          <p:cNvSpPr txBox="1"/>
          <p:nvPr/>
        </p:nvSpPr>
        <p:spPr>
          <a:xfrm>
            <a:off x="669851" y="2918128"/>
            <a:ext cx="856325" cy="3562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400" dirty="0"/>
              <a:t>order A:</a:t>
            </a:r>
            <a:endParaRPr kumimoji="1" lang="ja-JP" altLang="en-US" sz="14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FBA050D-F239-824D-B7D8-B04B480341C8}"/>
              </a:ext>
            </a:extLst>
          </p:cNvPr>
          <p:cNvSpPr txBox="1"/>
          <p:nvPr/>
        </p:nvSpPr>
        <p:spPr>
          <a:xfrm>
            <a:off x="673859" y="3576805"/>
            <a:ext cx="848309" cy="3562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400" dirty="0"/>
              <a:t>order B:</a:t>
            </a:r>
            <a:endParaRPr kumimoji="1" lang="ja-JP" alt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F2EE4DE-4FCB-A142-A16E-1015D7A522D6}"/>
              </a:ext>
            </a:extLst>
          </p:cNvPr>
          <p:cNvSpPr txBox="1"/>
          <p:nvPr/>
        </p:nvSpPr>
        <p:spPr>
          <a:xfrm>
            <a:off x="1345883" y="3122947"/>
            <a:ext cx="755335" cy="2996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1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Ken-DAT</a:t>
            </a:r>
            <a:endParaRPr kumimoji="1" lang="ja-JP" altLang="en-US" sz="1100" i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560FA8A-EFD5-1746-8549-568312E3F342}"/>
              </a:ext>
            </a:extLst>
          </p:cNvPr>
          <p:cNvSpPr txBox="1"/>
          <p:nvPr/>
        </p:nvSpPr>
        <p:spPr>
          <a:xfrm>
            <a:off x="2012519" y="3120845"/>
            <a:ext cx="901209" cy="2996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1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baton-ACC</a:t>
            </a:r>
            <a:endParaRPr kumimoji="1" lang="ja-JP" altLang="en-US" sz="1100" i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DE1C3F-F8C2-1648-AF9D-E42FFD7FEB1B}"/>
              </a:ext>
            </a:extLst>
          </p:cNvPr>
          <p:cNvSpPr txBox="1"/>
          <p:nvPr/>
        </p:nvSpPr>
        <p:spPr>
          <a:xfrm>
            <a:off x="2843326" y="3103561"/>
            <a:ext cx="641522" cy="2996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11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passed</a:t>
            </a:r>
            <a:endParaRPr kumimoji="1" lang="ja-JP" altLang="en-US" sz="1100" i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E8D0CD9-DE7F-4642-A253-7CA0E123178C}"/>
              </a:ext>
            </a:extLst>
          </p:cNvPr>
          <p:cNvSpPr txBox="1"/>
          <p:nvPr/>
        </p:nvSpPr>
        <p:spPr>
          <a:xfrm>
            <a:off x="2189858" y="3781153"/>
            <a:ext cx="755335" cy="2996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11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Ken</a:t>
            </a:r>
            <a:r>
              <a:rPr kumimoji="1" lang="en-US" altLang="ja-JP" sz="11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-DAT</a:t>
            </a:r>
            <a:endParaRPr kumimoji="1" lang="ja-JP" altLang="en-US" sz="1100" i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FB3602-0675-C548-AA63-AFE82C82C08D}"/>
              </a:ext>
            </a:extLst>
          </p:cNvPr>
          <p:cNvSpPr txBox="1"/>
          <p:nvPr/>
        </p:nvSpPr>
        <p:spPr>
          <a:xfrm>
            <a:off x="1398583" y="3775011"/>
            <a:ext cx="901209" cy="2996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1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baton-ACC</a:t>
            </a:r>
            <a:endParaRPr kumimoji="1" lang="ja-JP" altLang="en-US" sz="1100" i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F1ABFF6-64D0-1645-ADFC-27B814D093F8}"/>
              </a:ext>
            </a:extLst>
          </p:cNvPr>
          <p:cNvSpPr txBox="1"/>
          <p:nvPr/>
        </p:nvSpPr>
        <p:spPr>
          <a:xfrm>
            <a:off x="2850641" y="3766727"/>
            <a:ext cx="641522" cy="2996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11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passed</a:t>
            </a:r>
            <a:endParaRPr kumimoji="1" lang="ja-JP" altLang="en-US" sz="1100" i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836E8E-1123-C844-A48F-22A3F54D6E29}"/>
              </a:ext>
            </a:extLst>
          </p:cNvPr>
          <p:cNvSpPr txBox="1"/>
          <p:nvPr/>
        </p:nvSpPr>
        <p:spPr>
          <a:xfrm>
            <a:off x="7362209" y="3067035"/>
            <a:ext cx="197520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dirty="0"/>
              <a:t>get insights about word order rules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585322D-37FA-354C-8ADD-276791CB250B}"/>
              </a:ext>
            </a:extLst>
          </p:cNvPr>
          <p:cNvSpPr txBox="1"/>
          <p:nvPr/>
        </p:nvSpPr>
        <p:spPr>
          <a:xfrm>
            <a:off x="2069722" y="1454058"/>
            <a:ext cx="6482891" cy="12695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2000" dirty="0">
                <a:solidFill>
                  <a:schemeClr val="accent2"/>
                </a:solidFill>
              </a:rPr>
              <a:t>validate the use of Language Models (LMs) for word order analysis, which can overcome difficulties existing methods face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C2C01A-E1D8-FD4A-A4E9-AD957FD966B4}"/>
              </a:ext>
            </a:extLst>
          </p:cNvPr>
          <p:cNvSpPr txBox="1"/>
          <p:nvPr/>
        </p:nvSpPr>
        <p:spPr>
          <a:xfrm>
            <a:off x="392325" y="1426724"/>
            <a:ext cx="1628266" cy="5447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2400" b="1" dirty="0">
                <a:solidFill>
                  <a:schemeClr val="accent2"/>
                </a:solidFill>
              </a:rPr>
              <a:t>This work</a:t>
            </a:r>
            <a:endParaRPr kumimoji="1" lang="ja-JP" altLang="en-US" sz="2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71D253-15D1-6B47-AAD1-755135A948B2}"/>
              </a:ext>
            </a:extLst>
          </p:cNvPr>
          <p:cNvSpPr txBox="1"/>
          <p:nvPr/>
        </p:nvSpPr>
        <p:spPr>
          <a:xfrm>
            <a:off x="459200" y="4551679"/>
            <a:ext cx="20722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2400" b="1" dirty="0">
                <a:solidFill>
                  <a:schemeClr val="bg2">
                    <a:lumMod val="25000"/>
                  </a:schemeClr>
                </a:solidFill>
              </a:rPr>
              <a:t>Background 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4D6629D-13B3-AF45-BA79-0623EE7D9A46}"/>
              </a:ext>
            </a:extLst>
          </p:cNvPr>
          <p:cNvSpPr/>
          <p:nvPr/>
        </p:nvSpPr>
        <p:spPr>
          <a:xfrm>
            <a:off x="376438" y="5085645"/>
            <a:ext cx="83720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bg2">
                    <a:lumMod val="25000"/>
                  </a:schemeClr>
                </a:solidFill>
              </a:rPr>
              <a:t>Psychological experiments is hard to scale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bg2">
                    <a:lumMod val="25000"/>
                  </a:schemeClr>
                </a:solidFill>
              </a:rPr>
              <a:t>Corpus frequency-based method often requires preprocessors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bg2">
                    <a:lumMod val="25000"/>
                  </a:schemeClr>
                </a:solidFill>
              </a:rPr>
              <a:t>Several hypotheses have been claimed about Japanese canonical word order</a:t>
            </a:r>
            <a:endParaRPr lang="en-US" altLang="ja-JP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0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06"/>
    </mc:Choice>
    <mc:Fallback xmlns="">
      <p:transition spd="slow" advTm="3960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C5B5FC-FD0D-CF47-AC19-A7DBF424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/>
              <a:t>Major methods for evaluating hypothesis</a:t>
            </a:r>
            <a:endParaRPr kumimoji="1" lang="ja-JP" altLang="en-US" sz="28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7CE05-C63C-5B4E-87BC-0B6AAB51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93ABE-93B6-BB42-BAFD-1542F953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3BE051-903C-C84D-8503-47DD10A4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6BEBFC17-674A-BC43-A4C1-6159E943A6E1}"/>
              </a:ext>
            </a:extLst>
          </p:cNvPr>
          <p:cNvSpPr/>
          <p:nvPr/>
        </p:nvSpPr>
        <p:spPr>
          <a:xfrm>
            <a:off x="4025802" y="3630488"/>
            <a:ext cx="832130" cy="4003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613DA11-4785-B04D-A30B-B9A4D54A7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006984" y="3323244"/>
            <a:ext cx="732230" cy="9883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A764B6C-E0C1-D045-AE3A-7A4C8E2B45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 flipH="1">
            <a:off x="4149930" y="3359034"/>
            <a:ext cx="488716" cy="27145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171F13-5CE0-5641-94AC-EFAFB1816F40}"/>
              </a:ext>
            </a:extLst>
          </p:cNvPr>
          <p:cNvSpPr txBox="1"/>
          <p:nvPr/>
        </p:nvSpPr>
        <p:spPr>
          <a:xfrm>
            <a:off x="2193496" y="4854141"/>
            <a:ext cx="4757008" cy="8694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2000" dirty="0">
                <a:solidFill>
                  <a:schemeClr val="accent6">
                    <a:lumMod val="50000"/>
                  </a:schemeClr>
                </a:solidFill>
              </a:rPr>
              <a:t>pros: </a:t>
            </a:r>
            <a:r>
              <a:rPr lang="en-US" altLang="ja-JP" sz="2000" dirty="0">
                <a:solidFill>
                  <a:schemeClr val="tx2"/>
                </a:solidFill>
              </a:rPr>
              <a:t>Directly observe human reactions</a:t>
            </a:r>
            <a:br>
              <a:rPr lang="en-US" altLang="ja-JP" sz="2000" dirty="0">
                <a:solidFill>
                  <a:schemeClr val="tx2"/>
                </a:solidFill>
              </a:rPr>
            </a:br>
            <a:r>
              <a:rPr lang="en-US" altLang="ja-JP" sz="2000" dirty="0">
                <a:solidFill>
                  <a:schemeClr val="accent2"/>
                </a:solidFill>
              </a:rPr>
              <a:t>cons: </a:t>
            </a:r>
            <a:r>
              <a:rPr lang="en-US" altLang="ja-JP" sz="2000" dirty="0">
                <a:solidFill>
                  <a:schemeClr val="tx2"/>
                </a:solidFill>
              </a:rPr>
              <a:t>Costly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6FD4533-2A20-CC4A-B1A2-8FFB2E5DE44A}"/>
              </a:ext>
            </a:extLst>
          </p:cNvPr>
          <p:cNvSpPr txBox="1"/>
          <p:nvPr/>
        </p:nvSpPr>
        <p:spPr>
          <a:xfrm>
            <a:off x="905609" y="2676490"/>
            <a:ext cx="3145413" cy="46891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2000" dirty="0"/>
              <a:t>① Human-based method</a:t>
            </a:r>
            <a:endParaRPr kumimoji="1" lang="ja-JP" altLang="en-US" sz="2000"/>
          </a:p>
        </p:txBody>
      </p:sp>
      <p:sp>
        <p:nvSpPr>
          <p:cNvPr id="15" name="メモ 14">
            <a:extLst>
              <a:ext uri="{FF2B5EF4-FFF2-40B4-BE49-F238E27FC236}">
                <a16:creationId xmlns:a16="http://schemas.microsoft.com/office/drawing/2014/main" id="{56C9C356-9EA0-AD47-A282-F51902C8B59B}"/>
              </a:ext>
            </a:extLst>
          </p:cNvPr>
          <p:cNvSpPr/>
          <p:nvPr/>
        </p:nvSpPr>
        <p:spPr>
          <a:xfrm>
            <a:off x="2509507" y="3463751"/>
            <a:ext cx="1449435" cy="36030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6" name="メモ 15">
            <a:extLst>
              <a:ext uri="{FF2B5EF4-FFF2-40B4-BE49-F238E27FC236}">
                <a16:creationId xmlns:a16="http://schemas.microsoft.com/office/drawing/2014/main" id="{551396F4-E11F-FF47-BF7E-CCD8BB2D960A}"/>
              </a:ext>
            </a:extLst>
          </p:cNvPr>
          <p:cNvSpPr/>
          <p:nvPr/>
        </p:nvSpPr>
        <p:spPr>
          <a:xfrm>
            <a:off x="2457428" y="3436569"/>
            <a:ext cx="1449435" cy="3603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メモ 16">
            <a:extLst>
              <a:ext uri="{FF2B5EF4-FFF2-40B4-BE49-F238E27FC236}">
                <a16:creationId xmlns:a16="http://schemas.microsoft.com/office/drawing/2014/main" id="{65EBE7E2-C658-2746-9539-FF7E3308FE89}"/>
              </a:ext>
            </a:extLst>
          </p:cNvPr>
          <p:cNvSpPr/>
          <p:nvPr/>
        </p:nvSpPr>
        <p:spPr>
          <a:xfrm>
            <a:off x="2380870" y="3363031"/>
            <a:ext cx="1449435" cy="360300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8" name="メモ 17">
            <a:extLst>
              <a:ext uri="{FF2B5EF4-FFF2-40B4-BE49-F238E27FC236}">
                <a16:creationId xmlns:a16="http://schemas.microsoft.com/office/drawing/2014/main" id="{B9388E0D-F473-C04D-A4D4-3A9AA79F1014}"/>
              </a:ext>
            </a:extLst>
          </p:cNvPr>
          <p:cNvSpPr/>
          <p:nvPr/>
        </p:nvSpPr>
        <p:spPr>
          <a:xfrm>
            <a:off x="2471535" y="3930181"/>
            <a:ext cx="1449435" cy="36030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9" name="メモ 18">
            <a:extLst>
              <a:ext uri="{FF2B5EF4-FFF2-40B4-BE49-F238E27FC236}">
                <a16:creationId xmlns:a16="http://schemas.microsoft.com/office/drawing/2014/main" id="{B4F35275-E760-2D49-88B9-8033CF52E7A9}"/>
              </a:ext>
            </a:extLst>
          </p:cNvPr>
          <p:cNvSpPr/>
          <p:nvPr/>
        </p:nvSpPr>
        <p:spPr>
          <a:xfrm>
            <a:off x="2453393" y="3894368"/>
            <a:ext cx="1449435" cy="36030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メモ 19">
            <a:extLst>
              <a:ext uri="{FF2B5EF4-FFF2-40B4-BE49-F238E27FC236}">
                <a16:creationId xmlns:a16="http://schemas.microsoft.com/office/drawing/2014/main" id="{B359017F-C1A9-0B41-A49A-4DF4F2F4463B}"/>
              </a:ext>
            </a:extLst>
          </p:cNvPr>
          <p:cNvSpPr/>
          <p:nvPr/>
        </p:nvSpPr>
        <p:spPr>
          <a:xfrm>
            <a:off x="2368499" y="3840367"/>
            <a:ext cx="1480180" cy="368325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4C5467-53F5-7741-A6DF-53D6BC9341FA}"/>
              </a:ext>
            </a:extLst>
          </p:cNvPr>
          <p:cNvSpPr txBox="1"/>
          <p:nvPr/>
        </p:nvSpPr>
        <p:spPr>
          <a:xfrm>
            <a:off x="2420887" y="3405895"/>
            <a:ext cx="1449436" cy="29027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050" dirty="0"/>
              <a:t>following hypothesis</a:t>
            </a:r>
            <a:endParaRPr kumimoji="1" lang="ja-JP" altLang="en-US" sz="105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C2F1F2D-74FB-0D40-A231-34F6A1F644D2}"/>
              </a:ext>
            </a:extLst>
          </p:cNvPr>
          <p:cNvSpPr/>
          <p:nvPr/>
        </p:nvSpPr>
        <p:spPr>
          <a:xfrm>
            <a:off x="5196186" y="3443349"/>
            <a:ext cx="239910" cy="6261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FF9C8AB-879B-0F47-A558-2C4A9B3E5D73}"/>
              </a:ext>
            </a:extLst>
          </p:cNvPr>
          <p:cNvSpPr/>
          <p:nvPr/>
        </p:nvSpPr>
        <p:spPr>
          <a:xfrm>
            <a:off x="5652120" y="3824305"/>
            <a:ext cx="239910" cy="2452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7EB8F04-A79B-C445-92A5-72C7B42BC316}"/>
              </a:ext>
            </a:extLst>
          </p:cNvPr>
          <p:cNvSpPr txBox="1"/>
          <p:nvPr/>
        </p:nvSpPr>
        <p:spPr>
          <a:xfrm>
            <a:off x="4909716" y="4000410"/>
            <a:ext cx="728084" cy="28084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000" dirty="0"/>
              <a:t>following</a:t>
            </a:r>
            <a:endParaRPr kumimoji="1" lang="ja-JP" altLang="en-US" sz="10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AAF651E-E16E-494E-8B1A-0F7B2AEE46AF}"/>
              </a:ext>
            </a:extLst>
          </p:cNvPr>
          <p:cNvSpPr txBox="1"/>
          <p:nvPr/>
        </p:nvSpPr>
        <p:spPr>
          <a:xfrm>
            <a:off x="5580112" y="4000410"/>
            <a:ext cx="377026" cy="28084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1000" dirty="0"/>
              <a:t>not</a:t>
            </a:r>
            <a:endParaRPr kumimoji="1" lang="ja-JP" altLang="en-US" sz="1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091A573-2A33-7947-A565-99D2F4EA8C33}"/>
              </a:ext>
            </a:extLst>
          </p:cNvPr>
          <p:cNvSpPr txBox="1"/>
          <p:nvPr/>
        </p:nvSpPr>
        <p:spPr>
          <a:xfrm>
            <a:off x="3971618" y="4234448"/>
            <a:ext cx="832279" cy="3939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600" dirty="0"/>
              <a:t>human</a:t>
            </a:r>
            <a:endParaRPr kumimoji="1" lang="ja-JP" altLang="en-US" sz="1600"/>
          </a:p>
        </p:txBody>
      </p:sp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25FDDF51-C254-FB44-874B-818B49DF2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43794"/>
              </p:ext>
            </p:extLst>
          </p:nvPr>
        </p:nvGraphicFramePr>
        <p:xfrm>
          <a:off x="1346040" y="1424465"/>
          <a:ext cx="6451920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80">
                  <a:extLst>
                    <a:ext uri="{9D8B030D-6E8A-4147-A177-3AD203B41FA5}">
                      <a16:colId xmlns:a16="http://schemas.microsoft.com/office/drawing/2014/main" val="2779432627"/>
                    </a:ext>
                  </a:extLst>
                </a:gridCol>
                <a:gridCol w="1612980">
                  <a:extLst>
                    <a:ext uri="{9D8B030D-6E8A-4147-A177-3AD203B41FA5}">
                      <a16:colId xmlns:a16="http://schemas.microsoft.com/office/drawing/2014/main" val="3020450825"/>
                    </a:ext>
                  </a:extLst>
                </a:gridCol>
                <a:gridCol w="1612980">
                  <a:extLst>
                    <a:ext uri="{9D8B030D-6E8A-4147-A177-3AD203B41FA5}">
                      <a16:colId xmlns:a16="http://schemas.microsoft.com/office/drawing/2014/main" val="911801722"/>
                    </a:ext>
                  </a:extLst>
                </a:gridCol>
                <a:gridCol w="1612980">
                  <a:extLst>
                    <a:ext uri="{9D8B030D-6E8A-4147-A177-3AD203B41FA5}">
                      <a16:colId xmlns:a16="http://schemas.microsoft.com/office/drawing/2014/main" val="2036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method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special assumption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cost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required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items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02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human-based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High</a:t>
                      </a:r>
                      <a:endParaRPr kumimoji="1" lang="ja-JP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2"/>
                          </a:solidFill>
                        </a:rPr>
                        <a:t>evaluation data</a:t>
                      </a:r>
                      <a:endParaRPr kumimoji="1" lang="ja-JP" altLang="en-US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83963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FD3FFAB-C5FB-4245-801C-40B65C83DE4B}"/>
              </a:ext>
            </a:extLst>
          </p:cNvPr>
          <p:cNvSpPr txBox="1"/>
          <p:nvPr/>
        </p:nvSpPr>
        <p:spPr>
          <a:xfrm>
            <a:off x="2943958" y="3878052"/>
            <a:ext cx="388248" cy="29027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1050" dirty="0"/>
              <a:t>not</a:t>
            </a:r>
            <a:endParaRPr kumimoji="1" lang="ja-JP" altLang="en-US" sz="105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B3D91E-3E1B-7342-A180-4DF01C1AD2E1}"/>
              </a:ext>
            </a:extLst>
          </p:cNvPr>
          <p:cNvSpPr txBox="1"/>
          <p:nvPr/>
        </p:nvSpPr>
        <p:spPr>
          <a:xfrm>
            <a:off x="4417944" y="2931577"/>
            <a:ext cx="603050" cy="3939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600" dirty="0"/>
              <a:t>fMRI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60980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7CE05-C63C-5B4E-87BC-0B6AAB51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1560" y="6492241"/>
            <a:ext cx="2057400" cy="274955"/>
          </a:xfrm>
        </p:spPr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93ABE-93B6-BB42-BAFD-1542F953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3BE051-903C-C84D-8503-47DD10A4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54C465-CAE5-164D-BB2A-406745108FA9}"/>
              </a:ext>
            </a:extLst>
          </p:cNvPr>
          <p:cNvSpPr txBox="1"/>
          <p:nvPr/>
        </p:nvSpPr>
        <p:spPr>
          <a:xfrm>
            <a:off x="954391" y="2924944"/>
            <a:ext cx="3021981" cy="46891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2000" dirty="0"/>
              <a:t>② Count-based method</a:t>
            </a:r>
            <a:endParaRPr kumimoji="1" lang="ja-JP" altLang="en-US" sz="2000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2BC5A56C-3A26-2344-947D-E7DBB9E7901D}"/>
              </a:ext>
            </a:extLst>
          </p:cNvPr>
          <p:cNvSpPr/>
          <p:nvPr/>
        </p:nvSpPr>
        <p:spPr>
          <a:xfrm>
            <a:off x="2406625" y="3646683"/>
            <a:ext cx="1314597" cy="89275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C37121BB-E709-964B-BEEB-4C49F244A80B}"/>
              </a:ext>
            </a:extLst>
          </p:cNvPr>
          <p:cNvSpPr/>
          <p:nvPr/>
        </p:nvSpPr>
        <p:spPr>
          <a:xfrm>
            <a:off x="3928086" y="3843236"/>
            <a:ext cx="876024" cy="4003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695870-8AEE-864E-8318-237BA02F2292}"/>
              </a:ext>
            </a:extLst>
          </p:cNvPr>
          <p:cNvSpPr txBox="1"/>
          <p:nvPr/>
        </p:nvSpPr>
        <p:spPr>
          <a:xfrm>
            <a:off x="3635896" y="4368893"/>
            <a:ext cx="1271502" cy="3562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lang="en-US" altLang="ja-JP" sz="1400" dirty="0"/>
              <a:t>preprocessor</a:t>
            </a:r>
            <a:endParaRPr kumimoji="1" lang="ja-JP" altLang="en-US" sz="1400"/>
          </a:p>
        </p:txBody>
      </p:sp>
      <p:sp>
        <p:nvSpPr>
          <p:cNvPr id="12" name="円柱 11">
            <a:extLst>
              <a:ext uri="{FF2B5EF4-FFF2-40B4-BE49-F238E27FC236}">
                <a16:creationId xmlns:a16="http://schemas.microsoft.com/office/drawing/2014/main" id="{65016A0F-8B45-FF41-9A5B-41F036D37839}"/>
              </a:ext>
            </a:extLst>
          </p:cNvPr>
          <p:cNvSpPr/>
          <p:nvPr/>
        </p:nvSpPr>
        <p:spPr>
          <a:xfrm>
            <a:off x="5891738" y="4159860"/>
            <a:ext cx="377362" cy="272164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E2F72A91-9845-D443-A239-EAE0C2C719A8}"/>
              </a:ext>
            </a:extLst>
          </p:cNvPr>
          <p:cNvSpPr/>
          <p:nvPr/>
        </p:nvSpPr>
        <p:spPr>
          <a:xfrm>
            <a:off x="4902164" y="3814095"/>
            <a:ext cx="814847" cy="46267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B4C7240-CBBA-764B-8967-84DCDEF4DB87}"/>
              </a:ext>
            </a:extLst>
          </p:cNvPr>
          <p:cNvSpPr/>
          <p:nvPr/>
        </p:nvSpPr>
        <p:spPr>
          <a:xfrm>
            <a:off x="4761953" y="3551307"/>
            <a:ext cx="17540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/>
              <a:t>following the hypothesis</a:t>
            </a:r>
            <a:endParaRPr lang="ja-JP" altLang="en-US" sz="11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8A7F12F-8681-DB44-9E2D-FA64EB8922FF}"/>
              </a:ext>
            </a:extLst>
          </p:cNvPr>
          <p:cNvSpPr/>
          <p:nvPr/>
        </p:nvSpPr>
        <p:spPr>
          <a:xfrm>
            <a:off x="5717011" y="4487448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/>
              <a:t>not following</a:t>
            </a:r>
            <a:endParaRPr lang="ja-JP" altLang="en-US" sz="110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03485BA-74A2-AD4A-AF05-8A32F01F7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022" y="3540406"/>
            <a:ext cx="770067" cy="770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E434852-3D4E-5846-86A3-3FE65EA1BA3F}"/>
                  </a:ext>
                </a:extLst>
              </p:cNvPr>
              <p:cNvSpPr txBox="1"/>
              <p:nvPr/>
            </p:nvSpPr>
            <p:spPr>
              <a:xfrm>
                <a:off x="628650" y="4878077"/>
                <a:ext cx="8983909" cy="126957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2000"/>
                  </a:spcBef>
                  <a:buClr>
                    <a:schemeClr val="accent1"/>
                  </a:buClr>
                  <a:buSzPct val="80000"/>
                </a:pPr>
                <a:r>
                  <a:rPr kumimoji="1" lang="en-US" altLang="ja-JP" sz="2000" dirty="0">
                    <a:solidFill>
                      <a:schemeClr val="accent6">
                        <a:lumMod val="50000"/>
                      </a:schemeClr>
                    </a:solidFill>
                  </a:rPr>
                  <a:t>pros: </a:t>
                </a:r>
                <a:r>
                  <a:rPr lang="en-US" altLang="ja-JP" sz="2000" dirty="0">
                    <a:solidFill>
                      <a:schemeClr val="tx2"/>
                    </a:solidFill>
                  </a:rPr>
                  <a:t>L</a:t>
                </a:r>
                <a:r>
                  <a:rPr kumimoji="1" lang="en-US" altLang="ja-JP" sz="2000" dirty="0">
                    <a:solidFill>
                      <a:schemeClr val="tx2"/>
                    </a:solidFill>
                  </a:rPr>
                  <a:t>ow cost</a:t>
                </a:r>
                <a:br>
                  <a:rPr kumimoji="1" lang="en-US" altLang="ja-JP" sz="2000" dirty="0">
                    <a:solidFill>
                      <a:schemeClr val="tx2"/>
                    </a:solidFill>
                  </a:rPr>
                </a:br>
                <a:r>
                  <a:rPr kumimoji="1" lang="en-US" altLang="ja-JP" sz="2000" dirty="0">
                    <a:solidFill>
                      <a:schemeClr val="accent2"/>
                    </a:solidFill>
                  </a:rPr>
                  <a:t>cons: </a:t>
                </a:r>
                <a:r>
                  <a:rPr lang="en-US" altLang="ja-JP" sz="2000" dirty="0">
                    <a:solidFill>
                      <a:schemeClr val="tx2"/>
                    </a:solidFill>
                  </a:rPr>
                  <a:t>S</a:t>
                </a:r>
                <a:r>
                  <a:rPr kumimoji="1" lang="en-US" altLang="ja-JP" sz="2000" dirty="0">
                    <a:solidFill>
                      <a:schemeClr val="tx2"/>
                    </a:solidFill>
                  </a:rPr>
                  <a:t>ometimes it is hard to prepare the preprocessors</a:t>
                </a:r>
                <a:r>
                  <a:rPr lang="en-US" altLang="ja-JP" sz="2000" dirty="0">
                    <a:solidFill>
                      <a:schemeClr val="tx2"/>
                    </a:solidFill>
                  </a:rPr>
                  <a:t>.</a:t>
                </a:r>
                <a:br>
                  <a:rPr lang="en-US" altLang="ja-JP" sz="2000" dirty="0">
                    <a:solidFill>
                      <a:schemeClr val="tx2"/>
                    </a:solidFill>
                  </a:rPr>
                </a:br>
                <a:r>
                  <a:rPr lang="en-US" altLang="ja-JP" sz="2000" dirty="0">
                    <a:solidFill>
                      <a:schemeClr val="tx2"/>
                    </a:solidFill>
                  </a:rPr>
                  <a:t>           The method relies on the assumption -- frequency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ja-JP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000" dirty="0">
                    <a:solidFill>
                      <a:schemeClr val="tx2"/>
                    </a:solidFill>
                  </a:rPr>
                  <a:t>canonicality</a:t>
                </a:r>
                <a:endParaRPr lang="ja-JP" altLang="en-US" sz="20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E434852-3D4E-5846-86A3-3FE65EA1B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878077"/>
                <a:ext cx="8983909" cy="1269578"/>
              </a:xfrm>
              <a:prstGeom prst="rect">
                <a:avLst/>
              </a:prstGeom>
              <a:blipFill>
                <a:blip r:embed="rId4"/>
                <a:stretch>
                  <a:fillRect l="-678" b="-8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E676D62-9DFF-1342-A554-77DA424E91B1}"/>
              </a:ext>
            </a:extLst>
          </p:cNvPr>
          <p:cNvSpPr txBox="1"/>
          <p:nvPr/>
        </p:nvSpPr>
        <p:spPr>
          <a:xfrm>
            <a:off x="2130625" y="4009842"/>
            <a:ext cx="1866596" cy="3185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200" dirty="0"/>
              <a:t>Large corpus</a:t>
            </a:r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 21">
                <a:extLst>
                  <a:ext uri="{FF2B5EF4-FFF2-40B4-BE49-F238E27FC236}">
                    <a16:creationId xmlns:a16="http://schemas.microsoft.com/office/drawing/2014/main" id="{C4E38B40-399B-D14C-844F-5323B1DCD3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7819351"/>
                  </p:ext>
                </p:extLst>
              </p:nvPr>
            </p:nvGraphicFramePr>
            <p:xfrm>
              <a:off x="1346040" y="1424465"/>
              <a:ext cx="6451920" cy="1376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2980">
                      <a:extLst>
                        <a:ext uri="{9D8B030D-6E8A-4147-A177-3AD203B41FA5}">
                          <a16:colId xmlns:a16="http://schemas.microsoft.com/office/drawing/2014/main" val="2779432627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3020450825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911801722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203681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method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special</a:t>
                          </a:r>
                          <a:br>
                            <a:rPr kumimoji="1" lang="en-US" altLang="ja-JP" dirty="0"/>
                          </a:br>
                          <a:r>
                            <a:rPr kumimoji="1" lang="en-US" altLang="ja-JP" dirty="0"/>
                            <a:t>assumption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cost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required</a:t>
                          </a:r>
                          <a:br>
                            <a:rPr kumimoji="1" lang="en-US" altLang="ja-JP" dirty="0"/>
                          </a:br>
                          <a:r>
                            <a:rPr kumimoji="1" lang="en-US" altLang="ja-JP" dirty="0"/>
                            <a:t>items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025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human-based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-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High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evaluation data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883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count-based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frequency</a:t>
                          </a:r>
                          <a:b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kumimoji="1" lang="en-US" altLang="ja-JP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 canonicality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Low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preprocessor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52365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 21">
                <a:extLst>
                  <a:ext uri="{FF2B5EF4-FFF2-40B4-BE49-F238E27FC236}">
                    <a16:creationId xmlns:a16="http://schemas.microsoft.com/office/drawing/2014/main" id="{C4E38B40-399B-D14C-844F-5323B1DCD3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7819351"/>
                  </p:ext>
                </p:extLst>
              </p:nvPr>
            </p:nvGraphicFramePr>
            <p:xfrm>
              <a:off x="1346040" y="1424465"/>
              <a:ext cx="6451920" cy="1376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2980">
                      <a:extLst>
                        <a:ext uri="{9D8B030D-6E8A-4147-A177-3AD203B41FA5}">
                          <a16:colId xmlns:a16="http://schemas.microsoft.com/office/drawing/2014/main" val="2779432627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3020450825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911801722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20368137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method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special</a:t>
                          </a:r>
                          <a:br>
                            <a:rPr kumimoji="1" lang="en-US" altLang="ja-JP"/>
                          </a:br>
                          <a:r>
                            <a:rPr kumimoji="1" lang="en-US" altLang="ja-JP"/>
                            <a:t>assumption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cost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required</a:t>
                          </a:r>
                          <a:br>
                            <a:rPr kumimoji="1" lang="en-US" altLang="ja-JP"/>
                          </a:br>
                          <a:r>
                            <a:rPr kumimoji="1" lang="en-US" altLang="ja-JP"/>
                            <a:t>items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025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human-based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-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accent2"/>
                              </a:solidFill>
                            </a:rPr>
                            <a:t>High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tx2"/>
                              </a:solidFill>
                            </a:rPr>
                            <a:t>evaluation data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883963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count-based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377" t="-174699" r="-201509" b="-12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Low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>
                              <a:solidFill>
                                <a:schemeClr val="tx2"/>
                              </a:solidFill>
                            </a:rPr>
                            <a:t>preprocessor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523651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曲線コネクタ 23">
            <a:extLst>
              <a:ext uri="{FF2B5EF4-FFF2-40B4-BE49-F238E27FC236}">
                <a16:creationId xmlns:a16="http://schemas.microsoft.com/office/drawing/2014/main" id="{540971FD-1B68-3748-88D4-A522C10817A2}"/>
              </a:ext>
            </a:extLst>
          </p:cNvPr>
          <p:cNvCxnSpPr>
            <a:cxnSpLocks/>
          </p:cNvCxnSpPr>
          <p:nvPr/>
        </p:nvCxnSpPr>
        <p:spPr>
          <a:xfrm>
            <a:off x="5868144" y="3982016"/>
            <a:ext cx="552089" cy="250511"/>
          </a:xfrm>
          <a:prstGeom prst="curvedConnector3">
            <a:avLst>
              <a:gd name="adj1" fmla="val 14140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6564E8C-622C-AF4F-AC4C-7F2F2F5B60BE}"/>
              </a:ext>
            </a:extLst>
          </p:cNvPr>
          <p:cNvSpPr txBox="1"/>
          <p:nvPr/>
        </p:nvSpPr>
        <p:spPr>
          <a:xfrm>
            <a:off x="6603195" y="3805418"/>
            <a:ext cx="1775935" cy="3939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600" dirty="0"/>
              <a:t>compare the size</a:t>
            </a:r>
            <a:endParaRPr kumimoji="1" lang="ja-JP" altLang="en-US" sz="1600"/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4BCACD9D-7E05-0D49-A236-083D34FE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2962"/>
          </a:xfrm>
        </p:spPr>
        <p:txBody>
          <a:bodyPr>
            <a:noAutofit/>
          </a:bodyPr>
          <a:lstStyle/>
          <a:p>
            <a:r>
              <a:rPr kumimoji="1" lang="en-US" altLang="ja-JP" sz="2800" dirty="0"/>
              <a:t>Major methods for evaluating hypothesis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58029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7CE05-C63C-5B4E-87BC-0B6AAB51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93ABE-93B6-BB42-BAFD-1542F953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3BE051-903C-C84D-8503-47DD10A4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883-041E-8545-90A6-6EBC81CD3FDD}" type="slidenum">
              <a:rPr lang="ja-JP" altLang="en-US" smtClean="0"/>
              <a:pPr/>
              <a:t>8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0CDDD0CB-448B-794C-9B5C-ECA894D5BA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155960"/>
                  </p:ext>
                </p:extLst>
              </p:nvPr>
            </p:nvGraphicFramePr>
            <p:xfrm>
              <a:off x="1346040" y="1424465"/>
              <a:ext cx="6451920" cy="1376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2980">
                      <a:extLst>
                        <a:ext uri="{9D8B030D-6E8A-4147-A177-3AD203B41FA5}">
                          <a16:colId xmlns:a16="http://schemas.microsoft.com/office/drawing/2014/main" val="2779432627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3020450825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911801722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203681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method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special</a:t>
                          </a:r>
                          <a:br>
                            <a:rPr kumimoji="1" lang="en-US" altLang="ja-JP" dirty="0"/>
                          </a:br>
                          <a:r>
                            <a:rPr kumimoji="1" lang="en-US" altLang="ja-JP" dirty="0"/>
                            <a:t>assumption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cost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required</a:t>
                          </a:r>
                          <a:br>
                            <a:rPr kumimoji="1" lang="en-US" altLang="ja-JP" dirty="0"/>
                          </a:br>
                          <a:r>
                            <a:rPr kumimoji="1" lang="en-US" altLang="ja-JP" dirty="0"/>
                            <a:t>items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025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human-based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-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High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evaluation data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883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count-based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frequency</a:t>
                          </a:r>
                          <a:b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kumimoji="1" lang="en-US" altLang="ja-JP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 canonicality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Low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preprocessor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2365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0CDDD0CB-448B-794C-9B5C-ECA894D5BA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155960"/>
                  </p:ext>
                </p:extLst>
              </p:nvPr>
            </p:nvGraphicFramePr>
            <p:xfrm>
              <a:off x="1346040" y="1424465"/>
              <a:ext cx="6451920" cy="1376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2980">
                      <a:extLst>
                        <a:ext uri="{9D8B030D-6E8A-4147-A177-3AD203B41FA5}">
                          <a16:colId xmlns:a16="http://schemas.microsoft.com/office/drawing/2014/main" val="2779432627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3020450825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911801722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20368137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method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special</a:t>
                          </a:r>
                          <a:br>
                            <a:rPr kumimoji="1" lang="en-US" altLang="ja-JP" dirty="0"/>
                          </a:br>
                          <a:r>
                            <a:rPr kumimoji="1" lang="en-US" altLang="ja-JP" dirty="0"/>
                            <a:t>assumption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cost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required</a:t>
                          </a:r>
                          <a:br>
                            <a:rPr kumimoji="1" lang="en-US" altLang="ja-JP" dirty="0"/>
                          </a:br>
                          <a:r>
                            <a:rPr kumimoji="1" lang="en-US" altLang="ja-JP" dirty="0"/>
                            <a:t>items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025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human-based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-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High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evaluation data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883963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count-based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787" t="-175000" r="-201575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Low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preprocessor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2365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タイトル 1">
            <a:extLst>
              <a:ext uri="{FF2B5EF4-FFF2-40B4-BE49-F238E27FC236}">
                <a16:creationId xmlns:a16="http://schemas.microsoft.com/office/drawing/2014/main" id="{219C028B-6271-974B-9245-7C206E5D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2962"/>
          </a:xfrm>
        </p:spPr>
        <p:txBody>
          <a:bodyPr>
            <a:noAutofit/>
          </a:bodyPr>
          <a:lstStyle/>
          <a:p>
            <a:r>
              <a:rPr lang="en-US" altLang="ja-JP" sz="2800" dirty="0"/>
              <a:t>Count-based method</a:t>
            </a:r>
            <a:endParaRPr kumimoji="1" lang="ja-JP" altLang="en-US" sz="2800"/>
          </a:p>
        </p:txBody>
      </p:sp>
      <p:sp>
        <p:nvSpPr>
          <p:cNvPr id="30" name="コンテンツ プレースホルダー 2">
            <a:extLst>
              <a:ext uri="{FF2B5EF4-FFF2-40B4-BE49-F238E27FC236}">
                <a16:creationId xmlns:a16="http://schemas.microsoft.com/office/drawing/2014/main" id="{6685EE62-5795-6642-BD49-E96DE7699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28" y="3212976"/>
            <a:ext cx="8623870" cy="2885667"/>
          </a:xfrm>
        </p:spPr>
        <p:txBody>
          <a:bodyPr/>
          <a:lstStyle/>
          <a:p>
            <a:r>
              <a:rPr lang="en-US" altLang="ja-JP" sz="2200" dirty="0"/>
              <a:t>Preparing preprocessors is sometimes costly</a:t>
            </a:r>
          </a:p>
          <a:p>
            <a:pPr lvl="1"/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</a:rPr>
              <a:t>Research in low-resource language</a:t>
            </a:r>
          </a:p>
          <a:p>
            <a:pPr marL="685800" lvl="2" indent="0">
              <a:buNone/>
            </a:pPr>
            <a:endParaRPr lang="en-US" altLang="ja-JP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78DE01D-8C4B-4547-AA20-C3FF445CE22E}"/>
              </a:ext>
            </a:extLst>
          </p:cNvPr>
          <p:cNvSpPr txBox="1"/>
          <p:nvPr/>
        </p:nvSpPr>
        <p:spPr>
          <a:xfrm>
            <a:off x="7849831" y="2224802"/>
            <a:ext cx="168892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600" b="1" dirty="0">
                <a:solidFill>
                  <a:schemeClr val="accent2"/>
                </a:solidFill>
              </a:rPr>
              <a:t>Sometimes difficult</a:t>
            </a:r>
            <a:endParaRPr kumimoji="1" lang="ja-JP" altLang="en-US" sz="16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2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7CE05-C63C-5B4E-87BC-0B6AAB51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151282"/>
            <a:ext cx="2057400" cy="274955"/>
          </a:xfrm>
        </p:spPr>
        <p:txBody>
          <a:bodyPr/>
          <a:lstStyle/>
          <a:p>
            <a:r>
              <a:rPr kumimoji="1" lang="en-US" altLang="ja-JP"/>
              <a:t>2020/7/6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93ABE-93B6-BB42-BAFD-1542F953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7780" y="6166204"/>
            <a:ext cx="3086100" cy="274955"/>
          </a:xfrm>
        </p:spPr>
        <p:txBody>
          <a:bodyPr/>
          <a:lstStyle/>
          <a:p>
            <a:r>
              <a:rPr kumimoji="1" lang="en-US" altLang="ja-JP"/>
              <a:t>ACL 2020 Main Conference - 648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3BE051-903C-C84D-8503-47DD10A4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3879" y="6085438"/>
            <a:ext cx="510415" cy="442800"/>
          </a:xfrm>
        </p:spPr>
        <p:txBody>
          <a:bodyPr/>
          <a:lstStyle/>
          <a:p>
            <a:fld id="{CEA2B883-041E-8545-90A6-6EBC81CD3FDD}" type="slidenum">
              <a:rPr lang="ja-JP" altLang="en-US" smtClean="0"/>
              <a:pPr/>
              <a:t>9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0CDDD0CB-448B-794C-9B5C-ECA894D5BA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1594339"/>
                  </p:ext>
                </p:extLst>
              </p:nvPr>
            </p:nvGraphicFramePr>
            <p:xfrm>
              <a:off x="1346040" y="1424465"/>
              <a:ext cx="6451920" cy="1376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2980">
                      <a:extLst>
                        <a:ext uri="{9D8B030D-6E8A-4147-A177-3AD203B41FA5}">
                          <a16:colId xmlns:a16="http://schemas.microsoft.com/office/drawing/2014/main" val="2779432627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3020450825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911801722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203681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method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special</a:t>
                          </a:r>
                          <a:br>
                            <a:rPr kumimoji="1" lang="en-US" altLang="ja-JP" dirty="0"/>
                          </a:br>
                          <a:r>
                            <a:rPr kumimoji="1" lang="en-US" altLang="ja-JP" dirty="0"/>
                            <a:t>assumption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cost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required</a:t>
                          </a:r>
                          <a:br>
                            <a:rPr kumimoji="1" lang="en-US" altLang="ja-JP" dirty="0"/>
                          </a:br>
                          <a:r>
                            <a:rPr kumimoji="1" lang="en-US" altLang="ja-JP" dirty="0"/>
                            <a:t>items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025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human-based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-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High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evaluation data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883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count-based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frequency</a:t>
                          </a:r>
                          <a:b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kumimoji="1" lang="en-US" altLang="ja-JP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 canonicality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Low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preprocessor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2365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0CDDD0CB-448B-794C-9B5C-ECA894D5BA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1594339"/>
                  </p:ext>
                </p:extLst>
              </p:nvPr>
            </p:nvGraphicFramePr>
            <p:xfrm>
              <a:off x="1346040" y="1424465"/>
              <a:ext cx="6451920" cy="1376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2980">
                      <a:extLst>
                        <a:ext uri="{9D8B030D-6E8A-4147-A177-3AD203B41FA5}">
                          <a16:colId xmlns:a16="http://schemas.microsoft.com/office/drawing/2014/main" val="2779432627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3020450825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911801722"/>
                        </a:ext>
                      </a:extLst>
                    </a:gridCol>
                    <a:gridCol w="1612980">
                      <a:extLst>
                        <a:ext uri="{9D8B030D-6E8A-4147-A177-3AD203B41FA5}">
                          <a16:colId xmlns:a16="http://schemas.microsoft.com/office/drawing/2014/main" val="20368137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method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special</a:t>
                          </a:r>
                          <a:br>
                            <a:rPr kumimoji="1" lang="en-US" altLang="ja-JP" dirty="0"/>
                          </a:br>
                          <a:r>
                            <a:rPr kumimoji="1" lang="en-US" altLang="ja-JP" dirty="0"/>
                            <a:t>assumption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cost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required</a:t>
                          </a:r>
                          <a:br>
                            <a:rPr kumimoji="1" lang="en-US" altLang="ja-JP" dirty="0"/>
                          </a:br>
                          <a:r>
                            <a:rPr kumimoji="1" lang="en-US" altLang="ja-JP" dirty="0"/>
                            <a:t>items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025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human-based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-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2"/>
                              </a:solidFill>
                            </a:rPr>
                            <a:t>High</a:t>
                          </a:r>
                          <a:endParaRPr kumimoji="1" lang="ja-JP" altLang="en-US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evaluation data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883963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count-based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787" t="-175000" r="-201575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Low</a:t>
                          </a:r>
                          <a:endParaRPr kumimoji="1" lang="ja-JP" altLang="en-US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2"/>
                              </a:solidFill>
                            </a:rPr>
                            <a:t>preprocessor</a:t>
                          </a:r>
                          <a:endParaRPr kumimoji="1" lang="ja-JP" altLang="en-US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2365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タイトル 1">
            <a:extLst>
              <a:ext uri="{FF2B5EF4-FFF2-40B4-BE49-F238E27FC236}">
                <a16:creationId xmlns:a16="http://schemas.microsoft.com/office/drawing/2014/main" id="{219C028B-6271-974B-9245-7C206E5D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2962"/>
          </a:xfrm>
        </p:spPr>
        <p:txBody>
          <a:bodyPr>
            <a:noAutofit/>
          </a:bodyPr>
          <a:lstStyle/>
          <a:p>
            <a:r>
              <a:rPr lang="en-US" altLang="ja-JP" sz="2800" dirty="0"/>
              <a:t>Count-based method</a:t>
            </a:r>
            <a:endParaRPr kumimoji="1" lang="ja-JP" altLang="en-US" sz="2800"/>
          </a:p>
        </p:txBody>
      </p:sp>
      <p:sp>
        <p:nvSpPr>
          <p:cNvPr id="30" name="コンテンツ プレースホルダー 2">
            <a:extLst>
              <a:ext uri="{FF2B5EF4-FFF2-40B4-BE49-F238E27FC236}">
                <a16:creationId xmlns:a16="http://schemas.microsoft.com/office/drawing/2014/main" id="{6685EE62-5795-6642-BD49-E96DE7699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28" y="3212976"/>
            <a:ext cx="8623870" cy="2885667"/>
          </a:xfrm>
        </p:spPr>
        <p:txBody>
          <a:bodyPr/>
          <a:lstStyle/>
          <a:p>
            <a:r>
              <a:rPr lang="en-US" altLang="ja-JP" sz="2200" dirty="0"/>
              <a:t>Preparing preprocessors is sometimes costly</a:t>
            </a:r>
          </a:p>
          <a:p>
            <a:pPr lvl="1"/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</a:rPr>
              <a:t>Research in low-resource language</a:t>
            </a:r>
          </a:p>
          <a:p>
            <a:pPr lvl="1"/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</a:rPr>
              <a:t>Contrastive study of word order trends in several domains</a:t>
            </a:r>
          </a:p>
          <a:p>
            <a:pPr lvl="2"/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</a:rPr>
              <a:t>Written language</a:t>
            </a:r>
          </a:p>
          <a:p>
            <a:pPr lvl="2"/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</a:rPr>
              <a:t>Spoken language</a:t>
            </a:r>
          </a:p>
          <a:p>
            <a:pPr lvl="2"/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</a:rPr>
              <a:t>L2 learner’s text</a:t>
            </a:r>
          </a:p>
          <a:p>
            <a:pPr lvl="2"/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</a:rPr>
              <a:t>Poetry …</a:t>
            </a:r>
          </a:p>
          <a:p>
            <a:pPr marL="685800" lvl="2" indent="0">
              <a:buNone/>
            </a:pPr>
            <a:endParaRPr lang="en-US" altLang="ja-JP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FDE5605-0EE2-5A40-980A-304A8A76FC33}"/>
              </a:ext>
            </a:extLst>
          </p:cNvPr>
          <p:cNvGrpSpPr/>
          <p:nvPr/>
        </p:nvGrpSpPr>
        <p:grpSpPr>
          <a:xfrm>
            <a:off x="3923928" y="4549403"/>
            <a:ext cx="2008625" cy="432048"/>
            <a:chOff x="3923928" y="4890362"/>
            <a:chExt cx="2008625" cy="432048"/>
          </a:xfrm>
        </p:grpSpPr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7C109C4E-5D34-8B41-A3CA-A45131FDB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3928" y="4890362"/>
              <a:ext cx="432048" cy="432048"/>
            </a:xfrm>
            <a:prstGeom prst="rect">
              <a:avLst/>
            </a:prstGeom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419DD913-19B9-1841-A44D-7597FED6DF89}"/>
                </a:ext>
              </a:extLst>
            </p:cNvPr>
            <p:cNvSpPr txBox="1"/>
            <p:nvPr/>
          </p:nvSpPr>
          <p:spPr>
            <a:xfrm>
              <a:off x="4327883" y="4996768"/>
              <a:ext cx="1604670" cy="3185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30000"/>
                </a:lnSpc>
                <a:spcBef>
                  <a:spcPts val="2000"/>
                </a:spcBef>
                <a:buClr>
                  <a:schemeClr val="accent1"/>
                </a:buClr>
                <a:buSzPct val="80000"/>
              </a:pPr>
              <a:r>
                <a:rPr kumimoji="1" lang="en-US" altLang="ja-JP" sz="1200" dirty="0"/>
                <a:t>for written language</a:t>
              </a:r>
              <a:endParaRPr kumimoji="1" lang="ja-JP" altLang="en-US" sz="1200"/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F25295C3-36B4-D146-AC12-5814C9904AFD}"/>
              </a:ext>
            </a:extLst>
          </p:cNvPr>
          <p:cNvGrpSpPr/>
          <p:nvPr/>
        </p:nvGrpSpPr>
        <p:grpSpPr>
          <a:xfrm>
            <a:off x="3923928" y="4943709"/>
            <a:ext cx="2041391" cy="432048"/>
            <a:chOff x="3923928" y="4890362"/>
            <a:chExt cx="2041391" cy="432048"/>
          </a:xfrm>
        </p:grpSpPr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2F134F7E-091A-BC4E-8CC1-58F1B3B91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3923928" y="4890362"/>
              <a:ext cx="432048" cy="432048"/>
            </a:xfrm>
            <a:prstGeom prst="rect">
              <a:avLst/>
            </a:prstGeom>
          </p:spPr>
        </p:pic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53E20DE4-9AD4-C94E-A16E-6961B27D4542}"/>
                </a:ext>
              </a:extLst>
            </p:cNvPr>
            <p:cNvSpPr txBox="1"/>
            <p:nvPr/>
          </p:nvSpPr>
          <p:spPr>
            <a:xfrm>
              <a:off x="4327883" y="4996768"/>
              <a:ext cx="1637436" cy="3185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30000"/>
                </a:lnSpc>
                <a:spcBef>
                  <a:spcPts val="2000"/>
                </a:spcBef>
                <a:buClr>
                  <a:schemeClr val="accent1"/>
                </a:buClr>
                <a:buSzPct val="80000"/>
              </a:pPr>
              <a:r>
                <a:rPr kumimoji="1" lang="en-US" altLang="ja-JP" sz="1200" dirty="0"/>
                <a:t>for spoken language</a:t>
              </a:r>
              <a:endParaRPr kumimoji="1" lang="ja-JP" altLang="en-US" sz="1200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E637FD6-C480-4647-98E1-34EE80CC58F1}"/>
              </a:ext>
            </a:extLst>
          </p:cNvPr>
          <p:cNvGrpSpPr/>
          <p:nvPr/>
        </p:nvGrpSpPr>
        <p:grpSpPr>
          <a:xfrm>
            <a:off x="3929315" y="5353167"/>
            <a:ext cx="1287530" cy="432048"/>
            <a:chOff x="3923928" y="4890362"/>
            <a:chExt cx="1287530" cy="432048"/>
          </a:xfrm>
        </p:grpSpPr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025E4B14-97A9-C24E-82D5-03F753DF5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923928" y="4890362"/>
              <a:ext cx="432048" cy="432048"/>
            </a:xfrm>
            <a:prstGeom prst="rect">
              <a:avLst/>
            </a:prstGeom>
          </p:spPr>
        </p:pic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7E3D7011-6974-854E-AEEF-421BE9F222AE}"/>
                </a:ext>
              </a:extLst>
            </p:cNvPr>
            <p:cNvSpPr txBox="1"/>
            <p:nvPr/>
          </p:nvSpPr>
          <p:spPr>
            <a:xfrm>
              <a:off x="4327883" y="4996768"/>
              <a:ext cx="883575" cy="3185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30000"/>
                </a:lnSpc>
                <a:spcBef>
                  <a:spcPts val="2000"/>
                </a:spcBef>
                <a:buClr>
                  <a:schemeClr val="accent1"/>
                </a:buClr>
                <a:buSzPct val="80000"/>
              </a:pPr>
              <a:r>
                <a:rPr kumimoji="1" lang="en-US" altLang="ja-JP" sz="1200" dirty="0"/>
                <a:t>for L2 text</a:t>
              </a:r>
              <a:endParaRPr kumimoji="1" lang="ja-JP" altLang="en-US" sz="1200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94EF2C75-7005-A945-8131-039022E05C75}"/>
              </a:ext>
            </a:extLst>
          </p:cNvPr>
          <p:cNvGrpSpPr/>
          <p:nvPr/>
        </p:nvGrpSpPr>
        <p:grpSpPr>
          <a:xfrm>
            <a:off x="3923928" y="5818995"/>
            <a:ext cx="1282722" cy="432048"/>
            <a:chOff x="3923928" y="4890362"/>
            <a:chExt cx="1282722" cy="432048"/>
          </a:xfrm>
        </p:grpSpPr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851EC5C0-0678-9B44-9D3B-7E1CA14CD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923928" y="4890362"/>
              <a:ext cx="432048" cy="432048"/>
            </a:xfrm>
            <a:prstGeom prst="rect">
              <a:avLst/>
            </a:prstGeom>
          </p:spPr>
        </p:pic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2DD92AC-13FA-D543-B4DC-0CBA6F3E84C7}"/>
                </a:ext>
              </a:extLst>
            </p:cNvPr>
            <p:cNvSpPr txBox="1"/>
            <p:nvPr/>
          </p:nvSpPr>
          <p:spPr>
            <a:xfrm>
              <a:off x="4327883" y="4996768"/>
              <a:ext cx="878767" cy="3185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30000"/>
                </a:lnSpc>
                <a:spcBef>
                  <a:spcPts val="2000"/>
                </a:spcBef>
                <a:buClr>
                  <a:schemeClr val="accent1"/>
                </a:buClr>
                <a:buSzPct val="80000"/>
              </a:pPr>
              <a:r>
                <a:rPr kumimoji="1" lang="en-US" altLang="ja-JP" sz="1200" dirty="0"/>
                <a:t>for poetry</a:t>
              </a:r>
              <a:endParaRPr kumimoji="1" lang="ja-JP" altLang="en-US" sz="1200"/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122FF86-5E88-524E-A8D9-2D0F130B5A67}"/>
              </a:ext>
            </a:extLst>
          </p:cNvPr>
          <p:cNvSpPr txBox="1"/>
          <p:nvPr/>
        </p:nvSpPr>
        <p:spPr>
          <a:xfrm>
            <a:off x="6020340" y="5092576"/>
            <a:ext cx="482824" cy="5447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2400" dirty="0"/>
              <a:t>or</a:t>
            </a:r>
            <a:endParaRPr kumimoji="1" lang="ja-JP" altLang="en-US" sz="2400"/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38945D26-F7C2-E94B-886C-7276231A026D}"/>
              </a:ext>
            </a:extLst>
          </p:cNvPr>
          <p:cNvGrpSpPr/>
          <p:nvPr/>
        </p:nvGrpSpPr>
        <p:grpSpPr>
          <a:xfrm>
            <a:off x="6677034" y="4808408"/>
            <a:ext cx="1894524" cy="1034129"/>
            <a:chOff x="3923928" y="4638979"/>
            <a:chExt cx="1894524" cy="1034129"/>
          </a:xfrm>
        </p:grpSpPr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C7E63A20-226E-F04A-9908-2F434D577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923928" y="4890362"/>
              <a:ext cx="432048" cy="432048"/>
            </a:xfrm>
            <a:prstGeom prst="rect">
              <a:avLst/>
            </a:prstGeom>
          </p:spPr>
        </p:pic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5F961981-363A-3443-9209-C688DD54EED6}"/>
                </a:ext>
              </a:extLst>
            </p:cNvPr>
            <p:cNvSpPr txBox="1"/>
            <p:nvPr/>
          </p:nvSpPr>
          <p:spPr>
            <a:xfrm>
              <a:off x="4327884" y="4638979"/>
              <a:ext cx="1490568" cy="10341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  <a:spcBef>
                  <a:spcPts val="2000"/>
                </a:spcBef>
                <a:buClr>
                  <a:schemeClr val="accent1"/>
                </a:buClr>
                <a:buSzPct val="80000"/>
              </a:pPr>
              <a:r>
                <a:rPr kumimoji="1" lang="en-US" altLang="ja-JP" sz="1600" dirty="0"/>
                <a:t>Ultra-cool robust preprocessor</a:t>
              </a:r>
              <a:endParaRPr kumimoji="1" lang="ja-JP" altLang="en-US" sz="1600"/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A1DDA6D-6807-1049-A846-900354AC14D5}"/>
              </a:ext>
            </a:extLst>
          </p:cNvPr>
          <p:cNvSpPr txBox="1"/>
          <p:nvPr/>
        </p:nvSpPr>
        <p:spPr>
          <a:xfrm>
            <a:off x="7849831" y="2224802"/>
            <a:ext cx="168892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0"/>
              </a:spcBef>
              <a:buClr>
                <a:schemeClr val="accent1"/>
              </a:buClr>
              <a:buSzPct val="80000"/>
            </a:pPr>
            <a:r>
              <a:rPr kumimoji="1" lang="en-US" altLang="ja-JP" sz="1600" b="1" dirty="0">
                <a:solidFill>
                  <a:schemeClr val="accent2"/>
                </a:solidFill>
              </a:rPr>
              <a:t>Sometimes difficult</a:t>
            </a:r>
            <a:endParaRPr kumimoji="1" lang="ja-JP" altLang="en-US" sz="16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9648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ユーザー設定 4">
      <a:dk1>
        <a:srgbClr val="3C3C3C"/>
      </a:dk1>
      <a:lt1>
        <a:srgbClr val="FFFFFF"/>
      </a:lt1>
      <a:dk2>
        <a:srgbClr val="505050"/>
      </a:dk2>
      <a:lt2>
        <a:srgbClr val="E7E6E6"/>
      </a:lt2>
      <a:accent1>
        <a:srgbClr val="307689"/>
      </a:accent1>
      <a:accent2>
        <a:srgbClr val="CD456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07689"/>
      </a:hlink>
      <a:folHlink>
        <a:srgbClr val="307689"/>
      </a:folHlink>
    </a:clrScheme>
    <a:fontScheme name="ヒラギノ角ゴ+Avenir">
      <a:majorFont>
        <a:latin typeface="Avenir Next Bold"/>
        <a:ea typeface="Hiragino Kaku Gothic ProN W6"/>
        <a:cs typeface=""/>
      </a:majorFont>
      <a:minorFont>
        <a:latin typeface="Avenir Next"/>
        <a:ea typeface="Hiragino Kaku Gothic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>
        <a:spAutoFit/>
      </a:bodyPr>
      <a:lstStyle>
        <a:defPPr>
          <a:lnSpc>
            <a:spcPct val="130000"/>
          </a:lnSpc>
          <a:spcBef>
            <a:spcPts val="2000"/>
          </a:spcBef>
          <a:buClr>
            <a:schemeClr val="accent1"/>
          </a:buClr>
          <a:buSzPct val="80000"/>
          <a:defRPr kumimoji="1" sz="2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9" id="{04CBD0DE-B71A-C149-8F12-D793E2B24D0A}" vid="{CDB6C6FB-9A44-B946-AC7C-1362A8AD7FB6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ホワイト</Template>
  <TotalTime>29186</TotalTime>
  <Words>2755</Words>
  <Application>Microsoft Macintosh PowerPoint</Application>
  <PresentationFormat>画面に合わせる (4:3)</PresentationFormat>
  <Paragraphs>572</Paragraphs>
  <Slides>20</Slides>
  <Notes>20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9" baseType="lpstr">
      <vt:lpstr>.AppleSystemUIFont</vt:lpstr>
      <vt:lpstr>Hiragino Kaku Gothic ProN W6</vt:lpstr>
      <vt:lpstr>Yu Gothic</vt:lpstr>
      <vt:lpstr>Arial</vt:lpstr>
      <vt:lpstr>Avenir Next</vt:lpstr>
      <vt:lpstr>Avenir Next Bold</vt:lpstr>
      <vt:lpstr>Cambria Math</vt:lpstr>
      <vt:lpstr>Wingdings</vt:lpstr>
      <vt:lpstr>ホワイト</vt:lpstr>
      <vt:lpstr>Language Models as an Alternative Evaluator of Word Order Hypotheses: A Case Study in Japanese</vt:lpstr>
      <vt:lpstr>Does NLP contribute to linguistics?</vt:lpstr>
      <vt:lpstr>Testing linguistic generalization</vt:lpstr>
      <vt:lpstr>Word order hypothesis in Japanese</vt:lpstr>
      <vt:lpstr>Overview: Language model as a tool for word order analysis</vt:lpstr>
      <vt:lpstr>Major methods for evaluating hypothesis</vt:lpstr>
      <vt:lpstr>Major methods for evaluating hypothesis</vt:lpstr>
      <vt:lpstr>Count-based method</vt:lpstr>
      <vt:lpstr>Count-based method</vt:lpstr>
      <vt:lpstr>LM-based method</vt:lpstr>
      <vt:lpstr>LM-based method</vt:lpstr>
      <vt:lpstr>LM-based method</vt:lpstr>
      <vt:lpstr>Our experiments</vt:lpstr>
      <vt:lpstr>Experimental design:  how to validate the LM-based method</vt:lpstr>
      <vt:lpstr>Experiments 1:  human and LM word order preference</vt:lpstr>
      <vt:lpstr>Experiments 2:  consistency of the obtained results</vt:lpstr>
      <vt:lpstr>Experiments 2:  consistency of the obtained results</vt:lpstr>
      <vt:lpstr>Ideal Scenario of using language models in linguistic study</vt:lpstr>
      <vt:lpstr>Analysis: further evaluating hypotheses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総合研究会</dc:title>
  <dc:creator>栗林 樹生</dc:creator>
  <cp:lastModifiedBy>栗林 樹生</cp:lastModifiedBy>
  <cp:revision>458</cp:revision>
  <cp:lastPrinted>2019-02-07T05:37:56Z</cp:lastPrinted>
  <dcterms:created xsi:type="dcterms:W3CDTF">2020-04-01T15:31:58Z</dcterms:created>
  <dcterms:modified xsi:type="dcterms:W3CDTF">2020-07-01T04:28:16Z</dcterms:modified>
</cp:coreProperties>
</file>