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 id="270"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6029" autoAdjust="0"/>
    <p:restoredTop sz="94662" autoAdjust="0"/>
  </p:normalViewPr>
  <p:slideViewPr>
    <p:cSldViewPr>
      <p:cViewPr>
        <p:scale>
          <a:sx n="75" d="100"/>
          <a:sy n="75" d="100"/>
        </p:scale>
        <p:origin x="-72" y="-7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abc\Downloads\angel%20ak%20exl.xlsx" TargetMode="Externa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[angel ak exl.xlsx]Sheet1!PivotTable2</c:name>
    <c:fmtId val="13"/>
  </c:pivotSource>
  <c:chart>
    <c:title>
      <c:tx>
        <c:rich>
          <a:bodyPr/>
          <a:lstStyle/>
          <a:p>
            <a:pPr>
              <a:defRPr/>
            </a:pPr>
            <a:r>
              <a:rPr lang="en-US"/>
              <a:t>Employee</a:t>
            </a:r>
            <a:r>
              <a:rPr lang="en-US" baseline="0"/>
              <a:t>  salary  analysis</a:t>
            </a:r>
            <a:endParaRPr lang="en-US"/>
          </a:p>
        </c:rich>
      </c:tx>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s>
    <c:plotArea>
      <c:layout/>
      <c:barChart>
        <c:barDir val="col"/>
        <c:grouping val="clustered"/>
        <c:varyColors val="0"/>
        <c:ser>
          <c:idx val="0"/>
          <c:order val="0"/>
          <c:tx>
            <c:strRef>
              <c:f>Sheet1!$B$3:$B$4</c:f>
              <c:strCache>
                <c:ptCount val="1"/>
                <c:pt idx="0">
                  <c:v>Zone A</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2</c:v>
                </c:pt>
                <c:pt idx="1">
                  <c:v>2</c:v>
                </c:pt>
                <c:pt idx="2">
                  <c:v>1</c:v>
                </c:pt>
                <c:pt idx="3">
                  <c:v>1</c:v>
                </c:pt>
                <c:pt idx="4">
                  <c:v>2</c:v>
                </c:pt>
                <c:pt idx="6">
                  <c:v>3</c:v>
                </c:pt>
                <c:pt idx="8">
                  <c:v>1</c:v>
                </c:pt>
                <c:pt idx="9">
                  <c:v>1</c:v>
                </c:pt>
              </c:numCache>
            </c:numRef>
          </c:val>
        </c:ser>
        <c:ser>
          <c:idx val="1"/>
          <c:order val="1"/>
          <c:tx>
            <c:strRef>
              <c:f>Sheet1!$C$3:$C$4</c:f>
              <c:strCache>
                <c:ptCount val="1"/>
                <c:pt idx="0">
                  <c:v>Zone B</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c:v>
                </c:pt>
                <c:pt idx="1">
                  <c:v>1</c:v>
                </c:pt>
                <c:pt idx="3">
                  <c:v>1</c:v>
                </c:pt>
                <c:pt idx="4">
                  <c:v>2</c:v>
                </c:pt>
                <c:pt idx="5">
                  <c:v>2</c:v>
                </c:pt>
                <c:pt idx="7">
                  <c:v>1</c:v>
                </c:pt>
                <c:pt idx="9">
                  <c:v>2</c:v>
                </c:pt>
              </c:numCache>
            </c:numRef>
          </c:val>
        </c:ser>
        <c:ser>
          <c:idx val="2"/>
          <c:order val="2"/>
          <c:tx>
            <c:strRef>
              <c:f>Sheet1!$D$3:$D$4</c:f>
              <c:strCache>
                <c:ptCount val="1"/>
                <c:pt idx="0">
                  <c:v>Zone C</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c:v>
                </c:pt>
                <c:pt idx="1">
                  <c:v>3</c:v>
                </c:pt>
                <c:pt idx="3">
                  <c:v>1</c:v>
                </c:pt>
                <c:pt idx="4">
                  <c:v>1</c:v>
                </c:pt>
                <c:pt idx="5">
                  <c:v>2</c:v>
                </c:pt>
                <c:pt idx="8">
                  <c:v>2</c:v>
                </c:pt>
                <c:pt idx="9">
                  <c:v>3</c:v>
                </c:pt>
              </c:numCache>
            </c:numRef>
          </c:val>
        </c:ser>
        <c:dLbls>
          <c:showLegendKey val="0"/>
          <c:showVal val="0"/>
          <c:showCatName val="0"/>
          <c:showSerName val="0"/>
          <c:showPercent val="0"/>
          <c:showBubbleSize val="0"/>
        </c:dLbls>
        <c:gapWidth val="150"/>
        <c:axId val="191645952"/>
        <c:axId val="191651840"/>
      </c:barChart>
      <c:catAx>
        <c:axId val="191645952"/>
        <c:scaling>
          <c:orientation val="minMax"/>
        </c:scaling>
        <c:delete val="0"/>
        <c:axPos val="b"/>
        <c:majorTickMark val="none"/>
        <c:minorTickMark val="none"/>
        <c:tickLblPos val="nextTo"/>
        <c:crossAx val="191651840"/>
        <c:crosses val="autoZero"/>
        <c:auto val="1"/>
        <c:lblAlgn val="ctr"/>
        <c:lblOffset val="100"/>
        <c:noMultiLvlLbl val="0"/>
      </c:catAx>
      <c:valAx>
        <c:axId val="191651840"/>
        <c:scaling>
          <c:orientation val="minMax"/>
        </c:scaling>
        <c:delete val="0"/>
        <c:axPos val="l"/>
        <c:majorGridlines/>
        <c:numFmt formatCode="General" sourceLinked="1"/>
        <c:majorTickMark val="none"/>
        <c:minorTickMark val="none"/>
        <c:tickLblPos val="nextTo"/>
        <c:crossAx val="191645952"/>
        <c:crosses val="autoZero"/>
        <c:crossBetween val="between"/>
      </c:valAx>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[angel ak exl.xlsx]Sheet1!PivotTable2</c:name>
    <c:fmtId val="29"/>
  </c:pivotSource>
  <c:chart>
    <c:title>
      <c:tx>
        <c:rich>
          <a:bodyPr/>
          <a:lstStyle/>
          <a:p>
            <a:pPr>
              <a:defRPr sz="2400"/>
            </a:pPr>
            <a:r>
              <a:rPr lang="en-US" sz="2400"/>
              <a:t>Female</a:t>
            </a:r>
            <a:r>
              <a:rPr lang="en-US" sz="2400" baseline="0"/>
              <a:t> employee salary</a:t>
            </a:r>
          </a:p>
          <a:p>
            <a:pPr>
              <a:defRPr sz="2400"/>
            </a:pPr>
            <a:endParaRPr lang="en-US" sz="2400"/>
          </a:p>
        </c:rich>
      </c:tx>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s>
    <c:plotArea>
      <c:layout>
        <c:manualLayout>
          <c:layoutTarget val="inner"/>
          <c:xMode val="edge"/>
          <c:yMode val="edge"/>
          <c:x val="2.7777777777777776E-2"/>
          <c:y val="0.46531969962088071"/>
          <c:w val="0.74305555555555558"/>
          <c:h val="0.37829359871682705"/>
        </c:manualLayout>
      </c:layout>
      <c:ofPieChart>
        <c:ofPieType val="bar"/>
        <c:varyColors val="1"/>
        <c:ser>
          <c:idx val="0"/>
          <c:order val="0"/>
          <c:tx>
            <c:strRef>
              <c:f>Sheet1!$B$3:$B$4</c:f>
              <c:strCache>
                <c:ptCount val="1"/>
                <c:pt idx="0">
                  <c:v>Zone A</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2</c:v>
                </c:pt>
                <c:pt idx="1">
                  <c:v>2</c:v>
                </c:pt>
                <c:pt idx="2">
                  <c:v>1</c:v>
                </c:pt>
                <c:pt idx="3">
                  <c:v>1</c:v>
                </c:pt>
                <c:pt idx="4">
                  <c:v>2</c:v>
                </c:pt>
                <c:pt idx="6">
                  <c:v>3</c:v>
                </c:pt>
                <c:pt idx="8">
                  <c:v>1</c:v>
                </c:pt>
                <c:pt idx="9">
                  <c:v>1</c:v>
                </c:pt>
              </c:numCache>
            </c:numRef>
          </c:val>
        </c:ser>
        <c:ser>
          <c:idx val="1"/>
          <c:order val="1"/>
          <c:tx>
            <c:strRef>
              <c:f>Sheet1!$C$3:$C$4</c:f>
              <c:strCache>
                <c:ptCount val="1"/>
                <c:pt idx="0">
                  <c:v>Zone B</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c:v>
                </c:pt>
                <c:pt idx="1">
                  <c:v>1</c:v>
                </c:pt>
                <c:pt idx="3">
                  <c:v>1</c:v>
                </c:pt>
                <c:pt idx="4">
                  <c:v>2</c:v>
                </c:pt>
                <c:pt idx="5">
                  <c:v>2</c:v>
                </c:pt>
                <c:pt idx="7">
                  <c:v>1</c:v>
                </c:pt>
                <c:pt idx="9">
                  <c:v>2</c:v>
                </c:pt>
              </c:numCache>
            </c:numRef>
          </c:val>
        </c:ser>
        <c:ser>
          <c:idx val="2"/>
          <c:order val="2"/>
          <c:tx>
            <c:strRef>
              <c:f>Sheet1!$D$3:$D$4</c:f>
              <c:strCache>
                <c:ptCount val="1"/>
                <c:pt idx="0">
                  <c:v>Zone C</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c:v>
                </c:pt>
                <c:pt idx="1">
                  <c:v>3</c:v>
                </c:pt>
                <c:pt idx="3">
                  <c:v>1</c:v>
                </c:pt>
                <c:pt idx="4">
                  <c:v>1</c:v>
                </c:pt>
                <c:pt idx="5">
                  <c:v>2</c:v>
                </c:pt>
                <c:pt idx="8">
                  <c:v>2</c:v>
                </c:pt>
                <c:pt idx="9">
                  <c:v>3</c:v>
                </c:pt>
              </c:numCache>
            </c:numRef>
          </c:val>
        </c:ser>
        <c:dLbls>
          <c:showLegendKey val="0"/>
          <c:showVal val="0"/>
          <c:showCatName val="0"/>
          <c:showSerName val="0"/>
          <c:showPercent val="0"/>
          <c:showBubbleSize val="0"/>
          <c:showLeaderLines val="1"/>
        </c:dLbls>
        <c:gapWidth val="100"/>
        <c:secondPieSize val="75"/>
        <c:serLines/>
      </c:ofPieChart>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0" y="557282"/>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490661" y="2895600"/>
            <a:ext cx="8610600" cy="2000548"/>
          </a:xfrm>
          <a:prstGeom prst="rect">
            <a:avLst/>
          </a:prstGeom>
          <a:noFill/>
        </p:spPr>
        <p:txBody>
          <a:bodyPr wrap="square" rtlCol="0">
            <a:spAutoFit/>
          </a:bodyPr>
          <a:lstStyle/>
          <a:p>
            <a:r>
              <a:rPr lang="en-US" sz="2400" dirty="0"/>
              <a:t>STUDENT NAME</a:t>
            </a:r>
            <a:r>
              <a:rPr lang="en-US" sz="2400" dirty="0" smtClean="0"/>
              <a:t>: KURINCHI A</a:t>
            </a:r>
            <a:endParaRPr lang="en-US" sz="2400" dirty="0"/>
          </a:p>
          <a:p>
            <a:r>
              <a:rPr lang="en-US" sz="2400" dirty="0"/>
              <a:t>REGISTER </a:t>
            </a:r>
            <a:r>
              <a:rPr lang="en-US" sz="2400" dirty="0" smtClean="0"/>
              <a:t>NO  : 312217239 8421B22191B3542899D49EB8153C81A2</a:t>
            </a:r>
            <a:endParaRPr lang="en-US" sz="2400" dirty="0"/>
          </a:p>
          <a:p>
            <a:r>
              <a:rPr lang="en-US" sz="2400" dirty="0" smtClean="0"/>
              <a:t>DEPARTMENT  :B.COM(GENERNAL)</a:t>
            </a:r>
            <a:endParaRPr lang="en-US" sz="2400" dirty="0"/>
          </a:p>
          <a:p>
            <a:r>
              <a:rPr lang="en-US" sz="2400" dirty="0" smtClean="0"/>
              <a:t>COLLEGE           :        SHRI KRISHNASWAMY COLLEGE FOR WOMEN</a:t>
            </a:r>
            <a:endParaRPr lang="en-US" sz="2400" dirty="0"/>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381000" y="1356407"/>
            <a:ext cx="9153525" cy="1077218"/>
          </a:xfrm>
          <a:prstGeom prst="rect">
            <a:avLst/>
          </a:prstGeom>
          <a:noFill/>
        </p:spPr>
        <p:txBody>
          <a:bodyPr wrap="square" rtlCol="0">
            <a:spAutoFit/>
          </a:bodyPr>
          <a:lstStyle/>
          <a:p>
            <a:r>
              <a:rPr lang="en-US" sz="2000" dirty="0"/>
              <a:t>To develop a comprehensive and interactive Excel model that facilitates the analysis of salary </a:t>
            </a:r>
            <a:r>
              <a:rPr lang="en-US" sz="2400" dirty="0"/>
              <a:t>and</a:t>
            </a:r>
            <a:r>
              <a:rPr lang="en-US" sz="2000" dirty="0" smtClean="0"/>
              <a:t> </a:t>
            </a:r>
            <a:r>
              <a:rPr lang="en-US" sz="2000" dirty="0"/>
              <a:t>compensation data, allowing for insights into compensation trends, fairness, and alignment with industry benchmarks.</a:t>
            </a:r>
          </a:p>
        </p:txBody>
      </p:sp>
      <p:sp>
        <p:nvSpPr>
          <p:cNvPr id="3" name="TextBox 2"/>
          <p:cNvSpPr txBox="1"/>
          <p:nvPr/>
        </p:nvSpPr>
        <p:spPr>
          <a:xfrm>
            <a:off x="1295400" y="2810005"/>
            <a:ext cx="9334118" cy="2554545"/>
          </a:xfrm>
          <a:prstGeom prst="rect">
            <a:avLst/>
          </a:prstGeom>
          <a:noFill/>
        </p:spPr>
        <p:txBody>
          <a:bodyPr wrap="square" rtlCol="0">
            <a:spAutoFit/>
          </a:bodyPr>
          <a:lstStyle/>
          <a:p>
            <a:pPr marL="342900" indent="-342900">
              <a:buFont typeface="+mj-lt"/>
              <a:buAutoNum type="arabicPeriod"/>
            </a:pPr>
            <a:r>
              <a:rPr lang="en-US" sz="2000" dirty="0">
                <a:latin typeface="Arial Unicode MS" pitchFamily="34" charset="-128"/>
                <a:ea typeface="Arial Unicode MS" pitchFamily="34" charset="-128"/>
                <a:cs typeface="Arial Unicode MS" pitchFamily="34" charset="-128"/>
              </a:rPr>
              <a:t>Clean </a:t>
            </a:r>
            <a:r>
              <a:rPr lang="en-US" sz="2000" dirty="0" smtClean="0">
                <a:latin typeface="Arial Unicode MS" pitchFamily="34" charset="-128"/>
                <a:ea typeface="Arial Unicode MS" pitchFamily="34" charset="-128"/>
                <a:cs typeface="Arial Unicode MS" pitchFamily="34" charset="-128"/>
              </a:rPr>
              <a:t>Data</a:t>
            </a:r>
          </a:p>
          <a:p>
            <a:pPr marL="342900" indent="-342900">
              <a:buFont typeface="+mj-lt"/>
              <a:buAutoNum type="arabicPeriod"/>
            </a:pPr>
            <a:r>
              <a:rPr lang="en-US" sz="2000" dirty="0">
                <a:latin typeface="Arial Unicode MS" pitchFamily="34" charset="-128"/>
                <a:ea typeface="Arial Unicode MS" pitchFamily="34" charset="-128"/>
                <a:cs typeface="Arial Unicode MS" pitchFamily="34" charset="-128"/>
              </a:rPr>
              <a:t>Create </a:t>
            </a:r>
            <a:r>
              <a:rPr lang="en-US" sz="2000" dirty="0" smtClean="0">
                <a:latin typeface="Arial Unicode MS" pitchFamily="34" charset="-128"/>
                <a:ea typeface="Arial Unicode MS" pitchFamily="34" charset="-128"/>
                <a:cs typeface="Arial Unicode MS" pitchFamily="34" charset="-128"/>
              </a:rPr>
              <a:t>Tables</a:t>
            </a:r>
          </a:p>
          <a:p>
            <a:pPr marL="342900" indent="-342900">
              <a:buFont typeface="+mj-lt"/>
              <a:buAutoNum type="arabicPeriod"/>
            </a:pPr>
            <a:r>
              <a:rPr lang="en-US" sz="2000" dirty="0">
                <a:latin typeface="Arial Unicode MS" pitchFamily="34" charset="-128"/>
                <a:ea typeface="Arial Unicode MS" pitchFamily="34" charset="-128"/>
                <a:cs typeface="Arial Unicode MS" pitchFamily="34" charset="-128"/>
              </a:rPr>
              <a:t>Data </a:t>
            </a:r>
            <a:r>
              <a:rPr lang="en-US" sz="2000" dirty="0" smtClean="0">
                <a:latin typeface="Arial Unicode MS" pitchFamily="34" charset="-128"/>
                <a:ea typeface="Arial Unicode MS" pitchFamily="34" charset="-128"/>
                <a:cs typeface="Arial Unicode MS" pitchFamily="34" charset="-128"/>
              </a:rPr>
              <a:t>Validation</a:t>
            </a:r>
          </a:p>
          <a:p>
            <a:pPr marL="342900" indent="-342900">
              <a:buFont typeface="+mj-lt"/>
              <a:buAutoNum type="arabicPeriod"/>
            </a:pPr>
            <a:r>
              <a:rPr lang="en-US" sz="2000" dirty="0">
                <a:latin typeface="Arial Unicode MS" pitchFamily="34" charset="-128"/>
                <a:ea typeface="Arial Unicode MS" pitchFamily="34" charset="-128"/>
                <a:cs typeface="Arial Unicode MS" pitchFamily="34" charset="-128"/>
              </a:rPr>
              <a:t>Create </a:t>
            </a:r>
            <a:r>
              <a:rPr lang="en-US" sz="2000" dirty="0" smtClean="0">
                <a:latin typeface="Arial Unicode MS" pitchFamily="34" charset="-128"/>
                <a:ea typeface="Arial Unicode MS" pitchFamily="34" charset="-128"/>
                <a:cs typeface="Arial Unicode MS" pitchFamily="34" charset="-128"/>
              </a:rPr>
              <a:t>PivotTables</a:t>
            </a:r>
          </a:p>
          <a:p>
            <a:pPr marL="342900" indent="-342900">
              <a:buFont typeface="+mj-lt"/>
              <a:buAutoNum type="arabicPeriod"/>
            </a:pPr>
            <a:r>
              <a:rPr lang="en-US" sz="2000" b="1" dirty="0">
                <a:latin typeface="Arial Unicode MS" pitchFamily="34" charset="-128"/>
                <a:ea typeface="Arial Unicode MS" pitchFamily="34" charset="-128"/>
                <a:cs typeface="Arial Unicode MS" pitchFamily="34" charset="-128"/>
              </a:rPr>
              <a:t>Average Salary:</a:t>
            </a:r>
            <a:r>
              <a:rPr lang="en-US" sz="2000" dirty="0">
                <a:latin typeface="Arial Unicode MS" pitchFamily="34" charset="-128"/>
                <a:ea typeface="Arial Unicode MS" pitchFamily="34" charset="-128"/>
                <a:cs typeface="Arial Unicode MS" pitchFamily="34" charset="-128"/>
              </a:rPr>
              <a:t> =AVERAGE(range)</a:t>
            </a:r>
            <a:r>
              <a:rPr lang="en-US" sz="2000" b="1" dirty="0">
                <a:latin typeface="Arial Unicode MS" pitchFamily="34" charset="-128"/>
                <a:ea typeface="Arial Unicode MS" pitchFamily="34" charset="-128"/>
                <a:cs typeface="Arial Unicode MS" pitchFamily="34" charset="-128"/>
              </a:rPr>
              <a:t>Median Salary:</a:t>
            </a:r>
            <a:r>
              <a:rPr lang="en-US" sz="2000" dirty="0">
                <a:latin typeface="Arial Unicode MS" pitchFamily="34" charset="-128"/>
                <a:ea typeface="Arial Unicode MS" pitchFamily="34" charset="-128"/>
                <a:cs typeface="Arial Unicode MS" pitchFamily="34" charset="-128"/>
              </a:rPr>
              <a:t> =MEDIAN(range)</a:t>
            </a:r>
            <a:r>
              <a:rPr lang="en-US" sz="2000" b="1" dirty="0">
                <a:latin typeface="Arial Unicode MS" pitchFamily="34" charset="-128"/>
                <a:ea typeface="Arial Unicode MS" pitchFamily="34" charset="-128"/>
                <a:cs typeface="Arial Unicode MS" pitchFamily="34" charset="-128"/>
              </a:rPr>
              <a:t>Salary Range:</a:t>
            </a:r>
            <a:r>
              <a:rPr lang="en-US" sz="2000" dirty="0">
                <a:latin typeface="Arial Unicode MS" pitchFamily="34" charset="-128"/>
                <a:ea typeface="Arial Unicode MS" pitchFamily="34" charset="-128"/>
                <a:cs typeface="Arial Unicode MS" pitchFamily="34" charset="-128"/>
              </a:rPr>
              <a:t> =MAX(range) - MIN(range</a:t>
            </a:r>
            <a:r>
              <a:rPr lang="en-US" sz="2000" dirty="0" smtClean="0">
                <a:latin typeface="Arial Unicode MS" pitchFamily="34" charset="-128"/>
                <a:ea typeface="Arial Unicode MS" pitchFamily="34" charset="-128"/>
                <a:cs typeface="Arial Unicode MS" pitchFamily="34" charset="-128"/>
              </a:rPr>
              <a:t>)</a:t>
            </a:r>
          </a:p>
          <a:p>
            <a:pPr marL="342900" indent="-342900">
              <a:buFont typeface="+mj-lt"/>
              <a:buAutoNum type="arabicPeriod"/>
            </a:pPr>
            <a:r>
              <a:rPr lang="en-US" sz="2000" dirty="0">
                <a:latin typeface="Arial Unicode MS" pitchFamily="34" charset="-128"/>
                <a:ea typeface="Arial Unicode MS" pitchFamily="34" charset="-128"/>
                <a:cs typeface="Arial Unicode MS" pitchFamily="34" charset="-128"/>
              </a:rPr>
              <a:t>Protect </a:t>
            </a:r>
            <a:r>
              <a:rPr lang="en-US" sz="2000" dirty="0" smtClean="0">
                <a:latin typeface="Arial Unicode MS" pitchFamily="34" charset="-128"/>
                <a:ea typeface="Arial Unicode MS" pitchFamily="34" charset="-128"/>
                <a:cs typeface="Arial Unicode MS" pitchFamily="34" charset="-128"/>
              </a:rPr>
              <a:t>Data</a:t>
            </a:r>
          </a:p>
          <a:p>
            <a:pPr marL="342900" indent="-342900">
              <a:buFont typeface="+mj-lt"/>
              <a:buAutoNum type="arabicPeriod"/>
            </a:pPr>
            <a:r>
              <a:rPr lang="en-US" sz="2000" dirty="0">
                <a:latin typeface="Arial Unicode MS" pitchFamily="34" charset="-128"/>
                <a:ea typeface="Arial Unicode MS" pitchFamily="34" charset="-128"/>
                <a:cs typeface="Arial Unicode MS" pitchFamily="34" charset="-128"/>
              </a:rPr>
              <a:t>Implementation Steps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dirty="0">
              <a:latin typeface="Trebuchet MS"/>
              <a:cs typeface="Trebuchet MS"/>
            </a:endParaRPr>
          </a:p>
        </p:txBody>
      </p:sp>
      <p:graphicFrame>
        <p:nvGraphicFramePr>
          <p:cNvPr id="8" name="Table 7"/>
          <p:cNvGraphicFramePr>
            <a:graphicFrameLocks noGrp="1"/>
          </p:cNvGraphicFramePr>
          <p:nvPr>
            <p:extLst>
              <p:ext uri="{D42A27DB-BD31-4B8C-83A1-F6EECF244321}">
                <p14:modId xmlns:p14="http://schemas.microsoft.com/office/powerpoint/2010/main" val="748029174"/>
              </p:ext>
            </p:extLst>
          </p:nvPr>
        </p:nvGraphicFramePr>
        <p:xfrm>
          <a:off x="838200" y="1695450"/>
          <a:ext cx="4305300" cy="3429000"/>
        </p:xfrm>
        <a:graphic>
          <a:graphicData uri="http://schemas.openxmlformats.org/drawingml/2006/table">
            <a:tbl>
              <a:tblPr>
                <a:tableStyleId>{5C22544A-7EE6-4342-B048-85BDC9FD1C3A}</a:tableStyleId>
              </a:tblPr>
              <a:tblGrid>
                <a:gridCol w="1230992"/>
                <a:gridCol w="1091395"/>
                <a:gridCol w="469554"/>
                <a:gridCol w="469554"/>
                <a:gridCol w="751920"/>
                <a:gridCol w="291885"/>
              </a:tblGrid>
              <a:tr h="190500">
                <a:tc>
                  <a:txBody>
                    <a:bodyPr/>
                    <a:lstStyle/>
                    <a:p>
                      <a:pPr algn="l" fontAlgn="b"/>
                      <a:r>
                        <a:rPr lang="en-US" sz="1100" u="none" strike="noStrike">
                          <a:effectLst/>
                        </a:rPr>
                        <a:t>GenderCode</a:t>
                      </a:r>
                      <a:endParaRPr lang="en-US" sz="1100" b="0" i="0" u="none" strike="noStrike">
                        <a:solidFill>
                          <a:srgbClr val="000000"/>
                        </a:solidFill>
                        <a:effectLst/>
                        <a:latin typeface="Calibri"/>
                      </a:endParaRPr>
                    </a:p>
                  </a:txBody>
                  <a:tcPr marL="0" marR="0" marT="0" marB="0" anchor="b"/>
                </a:tc>
                <a:tc>
                  <a:txBody>
                    <a:bodyPr/>
                    <a:lstStyle/>
                    <a:p>
                      <a:pPr algn="l" fontAlgn="b"/>
                      <a:r>
                        <a:rPr lang="en-US" sz="1100" u="none" strike="noStrike">
                          <a:effectLst/>
                        </a:rPr>
                        <a:t>(All)</a:t>
                      </a:r>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r>
              <a:tr h="190500">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r>
              <a:tr h="190500">
                <a:tc>
                  <a:txBody>
                    <a:bodyPr/>
                    <a:lstStyle/>
                    <a:p>
                      <a:pPr algn="l" fontAlgn="b"/>
                      <a:r>
                        <a:rPr lang="en-US" sz="1100" u="none" strike="noStrike">
                          <a:effectLst/>
                        </a:rPr>
                        <a:t>Count of FirstName</a:t>
                      </a:r>
                      <a:endParaRPr lang="en-US" sz="1100" b="1" i="0" u="none" strike="noStrike">
                        <a:solidFill>
                          <a:srgbClr val="000000"/>
                        </a:solidFill>
                        <a:effectLst/>
                        <a:latin typeface="Calibri"/>
                      </a:endParaRPr>
                    </a:p>
                  </a:txBody>
                  <a:tcPr marL="0" marR="0" marT="0" marB="0" anchor="b"/>
                </a:tc>
                <a:tc>
                  <a:txBody>
                    <a:bodyPr/>
                    <a:lstStyle/>
                    <a:p>
                      <a:pPr algn="l" fontAlgn="b"/>
                      <a:r>
                        <a:rPr lang="en-US" sz="1100" u="none" strike="noStrike">
                          <a:effectLst/>
                        </a:rPr>
                        <a:t>Column Labels</a:t>
                      </a:r>
                      <a:endParaRPr lang="en-US" sz="1100" b="1" i="0" u="none" strike="noStrike">
                        <a:solidFill>
                          <a:srgbClr val="000000"/>
                        </a:solidFill>
                        <a:effectLst/>
                        <a:latin typeface="Calibri"/>
                      </a:endParaRPr>
                    </a:p>
                  </a:txBody>
                  <a:tcPr marL="0" marR="0" marT="0" marB="0" anchor="b"/>
                </a:tc>
                <a:tc>
                  <a:txBody>
                    <a:bodyPr/>
                    <a:lstStyle/>
                    <a:p>
                      <a:pPr algn="l" fontAlgn="b"/>
                      <a:endParaRPr lang="en-US" sz="1100" b="1" i="0" u="none" strike="noStrike">
                        <a:solidFill>
                          <a:srgbClr val="000000"/>
                        </a:solidFill>
                        <a:effectLst/>
                        <a:latin typeface="Calibri"/>
                      </a:endParaRPr>
                    </a:p>
                  </a:txBody>
                  <a:tcPr marL="0" marR="0" marT="0" marB="0" anchor="b"/>
                </a:tc>
                <a:tc>
                  <a:txBody>
                    <a:bodyPr/>
                    <a:lstStyle/>
                    <a:p>
                      <a:pPr algn="l" fontAlgn="b"/>
                      <a:endParaRPr lang="en-US" sz="1100" b="1" i="0" u="none" strike="noStrike">
                        <a:solidFill>
                          <a:srgbClr val="000000"/>
                        </a:solidFill>
                        <a:effectLst/>
                        <a:latin typeface="Calibri"/>
                      </a:endParaRPr>
                    </a:p>
                  </a:txBody>
                  <a:tcPr marL="0" marR="0" marT="0" marB="0" anchor="b"/>
                </a:tc>
                <a:tc>
                  <a:txBody>
                    <a:bodyPr/>
                    <a:lstStyle/>
                    <a:p>
                      <a:pPr algn="l" fontAlgn="b"/>
                      <a:endParaRPr lang="en-US" sz="1100" b="1"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r>
              <a:tr h="190500">
                <a:tc>
                  <a:txBody>
                    <a:bodyPr/>
                    <a:lstStyle/>
                    <a:p>
                      <a:pPr algn="l" fontAlgn="b"/>
                      <a:r>
                        <a:rPr lang="en-US" sz="1100" u="none" strike="noStrike">
                          <a:effectLst/>
                        </a:rPr>
                        <a:t>Row Labels</a:t>
                      </a:r>
                      <a:endParaRPr lang="en-US" sz="1100" b="1" i="0" u="none" strike="noStrike">
                        <a:solidFill>
                          <a:srgbClr val="000000"/>
                        </a:solidFill>
                        <a:effectLst/>
                        <a:latin typeface="Calibri"/>
                      </a:endParaRPr>
                    </a:p>
                  </a:txBody>
                  <a:tcPr marL="0" marR="0" marT="0" marB="0" anchor="b"/>
                </a:tc>
                <a:tc>
                  <a:txBody>
                    <a:bodyPr/>
                    <a:lstStyle/>
                    <a:p>
                      <a:pPr algn="l" fontAlgn="b"/>
                      <a:r>
                        <a:rPr lang="en-US" sz="1100" u="none" strike="noStrike">
                          <a:effectLst/>
                        </a:rPr>
                        <a:t>Zone A</a:t>
                      </a:r>
                      <a:endParaRPr lang="en-US" sz="1100" b="1" i="0" u="none" strike="noStrike">
                        <a:solidFill>
                          <a:srgbClr val="000000"/>
                        </a:solidFill>
                        <a:effectLst/>
                        <a:latin typeface="Calibri"/>
                      </a:endParaRPr>
                    </a:p>
                  </a:txBody>
                  <a:tcPr marL="0" marR="0" marT="0" marB="0" anchor="b"/>
                </a:tc>
                <a:tc>
                  <a:txBody>
                    <a:bodyPr/>
                    <a:lstStyle/>
                    <a:p>
                      <a:pPr algn="l" fontAlgn="b"/>
                      <a:r>
                        <a:rPr lang="en-US" sz="1100" u="none" strike="noStrike">
                          <a:effectLst/>
                        </a:rPr>
                        <a:t>Zone B</a:t>
                      </a:r>
                      <a:endParaRPr lang="en-US" sz="1100" b="1" i="0" u="none" strike="noStrike">
                        <a:solidFill>
                          <a:srgbClr val="000000"/>
                        </a:solidFill>
                        <a:effectLst/>
                        <a:latin typeface="Calibri"/>
                      </a:endParaRPr>
                    </a:p>
                  </a:txBody>
                  <a:tcPr marL="0" marR="0" marT="0" marB="0" anchor="b"/>
                </a:tc>
                <a:tc>
                  <a:txBody>
                    <a:bodyPr/>
                    <a:lstStyle/>
                    <a:p>
                      <a:pPr algn="l" fontAlgn="b"/>
                      <a:r>
                        <a:rPr lang="en-US" sz="1100" u="none" strike="noStrike">
                          <a:effectLst/>
                        </a:rPr>
                        <a:t>Zone C</a:t>
                      </a:r>
                      <a:endParaRPr lang="en-US" sz="1100" b="1" i="0" u="none" strike="noStrike">
                        <a:solidFill>
                          <a:srgbClr val="000000"/>
                        </a:solidFill>
                        <a:effectLst/>
                        <a:latin typeface="Calibri"/>
                      </a:endParaRPr>
                    </a:p>
                  </a:txBody>
                  <a:tcPr marL="0" marR="0" marT="0" marB="0" anchor="b"/>
                </a:tc>
                <a:tc>
                  <a:txBody>
                    <a:bodyPr/>
                    <a:lstStyle/>
                    <a:p>
                      <a:pPr algn="l" fontAlgn="b"/>
                      <a:r>
                        <a:rPr lang="en-US" sz="1100" u="none" strike="noStrike">
                          <a:effectLst/>
                        </a:rPr>
                        <a:t>Grand Total</a:t>
                      </a:r>
                      <a:endParaRPr lang="en-US" sz="1100" b="1"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r>
              <a:tr h="190500">
                <a:tc>
                  <a:txBody>
                    <a:bodyPr/>
                    <a:lstStyle/>
                    <a:p>
                      <a:pPr algn="l" fontAlgn="b"/>
                      <a:r>
                        <a:rPr lang="en-US" sz="1100" u="none" strike="noStrike">
                          <a:effectLst/>
                        </a:rPr>
                        <a:t>BPC</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4</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5</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12</a:t>
                      </a:r>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r>
              <a:tr h="190500">
                <a:tc>
                  <a:txBody>
                    <a:bodyPr/>
                    <a:lstStyle/>
                    <a:p>
                      <a:pPr algn="l" fontAlgn="b"/>
                      <a:r>
                        <a:rPr lang="en-US" sz="1100" u="none" strike="noStrike">
                          <a:effectLst/>
                        </a:rPr>
                        <a:t>CCDR</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7</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4</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13</a:t>
                      </a:r>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r>
              <a:tr h="190500">
                <a:tc>
                  <a:txBody>
                    <a:bodyPr/>
                    <a:lstStyle/>
                    <a:p>
                      <a:pPr algn="l" fontAlgn="b"/>
                      <a:r>
                        <a:rPr lang="en-US" sz="1100" u="none" strike="noStrike">
                          <a:effectLst/>
                        </a:rPr>
                        <a:t>EW</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5</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4</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10</a:t>
                      </a:r>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r>
              <a:tr h="190500">
                <a:tc>
                  <a:txBody>
                    <a:bodyPr/>
                    <a:lstStyle/>
                    <a:p>
                      <a:pPr algn="l" fontAlgn="b"/>
                      <a:r>
                        <a:rPr lang="en-US" sz="1100" u="none" strike="noStrike">
                          <a:effectLst/>
                        </a:rPr>
                        <a:t>MSC</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9</a:t>
                      </a:r>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r>
              <a:tr h="190500">
                <a:tc>
                  <a:txBody>
                    <a:bodyPr/>
                    <a:lstStyle/>
                    <a:p>
                      <a:pPr algn="l" fontAlgn="b"/>
                      <a:r>
                        <a:rPr lang="en-US" sz="1100" u="none" strike="noStrike">
                          <a:effectLst/>
                        </a:rPr>
                        <a:t>NEL</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4</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8</a:t>
                      </a:r>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r>
              <a:tr h="190500">
                <a:tc>
                  <a:txBody>
                    <a:bodyPr/>
                    <a:lstStyle/>
                    <a:p>
                      <a:pPr algn="l" fontAlgn="b"/>
                      <a:r>
                        <a:rPr lang="en-US" sz="1100" u="none" strike="noStrike">
                          <a:effectLst/>
                        </a:rPr>
                        <a:t>PL</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4</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8</a:t>
                      </a:r>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r>
              <a:tr h="190500">
                <a:tc>
                  <a:txBody>
                    <a:bodyPr/>
                    <a:lstStyle/>
                    <a:p>
                      <a:pPr algn="l" fontAlgn="b"/>
                      <a:r>
                        <a:rPr lang="en-US" sz="1100" u="none" strike="noStrike">
                          <a:effectLst/>
                        </a:rPr>
                        <a:t>PYZ</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6</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10</a:t>
                      </a:r>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r>
              <a:tr h="190500">
                <a:tc>
                  <a:txBody>
                    <a:bodyPr/>
                    <a:lstStyle/>
                    <a:p>
                      <a:pPr algn="l" fontAlgn="b"/>
                      <a:r>
                        <a:rPr lang="en-US" sz="1100" u="none" strike="noStrike">
                          <a:effectLst/>
                        </a:rPr>
                        <a:t>SVG</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5</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8</a:t>
                      </a:r>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r>
              <a:tr h="190500">
                <a:tc>
                  <a:txBody>
                    <a:bodyPr/>
                    <a:lstStyle/>
                    <a:p>
                      <a:pPr algn="l" fontAlgn="b"/>
                      <a:r>
                        <a:rPr lang="en-US" sz="1100" u="none" strike="noStrike">
                          <a:effectLst/>
                        </a:rPr>
                        <a:t>TNS</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6</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10</a:t>
                      </a:r>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r>
              <a:tr h="190500">
                <a:tc>
                  <a:txBody>
                    <a:bodyPr/>
                    <a:lstStyle/>
                    <a:p>
                      <a:pPr algn="l" fontAlgn="b"/>
                      <a:r>
                        <a:rPr lang="en-US" sz="1100" u="none" strike="noStrike">
                          <a:effectLst/>
                        </a:rPr>
                        <a:t>WBL</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6</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11</a:t>
                      </a:r>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r>
              <a:tr h="190500">
                <a:tc>
                  <a:txBody>
                    <a:bodyPr/>
                    <a:lstStyle/>
                    <a:p>
                      <a:pPr algn="l" fontAlgn="b"/>
                      <a:r>
                        <a:rPr lang="en-US" sz="1100" u="none" strike="noStrike">
                          <a:effectLst/>
                        </a:rPr>
                        <a:t>Grand Total</a:t>
                      </a:r>
                      <a:endParaRPr lang="en-US" sz="1100" b="1"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35</a:t>
                      </a:r>
                      <a:endParaRPr lang="en-US" sz="1100" b="1"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30</a:t>
                      </a:r>
                      <a:endParaRPr lang="en-US" sz="1100" b="1"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34</a:t>
                      </a:r>
                      <a:endParaRPr lang="en-US" sz="1100" b="1"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99</a:t>
                      </a:r>
                      <a:endParaRPr lang="en-US" sz="1100" b="1"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r>
              <a:tr h="190500">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r>
              <a:tr h="190500">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r>
              <a:tr h="190500">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dirty="0">
                        <a:solidFill>
                          <a:srgbClr val="000000"/>
                        </a:solidFill>
                        <a:effectLst/>
                        <a:latin typeface="Calibri"/>
                      </a:endParaRPr>
                    </a:p>
                  </a:txBody>
                  <a:tcPr marL="0" marR="0" marT="0" marB="0" anchor="b"/>
                </a:tc>
              </a:tr>
            </a:tbl>
          </a:graphicData>
        </a:graphic>
      </p:graphicFrame>
      <p:graphicFrame>
        <p:nvGraphicFramePr>
          <p:cNvPr id="11" name="Chart 10"/>
          <p:cNvGraphicFramePr>
            <a:graphicFrameLocks/>
          </p:cNvGraphicFramePr>
          <p:nvPr>
            <p:extLst>
              <p:ext uri="{D42A27DB-BD31-4B8C-83A1-F6EECF244321}">
                <p14:modId xmlns:p14="http://schemas.microsoft.com/office/powerpoint/2010/main" val="2821331374"/>
              </p:ext>
            </p:extLst>
          </p:nvPr>
        </p:nvGraphicFramePr>
        <p:xfrm>
          <a:off x="5943600" y="1600200"/>
          <a:ext cx="4781550" cy="33147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endParaRPr lang="en-IN"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97354042"/>
              </p:ext>
            </p:extLst>
          </p:nvPr>
        </p:nvGraphicFramePr>
        <p:xfrm>
          <a:off x="1143000" y="1676400"/>
          <a:ext cx="4724401" cy="3962395"/>
        </p:xfrm>
        <a:graphic>
          <a:graphicData uri="http://schemas.openxmlformats.org/drawingml/2006/table">
            <a:tbl>
              <a:tblPr>
                <a:tableStyleId>{5C22544A-7EE6-4342-B048-85BDC9FD1C3A}</a:tableStyleId>
              </a:tblPr>
              <a:tblGrid>
                <a:gridCol w="1106347"/>
                <a:gridCol w="1627456"/>
                <a:gridCol w="552737"/>
                <a:gridCol w="552737"/>
                <a:gridCol w="885124"/>
              </a:tblGrid>
              <a:tr h="222948">
                <a:tc>
                  <a:txBody>
                    <a:bodyPr/>
                    <a:lstStyle/>
                    <a:p>
                      <a:pPr algn="l" fontAlgn="b"/>
                      <a:r>
                        <a:rPr lang="en-US" sz="1100" u="none" strike="noStrike">
                          <a:effectLst/>
                        </a:rPr>
                        <a:t>GenderCode</a:t>
                      </a:r>
                      <a:endParaRPr lang="en-US" sz="1100" b="0" i="0" u="none" strike="noStrike">
                        <a:solidFill>
                          <a:srgbClr val="000000"/>
                        </a:solidFill>
                        <a:effectLst/>
                        <a:latin typeface="Calibri"/>
                      </a:endParaRPr>
                    </a:p>
                  </a:txBody>
                  <a:tcPr marL="0" marR="0" marT="0" marB="0" anchor="b"/>
                </a:tc>
                <a:tc>
                  <a:txBody>
                    <a:bodyPr/>
                    <a:lstStyle/>
                    <a:p>
                      <a:pPr algn="l" fontAlgn="b"/>
                      <a:r>
                        <a:rPr lang="en-US" sz="1100" u="none" strike="noStrike">
                          <a:effectLst/>
                        </a:rPr>
                        <a:t>Female</a:t>
                      </a:r>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r>
              <a:tr h="253350">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r>
              <a:tr h="445897">
                <a:tc>
                  <a:txBody>
                    <a:bodyPr/>
                    <a:lstStyle/>
                    <a:p>
                      <a:pPr algn="l" fontAlgn="b"/>
                      <a:r>
                        <a:rPr lang="en-US" sz="1100" u="none" strike="noStrike">
                          <a:effectLst/>
                        </a:rPr>
                        <a:t>Count of FirstName</a:t>
                      </a:r>
                      <a:endParaRPr lang="en-US" sz="1100" b="1" i="0" u="none" strike="noStrike">
                        <a:solidFill>
                          <a:srgbClr val="000000"/>
                        </a:solidFill>
                        <a:effectLst/>
                        <a:latin typeface="Calibri"/>
                      </a:endParaRPr>
                    </a:p>
                  </a:txBody>
                  <a:tcPr marL="0" marR="0" marT="0" marB="0" anchor="b"/>
                </a:tc>
                <a:tc>
                  <a:txBody>
                    <a:bodyPr/>
                    <a:lstStyle/>
                    <a:p>
                      <a:pPr algn="l" fontAlgn="b"/>
                      <a:r>
                        <a:rPr lang="en-US" sz="1100" u="none" strike="noStrike">
                          <a:effectLst/>
                        </a:rPr>
                        <a:t>Column Labels</a:t>
                      </a:r>
                      <a:endParaRPr lang="en-US" sz="1100" b="1" i="0" u="none" strike="noStrike">
                        <a:solidFill>
                          <a:srgbClr val="000000"/>
                        </a:solidFill>
                        <a:effectLst/>
                        <a:latin typeface="Calibri"/>
                      </a:endParaRPr>
                    </a:p>
                  </a:txBody>
                  <a:tcPr marL="0" marR="0" marT="0" marB="0" anchor="b"/>
                </a:tc>
                <a:tc>
                  <a:txBody>
                    <a:bodyPr/>
                    <a:lstStyle/>
                    <a:p>
                      <a:pPr algn="l" fontAlgn="b"/>
                      <a:endParaRPr lang="en-US" sz="1100" b="1" i="0" u="none" strike="noStrike">
                        <a:solidFill>
                          <a:srgbClr val="000000"/>
                        </a:solidFill>
                        <a:effectLst/>
                        <a:latin typeface="Calibri"/>
                      </a:endParaRPr>
                    </a:p>
                  </a:txBody>
                  <a:tcPr marL="0" marR="0" marT="0" marB="0" anchor="b"/>
                </a:tc>
                <a:tc>
                  <a:txBody>
                    <a:bodyPr/>
                    <a:lstStyle/>
                    <a:p>
                      <a:pPr algn="l" fontAlgn="b"/>
                      <a:endParaRPr lang="en-US" sz="1100" b="1" i="0" u="none" strike="noStrike">
                        <a:solidFill>
                          <a:srgbClr val="000000"/>
                        </a:solidFill>
                        <a:effectLst/>
                        <a:latin typeface="Calibri"/>
                      </a:endParaRPr>
                    </a:p>
                  </a:txBody>
                  <a:tcPr marL="0" marR="0" marT="0" marB="0" anchor="b"/>
                </a:tc>
                <a:tc>
                  <a:txBody>
                    <a:bodyPr/>
                    <a:lstStyle/>
                    <a:p>
                      <a:pPr algn="l" fontAlgn="b"/>
                      <a:endParaRPr lang="en-US" sz="1100" b="1" i="0" u="none" strike="noStrike">
                        <a:solidFill>
                          <a:srgbClr val="000000"/>
                        </a:solidFill>
                        <a:effectLst/>
                        <a:latin typeface="Calibri"/>
                      </a:endParaRPr>
                    </a:p>
                  </a:txBody>
                  <a:tcPr marL="0" marR="0" marT="0" marB="0" anchor="b"/>
                </a:tc>
              </a:tr>
              <a:tr h="253350">
                <a:tc>
                  <a:txBody>
                    <a:bodyPr/>
                    <a:lstStyle/>
                    <a:p>
                      <a:pPr algn="l" fontAlgn="b"/>
                      <a:r>
                        <a:rPr lang="en-US" sz="1100" u="none" strike="noStrike">
                          <a:effectLst/>
                        </a:rPr>
                        <a:t>Row Labels</a:t>
                      </a:r>
                      <a:endParaRPr lang="en-US" sz="1100" b="1" i="0" u="none" strike="noStrike">
                        <a:solidFill>
                          <a:srgbClr val="000000"/>
                        </a:solidFill>
                        <a:effectLst/>
                        <a:latin typeface="Calibri"/>
                      </a:endParaRPr>
                    </a:p>
                  </a:txBody>
                  <a:tcPr marL="0" marR="0" marT="0" marB="0" anchor="b"/>
                </a:tc>
                <a:tc>
                  <a:txBody>
                    <a:bodyPr/>
                    <a:lstStyle/>
                    <a:p>
                      <a:pPr algn="l" fontAlgn="b"/>
                      <a:r>
                        <a:rPr lang="en-US" sz="1100" u="none" strike="noStrike">
                          <a:effectLst/>
                        </a:rPr>
                        <a:t>Zone A</a:t>
                      </a:r>
                      <a:endParaRPr lang="en-US" sz="1100" b="1" i="0" u="none" strike="noStrike">
                        <a:solidFill>
                          <a:srgbClr val="000000"/>
                        </a:solidFill>
                        <a:effectLst/>
                        <a:latin typeface="Calibri"/>
                      </a:endParaRPr>
                    </a:p>
                  </a:txBody>
                  <a:tcPr marL="0" marR="0" marT="0" marB="0" anchor="b"/>
                </a:tc>
                <a:tc>
                  <a:txBody>
                    <a:bodyPr/>
                    <a:lstStyle/>
                    <a:p>
                      <a:pPr algn="l" fontAlgn="b"/>
                      <a:r>
                        <a:rPr lang="en-US" sz="1100" u="none" strike="noStrike">
                          <a:effectLst/>
                        </a:rPr>
                        <a:t>Zone B</a:t>
                      </a:r>
                      <a:endParaRPr lang="en-US" sz="1100" b="1" i="0" u="none" strike="noStrike">
                        <a:solidFill>
                          <a:srgbClr val="000000"/>
                        </a:solidFill>
                        <a:effectLst/>
                        <a:latin typeface="Calibri"/>
                      </a:endParaRPr>
                    </a:p>
                  </a:txBody>
                  <a:tcPr marL="0" marR="0" marT="0" marB="0" anchor="b"/>
                </a:tc>
                <a:tc>
                  <a:txBody>
                    <a:bodyPr/>
                    <a:lstStyle/>
                    <a:p>
                      <a:pPr algn="l" fontAlgn="b"/>
                      <a:r>
                        <a:rPr lang="en-US" sz="1100" u="none" strike="noStrike">
                          <a:effectLst/>
                        </a:rPr>
                        <a:t>Zone C</a:t>
                      </a:r>
                      <a:endParaRPr lang="en-US" sz="1100" b="1" i="0" u="none" strike="noStrike">
                        <a:solidFill>
                          <a:srgbClr val="000000"/>
                        </a:solidFill>
                        <a:effectLst/>
                        <a:latin typeface="Calibri"/>
                      </a:endParaRPr>
                    </a:p>
                  </a:txBody>
                  <a:tcPr marL="0" marR="0" marT="0" marB="0" anchor="b"/>
                </a:tc>
                <a:tc>
                  <a:txBody>
                    <a:bodyPr/>
                    <a:lstStyle/>
                    <a:p>
                      <a:pPr algn="l" fontAlgn="b"/>
                      <a:r>
                        <a:rPr lang="en-US" sz="1100" u="none" strike="noStrike">
                          <a:effectLst/>
                        </a:rPr>
                        <a:t>Grand Total</a:t>
                      </a:r>
                      <a:endParaRPr lang="en-US" sz="1100" b="1" i="0" u="none" strike="noStrike">
                        <a:solidFill>
                          <a:srgbClr val="000000"/>
                        </a:solidFill>
                        <a:effectLst/>
                        <a:latin typeface="Calibri"/>
                      </a:endParaRPr>
                    </a:p>
                  </a:txBody>
                  <a:tcPr marL="0" marR="0" marT="0" marB="0" anchor="b"/>
                </a:tc>
              </a:tr>
              <a:tr h="253350">
                <a:tc>
                  <a:txBody>
                    <a:bodyPr/>
                    <a:lstStyle/>
                    <a:p>
                      <a:pPr algn="l" fontAlgn="b"/>
                      <a:r>
                        <a:rPr lang="en-US" sz="1100" u="none" strike="noStrike">
                          <a:effectLst/>
                        </a:rPr>
                        <a:t>BPC</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6</a:t>
                      </a:r>
                      <a:endParaRPr lang="en-US" sz="1100" b="0" i="0" u="none" strike="noStrike">
                        <a:solidFill>
                          <a:srgbClr val="000000"/>
                        </a:solidFill>
                        <a:effectLst/>
                        <a:latin typeface="Calibri"/>
                      </a:endParaRPr>
                    </a:p>
                  </a:txBody>
                  <a:tcPr marL="0" marR="0" marT="0" marB="0" anchor="b"/>
                </a:tc>
              </a:tr>
              <a:tr h="253350">
                <a:tc>
                  <a:txBody>
                    <a:bodyPr/>
                    <a:lstStyle/>
                    <a:p>
                      <a:pPr algn="l" fontAlgn="b"/>
                      <a:r>
                        <a:rPr lang="en-US" sz="1100" u="none" strike="noStrike">
                          <a:effectLst/>
                        </a:rPr>
                        <a:t>CCDR</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6</a:t>
                      </a:r>
                      <a:endParaRPr lang="en-US" sz="1100" b="0" i="0" u="none" strike="noStrike">
                        <a:solidFill>
                          <a:srgbClr val="000000"/>
                        </a:solidFill>
                        <a:effectLst/>
                        <a:latin typeface="Calibri"/>
                      </a:endParaRPr>
                    </a:p>
                  </a:txBody>
                  <a:tcPr marL="0" marR="0" marT="0" marB="0" anchor="b"/>
                </a:tc>
              </a:tr>
              <a:tr h="253350">
                <a:tc>
                  <a:txBody>
                    <a:bodyPr/>
                    <a:lstStyle/>
                    <a:p>
                      <a:pPr algn="l" fontAlgn="b"/>
                      <a:r>
                        <a:rPr lang="en-US" sz="1100" u="none" strike="noStrike">
                          <a:effectLst/>
                        </a:rPr>
                        <a:t>EW</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0" marR="0" marT="0" marB="0" anchor="b"/>
                </a:tc>
              </a:tr>
              <a:tr h="253350">
                <a:tc>
                  <a:txBody>
                    <a:bodyPr/>
                    <a:lstStyle/>
                    <a:p>
                      <a:pPr algn="l" fontAlgn="b"/>
                      <a:r>
                        <a:rPr lang="en-US" sz="1100" u="none" strike="noStrike">
                          <a:effectLst/>
                        </a:rPr>
                        <a:t>MSC</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0" marR="0" marT="0" marB="0" anchor="b"/>
                </a:tc>
              </a:tr>
              <a:tr h="253350">
                <a:tc>
                  <a:txBody>
                    <a:bodyPr/>
                    <a:lstStyle/>
                    <a:p>
                      <a:pPr algn="l" fontAlgn="b"/>
                      <a:r>
                        <a:rPr lang="en-US" sz="1100" u="none" strike="noStrike">
                          <a:effectLst/>
                        </a:rPr>
                        <a:t>NEL</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5</a:t>
                      </a:r>
                      <a:endParaRPr lang="en-US" sz="1100" b="0" i="0" u="none" strike="noStrike">
                        <a:solidFill>
                          <a:srgbClr val="000000"/>
                        </a:solidFill>
                        <a:effectLst/>
                        <a:latin typeface="Calibri"/>
                      </a:endParaRPr>
                    </a:p>
                  </a:txBody>
                  <a:tcPr marL="0" marR="0" marT="0" marB="0" anchor="b"/>
                </a:tc>
              </a:tr>
              <a:tr h="253350">
                <a:tc>
                  <a:txBody>
                    <a:bodyPr/>
                    <a:lstStyle/>
                    <a:p>
                      <a:pPr algn="l" fontAlgn="b"/>
                      <a:r>
                        <a:rPr lang="en-US" sz="1100" u="none" strike="noStrike">
                          <a:effectLst/>
                        </a:rPr>
                        <a:t>PL</a:t>
                      </a:r>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4</a:t>
                      </a:r>
                      <a:endParaRPr lang="en-US" sz="1100" b="0" i="0" u="none" strike="noStrike">
                        <a:solidFill>
                          <a:srgbClr val="000000"/>
                        </a:solidFill>
                        <a:effectLst/>
                        <a:latin typeface="Calibri"/>
                      </a:endParaRPr>
                    </a:p>
                  </a:txBody>
                  <a:tcPr marL="0" marR="0" marT="0" marB="0" anchor="b"/>
                </a:tc>
              </a:tr>
              <a:tr h="253350">
                <a:tc>
                  <a:txBody>
                    <a:bodyPr/>
                    <a:lstStyle/>
                    <a:p>
                      <a:pPr algn="l" fontAlgn="b"/>
                      <a:r>
                        <a:rPr lang="en-US" sz="1100" u="none" strike="noStrike">
                          <a:effectLst/>
                        </a:rPr>
                        <a:t>PYZ</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0" marR="0" marT="0" marB="0" anchor="b"/>
                </a:tc>
              </a:tr>
              <a:tr h="253350">
                <a:tc>
                  <a:txBody>
                    <a:bodyPr/>
                    <a:lstStyle/>
                    <a:p>
                      <a:pPr algn="l" fontAlgn="b"/>
                      <a:r>
                        <a:rPr lang="en-US" sz="1100" u="none" strike="noStrike">
                          <a:effectLst/>
                        </a:rPr>
                        <a:t>SVG</a:t>
                      </a:r>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0" marR="0" marT="0" marB="0" anchor="b"/>
                </a:tc>
              </a:tr>
              <a:tr h="253350">
                <a:tc>
                  <a:txBody>
                    <a:bodyPr/>
                    <a:lstStyle/>
                    <a:p>
                      <a:pPr algn="l" fontAlgn="b"/>
                      <a:r>
                        <a:rPr lang="en-US" sz="1100" u="none" strike="noStrike">
                          <a:effectLst/>
                        </a:rPr>
                        <a:t>TNS</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0" marR="0" marT="0" marB="0" anchor="b"/>
                </a:tc>
              </a:tr>
              <a:tr h="253350">
                <a:tc>
                  <a:txBody>
                    <a:bodyPr/>
                    <a:lstStyle/>
                    <a:p>
                      <a:pPr algn="l" fontAlgn="b"/>
                      <a:r>
                        <a:rPr lang="en-US" sz="1100" u="none" strike="noStrike">
                          <a:effectLst/>
                        </a:rPr>
                        <a:t>WBL</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6</a:t>
                      </a:r>
                      <a:endParaRPr lang="en-US" sz="1100" b="0" i="0" u="none" strike="noStrike">
                        <a:solidFill>
                          <a:srgbClr val="000000"/>
                        </a:solidFill>
                        <a:effectLst/>
                        <a:latin typeface="Calibri"/>
                      </a:endParaRPr>
                    </a:p>
                  </a:txBody>
                  <a:tcPr marL="0" marR="0" marT="0" marB="0" anchor="b"/>
                </a:tc>
              </a:tr>
              <a:tr h="253350">
                <a:tc>
                  <a:txBody>
                    <a:bodyPr/>
                    <a:lstStyle/>
                    <a:p>
                      <a:pPr algn="l" fontAlgn="b"/>
                      <a:r>
                        <a:rPr lang="en-US" sz="1100" u="none" strike="noStrike">
                          <a:effectLst/>
                        </a:rPr>
                        <a:t>Grand Total</a:t>
                      </a:r>
                      <a:endParaRPr lang="en-US" sz="1100" b="1"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13</a:t>
                      </a:r>
                      <a:endParaRPr lang="en-US" sz="1100" b="1"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10</a:t>
                      </a:r>
                      <a:endParaRPr lang="en-US" sz="1100" b="1"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15</a:t>
                      </a:r>
                      <a:endParaRPr lang="en-US" sz="1100" b="1" i="0" u="none" strike="noStrike">
                        <a:solidFill>
                          <a:srgbClr val="000000"/>
                        </a:solidFill>
                        <a:effectLst/>
                        <a:latin typeface="Calibri"/>
                      </a:endParaRPr>
                    </a:p>
                  </a:txBody>
                  <a:tcPr marL="0" marR="0" marT="0" marB="0" anchor="b"/>
                </a:tc>
                <a:tc>
                  <a:txBody>
                    <a:bodyPr/>
                    <a:lstStyle/>
                    <a:p>
                      <a:pPr algn="r" fontAlgn="b"/>
                      <a:r>
                        <a:rPr lang="en-US" sz="1100" u="none" strike="noStrike" dirty="0">
                          <a:effectLst/>
                        </a:rPr>
                        <a:t>38</a:t>
                      </a:r>
                      <a:endParaRPr lang="en-US" sz="1100" b="1" i="0" u="none" strike="noStrike" dirty="0">
                        <a:solidFill>
                          <a:srgbClr val="000000"/>
                        </a:solidFill>
                        <a:effectLst/>
                        <a:latin typeface="Calibri"/>
                      </a:endParaRPr>
                    </a:p>
                  </a:txBody>
                  <a:tcPr marL="0" marR="0" marT="0" marB="0" anchor="b"/>
                </a:tc>
              </a:tr>
            </a:tbl>
          </a:graphicData>
        </a:graphic>
      </p:graphicFrame>
      <p:graphicFrame>
        <p:nvGraphicFramePr>
          <p:cNvPr id="4" name="Chart 3"/>
          <p:cNvGraphicFramePr>
            <a:graphicFrameLocks/>
          </p:cNvGraphicFramePr>
          <p:nvPr>
            <p:extLst>
              <p:ext uri="{D42A27DB-BD31-4B8C-83A1-F6EECF244321}">
                <p14:modId xmlns:p14="http://schemas.microsoft.com/office/powerpoint/2010/main" val="298434822"/>
              </p:ext>
            </p:extLst>
          </p:nvPr>
        </p:nvGraphicFramePr>
        <p:xfrm>
          <a:off x="6400800" y="1676400"/>
          <a:ext cx="5181600" cy="4191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86442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533400"/>
            <a:ext cx="4374460" cy="830997"/>
          </a:xfrm>
          <a:prstGeom prst="rect">
            <a:avLst/>
          </a:prstGeom>
          <a:noFill/>
        </p:spPr>
        <p:txBody>
          <a:bodyPr wrap="square" rtlCol="0">
            <a:spAutoFit/>
          </a:bodyPr>
          <a:lstStyle/>
          <a:p>
            <a:r>
              <a:rPr lang="en-US" sz="4800" b="1" dirty="0">
                <a:latin typeface="Times New Roman" panose="02020603050405020304" pitchFamily="18" charset="0"/>
                <a:cs typeface="Times New Roman" panose="02020603050405020304" pitchFamily="18" charset="0"/>
              </a:rPr>
              <a:t>conclusion</a:t>
            </a:r>
            <a:endParaRPr lang="en-US" sz="4800" b="1" dirty="0"/>
          </a:p>
        </p:txBody>
      </p:sp>
      <p:sp>
        <p:nvSpPr>
          <p:cNvPr id="3" name="TextBox 2"/>
          <p:cNvSpPr txBox="1"/>
          <p:nvPr/>
        </p:nvSpPr>
        <p:spPr>
          <a:xfrm>
            <a:off x="221560" y="1965234"/>
            <a:ext cx="10744200" cy="4154984"/>
          </a:xfrm>
          <a:prstGeom prst="rect">
            <a:avLst/>
          </a:prstGeom>
          <a:noFill/>
        </p:spPr>
        <p:txBody>
          <a:bodyPr wrap="square" rtlCol="0">
            <a:spAutoFit/>
          </a:bodyPr>
          <a:lstStyle/>
          <a:p>
            <a:r>
              <a:rPr lang="en-US" sz="2400" dirty="0">
                <a:latin typeface="Bahnschrift Light" pitchFamily="34" charset="0"/>
              </a:rPr>
              <a:t>The salary and compensation analysis through Excel data modeling provides a robust framework for understanding and optimizing employee compensation practices. By integrating and analyzing data on salaries, bonuses, benefits, and demographic factors, organizations can gain valuable insights into compensation trends, fairness, and alignment with industry standards. The salary and compensation analysis through Excel data modeling is a powerful tool for organizations seeking to optimize their compensation strategies and ensure fairness. By leveraging advanced Excel features and data analysis techniques, organizations can gain a deeper understanding of their compensation practices, make informed decisions, and ultimately enhance their overall HR and </a:t>
            </a:r>
            <a:r>
              <a:rPr lang="en-US" sz="2400" dirty="0" smtClean="0">
                <a:latin typeface="Bahnschrift Light" pitchFamily="34" charset="0"/>
              </a:rPr>
              <a:t>financial.</a:t>
            </a:r>
            <a:endParaRPr lang="en-US" sz="2400" dirty="0">
              <a:latin typeface="Bahnschrift Light" pitchFamily="34" charset="0"/>
            </a:endParaRPr>
          </a:p>
        </p:txBody>
      </p:sp>
    </p:spTree>
    <p:extLst>
      <p:ext uri="{BB962C8B-B14F-4D97-AF65-F5344CB8AC3E}">
        <p14:creationId xmlns:p14="http://schemas.microsoft.com/office/powerpoint/2010/main" val="770218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Salary And Compensation Analysis</a:t>
            </a:r>
          </a:p>
          <a:p>
            <a:r>
              <a:rPr lang="en-US" sz="4400" b="1" dirty="0" smtClean="0">
                <a:solidFill>
                  <a:srgbClr val="0F0F0F"/>
                </a:solidFill>
                <a:latin typeface="Times New Roman" panose="02020603050405020304" pitchFamily="18" charset="0"/>
                <a:cs typeface="Times New Roman" panose="02020603050405020304" pitchFamily="18" charset="0"/>
              </a:rPr>
              <a:t>Through Excel Data Modeling</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1"/>
          <p:cNvSpPr>
            <a:spLocks noChangeArrowheads="1"/>
          </p:cNvSpPr>
          <p:nvPr/>
        </p:nvSpPr>
        <p:spPr bwMode="auto">
          <a:xfrm>
            <a:off x="471487" y="1987287"/>
            <a:ext cx="8972550" cy="1892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Bahnschrift" pitchFamily="34" charset="0"/>
              <a:cs typeface="Arial" charset="0"/>
            </a:endParaRPr>
          </a:p>
          <a:p>
            <a:pPr marL="0" marR="0" lvl="0" indent="0" algn="l" defTabSz="914400" rtl="0" eaLnBrk="1" fontAlgn="base" latinLnBrk="0" hangingPunct="1">
              <a:lnSpc>
                <a:spcPct val="15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Bahnschrift" pitchFamily="34" charset="0"/>
                <a:cs typeface="Arial" charset="0"/>
              </a:rPr>
              <a:t>Analyze current salary and compensation data.</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Bahnschrift" pitchFamily="34" charset="0"/>
                <a:cs typeface="Arial" charset="0"/>
              </a:rPr>
              <a:t>Identify trends and anomalies.</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Bahnschrift" pitchFamily="34" charset="0"/>
                <a:cs typeface="Arial" charset="0"/>
              </a:rPr>
              <a:t>Compare compensation across different departments, job roles, and geographic locations.</a:t>
            </a:r>
          </a:p>
          <a:p>
            <a:pPr marL="0" marR="0" lvl="0" indent="0" defTabSz="914400" rtl="0" eaLnBrk="1" fontAlgn="base" latinLnBrk="0" hangingPunct="1">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Bahnschrift" pitchFamily="34" charset="0"/>
                <a:cs typeface="Arial" charset="0"/>
              </a:rPr>
              <a:t>Provide actionable insights to aid in strategic compensation planning.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1200329"/>
          </a:xfrm>
          <a:prstGeom prst="rect">
            <a:avLst/>
          </a:prstGeom>
          <a:noFill/>
        </p:spPr>
        <p:txBody>
          <a:bodyPr wrap="square" rtlCol="0">
            <a:spAutoFit/>
          </a:bodyPr>
          <a:lstStyle/>
          <a:p>
            <a:r>
              <a:rPr lang="en-IN" sz="2400" dirty="0" smtClean="0">
                <a:latin typeface="Times New Roman" panose="02020603050405020304" pitchFamily="18" charset="0"/>
                <a:cs typeface="Times New Roman" panose="02020603050405020304" pitchFamily="18" charset="0"/>
              </a:rPr>
              <a:t>The purpose of this project to </a:t>
            </a:r>
            <a:r>
              <a:rPr lang="en-IN" sz="2400" dirty="0" err="1" smtClean="0">
                <a:latin typeface="Times New Roman" panose="02020603050405020304" pitchFamily="18" charset="0"/>
                <a:cs typeface="Times New Roman" panose="02020603050405020304" pitchFamily="18" charset="0"/>
              </a:rPr>
              <a:t>analyze</a:t>
            </a:r>
            <a:r>
              <a:rPr lang="en-IN" sz="2400" dirty="0" smtClean="0">
                <a:latin typeface="Times New Roman" panose="02020603050405020304" pitchFamily="18" charset="0"/>
                <a:cs typeface="Times New Roman" panose="02020603050405020304" pitchFamily="18" charset="0"/>
              </a:rPr>
              <a:t> the employee’s working department and its salary. The gender count can be beneficial in boosting the number of employees.</a:t>
            </a:r>
            <a:endParaRPr lang="en-IN" sz="24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2353249" y="3657600"/>
            <a:ext cx="3301609" cy="1938992"/>
          </a:xfrm>
          <a:prstGeom prst="rect">
            <a:avLst/>
          </a:prstGeom>
          <a:noFill/>
        </p:spPr>
        <p:txBody>
          <a:bodyPr wrap="none" rtlCol="0">
            <a:spAutoFit/>
          </a:bodyPr>
          <a:lstStyle/>
          <a:p>
            <a:pPr marL="285750" indent="-285750">
              <a:buFont typeface="Arial" pitchFamily="34" charset="0"/>
              <a:buChar char="•"/>
            </a:pPr>
            <a:r>
              <a:rPr lang="en-US" sz="2400" dirty="0" smtClean="0"/>
              <a:t>Tables</a:t>
            </a:r>
          </a:p>
          <a:p>
            <a:pPr marL="285750" indent="-285750">
              <a:buFont typeface="Arial" pitchFamily="34" charset="0"/>
              <a:buChar char="•"/>
            </a:pPr>
            <a:r>
              <a:rPr lang="en-US" sz="2400" dirty="0" smtClean="0"/>
              <a:t>Conditional formatting</a:t>
            </a:r>
          </a:p>
          <a:p>
            <a:pPr marL="285750" indent="-285750">
              <a:buFont typeface="Arial" pitchFamily="34" charset="0"/>
              <a:buChar char="•"/>
            </a:pPr>
            <a:r>
              <a:rPr lang="en-US" sz="2400" dirty="0" smtClean="0"/>
              <a:t>Pivot table</a:t>
            </a:r>
          </a:p>
          <a:p>
            <a:pPr marL="285750" indent="-285750">
              <a:buFont typeface="Arial" pitchFamily="34" charset="0"/>
              <a:buChar char="•"/>
            </a:pPr>
            <a:r>
              <a:rPr lang="en-US" sz="2400" dirty="0" smtClean="0"/>
              <a:t>Pivot chart</a:t>
            </a:r>
          </a:p>
          <a:p>
            <a:pPr marL="285750" indent="-285750">
              <a:buFont typeface="Arial" pitchFamily="34" charset="0"/>
              <a:buChar char="•"/>
            </a:pPr>
            <a:r>
              <a:rPr lang="en-US" sz="2400" dirty="0" smtClean="0"/>
              <a:t>average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p:cNvSpPr txBox="1"/>
          <p:nvPr/>
        </p:nvSpPr>
        <p:spPr>
          <a:xfrm>
            <a:off x="990600" y="2019300"/>
            <a:ext cx="6349815" cy="3539430"/>
          </a:xfrm>
          <a:prstGeom prst="rect">
            <a:avLst/>
          </a:prstGeom>
          <a:noFill/>
        </p:spPr>
        <p:txBody>
          <a:bodyPr wrap="none" rtlCol="0">
            <a:spAutoFit/>
          </a:bodyPr>
          <a:lstStyle/>
          <a:p>
            <a:pPr marL="342900" indent="-342900">
              <a:buFont typeface="+mj-lt"/>
              <a:buAutoNum type="arabicPeriod"/>
            </a:pPr>
            <a:r>
              <a:rPr lang="en-US" sz="2800" dirty="0">
                <a:latin typeface="Arial" pitchFamily="34" charset="0"/>
                <a:cs typeface="Arial" pitchFamily="34" charset="0"/>
              </a:rPr>
              <a:t>Human Resources (HR) </a:t>
            </a:r>
            <a:r>
              <a:rPr lang="en-US" sz="2800" dirty="0" smtClean="0">
                <a:latin typeface="Arial" pitchFamily="34" charset="0"/>
                <a:cs typeface="Arial" pitchFamily="34" charset="0"/>
              </a:rPr>
              <a:t>Department</a:t>
            </a:r>
          </a:p>
          <a:p>
            <a:pPr marL="342900" indent="-342900">
              <a:buFont typeface="+mj-lt"/>
              <a:buAutoNum type="arabicPeriod"/>
            </a:pPr>
            <a:r>
              <a:rPr lang="en-US" sz="2800" dirty="0">
                <a:latin typeface="Arial" pitchFamily="34" charset="0"/>
                <a:cs typeface="Arial" pitchFamily="34" charset="0"/>
              </a:rPr>
              <a:t>Finance </a:t>
            </a:r>
            <a:r>
              <a:rPr lang="en-US" sz="2800" dirty="0" smtClean="0">
                <a:latin typeface="Arial" pitchFamily="34" charset="0"/>
                <a:cs typeface="Arial" pitchFamily="34" charset="0"/>
              </a:rPr>
              <a:t>Department</a:t>
            </a:r>
          </a:p>
          <a:p>
            <a:pPr marL="342900" indent="-342900">
              <a:buFont typeface="+mj-lt"/>
              <a:buAutoNum type="arabicPeriod"/>
            </a:pPr>
            <a:r>
              <a:rPr lang="en-US" sz="2800" dirty="0">
                <a:latin typeface="Arial" pitchFamily="34" charset="0"/>
                <a:cs typeface="Arial" pitchFamily="34" charset="0"/>
              </a:rPr>
              <a:t>Executive </a:t>
            </a:r>
            <a:r>
              <a:rPr lang="en-US" sz="2800" dirty="0" smtClean="0">
                <a:latin typeface="Arial" pitchFamily="34" charset="0"/>
                <a:cs typeface="Arial" pitchFamily="34" charset="0"/>
              </a:rPr>
              <a:t>Leadership</a:t>
            </a:r>
          </a:p>
          <a:p>
            <a:pPr marL="342900" indent="-342900">
              <a:buFont typeface="+mj-lt"/>
              <a:buAutoNum type="arabicPeriod"/>
            </a:pPr>
            <a:r>
              <a:rPr lang="en-US" sz="2800" dirty="0">
                <a:latin typeface="Arial" pitchFamily="34" charset="0"/>
                <a:cs typeface="Arial" pitchFamily="34" charset="0"/>
              </a:rPr>
              <a:t>Department </a:t>
            </a:r>
            <a:r>
              <a:rPr lang="en-US" sz="2800" dirty="0" smtClean="0">
                <a:latin typeface="Arial" pitchFamily="34" charset="0"/>
                <a:cs typeface="Arial" pitchFamily="34" charset="0"/>
              </a:rPr>
              <a:t>Heads/Managers</a:t>
            </a:r>
          </a:p>
          <a:p>
            <a:pPr marL="342900" indent="-342900">
              <a:buFont typeface="+mj-lt"/>
              <a:buAutoNum type="arabicPeriod"/>
            </a:pPr>
            <a:r>
              <a:rPr lang="en-US" sz="2800" dirty="0" smtClean="0">
                <a:latin typeface="Arial" pitchFamily="34" charset="0"/>
                <a:cs typeface="Arial" pitchFamily="34" charset="0"/>
              </a:rPr>
              <a:t>Employees</a:t>
            </a:r>
          </a:p>
          <a:p>
            <a:pPr marL="342900" indent="-342900">
              <a:buFont typeface="+mj-lt"/>
              <a:buAutoNum type="arabicPeriod"/>
            </a:pPr>
            <a:r>
              <a:rPr lang="en-US" sz="2800" dirty="0">
                <a:latin typeface="Arial" pitchFamily="34" charset="0"/>
                <a:cs typeface="Arial" pitchFamily="34" charset="0"/>
              </a:rPr>
              <a:t>Compensation </a:t>
            </a:r>
            <a:r>
              <a:rPr lang="en-US" sz="2800" dirty="0" smtClean="0">
                <a:latin typeface="Arial" pitchFamily="34" charset="0"/>
                <a:cs typeface="Arial" pitchFamily="34" charset="0"/>
              </a:rPr>
              <a:t>Analysts/Consultants</a:t>
            </a:r>
          </a:p>
          <a:p>
            <a:pPr marL="342900" indent="-342900">
              <a:buFont typeface="+mj-lt"/>
              <a:buAutoNum type="arabicPeriod"/>
            </a:pPr>
            <a:r>
              <a:rPr lang="en-US" sz="2800" dirty="0">
                <a:latin typeface="Arial" pitchFamily="34" charset="0"/>
                <a:cs typeface="Arial" pitchFamily="34" charset="0"/>
              </a:rPr>
              <a:t>Compliance and Audit </a:t>
            </a:r>
            <a:r>
              <a:rPr lang="en-US" sz="2800" dirty="0" smtClean="0">
                <a:latin typeface="Arial" pitchFamily="34" charset="0"/>
                <a:cs typeface="Arial" pitchFamily="34" charset="0"/>
              </a:rPr>
              <a:t>Teams</a:t>
            </a:r>
          </a:p>
          <a:p>
            <a:pPr marL="342900" indent="-342900">
              <a:buFont typeface="+mj-lt"/>
              <a:buAutoNum type="arabicPeriod"/>
            </a:pPr>
            <a:r>
              <a:rPr lang="en-US" sz="2800" dirty="0">
                <a:latin typeface="Arial" pitchFamily="34" charset="0"/>
                <a:cs typeface="Arial" pitchFamily="34" charset="0"/>
              </a:rPr>
              <a:t>Recruitment Teams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2905126" y="1695450"/>
            <a:ext cx="6629399" cy="2554545"/>
          </a:xfrm>
          <a:prstGeom prst="rect">
            <a:avLst/>
          </a:prstGeom>
          <a:noFill/>
        </p:spPr>
        <p:txBody>
          <a:bodyPr wrap="square" rtlCol="0">
            <a:spAutoFit/>
          </a:bodyPr>
          <a:lstStyle/>
          <a:p>
            <a:r>
              <a:rPr lang="en-US" sz="2000" dirty="0">
                <a:latin typeface="Bahnschrift" pitchFamily="34" charset="0"/>
              </a:rPr>
              <a:t>Our solution leverages advanced Excel data modeling techniques to conduct a comprehensive analysis of salary and compensation data. By utilizing sophisticated Excel features such as PivotTables, </a:t>
            </a:r>
            <a:r>
              <a:rPr lang="en-US" sz="2000" dirty="0" err="1">
                <a:latin typeface="Bahnschrift" pitchFamily="34" charset="0"/>
              </a:rPr>
              <a:t>PivotCharts</a:t>
            </a:r>
            <a:r>
              <a:rPr lang="en-US" sz="2000" dirty="0">
                <a:latin typeface="Bahnschrift" pitchFamily="34" charset="0"/>
              </a:rPr>
              <a:t>, and data validation tools, we provide a robust framework for understanding compensation trends, ensuring fairness, and aligning compensation practices with organizational goals.</a:t>
            </a:r>
          </a:p>
        </p:txBody>
      </p:sp>
      <p:sp>
        <p:nvSpPr>
          <p:cNvPr id="10" name="TextBox 9"/>
          <p:cNvSpPr txBox="1"/>
          <p:nvPr/>
        </p:nvSpPr>
        <p:spPr>
          <a:xfrm>
            <a:off x="4191000" y="4342447"/>
            <a:ext cx="3777765" cy="1477328"/>
          </a:xfrm>
          <a:prstGeom prst="rect">
            <a:avLst/>
          </a:prstGeom>
          <a:noFill/>
        </p:spPr>
        <p:txBody>
          <a:bodyPr wrap="none" rtlCol="0">
            <a:spAutoFit/>
          </a:bodyPr>
          <a:lstStyle/>
          <a:p>
            <a:pPr marL="342900" indent="-342900">
              <a:buFont typeface="+mj-lt"/>
              <a:buAutoNum type="arabicPeriod"/>
            </a:pPr>
            <a:r>
              <a:rPr lang="en-US" dirty="0"/>
              <a:t>Enhanced </a:t>
            </a:r>
            <a:r>
              <a:rPr lang="en-US" dirty="0" smtClean="0"/>
              <a:t>Decision-Making</a:t>
            </a:r>
          </a:p>
          <a:p>
            <a:pPr marL="342900" indent="-342900">
              <a:buFont typeface="+mj-lt"/>
              <a:buAutoNum type="arabicPeriod"/>
            </a:pPr>
            <a:r>
              <a:rPr lang="en-US" dirty="0"/>
              <a:t>Improved Compensation </a:t>
            </a:r>
            <a:r>
              <a:rPr lang="en-US" dirty="0" smtClean="0"/>
              <a:t>Practices</a:t>
            </a:r>
          </a:p>
          <a:p>
            <a:pPr marL="342900" indent="-342900">
              <a:buFont typeface="+mj-lt"/>
              <a:buAutoNum type="arabicPeriod"/>
            </a:pPr>
            <a:r>
              <a:rPr lang="en-US" dirty="0"/>
              <a:t>Operational </a:t>
            </a:r>
            <a:r>
              <a:rPr lang="en-US" dirty="0" smtClean="0"/>
              <a:t>Efficiency</a:t>
            </a:r>
          </a:p>
          <a:p>
            <a:pPr marL="342900" indent="-342900">
              <a:buFont typeface="+mj-lt"/>
              <a:buAutoNum type="arabicPeriod"/>
            </a:pPr>
            <a:r>
              <a:rPr lang="en-US" dirty="0"/>
              <a:t>Compliance and Risk </a:t>
            </a:r>
            <a:r>
              <a:rPr lang="en-US" dirty="0" smtClean="0"/>
              <a:t>Management</a:t>
            </a:r>
          </a:p>
          <a:p>
            <a:pPr marL="342900" indent="-342900">
              <a:buFont typeface="+mj-lt"/>
              <a:buAutoNum type="arabicPeriod"/>
            </a:pPr>
            <a:r>
              <a:rPr lang="en-US" dirty="0"/>
              <a:t>Stakeholder Engagement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685800" y="1447800"/>
            <a:ext cx="8001000" cy="923330"/>
          </a:xfrm>
          <a:prstGeom prst="rect">
            <a:avLst/>
          </a:prstGeom>
          <a:noFill/>
        </p:spPr>
        <p:txBody>
          <a:bodyPr wrap="square" rtlCol="0">
            <a:spAutoFit/>
          </a:bodyPr>
          <a:lstStyle/>
          <a:p>
            <a:r>
              <a:rPr lang="en-US" dirty="0"/>
              <a:t>The dataset comprises various records related to employee compensation and salary details. It includes data on base salaries, bonuses, benefits, and other forms of compensation, along with demographic and employment information</a:t>
            </a:r>
          </a:p>
        </p:txBody>
      </p:sp>
      <p:sp>
        <p:nvSpPr>
          <p:cNvPr id="4" name="TextBox 3"/>
          <p:cNvSpPr txBox="1"/>
          <p:nvPr/>
        </p:nvSpPr>
        <p:spPr>
          <a:xfrm>
            <a:off x="1447800" y="2590800"/>
            <a:ext cx="2164503" cy="3416320"/>
          </a:xfrm>
          <a:prstGeom prst="rect">
            <a:avLst/>
          </a:prstGeom>
          <a:noFill/>
        </p:spPr>
        <p:txBody>
          <a:bodyPr wrap="none" rtlCol="0">
            <a:spAutoFit/>
          </a:bodyPr>
          <a:lstStyle/>
          <a:p>
            <a:pPr marL="342900" indent="-342900">
              <a:buFont typeface="+mj-lt"/>
              <a:buAutoNum type="arabicPeriod"/>
            </a:pPr>
            <a:r>
              <a:rPr lang="en-US" dirty="0" smtClean="0"/>
              <a:t>ID</a:t>
            </a:r>
          </a:p>
          <a:p>
            <a:pPr marL="342900" indent="-342900">
              <a:buFont typeface="+mj-lt"/>
              <a:buAutoNum type="arabicPeriod"/>
            </a:pPr>
            <a:r>
              <a:rPr lang="en-US" dirty="0" smtClean="0"/>
              <a:t>Name</a:t>
            </a:r>
          </a:p>
          <a:p>
            <a:pPr marL="342900" indent="-342900">
              <a:buFont typeface="+mj-lt"/>
              <a:buAutoNum type="arabicPeriod"/>
            </a:pPr>
            <a:r>
              <a:rPr lang="en-US" dirty="0" smtClean="0"/>
              <a:t>Surname</a:t>
            </a:r>
          </a:p>
          <a:p>
            <a:pPr marL="342900" indent="-342900">
              <a:buFont typeface="+mj-lt"/>
              <a:buAutoNum type="arabicPeriod"/>
            </a:pPr>
            <a:r>
              <a:rPr lang="en-US" dirty="0" smtClean="0"/>
              <a:t>Age</a:t>
            </a:r>
          </a:p>
          <a:p>
            <a:pPr marL="342900" indent="-342900">
              <a:buFont typeface="+mj-lt"/>
              <a:buAutoNum type="arabicPeriod"/>
            </a:pPr>
            <a:r>
              <a:rPr lang="en-US" dirty="0" smtClean="0"/>
              <a:t>Tenure</a:t>
            </a:r>
          </a:p>
          <a:p>
            <a:pPr marL="342900" indent="-342900">
              <a:buFont typeface="+mj-lt"/>
              <a:buAutoNum type="arabicPeriod"/>
            </a:pPr>
            <a:r>
              <a:rPr lang="en-US" dirty="0" smtClean="0"/>
              <a:t>Gender</a:t>
            </a:r>
          </a:p>
          <a:p>
            <a:pPr marL="342900" indent="-342900">
              <a:buFont typeface="+mj-lt"/>
              <a:buAutoNum type="arabicPeriod"/>
            </a:pPr>
            <a:r>
              <a:rPr lang="en-US" dirty="0" smtClean="0"/>
              <a:t>Region</a:t>
            </a:r>
          </a:p>
          <a:p>
            <a:pPr marL="342900" indent="-342900">
              <a:buFont typeface="+mj-lt"/>
              <a:buAutoNum type="arabicPeriod"/>
            </a:pPr>
            <a:r>
              <a:rPr lang="en-US" dirty="0" smtClean="0"/>
              <a:t>Department</a:t>
            </a:r>
          </a:p>
          <a:p>
            <a:pPr marL="342900" indent="-342900">
              <a:buFont typeface="+mj-lt"/>
              <a:buAutoNum type="arabicPeriod"/>
            </a:pPr>
            <a:r>
              <a:rPr lang="en-US" dirty="0" smtClean="0"/>
              <a:t>Manager</a:t>
            </a:r>
          </a:p>
          <a:p>
            <a:pPr marL="342900" indent="-342900">
              <a:buFont typeface="+mj-lt"/>
              <a:buAutoNum type="arabicPeriod"/>
            </a:pPr>
            <a:r>
              <a:rPr lang="en-US" dirty="0" smtClean="0"/>
              <a:t>Hours</a:t>
            </a:r>
          </a:p>
          <a:p>
            <a:pPr marL="342900" indent="-342900">
              <a:buFont typeface="+mj-lt"/>
              <a:buAutoNum type="arabicPeriod"/>
            </a:pPr>
            <a:r>
              <a:rPr lang="en-US" dirty="0" smtClean="0"/>
              <a:t>Salary</a:t>
            </a:r>
          </a:p>
          <a:p>
            <a:pPr marL="342900" indent="-342900">
              <a:buFont typeface="+mj-lt"/>
              <a:buAutoNum type="arabicPeriod"/>
            </a:pPr>
            <a:r>
              <a:rPr lang="en-US" dirty="0" smtClean="0"/>
              <a:t>Performance unit</a:t>
            </a: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286000" y="2392091"/>
            <a:ext cx="8534018" cy="2000548"/>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3200" dirty="0" smtClean="0">
                <a:latin typeface="Sitka Small" pitchFamily="2" charset="0"/>
                <a:cs typeface="Times New Roman" panose="02020603050405020304" pitchFamily="18" charset="0"/>
              </a:rPr>
              <a:t>=IFS(Z8&gt;=5,”VERY HIGH”,Z8&gt;=4,”HIGH”,Z8&gt;=3,”MED”,TRUE”LOW”)</a:t>
            </a:r>
            <a:endParaRPr lang="en-IN" sz="3200" dirty="0">
              <a:latin typeface="Sitka Small" pitchFamily="2"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262</TotalTime>
  <Words>652</Words>
  <Application>Microsoft Office PowerPoint</Application>
  <PresentationFormat>Custom</PresentationFormat>
  <Paragraphs>212</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abc</cp:lastModifiedBy>
  <cp:revision>20</cp:revision>
  <dcterms:created xsi:type="dcterms:W3CDTF">2024-03-29T15:07:22Z</dcterms:created>
  <dcterms:modified xsi:type="dcterms:W3CDTF">2024-09-01T07:07:41Z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