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029" autoAdjust="0"/>
    <p:restoredTop sz="94662" autoAdjust="0"/>
  </p:normalViewPr>
  <p:slideViewPr>
    <p:cSldViewPr>
      <p:cViewPr varScale="1">
        <p:scale>
          <a:sx n="74" d="100"/>
          <a:sy n="74" d="100"/>
        </p:scale>
        <p:origin x="-1194" y="-9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bc\Documents\kurinchi%203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solidFill>
            <a:schemeClr val="accent1"/>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3"/>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2"/>
          </a:solidFill>
          <a:ln>
            <a:noFill/>
          </a:ln>
          <a:effectLst/>
        </c:spPr>
        <c:marker>
          <c:symbol val="none"/>
        </c:marker>
      </c:pivotFmt>
      <c:pivotFmt>
        <c:idx val="5"/>
        <c:spPr>
          <a:solidFill>
            <a:schemeClr val="accent3"/>
          </a:solidFill>
          <a:ln>
            <a:noFill/>
          </a:ln>
          <a:effectLst/>
        </c:spPr>
        <c:marker>
          <c:symbol val="none"/>
        </c:marker>
      </c:pivotFmt>
    </c:pivotFmts>
    <c:plotArea>
      <c:layout>
        <c:manualLayout>
          <c:layoutTarget val="inner"/>
          <c:xMode val="edge"/>
          <c:yMode val="edge"/>
          <c:x val="5.0506057699429015E-2"/>
          <c:y val="6.6705523541400899E-2"/>
          <c:w val="0.75906216299700324"/>
          <c:h val="0.78906508893092275"/>
        </c:manualLayout>
      </c:layout>
      <c:barChart>
        <c:barDir val="col"/>
        <c:grouping val="clustered"/>
        <c:varyColors val="0"/>
        <c:ser>
          <c:idx val="0"/>
          <c:order val="0"/>
          <c:tx>
            <c:v>Fixed Term</c:v>
          </c:tx>
          <c:spPr>
            <a:solidFill>
              <a:schemeClr val="accent1"/>
            </a:solidFill>
            <a:ln>
              <a:noFill/>
            </a:ln>
            <a:effectLst/>
          </c:spPr>
          <c:invertIfNegative val="0"/>
          <c:cat>
            <c:strLit>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Lit>
          </c:cat>
          <c:val>
            <c:numLit>
              <c:formatCode>General</c:formatCode>
              <c:ptCount val="171"/>
              <c:pt idx="0">
                <c:v>0</c:v>
              </c:pt>
              <c:pt idx="1">
                <c:v>0</c:v>
              </c:pt>
              <c:pt idx="2">
                <c:v>0</c:v>
              </c:pt>
              <c:pt idx="3">
                <c:v>0</c:v>
              </c:pt>
              <c:pt idx="4">
                <c:v>1</c:v>
              </c:pt>
              <c:pt idx="5">
                <c:v>1</c:v>
              </c:pt>
              <c:pt idx="6">
                <c:v>0</c:v>
              </c:pt>
              <c:pt idx="7">
                <c:v>1</c:v>
              </c:pt>
              <c:pt idx="8">
                <c:v>0</c:v>
              </c:pt>
              <c:pt idx="9">
                <c:v>0</c:v>
              </c:pt>
              <c:pt idx="10">
                <c:v>0</c:v>
              </c:pt>
              <c:pt idx="11">
                <c:v>0</c:v>
              </c:pt>
              <c:pt idx="12">
                <c:v>0</c:v>
              </c:pt>
              <c:pt idx="13">
                <c:v>0</c:v>
              </c:pt>
              <c:pt idx="14">
                <c:v>0</c:v>
              </c:pt>
              <c:pt idx="15">
                <c:v>0</c:v>
              </c:pt>
              <c:pt idx="16">
                <c:v>0</c:v>
              </c:pt>
              <c:pt idx="17">
                <c:v>0</c:v>
              </c:pt>
              <c:pt idx="18">
                <c:v>0</c:v>
              </c:pt>
              <c:pt idx="19">
                <c:v>0</c:v>
              </c:pt>
              <c:pt idx="20">
                <c:v>1</c:v>
              </c:pt>
              <c:pt idx="21">
                <c:v>0</c:v>
              </c:pt>
              <c:pt idx="22">
                <c:v>0</c:v>
              </c:pt>
              <c:pt idx="23">
                <c:v>0</c:v>
              </c:pt>
              <c:pt idx="24">
                <c:v>0</c:v>
              </c:pt>
              <c:pt idx="25">
                <c:v>0</c:v>
              </c:pt>
              <c:pt idx="26">
                <c:v>1</c:v>
              </c:pt>
              <c:pt idx="27">
                <c:v>1</c:v>
              </c:pt>
              <c:pt idx="28">
                <c:v>0</c:v>
              </c:pt>
              <c:pt idx="29">
                <c:v>0</c:v>
              </c:pt>
              <c:pt idx="30">
                <c:v>0</c:v>
              </c:pt>
              <c:pt idx="31">
                <c:v>0</c:v>
              </c:pt>
              <c:pt idx="32">
                <c:v>1</c:v>
              </c:pt>
              <c:pt idx="33">
                <c:v>0</c:v>
              </c:pt>
              <c:pt idx="34">
                <c:v>0</c:v>
              </c:pt>
              <c:pt idx="35">
                <c:v>0</c:v>
              </c:pt>
              <c:pt idx="36">
                <c:v>0</c:v>
              </c:pt>
              <c:pt idx="37">
                <c:v>1</c:v>
              </c:pt>
              <c:pt idx="38">
                <c:v>0</c:v>
              </c:pt>
              <c:pt idx="39">
                <c:v>0</c:v>
              </c:pt>
              <c:pt idx="40">
                <c:v>0</c:v>
              </c:pt>
              <c:pt idx="41">
                <c:v>0</c:v>
              </c:pt>
              <c:pt idx="42">
                <c:v>0</c:v>
              </c:pt>
              <c:pt idx="43">
                <c:v>0</c:v>
              </c:pt>
              <c:pt idx="44">
                <c:v>0</c:v>
              </c:pt>
              <c:pt idx="45">
                <c:v>1</c:v>
              </c:pt>
              <c:pt idx="46">
                <c:v>0</c:v>
              </c:pt>
              <c:pt idx="47">
                <c:v>0</c:v>
              </c:pt>
              <c:pt idx="48">
                <c:v>0</c:v>
              </c:pt>
              <c:pt idx="49">
                <c:v>0</c:v>
              </c:pt>
              <c:pt idx="50">
                <c:v>0</c:v>
              </c:pt>
              <c:pt idx="51">
                <c:v>0</c:v>
              </c:pt>
              <c:pt idx="52">
                <c:v>1</c:v>
              </c:pt>
              <c:pt idx="53">
                <c:v>0</c:v>
              </c:pt>
              <c:pt idx="54">
                <c:v>0</c:v>
              </c:pt>
              <c:pt idx="55">
                <c:v>0</c:v>
              </c:pt>
              <c:pt idx="56">
                <c:v>0</c:v>
              </c:pt>
              <c:pt idx="57">
                <c:v>0</c:v>
              </c:pt>
              <c:pt idx="58">
                <c:v>0</c:v>
              </c:pt>
              <c:pt idx="59">
                <c:v>0</c:v>
              </c:pt>
              <c:pt idx="60">
                <c:v>0</c:v>
              </c:pt>
              <c:pt idx="61">
                <c:v>0</c:v>
              </c:pt>
              <c:pt idx="62">
                <c:v>0</c:v>
              </c:pt>
              <c:pt idx="63">
                <c:v>0</c:v>
              </c:pt>
              <c:pt idx="64">
                <c:v>1</c:v>
              </c:pt>
              <c:pt idx="65">
                <c:v>0</c:v>
              </c:pt>
              <c:pt idx="66">
                <c:v>0</c:v>
              </c:pt>
              <c:pt idx="67">
                <c:v>0</c:v>
              </c:pt>
              <c:pt idx="68">
                <c:v>0</c:v>
              </c:pt>
              <c:pt idx="69">
                <c:v>0</c:v>
              </c:pt>
              <c:pt idx="70">
                <c:v>0</c:v>
              </c:pt>
              <c:pt idx="71">
                <c:v>0</c:v>
              </c:pt>
              <c:pt idx="72">
                <c:v>0</c:v>
              </c:pt>
              <c:pt idx="73">
                <c:v>1</c:v>
              </c:pt>
              <c:pt idx="74">
                <c:v>0</c:v>
              </c:pt>
              <c:pt idx="75">
                <c:v>0</c:v>
              </c:pt>
              <c:pt idx="76">
                <c:v>0</c:v>
              </c:pt>
              <c:pt idx="77">
                <c:v>0</c:v>
              </c:pt>
              <c:pt idx="78">
                <c:v>0</c:v>
              </c:pt>
              <c:pt idx="79">
                <c:v>0</c:v>
              </c:pt>
              <c:pt idx="80">
                <c:v>0</c:v>
              </c:pt>
              <c:pt idx="81">
                <c:v>1</c:v>
              </c:pt>
              <c:pt idx="82">
                <c:v>1</c:v>
              </c:pt>
              <c:pt idx="83">
                <c:v>0</c:v>
              </c:pt>
              <c:pt idx="84">
                <c:v>1</c:v>
              </c:pt>
              <c:pt idx="85">
                <c:v>0</c:v>
              </c:pt>
              <c:pt idx="86">
                <c:v>0</c:v>
              </c:pt>
              <c:pt idx="87">
                <c:v>0</c:v>
              </c:pt>
              <c:pt idx="88">
                <c:v>0</c:v>
              </c:pt>
              <c:pt idx="89">
                <c:v>0</c:v>
              </c:pt>
              <c:pt idx="90">
                <c:v>2</c:v>
              </c:pt>
              <c:pt idx="91">
                <c:v>0</c:v>
              </c:pt>
              <c:pt idx="92">
                <c:v>0</c:v>
              </c:pt>
              <c:pt idx="93">
                <c:v>1</c:v>
              </c:pt>
              <c:pt idx="94">
                <c:v>0</c:v>
              </c:pt>
              <c:pt idx="95">
                <c:v>1</c:v>
              </c:pt>
              <c:pt idx="96">
                <c:v>0</c:v>
              </c:pt>
              <c:pt idx="97">
                <c:v>0</c:v>
              </c:pt>
              <c:pt idx="98">
                <c:v>0</c:v>
              </c:pt>
              <c:pt idx="99">
                <c:v>0</c:v>
              </c:pt>
              <c:pt idx="100">
                <c:v>0</c:v>
              </c:pt>
              <c:pt idx="101">
                <c:v>0</c:v>
              </c:pt>
              <c:pt idx="102">
                <c:v>1</c:v>
              </c:pt>
              <c:pt idx="103">
                <c:v>0</c:v>
              </c:pt>
              <c:pt idx="104">
                <c:v>0</c:v>
              </c:pt>
              <c:pt idx="105">
                <c:v>0</c:v>
              </c:pt>
              <c:pt idx="106">
                <c:v>0</c:v>
              </c:pt>
              <c:pt idx="107">
                <c:v>0</c:v>
              </c:pt>
              <c:pt idx="108">
                <c:v>0</c:v>
              </c:pt>
              <c:pt idx="109">
                <c:v>1</c:v>
              </c:pt>
              <c:pt idx="110">
                <c:v>0</c:v>
              </c:pt>
              <c:pt idx="111">
                <c:v>1</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1</c:v>
              </c:pt>
              <c:pt idx="126">
                <c:v>1</c:v>
              </c:pt>
              <c:pt idx="127">
                <c:v>1</c:v>
              </c:pt>
              <c:pt idx="128">
                <c:v>0</c:v>
              </c:pt>
              <c:pt idx="129">
                <c:v>0</c:v>
              </c:pt>
              <c:pt idx="130">
                <c:v>0</c:v>
              </c:pt>
              <c:pt idx="131">
                <c:v>0</c:v>
              </c:pt>
              <c:pt idx="132">
                <c:v>0</c:v>
              </c:pt>
              <c:pt idx="133">
                <c:v>1</c:v>
              </c:pt>
              <c:pt idx="134">
                <c:v>0</c:v>
              </c:pt>
              <c:pt idx="135">
                <c:v>1</c:v>
              </c:pt>
              <c:pt idx="136">
                <c:v>1</c:v>
              </c:pt>
              <c:pt idx="137">
                <c:v>0</c:v>
              </c:pt>
              <c:pt idx="138">
                <c:v>0</c:v>
              </c:pt>
              <c:pt idx="139">
                <c:v>1</c:v>
              </c:pt>
              <c:pt idx="140">
                <c:v>0</c:v>
              </c:pt>
              <c:pt idx="141">
                <c:v>1</c:v>
              </c:pt>
              <c:pt idx="142">
                <c:v>0</c:v>
              </c:pt>
              <c:pt idx="143">
                <c:v>0</c:v>
              </c:pt>
              <c:pt idx="144">
                <c:v>0</c:v>
              </c:pt>
              <c:pt idx="145">
                <c:v>0</c:v>
              </c:pt>
              <c:pt idx="146">
                <c:v>0</c:v>
              </c:pt>
              <c:pt idx="147">
                <c:v>2</c:v>
              </c:pt>
              <c:pt idx="148">
                <c:v>0</c:v>
              </c:pt>
              <c:pt idx="149">
                <c:v>0</c:v>
              </c:pt>
              <c:pt idx="150">
                <c:v>0</c:v>
              </c:pt>
              <c:pt idx="151">
                <c:v>0</c:v>
              </c:pt>
              <c:pt idx="152">
                <c:v>0</c:v>
              </c:pt>
              <c:pt idx="153">
                <c:v>0</c:v>
              </c:pt>
              <c:pt idx="154">
                <c:v>0</c:v>
              </c:pt>
              <c:pt idx="155">
                <c:v>0</c:v>
              </c:pt>
              <c:pt idx="156">
                <c:v>0</c:v>
              </c:pt>
              <c:pt idx="157">
                <c:v>0</c:v>
              </c:pt>
              <c:pt idx="158">
                <c:v>2</c:v>
              </c:pt>
              <c:pt idx="159">
                <c:v>0</c:v>
              </c:pt>
              <c:pt idx="160">
                <c:v>0</c:v>
              </c:pt>
              <c:pt idx="161">
                <c:v>0</c:v>
              </c:pt>
              <c:pt idx="162">
                <c:v>0</c:v>
              </c:pt>
              <c:pt idx="163">
                <c:v>0</c:v>
              </c:pt>
              <c:pt idx="164">
                <c:v>0</c:v>
              </c:pt>
              <c:pt idx="165">
                <c:v>0</c:v>
              </c:pt>
              <c:pt idx="166">
                <c:v>0</c:v>
              </c:pt>
              <c:pt idx="167">
                <c:v>0</c:v>
              </c:pt>
              <c:pt idx="168">
                <c:v>0</c:v>
              </c:pt>
              <c:pt idx="169">
                <c:v>0</c:v>
              </c:pt>
              <c:pt idx="170">
                <c:v>1</c:v>
              </c:pt>
            </c:numLit>
          </c:val>
          <c:extLst xmlns:c16r2="http://schemas.microsoft.com/office/drawing/2015/06/chart">
            <c:ext xmlns:c16="http://schemas.microsoft.com/office/drawing/2014/chart" uri="{C3380CC4-5D6E-409C-BE32-E72D297353CC}">
              <c16:uniqueId val="{00000000-8DA3-45BC-ABF9-FA76FFF7F268}"/>
            </c:ext>
          </c:extLst>
        </c:ser>
        <c:ser>
          <c:idx val="1"/>
          <c:order val="1"/>
          <c:tx>
            <c:v>Permanent</c:v>
          </c:tx>
          <c:spPr>
            <a:solidFill>
              <a:schemeClr val="accent2"/>
            </a:solidFill>
            <a:ln>
              <a:noFill/>
            </a:ln>
            <a:effectLst/>
          </c:spPr>
          <c:invertIfNegative val="0"/>
          <c:cat>
            <c:strLit>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Lit>
          </c:cat>
          <c:val>
            <c:numLit>
              <c:formatCode>General</c:formatCode>
              <c:ptCount val="171"/>
              <c:pt idx="0">
                <c:v>4</c:v>
              </c:pt>
              <c:pt idx="1">
                <c:v>0</c:v>
              </c:pt>
              <c:pt idx="2">
                <c:v>1</c:v>
              </c:pt>
              <c:pt idx="3">
                <c:v>1</c:v>
              </c:pt>
              <c:pt idx="4">
                <c:v>0</c:v>
              </c:pt>
              <c:pt idx="5">
                <c:v>0</c:v>
              </c:pt>
              <c:pt idx="6">
                <c:v>1</c:v>
              </c:pt>
              <c:pt idx="7">
                <c:v>0</c:v>
              </c:pt>
              <c:pt idx="8">
                <c:v>1</c:v>
              </c:pt>
              <c:pt idx="9">
                <c:v>0</c:v>
              </c:pt>
              <c:pt idx="10">
                <c:v>1</c:v>
              </c:pt>
              <c:pt idx="11">
                <c:v>1</c:v>
              </c:pt>
              <c:pt idx="12">
                <c:v>0</c:v>
              </c:pt>
              <c:pt idx="13">
                <c:v>1</c:v>
              </c:pt>
              <c:pt idx="14">
                <c:v>0</c:v>
              </c:pt>
              <c:pt idx="15">
                <c:v>1</c:v>
              </c:pt>
              <c:pt idx="16">
                <c:v>2</c:v>
              </c:pt>
              <c:pt idx="17">
                <c:v>2</c:v>
              </c:pt>
              <c:pt idx="18">
                <c:v>1</c:v>
              </c:pt>
              <c:pt idx="19">
                <c:v>1</c:v>
              </c:pt>
              <c:pt idx="20">
                <c:v>0</c:v>
              </c:pt>
              <c:pt idx="21">
                <c:v>0</c:v>
              </c:pt>
              <c:pt idx="22">
                <c:v>1</c:v>
              </c:pt>
              <c:pt idx="23">
                <c:v>1</c:v>
              </c:pt>
              <c:pt idx="24">
                <c:v>1</c:v>
              </c:pt>
              <c:pt idx="25">
                <c:v>1</c:v>
              </c:pt>
              <c:pt idx="26">
                <c:v>0</c:v>
              </c:pt>
              <c:pt idx="27">
                <c:v>0</c:v>
              </c:pt>
              <c:pt idx="28">
                <c:v>1</c:v>
              </c:pt>
              <c:pt idx="29">
                <c:v>1</c:v>
              </c:pt>
              <c:pt idx="30">
                <c:v>1</c:v>
              </c:pt>
              <c:pt idx="31">
                <c:v>0</c:v>
              </c:pt>
              <c:pt idx="32">
                <c:v>0</c:v>
              </c:pt>
              <c:pt idx="33">
                <c:v>1</c:v>
              </c:pt>
              <c:pt idx="34">
                <c:v>1</c:v>
              </c:pt>
              <c:pt idx="35">
                <c:v>1</c:v>
              </c:pt>
              <c:pt idx="36">
                <c:v>1</c:v>
              </c:pt>
              <c:pt idx="37">
                <c:v>0</c:v>
              </c:pt>
              <c:pt idx="38">
                <c:v>0</c:v>
              </c:pt>
              <c:pt idx="39">
                <c:v>1</c:v>
              </c:pt>
              <c:pt idx="40">
                <c:v>1</c:v>
              </c:pt>
              <c:pt idx="41">
                <c:v>1</c:v>
              </c:pt>
              <c:pt idx="42">
                <c:v>0</c:v>
              </c:pt>
              <c:pt idx="43">
                <c:v>1</c:v>
              </c:pt>
              <c:pt idx="44">
                <c:v>1</c:v>
              </c:pt>
              <c:pt idx="45">
                <c:v>0</c:v>
              </c:pt>
              <c:pt idx="46">
                <c:v>0</c:v>
              </c:pt>
              <c:pt idx="47">
                <c:v>1</c:v>
              </c:pt>
              <c:pt idx="48">
                <c:v>0</c:v>
              </c:pt>
              <c:pt idx="49">
                <c:v>2</c:v>
              </c:pt>
              <c:pt idx="50">
                <c:v>0</c:v>
              </c:pt>
              <c:pt idx="51">
                <c:v>0</c:v>
              </c:pt>
              <c:pt idx="52">
                <c:v>0</c:v>
              </c:pt>
              <c:pt idx="53">
                <c:v>1</c:v>
              </c:pt>
              <c:pt idx="54">
                <c:v>1</c:v>
              </c:pt>
              <c:pt idx="55">
                <c:v>1</c:v>
              </c:pt>
              <c:pt idx="56">
                <c:v>0</c:v>
              </c:pt>
              <c:pt idx="57">
                <c:v>1</c:v>
              </c:pt>
              <c:pt idx="58">
                <c:v>1</c:v>
              </c:pt>
              <c:pt idx="59">
                <c:v>1</c:v>
              </c:pt>
              <c:pt idx="60">
                <c:v>1</c:v>
              </c:pt>
              <c:pt idx="61">
                <c:v>1</c:v>
              </c:pt>
              <c:pt idx="62">
                <c:v>2</c:v>
              </c:pt>
              <c:pt idx="63">
                <c:v>1</c:v>
              </c:pt>
              <c:pt idx="64">
                <c:v>0</c:v>
              </c:pt>
              <c:pt idx="65">
                <c:v>1</c:v>
              </c:pt>
              <c:pt idx="66">
                <c:v>1</c:v>
              </c:pt>
              <c:pt idx="67">
                <c:v>1</c:v>
              </c:pt>
              <c:pt idx="68">
                <c:v>1</c:v>
              </c:pt>
              <c:pt idx="69">
                <c:v>1</c:v>
              </c:pt>
              <c:pt idx="70">
                <c:v>2</c:v>
              </c:pt>
              <c:pt idx="71">
                <c:v>1</c:v>
              </c:pt>
              <c:pt idx="72">
                <c:v>1</c:v>
              </c:pt>
              <c:pt idx="73">
                <c:v>0</c:v>
              </c:pt>
              <c:pt idx="74">
                <c:v>1</c:v>
              </c:pt>
              <c:pt idx="75">
                <c:v>1</c:v>
              </c:pt>
              <c:pt idx="76">
                <c:v>0</c:v>
              </c:pt>
              <c:pt idx="77">
                <c:v>1</c:v>
              </c:pt>
              <c:pt idx="78">
                <c:v>1</c:v>
              </c:pt>
              <c:pt idx="79">
                <c:v>0</c:v>
              </c:pt>
              <c:pt idx="80">
                <c:v>1</c:v>
              </c:pt>
              <c:pt idx="81">
                <c:v>0</c:v>
              </c:pt>
              <c:pt idx="82">
                <c:v>0</c:v>
              </c:pt>
              <c:pt idx="83">
                <c:v>0</c:v>
              </c:pt>
              <c:pt idx="84">
                <c:v>0</c:v>
              </c:pt>
              <c:pt idx="85">
                <c:v>1</c:v>
              </c:pt>
              <c:pt idx="86">
                <c:v>1</c:v>
              </c:pt>
              <c:pt idx="87">
                <c:v>1</c:v>
              </c:pt>
              <c:pt idx="88">
                <c:v>1</c:v>
              </c:pt>
              <c:pt idx="89">
                <c:v>1</c:v>
              </c:pt>
              <c:pt idx="90">
                <c:v>0</c:v>
              </c:pt>
              <c:pt idx="91">
                <c:v>0</c:v>
              </c:pt>
              <c:pt idx="92">
                <c:v>1</c:v>
              </c:pt>
              <c:pt idx="93">
                <c:v>0</c:v>
              </c:pt>
              <c:pt idx="94">
                <c:v>0</c:v>
              </c:pt>
              <c:pt idx="95">
                <c:v>0</c:v>
              </c:pt>
              <c:pt idx="96">
                <c:v>2</c:v>
              </c:pt>
              <c:pt idx="97">
                <c:v>1</c:v>
              </c:pt>
              <c:pt idx="98">
                <c:v>1</c:v>
              </c:pt>
              <c:pt idx="99">
                <c:v>0</c:v>
              </c:pt>
              <c:pt idx="100">
                <c:v>0</c:v>
              </c:pt>
              <c:pt idx="101">
                <c:v>1</c:v>
              </c:pt>
              <c:pt idx="102">
                <c:v>0</c:v>
              </c:pt>
              <c:pt idx="103">
                <c:v>1</c:v>
              </c:pt>
              <c:pt idx="104">
                <c:v>1</c:v>
              </c:pt>
              <c:pt idx="105">
                <c:v>1</c:v>
              </c:pt>
              <c:pt idx="106">
                <c:v>1</c:v>
              </c:pt>
              <c:pt idx="107">
                <c:v>1</c:v>
              </c:pt>
              <c:pt idx="108">
                <c:v>1</c:v>
              </c:pt>
              <c:pt idx="109">
                <c:v>0</c:v>
              </c:pt>
              <c:pt idx="110">
                <c:v>1</c:v>
              </c:pt>
              <c:pt idx="111">
                <c:v>0</c:v>
              </c:pt>
              <c:pt idx="112">
                <c:v>1</c:v>
              </c:pt>
              <c:pt idx="113">
                <c:v>1</c:v>
              </c:pt>
              <c:pt idx="114">
                <c:v>1</c:v>
              </c:pt>
              <c:pt idx="115">
                <c:v>1</c:v>
              </c:pt>
              <c:pt idx="116">
                <c:v>1</c:v>
              </c:pt>
              <c:pt idx="117">
                <c:v>1</c:v>
              </c:pt>
              <c:pt idx="118">
                <c:v>2</c:v>
              </c:pt>
              <c:pt idx="119">
                <c:v>0</c:v>
              </c:pt>
              <c:pt idx="120">
                <c:v>1</c:v>
              </c:pt>
              <c:pt idx="121">
                <c:v>1</c:v>
              </c:pt>
              <c:pt idx="122">
                <c:v>2</c:v>
              </c:pt>
              <c:pt idx="123">
                <c:v>1</c:v>
              </c:pt>
              <c:pt idx="124">
                <c:v>1</c:v>
              </c:pt>
              <c:pt idx="125">
                <c:v>0</c:v>
              </c:pt>
              <c:pt idx="126">
                <c:v>0</c:v>
              </c:pt>
              <c:pt idx="127">
                <c:v>0</c:v>
              </c:pt>
              <c:pt idx="128">
                <c:v>1</c:v>
              </c:pt>
              <c:pt idx="129">
                <c:v>1</c:v>
              </c:pt>
              <c:pt idx="130">
                <c:v>0</c:v>
              </c:pt>
              <c:pt idx="131">
                <c:v>1</c:v>
              </c:pt>
              <c:pt idx="132">
                <c:v>1</c:v>
              </c:pt>
              <c:pt idx="133">
                <c:v>0</c:v>
              </c:pt>
              <c:pt idx="134">
                <c:v>1</c:v>
              </c:pt>
              <c:pt idx="135">
                <c:v>0</c:v>
              </c:pt>
              <c:pt idx="136">
                <c:v>0</c:v>
              </c:pt>
              <c:pt idx="137">
                <c:v>1</c:v>
              </c:pt>
              <c:pt idx="138">
                <c:v>1</c:v>
              </c:pt>
              <c:pt idx="139">
                <c:v>0</c:v>
              </c:pt>
              <c:pt idx="140">
                <c:v>1</c:v>
              </c:pt>
              <c:pt idx="141">
                <c:v>0</c:v>
              </c:pt>
              <c:pt idx="142">
                <c:v>1</c:v>
              </c:pt>
              <c:pt idx="143">
                <c:v>1</c:v>
              </c:pt>
              <c:pt idx="144">
                <c:v>1</c:v>
              </c:pt>
              <c:pt idx="145">
                <c:v>1</c:v>
              </c:pt>
              <c:pt idx="146">
                <c:v>0</c:v>
              </c:pt>
              <c:pt idx="147">
                <c:v>0</c:v>
              </c:pt>
              <c:pt idx="148">
                <c:v>1</c:v>
              </c:pt>
              <c:pt idx="149">
                <c:v>1</c:v>
              </c:pt>
              <c:pt idx="150">
                <c:v>1</c:v>
              </c:pt>
              <c:pt idx="151">
                <c:v>1</c:v>
              </c:pt>
              <c:pt idx="152">
                <c:v>1</c:v>
              </c:pt>
              <c:pt idx="153">
                <c:v>0</c:v>
              </c:pt>
              <c:pt idx="154">
                <c:v>1</c:v>
              </c:pt>
              <c:pt idx="155">
                <c:v>1</c:v>
              </c:pt>
              <c:pt idx="156">
                <c:v>0</c:v>
              </c:pt>
              <c:pt idx="157">
                <c:v>1</c:v>
              </c:pt>
              <c:pt idx="158">
                <c:v>0</c:v>
              </c:pt>
              <c:pt idx="159">
                <c:v>1</c:v>
              </c:pt>
              <c:pt idx="160">
                <c:v>0</c:v>
              </c:pt>
              <c:pt idx="161">
                <c:v>1</c:v>
              </c:pt>
              <c:pt idx="162">
                <c:v>1</c:v>
              </c:pt>
              <c:pt idx="163">
                <c:v>0</c:v>
              </c:pt>
              <c:pt idx="164">
                <c:v>0</c:v>
              </c:pt>
              <c:pt idx="165">
                <c:v>1</c:v>
              </c:pt>
              <c:pt idx="166">
                <c:v>0</c:v>
              </c:pt>
              <c:pt idx="167">
                <c:v>1</c:v>
              </c:pt>
              <c:pt idx="168">
                <c:v>1</c:v>
              </c:pt>
              <c:pt idx="169">
                <c:v>1</c:v>
              </c:pt>
              <c:pt idx="170">
                <c:v>6</c:v>
              </c:pt>
            </c:numLit>
          </c:val>
          <c:extLst xmlns:c16r2="http://schemas.microsoft.com/office/drawing/2015/06/chart">
            <c:ext xmlns:c16="http://schemas.microsoft.com/office/drawing/2014/chart" uri="{C3380CC4-5D6E-409C-BE32-E72D297353CC}">
              <c16:uniqueId val="{00000001-8DA3-45BC-ABF9-FA76FFF7F268}"/>
            </c:ext>
          </c:extLst>
        </c:ser>
        <c:ser>
          <c:idx val="2"/>
          <c:order val="2"/>
          <c:tx>
            <c:v>Temporary</c:v>
          </c:tx>
          <c:spPr>
            <a:solidFill>
              <a:schemeClr val="accent3"/>
            </a:solidFill>
            <a:ln>
              <a:noFill/>
            </a:ln>
            <a:effectLst/>
          </c:spPr>
          <c:invertIfNegative val="0"/>
          <c:cat>
            <c:strLit>
              <c:ptCount val="171"/>
              <c:pt idx="0">
                <c:v>0</c:v>
              </c:pt>
              <c:pt idx="1">
                <c:v>28160.79</c:v>
              </c:pt>
              <c:pt idx="2">
                <c:v>28481.16</c:v>
              </c:pt>
              <c:pt idx="3">
                <c:v>28974.03</c:v>
              </c:pt>
              <c:pt idx="4">
                <c:v>31042.51</c:v>
              </c:pt>
              <c:pt idx="5">
                <c:v>31172.77</c:v>
              </c:pt>
              <c:pt idx="6">
                <c:v>31241.24</c:v>
              </c:pt>
              <c:pt idx="7">
                <c:v>31816.57</c:v>
              </c:pt>
              <c:pt idx="8">
                <c:v>32192.15</c:v>
              </c:pt>
              <c:pt idx="9">
                <c:v>32496.88</c:v>
              </c:pt>
              <c:pt idx="10">
                <c:v>33031.26</c:v>
              </c:pt>
              <c:pt idx="11">
                <c:v>35943.62</c:v>
              </c:pt>
              <c:pt idx="12">
                <c:v>36536.26</c:v>
              </c:pt>
              <c:pt idx="13">
                <c:v>36547.58</c:v>
              </c:pt>
              <c:pt idx="14">
                <c:v>37062.1</c:v>
              </c:pt>
              <c:pt idx="15">
                <c:v>37362.3</c:v>
              </c:pt>
              <c:pt idx="16">
                <c:v>37902.35</c:v>
              </c:pt>
              <c:pt idx="17">
                <c:v>38438.24</c:v>
              </c:pt>
              <c:pt idx="18">
                <c:v>39535.49</c:v>
              </c:pt>
              <c:pt idx="19">
                <c:v>39700.82</c:v>
              </c:pt>
              <c:pt idx="20">
                <c:v>39784.24</c:v>
              </c:pt>
              <c:pt idx="21">
                <c:v>39969.72</c:v>
              </c:pt>
              <c:pt idx="22">
                <c:v>40445.29</c:v>
              </c:pt>
              <c:pt idx="23">
                <c:v>40753.54</c:v>
              </c:pt>
              <c:pt idx="24">
                <c:v>41934.71</c:v>
              </c:pt>
              <c:pt idx="25">
                <c:v>42161.77</c:v>
              </c:pt>
              <c:pt idx="26">
                <c:v>42314.39</c:v>
              </c:pt>
              <c:pt idx="27">
                <c:v>43329.22</c:v>
              </c:pt>
              <c:pt idx="28">
                <c:v>44403.77</c:v>
              </c:pt>
              <c:pt idx="29">
                <c:v>44447.26</c:v>
              </c:pt>
              <c:pt idx="30">
                <c:v>44845.33</c:v>
              </c:pt>
              <c:pt idx="31">
                <c:v>47362.62</c:v>
              </c:pt>
              <c:pt idx="32">
                <c:v>47646.95</c:v>
              </c:pt>
              <c:pt idx="33">
                <c:v>49915.14</c:v>
              </c:pt>
              <c:pt idx="34">
                <c:v>50310.09</c:v>
              </c:pt>
              <c:pt idx="35">
                <c:v>50449.46</c:v>
              </c:pt>
              <c:pt idx="36">
                <c:v>50855.53</c:v>
              </c:pt>
              <c:pt idx="37">
                <c:v>51165.37</c:v>
              </c:pt>
              <c:pt idx="38">
                <c:v>52246.29</c:v>
              </c:pt>
              <c:pt idx="39">
                <c:v>52270.22</c:v>
              </c:pt>
              <c:pt idx="40">
                <c:v>52748.63</c:v>
              </c:pt>
              <c:pt idx="41">
                <c:v>52963.65</c:v>
              </c:pt>
              <c:pt idx="42">
                <c:v>53949.26</c:v>
              </c:pt>
              <c:pt idx="43">
                <c:v>54137.05</c:v>
              </c:pt>
              <c:pt idx="44">
                <c:v>57002.02</c:v>
              </c:pt>
              <c:pt idx="45">
                <c:v>57419.35</c:v>
              </c:pt>
              <c:pt idx="46">
                <c:v>58744.17</c:v>
              </c:pt>
              <c:pt idx="47">
                <c:v>58861.19</c:v>
              </c:pt>
              <c:pt idx="48">
                <c:v>58935.92</c:v>
              </c:pt>
              <c:pt idx="49">
                <c:v>59258.19</c:v>
              </c:pt>
              <c:pt idx="50">
                <c:v>59434.18</c:v>
              </c:pt>
              <c:pt idx="51">
                <c:v>61214.26</c:v>
              </c:pt>
              <c:pt idx="52">
                <c:v>61624.77</c:v>
              </c:pt>
              <c:pt idx="53">
                <c:v>61688.77</c:v>
              </c:pt>
              <c:pt idx="54">
                <c:v>61994.76</c:v>
              </c:pt>
              <c:pt idx="55">
                <c:v>62195.47</c:v>
              </c:pt>
              <c:pt idx="56">
                <c:v>63447.07</c:v>
              </c:pt>
              <c:pt idx="57">
                <c:v>63555.73</c:v>
              </c:pt>
              <c:pt idx="58">
                <c:v>63705.4</c:v>
              </c:pt>
              <c:pt idx="59">
                <c:v>65699.02</c:v>
              </c:pt>
              <c:pt idx="60">
                <c:v>66017.18</c:v>
              </c:pt>
              <c:pt idx="61">
                <c:v>66572.58</c:v>
              </c:pt>
              <c:pt idx="62">
                <c:v>66865.49</c:v>
              </c:pt>
              <c:pt idx="63">
                <c:v>67633.85</c:v>
              </c:pt>
              <c:pt idx="64">
                <c:v>67818.14</c:v>
              </c:pt>
              <c:pt idx="65">
                <c:v>67957.9</c:v>
              </c:pt>
              <c:pt idx="66">
                <c:v>68008.55</c:v>
              </c:pt>
              <c:pt idx="67">
                <c:v>68860.4</c:v>
              </c:pt>
              <c:pt idx="68">
                <c:v>68887.84</c:v>
              </c:pt>
              <c:pt idx="69">
                <c:v>68980.52</c:v>
              </c:pt>
              <c:pt idx="70">
                <c:v>69057.32</c:v>
              </c:pt>
              <c:pt idx="71">
                <c:v>69163.39</c:v>
              </c:pt>
              <c:pt idx="72">
                <c:v>69192.85</c:v>
              </c:pt>
              <c:pt idx="73">
                <c:v>69764.1</c:v>
              </c:pt>
              <c:pt idx="74">
                <c:v>69913.39</c:v>
              </c:pt>
              <c:pt idx="75">
                <c:v>70649.46</c:v>
              </c:pt>
              <c:pt idx="76">
                <c:v>70755.5</c:v>
              </c:pt>
              <c:pt idx="77">
                <c:v>71371.37</c:v>
              </c:pt>
              <c:pt idx="78">
                <c:v>71570.99</c:v>
              </c:pt>
              <c:pt idx="79">
                <c:v>71823.56</c:v>
              </c:pt>
              <c:pt idx="80">
                <c:v>71924.85</c:v>
              </c:pt>
              <c:pt idx="81">
                <c:v>72843.23</c:v>
              </c:pt>
              <c:pt idx="82">
                <c:v>72876.91</c:v>
              </c:pt>
              <c:pt idx="83">
                <c:v>73360.38</c:v>
              </c:pt>
              <c:pt idx="84">
                <c:v>73488.68</c:v>
              </c:pt>
              <c:pt idx="85">
                <c:v>74279.01</c:v>
              </c:pt>
              <c:pt idx="86">
                <c:v>74924.65</c:v>
              </c:pt>
              <c:pt idx="87">
                <c:v>75475.93</c:v>
              </c:pt>
              <c:pt idx="88">
                <c:v>75733.74</c:v>
              </c:pt>
              <c:pt idx="89">
                <c:v>75974.99</c:v>
              </c:pt>
              <c:pt idx="90">
                <c:v>76303.82</c:v>
              </c:pt>
              <c:pt idx="91">
                <c:v>76320.44</c:v>
              </c:pt>
              <c:pt idx="92">
                <c:v>76932.6</c:v>
              </c:pt>
              <c:pt idx="93">
                <c:v>78443.78</c:v>
              </c:pt>
              <c:pt idx="94">
                <c:v>78840.23</c:v>
              </c:pt>
              <c:pt idx="95">
                <c:v>79567.69</c:v>
              </c:pt>
              <c:pt idx="96">
                <c:v>80169.42</c:v>
              </c:pt>
              <c:pt idx="97">
                <c:v>80695.74</c:v>
              </c:pt>
              <c:pt idx="98">
                <c:v>81897.79</c:v>
              </c:pt>
              <c:pt idx="99">
                <c:v>83191.95</c:v>
              </c:pt>
              <c:pt idx="100">
                <c:v>83396.5</c:v>
              </c:pt>
              <c:pt idx="101">
                <c:v>84309.95</c:v>
              </c:pt>
              <c:pt idx="102">
                <c:v>84598.88</c:v>
              </c:pt>
              <c:pt idx="103">
                <c:v>84745.93</c:v>
              </c:pt>
              <c:pt idx="104">
                <c:v>84762.76</c:v>
              </c:pt>
              <c:pt idx="105">
                <c:v>85455.53</c:v>
              </c:pt>
              <c:pt idx="106">
                <c:v>85879.23</c:v>
              </c:pt>
              <c:pt idx="107">
                <c:v>85918.61</c:v>
              </c:pt>
              <c:pt idx="108">
                <c:v>86010.54</c:v>
              </c:pt>
              <c:pt idx="109">
                <c:v>86233.83</c:v>
              </c:pt>
              <c:pt idx="110">
                <c:v>86556.96</c:v>
              </c:pt>
              <c:pt idx="111">
                <c:v>86558.58</c:v>
              </c:pt>
              <c:pt idx="112">
                <c:v>88034.67</c:v>
              </c:pt>
              <c:pt idx="113">
                <c:v>88360.79</c:v>
              </c:pt>
              <c:pt idx="114">
                <c:v>88425.08</c:v>
              </c:pt>
              <c:pt idx="115">
                <c:v>88511.17</c:v>
              </c:pt>
              <c:pt idx="116">
                <c:v>88689.09</c:v>
              </c:pt>
              <c:pt idx="117">
                <c:v>89605.13</c:v>
              </c:pt>
              <c:pt idx="118">
                <c:v>89690.38</c:v>
              </c:pt>
              <c:pt idx="119">
                <c:v>89829.33</c:v>
              </c:pt>
              <c:pt idx="120">
                <c:v>89838.77</c:v>
              </c:pt>
              <c:pt idx="121">
                <c:v>90697.67</c:v>
              </c:pt>
              <c:pt idx="122">
                <c:v>90884.32</c:v>
              </c:pt>
              <c:pt idx="123">
                <c:v>91645.04</c:v>
              </c:pt>
              <c:pt idx="124">
                <c:v>92336.08</c:v>
              </c:pt>
              <c:pt idx="125">
                <c:v>92704.48</c:v>
              </c:pt>
              <c:pt idx="126">
                <c:v>93128.34</c:v>
              </c:pt>
              <c:pt idx="127">
                <c:v>95017.1</c:v>
              </c:pt>
              <c:pt idx="128">
                <c:v>95677.9</c:v>
              </c:pt>
              <c:pt idx="129">
                <c:v>95954.02</c:v>
              </c:pt>
              <c:pt idx="130">
                <c:v>96555.53</c:v>
              </c:pt>
              <c:pt idx="131">
                <c:v>96753.78</c:v>
              </c:pt>
              <c:pt idx="132">
                <c:v>97105.19</c:v>
              </c:pt>
              <c:pt idx="133">
                <c:v>99448.78</c:v>
              </c:pt>
              <c:pt idx="134">
                <c:v>99460.78</c:v>
              </c:pt>
              <c:pt idx="135">
                <c:v>99683.67</c:v>
              </c:pt>
              <c:pt idx="136">
                <c:v>100371.31</c:v>
              </c:pt>
              <c:pt idx="137">
                <c:v>100424.23</c:v>
              </c:pt>
              <c:pt idx="138">
                <c:v>100731.95</c:v>
              </c:pt>
              <c:pt idx="139">
                <c:v>101187.36</c:v>
              </c:pt>
              <c:pt idx="140">
                <c:v>102934.09</c:v>
              </c:pt>
              <c:pt idx="141">
                <c:v>104038.9</c:v>
              </c:pt>
              <c:pt idx="142">
                <c:v>104335.04</c:v>
              </c:pt>
              <c:pt idx="143">
                <c:v>104802.63</c:v>
              </c:pt>
              <c:pt idx="144">
                <c:v>104903.79</c:v>
              </c:pt>
              <c:pt idx="145">
                <c:v>105468.7</c:v>
              </c:pt>
              <c:pt idx="146">
                <c:v>106665.67</c:v>
              </c:pt>
              <c:pt idx="147">
                <c:v>106775.14</c:v>
              </c:pt>
              <c:pt idx="148">
                <c:v>107107.6</c:v>
              </c:pt>
              <c:pt idx="149">
                <c:v>108872.77</c:v>
              </c:pt>
              <c:pt idx="150">
                <c:v>109143.17</c:v>
              </c:pt>
              <c:pt idx="151">
                <c:v>109163.39</c:v>
              </c:pt>
              <c:pt idx="152">
                <c:v>110042.37</c:v>
              </c:pt>
              <c:pt idx="153">
                <c:v>110906.35</c:v>
              </c:pt>
              <c:pt idx="154">
                <c:v>111049.84</c:v>
              </c:pt>
              <c:pt idx="155">
                <c:v>111229.47</c:v>
              </c:pt>
              <c:pt idx="156">
                <c:v>111815.49</c:v>
              </c:pt>
              <c:pt idx="157">
                <c:v>112645.99</c:v>
              </c:pt>
              <c:pt idx="158">
                <c:v>112778.28</c:v>
              </c:pt>
              <c:pt idx="159">
                <c:v>113616.23</c:v>
              </c:pt>
              <c:pt idx="160">
                <c:v>113747.56</c:v>
              </c:pt>
              <c:pt idx="161">
                <c:v>114177.23</c:v>
              </c:pt>
              <c:pt idx="162">
                <c:v>114425.19</c:v>
              </c:pt>
              <c:pt idx="163">
                <c:v>114465.93</c:v>
              </c:pt>
              <c:pt idx="164">
                <c:v>114691.03</c:v>
              </c:pt>
              <c:pt idx="165">
                <c:v>115191.38</c:v>
              </c:pt>
              <c:pt idx="166">
                <c:v>116767.63</c:v>
              </c:pt>
              <c:pt idx="167">
                <c:v>118442.54</c:v>
              </c:pt>
              <c:pt idx="168">
                <c:v>118976.16</c:v>
              </c:pt>
              <c:pt idx="169">
                <c:v>119022.49</c:v>
              </c:pt>
              <c:pt idx="170">
                <c:v>(blank)</c:v>
              </c:pt>
            </c:strLit>
          </c:cat>
          <c:val>
            <c:numLit>
              <c:formatCode>General</c:formatCode>
              <c:ptCount val="171"/>
              <c:pt idx="0">
                <c:v>0</c:v>
              </c:pt>
              <c:pt idx="1">
                <c:v>1</c:v>
              </c:pt>
              <c:pt idx="2">
                <c:v>1</c:v>
              </c:pt>
              <c:pt idx="3">
                <c:v>0</c:v>
              </c:pt>
              <c:pt idx="4">
                <c:v>0</c:v>
              </c:pt>
              <c:pt idx="5">
                <c:v>0</c:v>
              </c:pt>
              <c:pt idx="6">
                <c:v>0</c:v>
              </c:pt>
              <c:pt idx="7">
                <c:v>0</c:v>
              </c:pt>
              <c:pt idx="8">
                <c:v>0</c:v>
              </c:pt>
              <c:pt idx="9">
                <c:v>1</c:v>
              </c:pt>
              <c:pt idx="10">
                <c:v>0</c:v>
              </c:pt>
              <c:pt idx="11">
                <c:v>0</c:v>
              </c:pt>
              <c:pt idx="12">
                <c:v>1</c:v>
              </c:pt>
              <c:pt idx="13">
                <c:v>0</c:v>
              </c:pt>
              <c:pt idx="14">
                <c:v>1</c:v>
              </c:pt>
              <c:pt idx="15">
                <c:v>0</c:v>
              </c:pt>
              <c:pt idx="16">
                <c:v>0</c:v>
              </c:pt>
              <c:pt idx="17">
                <c:v>0</c:v>
              </c:pt>
              <c:pt idx="18">
                <c:v>0</c:v>
              </c:pt>
              <c:pt idx="19">
                <c:v>0</c:v>
              </c:pt>
              <c:pt idx="20">
                <c:v>0</c:v>
              </c:pt>
              <c:pt idx="21">
                <c:v>1</c:v>
              </c:pt>
              <c:pt idx="22">
                <c:v>0</c:v>
              </c:pt>
              <c:pt idx="23">
                <c:v>0</c:v>
              </c:pt>
              <c:pt idx="24">
                <c:v>0</c:v>
              </c:pt>
              <c:pt idx="25">
                <c:v>0</c:v>
              </c:pt>
              <c:pt idx="26">
                <c:v>0</c:v>
              </c:pt>
              <c:pt idx="27">
                <c:v>0</c:v>
              </c:pt>
              <c:pt idx="28">
                <c:v>0</c:v>
              </c:pt>
              <c:pt idx="29">
                <c:v>0</c:v>
              </c:pt>
              <c:pt idx="30">
                <c:v>0</c:v>
              </c:pt>
              <c:pt idx="31">
                <c:v>1</c:v>
              </c:pt>
              <c:pt idx="32">
                <c:v>0</c:v>
              </c:pt>
              <c:pt idx="33">
                <c:v>0</c:v>
              </c:pt>
              <c:pt idx="34">
                <c:v>0</c:v>
              </c:pt>
              <c:pt idx="35">
                <c:v>0</c:v>
              </c:pt>
              <c:pt idx="36">
                <c:v>0</c:v>
              </c:pt>
              <c:pt idx="37">
                <c:v>0</c:v>
              </c:pt>
              <c:pt idx="38">
                <c:v>1</c:v>
              </c:pt>
              <c:pt idx="39">
                <c:v>0</c:v>
              </c:pt>
              <c:pt idx="40">
                <c:v>0</c:v>
              </c:pt>
              <c:pt idx="41">
                <c:v>0</c:v>
              </c:pt>
              <c:pt idx="42">
                <c:v>2</c:v>
              </c:pt>
              <c:pt idx="43">
                <c:v>0</c:v>
              </c:pt>
              <c:pt idx="44">
                <c:v>0</c:v>
              </c:pt>
              <c:pt idx="45">
                <c:v>0</c:v>
              </c:pt>
              <c:pt idx="46">
                <c:v>1</c:v>
              </c:pt>
              <c:pt idx="47">
                <c:v>0</c:v>
              </c:pt>
              <c:pt idx="48">
                <c:v>1</c:v>
              </c:pt>
              <c:pt idx="49">
                <c:v>0</c:v>
              </c:pt>
              <c:pt idx="50">
                <c:v>1</c:v>
              </c:pt>
              <c:pt idx="51">
                <c:v>1</c:v>
              </c:pt>
              <c:pt idx="52">
                <c:v>0</c:v>
              </c:pt>
              <c:pt idx="53">
                <c:v>0</c:v>
              </c:pt>
              <c:pt idx="54">
                <c:v>0</c:v>
              </c:pt>
              <c:pt idx="55">
                <c:v>0</c:v>
              </c:pt>
              <c:pt idx="56">
                <c:v>1</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1</c:v>
              </c:pt>
              <c:pt idx="77">
                <c:v>0</c:v>
              </c:pt>
              <c:pt idx="78">
                <c:v>0</c:v>
              </c:pt>
              <c:pt idx="79">
                <c:v>2</c:v>
              </c:pt>
              <c:pt idx="80">
                <c:v>0</c:v>
              </c:pt>
              <c:pt idx="81">
                <c:v>0</c:v>
              </c:pt>
              <c:pt idx="82">
                <c:v>0</c:v>
              </c:pt>
              <c:pt idx="83">
                <c:v>2</c:v>
              </c:pt>
              <c:pt idx="84">
                <c:v>0</c:v>
              </c:pt>
              <c:pt idx="85">
                <c:v>0</c:v>
              </c:pt>
              <c:pt idx="86">
                <c:v>0</c:v>
              </c:pt>
              <c:pt idx="87">
                <c:v>0</c:v>
              </c:pt>
              <c:pt idx="88">
                <c:v>0</c:v>
              </c:pt>
              <c:pt idx="89">
                <c:v>0</c:v>
              </c:pt>
              <c:pt idx="90">
                <c:v>0</c:v>
              </c:pt>
              <c:pt idx="91">
                <c:v>1</c:v>
              </c:pt>
              <c:pt idx="92">
                <c:v>0</c:v>
              </c:pt>
              <c:pt idx="93">
                <c:v>0</c:v>
              </c:pt>
              <c:pt idx="94">
                <c:v>1</c:v>
              </c:pt>
              <c:pt idx="95">
                <c:v>0</c:v>
              </c:pt>
              <c:pt idx="96">
                <c:v>0</c:v>
              </c:pt>
              <c:pt idx="97">
                <c:v>0</c:v>
              </c:pt>
              <c:pt idx="98">
                <c:v>0</c:v>
              </c:pt>
              <c:pt idx="99">
                <c:v>1</c:v>
              </c:pt>
              <c:pt idx="100">
                <c:v>1</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1</c:v>
              </c:pt>
              <c:pt idx="120">
                <c:v>0</c:v>
              </c:pt>
              <c:pt idx="121">
                <c:v>0</c:v>
              </c:pt>
              <c:pt idx="122">
                <c:v>0</c:v>
              </c:pt>
              <c:pt idx="123">
                <c:v>0</c:v>
              </c:pt>
              <c:pt idx="124">
                <c:v>0</c:v>
              </c:pt>
              <c:pt idx="125">
                <c:v>0</c:v>
              </c:pt>
              <c:pt idx="126">
                <c:v>0</c:v>
              </c:pt>
              <c:pt idx="127">
                <c:v>0</c:v>
              </c:pt>
              <c:pt idx="128">
                <c:v>0</c:v>
              </c:pt>
              <c:pt idx="129">
                <c:v>0</c:v>
              </c:pt>
              <c:pt idx="130">
                <c:v>1</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1</c:v>
              </c:pt>
              <c:pt idx="147">
                <c:v>0</c:v>
              </c:pt>
              <c:pt idx="148">
                <c:v>0</c:v>
              </c:pt>
              <c:pt idx="149">
                <c:v>0</c:v>
              </c:pt>
              <c:pt idx="150">
                <c:v>0</c:v>
              </c:pt>
              <c:pt idx="151">
                <c:v>0</c:v>
              </c:pt>
              <c:pt idx="152">
                <c:v>0</c:v>
              </c:pt>
              <c:pt idx="153">
                <c:v>1</c:v>
              </c:pt>
              <c:pt idx="154">
                <c:v>0</c:v>
              </c:pt>
              <c:pt idx="155">
                <c:v>0</c:v>
              </c:pt>
              <c:pt idx="156">
                <c:v>2</c:v>
              </c:pt>
              <c:pt idx="157">
                <c:v>0</c:v>
              </c:pt>
              <c:pt idx="158">
                <c:v>0</c:v>
              </c:pt>
              <c:pt idx="159">
                <c:v>0</c:v>
              </c:pt>
              <c:pt idx="160">
                <c:v>1</c:v>
              </c:pt>
              <c:pt idx="161">
                <c:v>0</c:v>
              </c:pt>
              <c:pt idx="162">
                <c:v>0</c:v>
              </c:pt>
              <c:pt idx="163">
                <c:v>1</c:v>
              </c:pt>
              <c:pt idx="164">
                <c:v>1</c:v>
              </c:pt>
              <c:pt idx="165">
                <c:v>0</c:v>
              </c:pt>
              <c:pt idx="166">
                <c:v>1</c:v>
              </c:pt>
              <c:pt idx="167">
                <c:v>0</c:v>
              </c:pt>
              <c:pt idx="168">
                <c:v>0</c:v>
              </c:pt>
              <c:pt idx="169">
                <c:v>0</c:v>
              </c:pt>
              <c:pt idx="170">
                <c:v>0</c:v>
              </c:pt>
            </c:numLit>
          </c:val>
          <c:extLst xmlns:c16r2="http://schemas.microsoft.com/office/drawing/2015/06/chart">
            <c:ext xmlns:c16="http://schemas.microsoft.com/office/drawing/2014/chart" uri="{C3380CC4-5D6E-409C-BE32-E72D297353CC}">
              <c16:uniqueId val="{00000002-8DA3-45BC-ABF9-FA76FFF7F268}"/>
            </c:ext>
          </c:extLst>
        </c:ser>
        <c:dLbls>
          <c:showLegendKey val="0"/>
          <c:showVal val="0"/>
          <c:showCatName val="0"/>
          <c:showSerName val="0"/>
          <c:showPercent val="0"/>
          <c:showBubbleSize val="0"/>
        </c:dLbls>
        <c:gapWidth val="219"/>
        <c:overlap val="-27"/>
        <c:axId val="143147392"/>
        <c:axId val="143149312"/>
      </c:barChart>
      <c:catAx>
        <c:axId val="143147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49312"/>
        <c:crosses val="autoZero"/>
        <c:auto val="1"/>
        <c:lblAlgn val="ctr"/>
        <c:lblOffset val="100"/>
        <c:noMultiLvlLbl val="0"/>
      </c:catAx>
      <c:valAx>
        <c:axId val="143149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147392"/>
        <c:crosses val="autoZero"/>
        <c:crossBetween val="between"/>
      </c:valAx>
      <c:spPr>
        <a:noFill/>
        <a:ln>
          <a:noFill/>
        </a:ln>
        <a:effectLst/>
      </c:spPr>
    </c:plotArea>
    <c:legend>
      <c:legendPos val="r"/>
      <c:layout>
        <c:manualLayout>
          <c:xMode val="edge"/>
          <c:yMode val="edge"/>
          <c:x val="0.8490249033247389"/>
          <c:y val="0.37061540491796069"/>
          <c:w val="0.1368458137363702"/>
          <c:h val="0.2091103486365880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0" y="55728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490661" y="2895600"/>
            <a:ext cx="8610600" cy="2000548"/>
          </a:xfrm>
          <a:prstGeom prst="rect">
            <a:avLst/>
          </a:prstGeom>
          <a:noFill/>
        </p:spPr>
        <p:txBody>
          <a:bodyPr wrap="square" rtlCol="0">
            <a:spAutoFit/>
          </a:bodyPr>
          <a:lstStyle/>
          <a:p>
            <a:r>
              <a:rPr lang="en-US" sz="2400" dirty="0"/>
              <a:t>STUDENT NAME</a:t>
            </a:r>
            <a:r>
              <a:rPr lang="en-US" sz="2400" dirty="0" smtClean="0"/>
              <a:t>: KURINCHI A</a:t>
            </a:r>
            <a:endParaRPr lang="en-US" sz="2400" dirty="0"/>
          </a:p>
          <a:p>
            <a:r>
              <a:rPr lang="en-US" sz="2400" dirty="0"/>
              <a:t>REGISTER </a:t>
            </a:r>
            <a:r>
              <a:rPr lang="en-US" sz="2400" dirty="0" smtClean="0"/>
              <a:t>NO  : 312217239 8421B22191B3542899D49EB8153C81A2</a:t>
            </a:r>
            <a:endParaRPr lang="en-US" sz="2400" dirty="0"/>
          </a:p>
          <a:p>
            <a:r>
              <a:rPr lang="en-US" sz="2400" dirty="0" smtClean="0"/>
              <a:t>DEPARTMENT  :B.COM(GENERNAL)</a:t>
            </a:r>
            <a:endParaRPr lang="en-US" sz="2400" dirty="0"/>
          </a:p>
          <a:p>
            <a:r>
              <a:rPr lang="en-US" sz="2400" dirty="0" smtClean="0"/>
              <a:t>COLLEGE           :        SHRI KRISHNASWAMY COLLEGE FOR WOMEN</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381000" y="1356407"/>
            <a:ext cx="9153525" cy="1077218"/>
          </a:xfrm>
          <a:prstGeom prst="rect">
            <a:avLst/>
          </a:prstGeom>
          <a:noFill/>
        </p:spPr>
        <p:txBody>
          <a:bodyPr wrap="square" rtlCol="0">
            <a:spAutoFit/>
          </a:bodyPr>
          <a:lstStyle/>
          <a:p>
            <a:r>
              <a:rPr lang="en-US" sz="2000" dirty="0"/>
              <a:t>To develop a comprehensive and interactive Excel model that facilitates the analysis of salary </a:t>
            </a:r>
            <a:r>
              <a:rPr lang="en-US" sz="2400" dirty="0"/>
              <a:t>and</a:t>
            </a:r>
            <a:r>
              <a:rPr lang="en-US" sz="2000" dirty="0" smtClean="0"/>
              <a:t> </a:t>
            </a:r>
            <a:r>
              <a:rPr lang="en-US" sz="2000" dirty="0"/>
              <a:t>compensation data, allowing for insights into compensation trends, fairness, and alignment with industry benchmarks.</a:t>
            </a:r>
          </a:p>
        </p:txBody>
      </p:sp>
      <p:sp>
        <p:nvSpPr>
          <p:cNvPr id="3" name="TextBox 2"/>
          <p:cNvSpPr txBox="1"/>
          <p:nvPr/>
        </p:nvSpPr>
        <p:spPr>
          <a:xfrm>
            <a:off x="1295400" y="2810005"/>
            <a:ext cx="9334118" cy="2554545"/>
          </a:xfrm>
          <a:prstGeom prst="rect">
            <a:avLst/>
          </a:prstGeom>
          <a:noFill/>
        </p:spPr>
        <p:txBody>
          <a:bodyPr wrap="square" rtlCol="0">
            <a:spAutoFit/>
          </a:bodyPr>
          <a:lstStyle/>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Clean </a:t>
            </a:r>
            <a:r>
              <a:rPr lang="en-US" sz="2000" dirty="0" smtClean="0">
                <a:latin typeface="Arial Unicode MS" pitchFamily="34" charset="-128"/>
                <a:ea typeface="Arial Unicode MS" pitchFamily="34" charset="-128"/>
                <a:cs typeface="Arial Unicode MS" pitchFamily="34" charset="-128"/>
              </a:rPr>
              <a:t>Data</a:t>
            </a:r>
          </a:p>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Create </a:t>
            </a:r>
            <a:r>
              <a:rPr lang="en-US" sz="2000" dirty="0" smtClean="0">
                <a:latin typeface="Arial Unicode MS" pitchFamily="34" charset="-128"/>
                <a:ea typeface="Arial Unicode MS" pitchFamily="34" charset="-128"/>
                <a:cs typeface="Arial Unicode MS" pitchFamily="34" charset="-128"/>
              </a:rPr>
              <a:t>Tables</a:t>
            </a:r>
          </a:p>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Data </a:t>
            </a:r>
            <a:r>
              <a:rPr lang="en-US" sz="2000" dirty="0" smtClean="0">
                <a:latin typeface="Arial Unicode MS" pitchFamily="34" charset="-128"/>
                <a:ea typeface="Arial Unicode MS" pitchFamily="34" charset="-128"/>
                <a:cs typeface="Arial Unicode MS" pitchFamily="34" charset="-128"/>
              </a:rPr>
              <a:t>Validation</a:t>
            </a:r>
          </a:p>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Create </a:t>
            </a:r>
            <a:r>
              <a:rPr lang="en-US" sz="2000" dirty="0" smtClean="0">
                <a:latin typeface="Arial Unicode MS" pitchFamily="34" charset="-128"/>
                <a:ea typeface="Arial Unicode MS" pitchFamily="34" charset="-128"/>
                <a:cs typeface="Arial Unicode MS" pitchFamily="34" charset="-128"/>
              </a:rPr>
              <a:t>PivotTables</a:t>
            </a:r>
          </a:p>
          <a:p>
            <a:pPr marL="342900" indent="-342900">
              <a:buFont typeface="+mj-lt"/>
              <a:buAutoNum type="arabicPeriod"/>
            </a:pPr>
            <a:r>
              <a:rPr lang="en-US" sz="2000" b="1" dirty="0">
                <a:latin typeface="Arial Unicode MS" pitchFamily="34" charset="-128"/>
                <a:ea typeface="Arial Unicode MS" pitchFamily="34" charset="-128"/>
                <a:cs typeface="Arial Unicode MS" pitchFamily="34" charset="-128"/>
              </a:rPr>
              <a:t>Average Salary:</a:t>
            </a:r>
            <a:r>
              <a:rPr lang="en-US" sz="2000" dirty="0">
                <a:latin typeface="Arial Unicode MS" pitchFamily="34" charset="-128"/>
                <a:ea typeface="Arial Unicode MS" pitchFamily="34" charset="-128"/>
                <a:cs typeface="Arial Unicode MS" pitchFamily="34" charset="-128"/>
              </a:rPr>
              <a:t> =AVERAGE(range)</a:t>
            </a:r>
            <a:r>
              <a:rPr lang="en-US" sz="2000" b="1" dirty="0">
                <a:latin typeface="Arial Unicode MS" pitchFamily="34" charset="-128"/>
                <a:ea typeface="Arial Unicode MS" pitchFamily="34" charset="-128"/>
                <a:cs typeface="Arial Unicode MS" pitchFamily="34" charset="-128"/>
              </a:rPr>
              <a:t>Median Salary:</a:t>
            </a:r>
            <a:r>
              <a:rPr lang="en-US" sz="2000" dirty="0">
                <a:latin typeface="Arial Unicode MS" pitchFamily="34" charset="-128"/>
                <a:ea typeface="Arial Unicode MS" pitchFamily="34" charset="-128"/>
                <a:cs typeface="Arial Unicode MS" pitchFamily="34" charset="-128"/>
              </a:rPr>
              <a:t> =MEDIAN(range)</a:t>
            </a:r>
            <a:r>
              <a:rPr lang="en-US" sz="2000" b="1" dirty="0">
                <a:latin typeface="Arial Unicode MS" pitchFamily="34" charset="-128"/>
                <a:ea typeface="Arial Unicode MS" pitchFamily="34" charset="-128"/>
                <a:cs typeface="Arial Unicode MS" pitchFamily="34" charset="-128"/>
              </a:rPr>
              <a:t>Salary Range:</a:t>
            </a:r>
            <a:r>
              <a:rPr lang="en-US" sz="2000" dirty="0">
                <a:latin typeface="Arial Unicode MS" pitchFamily="34" charset="-128"/>
                <a:ea typeface="Arial Unicode MS" pitchFamily="34" charset="-128"/>
                <a:cs typeface="Arial Unicode MS" pitchFamily="34" charset="-128"/>
              </a:rPr>
              <a:t> =MAX(range) - MIN(range</a:t>
            </a:r>
            <a:r>
              <a:rPr lang="en-US" sz="2000" dirty="0" smtClean="0">
                <a:latin typeface="Arial Unicode MS" pitchFamily="34" charset="-128"/>
                <a:ea typeface="Arial Unicode MS" pitchFamily="34" charset="-128"/>
                <a:cs typeface="Arial Unicode MS" pitchFamily="34" charset="-128"/>
              </a:rPr>
              <a:t>)</a:t>
            </a:r>
          </a:p>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Protect </a:t>
            </a:r>
            <a:r>
              <a:rPr lang="en-US" sz="2000" dirty="0" smtClean="0">
                <a:latin typeface="Arial Unicode MS" pitchFamily="34" charset="-128"/>
                <a:ea typeface="Arial Unicode MS" pitchFamily="34" charset="-128"/>
                <a:cs typeface="Arial Unicode MS" pitchFamily="34" charset="-128"/>
              </a:rPr>
              <a:t>Data</a:t>
            </a:r>
          </a:p>
          <a:p>
            <a:pPr marL="342900" indent="-342900">
              <a:buFont typeface="+mj-lt"/>
              <a:buAutoNum type="arabicPeriod"/>
            </a:pPr>
            <a:r>
              <a:rPr lang="en-US" sz="2000" dirty="0">
                <a:latin typeface="Arial Unicode MS" pitchFamily="34" charset="-128"/>
                <a:ea typeface="Arial Unicode MS" pitchFamily="34" charset="-128"/>
                <a:cs typeface="Arial Unicode MS" pitchFamily="34" charset="-128"/>
              </a:rPr>
              <a:t>Implementation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graphicFrame>
        <p:nvGraphicFramePr>
          <p:cNvPr id="12" name="Chart 11">
            <a:extLst>
              <a:ext uri="{FF2B5EF4-FFF2-40B4-BE49-F238E27FC236}">
                <a16:creationId xmlns="" xmlns:xdr="http://schemas.openxmlformats.org/drawingml/2006/spreadsheetDrawing" xmlns:a16="http://schemas.microsoft.com/office/drawing/2014/main" xmlns:lc="http://schemas.openxmlformats.org/drawingml/2006/lockedCanvas" id="{B05B9F65-9A71-3387-1EA2-61806B743F69}"/>
              </a:ext>
            </a:extLst>
          </p:cNvPr>
          <p:cNvGraphicFramePr>
            <a:graphicFrameLocks/>
          </p:cNvGraphicFramePr>
          <p:nvPr>
            <p:extLst>
              <p:ext uri="{D42A27DB-BD31-4B8C-83A1-F6EECF244321}">
                <p14:modId xmlns:p14="http://schemas.microsoft.com/office/powerpoint/2010/main" val="3305541811"/>
              </p:ext>
            </p:extLst>
          </p:nvPr>
        </p:nvGraphicFramePr>
        <p:xfrm>
          <a:off x="2514600" y="1857375"/>
          <a:ext cx="6044565" cy="356997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533400"/>
            <a:ext cx="4374460"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conclusion</a:t>
            </a:r>
            <a:endParaRPr lang="en-US" sz="4800" b="1" dirty="0"/>
          </a:p>
        </p:txBody>
      </p:sp>
      <p:sp>
        <p:nvSpPr>
          <p:cNvPr id="3" name="TextBox 2"/>
          <p:cNvSpPr txBox="1"/>
          <p:nvPr/>
        </p:nvSpPr>
        <p:spPr>
          <a:xfrm>
            <a:off x="221560" y="1965234"/>
            <a:ext cx="10744200" cy="4154984"/>
          </a:xfrm>
          <a:prstGeom prst="rect">
            <a:avLst/>
          </a:prstGeom>
          <a:noFill/>
        </p:spPr>
        <p:txBody>
          <a:bodyPr wrap="square" rtlCol="0">
            <a:spAutoFit/>
          </a:bodyPr>
          <a:lstStyle/>
          <a:p>
            <a:r>
              <a:rPr lang="en-US" sz="2400" dirty="0">
                <a:latin typeface="Bahnschrift Light" pitchFamily="34" charset="0"/>
              </a:rPr>
              <a:t>The salary and compensation analysis through Excel data modeling provides a robust framework for understanding and optimizing employee compensation practices. By integrating and analyzing data on salaries, bonuses, benefits, and demographic factors, organizations can gain valuable insights into compensation trends, fairness, and alignment with industry standards. The salary and compensation analysis through Excel data modeling is a powerful tool for organizations seeking to optimize their compensation strategies and ensure fairness. By leveraging advanced Excel features and data analysis techniques, organizations can gain a deeper understanding of their compensation practices, make informed decisions, and ultimately enhance their overall HR and </a:t>
            </a:r>
            <a:r>
              <a:rPr lang="en-US" sz="2400" dirty="0" smtClean="0">
                <a:latin typeface="Bahnschrift Light" pitchFamily="34" charset="0"/>
              </a:rPr>
              <a:t>financial.</a:t>
            </a:r>
            <a:endParaRPr lang="en-US" sz="2400" dirty="0">
              <a:latin typeface="Bahnschrift Light" pitchFamily="34" charset="0"/>
            </a:endParaRPr>
          </a:p>
        </p:txBody>
      </p:sp>
    </p:spTree>
    <p:extLst>
      <p:ext uri="{BB962C8B-B14F-4D97-AF65-F5344CB8AC3E}">
        <p14:creationId xmlns:p14="http://schemas.microsoft.com/office/powerpoint/2010/main" val="77021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Salary And Compensation Analysis</a:t>
            </a:r>
          </a:p>
          <a:p>
            <a:r>
              <a:rPr lang="en-US" sz="4400" b="1" dirty="0" smtClean="0">
                <a:solidFill>
                  <a:srgbClr val="0F0F0F"/>
                </a:solidFill>
                <a:latin typeface="Times New Roman" panose="02020603050405020304" pitchFamily="18" charset="0"/>
                <a:cs typeface="Times New Roman" panose="02020603050405020304" pitchFamily="18" charset="0"/>
              </a:rPr>
              <a:t>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471487" y="1987287"/>
            <a:ext cx="8972550"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Bahnschrift" pitchFamily="34" charset="0"/>
              <a:cs typeface="Arial" charset="0"/>
            </a:endParaRPr>
          </a:p>
          <a:p>
            <a:pPr marL="0" marR="0" lvl="0" indent="0" algn="l" defTabSz="914400" rtl="0" eaLnBrk="1" fontAlgn="base" latinLnBrk="0" hangingPunct="1">
              <a:lnSpc>
                <a:spcPct val="15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Bahnschrift" pitchFamily="34" charset="0"/>
                <a:cs typeface="Arial" charset="0"/>
              </a:rPr>
              <a:t>Analyze current salary and compensation data.</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Bahnschrift" pitchFamily="34" charset="0"/>
                <a:cs typeface="Arial" charset="0"/>
              </a:rPr>
              <a:t>Identify trends and anomalies.</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Bahnschrift" pitchFamily="34" charset="0"/>
                <a:cs typeface="Arial" charset="0"/>
              </a:rPr>
              <a:t>Compare compensation across different departments, job roles, and geographic locations.</a:t>
            </a:r>
          </a:p>
          <a:p>
            <a:pPr marL="0" marR="0" lvl="0" indent="0" defTabSz="914400" rtl="0" eaLnBrk="1" fontAlgn="base" latinLnBrk="0" hangingPunct="1">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Bahnschrift" pitchFamily="34" charset="0"/>
                <a:cs typeface="Arial" charset="0"/>
              </a:rPr>
              <a:t>Provide actionable insights to aid in strategic compensation planning.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1200329"/>
          </a:xfrm>
          <a:prstGeom prst="rect">
            <a:avLst/>
          </a:prstGeom>
          <a:noFill/>
        </p:spPr>
        <p:txBody>
          <a:bodyPr wrap="square" rtlCol="0">
            <a:spAutoFit/>
          </a:bodyPr>
          <a:lstStyle/>
          <a:p>
            <a:r>
              <a:rPr lang="en-IN" sz="2400" dirty="0" smtClean="0">
                <a:latin typeface="Times New Roman" panose="02020603050405020304" pitchFamily="18" charset="0"/>
                <a:cs typeface="Times New Roman" panose="02020603050405020304" pitchFamily="18" charset="0"/>
              </a:rPr>
              <a:t>The purpose of this project to </a:t>
            </a:r>
            <a:r>
              <a:rPr lang="en-IN" sz="2400" dirty="0" err="1" smtClean="0">
                <a:latin typeface="Times New Roman" panose="02020603050405020304" pitchFamily="18" charset="0"/>
                <a:cs typeface="Times New Roman" panose="02020603050405020304" pitchFamily="18" charset="0"/>
              </a:rPr>
              <a:t>analyze</a:t>
            </a:r>
            <a:r>
              <a:rPr lang="en-IN" sz="2400" dirty="0" smtClean="0">
                <a:latin typeface="Times New Roman" panose="02020603050405020304" pitchFamily="18" charset="0"/>
                <a:cs typeface="Times New Roman" panose="02020603050405020304" pitchFamily="18" charset="0"/>
              </a:rPr>
              <a:t> the employee’s working department and its salary. The gender count can be beneficial in boosting the number of employees.</a:t>
            </a:r>
            <a:endParaRPr lang="en-IN"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53249" y="3657600"/>
            <a:ext cx="3301609" cy="1938992"/>
          </a:xfrm>
          <a:prstGeom prst="rect">
            <a:avLst/>
          </a:prstGeom>
          <a:noFill/>
        </p:spPr>
        <p:txBody>
          <a:bodyPr wrap="none" rtlCol="0">
            <a:spAutoFit/>
          </a:bodyPr>
          <a:lstStyle/>
          <a:p>
            <a:pPr marL="285750" indent="-285750">
              <a:buFont typeface="Arial" pitchFamily="34" charset="0"/>
              <a:buChar char="•"/>
            </a:pPr>
            <a:r>
              <a:rPr lang="en-US" sz="2400" dirty="0" smtClean="0"/>
              <a:t>Tables</a:t>
            </a:r>
          </a:p>
          <a:p>
            <a:pPr marL="285750" indent="-285750">
              <a:buFont typeface="Arial" pitchFamily="34" charset="0"/>
              <a:buChar char="•"/>
            </a:pPr>
            <a:r>
              <a:rPr lang="en-US" sz="2400" dirty="0" smtClean="0"/>
              <a:t>Conditional formatting</a:t>
            </a:r>
          </a:p>
          <a:p>
            <a:pPr marL="285750" indent="-285750">
              <a:buFont typeface="Arial" pitchFamily="34" charset="0"/>
              <a:buChar char="•"/>
            </a:pPr>
            <a:r>
              <a:rPr lang="en-US" sz="2400" dirty="0" smtClean="0"/>
              <a:t>Pivot table</a:t>
            </a:r>
          </a:p>
          <a:p>
            <a:pPr marL="285750" indent="-285750">
              <a:buFont typeface="Arial" pitchFamily="34" charset="0"/>
              <a:buChar char="•"/>
            </a:pPr>
            <a:r>
              <a:rPr lang="en-US" sz="2400" dirty="0" smtClean="0"/>
              <a:t>Pivot chart</a:t>
            </a:r>
          </a:p>
          <a:p>
            <a:pPr marL="285750" indent="-285750">
              <a:buFont typeface="Arial" pitchFamily="34" charset="0"/>
              <a:buChar char="•"/>
            </a:pPr>
            <a:r>
              <a:rPr lang="en-US" sz="2400" dirty="0" smtClean="0"/>
              <a:t>average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990600" y="2019300"/>
            <a:ext cx="6349815" cy="3539430"/>
          </a:xfrm>
          <a:prstGeom prst="rect">
            <a:avLst/>
          </a:prstGeom>
          <a:noFill/>
        </p:spPr>
        <p:txBody>
          <a:bodyPr wrap="none" rtlCol="0">
            <a:spAutoFit/>
          </a:bodyPr>
          <a:lstStyle/>
          <a:p>
            <a:pPr marL="342900" indent="-342900">
              <a:buFont typeface="+mj-lt"/>
              <a:buAutoNum type="arabicPeriod"/>
            </a:pPr>
            <a:r>
              <a:rPr lang="en-US" sz="2800" dirty="0">
                <a:latin typeface="Arial" pitchFamily="34" charset="0"/>
                <a:cs typeface="Arial" pitchFamily="34" charset="0"/>
              </a:rPr>
              <a:t>Human Resources (HR) </a:t>
            </a:r>
            <a:r>
              <a:rPr lang="en-US" sz="2800" dirty="0" smtClean="0">
                <a:latin typeface="Arial" pitchFamily="34" charset="0"/>
                <a:cs typeface="Arial" pitchFamily="34" charset="0"/>
              </a:rPr>
              <a:t>Department</a:t>
            </a:r>
          </a:p>
          <a:p>
            <a:pPr marL="342900" indent="-342900">
              <a:buFont typeface="+mj-lt"/>
              <a:buAutoNum type="arabicPeriod"/>
            </a:pPr>
            <a:r>
              <a:rPr lang="en-US" sz="2800" dirty="0">
                <a:latin typeface="Arial" pitchFamily="34" charset="0"/>
                <a:cs typeface="Arial" pitchFamily="34" charset="0"/>
              </a:rPr>
              <a:t>Finance </a:t>
            </a:r>
            <a:r>
              <a:rPr lang="en-US" sz="2800" dirty="0" smtClean="0">
                <a:latin typeface="Arial" pitchFamily="34" charset="0"/>
                <a:cs typeface="Arial" pitchFamily="34" charset="0"/>
              </a:rPr>
              <a:t>Department</a:t>
            </a:r>
          </a:p>
          <a:p>
            <a:pPr marL="342900" indent="-342900">
              <a:buFont typeface="+mj-lt"/>
              <a:buAutoNum type="arabicPeriod"/>
            </a:pPr>
            <a:r>
              <a:rPr lang="en-US" sz="2800" dirty="0">
                <a:latin typeface="Arial" pitchFamily="34" charset="0"/>
                <a:cs typeface="Arial" pitchFamily="34" charset="0"/>
              </a:rPr>
              <a:t>Executive </a:t>
            </a:r>
            <a:r>
              <a:rPr lang="en-US" sz="2800" dirty="0" smtClean="0">
                <a:latin typeface="Arial" pitchFamily="34" charset="0"/>
                <a:cs typeface="Arial" pitchFamily="34" charset="0"/>
              </a:rPr>
              <a:t>Leadership</a:t>
            </a:r>
          </a:p>
          <a:p>
            <a:pPr marL="342900" indent="-342900">
              <a:buFont typeface="+mj-lt"/>
              <a:buAutoNum type="arabicPeriod"/>
            </a:pPr>
            <a:r>
              <a:rPr lang="en-US" sz="2800" dirty="0">
                <a:latin typeface="Arial" pitchFamily="34" charset="0"/>
                <a:cs typeface="Arial" pitchFamily="34" charset="0"/>
              </a:rPr>
              <a:t>Department </a:t>
            </a:r>
            <a:r>
              <a:rPr lang="en-US" sz="2800" dirty="0" smtClean="0">
                <a:latin typeface="Arial" pitchFamily="34" charset="0"/>
                <a:cs typeface="Arial" pitchFamily="34" charset="0"/>
              </a:rPr>
              <a:t>Heads/Managers</a:t>
            </a:r>
          </a:p>
          <a:p>
            <a:pPr marL="342900" indent="-342900">
              <a:buFont typeface="+mj-lt"/>
              <a:buAutoNum type="arabicPeriod"/>
            </a:pPr>
            <a:r>
              <a:rPr lang="en-US" sz="2800" dirty="0" smtClean="0">
                <a:latin typeface="Arial" pitchFamily="34" charset="0"/>
                <a:cs typeface="Arial" pitchFamily="34" charset="0"/>
              </a:rPr>
              <a:t>Employees</a:t>
            </a:r>
          </a:p>
          <a:p>
            <a:pPr marL="342900" indent="-342900">
              <a:buFont typeface="+mj-lt"/>
              <a:buAutoNum type="arabicPeriod"/>
            </a:pPr>
            <a:r>
              <a:rPr lang="en-US" sz="2800" dirty="0">
                <a:latin typeface="Arial" pitchFamily="34" charset="0"/>
                <a:cs typeface="Arial" pitchFamily="34" charset="0"/>
              </a:rPr>
              <a:t>Compensation </a:t>
            </a:r>
            <a:r>
              <a:rPr lang="en-US" sz="2800" dirty="0" smtClean="0">
                <a:latin typeface="Arial" pitchFamily="34" charset="0"/>
                <a:cs typeface="Arial" pitchFamily="34" charset="0"/>
              </a:rPr>
              <a:t>Analysts/Consultants</a:t>
            </a:r>
          </a:p>
          <a:p>
            <a:pPr marL="342900" indent="-342900">
              <a:buFont typeface="+mj-lt"/>
              <a:buAutoNum type="arabicPeriod"/>
            </a:pPr>
            <a:r>
              <a:rPr lang="en-US" sz="2800" dirty="0">
                <a:latin typeface="Arial" pitchFamily="34" charset="0"/>
                <a:cs typeface="Arial" pitchFamily="34" charset="0"/>
              </a:rPr>
              <a:t>Compliance and Audit </a:t>
            </a:r>
            <a:r>
              <a:rPr lang="en-US" sz="2800" dirty="0" smtClean="0">
                <a:latin typeface="Arial" pitchFamily="34" charset="0"/>
                <a:cs typeface="Arial" pitchFamily="34" charset="0"/>
              </a:rPr>
              <a:t>Teams</a:t>
            </a:r>
          </a:p>
          <a:p>
            <a:pPr marL="342900" indent="-342900">
              <a:buFont typeface="+mj-lt"/>
              <a:buAutoNum type="arabicPeriod"/>
            </a:pPr>
            <a:r>
              <a:rPr lang="en-US" sz="2800" dirty="0">
                <a:latin typeface="Arial" pitchFamily="34" charset="0"/>
                <a:cs typeface="Arial" pitchFamily="34" charset="0"/>
              </a:rPr>
              <a:t>Recruitment Teams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905126" y="1695450"/>
            <a:ext cx="6629399" cy="2554545"/>
          </a:xfrm>
          <a:prstGeom prst="rect">
            <a:avLst/>
          </a:prstGeom>
          <a:noFill/>
        </p:spPr>
        <p:txBody>
          <a:bodyPr wrap="square" rtlCol="0">
            <a:spAutoFit/>
          </a:bodyPr>
          <a:lstStyle/>
          <a:p>
            <a:r>
              <a:rPr lang="en-US" sz="2000" dirty="0">
                <a:latin typeface="Bahnschrift" pitchFamily="34" charset="0"/>
              </a:rPr>
              <a:t>Our solution leverages advanced Excel data modeling techniques to conduct a comprehensive analysis of salary and compensation data. By utilizing sophisticated Excel features such as PivotTables, </a:t>
            </a:r>
            <a:r>
              <a:rPr lang="en-US" sz="2000" dirty="0" err="1">
                <a:latin typeface="Bahnschrift" pitchFamily="34" charset="0"/>
              </a:rPr>
              <a:t>PivotCharts</a:t>
            </a:r>
            <a:r>
              <a:rPr lang="en-US" sz="2000" dirty="0">
                <a:latin typeface="Bahnschrift" pitchFamily="34" charset="0"/>
              </a:rPr>
              <a:t>, and data validation tools, we provide a robust framework for understanding compensation trends, ensuring fairness, and aligning compensation practices with organizational goals.</a:t>
            </a:r>
          </a:p>
        </p:txBody>
      </p:sp>
      <p:sp>
        <p:nvSpPr>
          <p:cNvPr id="10" name="TextBox 9"/>
          <p:cNvSpPr txBox="1"/>
          <p:nvPr/>
        </p:nvSpPr>
        <p:spPr>
          <a:xfrm>
            <a:off x="4191000" y="4342447"/>
            <a:ext cx="3777765" cy="1477328"/>
          </a:xfrm>
          <a:prstGeom prst="rect">
            <a:avLst/>
          </a:prstGeom>
          <a:noFill/>
        </p:spPr>
        <p:txBody>
          <a:bodyPr wrap="none" rtlCol="0">
            <a:spAutoFit/>
          </a:bodyPr>
          <a:lstStyle/>
          <a:p>
            <a:pPr marL="342900" indent="-342900">
              <a:buFont typeface="+mj-lt"/>
              <a:buAutoNum type="arabicPeriod"/>
            </a:pPr>
            <a:r>
              <a:rPr lang="en-US" dirty="0"/>
              <a:t>Enhanced </a:t>
            </a:r>
            <a:r>
              <a:rPr lang="en-US" dirty="0" smtClean="0"/>
              <a:t>Decision-Making</a:t>
            </a:r>
          </a:p>
          <a:p>
            <a:pPr marL="342900" indent="-342900">
              <a:buFont typeface="+mj-lt"/>
              <a:buAutoNum type="arabicPeriod"/>
            </a:pPr>
            <a:r>
              <a:rPr lang="en-US" dirty="0"/>
              <a:t>Improved Compensation </a:t>
            </a:r>
            <a:r>
              <a:rPr lang="en-US" dirty="0" smtClean="0"/>
              <a:t>Practices</a:t>
            </a:r>
          </a:p>
          <a:p>
            <a:pPr marL="342900" indent="-342900">
              <a:buFont typeface="+mj-lt"/>
              <a:buAutoNum type="arabicPeriod"/>
            </a:pPr>
            <a:r>
              <a:rPr lang="en-US" dirty="0"/>
              <a:t>Operational </a:t>
            </a:r>
            <a:r>
              <a:rPr lang="en-US" dirty="0" smtClean="0"/>
              <a:t>Efficiency</a:t>
            </a:r>
          </a:p>
          <a:p>
            <a:pPr marL="342900" indent="-342900">
              <a:buFont typeface="+mj-lt"/>
              <a:buAutoNum type="arabicPeriod"/>
            </a:pPr>
            <a:r>
              <a:rPr lang="en-US" dirty="0"/>
              <a:t>Compliance and Risk </a:t>
            </a:r>
            <a:r>
              <a:rPr lang="en-US" dirty="0" smtClean="0"/>
              <a:t>Management</a:t>
            </a:r>
          </a:p>
          <a:p>
            <a:pPr marL="342900" indent="-342900">
              <a:buFont typeface="+mj-lt"/>
              <a:buAutoNum type="arabicPeriod"/>
            </a:pPr>
            <a:r>
              <a:rPr lang="en-US" dirty="0"/>
              <a:t>Stakeholder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685800" y="1447800"/>
            <a:ext cx="8001000" cy="923330"/>
          </a:xfrm>
          <a:prstGeom prst="rect">
            <a:avLst/>
          </a:prstGeom>
          <a:noFill/>
        </p:spPr>
        <p:txBody>
          <a:bodyPr wrap="square" rtlCol="0">
            <a:spAutoFit/>
          </a:bodyPr>
          <a:lstStyle/>
          <a:p>
            <a:r>
              <a:rPr lang="en-US" dirty="0"/>
              <a:t>The dataset comprises various records related to employee compensation and salary details. It includes data on base salaries, bonuses, benefits, and other forms of compensation, along with demographic and employment information</a:t>
            </a:r>
          </a:p>
        </p:txBody>
      </p:sp>
      <p:sp>
        <p:nvSpPr>
          <p:cNvPr id="4" name="TextBox 3"/>
          <p:cNvSpPr txBox="1"/>
          <p:nvPr/>
        </p:nvSpPr>
        <p:spPr>
          <a:xfrm>
            <a:off x="1447800" y="2590800"/>
            <a:ext cx="2159566" cy="2862322"/>
          </a:xfrm>
          <a:prstGeom prst="rect">
            <a:avLst/>
          </a:prstGeom>
          <a:noFill/>
        </p:spPr>
        <p:txBody>
          <a:bodyPr wrap="none" rtlCol="0">
            <a:spAutoFit/>
          </a:bodyPr>
          <a:lstStyle/>
          <a:p>
            <a:pPr marL="457200" indent="-457200">
              <a:buFont typeface="+mj-lt"/>
              <a:buAutoNum type="alphaUcPeriod"/>
            </a:pPr>
            <a:r>
              <a:rPr lang="en-US" b="1" dirty="0" err="1">
                <a:solidFill>
                  <a:srgbClr val="000000"/>
                </a:solidFill>
                <a:latin typeface="Times New Roman" panose="02020603050405020304" pitchFamily="18" charset="0"/>
                <a:cs typeface="Times New Roman" panose="02020603050405020304" pitchFamily="18" charset="0"/>
              </a:rPr>
              <a:t>Emp</a:t>
            </a:r>
            <a:r>
              <a:rPr lang="en-US" b="1" dirty="0">
                <a:solidFill>
                  <a:srgbClr val="000000"/>
                </a:solidFill>
                <a:latin typeface="Times New Roman" panose="02020603050405020304" pitchFamily="18" charset="0"/>
                <a:cs typeface="Times New Roman" panose="02020603050405020304" pitchFamily="18" charset="0"/>
              </a:rPr>
              <a:t> ID</a:t>
            </a:r>
            <a:r>
              <a:rPr lang="en-US"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b="1" dirty="0">
                <a:solidFill>
                  <a:srgbClr val="000000"/>
                </a:solidFill>
                <a:latin typeface="Times New Roman" panose="02020603050405020304" pitchFamily="18" charset="0"/>
                <a:cs typeface="Times New Roman" panose="02020603050405020304" pitchFamily="18" charset="0"/>
              </a:rPr>
              <a:t>Name</a:t>
            </a:r>
            <a:r>
              <a:rPr lang="en-US"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b="1" dirty="0">
                <a:solidFill>
                  <a:srgbClr val="000000"/>
                </a:solidFill>
                <a:latin typeface="Times New Roman" panose="02020603050405020304" pitchFamily="18" charset="0"/>
                <a:cs typeface="Times New Roman" panose="02020603050405020304" pitchFamily="18" charset="0"/>
              </a:rPr>
              <a:t>Gender</a:t>
            </a:r>
            <a:r>
              <a:rPr lang="en-US"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b="1" dirty="0">
                <a:solidFill>
                  <a:srgbClr val="000000"/>
                </a:solidFill>
                <a:latin typeface="Times New Roman" panose="02020603050405020304" pitchFamily="18" charset="0"/>
                <a:cs typeface="Times New Roman" panose="02020603050405020304" pitchFamily="18" charset="0"/>
              </a:rPr>
              <a:t>Department</a:t>
            </a:r>
            <a:r>
              <a:rPr lang="en-US"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b="1" dirty="0">
                <a:solidFill>
                  <a:srgbClr val="000000"/>
                </a:solidFill>
                <a:latin typeface="Times New Roman" panose="02020603050405020304" pitchFamily="18" charset="0"/>
                <a:cs typeface="Times New Roman" panose="02020603050405020304" pitchFamily="18" charset="0"/>
              </a:rPr>
              <a:t>Salary</a:t>
            </a:r>
            <a:r>
              <a:rPr lang="en-US"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b="1" dirty="0">
                <a:solidFill>
                  <a:srgbClr val="000000"/>
                </a:solidFill>
                <a:latin typeface="Times New Roman" panose="02020603050405020304" pitchFamily="18" charset="0"/>
                <a:cs typeface="Times New Roman" panose="02020603050405020304" pitchFamily="18" charset="0"/>
              </a:rPr>
              <a:t>Start Date</a:t>
            </a:r>
            <a:r>
              <a:rPr lang="en-US"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b="1" dirty="0">
                <a:solidFill>
                  <a:srgbClr val="000000"/>
                </a:solidFill>
                <a:latin typeface="Times New Roman" panose="02020603050405020304" pitchFamily="18" charset="0"/>
                <a:cs typeface="Times New Roman" panose="02020603050405020304" pitchFamily="18" charset="0"/>
              </a:rPr>
              <a:t>FTE</a:t>
            </a:r>
            <a:r>
              <a:rPr lang="en-US"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b="1" dirty="0">
                <a:solidFill>
                  <a:srgbClr val="000000"/>
                </a:solidFill>
                <a:latin typeface="Times New Roman" panose="02020603050405020304" pitchFamily="18" charset="0"/>
                <a:cs typeface="Times New Roman" panose="02020603050405020304" pitchFamily="18" charset="0"/>
              </a:rPr>
              <a:t>Employee type</a:t>
            </a:r>
            <a:r>
              <a:rPr lang="en-US" dirty="0">
                <a:latin typeface="Times New Roman" panose="02020603050405020304" pitchFamily="18" charset="0"/>
                <a:cs typeface="Times New Roman" panose="02020603050405020304" pitchFamily="18" charset="0"/>
              </a:rPr>
              <a:t> </a:t>
            </a:r>
          </a:p>
          <a:p>
            <a:pPr marL="457200" indent="-457200">
              <a:buFont typeface="+mj-lt"/>
              <a:buAutoNum type="alphaUcPeriod"/>
            </a:pPr>
            <a:r>
              <a:rPr lang="en-US" b="1" dirty="0">
                <a:solidFill>
                  <a:srgbClr val="000000"/>
                </a:solidFill>
                <a:latin typeface="Times New Roman" panose="02020603050405020304" pitchFamily="18" charset="0"/>
                <a:cs typeface="Times New Roman" panose="02020603050405020304" pitchFamily="18" charset="0"/>
              </a:rPr>
              <a:t>Work location</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286000" y="2392091"/>
            <a:ext cx="8534018" cy="2000548"/>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3200" dirty="0" smtClean="0">
                <a:latin typeface="Sitka Small" pitchFamily="2" charset="0"/>
                <a:cs typeface="Times New Roman" panose="02020603050405020304" pitchFamily="18" charset="0"/>
              </a:rPr>
              <a:t>=IFS(Z8&gt;=5,”VERY HIGH”,Z8&gt;=4,”HIGH”,Z8&gt;=3,”MED”,TRUE”LOW”)</a:t>
            </a:r>
            <a:endParaRPr lang="en-IN" sz="3200" dirty="0">
              <a:latin typeface="Sitka Small" pitchFamily="2"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267</TotalTime>
  <Words>506</Words>
  <Application>Microsoft Office PowerPoint</Application>
  <PresentationFormat>Custom</PresentationFormat>
  <Paragraphs>87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abc</cp:lastModifiedBy>
  <cp:revision>21</cp:revision>
  <dcterms:created xsi:type="dcterms:W3CDTF">2024-03-29T15:07:22Z</dcterms:created>
  <dcterms:modified xsi:type="dcterms:W3CDTF">2024-09-04T16:51:34Z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