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60" r:id="rId2"/>
    <p:sldId id="261" r:id="rId3"/>
    <p:sldId id="263" r:id="rId4"/>
    <p:sldId id="294" r:id="rId5"/>
    <p:sldId id="299" r:id="rId6"/>
    <p:sldId id="298" r:id="rId7"/>
    <p:sldId id="265" r:id="rId8"/>
    <p:sldId id="300" r:id="rId9"/>
    <p:sldId id="301" r:id="rId10"/>
    <p:sldId id="302" r:id="rId11"/>
    <p:sldId id="303" r:id="rId12"/>
    <p:sldId id="266" r:id="rId13"/>
    <p:sldId id="279" r:id="rId14"/>
    <p:sldId id="304" r:id="rId15"/>
    <p:sldId id="305" r:id="rId16"/>
    <p:sldId id="306" r:id="rId17"/>
    <p:sldId id="307" r:id="rId18"/>
    <p:sldId id="308" r:id="rId19"/>
    <p:sldId id="267" r:id="rId20"/>
    <p:sldId id="293" r:id="rId21"/>
    <p:sldId id="264" r:id="rId22"/>
  </p:sldIdLst>
  <p:sldSz cx="12192000" cy="6858000"/>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9" autoAdjust="0"/>
    <p:restoredTop sz="94660"/>
  </p:normalViewPr>
  <p:slideViewPr>
    <p:cSldViewPr snapToGrid="0">
      <p:cViewPr varScale="1">
        <p:scale>
          <a:sx n="81" d="100"/>
          <a:sy n="81" d="100"/>
        </p:scale>
        <p:origin x="648"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B6413-FA3B-4F7B-A416-9537A46103CC}" type="datetimeFigureOut">
              <a:rPr lang="zh-CN" altLang="en-US" smtClean="0"/>
              <a:t>2022/11/27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C2664F-A115-4F76-8E4B-B1AEF3178C35}" type="slidenum">
              <a:rPr lang="zh-CN" altLang="en-US" smtClean="0"/>
              <a:t>‹#›</a:t>
            </a:fld>
            <a:endParaRPr lang="zh-CN" altLang="en-US"/>
          </a:p>
        </p:txBody>
      </p:sp>
    </p:spTree>
    <p:extLst>
      <p:ext uri="{BB962C8B-B14F-4D97-AF65-F5344CB8AC3E}">
        <p14:creationId xmlns:p14="http://schemas.microsoft.com/office/powerpoint/2010/main" val="2580322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C2664F-A115-4F76-8E4B-B1AEF3178C35}" type="slidenum">
              <a:rPr lang="zh-CN" altLang="en-US" smtClean="0"/>
              <a:t>1</a:t>
            </a:fld>
            <a:endParaRPr lang="zh-CN" altLang="en-US"/>
          </a:p>
        </p:txBody>
      </p:sp>
    </p:spTree>
    <p:extLst>
      <p:ext uri="{BB962C8B-B14F-4D97-AF65-F5344CB8AC3E}">
        <p14:creationId xmlns:p14="http://schemas.microsoft.com/office/powerpoint/2010/main" val="3738256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这是本次实现的一对多</a:t>
            </a:r>
            <a:r>
              <a:rPr lang="en-US" altLang="zh-CN" dirty="0"/>
              <a:t>C/S</a:t>
            </a:r>
            <a:r>
              <a:rPr lang="zh-CN" altLang="en-US" dirty="0"/>
              <a:t>架构设计的功能图，允许多用户间通信</a:t>
            </a:r>
          </a:p>
        </p:txBody>
      </p:sp>
      <p:sp>
        <p:nvSpPr>
          <p:cNvPr id="4" name="灯片编号占位符 3"/>
          <p:cNvSpPr>
            <a:spLocks noGrp="1"/>
          </p:cNvSpPr>
          <p:nvPr>
            <p:ph type="sldNum" sz="quarter" idx="10"/>
          </p:nvPr>
        </p:nvSpPr>
        <p:spPr/>
        <p:txBody>
          <a:bodyPr/>
          <a:lstStyle/>
          <a:p>
            <a:fld id="{6EC2664F-A115-4F76-8E4B-B1AEF3178C35}" type="slidenum">
              <a:rPr lang="zh-CN" altLang="en-US" smtClean="0"/>
              <a:t>10</a:t>
            </a:fld>
            <a:endParaRPr lang="zh-CN" altLang="en-US"/>
          </a:p>
        </p:txBody>
      </p:sp>
    </p:spTree>
    <p:extLst>
      <p:ext uri="{BB962C8B-B14F-4D97-AF65-F5344CB8AC3E}">
        <p14:creationId xmlns:p14="http://schemas.microsoft.com/office/powerpoint/2010/main" val="3659521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a:t>
            </a:r>
            <a:r>
              <a:rPr lang="en-US" altLang="zh-CN" dirty="0" err="1"/>
              <a:t>Msgbuilder</a:t>
            </a:r>
            <a:r>
              <a:rPr lang="zh-CN" altLang="en-US" dirty="0"/>
              <a:t>设计在</a:t>
            </a:r>
            <a:r>
              <a:rPr lang="en-US" altLang="zh-CN" dirty="0"/>
              <a:t>Server</a:t>
            </a:r>
            <a:r>
              <a:rPr lang="zh-CN" altLang="en-US" dirty="0"/>
              <a:t>端完成，</a:t>
            </a:r>
            <a:r>
              <a:rPr lang="en-US" altLang="zh-CN" dirty="0"/>
              <a:t>Client</a:t>
            </a:r>
            <a:r>
              <a:rPr lang="zh-CN" altLang="en-US" dirty="0"/>
              <a:t>端收集数据并上传至服务端</a:t>
            </a:r>
          </a:p>
        </p:txBody>
      </p:sp>
      <p:sp>
        <p:nvSpPr>
          <p:cNvPr id="4" name="灯片编号占位符 3"/>
          <p:cNvSpPr>
            <a:spLocks noGrp="1"/>
          </p:cNvSpPr>
          <p:nvPr>
            <p:ph type="sldNum" sz="quarter" idx="10"/>
          </p:nvPr>
        </p:nvSpPr>
        <p:spPr/>
        <p:txBody>
          <a:bodyPr/>
          <a:lstStyle/>
          <a:p>
            <a:fld id="{6EC2664F-A115-4F76-8E4B-B1AEF3178C35}" type="slidenum">
              <a:rPr lang="zh-CN" altLang="en-US" smtClean="0"/>
              <a:t>11</a:t>
            </a:fld>
            <a:endParaRPr lang="zh-CN" altLang="en-US"/>
          </a:p>
        </p:txBody>
      </p:sp>
    </p:spTree>
    <p:extLst>
      <p:ext uri="{BB962C8B-B14F-4D97-AF65-F5344CB8AC3E}">
        <p14:creationId xmlns:p14="http://schemas.microsoft.com/office/powerpoint/2010/main" val="366989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C2664F-A115-4F76-8E4B-B1AEF3178C35}" type="slidenum">
              <a:rPr lang="zh-CN" altLang="en-US" smtClean="0"/>
              <a:t>12</a:t>
            </a:fld>
            <a:endParaRPr lang="zh-CN" altLang="en-US"/>
          </a:p>
        </p:txBody>
      </p:sp>
    </p:spTree>
    <p:extLst>
      <p:ext uri="{BB962C8B-B14F-4D97-AF65-F5344CB8AC3E}">
        <p14:creationId xmlns:p14="http://schemas.microsoft.com/office/powerpoint/2010/main" val="3095220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C2664F-A115-4F76-8E4B-B1AEF3178C35}" type="slidenum">
              <a:rPr lang="zh-CN" altLang="en-US" smtClean="0"/>
              <a:t>13</a:t>
            </a:fld>
            <a:endParaRPr lang="zh-CN" altLang="en-US"/>
          </a:p>
        </p:txBody>
      </p:sp>
    </p:spTree>
    <p:extLst>
      <p:ext uri="{BB962C8B-B14F-4D97-AF65-F5344CB8AC3E}">
        <p14:creationId xmlns:p14="http://schemas.microsoft.com/office/powerpoint/2010/main" val="2524093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C2664F-A115-4F76-8E4B-B1AEF3178C35}" type="slidenum">
              <a:rPr lang="zh-CN" altLang="en-US" smtClean="0"/>
              <a:t>14</a:t>
            </a:fld>
            <a:endParaRPr lang="zh-CN" altLang="en-US"/>
          </a:p>
        </p:txBody>
      </p:sp>
    </p:spTree>
    <p:extLst>
      <p:ext uri="{BB962C8B-B14F-4D97-AF65-F5344CB8AC3E}">
        <p14:creationId xmlns:p14="http://schemas.microsoft.com/office/powerpoint/2010/main" val="3866176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C2664F-A115-4F76-8E4B-B1AEF3178C35}" type="slidenum">
              <a:rPr lang="zh-CN" altLang="en-US" smtClean="0"/>
              <a:t>15</a:t>
            </a:fld>
            <a:endParaRPr lang="zh-CN" altLang="en-US"/>
          </a:p>
        </p:txBody>
      </p:sp>
    </p:spTree>
    <p:extLst>
      <p:ext uri="{BB962C8B-B14F-4D97-AF65-F5344CB8AC3E}">
        <p14:creationId xmlns:p14="http://schemas.microsoft.com/office/powerpoint/2010/main" val="76564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C2664F-A115-4F76-8E4B-B1AEF3178C35}" type="slidenum">
              <a:rPr lang="zh-CN" altLang="en-US" smtClean="0"/>
              <a:t>16</a:t>
            </a:fld>
            <a:endParaRPr lang="zh-CN" altLang="en-US"/>
          </a:p>
        </p:txBody>
      </p:sp>
    </p:spTree>
    <p:extLst>
      <p:ext uri="{BB962C8B-B14F-4D97-AF65-F5344CB8AC3E}">
        <p14:creationId xmlns:p14="http://schemas.microsoft.com/office/powerpoint/2010/main" val="321938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C2664F-A115-4F76-8E4B-B1AEF3178C35}" type="slidenum">
              <a:rPr lang="zh-CN" altLang="en-US" smtClean="0"/>
              <a:t>17</a:t>
            </a:fld>
            <a:endParaRPr lang="zh-CN" altLang="en-US"/>
          </a:p>
        </p:txBody>
      </p:sp>
    </p:spTree>
    <p:extLst>
      <p:ext uri="{BB962C8B-B14F-4D97-AF65-F5344CB8AC3E}">
        <p14:creationId xmlns:p14="http://schemas.microsoft.com/office/powerpoint/2010/main" val="2524048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C2664F-A115-4F76-8E4B-B1AEF3178C35}" type="slidenum">
              <a:rPr lang="zh-CN" altLang="en-US" smtClean="0"/>
              <a:t>18</a:t>
            </a:fld>
            <a:endParaRPr lang="zh-CN" altLang="en-US"/>
          </a:p>
        </p:txBody>
      </p:sp>
    </p:spTree>
    <p:extLst>
      <p:ext uri="{BB962C8B-B14F-4D97-AF65-F5344CB8AC3E}">
        <p14:creationId xmlns:p14="http://schemas.microsoft.com/office/powerpoint/2010/main" val="1378244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C2664F-A115-4F76-8E4B-B1AEF3178C35}" type="slidenum">
              <a:rPr lang="zh-CN" altLang="en-US" smtClean="0"/>
              <a:t>19</a:t>
            </a:fld>
            <a:endParaRPr lang="zh-CN" altLang="en-US"/>
          </a:p>
        </p:txBody>
      </p:sp>
    </p:spTree>
    <p:extLst>
      <p:ext uri="{BB962C8B-B14F-4D97-AF65-F5344CB8AC3E}">
        <p14:creationId xmlns:p14="http://schemas.microsoft.com/office/powerpoint/2010/main" val="1149043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C2664F-A115-4F76-8E4B-B1AEF3178C35}" type="slidenum">
              <a:rPr lang="zh-CN" altLang="en-US" smtClean="0"/>
              <a:t>2</a:t>
            </a:fld>
            <a:endParaRPr lang="zh-CN" altLang="en-US"/>
          </a:p>
        </p:txBody>
      </p:sp>
    </p:spTree>
    <p:extLst>
      <p:ext uri="{BB962C8B-B14F-4D97-AF65-F5344CB8AC3E}">
        <p14:creationId xmlns:p14="http://schemas.microsoft.com/office/powerpoint/2010/main" val="3589689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050" dirty="0"/>
          </a:p>
        </p:txBody>
      </p:sp>
      <p:sp>
        <p:nvSpPr>
          <p:cNvPr id="4" name="灯片编号占位符 3"/>
          <p:cNvSpPr>
            <a:spLocks noGrp="1"/>
          </p:cNvSpPr>
          <p:nvPr>
            <p:ph type="sldNum" sz="quarter" idx="10"/>
          </p:nvPr>
        </p:nvSpPr>
        <p:spPr/>
        <p:txBody>
          <a:bodyPr/>
          <a:lstStyle/>
          <a:p>
            <a:fld id="{6EC2664F-A115-4F76-8E4B-B1AEF3178C35}" type="slidenum">
              <a:rPr lang="zh-CN" altLang="en-US" smtClean="0"/>
              <a:t>20</a:t>
            </a:fld>
            <a:endParaRPr lang="zh-CN" altLang="en-US"/>
          </a:p>
        </p:txBody>
      </p:sp>
    </p:spTree>
    <p:extLst>
      <p:ext uri="{BB962C8B-B14F-4D97-AF65-F5344CB8AC3E}">
        <p14:creationId xmlns:p14="http://schemas.microsoft.com/office/powerpoint/2010/main" val="1969705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C2664F-A115-4F76-8E4B-B1AEF3178C35}" type="slidenum">
              <a:rPr lang="zh-CN" altLang="en-US" smtClean="0"/>
              <a:t>21</a:t>
            </a:fld>
            <a:endParaRPr lang="zh-CN" altLang="en-US"/>
          </a:p>
        </p:txBody>
      </p:sp>
    </p:spTree>
    <p:extLst>
      <p:ext uri="{BB962C8B-B14F-4D97-AF65-F5344CB8AC3E}">
        <p14:creationId xmlns:p14="http://schemas.microsoft.com/office/powerpoint/2010/main" val="534287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C2664F-A115-4F76-8E4B-B1AEF3178C35}" type="slidenum">
              <a:rPr lang="zh-CN" altLang="en-US" smtClean="0"/>
              <a:t>3</a:t>
            </a:fld>
            <a:endParaRPr lang="zh-CN" altLang="en-US"/>
          </a:p>
        </p:txBody>
      </p:sp>
    </p:spTree>
    <p:extLst>
      <p:ext uri="{BB962C8B-B14F-4D97-AF65-F5344CB8AC3E}">
        <p14:creationId xmlns:p14="http://schemas.microsoft.com/office/powerpoint/2010/main" val="298943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当然此次我们仅是对整个框架进行模块设计与学习</a:t>
            </a:r>
          </a:p>
        </p:txBody>
      </p:sp>
      <p:sp>
        <p:nvSpPr>
          <p:cNvPr id="4" name="灯片编号占位符 3"/>
          <p:cNvSpPr>
            <a:spLocks noGrp="1"/>
          </p:cNvSpPr>
          <p:nvPr>
            <p:ph type="sldNum" sz="quarter" idx="10"/>
          </p:nvPr>
        </p:nvSpPr>
        <p:spPr/>
        <p:txBody>
          <a:bodyPr/>
          <a:lstStyle/>
          <a:p>
            <a:fld id="{6EC2664F-A115-4F76-8E4B-B1AEF3178C35}" type="slidenum">
              <a:rPr lang="zh-CN" altLang="en-US" smtClean="0"/>
              <a:t>4</a:t>
            </a:fld>
            <a:endParaRPr lang="zh-CN" altLang="en-US"/>
          </a:p>
        </p:txBody>
      </p:sp>
    </p:spTree>
    <p:extLst>
      <p:ext uri="{BB962C8B-B14F-4D97-AF65-F5344CB8AC3E}">
        <p14:creationId xmlns:p14="http://schemas.microsoft.com/office/powerpoint/2010/main" val="4113087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C2664F-A115-4F76-8E4B-B1AEF3178C35}" type="slidenum">
              <a:rPr lang="zh-CN" altLang="en-US" smtClean="0"/>
              <a:t>5</a:t>
            </a:fld>
            <a:endParaRPr lang="zh-CN" altLang="en-US"/>
          </a:p>
        </p:txBody>
      </p:sp>
    </p:spTree>
    <p:extLst>
      <p:ext uri="{BB962C8B-B14F-4D97-AF65-F5344CB8AC3E}">
        <p14:creationId xmlns:p14="http://schemas.microsoft.com/office/powerpoint/2010/main" val="3578246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C2664F-A115-4F76-8E4B-B1AEF3178C35}" type="slidenum">
              <a:rPr lang="zh-CN" altLang="en-US" smtClean="0"/>
              <a:t>6</a:t>
            </a:fld>
            <a:endParaRPr lang="zh-CN" altLang="en-US"/>
          </a:p>
        </p:txBody>
      </p:sp>
    </p:spTree>
    <p:extLst>
      <p:ext uri="{BB962C8B-B14F-4D97-AF65-F5344CB8AC3E}">
        <p14:creationId xmlns:p14="http://schemas.microsoft.com/office/powerpoint/2010/main" val="2726874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C2664F-A115-4F76-8E4B-B1AEF3178C35}" type="slidenum">
              <a:rPr lang="zh-CN" altLang="en-US" smtClean="0"/>
              <a:t>7</a:t>
            </a:fld>
            <a:endParaRPr lang="zh-CN" altLang="en-US"/>
          </a:p>
        </p:txBody>
      </p:sp>
    </p:spTree>
    <p:extLst>
      <p:ext uri="{BB962C8B-B14F-4D97-AF65-F5344CB8AC3E}">
        <p14:creationId xmlns:p14="http://schemas.microsoft.com/office/powerpoint/2010/main" val="72705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C2664F-A115-4F76-8E4B-B1AEF3178C35}" type="slidenum">
              <a:rPr lang="zh-CN" altLang="en-US" smtClean="0"/>
              <a:t>8</a:t>
            </a:fld>
            <a:endParaRPr lang="zh-CN" altLang="en-US"/>
          </a:p>
        </p:txBody>
      </p:sp>
    </p:spTree>
    <p:extLst>
      <p:ext uri="{BB962C8B-B14F-4D97-AF65-F5344CB8AC3E}">
        <p14:creationId xmlns:p14="http://schemas.microsoft.com/office/powerpoint/2010/main" val="183625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C2664F-A115-4F76-8E4B-B1AEF3178C35}" type="slidenum">
              <a:rPr lang="zh-CN" altLang="en-US" smtClean="0"/>
              <a:t>9</a:t>
            </a:fld>
            <a:endParaRPr lang="zh-CN" altLang="en-US"/>
          </a:p>
        </p:txBody>
      </p:sp>
    </p:spTree>
    <p:extLst>
      <p:ext uri="{BB962C8B-B14F-4D97-AF65-F5344CB8AC3E}">
        <p14:creationId xmlns:p14="http://schemas.microsoft.com/office/powerpoint/2010/main" val="3561618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F539B9-C62C-492A-924F-7C3612C18C00}"/>
              </a:ext>
            </a:extLst>
          </p:cNvPr>
          <p:cNvSpPr/>
          <p:nvPr/>
        </p:nvSpPr>
        <p:spPr>
          <a:xfrm>
            <a:off x="556372" y="557493"/>
            <a:ext cx="10953750" cy="5581650"/>
          </a:xfrm>
          <a:prstGeom prst="rect">
            <a:avLst/>
          </a:prstGeom>
          <a:solidFill>
            <a:schemeClr val="bg1">
              <a:lumMod val="8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A325BA9-330B-4357-B182-81499C1F7462}"/>
              </a:ext>
            </a:extLst>
          </p:cNvPr>
          <p:cNvSpPr txBox="1"/>
          <p:nvPr/>
        </p:nvSpPr>
        <p:spPr>
          <a:xfrm>
            <a:off x="1358433" y="2215114"/>
            <a:ext cx="8705850" cy="1446550"/>
          </a:xfrm>
          <a:prstGeom prst="rect">
            <a:avLst/>
          </a:prstGeom>
          <a:noFill/>
        </p:spPr>
        <p:txBody>
          <a:bodyPr wrap="square" rtlCol="0">
            <a:spAutoFit/>
          </a:bodyPr>
          <a:lstStyle/>
          <a:p>
            <a:r>
              <a:rPr lang="zh-CN" altLang="en-US" sz="8800" b="1" dirty="0">
                <a:solidFill>
                  <a:schemeClr val="accent5">
                    <a:lumMod val="50000"/>
                  </a:schemeClr>
                </a:solidFill>
                <a:latin typeface="Aharoni" panose="02010803020104030203" pitchFamily="2" charset="-79"/>
                <a:cs typeface="Aharoni" panose="02010803020104030203" pitchFamily="2" charset="-79"/>
              </a:rPr>
              <a:t>企业实训</a:t>
            </a:r>
          </a:p>
        </p:txBody>
      </p:sp>
      <p:sp>
        <p:nvSpPr>
          <p:cNvPr id="4" name="矩形 3">
            <a:extLst>
              <a:ext uri="{FF2B5EF4-FFF2-40B4-BE49-F238E27FC236}">
                <a16:creationId xmlns:a16="http://schemas.microsoft.com/office/drawing/2014/main" id="{221657CB-E9B8-4D20-9D89-1A0346BADF6F}"/>
              </a:ext>
            </a:extLst>
          </p:cNvPr>
          <p:cNvSpPr/>
          <p:nvPr/>
        </p:nvSpPr>
        <p:spPr>
          <a:xfrm>
            <a:off x="9582150" y="1162050"/>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CD37BAE-E239-4378-8AAA-E7E077688FDC}"/>
              </a:ext>
            </a:extLst>
          </p:cNvPr>
          <p:cNvSpPr txBox="1"/>
          <p:nvPr/>
        </p:nvSpPr>
        <p:spPr>
          <a:xfrm>
            <a:off x="7700963" y="5695950"/>
            <a:ext cx="3619500" cy="338554"/>
          </a:xfrm>
          <a:prstGeom prst="rect">
            <a:avLst/>
          </a:prstGeom>
          <a:noFill/>
        </p:spPr>
        <p:txBody>
          <a:bodyPr wrap="square" rtlCol="0">
            <a:spAutoFit/>
          </a:bodyPr>
          <a:lstStyle/>
          <a:p>
            <a:pPr algn="dist"/>
            <a:r>
              <a:rPr lang="en-US" altLang="zh-CN" sz="1600" b="1" dirty="0"/>
              <a:t>Personal sharing</a:t>
            </a:r>
            <a:endParaRPr lang="zh-CN" altLang="en-US" sz="1600" b="1" dirty="0"/>
          </a:p>
        </p:txBody>
      </p:sp>
      <p:sp>
        <p:nvSpPr>
          <p:cNvPr id="9" name="文本框 8">
            <a:extLst>
              <a:ext uri="{FF2B5EF4-FFF2-40B4-BE49-F238E27FC236}">
                <a16:creationId xmlns:a16="http://schemas.microsoft.com/office/drawing/2014/main" id="{6D8E52D3-2918-475F-AF46-4F8669C50673}"/>
              </a:ext>
            </a:extLst>
          </p:cNvPr>
          <p:cNvSpPr txBox="1"/>
          <p:nvPr/>
        </p:nvSpPr>
        <p:spPr>
          <a:xfrm>
            <a:off x="9196388" y="4686501"/>
            <a:ext cx="2124075"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汇报人：以放</a:t>
            </a:r>
          </a:p>
        </p:txBody>
      </p:sp>
      <p:sp>
        <p:nvSpPr>
          <p:cNvPr id="10" name="文本框 9">
            <a:extLst>
              <a:ext uri="{FF2B5EF4-FFF2-40B4-BE49-F238E27FC236}">
                <a16:creationId xmlns:a16="http://schemas.microsoft.com/office/drawing/2014/main" id="{D2D78FB5-A110-4452-9C3D-021051491FB3}"/>
              </a:ext>
            </a:extLst>
          </p:cNvPr>
          <p:cNvSpPr txBox="1"/>
          <p:nvPr/>
        </p:nvSpPr>
        <p:spPr>
          <a:xfrm>
            <a:off x="1509714" y="3765144"/>
            <a:ext cx="3557586" cy="400110"/>
          </a:xfrm>
          <a:prstGeom prst="rect">
            <a:avLst/>
          </a:prstGeom>
          <a:noFill/>
        </p:spPr>
        <p:txBody>
          <a:bodyPr wrap="square" rtlCol="0">
            <a:spAutoFit/>
          </a:bodyPr>
          <a:lstStyle/>
          <a:p>
            <a:r>
              <a:rPr lang="zh-CN" altLang="en-US" sz="2000" b="1" dirty="0"/>
              <a:t>基于</a:t>
            </a:r>
            <a:r>
              <a:rPr lang="en-US" altLang="zh-CN" sz="2000" b="1" dirty="0"/>
              <a:t>Qt</a:t>
            </a:r>
            <a:r>
              <a:rPr lang="zh-CN" altLang="en-US" sz="2000" b="1" dirty="0"/>
              <a:t>的网络聊天室</a:t>
            </a:r>
          </a:p>
        </p:txBody>
      </p:sp>
      <p:cxnSp>
        <p:nvCxnSpPr>
          <p:cNvPr id="12" name="直接连接符 11">
            <a:extLst>
              <a:ext uri="{FF2B5EF4-FFF2-40B4-BE49-F238E27FC236}">
                <a16:creationId xmlns:a16="http://schemas.microsoft.com/office/drawing/2014/main" id="{765B13B8-D2E8-4879-8AD3-19123ED45E08}"/>
              </a:ext>
            </a:extLst>
          </p:cNvPr>
          <p:cNvCxnSpPr/>
          <p:nvPr/>
        </p:nvCxnSpPr>
        <p:spPr>
          <a:xfrm>
            <a:off x="1659732" y="4372214"/>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54346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DA4325-87D5-4D0D-8F92-488B12989636}"/>
              </a:ext>
            </a:extLst>
          </p:cNvPr>
          <p:cNvSpPr/>
          <p:nvPr/>
        </p:nvSpPr>
        <p:spPr>
          <a:xfrm>
            <a:off x="10020300" y="534014"/>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EBC46AFC-02C2-E070-0BDB-0B42ACD897A6}"/>
              </a:ext>
            </a:extLst>
          </p:cNvPr>
          <p:cNvCxnSpPr>
            <a:cxnSpLocks/>
          </p:cNvCxnSpPr>
          <p:nvPr/>
        </p:nvCxnSpPr>
        <p:spPr>
          <a:xfrm>
            <a:off x="333374" y="1162644"/>
            <a:ext cx="2114078" cy="0"/>
          </a:xfrm>
          <a:prstGeom prst="line">
            <a:avLst/>
          </a:prstGeom>
          <a:ln w="28575">
            <a:solidFill>
              <a:schemeClr val="tx1"/>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4FE4B4E-CDD1-4842-86FF-B865A772C34C}"/>
              </a:ext>
            </a:extLst>
          </p:cNvPr>
          <p:cNvSpPr txBox="1"/>
          <p:nvPr/>
        </p:nvSpPr>
        <p:spPr>
          <a:xfrm>
            <a:off x="241935" y="1578868"/>
            <a:ext cx="3349677" cy="461665"/>
          </a:xfrm>
          <a:prstGeom prst="rect">
            <a:avLst/>
          </a:prstGeom>
          <a:noFill/>
        </p:spPr>
        <p:txBody>
          <a:bodyPr wrap="square" rtlCol="0">
            <a:spAutoFit/>
          </a:bodyPr>
          <a:lstStyle/>
          <a:p>
            <a:r>
              <a:rPr lang="en-US" altLang="zh-CN" sz="2400" b="1" dirty="0">
                <a:solidFill>
                  <a:schemeClr val="bg1">
                    <a:lumMod val="50000"/>
                  </a:schemeClr>
                </a:solidFill>
              </a:rPr>
              <a:t>3. C/S</a:t>
            </a:r>
            <a:r>
              <a:rPr lang="zh-CN" altLang="en-US" sz="2400" b="1" dirty="0">
                <a:solidFill>
                  <a:schemeClr val="bg1">
                    <a:lumMod val="50000"/>
                  </a:schemeClr>
                </a:solidFill>
              </a:rPr>
              <a:t>架构</a:t>
            </a:r>
            <a:endParaRPr lang="en-US" altLang="zh-CN" sz="2400" dirty="0">
              <a:solidFill>
                <a:schemeClr val="bg1">
                  <a:lumMod val="50000"/>
                </a:schemeClr>
              </a:solidFill>
            </a:endParaRPr>
          </a:p>
        </p:txBody>
      </p:sp>
      <p:sp>
        <p:nvSpPr>
          <p:cNvPr id="17" name="文本框 16">
            <a:extLst>
              <a:ext uri="{FF2B5EF4-FFF2-40B4-BE49-F238E27FC236}">
                <a16:creationId xmlns:a16="http://schemas.microsoft.com/office/drawing/2014/main" id="{23855772-0964-4950-8DB9-6A4748E918FD}"/>
              </a:ext>
            </a:extLst>
          </p:cNvPr>
          <p:cNvSpPr txBox="1"/>
          <p:nvPr/>
        </p:nvSpPr>
        <p:spPr>
          <a:xfrm>
            <a:off x="333374" y="2677921"/>
            <a:ext cx="4992458" cy="2640018"/>
          </a:xfrm>
          <a:prstGeom prst="rect">
            <a:avLst/>
          </a:prstGeom>
          <a:noFill/>
        </p:spPr>
        <p:txBody>
          <a:bodyPr wrap="square" rtlCol="0">
            <a:spAutoFit/>
          </a:bodyPr>
          <a:lstStyle/>
          <a:p>
            <a:pPr>
              <a:lnSpc>
                <a:spcPct val="150000"/>
              </a:lnSpc>
            </a:pPr>
            <a:r>
              <a:rPr lang="en-US" altLang="zh-CN" sz="1600" dirty="0">
                <a:solidFill>
                  <a:schemeClr val="bg1">
                    <a:lumMod val="50000"/>
                  </a:schemeClr>
                </a:solidFill>
              </a:rPr>
              <a:t>	C/S</a:t>
            </a:r>
            <a:r>
              <a:rPr lang="zh-CN" altLang="en-US" sz="1600" dirty="0">
                <a:solidFill>
                  <a:schemeClr val="bg1">
                    <a:lumMod val="50000"/>
                  </a:schemeClr>
                </a:solidFill>
              </a:rPr>
              <a:t>架构全称为客户端</a:t>
            </a:r>
            <a:r>
              <a:rPr lang="en-US" altLang="zh-CN" sz="1600" dirty="0">
                <a:solidFill>
                  <a:schemeClr val="bg1">
                    <a:lumMod val="50000"/>
                  </a:schemeClr>
                </a:solidFill>
              </a:rPr>
              <a:t>/</a:t>
            </a:r>
            <a:r>
              <a:rPr lang="zh-CN" altLang="en-US" sz="1600" dirty="0">
                <a:solidFill>
                  <a:schemeClr val="bg1">
                    <a:lumMod val="50000"/>
                  </a:schemeClr>
                </a:solidFill>
              </a:rPr>
              <a:t>服务器体系结构，它是一种网络体系结构，其中客户端是用户运行应用程序的</a:t>
            </a:r>
            <a:r>
              <a:rPr lang="en-US" altLang="zh-CN" sz="1600" dirty="0">
                <a:solidFill>
                  <a:schemeClr val="bg1">
                    <a:lumMod val="50000"/>
                  </a:schemeClr>
                </a:solidFill>
              </a:rPr>
              <a:t>PC</a:t>
            </a:r>
            <a:r>
              <a:rPr lang="zh-CN" altLang="en-US" sz="1600" dirty="0">
                <a:solidFill>
                  <a:schemeClr val="bg1">
                    <a:lumMod val="50000"/>
                  </a:schemeClr>
                </a:solidFill>
              </a:rPr>
              <a:t>端或者工作站，客户端要依靠服务器来获取资源。</a:t>
            </a:r>
            <a:r>
              <a:rPr lang="en-US" altLang="zh-CN" sz="1600" dirty="0">
                <a:solidFill>
                  <a:schemeClr val="bg1">
                    <a:lumMod val="50000"/>
                  </a:schemeClr>
                </a:solidFill>
              </a:rPr>
              <a:t>C/S</a:t>
            </a:r>
            <a:r>
              <a:rPr lang="zh-CN" altLang="en-US" sz="1600" dirty="0">
                <a:solidFill>
                  <a:schemeClr val="bg1">
                    <a:lumMod val="50000"/>
                  </a:schemeClr>
                </a:solidFill>
              </a:rPr>
              <a:t>架构是通过提供查询响应而不是总文件传输来减少了网络流量。它允许多用户通过</a:t>
            </a:r>
            <a:r>
              <a:rPr lang="en-US" altLang="zh-CN" sz="1600" dirty="0">
                <a:solidFill>
                  <a:schemeClr val="bg1">
                    <a:lumMod val="50000"/>
                  </a:schemeClr>
                </a:solidFill>
              </a:rPr>
              <a:t>GUI</a:t>
            </a:r>
            <a:r>
              <a:rPr lang="zh-CN" altLang="en-US" sz="1600" dirty="0">
                <a:solidFill>
                  <a:schemeClr val="bg1">
                    <a:lumMod val="50000"/>
                  </a:schemeClr>
                </a:solidFill>
              </a:rPr>
              <a:t>前端更新到共享数据库，在客户端和服务器之间通信一般采用远程调用（</a:t>
            </a:r>
            <a:r>
              <a:rPr lang="en-US" altLang="zh-CN" sz="1600" dirty="0">
                <a:solidFill>
                  <a:schemeClr val="bg1">
                    <a:lumMod val="50000"/>
                  </a:schemeClr>
                </a:solidFill>
              </a:rPr>
              <a:t>RPC</a:t>
            </a:r>
            <a:r>
              <a:rPr lang="zh-CN" altLang="en-US" sz="1600" dirty="0">
                <a:solidFill>
                  <a:schemeClr val="bg1">
                    <a:lumMod val="50000"/>
                  </a:schemeClr>
                </a:solidFill>
              </a:rPr>
              <a:t>）或标准查询语言（</a:t>
            </a:r>
            <a:r>
              <a:rPr lang="en-US" altLang="zh-CN" sz="1600" dirty="0">
                <a:solidFill>
                  <a:schemeClr val="bg1">
                    <a:lumMod val="50000"/>
                  </a:schemeClr>
                </a:solidFill>
              </a:rPr>
              <a:t>SQL</a:t>
            </a:r>
            <a:r>
              <a:rPr lang="zh-CN" altLang="en-US" sz="1600" dirty="0">
                <a:solidFill>
                  <a:schemeClr val="bg1">
                    <a:lumMod val="50000"/>
                  </a:schemeClr>
                </a:solidFill>
              </a:rPr>
              <a:t>）语句。</a:t>
            </a:r>
            <a:endParaRPr lang="en-US" altLang="zh-CN" sz="1600" dirty="0">
              <a:solidFill>
                <a:schemeClr val="bg1">
                  <a:lumMod val="50000"/>
                </a:schemeClr>
              </a:solidFill>
            </a:endParaRPr>
          </a:p>
        </p:txBody>
      </p:sp>
      <p:sp>
        <p:nvSpPr>
          <p:cNvPr id="7" name="文本框 6">
            <a:extLst>
              <a:ext uri="{FF2B5EF4-FFF2-40B4-BE49-F238E27FC236}">
                <a16:creationId xmlns:a16="http://schemas.microsoft.com/office/drawing/2014/main" id="{91B578F8-94D2-4C3D-91CF-96979B0FD938}"/>
              </a:ext>
            </a:extLst>
          </p:cNvPr>
          <p:cNvSpPr txBox="1"/>
          <p:nvPr/>
        </p:nvSpPr>
        <p:spPr>
          <a:xfrm>
            <a:off x="241935" y="534014"/>
            <a:ext cx="2356485" cy="738664"/>
          </a:xfrm>
          <a:prstGeom prst="rect">
            <a:avLst/>
          </a:prstGeom>
          <a:noFill/>
        </p:spPr>
        <p:txBody>
          <a:bodyPr wrap="square" rtlCol="0">
            <a:spAutoFit/>
          </a:bodyPr>
          <a:lstStyle/>
          <a:p>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PART Two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之</a:t>
            </a:r>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设计框架</a:t>
            </a: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p:txBody>
      </p:sp>
      <p:pic>
        <p:nvPicPr>
          <p:cNvPr id="5125" name="Picture 5">
            <a:extLst>
              <a:ext uri="{FF2B5EF4-FFF2-40B4-BE49-F238E27FC236}">
                <a16:creationId xmlns:a16="http://schemas.microsoft.com/office/drawing/2014/main" id="{F0893A14-167F-4E8B-ADC2-A8B73A1853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1418" y="2133633"/>
            <a:ext cx="5715000"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8738D2D1-0F6F-4B2B-9EA6-BF46120D68D9}"/>
              </a:ext>
            </a:extLst>
          </p:cNvPr>
          <p:cNvSpPr txBox="1"/>
          <p:nvPr/>
        </p:nvSpPr>
        <p:spPr>
          <a:xfrm>
            <a:off x="7926351" y="5537233"/>
            <a:ext cx="1990647" cy="326051"/>
          </a:xfrm>
          <a:prstGeom prst="rect">
            <a:avLst/>
          </a:prstGeom>
          <a:noFill/>
        </p:spPr>
        <p:txBody>
          <a:bodyPr wrap="square" rtlCol="0">
            <a:spAutoFit/>
          </a:bodyPr>
          <a:lstStyle/>
          <a:p>
            <a:pPr>
              <a:lnSpc>
                <a:spcPct val="150000"/>
              </a:lnSpc>
            </a:pPr>
            <a:r>
              <a:rPr lang="zh-CN" altLang="en-US" sz="1200" b="1" dirty="0">
                <a:solidFill>
                  <a:schemeClr val="bg1">
                    <a:lumMod val="50000"/>
                  </a:schemeClr>
                </a:solidFill>
                <a:latin typeface="黑体" panose="02010609060101010101" pitchFamily="49" charset="-122"/>
                <a:ea typeface="黑体" panose="02010609060101010101" pitchFamily="49" charset="-122"/>
              </a:rPr>
              <a:t>图</a:t>
            </a:r>
            <a:r>
              <a:rPr lang="en-US" altLang="zh-CN" sz="1200" b="1" dirty="0">
                <a:solidFill>
                  <a:schemeClr val="bg1">
                    <a:lumMod val="50000"/>
                  </a:schemeClr>
                </a:solidFill>
                <a:latin typeface="黑体" panose="02010609060101010101" pitchFamily="49" charset="-122"/>
                <a:ea typeface="黑体" panose="02010609060101010101" pitchFamily="49" charset="-122"/>
              </a:rPr>
              <a:t>3-2-3 C/S</a:t>
            </a:r>
            <a:r>
              <a:rPr lang="zh-CN" altLang="en-US" sz="1200" b="1" dirty="0">
                <a:solidFill>
                  <a:schemeClr val="bg1">
                    <a:lumMod val="50000"/>
                  </a:schemeClr>
                </a:solidFill>
                <a:latin typeface="黑体" panose="02010609060101010101" pitchFamily="49" charset="-122"/>
                <a:ea typeface="黑体" panose="02010609060101010101" pitchFamily="49" charset="-122"/>
              </a:rPr>
              <a:t>关系功能图</a:t>
            </a:r>
            <a:endParaRPr lang="en-US" altLang="zh-CN" sz="12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400469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17"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EDB1E28-69C4-4E9B-ABB9-36A2E45AF5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9304" y="561316"/>
            <a:ext cx="5806896" cy="5838341"/>
          </a:xfrm>
          <a:prstGeom prst="rect">
            <a:avLst/>
          </a:prstGeom>
        </p:spPr>
      </p:pic>
      <p:sp>
        <p:nvSpPr>
          <p:cNvPr id="2" name="矩形 1">
            <a:extLst>
              <a:ext uri="{FF2B5EF4-FFF2-40B4-BE49-F238E27FC236}">
                <a16:creationId xmlns:a16="http://schemas.microsoft.com/office/drawing/2014/main" id="{3ADA4325-87D5-4D0D-8F92-488B12989636}"/>
              </a:ext>
            </a:extLst>
          </p:cNvPr>
          <p:cNvSpPr/>
          <p:nvPr/>
        </p:nvSpPr>
        <p:spPr>
          <a:xfrm>
            <a:off x="10020300" y="534014"/>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EBC46AFC-02C2-E070-0BDB-0B42ACD897A6}"/>
              </a:ext>
            </a:extLst>
          </p:cNvPr>
          <p:cNvCxnSpPr>
            <a:cxnSpLocks/>
          </p:cNvCxnSpPr>
          <p:nvPr/>
        </p:nvCxnSpPr>
        <p:spPr>
          <a:xfrm>
            <a:off x="333374" y="1162644"/>
            <a:ext cx="2114078" cy="0"/>
          </a:xfrm>
          <a:prstGeom prst="line">
            <a:avLst/>
          </a:prstGeom>
          <a:ln w="28575">
            <a:solidFill>
              <a:schemeClr val="tx1"/>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4FE4B4E-CDD1-4842-86FF-B865A772C34C}"/>
              </a:ext>
            </a:extLst>
          </p:cNvPr>
          <p:cNvSpPr txBox="1"/>
          <p:nvPr/>
        </p:nvSpPr>
        <p:spPr>
          <a:xfrm>
            <a:off x="241935" y="1578868"/>
            <a:ext cx="3349677" cy="461665"/>
          </a:xfrm>
          <a:prstGeom prst="rect">
            <a:avLst/>
          </a:prstGeom>
          <a:noFill/>
        </p:spPr>
        <p:txBody>
          <a:bodyPr wrap="square" rtlCol="0">
            <a:spAutoFit/>
          </a:bodyPr>
          <a:lstStyle/>
          <a:p>
            <a:r>
              <a:rPr lang="en-US" altLang="zh-CN" sz="2400" b="1" dirty="0">
                <a:solidFill>
                  <a:schemeClr val="bg1">
                    <a:lumMod val="50000"/>
                  </a:schemeClr>
                </a:solidFill>
              </a:rPr>
              <a:t>4. </a:t>
            </a:r>
            <a:r>
              <a:rPr lang="zh-CN" altLang="en-US" sz="2400" b="1" dirty="0">
                <a:solidFill>
                  <a:schemeClr val="bg1">
                    <a:lumMod val="50000"/>
                  </a:schemeClr>
                </a:solidFill>
              </a:rPr>
              <a:t>整体流程图设计</a:t>
            </a:r>
            <a:endParaRPr lang="en-US" altLang="zh-CN" sz="2400" dirty="0">
              <a:solidFill>
                <a:schemeClr val="bg1">
                  <a:lumMod val="50000"/>
                </a:schemeClr>
              </a:solidFill>
            </a:endParaRPr>
          </a:p>
        </p:txBody>
      </p:sp>
      <p:sp>
        <p:nvSpPr>
          <p:cNvPr id="17" name="文本框 16">
            <a:extLst>
              <a:ext uri="{FF2B5EF4-FFF2-40B4-BE49-F238E27FC236}">
                <a16:creationId xmlns:a16="http://schemas.microsoft.com/office/drawing/2014/main" id="{23855772-0964-4950-8DB9-6A4748E918FD}"/>
              </a:ext>
            </a:extLst>
          </p:cNvPr>
          <p:cNvSpPr txBox="1"/>
          <p:nvPr/>
        </p:nvSpPr>
        <p:spPr>
          <a:xfrm>
            <a:off x="241935" y="2040533"/>
            <a:ext cx="4992458" cy="457843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000" b="1" dirty="0">
                <a:solidFill>
                  <a:schemeClr val="bg1">
                    <a:lumMod val="50000"/>
                  </a:schemeClr>
                </a:solidFill>
              </a:rPr>
              <a:t>Server</a:t>
            </a:r>
          </a:p>
          <a:p>
            <a:pPr>
              <a:lnSpc>
                <a:spcPct val="150000"/>
              </a:lnSpc>
            </a:pPr>
            <a:r>
              <a:rPr lang="en-US" altLang="zh-CN" sz="1600" dirty="0">
                <a:solidFill>
                  <a:schemeClr val="bg1">
                    <a:lumMod val="50000"/>
                  </a:schemeClr>
                </a:solidFill>
              </a:rPr>
              <a:t>	- </a:t>
            </a:r>
            <a:r>
              <a:rPr lang="en-US" altLang="zh-CN" sz="1600" dirty="0" err="1">
                <a:solidFill>
                  <a:schemeClr val="bg1">
                    <a:lumMod val="50000"/>
                  </a:schemeClr>
                </a:solidFill>
              </a:rPr>
              <a:t>onNewConnection</a:t>
            </a:r>
            <a:r>
              <a:rPr lang="en-US" altLang="zh-CN" sz="1600" dirty="0">
                <a:solidFill>
                  <a:schemeClr val="bg1">
                    <a:lumMod val="50000"/>
                  </a:schemeClr>
                </a:solidFill>
              </a:rPr>
              <a:t>()</a:t>
            </a:r>
            <a:r>
              <a:rPr lang="zh-CN" altLang="en-US" sz="1600" dirty="0">
                <a:solidFill>
                  <a:schemeClr val="bg1">
                    <a:lumMod val="50000"/>
                  </a:schemeClr>
                </a:solidFill>
              </a:rPr>
              <a:t>：新的连接</a:t>
            </a:r>
            <a:endParaRPr lang="en-US" altLang="zh-CN" sz="1600" dirty="0">
              <a:solidFill>
                <a:schemeClr val="bg1">
                  <a:lumMod val="50000"/>
                </a:schemeClr>
              </a:solidFill>
            </a:endParaRPr>
          </a:p>
          <a:p>
            <a:pPr>
              <a:lnSpc>
                <a:spcPct val="150000"/>
              </a:lnSpc>
            </a:pPr>
            <a:r>
              <a:rPr lang="en-US" altLang="zh-CN" sz="1600" dirty="0">
                <a:solidFill>
                  <a:schemeClr val="bg1">
                    <a:lumMod val="50000"/>
                  </a:schemeClr>
                </a:solidFill>
              </a:rPr>
              <a:t>	- </a:t>
            </a:r>
            <a:r>
              <a:rPr lang="en-US" altLang="zh-CN" sz="1600" dirty="0" err="1">
                <a:solidFill>
                  <a:schemeClr val="bg1">
                    <a:lumMod val="50000"/>
                  </a:schemeClr>
                </a:solidFill>
              </a:rPr>
              <a:t>onUserLoginSuc</a:t>
            </a:r>
            <a:r>
              <a:rPr lang="en-US" altLang="zh-CN" sz="1600" dirty="0">
                <a:solidFill>
                  <a:schemeClr val="bg1">
                    <a:lumMod val="50000"/>
                  </a:schemeClr>
                </a:solidFill>
              </a:rPr>
              <a:t>()</a:t>
            </a:r>
            <a:r>
              <a:rPr lang="zh-CN" altLang="en-US" sz="1600" dirty="0">
                <a:solidFill>
                  <a:schemeClr val="bg1">
                    <a:lumMod val="50000"/>
                  </a:schemeClr>
                </a:solidFill>
              </a:rPr>
              <a:t>：登陆成功</a:t>
            </a:r>
            <a:endParaRPr lang="en-US" altLang="zh-CN" sz="1600" dirty="0">
              <a:solidFill>
                <a:schemeClr val="bg1">
                  <a:lumMod val="50000"/>
                </a:schemeClr>
              </a:solidFill>
            </a:endParaRPr>
          </a:p>
          <a:p>
            <a:pPr>
              <a:lnSpc>
                <a:spcPct val="150000"/>
              </a:lnSpc>
            </a:pPr>
            <a:r>
              <a:rPr lang="en-US" altLang="zh-CN" sz="1600" dirty="0">
                <a:solidFill>
                  <a:schemeClr val="bg1">
                    <a:lumMod val="50000"/>
                  </a:schemeClr>
                </a:solidFill>
              </a:rPr>
              <a:t>	- </a:t>
            </a:r>
            <a:r>
              <a:rPr lang="en-US" altLang="zh-CN" sz="1600" dirty="0" err="1">
                <a:solidFill>
                  <a:schemeClr val="bg1">
                    <a:lumMod val="50000"/>
                  </a:schemeClr>
                </a:solidFill>
              </a:rPr>
              <a:t>onUserOffline</a:t>
            </a:r>
            <a:r>
              <a:rPr lang="en-US" altLang="zh-CN" sz="1600" dirty="0">
                <a:solidFill>
                  <a:schemeClr val="bg1">
                    <a:lumMod val="50000"/>
                  </a:schemeClr>
                </a:solidFill>
              </a:rPr>
              <a:t>()</a:t>
            </a:r>
            <a:r>
              <a:rPr lang="zh-CN" altLang="en-US" sz="1600" dirty="0">
                <a:solidFill>
                  <a:schemeClr val="bg1">
                    <a:lumMod val="50000"/>
                  </a:schemeClr>
                </a:solidFill>
              </a:rPr>
              <a:t>：用户下线</a:t>
            </a:r>
            <a:endParaRPr lang="en-US" altLang="zh-CN" sz="1600" dirty="0">
              <a:solidFill>
                <a:schemeClr val="bg1">
                  <a:lumMod val="50000"/>
                </a:schemeClr>
              </a:solidFill>
            </a:endParaRPr>
          </a:p>
          <a:p>
            <a:pPr marL="285750" indent="-285750">
              <a:lnSpc>
                <a:spcPct val="150000"/>
              </a:lnSpc>
              <a:buFont typeface="Wingdings" panose="05000000000000000000" pitchFamily="2" charset="2"/>
              <a:buChar char="Ø"/>
            </a:pPr>
            <a:r>
              <a:rPr lang="en-US" altLang="zh-CN" sz="2000" b="1" dirty="0">
                <a:solidFill>
                  <a:schemeClr val="bg1">
                    <a:lumMod val="50000"/>
                  </a:schemeClr>
                </a:solidFill>
              </a:rPr>
              <a:t>Client</a:t>
            </a:r>
          </a:p>
          <a:p>
            <a:pPr>
              <a:lnSpc>
                <a:spcPct val="150000"/>
              </a:lnSpc>
            </a:pPr>
            <a:r>
              <a:rPr lang="en-US" altLang="zh-CN" sz="2000" b="1" dirty="0">
                <a:solidFill>
                  <a:schemeClr val="bg1">
                    <a:lumMod val="50000"/>
                  </a:schemeClr>
                </a:solidFill>
              </a:rPr>
              <a:t>	</a:t>
            </a:r>
            <a:r>
              <a:rPr lang="en-US" altLang="zh-CN" sz="2000" dirty="0">
                <a:solidFill>
                  <a:schemeClr val="bg1">
                    <a:lumMod val="50000"/>
                  </a:schemeClr>
                </a:solidFill>
              </a:rPr>
              <a:t> </a:t>
            </a:r>
            <a:r>
              <a:rPr lang="en-US" altLang="zh-CN" sz="1600" dirty="0">
                <a:solidFill>
                  <a:schemeClr val="bg1">
                    <a:lumMod val="50000"/>
                  </a:schemeClr>
                </a:solidFill>
              </a:rPr>
              <a:t>- </a:t>
            </a:r>
            <a:r>
              <a:rPr lang="en-US" altLang="zh-CN" sz="1600" dirty="0" err="1">
                <a:solidFill>
                  <a:schemeClr val="bg1">
                    <a:lumMod val="50000"/>
                  </a:schemeClr>
                </a:solidFill>
              </a:rPr>
              <a:t>LoginWindow</a:t>
            </a:r>
            <a:r>
              <a:rPr lang="zh-CN" altLang="en-US" sz="1600" dirty="0">
                <a:solidFill>
                  <a:schemeClr val="bg1">
                    <a:lumMod val="50000"/>
                  </a:schemeClr>
                </a:solidFill>
              </a:rPr>
              <a:t>：登陆界面</a:t>
            </a:r>
            <a:endParaRPr lang="en-US" altLang="zh-CN" sz="1600" dirty="0">
              <a:solidFill>
                <a:schemeClr val="bg1">
                  <a:lumMod val="50000"/>
                </a:schemeClr>
              </a:solidFill>
            </a:endParaRPr>
          </a:p>
          <a:p>
            <a:pPr>
              <a:lnSpc>
                <a:spcPct val="150000"/>
              </a:lnSpc>
            </a:pPr>
            <a:r>
              <a:rPr lang="en-US" altLang="zh-CN" sz="1600" dirty="0">
                <a:solidFill>
                  <a:schemeClr val="bg1">
                    <a:lumMod val="50000"/>
                  </a:schemeClr>
                </a:solidFill>
              </a:rPr>
              <a:t>	- </a:t>
            </a:r>
            <a:r>
              <a:rPr lang="en-US" altLang="zh-CN" sz="1600" dirty="0" err="1">
                <a:solidFill>
                  <a:schemeClr val="bg1">
                    <a:lumMod val="50000"/>
                  </a:schemeClr>
                </a:solidFill>
              </a:rPr>
              <a:t>RegisterWindow</a:t>
            </a:r>
            <a:r>
              <a:rPr lang="zh-CN" altLang="en-US" sz="1600" dirty="0">
                <a:solidFill>
                  <a:schemeClr val="bg1">
                    <a:lumMod val="50000"/>
                  </a:schemeClr>
                </a:solidFill>
              </a:rPr>
              <a:t>：注册界面</a:t>
            </a:r>
            <a:endParaRPr lang="en-US" altLang="zh-CN" sz="1600" dirty="0">
              <a:solidFill>
                <a:schemeClr val="bg1">
                  <a:lumMod val="50000"/>
                </a:schemeClr>
              </a:solidFill>
            </a:endParaRPr>
          </a:p>
          <a:p>
            <a:pPr>
              <a:lnSpc>
                <a:spcPct val="150000"/>
              </a:lnSpc>
            </a:pPr>
            <a:r>
              <a:rPr lang="en-US" altLang="zh-CN" sz="1600" dirty="0">
                <a:solidFill>
                  <a:schemeClr val="bg1">
                    <a:lumMod val="50000"/>
                  </a:schemeClr>
                </a:solidFill>
              </a:rPr>
              <a:t>	- </a:t>
            </a:r>
            <a:r>
              <a:rPr lang="en-US" altLang="zh-CN" sz="1600" dirty="0" err="1">
                <a:solidFill>
                  <a:schemeClr val="bg1">
                    <a:lumMod val="50000"/>
                  </a:schemeClr>
                </a:solidFill>
              </a:rPr>
              <a:t>FriendWindow</a:t>
            </a:r>
            <a:r>
              <a:rPr lang="zh-CN" altLang="en-US" sz="1600" dirty="0">
                <a:solidFill>
                  <a:schemeClr val="bg1">
                    <a:lumMod val="50000"/>
                  </a:schemeClr>
                </a:solidFill>
              </a:rPr>
              <a:t>：好友聊天界面</a:t>
            </a:r>
            <a:endParaRPr lang="en-US" altLang="zh-CN" sz="1600" dirty="0">
              <a:solidFill>
                <a:schemeClr val="bg1">
                  <a:lumMod val="50000"/>
                </a:schemeClr>
              </a:solidFill>
            </a:endParaRPr>
          </a:p>
          <a:p>
            <a:pPr marL="285750" indent="-285750">
              <a:lnSpc>
                <a:spcPct val="150000"/>
              </a:lnSpc>
              <a:buFont typeface="Wingdings" panose="05000000000000000000" pitchFamily="2" charset="2"/>
              <a:buChar char="Ø"/>
            </a:pPr>
            <a:r>
              <a:rPr lang="en-US" altLang="zh-CN" sz="2000" b="1" dirty="0" err="1">
                <a:solidFill>
                  <a:schemeClr val="bg1">
                    <a:lumMod val="50000"/>
                  </a:schemeClr>
                </a:solidFill>
              </a:rPr>
              <a:t>MsgBuilder</a:t>
            </a:r>
            <a:endParaRPr lang="en-US" altLang="zh-CN" sz="2000" b="1" dirty="0">
              <a:solidFill>
                <a:schemeClr val="bg1">
                  <a:lumMod val="50000"/>
                </a:schemeClr>
              </a:solidFill>
            </a:endParaRPr>
          </a:p>
          <a:p>
            <a:pPr>
              <a:lnSpc>
                <a:spcPct val="150000"/>
              </a:lnSpc>
            </a:pPr>
            <a:r>
              <a:rPr lang="en-US" altLang="zh-CN" sz="2000" b="1" dirty="0">
                <a:solidFill>
                  <a:schemeClr val="bg1">
                    <a:lumMod val="50000"/>
                  </a:schemeClr>
                </a:solidFill>
              </a:rPr>
              <a:t>	</a:t>
            </a:r>
            <a:r>
              <a:rPr lang="en-US" altLang="zh-CN" sz="1600" dirty="0">
                <a:solidFill>
                  <a:schemeClr val="bg1">
                    <a:lumMod val="50000"/>
                  </a:schemeClr>
                </a:solidFill>
              </a:rPr>
              <a:t>- </a:t>
            </a:r>
            <a:r>
              <a:rPr lang="en-US" altLang="zh-CN" sz="1600" dirty="0" err="1">
                <a:solidFill>
                  <a:schemeClr val="bg1">
                    <a:lumMod val="50000"/>
                  </a:schemeClr>
                </a:solidFill>
              </a:rPr>
              <a:t>userData</a:t>
            </a:r>
            <a:r>
              <a:rPr lang="zh-CN" altLang="en-US" sz="1600" dirty="0">
                <a:solidFill>
                  <a:schemeClr val="bg1">
                    <a:lumMod val="50000"/>
                  </a:schemeClr>
                </a:solidFill>
              </a:rPr>
              <a:t>：用户表</a:t>
            </a:r>
            <a:endParaRPr lang="en-US" altLang="zh-CN" sz="1600" dirty="0">
              <a:solidFill>
                <a:schemeClr val="bg1">
                  <a:lumMod val="50000"/>
                </a:schemeClr>
              </a:solidFill>
            </a:endParaRPr>
          </a:p>
          <a:p>
            <a:pPr>
              <a:lnSpc>
                <a:spcPct val="150000"/>
              </a:lnSpc>
            </a:pPr>
            <a:r>
              <a:rPr lang="en-US" altLang="zh-CN" sz="1600" dirty="0">
                <a:solidFill>
                  <a:schemeClr val="bg1">
                    <a:lumMod val="50000"/>
                  </a:schemeClr>
                </a:solidFill>
              </a:rPr>
              <a:t>	- Class </a:t>
            </a:r>
            <a:r>
              <a:rPr lang="en-US" altLang="zh-CN" sz="1600" dirty="0" err="1">
                <a:solidFill>
                  <a:schemeClr val="bg1">
                    <a:lumMod val="50000"/>
                  </a:schemeClr>
                </a:solidFill>
              </a:rPr>
              <a:t>MsgBuilder</a:t>
            </a:r>
            <a:r>
              <a:rPr lang="zh-CN" altLang="en-US" sz="1600" dirty="0">
                <a:solidFill>
                  <a:schemeClr val="bg1">
                    <a:lumMod val="50000"/>
                  </a:schemeClr>
                </a:solidFill>
              </a:rPr>
              <a:t>：</a:t>
            </a:r>
            <a:r>
              <a:rPr lang="en-US" altLang="zh-CN" sz="1600" dirty="0">
                <a:solidFill>
                  <a:schemeClr val="bg1">
                    <a:lumMod val="50000"/>
                  </a:schemeClr>
                </a:solidFill>
              </a:rPr>
              <a:t>Socket</a:t>
            </a:r>
            <a:r>
              <a:rPr lang="zh-CN" altLang="en-US" sz="1600" dirty="0">
                <a:solidFill>
                  <a:schemeClr val="bg1">
                    <a:lumMod val="50000"/>
                  </a:schemeClr>
                </a:solidFill>
              </a:rPr>
              <a:t>类构建</a:t>
            </a:r>
            <a:r>
              <a:rPr lang="en-US" altLang="zh-CN" sz="1600" dirty="0">
                <a:solidFill>
                  <a:schemeClr val="bg1">
                    <a:lumMod val="50000"/>
                  </a:schemeClr>
                </a:solidFill>
              </a:rPr>
              <a:t>(json)</a:t>
            </a:r>
          </a:p>
        </p:txBody>
      </p:sp>
      <p:sp>
        <p:nvSpPr>
          <p:cNvPr id="7" name="文本框 6">
            <a:extLst>
              <a:ext uri="{FF2B5EF4-FFF2-40B4-BE49-F238E27FC236}">
                <a16:creationId xmlns:a16="http://schemas.microsoft.com/office/drawing/2014/main" id="{91B578F8-94D2-4C3D-91CF-96979B0FD938}"/>
              </a:ext>
            </a:extLst>
          </p:cNvPr>
          <p:cNvSpPr txBox="1"/>
          <p:nvPr/>
        </p:nvSpPr>
        <p:spPr>
          <a:xfrm>
            <a:off x="241935" y="534014"/>
            <a:ext cx="2356485" cy="738664"/>
          </a:xfrm>
          <a:prstGeom prst="rect">
            <a:avLst/>
          </a:prstGeom>
          <a:noFill/>
        </p:spPr>
        <p:txBody>
          <a:bodyPr wrap="square" rtlCol="0">
            <a:spAutoFit/>
          </a:bodyPr>
          <a:lstStyle/>
          <a:p>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PART Two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之</a:t>
            </a:r>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设计框架</a:t>
            </a: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p:txBody>
      </p:sp>
      <p:sp>
        <p:nvSpPr>
          <p:cNvPr id="10" name="文本框 9">
            <a:extLst>
              <a:ext uri="{FF2B5EF4-FFF2-40B4-BE49-F238E27FC236}">
                <a16:creationId xmlns:a16="http://schemas.microsoft.com/office/drawing/2014/main" id="{8738D2D1-0F6F-4B2B-9EA6-BF46120D68D9}"/>
              </a:ext>
            </a:extLst>
          </p:cNvPr>
          <p:cNvSpPr txBox="1"/>
          <p:nvPr/>
        </p:nvSpPr>
        <p:spPr>
          <a:xfrm>
            <a:off x="7954632" y="6399657"/>
            <a:ext cx="1990647" cy="326051"/>
          </a:xfrm>
          <a:prstGeom prst="rect">
            <a:avLst/>
          </a:prstGeom>
          <a:noFill/>
        </p:spPr>
        <p:txBody>
          <a:bodyPr wrap="square" rtlCol="0">
            <a:spAutoFit/>
          </a:bodyPr>
          <a:lstStyle/>
          <a:p>
            <a:pPr>
              <a:lnSpc>
                <a:spcPct val="150000"/>
              </a:lnSpc>
            </a:pPr>
            <a:r>
              <a:rPr lang="zh-CN" altLang="en-US" sz="1200" b="1" dirty="0">
                <a:solidFill>
                  <a:schemeClr val="bg1">
                    <a:lumMod val="50000"/>
                  </a:schemeClr>
                </a:solidFill>
                <a:latin typeface="黑体" panose="02010609060101010101" pitchFamily="49" charset="-122"/>
                <a:ea typeface="黑体" panose="02010609060101010101" pitchFamily="49" charset="-122"/>
              </a:rPr>
              <a:t>图</a:t>
            </a:r>
            <a:r>
              <a:rPr lang="en-US" altLang="zh-CN" sz="1200" b="1" dirty="0">
                <a:solidFill>
                  <a:schemeClr val="bg1">
                    <a:lumMod val="50000"/>
                  </a:schemeClr>
                </a:solidFill>
                <a:latin typeface="黑体" panose="02010609060101010101" pitchFamily="49" charset="-122"/>
                <a:ea typeface="黑体" panose="02010609060101010101" pitchFamily="49" charset="-122"/>
              </a:rPr>
              <a:t>3-2-3 C/S</a:t>
            </a:r>
            <a:r>
              <a:rPr lang="zh-CN" altLang="en-US" sz="1200" b="1" dirty="0">
                <a:solidFill>
                  <a:schemeClr val="bg1">
                    <a:lumMod val="50000"/>
                  </a:schemeClr>
                </a:solidFill>
                <a:latin typeface="黑体" panose="02010609060101010101" pitchFamily="49" charset="-122"/>
                <a:ea typeface="黑体" panose="02010609060101010101" pitchFamily="49" charset="-122"/>
              </a:rPr>
              <a:t>关系功能图</a:t>
            </a:r>
            <a:endParaRPr lang="en-US" altLang="zh-CN" sz="12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8214943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1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24CBDFB-4FF3-4560-B1AA-F465B35251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1419225"/>
            <a:ext cx="4019550" cy="4019550"/>
          </a:xfrm>
          <a:prstGeom prst="rect">
            <a:avLst/>
          </a:prstGeom>
        </p:spPr>
      </p:pic>
      <p:sp>
        <p:nvSpPr>
          <p:cNvPr id="4" name="文本框 3">
            <a:extLst>
              <a:ext uri="{FF2B5EF4-FFF2-40B4-BE49-F238E27FC236}">
                <a16:creationId xmlns:a16="http://schemas.microsoft.com/office/drawing/2014/main" id="{68A76BC1-5AF4-4245-8A5F-A394E9D9E27A}"/>
              </a:ext>
            </a:extLst>
          </p:cNvPr>
          <p:cNvSpPr txBox="1"/>
          <p:nvPr/>
        </p:nvSpPr>
        <p:spPr>
          <a:xfrm>
            <a:off x="983457" y="3657779"/>
            <a:ext cx="4283868" cy="369332"/>
          </a:xfrm>
          <a:prstGeom prst="rect">
            <a:avLst/>
          </a:prstGeom>
          <a:noFill/>
        </p:spPr>
        <p:txBody>
          <a:bodyPr wrap="square" rtlCol="0">
            <a:spAutoFit/>
          </a:bodyPr>
          <a:lstStyle/>
          <a:p>
            <a:r>
              <a:rPr lang="zh-CN" altLang="en-US" dirty="0"/>
              <a:t>功能模块</a:t>
            </a:r>
          </a:p>
        </p:txBody>
      </p:sp>
      <p:cxnSp>
        <p:nvCxnSpPr>
          <p:cNvPr id="5" name="直接连接符 4">
            <a:extLst>
              <a:ext uri="{FF2B5EF4-FFF2-40B4-BE49-F238E27FC236}">
                <a16:creationId xmlns:a16="http://schemas.microsoft.com/office/drawing/2014/main" id="{3ED6E117-BF77-4E14-A1EA-A51B295DEB2C}"/>
              </a:ext>
            </a:extLst>
          </p:cNvPr>
          <p:cNvCxnSpPr/>
          <p:nvPr/>
        </p:nvCxnSpPr>
        <p:spPr>
          <a:xfrm>
            <a:off x="1133475" y="4264849"/>
            <a:ext cx="1447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916E0B7-7B93-448B-A8F6-D024B2DE4D7F}"/>
              </a:ext>
            </a:extLst>
          </p:cNvPr>
          <p:cNvSpPr txBox="1"/>
          <p:nvPr/>
        </p:nvSpPr>
        <p:spPr>
          <a:xfrm>
            <a:off x="971550" y="2457450"/>
            <a:ext cx="5810250" cy="1200329"/>
          </a:xfrm>
          <a:prstGeom prst="rect">
            <a:avLst/>
          </a:prstGeom>
          <a:noFill/>
        </p:spPr>
        <p:txBody>
          <a:bodyPr wrap="square" rtlCol="0">
            <a:spAutoFit/>
          </a:bodyPr>
          <a:lstStyle/>
          <a:p>
            <a:r>
              <a:rPr lang="en-US" altLang="zh-CN" sz="7200" b="1" dirty="0"/>
              <a:t>PART THREE</a:t>
            </a:r>
            <a:endParaRPr lang="zh-CN" altLang="en-US" sz="7200" b="1" dirty="0"/>
          </a:p>
        </p:txBody>
      </p:sp>
      <p:sp>
        <p:nvSpPr>
          <p:cNvPr id="7" name="文本框 6">
            <a:extLst>
              <a:ext uri="{FF2B5EF4-FFF2-40B4-BE49-F238E27FC236}">
                <a16:creationId xmlns:a16="http://schemas.microsoft.com/office/drawing/2014/main" id="{0FC0F9A6-4B50-46F3-B49F-1E23E0F3CA3E}"/>
              </a:ext>
            </a:extLst>
          </p:cNvPr>
          <p:cNvSpPr txBox="1"/>
          <p:nvPr/>
        </p:nvSpPr>
        <p:spPr>
          <a:xfrm>
            <a:off x="6734175" y="533221"/>
            <a:ext cx="2057400" cy="1862048"/>
          </a:xfrm>
          <a:prstGeom prst="rect">
            <a:avLst/>
          </a:prstGeom>
          <a:noFill/>
        </p:spPr>
        <p:txBody>
          <a:bodyPr wrap="square" rtlCol="0">
            <a:spAutoFit/>
          </a:bodyPr>
          <a:lstStyle/>
          <a:p>
            <a:r>
              <a:rPr lang="en-US" altLang="zh-CN" sz="11500" b="1" dirty="0"/>
              <a:t>0</a:t>
            </a:r>
            <a:endParaRPr lang="zh-CN" altLang="en-US" sz="11500" b="1" dirty="0"/>
          </a:p>
        </p:txBody>
      </p:sp>
      <p:sp>
        <p:nvSpPr>
          <p:cNvPr id="8" name="文本框 7">
            <a:extLst>
              <a:ext uri="{FF2B5EF4-FFF2-40B4-BE49-F238E27FC236}">
                <a16:creationId xmlns:a16="http://schemas.microsoft.com/office/drawing/2014/main" id="{02017E27-821D-4BD3-AE81-00AFA94C533E}"/>
              </a:ext>
            </a:extLst>
          </p:cNvPr>
          <p:cNvSpPr txBox="1"/>
          <p:nvPr/>
        </p:nvSpPr>
        <p:spPr>
          <a:xfrm>
            <a:off x="9772650" y="4462731"/>
            <a:ext cx="2057400" cy="1862048"/>
          </a:xfrm>
          <a:prstGeom prst="rect">
            <a:avLst/>
          </a:prstGeom>
          <a:noFill/>
        </p:spPr>
        <p:txBody>
          <a:bodyPr wrap="square" rtlCol="0">
            <a:spAutoFit/>
          </a:bodyPr>
          <a:lstStyle/>
          <a:p>
            <a:r>
              <a:rPr lang="en-US" altLang="zh-CN" sz="11500" b="1" dirty="0"/>
              <a:t>3</a:t>
            </a:r>
            <a:endParaRPr lang="zh-CN" altLang="en-US" sz="11500" b="1" dirty="0"/>
          </a:p>
        </p:txBody>
      </p:sp>
      <p:cxnSp>
        <p:nvCxnSpPr>
          <p:cNvPr id="9" name="直接连接符 8">
            <a:extLst>
              <a:ext uri="{FF2B5EF4-FFF2-40B4-BE49-F238E27FC236}">
                <a16:creationId xmlns:a16="http://schemas.microsoft.com/office/drawing/2014/main" id="{7C9B325C-18F3-4A44-8707-4A7B1395E5D9}"/>
              </a:ext>
            </a:extLst>
          </p:cNvPr>
          <p:cNvCxnSpPr/>
          <p:nvPr/>
        </p:nvCxnSpPr>
        <p:spPr>
          <a:xfrm flipH="1">
            <a:off x="6467475" y="1038314"/>
            <a:ext cx="4648200" cy="403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9E54EB8-ADF0-4330-BCC2-E69E166FFFDF}"/>
              </a:ext>
            </a:extLst>
          </p:cNvPr>
          <p:cNvCxnSpPr>
            <a:cxnSpLocks/>
          </p:cNvCxnSpPr>
          <p:nvPr/>
        </p:nvCxnSpPr>
        <p:spPr>
          <a:xfrm>
            <a:off x="3876675" y="1419225"/>
            <a:ext cx="3714750" cy="5329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7937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ppt_w</p:attrName>
                                        </p:attrNameLst>
                                      </p:cBhvr>
                                      <p:tavLst>
                                        <p:tav tm="0" fmla="#ppt_w*sin(2.5*pi*$)">
                                          <p:val>
                                            <p:fltVal val="0"/>
                                          </p:val>
                                        </p:tav>
                                        <p:tav tm="100000">
                                          <p:val>
                                            <p:fltVal val="1"/>
                                          </p:val>
                                        </p:tav>
                                      </p:tavLst>
                                    </p:anim>
                                    <p:anim calcmode="lin" valueType="num">
                                      <p:cBhvr>
                                        <p:cTn id="9"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par>
                                <p:cTn id="15" presetID="14" presetClass="entr" presetSubtype="1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anim calcmode="lin" valueType="num">
                                      <p:cBhvr>
                                        <p:cTn id="33" dur="2000" fill="hold"/>
                                        <p:tgtEl>
                                          <p:spTgt spid="10"/>
                                        </p:tgtEl>
                                        <p:attrNameLst>
                                          <p:attrName>ppt_w</p:attrName>
                                        </p:attrNameLst>
                                      </p:cBhvr>
                                      <p:tavLst>
                                        <p:tav tm="0" fmla="#ppt_w*sin(2.5*pi*$)">
                                          <p:val>
                                            <p:fltVal val="0"/>
                                          </p:val>
                                        </p:tav>
                                        <p:tav tm="100000">
                                          <p:val>
                                            <p:fltVal val="1"/>
                                          </p:val>
                                        </p:tav>
                                      </p:tavLst>
                                    </p:anim>
                                    <p:anim calcmode="lin" valueType="num">
                                      <p:cBhvr>
                                        <p:cTn id="34" dur="2000" fill="hold"/>
                                        <p:tgtEl>
                                          <p:spTgt spid="10"/>
                                        </p:tgtEl>
                                        <p:attrNameLst>
                                          <p:attrName>ppt_h</p:attrName>
                                        </p:attrNameLst>
                                      </p:cBhvr>
                                      <p:tavLst>
                                        <p:tav tm="0">
                                          <p:val>
                                            <p:strVal val="#ppt_h"/>
                                          </p:val>
                                        </p:tav>
                                        <p:tav tm="100000">
                                          <p:val>
                                            <p:strVal val="#ppt_h"/>
                                          </p:val>
                                        </p:tav>
                                      </p:tavLst>
                                    </p:anim>
                                  </p:childTnLst>
                                </p:cTn>
                              </p:par>
                              <p:par>
                                <p:cTn id="35" presetID="45"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2000"/>
                                        <p:tgtEl>
                                          <p:spTgt spid="9"/>
                                        </p:tgtEl>
                                      </p:cBhvr>
                                    </p:animEffect>
                                    <p:anim calcmode="lin" valueType="num">
                                      <p:cBhvr>
                                        <p:cTn id="38" dur="2000" fill="hold"/>
                                        <p:tgtEl>
                                          <p:spTgt spid="9"/>
                                        </p:tgtEl>
                                        <p:attrNameLst>
                                          <p:attrName>ppt_w</p:attrName>
                                        </p:attrNameLst>
                                      </p:cBhvr>
                                      <p:tavLst>
                                        <p:tav tm="0" fmla="#ppt_w*sin(2.5*pi*$)">
                                          <p:val>
                                            <p:fltVal val="0"/>
                                          </p:val>
                                        </p:tav>
                                        <p:tav tm="100000">
                                          <p:val>
                                            <p:fltVal val="1"/>
                                          </p:val>
                                        </p:tav>
                                      </p:tavLst>
                                    </p:anim>
                                    <p:anim calcmode="lin" valueType="num">
                                      <p:cBhvr>
                                        <p:cTn id="39"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3B59087C-BEF5-4988-A6EF-D472F8829573}"/>
              </a:ext>
            </a:extLst>
          </p:cNvPr>
          <p:cNvSpPr/>
          <p:nvPr/>
        </p:nvSpPr>
        <p:spPr>
          <a:xfrm>
            <a:off x="6447560" y="4734797"/>
            <a:ext cx="5053549" cy="207703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C8400F7D-2755-4027-836F-58E618465E35}"/>
              </a:ext>
            </a:extLst>
          </p:cNvPr>
          <p:cNvSpPr/>
          <p:nvPr/>
        </p:nvSpPr>
        <p:spPr>
          <a:xfrm>
            <a:off x="5948311" y="2140633"/>
            <a:ext cx="6155705" cy="14314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45FF6CD-036E-4B48-B11F-7C8C1F73E65B}"/>
              </a:ext>
            </a:extLst>
          </p:cNvPr>
          <p:cNvSpPr/>
          <p:nvPr/>
        </p:nvSpPr>
        <p:spPr>
          <a:xfrm>
            <a:off x="175946" y="4231967"/>
            <a:ext cx="5628602" cy="26260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B37C4E7-3B7F-CBD8-90FC-FEFFD06D7C86}"/>
              </a:ext>
            </a:extLst>
          </p:cNvPr>
          <p:cNvSpPr txBox="1"/>
          <p:nvPr/>
        </p:nvSpPr>
        <p:spPr>
          <a:xfrm>
            <a:off x="241935" y="534014"/>
            <a:ext cx="3065145" cy="523220"/>
          </a:xfrm>
          <a:prstGeom prst="rect">
            <a:avLst/>
          </a:prstGeom>
          <a:noFill/>
        </p:spPr>
        <p:txBody>
          <a:bodyPr wrap="square" rtlCol="0">
            <a:spAutoFit/>
          </a:bodyPr>
          <a:lstStyle/>
          <a:p>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PART Three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之</a:t>
            </a:r>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功能模块</a:t>
            </a: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p:txBody>
      </p:sp>
      <p:cxnSp>
        <p:nvCxnSpPr>
          <p:cNvPr id="10" name="直接连接符 9">
            <a:extLst>
              <a:ext uri="{FF2B5EF4-FFF2-40B4-BE49-F238E27FC236}">
                <a16:creationId xmlns:a16="http://schemas.microsoft.com/office/drawing/2014/main" id="{B8C022CA-1BA8-5D24-28FE-00A55A58263F}"/>
              </a:ext>
            </a:extLst>
          </p:cNvPr>
          <p:cNvCxnSpPr>
            <a:cxnSpLocks/>
          </p:cNvCxnSpPr>
          <p:nvPr/>
        </p:nvCxnSpPr>
        <p:spPr>
          <a:xfrm>
            <a:off x="333374" y="1162644"/>
            <a:ext cx="2844166" cy="0"/>
          </a:xfrm>
          <a:prstGeom prst="line">
            <a:avLst/>
          </a:prstGeom>
          <a:ln w="28575">
            <a:solidFill>
              <a:schemeClr val="tx1"/>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B249F697-B647-464E-B9D6-2865F5C53D33}"/>
              </a:ext>
            </a:extLst>
          </p:cNvPr>
          <p:cNvSpPr txBox="1"/>
          <p:nvPr/>
        </p:nvSpPr>
        <p:spPr>
          <a:xfrm>
            <a:off x="5948312" y="931776"/>
            <a:ext cx="5772367" cy="1208857"/>
          </a:xfrm>
          <a:prstGeom prst="rect">
            <a:avLst/>
          </a:prstGeom>
          <a:noFill/>
        </p:spPr>
        <p:txBody>
          <a:bodyPr wrap="square" rtlCol="0">
            <a:spAutoFit/>
          </a:bodyPr>
          <a:lstStyle/>
          <a:p>
            <a:pPr>
              <a:lnSpc>
                <a:spcPct val="150000"/>
              </a:lnSpc>
            </a:pPr>
            <a:r>
              <a:rPr lang="en-US" altLang="zh-CN" b="1" dirty="0">
                <a:solidFill>
                  <a:schemeClr val="bg1">
                    <a:lumMod val="50000"/>
                  </a:schemeClr>
                </a:solidFill>
              </a:rPr>
              <a:t>	</a:t>
            </a:r>
            <a:r>
              <a:rPr lang="zh-CN" altLang="en-US" sz="1600" dirty="0">
                <a:solidFill>
                  <a:schemeClr val="bg1">
                    <a:lumMod val="50000"/>
                  </a:schemeClr>
                </a:solidFill>
              </a:rPr>
              <a:t>（</a:t>
            </a:r>
            <a:r>
              <a:rPr lang="en-US" altLang="zh-CN" sz="1600" dirty="0">
                <a:solidFill>
                  <a:schemeClr val="bg1">
                    <a:lumMod val="50000"/>
                  </a:schemeClr>
                </a:solidFill>
              </a:rPr>
              <a:t>2</a:t>
            </a:r>
            <a:r>
              <a:rPr lang="zh-CN" altLang="en-US" sz="1600" dirty="0">
                <a:solidFill>
                  <a:schemeClr val="bg1">
                    <a:lumMod val="50000"/>
                  </a:schemeClr>
                </a:solidFill>
              </a:rPr>
              <a:t>）</a:t>
            </a:r>
            <a:r>
              <a:rPr lang="en-US" altLang="zh-CN" sz="1600" dirty="0" err="1">
                <a:solidFill>
                  <a:schemeClr val="bg1">
                    <a:lumMod val="50000"/>
                  </a:schemeClr>
                </a:solidFill>
              </a:rPr>
              <a:t>onNewConnection</a:t>
            </a:r>
            <a:r>
              <a:rPr lang="en-US" altLang="zh-CN" sz="1600" dirty="0">
                <a:solidFill>
                  <a:schemeClr val="bg1">
                    <a:lumMod val="50000"/>
                  </a:schemeClr>
                </a:solidFill>
              </a:rPr>
              <a:t>()</a:t>
            </a:r>
            <a:r>
              <a:rPr lang="zh-CN" altLang="en-US" sz="1600" dirty="0">
                <a:solidFill>
                  <a:schemeClr val="bg1">
                    <a:lumMod val="50000"/>
                  </a:schemeClr>
                </a:solidFill>
              </a:rPr>
              <a:t>：当多个用户连接服务器后，每次连接都会使用</a:t>
            </a:r>
            <a:r>
              <a:rPr lang="en-US" altLang="zh-CN" sz="1600" dirty="0" err="1">
                <a:solidFill>
                  <a:schemeClr val="bg1">
                    <a:lumMod val="50000"/>
                  </a:schemeClr>
                </a:solidFill>
              </a:rPr>
              <a:t>onNewConnection</a:t>
            </a:r>
            <a:r>
              <a:rPr lang="en-US" altLang="zh-CN" sz="1600" dirty="0">
                <a:solidFill>
                  <a:schemeClr val="bg1">
                    <a:lumMod val="50000"/>
                  </a:schemeClr>
                </a:solidFill>
              </a:rPr>
              <a:t>()</a:t>
            </a:r>
            <a:r>
              <a:rPr lang="zh-CN" altLang="en-US" sz="1600" dirty="0">
                <a:solidFill>
                  <a:schemeClr val="bg1">
                    <a:lumMod val="50000"/>
                  </a:schemeClr>
                </a:solidFill>
              </a:rPr>
              <a:t>创建一个新的连接线程，并在此完成线程状态、用户登录成功及用户下线信号的连接。</a:t>
            </a:r>
            <a:endParaRPr lang="en-US" altLang="zh-CN" sz="1600" dirty="0">
              <a:solidFill>
                <a:schemeClr val="bg1">
                  <a:lumMod val="50000"/>
                </a:schemeClr>
              </a:solidFill>
            </a:endParaRPr>
          </a:p>
        </p:txBody>
      </p:sp>
      <p:sp>
        <p:nvSpPr>
          <p:cNvPr id="7" name="文本框 6">
            <a:extLst>
              <a:ext uri="{FF2B5EF4-FFF2-40B4-BE49-F238E27FC236}">
                <a16:creationId xmlns:a16="http://schemas.microsoft.com/office/drawing/2014/main" id="{FAD3E7ED-E7D0-467C-8233-03F7E6920922}"/>
              </a:ext>
            </a:extLst>
          </p:cNvPr>
          <p:cNvSpPr txBox="1"/>
          <p:nvPr/>
        </p:nvSpPr>
        <p:spPr>
          <a:xfrm>
            <a:off x="241935" y="1578868"/>
            <a:ext cx="3349677" cy="461665"/>
          </a:xfrm>
          <a:prstGeom prst="rect">
            <a:avLst/>
          </a:prstGeom>
          <a:noFill/>
        </p:spPr>
        <p:txBody>
          <a:bodyPr wrap="square" rtlCol="0">
            <a:spAutoFit/>
          </a:bodyPr>
          <a:lstStyle/>
          <a:p>
            <a:r>
              <a:rPr lang="en-US" altLang="zh-CN" sz="2400" b="1" dirty="0">
                <a:solidFill>
                  <a:schemeClr val="bg1">
                    <a:lumMod val="50000"/>
                  </a:schemeClr>
                </a:solidFill>
              </a:rPr>
              <a:t>1. </a:t>
            </a:r>
            <a:r>
              <a:rPr lang="zh-CN" altLang="en-US" sz="2400" b="1" dirty="0">
                <a:solidFill>
                  <a:schemeClr val="bg1">
                    <a:lumMod val="50000"/>
                  </a:schemeClr>
                </a:solidFill>
              </a:rPr>
              <a:t>服务端</a:t>
            </a:r>
            <a:r>
              <a:rPr lang="en-US" altLang="zh-CN" sz="2400" b="1" dirty="0">
                <a:solidFill>
                  <a:schemeClr val="bg1">
                    <a:lumMod val="50000"/>
                  </a:schemeClr>
                </a:solidFill>
              </a:rPr>
              <a:t>(Server)</a:t>
            </a:r>
            <a:endParaRPr lang="en-US" altLang="zh-CN" sz="2400" dirty="0">
              <a:solidFill>
                <a:schemeClr val="bg1">
                  <a:lumMod val="50000"/>
                </a:schemeClr>
              </a:solidFill>
            </a:endParaRPr>
          </a:p>
        </p:txBody>
      </p:sp>
      <p:sp>
        <p:nvSpPr>
          <p:cNvPr id="14" name="文本框 13">
            <a:extLst>
              <a:ext uri="{FF2B5EF4-FFF2-40B4-BE49-F238E27FC236}">
                <a16:creationId xmlns:a16="http://schemas.microsoft.com/office/drawing/2014/main" id="{D8E279DD-2BAE-4875-A648-BF549CAFADE1}"/>
              </a:ext>
            </a:extLst>
          </p:cNvPr>
          <p:cNvSpPr txBox="1"/>
          <p:nvPr/>
        </p:nvSpPr>
        <p:spPr>
          <a:xfrm>
            <a:off x="251751" y="2352360"/>
            <a:ext cx="5772367" cy="190135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chemeClr val="bg1">
                    <a:lumMod val="50000"/>
                  </a:schemeClr>
                </a:solidFill>
              </a:rPr>
              <a:t>顶层设计</a:t>
            </a:r>
            <a:r>
              <a:rPr lang="en-US" altLang="zh-CN" sz="1600" dirty="0">
                <a:solidFill>
                  <a:schemeClr val="bg1">
                    <a:lumMod val="50000"/>
                  </a:schemeClr>
                </a:solidFill>
              </a:rPr>
              <a:t>	</a:t>
            </a:r>
          </a:p>
          <a:p>
            <a:pPr>
              <a:lnSpc>
                <a:spcPct val="150000"/>
              </a:lnSpc>
            </a:pPr>
            <a:r>
              <a:rPr lang="en-US" altLang="zh-CN" sz="1600" dirty="0">
                <a:solidFill>
                  <a:schemeClr val="bg1">
                    <a:lumMod val="50000"/>
                  </a:schemeClr>
                </a:solidFill>
              </a:rPr>
              <a:t>	</a:t>
            </a:r>
            <a:r>
              <a:rPr lang="zh-CN" altLang="en-US" sz="1600" dirty="0">
                <a:solidFill>
                  <a:schemeClr val="bg1">
                    <a:lumMod val="50000"/>
                  </a:schemeClr>
                </a:solidFill>
              </a:rPr>
              <a:t>（</a:t>
            </a:r>
            <a:r>
              <a:rPr lang="en-US" altLang="zh-CN" sz="1600" dirty="0">
                <a:solidFill>
                  <a:schemeClr val="bg1">
                    <a:lumMod val="50000"/>
                  </a:schemeClr>
                </a:solidFill>
              </a:rPr>
              <a:t>1</a:t>
            </a:r>
            <a:r>
              <a:rPr lang="zh-CN" altLang="en-US" sz="1600" dirty="0">
                <a:solidFill>
                  <a:schemeClr val="bg1">
                    <a:lumMod val="50000"/>
                  </a:schemeClr>
                </a:solidFill>
              </a:rPr>
              <a:t>）</a:t>
            </a:r>
            <a:r>
              <a:rPr lang="en-US" altLang="zh-CN" sz="1600" dirty="0" err="1">
                <a:solidFill>
                  <a:schemeClr val="bg1">
                    <a:lumMod val="50000"/>
                  </a:schemeClr>
                </a:solidFill>
              </a:rPr>
              <a:t>onUserLoginSuc</a:t>
            </a:r>
            <a:r>
              <a:rPr lang="en-US" altLang="zh-CN" sz="1600" dirty="0">
                <a:solidFill>
                  <a:schemeClr val="bg1">
                    <a:lumMod val="50000"/>
                  </a:schemeClr>
                </a:solidFill>
              </a:rPr>
              <a:t>()</a:t>
            </a:r>
            <a:r>
              <a:rPr lang="zh-CN" altLang="en-US" sz="1600" dirty="0">
                <a:solidFill>
                  <a:schemeClr val="bg1">
                    <a:lumMod val="50000"/>
                  </a:schemeClr>
                </a:solidFill>
              </a:rPr>
              <a:t>：为了将登录用户以外的其他用户传给登录用户，此处构建</a:t>
            </a:r>
            <a:r>
              <a:rPr lang="en-US" altLang="zh-CN" sz="1600" dirty="0" err="1">
                <a:solidFill>
                  <a:schemeClr val="bg1">
                    <a:lumMod val="50000"/>
                  </a:schemeClr>
                </a:solidFill>
              </a:rPr>
              <a:t>onUserLoginSuc</a:t>
            </a:r>
            <a:r>
              <a:rPr lang="en-US" altLang="zh-CN" sz="1600" dirty="0">
                <a:solidFill>
                  <a:schemeClr val="bg1">
                    <a:lumMod val="50000"/>
                  </a:schemeClr>
                </a:solidFill>
              </a:rPr>
              <a:t>()</a:t>
            </a:r>
            <a:r>
              <a:rPr lang="zh-CN" altLang="en-US" sz="1600">
                <a:solidFill>
                  <a:schemeClr val="bg1">
                    <a:lumMod val="50000"/>
                  </a:schemeClr>
                </a:solidFill>
              </a:rPr>
              <a:t>函数用于</a:t>
            </a:r>
            <a:r>
              <a:rPr lang="zh-CN" altLang="en-US" sz="1600" dirty="0">
                <a:solidFill>
                  <a:schemeClr val="bg1">
                    <a:lumMod val="50000"/>
                  </a:schemeClr>
                </a:solidFill>
              </a:rPr>
              <a:t>通知有用户登录上线，依次遍历所有在线用户，将数据发送给登录客户端，并将用户加入到</a:t>
            </a:r>
            <a:r>
              <a:rPr lang="en-US" altLang="zh-CN" sz="1600" dirty="0">
                <a:solidFill>
                  <a:schemeClr val="bg1">
                    <a:lumMod val="50000"/>
                  </a:schemeClr>
                </a:solidFill>
              </a:rPr>
              <a:t>users</a:t>
            </a:r>
            <a:r>
              <a:rPr lang="zh-CN" altLang="en-US" sz="1600" dirty="0">
                <a:solidFill>
                  <a:schemeClr val="bg1">
                    <a:lumMod val="50000"/>
                  </a:schemeClr>
                </a:solidFill>
              </a:rPr>
              <a:t>表中</a:t>
            </a:r>
            <a:endParaRPr lang="en-US" altLang="zh-CN" sz="1600" dirty="0">
              <a:solidFill>
                <a:schemeClr val="bg1">
                  <a:lumMod val="50000"/>
                </a:schemeClr>
              </a:solidFill>
            </a:endParaRPr>
          </a:p>
        </p:txBody>
      </p:sp>
      <p:sp>
        <p:nvSpPr>
          <p:cNvPr id="16" name="文本框 15">
            <a:extLst>
              <a:ext uri="{FF2B5EF4-FFF2-40B4-BE49-F238E27FC236}">
                <a16:creationId xmlns:a16="http://schemas.microsoft.com/office/drawing/2014/main" id="{F3BED60B-AEF3-43E5-812F-C9FBFEEA7CFF}"/>
              </a:ext>
            </a:extLst>
          </p:cNvPr>
          <p:cNvSpPr txBox="1"/>
          <p:nvPr/>
        </p:nvSpPr>
        <p:spPr>
          <a:xfrm>
            <a:off x="5948312" y="3572106"/>
            <a:ext cx="5772367" cy="1162691"/>
          </a:xfrm>
          <a:prstGeom prst="rect">
            <a:avLst/>
          </a:prstGeom>
          <a:noFill/>
        </p:spPr>
        <p:txBody>
          <a:bodyPr wrap="square" rtlCol="0">
            <a:spAutoFit/>
          </a:bodyPr>
          <a:lstStyle/>
          <a:p>
            <a:pPr>
              <a:lnSpc>
                <a:spcPct val="150000"/>
              </a:lnSpc>
            </a:pPr>
            <a:r>
              <a:rPr lang="en-US" altLang="zh-CN" sz="1600" dirty="0">
                <a:solidFill>
                  <a:schemeClr val="bg1">
                    <a:lumMod val="50000"/>
                  </a:schemeClr>
                </a:solidFill>
              </a:rPr>
              <a:t>	</a:t>
            </a:r>
            <a:r>
              <a:rPr lang="zh-CN" altLang="en-US" sz="1600" dirty="0">
                <a:solidFill>
                  <a:schemeClr val="bg1">
                    <a:lumMod val="50000"/>
                  </a:schemeClr>
                </a:solidFill>
              </a:rPr>
              <a:t>（</a:t>
            </a:r>
            <a:r>
              <a:rPr lang="en-US" altLang="zh-CN" sz="1600" dirty="0">
                <a:solidFill>
                  <a:schemeClr val="bg1">
                    <a:lumMod val="50000"/>
                  </a:schemeClr>
                </a:solidFill>
              </a:rPr>
              <a:t>3</a:t>
            </a:r>
            <a:r>
              <a:rPr lang="zh-CN" altLang="en-US" sz="1600" dirty="0">
                <a:solidFill>
                  <a:schemeClr val="bg1">
                    <a:lumMod val="50000"/>
                  </a:schemeClr>
                </a:solidFill>
              </a:rPr>
              <a:t>）</a:t>
            </a:r>
            <a:r>
              <a:rPr lang="en-US" altLang="zh-CN" sz="1600" dirty="0" err="1">
                <a:solidFill>
                  <a:schemeClr val="bg1">
                    <a:lumMod val="50000"/>
                  </a:schemeClr>
                </a:solidFill>
              </a:rPr>
              <a:t>onUserOffline</a:t>
            </a:r>
            <a:r>
              <a:rPr lang="en-US" altLang="zh-CN" sz="1600" dirty="0">
                <a:solidFill>
                  <a:schemeClr val="bg1">
                    <a:lumMod val="50000"/>
                  </a:schemeClr>
                </a:solidFill>
              </a:rPr>
              <a:t>()</a:t>
            </a:r>
            <a:r>
              <a:rPr lang="zh-CN" altLang="en-US" sz="1600" dirty="0">
                <a:solidFill>
                  <a:schemeClr val="bg1">
                    <a:lumMod val="50000"/>
                  </a:schemeClr>
                </a:solidFill>
              </a:rPr>
              <a:t>：首先我们需要查看</a:t>
            </a:r>
            <a:r>
              <a:rPr lang="en-US" altLang="zh-CN" sz="1600" dirty="0" err="1">
                <a:solidFill>
                  <a:schemeClr val="bg1">
                    <a:lumMod val="50000"/>
                  </a:schemeClr>
                </a:solidFill>
              </a:rPr>
              <a:t>userData</a:t>
            </a:r>
            <a:r>
              <a:rPr lang="zh-CN" altLang="en-US" sz="1600" dirty="0">
                <a:solidFill>
                  <a:schemeClr val="bg1">
                    <a:lumMod val="50000"/>
                  </a:schemeClr>
                </a:solidFill>
              </a:rPr>
              <a:t>中是否已经存在用户，用于判断用户是否登录成功，如果检索到该用户，则将该用户从登录用户列表中删除，表示用户下线</a:t>
            </a:r>
            <a:endParaRPr lang="en-US" altLang="zh-CN" sz="1600" dirty="0">
              <a:solidFill>
                <a:schemeClr val="bg1">
                  <a:lumMod val="50000"/>
                </a:schemeClr>
              </a:solidFill>
            </a:endParaRPr>
          </a:p>
        </p:txBody>
      </p:sp>
      <p:pic>
        <p:nvPicPr>
          <p:cNvPr id="8199" name="图片 1">
            <a:extLst>
              <a:ext uri="{FF2B5EF4-FFF2-40B4-BE49-F238E27FC236}">
                <a16:creationId xmlns:a16="http://schemas.microsoft.com/office/drawing/2014/main" id="{623D31E3-5754-4DEA-AB17-B107C20FCA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0234" y="4903318"/>
            <a:ext cx="4648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图片 1">
            <a:extLst>
              <a:ext uri="{FF2B5EF4-FFF2-40B4-BE49-F238E27FC236}">
                <a16:creationId xmlns:a16="http://schemas.microsoft.com/office/drawing/2014/main" id="{C3F912DD-F384-4014-A6A7-065F9C6157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883" y="2252645"/>
            <a:ext cx="5715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图片 1">
            <a:extLst>
              <a:ext uri="{FF2B5EF4-FFF2-40B4-BE49-F238E27FC236}">
                <a16:creationId xmlns:a16="http://schemas.microsoft.com/office/drawing/2014/main" id="{0CA9D546-4D6B-4A09-A143-065D5A7347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816" y="4403256"/>
            <a:ext cx="5122862" cy="240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a:extLst>
              <a:ext uri="{FF2B5EF4-FFF2-40B4-BE49-F238E27FC236}">
                <a16:creationId xmlns:a16="http://schemas.microsoft.com/office/drawing/2014/main" id="{0BE8E413-3BD4-4DE0-8651-7250D45CA89D}"/>
              </a:ext>
            </a:extLst>
          </p:cNvPr>
          <p:cNvSpPr/>
          <p:nvPr/>
        </p:nvSpPr>
        <p:spPr>
          <a:xfrm>
            <a:off x="10532559" y="83497"/>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27622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horizontal)">
                                      <p:cBhvr>
                                        <p:cTn id="10" dur="500"/>
                                        <p:tgtEl>
                                          <p:spTgt spid="1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randombar(horizontal)">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P spid="14" grpId="0"/>
      <p:bldP spid="16" grpId="0"/>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A43C204E-56E0-471D-9818-9E2B35C5D272}"/>
              </a:ext>
            </a:extLst>
          </p:cNvPr>
          <p:cNvSpPr/>
          <p:nvPr/>
        </p:nvSpPr>
        <p:spPr>
          <a:xfrm>
            <a:off x="6048376" y="631596"/>
            <a:ext cx="5901689" cy="622640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B37C4E7-3B7F-CBD8-90FC-FEFFD06D7C86}"/>
              </a:ext>
            </a:extLst>
          </p:cNvPr>
          <p:cNvSpPr txBox="1"/>
          <p:nvPr/>
        </p:nvSpPr>
        <p:spPr>
          <a:xfrm>
            <a:off x="241935" y="534014"/>
            <a:ext cx="3065145" cy="523220"/>
          </a:xfrm>
          <a:prstGeom prst="rect">
            <a:avLst/>
          </a:prstGeom>
          <a:noFill/>
        </p:spPr>
        <p:txBody>
          <a:bodyPr wrap="square" rtlCol="0">
            <a:spAutoFit/>
          </a:bodyPr>
          <a:lstStyle/>
          <a:p>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PART Three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之</a:t>
            </a:r>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功能模块</a:t>
            </a: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p:txBody>
      </p:sp>
      <p:cxnSp>
        <p:nvCxnSpPr>
          <p:cNvPr id="10" name="直接连接符 9">
            <a:extLst>
              <a:ext uri="{FF2B5EF4-FFF2-40B4-BE49-F238E27FC236}">
                <a16:creationId xmlns:a16="http://schemas.microsoft.com/office/drawing/2014/main" id="{B8C022CA-1BA8-5D24-28FE-00A55A58263F}"/>
              </a:ext>
            </a:extLst>
          </p:cNvPr>
          <p:cNvCxnSpPr>
            <a:cxnSpLocks/>
          </p:cNvCxnSpPr>
          <p:nvPr/>
        </p:nvCxnSpPr>
        <p:spPr>
          <a:xfrm>
            <a:off x="333374" y="1162644"/>
            <a:ext cx="2844166" cy="0"/>
          </a:xfrm>
          <a:prstGeom prst="line">
            <a:avLst/>
          </a:prstGeom>
          <a:ln w="28575">
            <a:solidFill>
              <a:schemeClr val="tx1"/>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AD3E7ED-E7D0-467C-8233-03F7E6920922}"/>
              </a:ext>
            </a:extLst>
          </p:cNvPr>
          <p:cNvSpPr txBox="1"/>
          <p:nvPr/>
        </p:nvSpPr>
        <p:spPr>
          <a:xfrm>
            <a:off x="241935" y="1578868"/>
            <a:ext cx="3349677" cy="461665"/>
          </a:xfrm>
          <a:prstGeom prst="rect">
            <a:avLst/>
          </a:prstGeom>
          <a:noFill/>
        </p:spPr>
        <p:txBody>
          <a:bodyPr wrap="square" rtlCol="0">
            <a:spAutoFit/>
          </a:bodyPr>
          <a:lstStyle/>
          <a:p>
            <a:r>
              <a:rPr lang="en-US" altLang="zh-CN" sz="2400" b="1" dirty="0">
                <a:solidFill>
                  <a:schemeClr val="bg1">
                    <a:lumMod val="50000"/>
                  </a:schemeClr>
                </a:solidFill>
              </a:rPr>
              <a:t>1. </a:t>
            </a:r>
            <a:r>
              <a:rPr lang="zh-CN" altLang="en-US" sz="2400" b="1" dirty="0">
                <a:solidFill>
                  <a:schemeClr val="bg1">
                    <a:lumMod val="50000"/>
                  </a:schemeClr>
                </a:solidFill>
              </a:rPr>
              <a:t>服务端</a:t>
            </a:r>
            <a:r>
              <a:rPr lang="en-US" altLang="zh-CN" sz="2400" b="1" dirty="0">
                <a:solidFill>
                  <a:schemeClr val="bg1">
                    <a:lumMod val="50000"/>
                  </a:schemeClr>
                </a:solidFill>
              </a:rPr>
              <a:t>(Server)</a:t>
            </a:r>
            <a:endParaRPr lang="en-US" altLang="zh-CN" sz="2400" dirty="0">
              <a:solidFill>
                <a:schemeClr val="bg1">
                  <a:lumMod val="50000"/>
                </a:schemeClr>
              </a:solidFill>
            </a:endParaRPr>
          </a:p>
        </p:txBody>
      </p:sp>
      <p:sp>
        <p:nvSpPr>
          <p:cNvPr id="8" name="文本框 7">
            <a:extLst>
              <a:ext uri="{FF2B5EF4-FFF2-40B4-BE49-F238E27FC236}">
                <a16:creationId xmlns:a16="http://schemas.microsoft.com/office/drawing/2014/main" id="{CEF0C50A-6311-420A-97F3-23235C5BE568}"/>
              </a:ext>
            </a:extLst>
          </p:cNvPr>
          <p:cNvSpPr txBox="1"/>
          <p:nvPr/>
        </p:nvSpPr>
        <p:spPr>
          <a:xfrm>
            <a:off x="241935" y="2294315"/>
            <a:ext cx="5772367" cy="416351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solidFill>
                  <a:schemeClr val="bg1">
                    <a:lumMod val="50000"/>
                  </a:schemeClr>
                </a:solidFill>
              </a:rPr>
              <a:t>多线程设计</a:t>
            </a:r>
            <a:r>
              <a:rPr lang="en-US" altLang="zh-CN" b="1" dirty="0">
                <a:solidFill>
                  <a:schemeClr val="bg1">
                    <a:lumMod val="50000"/>
                  </a:schemeClr>
                </a:solidFill>
              </a:rPr>
              <a:t>	</a:t>
            </a:r>
          </a:p>
          <a:p>
            <a:pPr>
              <a:lnSpc>
                <a:spcPct val="150000"/>
              </a:lnSpc>
            </a:pPr>
            <a:r>
              <a:rPr lang="en-US" altLang="zh-CN" sz="1600" dirty="0">
                <a:solidFill>
                  <a:schemeClr val="bg1">
                    <a:lumMod val="50000"/>
                  </a:schemeClr>
                </a:solidFill>
              </a:rPr>
              <a:t>	</a:t>
            </a:r>
            <a:r>
              <a:rPr lang="zh-CN" altLang="en-US" sz="1600" dirty="0">
                <a:solidFill>
                  <a:schemeClr val="bg1">
                    <a:lumMod val="50000"/>
                  </a:schemeClr>
                </a:solidFill>
              </a:rPr>
              <a:t>（</a:t>
            </a:r>
            <a:r>
              <a:rPr lang="en-US" altLang="zh-CN" sz="1600" dirty="0">
                <a:solidFill>
                  <a:schemeClr val="bg1">
                    <a:lumMod val="50000"/>
                  </a:schemeClr>
                </a:solidFill>
              </a:rPr>
              <a:t>1</a:t>
            </a:r>
            <a:r>
              <a:rPr lang="zh-CN" altLang="en-US" sz="1600" dirty="0">
                <a:solidFill>
                  <a:schemeClr val="bg1">
                    <a:lumMod val="50000"/>
                  </a:schemeClr>
                </a:solidFill>
              </a:rPr>
              <a:t>）</a:t>
            </a:r>
            <a:r>
              <a:rPr lang="en-US" altLang="zh-CN" sz="1600" dirty="0" err="1">
                <a:solidFill>
                  <a:schemeClr val="bg1">
                    <a:lumMod val="50000"/>
                  </a:schemeClr>
                </a:solidFill>
              </a:rPr>
              <a:t>RegisterMsg</a:t>
            </a:r>
            <a:r>
              <a:rPr lang="zh-CN" altLang="en-US" sz="1600" dirty="0">
                <a:solidFill>
                  <a:schemeClr val="bg1">
                    <a:lumMod val="50000"/>
                  </a:schemeClr>
                </a:solidFill>
              </a:rPr>
              <a:t>：该函数主要用于获取用户的</a:t>
            </a:r>
            <a:r>
              <a:rPr lang="en-US" altLang="zh-CN" sz="1600" dirty="0">
                <a:solidFill>
                  <a:schemeClr val="bg1">
                    <a:lumMod val="50000"/>
                  </a:schemeClr>
                </a:solidFill>
              </a:rPr>
              <a:t>nickname</a:t>
            </a:r>
            <a:r>
              <a:rPr lang="zh-CN" altLang="en-US" sz="1600" dirty="0">
                <a:solidFill>
                  <a:schemeClr val="bg1">
                    <a:lumMod val="50000"/>
                  </a:schemeClr>
                </a:solidFill>
              </a:rPr>
              <a:t>、</a:t>
            </a:r>
            <a:r>
              <a:rPr lang="en-US" altLang="zh-CN" sz="1600" dirty="0">
                <a:solidFill>
                  <a:schemeClr val="bg1">
                    <a:lumMod val="50000"/>
                  </a:schemeClr>
                </a:solidFill>
              </a:rPr>
              <a:t>passwd</a:t>
            </a:r>
            <a:r>
              <a:rPr lang="zh-CN" altLang="en-US" sz="1600" dirty="0">
                <a:solidFill>
                  <a:schemeClr val="bg1">
                    <a:lumMod val="50000"/>
                  </a:schemeClr>
                </a:solidFill>
              </a:rPr>
              <a:t>、</a:t>
            </a:r>
            <a:r>
              <a:rPr lang="en-US" altLang="zh-CN" sz="1600" dirty="0" err="1">
                <a:solidFill>
                  <a:schemeClr val="bg1">
                    <a:lumMod val="50000"/>
                  </a:schemeClr>
                </a:solidFill>
              </a:rPr>
              <a:t>headid</a:t>
            </a:r>
            <a:r>
              <a:rPr lang="zh-CN" altLang="en-US" sz="1600" dirty="0">
                <a:solidFill>
                  <a:schemeClr val="bg1">
                    <a:lumMod val="50000"/>
                  </a:schemeClr>
                </a:solidFill>
              </a:rPr>
              <a:t>注册信息，将数据插入到数据库中，并将自动生成的</a:t>
            </a:r>
            <a:r>
              <a:rPr lang="en-US" altLang="zh-CN" sz="1600" dirty="0" err="1">
                <a:solidFill>
                  <a:schemeClr val="bg1">
                    <a:lumMod val="50000"/>
                  </a:schemeClr>
                </a:solidFill>
              </a:rPr>
              <a:t>userId</a:t>
            </a:r>
            <a:r>
              <a:rPr lang="zh-CN" altLang="en-US" sz="1600" dirty="0">
                <a:solidFill>
                  <a:schemeClr val="bg1">
                    <a:lumMod val="50000"/>
                  </a:schemeClr>
                </a:solidFill>
              </a:rPr>
              <a:t>返回给客户端，在此处完成数据库用户信息的初始化工作。</a:t>
            </a:r>
            <a:endParaRPr lang="en-US" altLang="zh-CN" sz="1600" dirty="0">
              <a:solidFill>
                <a:schemeClr val="bg1">
                  <a:lumMod val="50000"/>
                </a:schemeClr>
              </a:solidFill>
            </a:endParaRPr>
          </a:p>
          <a:p>
            <a:pPr>
              <a:lnSpc>
                <a:spcPct val="150000"/>
              </a:lnSpc>
            </a:pPr>
            <a:endParaRPr lang="en-US" altLang="zh-CN" sz="1600" dirty="0">
              <a:solidFill>
                <a:schemeClr val="bg1">
                  <a:lumMod val="50000"/>
                </a:schemeClr>
              </a:solidFill>
            </a:endParaRPr>
          </a:p>
          <a:p>
            <a:pPr>
              <a:lnSpc>
                <a:spcPct val="150000"/>
              </a:lnSpc>
            </a:pPr>
            <a:r>
              <a:rPr lang="en-US" altLang="zh-CN" sz="1600" dirty="0">
                <a:solidFill>
                  <a:schemeClr val="bg1">
                    <a:lumMod val="50000"/>
                  </a:schemeClr>
                </a:solidFill>
              </a:rPr>
              <a:t>	</a:t>
            </a:r>
            <a:r>
              <a:rPr lang="zh-CN" altLang="en-US" sz="1600" dirty="0">
                <a:solidFill>
                  <a:schemeClr val="bg1">
                    <a:lumMod val="50000"/>
                  </a:schemeClr>
                </a:solidFill>
              </a:rPr>
              <a:t>（</a:t>
            </a:r>
            <a:r>
              <a:rPr lang="en-US" altLang="zh-CN" sz="1600" dirty="0">
                <a:solidFill>
                  <a:schemeClr val="bg1">
                    <a:lumMod val="50000"/>
                  </a:schemeClr>
                </a:solidFill>
              </a:rPr>
              <a:t>2</a:t>
            </a:r>
            <a:r>
              <a:rPr lang="zh-CN" altLang="en-US" sz="1600" dirty="0">
                <a:solidFill>
                  <a:schemeClr val="bg1">
                    <a:lumMod val="50000"/>
                  </a:schemeClr>
                </a:solidFill>
              </a:rPr>
              <a:t>）</a:t>
            </a:r>
            <a:r>
              <a:rPr lang="en-US" altLang="zh-CN" sz="1600" dirty="0" err="1">
                <a:solidFill>
                  <a:schemeClr val="bg1">
                    <a:lumMod val="50000"/>
                  </a:schemeClr>
                </a:solidFill>
              </a:rPr>
              <a:t>LoginMsg</a:t>
            </a:r>
            <a:r>
              <a:rPr lang="zh-CN" altLang="en-US" sz="1600" dirty="0">
                <a:solidFill>
                  <a:schemeClr val="bg1">
                    <a:lumMod val="50000"/>
                  </a:schemeClr>
                </a:solidFill>
              </a:rPr>
              <a:t>：此处需要完成对用户登录信息的初始化及用户登陆状态信息工作：在用户登录信息初始化主要是对用户信息的校验检索工作，并保存登录用户的数据；用户登录状态函数主要用于处理用户登录成功信息，并使用互斥锁机制对</a:t>
            </a:r>
            <a:r>
              <a:rPr lang="en-US" altLang="zh-CN" sz="1600" dirty="0">
                <a:solidFill>
                  <a:schemeClr val="bg1">
                    <a:lumMod val="50000"/>
                  </a:schemeClr>
                </a:solidFill>
              </a:rPr>
              <a:t>json</a:t>
            </a:r>
            <a:r>
              <a:rPr lang="zh-CN" altLang="en-US" sz="1600" dirty="0">
                <a:solidFill>
                  <a:schemeClr val="bg1">
                    <a:lumMod val="50000"/>
                  </a:schemeClr>
                </a:solidFill>
              </a:rPr>
              <a:t>串进行资源保护。</a:t>
            </a:r>
            <a:endParaRPr lang="en-US" altLang="zh-CN" sz="1600" dirty="0">
              <a:solidFill>
                <a:schemeClr val="bg1">
                  <a:lumMod val="50000"/>
                </a:schemeClr>
              </a:solidFill>
            </a:endParaRPr>
          </a:p>
        </p:txBody>
      </p:sp>
      <p:pic>
        <p:nvPicPr>
          <p:cNvPr id="9218" name="图片 1">
            <a:extLst>
              <a:ext uri="{FF2B5EF4-FFF2-40B4-BE49-F238E27FC236}">
                <a16:creationId xmlns:a16="http://schemas.microsoft.com/office/drawing/2014/main" id="{CEC1065A-D524-47A4-BE52-439664D9F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6" y="795624"/>
            <a:ext cx="5715000"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1EFCD0F9-9CC1-4550-8F73-6938554DFD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6054" y="2694487"/>
            <a:ext cx="4766015" cy="4163513"/>
          </a:xfrm>
          <a:prstGeom prst="rect">
            <a:avLst/>
          </a:prstGeom>
        </p:spPr>
      </p:pic>
      <p:sp>
        <p:nvSpPr>
          <p:cNvPr id="27" name="矩形 26">
            <a:extLst>
              <a:ext uri="{FF2B5EF4-FFF2-40B4-BE49-F238E27FC236}">
                <a16:creationId xmlns:a16="http://schemas.microsoft.com/office/drawing/2014/main" id="{DAAA1CCD-8FD7-462A-A22F-87E75709440D}"/>
              </a:ext>
            </a:extLst>
          </p:cNvPr>
          <p:cNvSpPr/>
          <p:nvPr/>
        </p:nvSpPr>
        <p:spPr>
          <a:xfrm>
            <a:off x="10532559" y="83497"/>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82046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8DA9403-744A-4CC6-94F2-B904050BA160}"/>
              </a:ext>
            </a:extLst>
          </p:cNvPr>
          <p:cNvSpPr/>
          <p:nvPr/>
        </p:nvSpPr>
        <p:spPr>
          <a:xfrm>
            <a:off x="6227259" y="461914"/>
            <a:ext cx="5791200" cy="639177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266" name="图片 1">
            <a:extLst>
              <a:ext uri="{FF2B5EF4-FFF2-40B4-BE49-F238E27FC236}">
                <a16:creationId xmlns:a16="http://schemas.microsoft.com/office/drawing/2014/main" id="{B33BC33A-893D-4ED0-BAC2-969CB6D29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08" y="531098"/>
            <a:ext cx="4339302" cy="3089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3B37C4E7-3B7F-CBD8-90FC-FEFFD06D7C86}"/>
              </a:ext>
            </a:extLst>
          </p:cNvPr>
          <p:cNvSpPr txBox="1"/>
          <p:nvPr/>
        </p:nvSpPr>
        <p:spPr>
          <a:xfrm>
            <a:off x="241935" y="534014"/>
            <a:ext cx="3065145" cy="523220"/>
          </a:xfrm>
          <a:prstGeom prst="rect">
            <a:avLst/>
          </a:prstGeom>
          <a:noFill/>
        </p:spPr>
        <p:txBody>
          <a:bodyPr wrap="square" rtlCol="0">
            <a:spAutoFit/>
          </a:bodyPr>
          <a:lstStyle/>
          <a:p>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PART Three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之</a:t>
            </a:r>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功能模块</a:t>
            </a: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p:txBody>
      </p:sp>
      <p:cxnSp>
        <p:nvCxnSpPr>
          <p:cNvPr id="10" name="直接连接符 9">
            <a:extLst>
              <a:ext uri="{FF2B5EF4-FFF2-40B4-BE49-F238E27FC236}">
                <a16:creationId xmlns:a16="http://schemas.microsoft.com/office/drawing/2014/main" id="{B8C022CA-1BA8-5D24-28FE-00A55A58263F}"/>
              </a:ext>
            </a:extLst>
          </p:cNvPr>
          <p:cNvCxnSpPr>
            <a:cxnSpLocks/>
          </p:cNvCxnSpPr>
          <p:nvPr/>
        </p:nvCxnSpPr>
        <p:spPr>
          <a:xfrm>
            <a:off x="333374" y="1162644"/>
            <a:ext cx="2844166" cy="0"/>
          </a:xfrm>
          <a:prstGeom prst="line">
            <a:avLst/>
          </a:prstGeom>
          <a:ln w="28575">
            <a:solidFill>
              <a:schemeClr val="tx1"/>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AD3E7ED-E7D0-467C-8233-03F7E6920922}"/>
              </a:ext>
            </a:extLst>
          </p:cNvPr>
          <p:cNvSpPr txBox="1"/>
          <p:nvPr/>
        </p:nvSpPr>
        <p:spPr>
          <a:xfrm>
            <a:off x="241935" y="1578868"/>
            <a:ext cx="3349677" cy="461665"/>
          </a:xfrm>
          <a:prstGeom prst="rect">
            <a:avLst/>
          </a:prstGeom>
          <a:noFill/>
        </p:spPr>
        <p:txBody>
          <a:bodyPr wrap="square" rtlCol="0">
            <a:spAutoFit/>
          </a:bodyPr>
          <a:lstStyle/>
          <a:p>
            <a:r>
              <a:rPr lang="en-US" altLang="zh-CN" sz="2400" b="1" dirty="0">
                <a:solidFill>
                  <a:schemeClr val="bg1">
                    <a:lumMod val="50000"/>
                  </a:schemeClr>
                </a:solidFill>
              </a:rPr>
              <a:t>2. </a:t>
            </a:r>
            <a:r>
              <a:rPr lang="zh-CN" altLang="en-US" sz="2400" b="1" dirty="0">
                <a:solidFill>
                  <a:schemeClr val="bg1">
                    <a:lumMod val="50000"/>
                  </a:schemeClr>
                </a:solidFill>
              </a:rPr>
              <a:t>客户端</a:t>
            </a:r>
            <a:r>
              <a:rPr lang="en-US" altLang="zh-CN" sz="2400" b="1" dirty="0">
                <a:solidFill>
                  <a:schemeClr val="bg1">
                    <a:lumMod val="50000"/>
                  </a:schemeClr>
                </a:solidFill>
              </a:rPr>
              <a:t>(Client)</a:t>
            </a:r>
            <a:endParaRPr lang="en-US" altLang="zh-CN" sz="2400" dirty="0">
              <a:solidFill>
                <a:schemeClr val="bg1">
                  <a:lumMod val="50000"/>
                </a:schemeClr>
              </a:solidFill>
            </a:endParaRPr>
          </a:p>
        </p:txBody>
      </p:sp>
      <p:sp>
        <p:nvSpPr>
          <p:cNvPr id="8" name="文本框 7">
            <a:extLst>
              <a:ext uri="{FF2B5EF4-FFF2-40B4-BE49-F238E27FC236}">
                <a16:creationId xmlns:a16="http://schemas.microsoft.com/office/drawing/2014/main" id="{CEF0C50A-6311-420A-97F3-23235C5BE568}"/>
              </a:ext>
            </a:extLst>
          </p:cNvPr>
          <p:cNvSpPr txBox="1"/>
          <p:nvPr/>
        </p:nvSpPr>
        <p:spPr>
          <a:xfrm>
            <a:off x="241935" y="2294315"/>
            <a:ext cx="6158865" cy="246003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err="1">
                <a:solidFill>
                  <a:schemeClr val="bg1">
                    <a:lumMod val="50000"/>
                  </a:schemeClr>
                </a:solidFill>
              </a:rPr>
              <a:t>LoginWindow</a:t>
            </a:r>
            <a:r>
              <a:rPr lang="en-US" altLang="zh-CN" b="1" dirty="0">
                <a:solidFill>
                  <a:schemeClr val="bg1">
                    <a:lumMod val="50000"/>
                  </a:schemeClr>
                </a:solidFill>
              </a:rPr>
              <a:t>	</a:t>
            </a:r>
          </a:p>
          <a:p>
            <a:pPr>
              <a:lnSpc>
                <a:spcPct val="150000"/>
              </a:lnSpc>
            </a:pPr>
            <a:r>
              <a:rPr lang="en-US" altLang="zh-CN" sz="1600" dirty="0">
                <a:solidFill>
                  <a:schemeClr val="bg1">
                    <a:lumMod val="50000"/>
                  </a:schemeClr>
                </a:solidFill>
              </a:rPr>
              <a:t>	</a:t>
            </a:r>
            <a:r>
              <a:rPr lang="zh-CN" altLang="en-US" sz="1400" dirty="0">
                <a:solidFill>
                  <a:schemeClr val="bg1">
                    <a:lumMod val="50000"/>
                  </a:schemeClr>
                </a:solidFill>
              </a:rPr>
              <a:t>（</a:t>
            </a:r>
            <a:r>
              <a:rPr lang="en-US" altLang="zh-CN" sz="1400" dirty="0">
                <a:solidFill>
                  <a:schemeClr val="bg1">
                    <a:lumMod val="50000"/>
                  </a:schemeClr>
                </a:solidFill>
              </a:rPr>
              <a:t>1</a:t>
            </a:r>
            <a:r>
              <a:rPr lang="zh-CN" altLang="en-US" sz="1400" dirty="0">
                <a:solidFill>
                  <a:schemeClr val="bg1">
                    <a:lumMod val="50000"/>
                  </a:schemeClr>
                </a:solidFill>
              </a:rPr>
              <a:t>）</a:t>
            </a:r>
            <a:r>
              <a:rPr lang="en-US" altLang="zh-CN" sz="1400" dirty="0" err="1">
                <a:solidFill>
                  <a:schemeClr val="bg1">
                    <a:lumMod val="50000"/>
                  </a:schemeClr>
                </a:solidFill>
              </a:rPr>
              <a:t>on_pushButton_login_clicked</a:t>
            </a:r>
            <a:r>
              <a:rPr lang="en-US" altLang="zh-CN" sz="1400" dirty="0">
                <a:solidFill>
                  <a:schemeClr val="bg1">
                    <a:lumMod val="50000"/>
                  </a:schemeClr>
                </a:solidFill>
              </a:rPr>
              <a:t> ()</a:t>
            </a:r>
            <a:r>
              <a:rPr lang="zh-CN" altLang="en-US" sz="1400" dirty="0">
                <a:solidFill>
                  <a:schemeClr val="bg1">
                    <a:lumMod val="50000"/>
                  </a:schemeClr>
                </a:solidFill>
              </a:rPr>
              <a:t>：该函数主要用于监视用户对登录界面的点击动作，当用户点击登录后，会完成以下工作：</a:t>
            </a:r>
          </a:p>
          <a:p>
            <a:pPr marL="742950" lvl="1" indent="-285750">
              <a:lnSpc>
                <a:spcPct val="150000"/>
              </a:lnSpc>
              <a:buFont typeface="Wingdings" panose="05000000000000000000" pitchFamily="2" charset="2"/>
              <a:buChar char="l"/>
            </a:pPr>
            <a:r>
              <a:rPr lang="zh-CN" altLang="en-US" sz="1400" dirty="0">
                <a:solidFill>
                  <a:schemeClr val="bg1">
                    <a:lumMod val="50000"/>
                  </a:schemeClr>
                </a:solidFill>
              </a:rPr>
              <a:t>获得用户输入的用户名和密码</a:t>
            </a:r>
          </a:p>
          <a:p>
            <a:pPr marL="742950" lvl="1" indent="-285750">
              <a:lnSpc>
                <a:spcPct val="150000"/>
              </a:lnSpc>
              <a:buFont typeface="Wingdings" panose="05000000000000000000" pitchFamily="2" charset="2"/>
              <a:buChar char="l"/>
            </a:pPr>
            <a:r>
              <a:rPr lang="zh-CN" altLang="en-US" sz="1400" dirty="0">
                <a:solidFill>
                  <a:schemeClr val="bg1">
                    <a:lumMod val="50000"/>
                  </a:schemeClr>
                </a:solidFill>
              </a:rPr>
              <a:t>创建</a:t>
            </a:r>
            <a:r>
              <a:rPr lang="en-US" altLang="zh-CN" sz="1400" dirty="0" err="1">
                <a:solidFill>
                  <a:schemeClr val="bg1">
                    <a:lumMod val="50000"/>
                  </a:schemeClr>
                </a:solidFill>
              </a:rPr>
              <a:t>UserData</a:t>
            </a:r>
            <a:r>
              <a:rPr lang="zh-CN" altLang="en-US" sz="1400" dirty="0">
                <a:solidFill>
                  <a:schemeClr val="bg1">
                    <a:lumMod val="50000"/>
                  </a:schemeClr>
                </a:solidFill>
              </a:rPr>
              <a:t>对象，将用户名和密码赋值到</a:t>
            </a:r>
            <a:r>
              <a:rPr lang="en-US" altLang="zh-CN" sz="1400" dirty="0" err="1">
                <a:solidFill>
                  <a:schemeClr val="bg1">
                    <a:lumMod val="50000"/>
                  </a:schemeClr>
                </a:solidFill>
              </a:rPr>
              <a:t>UserData</a:t>
            </a:r>
            <a:r>
              <a:rPr lang="zh-CN" altLang="en-US" sz="1400" dirty="0">
                <a:solidFill>
                  <a:schemeClr val="bg1">
                    <a:lumMod val="50000"/>
                  </a:schemeClr>
                </a:solidFill>
              </a:rPr>
              <a:t>对象</a:t>
            </a:r>
          </a:p>
          <a:p>
            <a:pPr marL="742950" lvl="1" indent="-285750">
              <a:lnSpc>
                <a:spcPct val="150000"/>
              </a:lnSpc>
              <a:buFont typeface="Wingdings" panose="05000000000000000000" pitchFamily="2" charset="2"/>
              <a:buChar char="l"/>
            </a:pPr>
            <a:r>
              <a:rPr lang="zh-CN" altLang="en-US" sz="1400" dirty="0">
                <a:solidFill>
                  <a:schemeClr val="bg1">
                    <a:lumMod val="50000"/>
                  </a:schemeClr>
                </a:solidFill>
              </a:rPr>
              <a:t>使用</a:t>
            </a:r>
            <a:r>
              <a:rPr lang="en-US" altLang="zh-CN" sz="1400" dirty="0" err="1">
                <a:solidFill>
                  <a:schemeClr val="bg1">
                    <a:lumMod val="50000"/>
                  </a:schemeClr>
                </a:solidFill>
              </a:rPr>
              <a:t>MsgBuilder</a:t>
            </a:r>
            <a:r>
              <a:rPr lang="zh-CN" altLang="en-US" sz="1400" dirty="0">
                <a:solidFill>
                  <a:schemeClr val="bg1">
                    <a:lumMod val="50000"/>
                  </a:schemeClr>
                </a:solidFill>
              </a:rPr>
              <a:t>构建</a:t>
            </a:r>
            <a:r>
              <a:rPr lang="en-US" altLang="zh-CN" sz="1400" dirty="0">
                <a:solidFill>
                  <a:schemeClr val="bg1">
                    <a:lumMod val="50000"/>
                  </a:schemeClr>
                </a:solidFill>
              </a:rPr>
              <a:t>json</a:t>
            </a:r>
            <a:r>
              <a:rPr lang="zh-CN" altLang="en-US" sz="1400" dirty="0">
                <a:solidFill>
                  <a:schemeClr val="bg1">
                    <a:lumMod val="50000"/>
                  </a:schemeClr>
                </a:solidFill>
              </a:rPr>
              <a:t>串</a:t>
            </a:r>
          </a:p>
          <a:p>
            <a:pPr marL="742950" lvl="1" indent="-285750">
              <a:lnSpc>
                <a:spcPct val="150000"/>
              </a:lnSpc>
              <a:buFont typeface="Wingdings" panose="05000000000000000000" pitchFamily="2" charset="2"/>
              <a:buChar char="l"/>
            </a:pPr>
            <a:r>
              <a:rPr lang="zh-CN" altLang="en-US" sz="1400" dirty="0">
                <a:solidFill>
                  <a:schemeClr val="bg1">
                    <a:lumMod val="50000"/>
                  </a:schemeClr>
                </a:solidFill>
              </a:rPr>
              <a:t>使用</a:t>
            </a:r>
            <a:r>
              <a:rPr lang="en-US" altLang="zh-CN" sz="1400" dirty="0" err="1">
                <a:solidFill>
                  <a:schemeClr val="bg1">
                    <a:lumMod val="50000"/>
                  </a:schemeClr>
                </a:solidFill>
              </a:rPr>
              <a:t>UserSocket</a:t>
            </a:r>
            <a:r>
              <a:rPr lang="zh-CN" altLang="en-US" sz="1400" dirty="0">
                <a:solidFill>
                  <a:schemeClr val="bg1">
                    <a:lumMod val="50000"/>
                  </a:schemeClr>
                </a:solidFill>
              </a:rPr>
              <a:t>发送</a:t>
            </a:r>
            <a:r>
              <a:rPr lang="en-US" altLang="zh-CN" sz="1400" dirty="0">
                <a:solidFill>
                  <a:schemeClr val="bg1">
                    <a:lumMod val="50000"/>
                  </a:schemeClr>
                </a:solidFill>
              </a:rPr>
              <a:t>json</a:t>
            </a:r>
            <a:r>
              <a:rPr lang="zh-CN" altLang="en-US" sz="1400" dirty="0">
                <a:solidFill>
                  <a:schemeClr val="bg1">
                    <a:lumMod val="50000"/>
                  </a:schemeClr>
                </a:solidFill>
              </a:rPr>
              <a:t>串</a:t>
            </a:r>
            <a:endParaRPr lang="en-US" altLang="zh-CN" sz="1400" dirty="0">
              <a:solidFill>
                <a:schemeClr val="bg1">
                  <a:lumMod val="50000"/>
                </a:schemeClr>
              </a:solidFill>
            </a:endParaRPr>
          </a:p>
        </p:txBody>
      </p:sp>
      <p:sp>
        <p:nvSpPr>
          <p:cNvPr id="11" name="文本框 10">
            <a:extLst>
              <a:ext uri="{FF2B5EF4-FFF2-40B4-BE49-F238E27FC236}">
                <a16:creationId xmlns:a16="http://schemas.microsoft.com/office/drawing/2014/main" id="{7C6EB93F-2ED5-470B-91F1-2284C59CE014}"/>
              </a:ext>
            </a:extLst>
          </p:cNvPr>
          <p:cNvSpPr txBox="1"/>
          <p:nvPr/>
        </p:nvSpPr>
        <p:spPr>
          <a:xfrm>
            <a:off x="98107" y="5161225"/>
            <a:ext cx="6158865" cy="1397755"/>
          </a:xfrm>
          <a:prstGeom prst="rect">
            <a:avLst/>
          </a:prstGeom>
          <a:noFill/>
        </p:spPr>
        <p:txBody>
          <a:bodyPr wrap="square" rtlCol="0">
            <a:spAutoFit/>
          </a:bodyPr>
          <a:lstStyle/>
          <a:p>
            <a:pPr>
              <a:lnSpc>
                <a:spcPct val="150000"/>
              </a:lnSpc>
            </a:pPr>
            <a:r>
              <a:rPr lang="en-US" altLang="zh-CN" sz="1600" dirty="0">
                <a:solidFill>
                  <a:schemeClr val="bg1">
                    <a:lumMod val="50000"/>
                  </a:schemeClr>
                </a:solidFill>
              </a:rPr>
              <a:t>	</a:t>
            </a:r>
            <a:r>
              <a:rPr lang="zh-CN" altLang="en-US" sz="1400" dirty="0">
                <a:solidFill>
                  <a:schemeClr val="bg1">
                    <a:lumMod val="50000"/>
                  </a:schemeClr>
                </a:solidFill>
              </a:rPr>
              <a:t>（</a:t>
            </a:r>
            <a:r>
              <a:rPr lang="en-US" altLang="zh-CN" sz="1400" dirty="0">
                <a:solidFill>
                  <a:schemeClr val="bg1">
                    <a:lumMod val="50000"/>
                  </a:schemeClr>
                </a:solidFill>
              </a:rPr>
              <a:t>2</a:t>
            </a:r>
            <a:r>
              <a:rPr lang="zh-CN" altLang="en-US" sz="1400" dirty="0">
                <a:solidFill>
                  <a:schemeClr val="bg1">
                    <a:lumMod val="50000"/>
                  </a:schemeClr>
                </a:solidFill>
              </a:rPr>
              <a:t>）	</a:t>
            </a:r>
            <a:r>
              <a:rPr lang="en-US" altLang="zh-CN" sz="1400" dirty="0" err="1">
                <a:solidFill>
                  <a:schemeClr val="bg1">
                    <a:lumMod val="50000"/>
                  </a:schemeClr>
                </a:solidFill>
              </a:rPr>
              <a:t>on_pushButton_connect_clicked</a:t>
            </a:r>
            <a:r>
              <a:rPr lang="en-US" altLang="zh-CN" sz="1400" dirty="0">
                <a:solidFill>
                  <a:schemeClr val="bg1">
                    <a:lumMod val="50000"/>
                  </a:schemeClr>
                </a:solidFill>
              </a:rPr>
              <a:t>()</a:t>
            </a:r>
            <a:r>
              <a:rPr lang="zh-CN" altLang="en-US" sz="1400" dirty="0">
                <a:solidFill>
                  <a:schemeClr val="bg1">
                    <a:lumMod val="50000"/>
                  </a:schemeClr>
                </a:solidFill>
              </a:rPr>
              <a:t>：此函数主要用于用户</a:t>
            </a:r>
            <a:r>
              <a:rPr lang="en-US" altLang="zh-CN" sz="1400" dirty="0" err="1">
                <a:solidFill>
                  <a:schemeClr val="bg1">
                    <a:lumMod val="50000"/>
                  </a:schemeClr>
                </a:solidFill>
              </a:rPr>
              <a:t>ip</a:t>
            </a:r>
            <a:r>
              <a:rPr lang="zh-CN" altLang="en-US" sz="1400" dirty="0">
                <a:solidFill>
                  <a:schemeClr val="bg1">
                    <a:lumMod val="50000"/>
                  </a:schemeClr>
                </a:solidFill>
              </a:rPr>
              <a:t>登录验证，并实时监听网络端口</a:t>
            </a:r>
            <a:endParaRPr lang="en-US" altLang="zh-CN" sz="1400" dirty="0">
              <a:solidFill>
                <a:schemeClr val="bg1">
                  <a:lumMod val="50000"/>
                </a:schemeClr>
              </a:solidFill>
            </a:endParaRPr>
          </a:p>
          <a:p>
            <a:pPr>
              <a:lnSpc>
                <a:spcPct val="150000"/>
              </a:lnSpc>
            </a:pPr>
            <a:endParaRPr lang="en-US" altLang="zh-CN" sz="1400" dirty="0">
              <a:solidFill>
                <a:schemeClr val="bg1">
                  <a:lumMod val="50000"/>
                </a:schemeClr>
              </a:solidFill>
            </a:endParaRPr>
          </a:p>
          <a:p>
            <a:pPr>
              <a:lnSpc>
                <a:spcPct val="150000"/>
              </a:lnSpc>
            </a:pPr>
            <a:r>
              <a:rPr lang="en-US" altLang="zh-CN" sz="1400" dirty="0">
                <a:solidFill>
                  <a:schemeClr val="bg1">
                    <a:lumMod val="50000"/>
                  </a:schemeClr>
                </a:solidFill>
              </a:rPr>
              <a:t>	</a:t>
            </a:r>
            <a:r>
              <a:rPr lang="zh-CN" altLang="en-US" sz="1400" dirty="0">
                <a:solidFill>
                  <a:schemeClr val="bg1">
                    <a:lumMod val="50000"/>
                  </a:schemeClr>
                </a:solidFill>
              </a:rPr>
              <a:t>（</a:t>
            </a:r>
            <a:r>
              <a:rPr lang="en-US" altLang="zh-CN" sz="1400" dirty="0">
                <a:solidFill>
                  <a:schemeClr val="bg1">
                    <a:lumMod val="50000"/>
                  </a:schemeClr>
                </a:solidFill>
              </a:rPr>
              <a:t>3</a:t>
            </a:r>
            <a:r>
              <a:rPr lang="zh-CN" altLang="en-US" sz="1400" dirty="0">
                <a:solidFill>
                  <a:schemeClr val="bg1">
                    <a:lumMod val="50000"/>
                  </a:schemeClr>
                </a:solidFill>
              </a:rPr>
              <a:t>）</a:t>
            </a:r>
            <a:r>
              <a:rPr lang="en-US" altLang="zh-CN" sz="1400" dirty="0" err="1">
                <a:solidFill>
                  <a:schemeClr val="bg1">
                    <a:lumMod val="50000"/>
                  </a:schemeClr>
                </a:solidFill>
              </a:rPr>
              <a:t>onReadyRead</a:t>
            </a:r>
            <a:r>
              <a:rPr lang="en-US" altLang="zh-CN" sz="1400" dirty="0">
                <a:solidFill>
                  <a:schemeClr val="bg1">
                    <a:lumMod val="50000"/>
                  </a:schemeClr>
                </a:solidFill>
              </a:rPr>
              <a:t>()</a:t>
            </a:r>
            <a:r>
              <a:rPr lang="zh-CN" altLang="en-US" sz="1400" dirty="0">
                <a:solidFill>
                  <a:schemeClr val="bg1">
                    <a:lumMod val="50000"/>
                  </a:schemeClr>
                </a:solidFill>
              </a:rPr>
              <a:t>：该函数主要用于对用户登录信息输入的验证</a:t>
            </a:r>
            <a:endParaRPr lang="en-US" altLang="zh-CN" sz="1400" dirty="0">
              <a:solidFill>
                <a:schemeClr val="bg1">
                  <a:lumMod val="50000"/>
                </a:schemeClr>
              </a:solidFill>
            </a:endParaRPr>
          </a:p>
        </p:txBody>
      </p:sp>
      <p:pic>
        <p:nvPicPr>
          <p:cNvPr id="11267" name="图片 1">
            <a:extLst>
              <a:ext uri="{FF2B5EF4-FFF2-40B4-BE49-F238E27FC236}">
                <a16:creationId xmlns:a16="http://schemas.microsoft.com/office/drawing/2014/main" id="{D98284DA-ABAF-43CC-9285-FD6830AD26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3680642"/>
            <a:ext cx="5444118"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图片 1">
            <a:extLst>
              <a:ext uri="{FF2B5EF4-FFF2-40B4-BE49-F238E27FC236}">
                <a16:creationId xmlns:a16="http://schemas.microsoft.com/office/drawing/2014/main" id="{253B84FC-E0DC-4FFA-945E-964108E461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3208" y="4945703"/>
            <a:ext cx="4386262"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a:extLst>
              <a:ext uri="{FF2B5EF4-FFF2-40B4-BE49-F238E27FC236}">
                <a16:creationId xmlns:a16="http://schemas.microsoft.com/office/drawing/2014/main" id="{E0659E9C-1B47-4D42-8DB8-AF93E74CCB73}"/>
              </a:ext>
            </a:extLst>
          </p:cNvPr>
          <p:cNvSpPr/>
          <p:nvPr/>
        </p:nvSpPr>
        <p:spPr>
          <a:xfrm>
            <a:off x="10532559" y="83497"/>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654003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randombar(horizontal)">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F338050-2542-44AA-8C2F-53C8D211D4D9}"/>
              </a:ext>
            </a:extLst>
          </p:cNvPr>
          <p:cNvSpPr/>
          <p:nvPr/>
        </p:nvSpPr>
        <p:spPr>
          <a:xfrm>
            <a:off x="6255539" y="1162644"/>
            <a:ext cx="5250661" cy="558694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290" name="图片 1">
            <a:extLst>
              <a:ext uri="{FF2B5EF4-FFF2-40B4-BE49-F238E27FC236}">
                <a16:creationId xmlns:a16="http://schemas.microsoft.com/office/drawing/2014/main" id="{49D7393D-88EE-4509-9A4B-CBEC07A88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963" y="3293485"/>
            <a:ext cx="4397074" cy="33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3B37C4E7-3B7F-CBD8-90FC-FEFFD06D7C86}"/>
              </a:ext>
            </a:extLst>
          </p:cNvPr>
          <p:cNvSpPr txBox="1"/>
          <p:nvPr/>
        </p:nvSpPr>
        <p:spPr>
          <a:xfrm>
            <a:off x="241935" y="534014"/>
            <a:ext cx="3065145" cy="523220"/>
          </a:xfrm>
          <a:prstGeom prst="rect">
            <a:avLst/>
          </a:prstGeom>
          <a:noFill/>
        </p:spPr>
        <p:txBody>
          <a:bodyPr wrap="square" rtlCol="0">
            <a:spAutoFit/>
          </a:bodyPr>
          <a:lstStyle/>
          <a:p>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PART Three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之</a:t>
            </a:r>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功能模块</a:t>
            </a: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p:txBody>
      </p:sp>
      <p:cxnSp>
        <p:nvCxnSpPr>
          <p:cNvPr id="10" name="直接连接符 9">
            <a:extLst>
              <a:ext uri="{FF2B5EF4-FFF2-40B4-BE49-F238E27FC236}">
                <a16:creationId xmlns:a16="http://schemas.microsoft.com/office/drawing/2014/main" id="{B8C022CA-1BA8-5D24-28FE-00A55A58263F}"/>
              </a:ext>
            </a:extLst>
          </p:cNvPr>
          <p:cNvCxnSpPr>
            <a:cxnSpLocks/>
          </p:cNvCxnSpPr>
          <p:nvPr/>
        </p:nvCxnSpPr>
        <p:spPr>
          <a:xfrm>
            <a:off x="333374" y="1162644"/>
            <a:ext cx="2844166" cy="0"/>
          </a:xfrm>
          <a:prstGeom prst="line">
            <a:avLst/>
          </a:prstGeom>
          <a:ln w="28575">
            <a:solidFill>
              <a:schemeClr val="tx1"/>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AD3E7ED-E7D0-467C-8233-03F7E6920922}"/>
              </a:ext>
            </a:extLst>
          </p:cNvPr>
          <p:cNvSpPr txBox="1"/>
          <p:nvPr/>
        </p:nvSpPr>
        <p:spPr>
          <a:xfrm>
            <a:off x="241935" y="1578868"/>
            <a:ext cx="3349677" cy="461665"/>
          </a:xfrm>
          <a:prstGeom prst="rect">
            <a:avLst/>
          </a:prstGeom>
          <a:noFill/>
        </p:spPr>
        <p:txBody>
          <a:bodyPr wrap="square" rtlCol="0">
            <a:spAutoFit/>
          </a:bodyPr>
          <a:lstStyle/>
          <a:p>
            <a:r>
              <a:rPr lang="en-US" altLang="zh-CN" sz="2400" b="1" dirty="0">
                <a:solidFill>
                  <a:schemeClr val="bg1">
                    <a:lumMod val="50000"/>
                  </a:schemeClr>
                </a:solidFill>
              </a:rPr>
              <a:t>2. </a:t>
            </a:r>
            <a:r>
              <a:rPr lang="zh-CN" altLang="en-US" sz="2400" b="1" dirty="0">
                <a:solidFill>
                  <a:schemeClr val="bg1">
                    <a:lumMod val="50000"/>
                  </a:schemeClr>
                </a:solidFill>
              </a:rPr>
              <a:t>客户端</a:t>
            </a:r>
            <a:r>
              <a:rPr lang="en-US" altLang="zh-CN" sz="2400" b="1" dirty="0">
                <a:solidFill>
                  <a:schemeClr val="bg1">
                    <a:lumMod val="50000"/>
                  </a:schemeClr>
                </a:solidFill>
              </a:rPr>
              <a:t>(Client)</a:t>
            </a:r>
            <a:endParaRPr lang="en-US" altLang="zh-CN" sz="2400" dirty="0">
              <a:solidFill>
                <a:schemeClr val="bg1">
                  <a:lumMod val="50000"/>
                </a:schemeClr>
              </a:solidFill>
            </a:endParaRPr>
          </a:p>
        </p:txBody>
      </p:sp>
      <p:sp>
        <p:nvSpPr>
          <p:cNvPr id="8" name="文本框 7">
            <a:extLst>
              <a:ext uri="{FF2B5EF4-FFF2-40B4-BE49-F238E27FC236}">
                <a16:creationId xmlns:a16="http://schemas.microsoft.com/office/drawing/2014/main" id="{CEF0C50A-6311-420A-97F3-23235C5BE568}"/>
              </a:ext>
            </a:extLst>
          </p:cNvPr>
          <p:cNvSpPr txBox="1"/>
          <p:nvPr/>
        </p:nvSpPr>
        <p:spPr>
          <a:xfrm>
            <a:off x="241935" y="2294315"/>
            <a:ext cx="6158865" cy="11669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err="1">
                <a:solidFill>
                  <a:schemeClr val="bg1">
                    <a:lumMod val="50000"/>
                  </a:schemeClr>
                </a:solidFill>
              </a:rPr>
              <a:t>RegisterWindow</a:t>
            </a:r>
            <a:r>
              <a:rPr lang="en-US" altLang="zh-CN" b="1" dirty="0">
                <a:solidFill>
                  <a:schemeClr val="bg1">
                    <a:lumMod val="50000"/>
                  </a:schemeClr>
                </a:solidFill>
              </a:rPr>
              <a:t>	</a:t>
            </a:r>
          </a:p>
          <a:p>
            <a:pPr>
              <a:lnSpc>
                <a:spcPct val="150000"/>
              </a:lnSpc>
            </a:pPr>
            <a:r>
              <a:rPr lang="en-US" altLang="zh-CN" sz="1600" dirty="0">
                <a:solidFill>
                  <a:schemeClr val="bg1">
                    <a:lumMod val="50000"/>
                  </a:schemeClr>
                </a:solidFill>
              </a:rPr>
              <a:t>	</a:t>
            </a:r>
            <a:r>
              <a:rPr lang="zh-CN" altLang="en-US" sz="1400" dirty="0">
                <a:solidFill>
                  <a:schemeClr val="bg1">
                    <a:lumMod val="50000"/>
                  </a:schemeClr>
                </a:solidFill>
              </a:rPr>
              <a:t>（</a:t>
            </a:r>
            <a:r>
              <a:rPr lang="en-US" altLang="zh-CN" sz="1400" dirty="0">
                <a:solidFill>
                  <a:schemeClr val="bg1">
                    <a:lumMod val="50000"/>
                  </a:schemeClr>
                </a:solidFill>
              </a:rPr>
              <a:t>1</a:t>
            </a:r>
            <a:r>
              <a:rPr lang="zh-CN" altLang="en-US" sz="1400" dirty="0">
                <a:solidFill>
                  <a:schemeClr val="bg1">
                    <a:lumMod val="50000"/>
                  </a:schemeClr>
                </a:solidFill>
              </a:rPr>
              <a:t>）</a:t>
            </a:r>
            <a:r>
              <a:rPr lang="en-US" altLang="zh-CN" sz="1400" dirty="0" err="1">
                <a:solidFill>
                  <a:schemeClr val="bg1">
                    <a:lumMod val="50000"/>
                  </a:schemeClr>
                </a:solidFill>
              </a:rPr>
              <a:t>onReadyRead</a:t>
            </a:r>
            <a:r>
              <a:rPr lang="en-US" altLang="zh-CN" sz="1400" dirty="0">
                <a:solidFill>
                  <a:schemeClr val="bg1">
                    <a:lumMod val="50000"/>
                  </a:schemeClr>
                </a:solidFill>
              </a:rPr>
              <a:t>()</a:t>
            </a:r>
            <a:r>
              <a:rPr lang="zh-CN" altLang="en-US" sz="1400" dirty="0">
                <a:solidFill>
                  <a:schemeClr val="bg1">
                    <a:lumMod val="50000"/>
                  </a:schemeClr>
                </a:solidFill>
              </a:rPr>
              <a:t>：当用户成功注册后，该函数将会返回用户</a:t>
            </a:r>
            <a:r>
              <a:rPr lang="en-US" altLang="zh-CN" sz="1400" dirty="0">
                <a:solidFill>
                  <a:schemeClr val="bg1">
                    <a:lumMod val="50000"/>
                  </a:schemeClr>
                </a:solidFill>
              </a:rPr>
              <a:t>ID</a:t>
            </a:r>
          </a:p>
          <a:p>
            <a:pPr>
              <a:lnSpc>
                <a:spcPct val="150000"/>
              </a:lnSpc>
            </a:pPr>
            <a:endParaRPr lang="en-US" altLang="zh-CN" sz="1400" dirty="0">
              <a:solidFill>
                <a:schemeClr val="bg1">
                  <a:lumMod val="50000"/>
                </a:schemeClr>
              </a:solidFill>
            </a:endParaRPr>
          </a:p>
        </p:txBody>
      </p:sp>
      <p:sp>
        <p:nvSpPr>
          <p:cNvPr id="11" name="文本框 10">
            <a:extLst>
              <a:ext uri="{FF2B5EF4-FFF2-40B4-BE49-F238E27FC236}">
                <a16:creationId xmlns:a16="http://schemas.microsoft.com/office/drawing/2014/main" id="{7C6EB93F-2ED5-470B-91F1-2284C59CE014}"/>
              </a:ext>
            </a:extLst>
          </p:cNvPr>
          <p:cNvSpPr txBox="1"/>
          <p:nvPr/>
        </p:nvSpPr>
        <p:spPr>
          <a:xfrm>
            <a:off x="241935" y="5193463"/>
            <a:ext cx="5908857" cy="751872"/>
          </a:xfrm>
          <a:prstGeom prst="rect">
            <a:avLst/>
          </a:prstGeom>
          <a:noFill/>
        </p:spPr>
        <p:txBody>
          <a:bodyPr wrap="square" rtlCol="0">
            <a:spAutoFit/>
          </a:bodyPr>
          <a:lstStyle/>
          <a:p>
            <a:pPr>
              <a:lnSpc>
                <a:spcPct val="150000"/>
              </a:lnSpc>
            </a:pPr>
            <a:r>
              <a:rPr lang="en-US" altLang="zh-CN" sz="1600" dirty="0">
                <a:solidFill>
                  <a:schemeClr val="bg1">
                    <a:lumMod val="50000"/>
                  </a:schemeClr>
                </a:solidFill>
              </a:rPr>
              <a:t>	</a:t>
            </a:r>
            <a:r>
              <a:rPr lang="zh-CN" altLang="en-US" sz="1400" dirty="0">
                <a:solidFill>
                  <a:schemeClr val="bg1">
                    <a:lumMod val="50000"/>
                  </a:schemeClr>
                </a:solidFill>
              </a:rPr>
              <a:t>（</a:t>
            </a:r>
            <a:r>
              <a:rPr lang="en-US" altLang="zh-CN" sz="1400" dirty="0">
                <a:solidFill>
                  <a:schemeClr val="bg1">
                    <a:lumMod val="50000"/>
                  </a:schemeClr>
                </a:solidFill>
              </a:rPr>
              <a:t>2</a:t>
            </a:r>
            <a:r>
              <a:rPr lang="zh-CN" altLang="en-US" sz="1400" dirty="0">
                <a:solidFill>
                  <a:schemeClr val="bg1">
                    <a:lumMod val="50000"/>
                  </a:schemeClr>
                </a:solidFill>
              </a:rPr>
              <a:t>）	</a:t>
            </a:r>
            <a:r>
              <a:rPr lang="en-US" altLang="zh-CN" sz="1400" dirty="0" err="1">
                <a:solidFill>
                  <a:schemeClr val="bg1">
                    <a:lumMod val="50000"/>
                  </a:schemeClr>
                </a:solidFill>
              </a:rPr>
              <a:t>on_pushButton_register_clicked</a:t>
            </a:r>
            <a:r>
              <a:rPr lang="en-US" altLang="zh-CN" sz="1400" dirty="0">
                <a:solidFill>
                  <a:schemeClr val="bg1">
                    <a:lumMod val="50000"/>
                  </a:schemeClr>
                </a:solidFill>
              </a:rPr>
              <a:t>()</a:t>
            </a:r>
            <a:r>
              <a:rPr lang="zh-CN" altLang="en-US" sz="1400" dirty="0">
                <a:solidFill>
                  <a:schemeClr val="bg1">
                    <a:lumMod val="50000"/>
                  </a:schemeClr>
                </a:solidFill>
              </a:rPr>
              <a:t>：该函数主要对用户注册信息填写规范判断以及将用户信息生成上传给服务端</a:t>
            </a:r>
            <a:endParaRPr lang="en-US" altLang="zh-CN" sz="1400" dirty="0">
              <a:solidFill>
                <a:schemeClr val="bg1">
                  <a:lumMod val="50000"/>
                </a:schemeClr>
              </a:solidFill>
            </a:endParaRPr>
          </a:p>
        </p:txBody>
      </p:sp>
      <p:sp>
        <p:nvSpPr>
          <p:cNvPr id="4" name="Rectangle 4">
            <a:extLst>
              <a:ext uri="{FF2B5EF4-FFF2-40B4-BE49-F238E27FC236}">
                <a16:creationId xmlns:a16="http://schemas.microsoft.com/office/drawing/2014/main" id="{72B2FC60-74C9-4AEC-ADBA-7696C1B9C325}"/>
              </a:ext>
            </a:extLst>
          </p:cNvPr>
          <p:cNvSpPr>
            <a:spLocks noChangeArrowheads="1"/>
          </p:cNvSpPr>
          <p:nvPr/>
        </p:nvSpPr>
        <p:spPr bwMode="auto">
          <a:xfrm>
            <a:off x="735055" y="5161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291" name="图片 1">
            <a:extLst>
              <a:ext uri="{FF2B5EF4-FFF2-40B4-BE49-F238E27FC236}">
                <a16:creationId xmlns:a16="http://schemas.microsoft.com/office/drawing/2014/main" id="{960D9DFF-FEC8-4E2C-B03A-DF180073E3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9611" y="1314095"/>
            <a:ext cx="4503738" cy="1676400"/>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C2E78A17-AE88-4FC1-8515-9C9666551893}"/>
              </a:ext>
            </a:extLst>
          </p:cNvPr>
          <p:cNvSpPr/>
          <p:nvPr/>
        </p:nvSpPr>
        <p:spPr>
          <a:xfrm>
            <a:off x="10532559" y="83497"/>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294" name="Picture 6" descr="Pixel Cells, Pixel, Social Network">
            <a:extLst>
              <a:ext uri="{FF2B5EF4-FFF2-40B4-BE49-F238E27FC236}">
                <a16:creationId xmlns:a16="http://schemas.microsoft.com/office/drawing/2014/main" id="{FDC32E0A-CD05-4025-B480-6DFEE7AEB9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8168" y="3309202"/>
            <a:ext cx="3166516" cy="2008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9715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DFEFC8C3-E8A3-4392-B773-4F0FE7CBEDCB}"/>
              </a:ext>
            </a:extLst>
          </p:cNvPr>
          <p:cNvSpPr/>
          <p:nvPr/>
        </p:nvSpPr>
        <p:spPr>
          <a:xfrm>
            <a:off x="431269" y="3512509"/>
            <a:ext cx="5111007" cy="19727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32E34E5-AB7D-4457-BB4B-3A1D57EA2841}"/>
              </a:ext>
            </a:extLst>
          </p:cNvPr>
          <p:cNvSpPr/>
          <p:nvPr/>
        </p:nvSpPr>
        <p:spPr>
          <a:xfrm>
            <a:off x="6019880" y="1310326"/>
            <a:ext cx="5989164" cy="544555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B37C4E7-3B7F-CBD8-90FC-FEFFD06D7C86}"/>
              </a:ext>
            </a:extLst>
          </p:cNvPr>
          <p:cNvSpPr txBox="1"/>
          <p:nvPr/>
        </p:nvSpPr>
        <p:spPr>
          <a:xfrm>
            <a:off x="241935" y="534014"/>
            <a:ext cx="3065145" cy="523220"/>
          </a:xfrm>
          <a:prstGeom prst="rect">
            <a:avLst/>
          </a:prstGeom>
          <a:noFill/>
        </p:spPr>
        <p:txBody>
          <a:bodyPr wrap="square" rtlCol="0">
            <a:spAutoFit/>
          </a:bodyPr>
          <a:lstStyle/>
          <a:p>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PART Three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之</a:t>
            </a:r>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功能模块</a:t>
            </a: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p:txBody>
      </p:sp>
      <p:cxnSp>
        <p:nvCxnSpPr>
          <p:cNvPr id="10" name="直接连接符 9">
            <a:extLst>
              <a:ext uri="{FF2B5EF4-FFF2-40B4-BE49-F238E27FC236}">
                <a16:creationId xmlns:a16="http://schemas.microsoft.com/office/drawing/2014/main" id="{B8C022CA-1BA8-5D24-28FE-00A55A58263F}"/>
              </a:ext>
            </a:extLst>
          </p:cNvPr>
          <p:cNvCxnSpPr>
            <a:cxnSpLocks/>
          </p:cNvCxnSpPr>
          <p:nvPr/>
        </p:nvCxnSpPr>
        <p:spPr>
          <a:xfrm>
            <a:off x="333374" y="1162644"/>
            <a:ext cx="2844166" cy="0"/>
          </a:xfrm>
          <a:prstGeom prst="line">
            <a:avLst/>
          </a:prstGeom>
          <a:ln w="28575">
            <a:solidFill>
              <a:schemeClr val="tx1"/>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AD3E7ED-E7D0-467C-8233-03F7E6920922}"/>
              </a:ext>
            </a:extLst>
          </p:cNvPr>
          <p:cNvSpPr txBox="1"/>
          <p:nvPr/>
        </p:nvSpPr>
        <p:spPr>
          <a:xfrm>
            <a:off x="241935" y="1578868"/>
            <a:ext cx="3349677" cy="461665"/>
          </a:xfrm>
          <a:prstGeom prst="rect">
            <a:avLst/>
          </a:prstGeom>
          <a:noFill/>
        </p:spPr>
        <p:txBody>
          <a:bodyPr wrap="square" rtlCol="0">
            <a:spAutoFit/>
          </a:bodyPr>
          <a:lstStyle/>
          <a:p>
            <a:r>
              <a:rPr lang="en-US" altLang="zh-CN" sz="2400" b="1" dirty="0">
                <a:solidFill>
                  <a:schemeClr val="bg1">
                    <a:lumMod val="50000"/>
                  </a:schemeClr>
                </a:solidFill>
              </a:rPr>
              <a:t>3. </a:t>
            </a:r>
            <a:r>
              <a:rPr lang="zh-CN" altLang="en-US" sz="2400" b="1" dirty="0">
                <a:solidFill>
                  <a:schemeClr val="bg1">
                    <a:lumMod val="50000"/>
                  </a:schemeClr>
                </a:solidFill>
              </a:rPr>
              <a:t>数据库封装</a:t>
            </a:r>
            <a:endParaRPr lang="en-US" altLang="zh-CN" sz="2400" dirty="0">
              <a:solidFill>
                <a:schemeClr val="bg1">
                  <a:lumMod val="50000"/>
                </a:schemeClr>
              </a:solidFill>
            </a:endParaRPr>
          </a:p>
        </p:txBody>
      </p:sp>
      <p:sp>
        <p:nvSpPr>
          <p:cNvPr id="8" name="文本框 7">
            <a:extLst>
              <a:ext uri="{FF2B5EF4-FFF2-40B4-BE49-F238E27FC236}">
                <a16:creationId xmlns:a16="http://schemas.microsoft.com/office/drawing/2014/main" id="{CEF0C50A-6311-420A-97F3-23235C5BE568}"/>
              </a:ext>
            </a:extLst>
          </p:cNvPr>
          <p:cNvSpPr txBox="1"/>
          <p:nvPr/>
        </p:nvSpPr>
        <p:spPr>
          <a:xfrm>
            <a:off x="241936" y="2294315"/>
            <a:ext cx="5747229" cy="116737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solidFill>
                  <a:schemeClr val="bg1">
                    <a:lumMod val="50000"/>
                  </a:schemeClr>
                </a:solidFill>
              </a:rPr>
              <a:t>用户表</a:t>
            </a:r>
            <a:endParaRPr lang="en-US" altLang="zh-CN" b="1" dirty="0">
              <a:solidFill>
                <a:schemeClr val="bg1">
                  <a:lumMod val="50000"/>
                </a:schemeClr>
              </a:solidFill>
            </a:endParaRPr>
          </a:p>
          <a:p>
            <a:pPr>
              <a:lnSpc>
                <a:spcPct val="150000"/>
              </a:lnSpc>
            </a:pPr>
            <a:r>
              <a:rPr lang="en-US" altLang="zh-CN" sz="1600" dirty="0">
                <a:solidFill>
                  <a:schemeClr val="bg1">
                    <a:lumMod val="50000"/>
                  </a:schemeClr>
                </a:solidFill>
              </a:rPr>
              <a:t>	</a:t>
            </a:r>
            <a:r>
              <a:rPr lang="zh-CN" altLang="en-US" sz="1400" dirty="0">
                <a:solidFill>
                  <a:schemeClr val="bg1">
                    <a:lumMod val="50000"/>
                  </a:schemeClr>
                </a:solidFill>
              </a:rPr>
              <a:t>（</a:t>
            </a:r>
            <a:r>
              <a:rPr lang="en-US" altLang="zh-CN" sz="1400" dirty="0">
                <a:solidFill>
                  <a:schemeClr val="bg1">
                    <a:lumMod val="50000"/>
                  </a:schemeClr>
                </a:solidFill>
              </a:rPr>
              <a:t>1</a:t>
            </a:r>
            <a:r>
              <a:rPr lang="zh-CN" altLang="en-US" sz="1400" dirty="0">
                <a:solidFill>
                  <a:schemeClr val="bg1">
                    <a:lumMod val="50000"/>
                  </a:schemeClr>
                </a:solidFill>
              </a:rPr>
              <a:t>）建立用于存储用户地址信息的用户表，以便服务器识别主机信息。</a:t>
            </a:r>
            <a:endParaRPr lang="en-US" altLang="zh-CN" sz="1400" dirty="0">
              <a:solidFill>
                <a:schemeClr val="bg1">
                  <a:lumMod val="50000"/>
                </a:schemeClr>
              </a:solidFill>
            </a:endParaRPr>
          </a:p>
        </p:txBody>
      </p:sp>
      <p:sp>
        <p:nvSpPr>
          <p:cNvPr id="11" name="文本框 10">
            <a:extLst>
              <a:ext uri="{FF2B5EF4-FFF2-40B4-BE49-F238E27FC236}">
                <a16:creationId xmlns:a16="http://schemas.microsoft.com/office/drawing/2014/main" id="{7C6EB93F-2ED5-470B-91F1-2284C59CE014}"/>
              </a:ext>
            </a:extLst>
          </p:cNvPr>
          <p:cNvSpPr txBox="1"/>
          <p:nvPr/>
        </p:nvSpPr>
        <p:spPr>
          <a:xfrm>
            <a:off x="241935" y="5536102"/>
            <a:ext cx="5760202" cy="751872"/>
          </a:xfrm>
          <a:prstGeom prst="rect">
            <a:avLst/>
          </a:prstGeom>
          <a:noFill/>
        </p:spPr>
        <p:txBody>
          <a:bodyPr wrap="square" rtlCol="0">
            <a:spAutoFit/>
          </a:bodyPr>
          <a:lstStyle/>
          <a:p>
            <a:pPr>
              <a:lnSpc>
                <a:spcPct val="150000"/>
              </a:lnSpc>
            </a:pPr>
            <a:r>
              <a:rPr lang="en-US" altLang="zh-CN" sz="1600" dirty="0">
                <a:solidFill>
                  <a:schemeClr val="bg1">
                    <a:lumMod val="50000"/>
                  </a:schemeClr>
                </a:solidFill>
              </a:rPr>
              <a:t>	</a:t>
            </a:r>
            <a:r>
              <a:rPr lang="zh-CN" altLang="en-US" sz="1400" dirty="0">
                <a:solidFill>
                  <a:schemeClr val="bg1">
                    <a:lumMod val="50000"/>
                  </a:schemeClr>
                </a:solidFill>
              </a:rPr>
              <a:t>（</a:t>
            </a:r>
            <a:r>
              <a:rPr lang="en-US" altLang="zh-CN" sz="1400" dirty="0">
                <a:solidFill>
                  <a:schemeClr val="bg1">
                    <a:lumMod val="50000"/>
                  </a:schemeClr>
                </a:solidFill>
              </a:rPr>
              <a:t>2</a:t>
            </a:r>
            <a:r>
              <a:rPr lang="zh-CN" altLang="en-US" sz="1400" dirty="0">
                <a:solidFill>
                  <a:schemeClr val="bg1">
                    <a:lumMod val="50000"/>
                  </a:schemeClr>
                </a:solidFill>
              </a:rPr>
              <a:t>）	建立用户查看用户状态信息的状态表，以便服务器识别用户状态。</a:t>
            </a:r>
            <a:endParaRPr lang="en-US" altLang="zh-CN" sz="1400" dirty="0">
              <a:solidFill>
                <a:schemeClr val="bg1">
                  <a:lumMod val="50000"/>
                </a:schemeClr>
              </a:solidFill>
            </a:endParaRPr>
          </a:p>
        </p:txBody>
      </p:sp>
      <p:sp>
        <p:nvSpPr>
          <p:cNvPr id="15" name="矩形 14">
            <a:extLst>
              <a:ext uri="{FF2B5EF4-FFF2-40B4-BE49-F238E27FC236}">
                <a16:creationId xmlns:a16="http://schemas.microsoft.com/office/drawing/2014/main" id="{DFEE56B6-7A58-46AF-ADE2-52673B066E62}"/>
              </a:ext>
            </a:extLst>
          </p:cNvPr>
          <p:cNvSpPr/>
          <p:nvPr/>
        </p:nvSpPr>
        <p:spPr>
          <a:xfrm>
            <a:off x="10532559" y="83497"/>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17" name="图片 1">
            <a:extLst>
              <a:ext uri="{FF2B5EF4-FFF2-40B4-BE49-F238E27FC236}">
                <a16:creationId xmlns:a16="http://schemas.microsoft.com/office/drawing/2014/main" id="{EFB3D890-4493-4B8F-BA6C-3E8C59978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605" y="3715463"/>
            <a:ext cx="4732337" cy="156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图片 1">
            <a:extLst>
              <a:ext uri="{FF2B5EF4-FFF2-40B4-BE49-F238E27FC236}">
                <a16:creationId xmlns:a16="http://schemas.microsoft.com/office/drawing/2014/main" id="{7C973712-BB61-45D9-B42D-B68617A0D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2993" y="1578868"/>
            <a:ext cx="5722937"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487667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randombar(horizontal)">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F32E34E5-AB7D-4457-BB4B-3A1D57EA2841}"/>
              </a:ext>
            </a:extLst>
          </p:cNvPr>
          <p:cNvSpPr/>
          <p:nvPr/>
        </p:nvSpPr>
        <p:spPr>
          <a:xfrm>
            <a:off x="6254666" y="2874466"/>
            <a:ext cx="5876917" cy="386569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B37C4E7-3B7F-CBD8-90FC-FEFFD06D7C86}"/>
              </a:ext>
            </a:extLst>
          </p:cNvPr>
          <p:cNvSpPr txBox="1"/>
          <p:nvPr/>
        </p:nvSpPr>
        <p:spPr>
          <a:xfrm>
            <a:off x="241935" y="534014"/>
            <a:ext cx="3065145" cy="523220"/>
          </a:xfrm>
          <a:prstGeom prst="rect">
            <a:avLst/>
          </a:prstGeom>
          <a:noFill/>
        </p:spPr>
        <p:txBody>
          <a:bodyPr wrap="square" rtlCol="0">
            <a:spAutoFit/>
          </a:bodyPr>
          <a:lstStyle/>
          <a:p>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PART Three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之</a:t>
            </a:r>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功能模块</a:t>
            </a: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p:txBody>
      </p:sp>
      <p:cxnSp>
        <p:nvCxnSpPr>
          <p:cNvPr id="10" name="直接连接符 9">
            <a:extLst>
              <a:ext uri="{FF2B5EF4-FFF2-40B4-BE49-F238E27FC236}">
                <a16:creationId xmlns:a16="http://schemas.microsoft.com/office/drawing/2014/main" id="{B8C022CA-1BA8-5D24-28FE-00A55A58263F}"/>
              </a:ext>
            </a:extLst>
          </p:cNvPr>
          <p:cNvCxnSpPr>
            <a:cxnSpLocks/>
          </p:cNvCxnSpPr>
          <p:nvPr/>
        </p:nvCxnSpPr>
        <p:spPr>
          <a:xfrm>
            <a:off x="333374" y="1162644"/>
            <a:ext cx="2844166" cy="0"/>
          </a:xfrm>
          <a:prstGeom prst="line">
            <a:avLst/>
          </a:prstGeom>
          <a:ln w="28575">
            <a:solidFill>
              <a:schemeClr val="tx1"/>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AD3E7ED-E7D0-467C-8233-03F7E6920922}"/>
              </a:ext>
            </a:extLst>
          </p:cNvPr>
          <p:cNvSpPr txBox="1"/>
          <p:nvPr/>
        </p:nvSpPr>
        <p:spPr>
          <a:xfrm>
            <a:off x="241935" y="1578868"/>
            <a:ext cx="3349677" cy="461665"/>
          </a:xfrm>
          <a:prstGeom prst="rect">
            <a:avLst/>
          </a:prstGeom>
          <a:noFill/>
        </p:spPr>
        <p:txBody>
          <a:bodyPr wrap="square" rtlCol="0">
            <a:spAutoFit/>
          </a:bodyPr>
          <a:lstStyle/>
          <a:p>
            <a:r>
              <a:rPr lang="en-US" altLang="zh-CN" sz="2400" b="1" dirty="0">
                <a:solidFill>
                  <a:schemeClr val="bg1">
                    <a:lumMod val="50000"/>
                  </a:schemeClr>
                </a:solidFill>
              </a:rPr>
              <a:t>4. </a:t>
            </a:r>
            <a:r>
              <a:rPr lang="zh-CN" altLang="en-US" sz="2400" b="1" dirty="0">
                <a:solidFill>
                  <a:schemeClr val="bg1">
                    <a:lumMod val="50000"/>
                  </a:schemeClr>
                </a:solidFill>
              </a:rPr>
              <a:t>实验演示</a:t>
            </a:r>
            <a:endParaRPr lang="en-US" altLang="zh-CN" sz="2400" dirty="0">
              <a:solidFill>
                <a:schemeClr val="bg1">
                  <a:lumMod val="50000"/>
                </a:schemeClr>
              </a:solidFill>
            </a:endParaRPr>
          </a:p>
        </p:txBody>
      </p:sp>
      <p:sp>
        <p:nvSpPr>
          <p:cNvPr id="8" name="文本框 7">
            <a:extLst>
              <a:ext uri="{FF2B5EF4-FFF2-40B4-BE49-F238E27FC236}">
                <a16:creationId xmlns:a16="http://schemas.microsoft.com/office/drawing/2014/main" id="{CEF0C50A-6311-420A-97F3-23235C5BE568}"/>
              </a:ext>
            </a:extLst>
          </p:cNvPr>
          <p:cNvSpPr txBox="1"/>
          <p:nvPr/>
        </p:nvSpPr>
        <p:spPr>
          <a:xfrm>
            <a:off x="182241" y="2145931"/>
            <a:ext cx="1734532" cy="46544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a:solidFill>
                  <a:schemeClr val="bg1">
                    <a:lumMod val="50000"/>
                  </a:schemeClr>
                </a:solidFill>
              </a:rPr>
              <a:t>Windows</a:t>
            </a:r>
            <a:r>
              <a:rPr lang="zh-CN" altLang="en-US" b="1" dirty="0">
                <a:solidFill>
                  <a:schemeClr val="bg1">
                    <a:lumMod val="50000"/>
                  </a:schemeClr>
                </a:solidFill>
              </a:rPr>
              <a:t>端</a:t>
            </a:r>
            <a:endParaRPr lang="en-US" altLang="zh-CN" b="1" dirty="0">
              <a:solidFill>
                <a:schemeClr val="bg1">
                  <a:lumMod val="50000"/>
                </a:schemeClr>
              </a:solidFill>
            </a:endParaRPr>
          </a:p>
        </p:txBody>
      </p:sp>
      <p:sp>
        <p:nvSpPr>
          <p:cNvPr id="15" name="矩形 14">
            <a:extLst>
              <a:ext uri="{FF2B5EF4-FFF2-40B4-BE49-F238E27FC236}">
                <a16:creationId xmlns:a16="http://schemas.microsoft.com/office/drawing/2014/main" id="{DFEE56B6-7A58-46AF-ADE2-52673B066E62}"/>
              </a:ext>
            </a:extLst>
          </p:cNvPr>
          <p:cNvSpPr/>
          <p:nvPr/>
        </p:nvSpPr>
        <p:spPr>
          <a:xfrm>
            <a:off x="10532559" y="83497"/>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3F74D0F-DE83-4CF3-91C6-9464D0C4FDBC}"/>
              </a:ext>
            </a:extLst>
          </p:cNvPr>
          <p:cNvSpPr txBox="1"/>
          <p:nvPr/>
        </p:nvSpPr>
        <p:spPr>
          <a:xfrm>
            <a:off x="6254666" y="2145931"/>
            <a:ext cx="2388829" cy="46544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a:solidFill>
                  <a:schemeClr val="bg1">
                    <a:lumMod val="50000"/>
                  </a:schemeClr>
                </a:solidFill>
              </a:rPr>
              <a:t>Linux</a:t>
            </a:r>
            <a:r>
              <a:rPr lang="zh-CN" altLang="en-US" b="1" dirty="0">
                <a:solidFill>
                  <a:schemeClr val="bg1">
                    <a:lumMod val="50000"/>
                  </a:schemeClr>
                </a:solidFill>
              </a:rPr>
              <a:t>端</a:t>
            </a:r>
            <a:endParaRPr lang="en-US" altLang="zh-CN" b="1" dirty="0">
              <a:solidFill>
                <a:schemeClr val="bg1">
                  <a:lumMod val="50000"/>
                </a:schemeClr>
              </a:solidFill>
            </a:endParaRPr>
          </a:p>
        </p:txBody>
      </p:sp>
      <p:sp>
        <p:nvSpPr>
          <p:cNvPr id="16" name="矩形 15">
            <a:extLst>
              <a:ext uri="{FF2B5EF4-FFF2-40B4-BE49-F238E27FC236}">
                <a16:creationId xmlns:a16="http://schemas.microsoft.com/office/drawing/2014/main" id="{283E092F-7FBF-4B71-A711-A48106FF885E}"/>
              </a:ext>
            </a:extLst>
          </p:cNvPr>
          <p:cNvSpPr/>
          <p:nvPr/>
        </p:nvSpPr>
        <p:spPr>
          <a:xfrm>
            <a:off x="28292" y="2874465"/>
            <a:ext cx="6067708" cy="38656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338" name="图片 1">
            <a:extLst>
              <a:ext uri="{FF2B5EF4-FFF2-40B4-BE49-F238E27FC236}">
                <a16:creationId xmlns:a16="http://schemas.microsoft.com/office/drawing/2014/main" id="{0EE77A04-640F-4CDC-8085-C9E350911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6" y="3166568"/>
            <a:ext cx="6048854" cy="331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图片 1">
            <a:extLst>
              <a:ext uri="{FF2B5EF4-FFF2-40B4-BE49-F238E27FC236}">
                <a16:creationId xmlns:a16="http://schemas.microsoft.com/office/drawing/2014/main" id="{526E6461-44F9-4631-9F66-441519E4453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67937" y="3262053"/>
            <a:ext cx="5876917" cy="3138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719658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24CBDFB-4FF3-4560-B1AA-F465B35251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1419225"/>
            <a:ext cx="4019550" cy="4019550"/>
          </a:xfrm>
          <a:prstGeom prst="rect">
            <a:avLst/>
          </a:prstGeom>
        </p:spPr>
      </p:pic>
      <p:sp>
        <p:nvSpPr>
          <p:cNvPr id="4" name="文本框 3">
            <a:extLst>
              <a:ext uri="{FF2B5EF4-FFF2-40B4-BE49-F238E27FC236}">
                <a16:creationId xmlns:a16="http://schemas.microsoft.com/office/drawing/2014/main" id="{68A76BC1-5AF4-4245-8A5F-A394E9D9E27A}"/>
              </a:ext>
            </a:extLst>
          </p:cNvPr>
          <p:cNvSpPr txBox="1"/>
          <p:nvPr/>
        </p:nvSpPr>
        <p:spPr>
          <a:xfrm>
            <a:off x="983457" y="3657779"/>
            <a:ext cx="3557586" cy="369332"/>
          </a:xfrm>
          <a:prstGeom prst="rect">
            <a:avLst/>
          </a:prstGeom>
          <a:noFill/>
        </p:spPr>
        <p:txBody>
          <a:bodyPr wrap="square" rtlCol="0">
            <a:spAutoFit/>
          </a:bodyPr>
          <a:lstStyle/>
          <a:p>
            <a:r>
              <a:rPr lang="zh-CN" altLang="en-US" dirty="0"/>
              <a:t>总结与收获</a:t>
            </a:r>
          </a:p>
        </p:txBody>
      </p:sp>
      <p:cxnSp>
        <p:nvCxnSpPr>
          <p:cNvPr id="5" name="直接连接符 4">
            <a:extLst>
              <a:ext uri="{FF2B5EF4-FFF2-40B4-BE49-F238E27FC236}">
                <a16:creationId xmlns:a16="http://schemas.microsoft.com/office/drawing/2014/main" id="{3ED6E117-BF77-4E14-A1EA-A51B295DEB2C}"/>
              </a:ext>
            </a:extLst>
          </p:cNvPr>
          <p:cNvCxnSpPr/>
          <p:nvPr/>
        </p:nvCxnSpPr>
        <p:spPr>
          <a:xfrm>
            <a:off x="1133475" y="4264849"/>
            <a:ext cx="1447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916E0B7-7B93-448B-A8F6-D024B2DE4D7F}"/>
              </a:ext>
            </a:extLst>
          </p:cNvPr>
          <p:cNvSpPr txBox="1"/>
          <p:nvPr/>
        </p:nvSpPr>
        <p:spPr>
          <a:xfrm>
            <a:off x="971550" y="2457450"/>
            <a:ext cx="5810250" cy="1200329"/>
          </a:xfrm>
          <a:prstGeom prst="rect">
            <a:avLst/>
          </a:prstGeom>
          <a:noFill/>
        </p:spPr>
        <p:txBody>
          <a:bodyPr wrap="square" rtlCol="0">
            <a:spAutoFit/>
          </a:bodyPr>
          <a:lstStyle/>
          <a:p>
            <a:r>
              <a:rPr lang="en-US" altLang="zh-CN" sz="7200" b="1" dirty="0"/>
              <a:t>PART FOUR</a:t>
            </a:r>
            <a:endParaRPr lang="zh-CN" altLang="en-US" sz="7200" b="1" dirty="0"/>
          </a:p>
        </p:txBody>
      </p:sp>
      <p:sp>
        <p:nvSpPr>
          <p:cNvPr id="7" name="文本框 6">
            <a:extLst>
              <a:ext uri="{FF2B5EF4-FFF2-40B4-BE49-F238E27FC236}">
                <a16:creationId xmlns:a16="http://schemas.microsoft.com/office/drawing/2014/main" id="{0FC0F9A6-4B50-46F3-B49F-1E23E0F3CA3E}"/>
              </a:ext>
            </a:extLst>
          </p:cNvPr>
          <p:cNvSpPr txBox="1"/>
          <p:nvPr/>
        </p:nvSpPr>
        <p:spPr>
          <a:xfrm>
            <a:off x="6734175" y="533221"/>
            <a:ext cx="2057400" cy="1862048"/>
          </a:xfrm>
          <a:prstGeom prst="rect">
            <a:avLst/>
          </a:prstGeom>
          <a:noFill/>
        </p:spPr>
        <p:txBody>
          <a:bodyPr wrap="square" rtlCol="0">
            <a:spAutoFit/>
          </a:bodyPr>
          <a:lstStyle/>
          <a:p>
            <a:r>
              <a:rPr lang="en-US" altLang="zh-CN" sz="11500" b="1" dirty="0"/>
              <a:t>0</a:t>
            </a:r>
            <a:endParaRPr lang="zh-CN" altLang="en-US" sz="11500" b="1" dirty="0"/>
          </a:p>
        </p:txBody>
      </p:sp>
      <p:sp>
        <p:nvSpPr>
          <p:cNvPr id="8" name="文本框 7">
            <a:extLst>
              <a:ext uri="{FF2B5EF4-FFF2-40B4-BE49-F238E27FC236}">
                <a16:creationId xmlns:a16="http://schemas.microsoft.com/office/drawing/2014/main" id="{02017E27-821D-4BD3-AE81-00AFA94C533E}"/>
              </a:ext>
            </a:extLst>
          </p:cNvPr>
          <p:cNvSpPr txBox="1"/>
          <p:nvPr/>
        </p:nvSpPr>
        <p:spPr>
          <a:xfrm>
            <a:off x="9772650" y="4462731"/>
            <a:ext cx="2057400" cy="1862048"/>
          </a:xfrm>
          <a:prstGeom prst="rect">
            <a:avLst/>
          </a:prstGeom>
          <a:noFill/>
        </p:spPr>
        <p:txBody>
          <a:bodyPr wrap="square" rtlCol="0">
            <a:spAutoFit/>
          </a:bodyPr>
          <a:lstStyle/>
          <a:p>
            <a:r>
              <a:rPr lang="en-US" altLang="zh-CN" sz="11500" b="1" dirty="0"/>
              <a:t>4</a:t>
            </a:r>
            <a:endParaRPr lang="zh-CN" altLang="en-US" sz="11500" b="1" dirty="0"/>
          </a:p>
        </p:txBody>
      </p:sp>
      <p:cxnSp>
        <p:nvCxnSpPr>
          <p:cNvPr id="9" name="直接连接符 8">
            <a:extLst>
              <a:ext uri="{FF2B5EF4-FFF2-40B4-BE49-F238E27FC236}">
                <a16:creationId xmlns:a16="http://schemas.microsoft.com/office/drawing/2014/main" id="{7C9B325C-18F3-4A44-8707-4A7B1395E5D9}"/>
              </a:ext>
            </a:extLst>
          </p:cNvPr>
          <p:cNvCxnSpPr/>
          <p:nvPr/>
        </p:nvCxnSpPr>
        <p:spPr>
          <a:xfrm flipH="1">
            <a:off x="6467475" y="1038314"/>
            <a:ext cx="4648200" cy="403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9E54EB8-ADF0-4330-BCC2-E69E166FFFDF}"/>
              </a:ext>
            </a:extLst>
          </p:cNvPr>
          <p:cNvCxnSpPr>
            <a:cxnSpLocks/>
          </p:cNvCxnSpPr>
          <p:nvPr/>
        </p:nvCxnSpPr>
        <p:spPr>
          <a:xfrm>
            <a:off x="3876675" y="1419225"/>
            <a:ext cx="3714750" cy="5329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44673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ppt_w</p:attrName>
                                        </p:attrNameLst>
                                      </p:cBhvr>
                                      <p:tavLst>
                                        <p:tav tm="0" fmla="#ppt_w*sin(2.5*pi*$)">
                                          <p:val>
                                            <p:fltVal val="0"/>
                                          </p:val>
                                        </p:tav>
                                        <p:tav tm="100000">
                                          <p:val>
                                            <p:fltVal val="1"/>
                                          </p:val>
                                        </p:tav>
                                      </p:tavLst>
                                    </p:anim>
                                    <p:anim calcmode="lin" valueType="num">
                                      <p:cBhvr>
                                        <p:cTn id="9"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par>
                                <p:cTn id="15" presetID="14" presetClass="entr" presetSubtype="1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anim calcmode="lin" valueType="num">
                                      <p:cBhvr>
                                        <p:cTn id="33" dur="2000" fill="hold"/>
                                        <p:tgtEl>
                                          <p:spTgt spid="10"/>
                                        </p:tgtEl>
                                        <p:attrNameLst>
                                          <p:attrName>ppt_w</p:attrName>
                                        </p:attrNameLst>
                                      </p:cBhvr>
                                      <p:tavLst>
                                        <p:tav tm="0" fmla="#ppt_w*sin(2.5*pi*$)">
                                          <p:val>
                                            <p:fltVal val="0"/>
                                          </p:val>
                                        </p:tav>
                                        <p:tav tm="100000">
                                          <p:val>
                                            <p:fltVal val="1"/>
                                          </p:val>
                                        </p:tav>
                                      </p:tavLst>
                                    </p:anim>
                                    <p:anim calcmode="lin" valueType="num">
                                      <p:cBhvr>
                                        <p:cTn id="34" dur="2000" fill="hold"/>
                                        <p:tgtEl>
                                          <p:spTgt spid="10"/>
                                        </p:tgtEl>
                                        <p:attrNameLst>
                                          <p:attrName>ppt_h</p:attrName>
                                        </p:attrNameLst>
                                      </p:cBhvr>
                                      <p:tavLst>
                                        <p:tav tm="0">
                                          <p:val>
                                            <p:strVal val="#ppt_h"/>
                                          </p:val>
                                        </p:tav>
                                        <p:tav tm="100000">
                                          <p:val>
                                            <p:strVal val="#ppt_h"/>
                                          </p:val>
                                        </p:tav>
                                      </p:tavLst>
                                    </p:anim>
                                  </p:childTnLst>
                                </p:cTn>
                              </p:par>
                              <p:par>
                                <p:cTn id="35" presetID="45"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2000"/>
                                        <p:tgtEl>
                                          <p:spTgt spid="9"/>
                                        </p:tgtEl>
                                      </p:cBhvr>
                                    </p:animEffect>
                                    <p:anim calcmode="lin" valueType="num">
                                      <p:cBhvr>
                                        <p:cTn id="38" dur="2000" fill="hold"/>
                                        <p:tgtEl>
                                          <p:spTgt spid="9"/>
                                        </p:tgtEl>
                                        <p:attrNameLst>
                                          <p:attrName>ppt_w</p:attrName>
                                        </p:attrNameLst>
                                      </p:cBhvr>
                                      <p:tavLst>
                                        <p:tav tm="0" fmla="#ppt_w*sin(2.5*pi*$)">
                                          <p:val>
                                            <p:fltVal val="0"/>
                                          </p:val>
                                        </p:tav>
                                        <p:tav tm="100000">
                                          <p:val>
                                            <p:fltVal val="1"/>
                                          </p:val>
                                        </p:tav>
                                      </p:tavLst>
                                    </p:anim>
                                    <p:anim calcmode="lin" valueType="num">
                                      <p:cBhvr>
                                        <p:cTn id="39"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19591EE9-54DF-8C00-F161-D8E39A1D88E5}"/>
              </a:ext>
            </a:extLst>
          </p:cNvPr>
          <p:cNvSpPr/>
          <p:nvPr/>
        </p:nvSpPr>
        <p:spPr>
          <a:xfrm>
            <a:off x="771525" y="549088"/>
            <a:ext cx="10953750" cy="5581650"/>
          </a:xfrm>
          <a:prstGeom prst="rect">
            <a:avLst/>
          </a:prstGeom>
          <a:solidFill>
            <a:schemeClr val="bg1">
              <a:lumMod val="8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94AAE52-2B17-474E-9FFD-5E204215521E}"/>
              </a:ext>
            </a:extLst>
          </p:cNvPr>
          <p:cNvSpPr/>
          <p:nvPr/>
        </p:nvSpPr>
        <p:spPr>
          <a:xfrm>
            <a:off x="10153650" y="667364"/>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剪去对角 4">
            <a:extLst>
              <a:ext uri="{FF2B5EF4-FFF2-40B4-BE49-F238E27FC236}">
                <a16:creationId xmlns:a16="http://schemas.microsoft.com/office/drawing/2014/main" id="{7A8C1DBF-FEF6-435E-A203-D8F5251F3469}"/>
              </a:ext>
            </a:extLst>
          </p:cNvPr>
          <p:cNvSpPr/>
          <p:nvPr/>
        </p:nvSpPr>
        <p:spPr>
          <a:xfrm>
            <a:off x="1447800" y="1409700"/>
            <a:ext cx="6781800" cy="4038600"/>
          </a:xfrm>
          <a:prstGeom prst="snip2DiagRect">
            <a:avLst/>
          </a:prstGeom>
          <a:solidFill>
            <a:schemeClr val="bg1">
              <a:lumMod val="5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5950F65-61C4-4BAD-A7F5-510AC60522D1}"/>
              </a:ext>
            </a:extLst>
          </p:cNvPr>
          <p:cNvSpPr txBox="1"/>
          <p:nvPr/>
        </p:nvSpPr>
        <p:spPr>
          <a:xfrm>
            <a:off x="9322653" y="1390035"/>
            <a:ext cx="1661993" cy="4495185"/>
          </a:xfrm>
          <a:prstGeom prst="rect">
            <a:avLst/>
          </a:prstGeom>
          <a:noFill/>
        </p:spPr>
        <p:txBody>
          <a:bodyPr vert="eaVert" wrap="square" rtlCol="0">
            <a:spAutoFit/>
          </a:bodyPr>
          <a:lstStyle/>
          <a:p>
            <a:pPr algn="dist"/>
            <a:r>
              <a:rPr lang="en-US" altLang="zh-CN" sz="9600" dirty="0">
                <a:latin typeface="Berlin Sans FB Demi" panose="020E0802020502020306" pitchFamily="34" charset="0"/>
              </a:rPr>
              <a:t>C</a:t>
            </a:r>
            <a:r>
              <a:rPr lang="en-US" altLang="zh-CN" sz="4400" dirty="0">
                <a:latin typeface="Berlin Sans FB Demi" panose="020E0802020502020306" pitchFamily="34" charset="0"/>
              </a:rPr>
              <a:t>ONTENT</a:t>
            </a:r>
            <a:endParaRPr lang="zh-CN" altLang="en-US" sz="4400" dirty="0">
              <a:latin typeface="Berlin Sans FB Demi" panose="020E0802020502020306" pitchFamily="34" charset="0"/>
            </a:endParaRPr>
          </a:p>
        </p:txBody>
      </p:sp>
      <p:sp>
        <p:nvSpPr>
          <p:cNvPr id="8" name="文本框 7">
            <a:extLst>
              <a:ext uri="{FF2B5EF4-FFF2-40B4-BE49-F238E27FC236}">
                <a16:creationId xmlns:a16="http://schemas.microsoft.com/office/drawing/2014/main" id="{7F03745E-74ED-4FA2-8FF7-417884535379}"/>
              </a:ext>
            </a:extLst>
          </p:cNvPr>
          <p:cNvSpPr txBox="1"/>
          <p:nvPr/>
        </p:nvSpPr>
        <p:spPr>
          <a:xfrm>
            <a:off x="1695450" y="1740671"/>
            <a:ext cx="2305050" cy="646331"/>
          </a:xfrm>
          <a:prstGeom prst="rect">
            <a:avLst/>
          </a:prstGeom>
          <a:noFill/>
        </p:spPr>
        <p:txBody>
          <a:bodyPr wrap="square" rtlCol="0">
            <a:spAutoFit/>
          </a:bodyPr>
          <a:lstStyle/>
          <a:p>
            <a:r>
              <a:rPr lang="en-US" altLang="zh-CN" sz="3600" b="1" dirty="0">
                <a:solidFill>
                  <a:schemeClr val="bg1"/>
                </a:solidFill>
              </a:rPr>
              <a:t>PART 01</a:t>
            </a:r>
            <a:endParaRPr lang="zh-CN" altLang="en-US" sz="3600" b="1" dirty="0">
              <a:solidFill>
                <a:schemeClr val="bg1"/>
              </a:solidFill>
            </a:endParaRPr>
          </a:p>
        </p:txBody>
      </p:sp>
      <p:sp>
        <p:nvSpPr>
          <p:cNvPr id="9" name="文本框 8">
            <a:extLst>
              <a:ext uri="{FF2B5EF4-FFF2-40B4-BE49-F238E27FC236}">
                <a16:creationId xmlns:a16="http://schemas.microsoft.com/office/drawing/2014/main" id="{79D51A4D-7B3B-481F-B991-2380D1B4330F}"/>
              </a:ext>
            </a:extLst>
          </p:cNvPr>
          <p:cNvSpPr txBox="1"/>
          <p:nvPr/>
        </p:nvSpPr>
        <p:spPr>
          <a:xfrm>
            <a:off x="1703070" y="2292129"/>
            <a:ext cx="2754630" cy="369332"/>
          </a:xfrm>
          <a:prstGeom prst="rect">
            <a:avLst/>
          </a:prstGeom>
          <a:noFill/>
        </p:spPr>
        <p:txBody>
          <a:bodyPr wrap="square" rtlCol="0">
            <a:spAutoFit/>
          </a:bodyPr>
          <a:lstStyle/>
          <a:p>
            <a:r>
              <a:rPr lang="zh-CN" altLang="en-US" dirty="0"/>
              <a:t>项目简介</a:t>
            </a:r>
          </a:p>
        </p:txBody>
      </p:sp>
      <p:sp>
        <p:nvSpPr>
          <p:cNvPr id="10" name="文本框 9">
            <a:extLst>
              <a:ext uri="{FF2B5EF4-FFF2-40B4-BE49-F238E27FC236}">
                <a16:creationId xmlns:a16="http://schemas.microsoft.com/office/drawing/2014/main" id="{013608C9-DFF6-489C-866E-615A3B72ADB0}"/>
              </a:ext>
            </a:extLst>
          </p:cNvPr>
          <p:cNvSpPr txBox="1"/>
          <p:nvPr/>
        </p:nvSpPr>
        <p:spPr>
          <a:xfrm>
            <a:off x="1695450" y="2800515"/>
            <a:ext cx="2305050" cy="646331"/>
          </a:xfrm>
          <a:prstGeom prst="rect">
            <a:avLst/>
          </a:prstGeom>
          <a:noFill/>
        </p:spPr>
        <p:txBody>
          <a:bodyPr wrap="square" rtlCol="0">
            <a:spAutoFit/>
          </a:bodyPr>
          <a:lstStyle/>
          <a:p>
            <a:r>
              <a:rPr lang="en-US" altLang="zh-CN" sz="3600" b="1" dirty="0">
                <a:solidFill>
                  <a:schemeClr val="bg1"/>
                </a:solidFill>
              </a:rPr>
              <a:t>PART 02</a:t>
            </a:r>
            <a:endParaRPr lang="zh-CN" altLang="en-US" sz="3600" b="1" dirty="0">
              <a:solidFill>
                <a:schemeClr val="bg1"/>
              </a:solidFill>
            </a:endParaRPr>
          </a:p>
        </p:txBody>
      </p:sp>
      <p:sp>
        <p:nvSpPr>
          <p:cNvPr id="11" name="文本框 10">
            <a:extLst>
              <a:ext uri="{FF2B5EF4-FFF2-40B4-BE49-F238E27FC236}">
                <a16:creationId xmlns:a16="http://schemas.microsoft.com/office/drawing/2014/main" id="{995C9CD7-BFA4-4550-AEC0-5E0E2BCDC423}"/>
              </a:ext>
            </a:extLst>
          </p:cNvPr>
          <p:cNvSpPr txBox="1"/>
          <p:nvPr/>
        </p:nvSpPr>
        <p:spPr>
          <a:xfrm>
            <a:off x="1695450" y="3351973"/>
            <a:ext cx="2552700" cy="369332"/>
          </a:xfrm>
          <a:prstGeom prst="rect">
            <a:avLst/>
          </a:prstGeom>
          <a:noFill/>
        </p:spPr>
        <p:txBody>
          <a:bodyPr wrap="square" rtlCol="0">
            <a:spAutoFit/>
          </a:bodyPr>
          <a:lstStyle/>
          <a:p>
            <a:r>
              <a:rPr lang="zh-CN" altLang="en-US" dirty="0"/>
              <a:t>设计框架</a:t>
            </a:r>
          </a:p>
        </p:txBody>
      </p:sp>
      <p:sp>
        <p:nvSpPr>
          <p:cNvPr id="12" name="文本框 11">
            <a:extLst>
              <a:ext uri="{FF2B5EF4-FFF2-40B4-BE49-F238E27FC236}">
                <a16:creationId xmlns:a16="http://schemas.microsoft.com/office/drawing/2014/main" id="{D7DAC1C2-FF7E-4112-AE4F-FF7202C1CD07}"/>
              </a:ext>
            </a:extLst>
          </p:cNvPr>
          <p:cNvSpPr txBox="1"/>
          <p:nvPr/>
        </p:nvSpPr>
        <p:spPr>
          <a:xfrm>
            <a:off x="5213777" y="3074974"/>
            <a:ext cx="2305050" cy="646331"/>
          </a:xfrm>
          <a:prstGeom prst="rect">
            <a:avLst/>
          </a:prstGeom>
          <a:noFill/>
        </p:spPr>
        <p:txBody>
          <a:bodyPr wrap="square" rtlCol="0">
            <a:spAutoFit/>
          </a:bodyPr>
          <a:lstStyle/>
          <a:p>
            <a:r>
              <a:rPr lang="en-US" altLang="zh-CN" sz="3600" b="1" dirty="0">
                <a:solidFill>
                  <a:schemeClr val="bg1"/>
                </a:solidFill>
              </a:rPr>
              <a:t>PART 03</a:t>
            </a:r>
            <a:endParaRPr lang="zh-CN" altLang="en-US" sz="3600" b="1" dirty="0">
              <a:solidFill>
                <a:schemeClr val="bg1"/>
              </a:solidFill>
            </a:endParaRPr>
          </a:p>
        </p:txBody>
      </p:sp>
      <p:sp>
        <p:nvSpPr>
          <p:cNvPr id="13" name="文本框 12">
            <a:extLst>
              <a:ext uri="{FF2B5EF4-FFF2-40B4-BE49-F238E27FC236}">
                <a16:creationId xmlns:a16="http://schemas.microsoft.com/office/drawing/2014/main" id="{312E2A77-A39F-48E7-B5D9-0DE8B704635F}"/>
              </a:ext>
            </a:extLst>
          </p:cNvPr>
          <p:cNvSpPr txBox="1"/>
          <p:nvPr/>
        </p:nvSpPr>
        <p:spPr>
          <a:xfrm>
            <a:off x="5213777" y="3626432"/>
            <a:ext cx="2552700" cy="369332"/>
          </a:xfrm>
          <a:prstGeom prst="rect">
            <a:avLst/>
          </a:prstGeom>
          <a:noFill/>
        </p:spPr>
        <p:txBody>
          <a:bodyPr wrap="square" rtlCol="0">
            <a:spAutoFit/>
          </a:bodyPr>
          <a:lstStyle/>
          <a:p>
            <a:r>
              <a:rPr lang="zh-CN" altLang="en-US" dirty="0"/>
              <a:t>功能模块</a:t>
            </a:r>
          </a:p>
        </p:txBody>
      </p:sp>
      <p:sp>
        <p:nvSpPr>
          <p:cNvPr id="14" name="文本框 13">
            <a:extLst>
              <a:ext uri="{FF2B5EF4-FFF2-40B4-BE49-F238E27FC236}">
                <a16:creationId xmlns:a16="http://schemas.microsoft.com/office/drawing/2014/main" id="{C9827056-C57E-40DA-8BE7-C4F058651878}"/>
              </a:ext>
            </a:extLst>
          </p:cNvPr>
          <p:cNvSpPr txBox="1"/>
          <p:nvPr/>
        </p:nvSpPr>
        <p:spPr>
          <a:xfrm>
            <a:off x="5213777" y="4134818"/>
            <a:ext cx="2305050" cy="646331"/>
          </a:xfrm>
          <a:prstGeom prst="rect">
            <a:avLst/>
          </a:prstGeom>
          <a:noFill/>
        </p:spPr>
        <p:txBody>
          <a:bodyPr wrap="square" rtlCol="0">
            <a:spAutoFit/>
          </a:bodyPr>
          <a:lstStyle/>
          <a:p>
            <a:r>
              <a:rPr lang="en-US" altLang="zh-CN" sz="3600" b="1" dirty="0">
                <a:solidFill>
                  <a:schemeClr val="bg1"/>
                </a:solidFill>
              </a:rPr>
              <a:t>PART 04</a:t>
            </a:r>
            <a:endParaRPr lang="zh-CN" altLang="en-US" sz="3600" b="1" dirty="0">
              <a:solidFill>
                <a:schemeClr val="bg1"/>
              </a:solidFill>
            </a:endParaRPr>
          </a:p>
        </p:txBody>
      </p:sp>
      <p:sp>
        <p:nvSpPr>
          <p:cNvPr id="15" name="文本框 14">
            <a:extLst>
              <a:ext uri="{FF2B5EF4-FFF2-40B4-BE49-F238E27FC236}">
                <a16:creationId xmlns:a16="http://schemas.microsoft.com/office/drawing/2014/main" id="{EEF09A9A-8E08-402B-9DDA-C9723F38E469}"/>
              </a:ext>
            </a:extLst>
          </p:cNvPr>
          <p:cNvSpPr txBox="1"/>
          <p:nvPr/>
        </p:nvSpPr>
        <p:spPr>
          <a:xfrm>
            <a:off x="5213777" y="4686276"/>
            <a:ext cx="2552700" cy="369332"/>
          </a:xfrm>
          <a:prstGeom prst="rect">
            <a:avLst/>
          </a:prstGeom>
          <a:noFill/>
        </p:spPr>
        <p:txBody>
          <a:bodyPr wrap="square" rtlCol="0">
            <a:spAutoFit/>
          </a:bodyPr>
          <a:lstStyle/>
          <a:p>
            <a:r>
              <a:rPr lang="zh-CN" altLang="en-US" dirty="0"/>
              <a:t>总结与收获</a:t>
            </a:r>
          </a:p>
        </p:txBody>
      </p:sp>
      <p:cxnSp>
        <p:nvCxnSpPr>
          <p:cNvPr id="17" name="直接连接符 16">
            <a:extLst>
              <a:ext uri="{FF2B5EF4-FFF2-40B4-BE49-F238E27FC236}">
                <a16:creationId xmlns:a16="http://schemas.microsoft.com/office/drawing/2014/main" id="{7965844F-3F24-43A2-B79A-CEBAB2487A44}"/>
              </a:ext>
            </a:extLst>
          </p:cNvPr>
          <p:cNvCxnSpPr/>
          <p:nvPr/>
        </p:nvCxnSpPr>
        <p:spPr>
          <a:xfrm flipH="1">
            <a:off x="2152650" y="1409700"/>
            <a:ext cx="4648200" cy="403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AutoShape 2" descr="IT壁纸高清 的图像结果">
            <a:extLst>
              <a:ext uri="{FF2B5EF4-FFF2-40B4-BE49-F238E27FC236}">
                <a16:creationId xmlns:a16="http://schemas.microsoft.com/office/drawing/2014/main" id="{9A8FA74A-9DD5-4F24-B11E-F7A40DCB08A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2086223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randombar(horizont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randombar(horizontal)">
                                      <p:cBhvr>
                                        <p:cTn id="38" dur="500"/>
                                        <p:tgtEl>
                                          <p:spTgt spid="12"/>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randombar(horizontal)">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randombar(horizontal)">
                                      <p:cBhvr>
                                        <p:cTn id="46" dur="500"/>
                                        <p:tgtEl>
                                          <p:spTgt spid="14"/>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p:bldP spid="9" grpId="0"/>
      <p:bldP spid="10" grpId="0"/>
      <p:bldP spid="11" grpId="0"/>
      <p:bldP spid="12" grpId="0"/>
      <p:bldP spid="13" grpId="0"/>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5A08AD2-AE5C-4E73-AFB3-CAF5AE5A249C}"/>
              </a:ext>
            </a:extLst>
          </p:cNvPr>
          <p:cNvSpPr/>
          <p:nvPr/>
        </p:nvSpPr>
        <p:spPr>
          <a:xfrm>
            <a:off x="10020300" y="534014"/>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B37C4E7-3B7F-CBD8-90FC-FEFFD06D7C86}"/>
              </a:ext>
            </a:extLst>
          </p:cNvPr>
          <p:cNvSpPr txBox="1"/>
          <p:nvPr/>
        </p:nvSpPr>
        <p:spPr>
          <a:xfrm>
            <a:off x="241935" y="534014"/>
            <a:ext cx="3065145" cy="523220"/>
          </a:xfrm>
          <a:prstGeom prst="rect">
            <a:avLst/>
          </a:prstGeom>
          <a:noFill/>
        </p:spPr>
        <p:txBody>
          <a:bodyPr wrap="square" rtlCol="0">
            <a:spAutoFit/>
          </a:bodyPr>
          <a:lstStyle/>
          <a:p>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PART FOUR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之 </a:t>
            </a:r>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总结与收获</a:t>
            </a: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p:txBody>
      </p:sp>
      <p:cxnSp>
        <p:nvCxnSpPr>
          <p:cNvPr id="10" name="直接连接符 9">
            <a:extLst>
              <a:ext uri="{FF2B5EF4-FFF2-40B4-BE49-F238E27FC236}">
                <a16:creationId xmlns:a16="http://schemas.microsoft.com/office/drawing/2014/main" id="{B8C022CA-1BA8-5D24-28FE-00A55A58263F}"/>
              </a:ext>
            </a:extLst>
          </p:cNvPr>
          <p:cNvCxnSpPr>
            <a:cxnSpLocks/>
          </p:cNvCxnSpPr>
          <p:nvPr/>
        </p:nvCxnSpPr>
        <p:spPr>
          <a:xfrm>
            <a:off x="333374" y="1162644"/>
            <a:ext cx="2844166" cy="0"/>
          </a:xfrm>
          <a:prstGeom prst="line">
            <a:avLst/>
          </a:prstGeom>
          <a:ln w="28575">
            <a:solidFill>
              <a:schemeClr val="tx1"/>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E8C53D40-4115-4C92-8C5C-D14029AA842E}"/>
              </a:ext>
            </a:extLst>
          </p:cNvPr>
          <p:cNvSpPr txBox="1"/>
          <p:nvPr/>
        </p:nvSpPr>
        <p:spPr>
          <a:xfrm>
            <a:off x="333374" y="1844216"/>
            <a:ext cx="11409595" cy="4260077"/>
          </a:xfrm>
          <a:prstGeom prst="rect">
            <a:avLst/>
          </a:prstGeom>
          <a:noFill/>
        </p:spPr>
        <p:txBody>
          <a:bodyPr wrap="square" rtlCol="0">
            <a:spAutoFit/>
          </a:bodyPr>
          <a:lstStyle/>
          <a:p>
            <a:pPr>
              <a:lnSpc>
                <a:spcPct val="150000"/>
              </a:lnSpc>
            </a:pPr>
            <a:r>
              <a:rPr lang="zh-CN" altLang="en-US" sz="1400" dirty="0">
                <a:solidFill>
                  <a:schemeClr val="bg1">
                    <a:lumMod val="50000"/>
                  </a:schemeClr>
                </a:solidFill>
              </a:rPr>
              <a:t>经过两周紧张的项目学习和训练，已基本完成客户端到服务端的系统测试，基本功能均已实现。该项目完成了服务器端的配置与开启，客户端用户的注册、登录、文字聊天、在线列表等功能。</a:t>
            </a:r>
          </a:p>
          <a:p>
            <a:pPr>
              <a:lnSpc>
                <a:spcPct val="150000"/>
              </a:lnSpc>
            </a:pPr>
            <a:endParaRPr lang="en-US" altLang="zh-CN" sz="1400" dirty="0">
              <a:solidFill>
                <a:schemeClr val="bg1">
                  <a:lumMod val="50000"/>
                </a:schemeClr>
              </a:solidFill>
            </a:endParaRPr>
          </a:p>
          <a:p>
            <a:pPr>
              <a:lnSpc>
                <a:spcPct val="150000"/>
              </a:lnSpc>
            </a:pPr>
            <a:r>
              <a:rPr lang="zh-CN" altLang="en-US" sz="1400" dirty="0">
                <a:solidFill>
                  <a:schemeClr val="bg1">
                    <a:lumMod val="50000"/>
                  </a:schemeClr>
                </a:solidFill>
              </a:rPr>
              <a:t>在项目的初期阶段，我们学习了网络编程的相关理论知识，尤其是基于</a:t>
            </a:r>
            <a:r>
              <a:rPr lang="en-US" altLang="zh-CN" sz="1400" dirty="0">
                <a:solidFill>
                  <a:schemeClr val="bg1">
                    <a:lumMod val="50000"/>
                  </a:schemeClr>
                </a:solidFill>
              </a:rPr>
              <a:t>TCP</a:t>
            </a:r>
            <a:r>
              <a:rPr lang="zh-CN" altLang="en-US" sz="1400" dirty="0">
                <a:solidFill>
                  <a:schemeClr val="bg1">
                    <a:lumMod val="50000"/>
                  </a:schemeClr>
                </a:solidFill>
              </a:rPr>
              <a:t>的</a:t>
            </a:r>
            <a:r>
              <a:rPr lang="en-US" altLang="zh-CN" sz="1400" dirty="0">
                <a:solidFill>
                  <a:schemeClr val="bg1">
                    <a:lumMod val="50000"/>
                  </a:schemeClr>
                </a:solidFill>
              </a:rPr>
              <a:t>socket</a:t>
            </a:r>
            <a:r>
              <a:rPr lang="zh-CN" altLang="en-US" sz="1400" dirty="0">
                <a:solidFill>
                  <a:schemeClr val="bg1">
                    <a:lumMod val="50000"/>
                  </a:schemeClr>
                </a:solidFill>
              </a:rPr>
              <a:t>通信，通过构建服务端与客户端，使用</a:t>
            </a:r>
            <a:r>
              <a:rPr lang="en-US" altLang="zh-CN" sz="1400" dirty="0" err="1">
                <a:solidFill>
                  <a:schemeClr val="bg1">
                    <a:lumMod val="50000"/>
                  </a:schemeClr>
                </a:solidFill>
              </a:rPr>
              <a:t>SQlite</a:t>
            </a:r>
            <a:r>
              <a:rPr lang="zh-CN" altLang="en-US" sz="1400" dirty="0">
                <a:solidFill>
                  <a:schemeClr val="bg1">
                    <a:lumMod val="50000"/>
                  </a:schemeClr>
                </a:solidFill>
              </a:rPr>
              <a:t>轻量化数据表对用户信息进行存储，完成了点到端的对接；其中为了实现多用户登录客户端，这里引入了多线程概念，通过创建多个用户线程，保存用户的个人信息及在线状态，并对用户聊天信息进行封装，其中涉及到互斥量的使用，也让我们对程序设计有了更深一步的理解和应用；而</a:t>
            </a:r>
            <a:r>
              <a:rPr lang="en-US" altLang="zh-CN" sz="1400" dirty="0">
                <a:solidFill>
                  <a:schemeClr val="bg1">
                    <a:lumMod val="50000"/>
                  </a:schemeClr>
                </a:solidFill>
              </a:rPr>
              <a:t>Qt</a:t>
            </a:r>
            <a:r>
              <a:rPr lang="zh-CN" altLang="en-US" sz="1400" dirty="0">
                <a:solidFill>
                  <a:schemeClr val="bg1">
                    <a:lumMod val="50000"/>
                  </a:schemeClr>
                </a:solidFill>
              </a:rPr>
              <a:t>抽象于观察者模式的设计，引入信号与槽机制的使用，让用户开发更具严谨性。</a:t>
            </a:r>
          </a:p>
          <a:p>
            <a:pPr>
              <a:lnSpc>
                <a:spcPct val="150000"/>
              </a:lnSpc>
            </a:pPr>
            <a:endParaRPr lang="en-US" altLang="zh-CN" sz="1400" dirty="0">
              <a:solidFill>
                <a:schemeClr val="bg1">
                  <a:lumMod val="50000"/>
                </a:schemeClr>
              </a:solidFill>
            </a:endParaRPr>
          </a:p>
          <a:p>
            <a:pPr>
              <a:lnSpc>
                <a:spcPct val="150000"/>
              </a:lnSpc>
            </a:pPr>
            <a:r>
              <a:rPr lang="zh-CN" altLang="en-US" sz="1400" dirty="0">
                <a:solidFill>
                  <a:schemeClr val="bg1">
                    <a:lumMod val="50000"/>
                  </a:schemeClr>
                </a:solidFill>
              </a:rPr>
              <a:t>在项目开发中，不可避免存在着各类</a:t>
            </a:r>
            <a:r>
              <a:rPr lang="en-US" altLang="zh-CN" sz="1400" dirty="0">
                <a:solidFill>
                  <a:schemeClr val="bg1">
                    <a:lumMod val="50000"/>
                  </a:schemeClr>
                </a:solidFill>
              </a:rPr>
              <a:t>bug</a:t>
            </a:r>
            <a:r>
              <a:rPr lang="zh-CN" altLang="en-US" sz="1400" dirty="0">
                <a:solidFill>
                  <a:schemeClr val="bg1">
                    <a:lumMod val="50000"/>
                  </a:schemeClr>
                </a:solidFill>
              </a:rPr>
              <a:t>及报错信息，其中就包括语法错误、用户</a:t>
            </a:r>
            <a:r>
              <a:rPr lang="en-US" altLang="zh-CN" sz="1400" dirty="0">
                <a:solidFill>
                  <a:schemeClr val="bg1">
                    <a:lumMod val="50000"/>
                  </a:schemeClr>
                </a:solidFill>
              </a:rPr>
              <a:t>json</a:t>
            </a:r>
            <a:r>
              <a:rPr lang="zh-CN" altLang="en-US" sz="1400" dirty="0">
                <a:solidFill>
                  <a:schemeClr val="bg1">
                    <a:lumMod val="50000"/>
                  </a:schemeClr>
                </a:solidFill>
              </a:rPr>
              <a:t>串的返回、服务端的崩溃等问题，而在对整体代码框架的分析和老师的帮助下，一一逐层解决了这些问题，并获得了对项目更深一步的理解与思考，诸如对多线程设计，互斥量及信号的使用，线程间同步机制，都有了更深一步的尝试与应用。此外，老师在培训中为我们所拓展的</a:t>
            </a:r>
            <a:r>
              <a:rPr lang="en-US" altLang="zh-CN" sz="1400" dirty="0">
                <a:solidFill>
                  <a:schemeClr val="bg1">
                    <a:lumMod val="50000"/>
                  </a:schemeClr>
                </a:solidFill>
              </a:rPr>
              <a:t>C++</a:t>
            </a:r>
            <a:r>
              <a:rPr lang="zh-CN" altLang="en-US" sz="1400" dirty="0">
                <a:solidFill>
                  <a:schemeClr val="bg1">
                    <a:lumMod val="50000"/>
                  </a:schemeClr>
                </a:solidFill>
              </a:rPr>
              <a:t>知识、规范性编程技巧，为我们提供了许多宝贵的软件开发经验和技巧，也是我此次实训难能可贵且丰富的知识收获。</a:t>
            </a:r>
          </a:p>
          <a:p>
            <a:pPr>
              <a:lnSpc>
                <a:spcPct val="150000"/>
              </a:lnSpc>
            </a:pPr>
            <a:endParaRPr lang="en-US" altLang="zh-CN" sz="1400" dirty="0">
              <a:solidFill>
                <a:schemeClr val="bg1">
                  <a:lumMod val="50000"/>
                </a:schemeClr>
              </a:solidFill>
            </a:endParaRPr>
          </a:p>
        </p:txBody>
      </p:sp>
    </p:spTree>
    <p:extLst>
      <p:ext uri="{BB962C8B-B14F-4D97-AF65-F5344CB8AC3E}">
        <p14:creationId xmlns:p14="http://schemas.microsoft.com/office/powerpoint/2010/main" val="385895440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F539B9-C62C-492A-924F-7C3612C18C00}"/>
              </a:ext>
            </a:extLst>
          </p:cNvPr>
          <p:cNvSpPr/>
          <p:nvPr/>
        </p:nvSpPr>
        <p:spPr>
          <a:xfrm>
            <a:off x="619125" y="638175"/>
            <a:ext cx="10953750" cy="5581650"/>
          </a:xfrm>
          <a:prstGeom prst="rect">
            <a:avLst/>
          </a:prstGeom>
          <a:solidFill>
            <a:schemeClr val="bg1">
              <a:lumMod val="8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A325BA9-330B-4357-B182-81499C1F7462}"/>
              </a:ext>
            </a:extLst>
          </p:cNvPr>
          <p:cNvSpPr txBox="1"/>
          <p:nvPr/>
        </p:nvSpPr>
        <p:spPr>
          <a:xfrm>
            <a:off x="1319214" y="2283442"/>
            <a:ext cx="8705850" cy="1569660"/>
          </a:xfrm>
          <a:prstGeom prst="rect">
            <a:avLst/>
          </a:prstGeom>
          <a:noFill/>
        </p:spPr>
        <p:txBody>
          <a:bodyPr wrap="square" rtlCol="0">
            <a:spAutoFit/>
          </a:bodyPr>
          <a:lstStyle/>
          <a:p>
            <a:r>
              <a:rPr lang="en-US" altLang="zh-CN" sz="9600" b="1" dirty="0">
                <a:latin typeface="Aharoni" panose="02010803020104030203" pitchFamily="2" charset="-79"/>
                <a:cs typeface="Aharoni" panose="02010803020104030203" pitchFamily="2" charset="-79"/>
              </a:rPr>
              <a:t>GOODBYE</a:t>
            </a:r>
            <a:endParaRPr lang="zh-CN" altLang="en-US" sz="9600" b="1" dirty="0">
              <a:latin typeface="Aharoni" panose="02010803020104030203" pitchFamily="2" charset="-79"/>
              <a:cs typeface="Aharoni" panose="02010803020104030203" pitchFamily="2" charset="-79"/>
            </a:endParaRPr>
          </a:p>
        </p:txBody>
      </p:sp>
      <p:sp>
        <p:nvSpPr>
          <p:cNvPr id="4" name="矩形 3">
            <a:extLst>
              <a:ext uri="{FF2B5EF4-FFF2-40B4-BE49-F238E27FC236}">
                <a16:creationId xmlns:a16="http://schemas.microsoft.com/office/drawing/2014/main" id="{221657CB-E9B8-4D20-9D89-1A0346BADF6F}"/>
              </a:ext>
            </a:extLst>
          </p:cNvPr>
          <p:cNvSpPr/>
          <p:nvPr/>
        </p:nvSpPr>
        <p:spPr>
          <a:xfrm>
            <a:off x="9582150" y="1162050"/>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A040AA8-E5C4-45F5-BC09-7E2CDC8DD7B2}"/>
              </a:ext>
            </a:extLst>
          </p:cNvPr>
          <p:cNvSpPr txBox="1"/>
          <p:nvPr/>
        </p:nvSpPr>
        <p:spPr>
          <a:xfrm>
            <a:off x="1509714" y="950982"/>
            <a:ext cx="892968" cy="646331"/>
          </a:xfrm>
          <a:prstGeom prst="rect">
            <a:avLst/>
          </a:prstGeom>
          <a:noFill/>
        </p:spPr>
        <p:txBody>
          <a:bodyPr wrap="square" rtlCol="0">
            <a:spAutoFit/>
          </a:bodyPr>
          <a:lstStyle/>
          <a:p>
            <a:r>
              <a:rPr lang="en-US" altLang="zh-CN" sz="3600" b="1" dirty="0"/>
              <a:t>11</a:t>
            </a:r>
            <a:endParaRPr lang="zh-CN" altLang="en-US" sz="3600" b="1" dirty="0"/>
          </a:p>
        </p:txBody>
      </p:sp>
      <p:sp>
        <p:nvSpPr>
          <p:cNvPr id="7" name="文本框 6">
            <a:extLst>
              <a:ext uri="{FF2B5EF4-FFF2-40B4-BE49-F238E27FC236}">
                <a16:creationId xmlns:a16="http://schemas.microsoft.com/office/drawing/2014/main" id="{EB40391A-2CDC-4BDD-862B-CEBA5AC85CEC}"/>
              </a:ext>
            </a:extLst>
          </p:cNvPr>
          <p:cNvSpPr txBox="1"/>
          <p:nvPr/>
        </p:nvSpPr>
        <p:spPr>
          <a:xfrm>
            <a:off x="2202656" y="788610"/>
            <a:ext cx="1293019" cy="1015663"/>
          </a:xfrm>
          <a:prstGeom prst="rect">
            <a:avLst/>
          </a:prstGeom>
          <a:noFill/>
        </p:spPr>
        <p:txBody>
          <a:bodyPr wrap="square" rtlCol="0">
            <a:spAutoFit/>
          </a:bodyPr>
          <a:lstStyle/>
          <a:p>
            <a:r>
              <a:rPr lang="en-US" altLang="zh-CN" sz="6000" dirty="0">
                <a:latin typeface="宋体" panose="02010600030101010101" pitchFamily="2" charset="-122"/>
                <a:ea typeface="宋体" panose="02010600030101010101" pitchFamily="2" charset="-122"/>
              </a:rPr>
              <a:t>•</a:t>
            </a:r>
            <a:endParaRPr lang="zh-CN" altLang="en-US" sz="6000" dirty="0"/>
          </a:p>
        </p:txBody>
      </p:sp>
      <p:sp>
        <p:nvSpPr>
          <p:cNvPr id="8" name="文本框 7">
            <a:extLst>
              <a:ext uri="{FF2B5EF4-FFF2-40B4-BE49-F238E27FC236}">
                <a16:creationId xmlns:a16="http://schemas.microsoft.com/office/drawing/2014/main" id="{AFCA8857-483A-445A-ADEB-8C66D3AD8A09}"/>
              </a:ext>
            </a:extLst>
          </p:cNvPr>
          <p:cNvSpPr txBox="1"/>
          <p:nvPr/>
        </p:nvSpPr>
        <p:spPr>
          <a:xfrm>
            <a:off x="2849165" y="950982"/>
            <a:ext cx="1092994" cy="646331"/>
          </a:xfrm>
          <a:prstGeom prst="rect">
            <a:avLst/>
          </a:prstGeom>
          <a:noFill/>
        </p:spPr>
        <p:txBody>
          <a:bodyPr wrap="square" rtlCol="0">
            <a:spAutoFit/>
          </a:bodyPr>
          <a:lstStyle/>
          <a:p>
            <a:r>
              <a:rPr lang="en-US" altLang="zh-CN" sz="3600" b="1" dirty="0"/>
              <a:t>27</a:t>
            </a:r>
            <a:endParaRPr lang="zh-CN" altLang="en-US" sz="3600" b="1" dirty="0"/>
          </a:p>
        </p:txBody>
      </p:sp>
      <p:sp>
        <p:nvSpPr>
          <p:cNvPr id="9" name="文本框 8">
            <a:extLst>
              <a:ext uri="{FF2B5EF4-FFF2-40B4-BE49-F238E27FC236}">
                <a16:creationId xmlns:a16="http://schemas.microsoft.com/office/drawing/2014/main" id="{6D8E52D3-2918-475F-AF46-4F8669C50673}"/>
              </a:ext>
            </a:extLst>
          </p:cNvPr>
          <p:cNvSpPr txBox="1"/>
          <p:nvPr/>
        </p:nvSpPr>
        <p:spPr>
          <a:xfrm>
            <a:off x="9132655" y="4328577"/>
            <a:ext cx="2140743" cy="707886"/>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穷且益坚，不坠青云之志</a:t>
            </a:r>
          </a:p>
        </p:txBody>
      </p:sp>
      <p:sp>
        <p:nvSpPr>
          <p:cNvPr id="10" name="文本框 9">
            <a:extLst>
              <a:ext uri="{FF2B5EF4-FFF2-40B4-BE49-F238E27FC236}">
                <a16:creationId xmlns:a16="http://schemas.microsoft.com/office/drawing/2014/main" id="{D2D78FB5-A110-4452-9C3D-021051491FB3}"/>
              </a:ext>
            </a:extLst>
          </p:cNvPr>
          <p:cNvSpPr txBox="1"/>
          <p:nvPr/>
        </p:nvSpPr>
        <p:spPr>
          <a:xfrm>
            <a:off x="1509713" y="3765144"/>
            <a:ext cx="5635157" cy="400110"/>
          </a:xfrm>
          <a:prstGeom prst="rect">
            <a:avLst/>
          </a:prstGeom>
          <a:noFill/>
        </p:spPr>
        <p:txBody>
          <a:bodyPr wrap="square" rtlCol="0">
            <a:spAutoFit/>
          </a:bodyPr>
          <a:lstStyle/>
          <a:p>
            <a:r>
              <a:rPr lang="en-US" altLang="zh-CN" sz="2000" b="1" dirty="0"/>
              <a:t>Thank you to everyone I've met at </a:t>
            </a:r>
            <a:r>
              <a:rPr lang="en-US" altLang="zh-CN" b="1" dirty="0"/>
              <a:t>sharing session</a:t>
            </a:r>
            <a:r>
              <a:rPr lang="en-US" altLang="zh-CN" sz="2000" b="1" dirty="0"/>
              <a:t>!</a:t>
            </a:r>
            <a:endParaRPr lang="zh-CN" altLang="en-US" sz="2000" b="1" dirty="0"/>
          </a:p>
        </p:txBody>
      </p:sp>
      <p:cxnSp>
        <p:nvCxnSpPr>
          <p:cNvPr id="12" name="直接连接符 11">
            <a:extLst>
              <a:ext uri="{FF2B5EF4-FFF2-40B4-BE49-F238E27FC236}">
                <a16:creationId xmlns:a16="http://schemas.microsoft.com/office/drawing/2014/main" id="{765B13B8-D2E8-4879-8AD3-19123ED45E08}"/>
              </a:ext>
            </a:extLst>
          </p:cNvPr>
          <p:cNvCxnSpPr/>
          <p:nvPr/>
        </p:nvCxnSpPr>
        <p:spPr>
          <a:xfrm>
            <a:off x="1659732" y="4372214"/>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416A6307-829C-A659-3206-8B3E3D4B2998}"/>
              </a:ext>
            </a:extLst>
          </p:cNvPr>
          <p:cNvSpPr txBox="1"/>
          <p:nvPr/>
        </p:nvSpPr>
        <p:spPr>
          <a:xfrm>
            <a:off x="7700963" y="5695950"/>
            <a:ext cx="3619500" cy="338554"/>
          </a:xfrm>
          <a:prstGeom prst="rect">
            <a:avLst/>
          </a:prstGeom>
          <a:noFill/>
        </p:spPr>
        <p:txBody>
          <a:bodyPr wrap="square" rtlCol="0">
            <a:spAutoFit/>
          </a:bodyPr>
          <a:lstStyle/>
          <a:p>
            <a:pPr algn="dist"/>
            <a:r>
              <a:rPr lang="en-US" altLang="zh-CN" sz="1600" b="1" dirty="0"/>
              <a:t>Personal sharing</a:t>
            </a:r>
            <a:endParaRPr lang="zh-CN" altLang="en-US" sz="1600" b="1" dirty="0"/>
          </a:p>
        </p:txBody>
      </p:sp>
    </p:spTree>
    <p:extLst>
      <p:ext uri="{BB962C8B-B14F-4D97-AF65-F5344CB8AC3E}">
        <p14:creationId xmlns:p14="http://schemas.microsoft.com/office/powerpoint/2010/main" val="28775238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randombar(horizontal)">
                                      <p:cBhvr>
                                        <p:cTn id="33" dur="500"/>
                                        <p:tgtEl>
                                          <p:spTgt spid="7"/>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randombar(horizontal)">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randombar(horizontal)">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P spid="7" grpId="0"/>
      <p:bldP spid="8" grpId="0"/>
      <p:bldP spid="9" grpId="0"/>
      <p:bldP spid="10"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24CBDFB-4FF3-4560-B1AA-F465B35251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1419225"/>
            <a:ext cx="4019550" cy="4019550"/>
          </a:xfrm>
          <a:prstGeom prst="rect">
            <a:avLst/>
          </a:prstGeom>
        </p:spPr>
      </p:pic>
      <p:sp>
        <p:nvSpPr>
          <p:cNvPr id="4" name="文本框 3">
            <a:extLst>
              <a:ext uri="{FF2B5EF4-FFF2-40B4-BE49-F238E27FC236}">
                <a16:creationId xmlns:a16="http://schemas.microsoft.com/office/drawing/2014/main" id="{68A76BC1-5AF4-4245-8A5F-A394E9D9E27A}"/>
              </a:ext>
            </a:extLst>
          </p:cNvPr>
          <p:cNvSpPr txBox="1"/>
          <p:nvPr/>
        </p:nvSpPr>
        <p:spPr>
          <a:xfrm>
            <a:off x="983457" y="3657779"/>
            <a:ext cx="3557586" cy="369332"/>
          </a:xfrm>
          <a:prstGeom prst="rect">
            <a:avLst/>
          </a:prstGeom>
          <a:noFill/>
        </p:spPr>
        <p:txBody>
          <a:bodyPr wrap="square" rtlCol="0">
            <a:spAutoFit/>
          </a:bodyPr>
          <a:lstStyle/>
          <a:p>
            <a:r>
              <a:rPr lang="zh-CN" altLang="en-US" dirty="0"/>
              <a:t>项目简介</a:t>
            </a:r>
            <a:endParaRPr lang="zh-CN" altLang="zh-CN" sz="2000" dirty="0">
              <a:effectLst/>
            </a:endParaRPr>
          </a:p>
        </p:txBody>
      </p:sp>
      <p:cxnSp>
        <p:nvCxnSpPr>
          <p:cNvPr id="5" name="直接连接符 4">
            <a:extLst>
              <a:ext uri="{FF2B5EF4-FFF2-40B4-BE49-F238E27FC236}">
                <a16:creationId xmlns:a16="http://schemas.microsoft.com/office/drawing/2014/main" id="{3ED6E117-BF77-4E14-A1EA-A51B295DEB2C}"/>
              </a:ext>
            </a:extLst>
          </p:cNvPr>
          <p:cNvCxnSpPr/>
          <p:nvPr/>
        </p:nvCxnSpPr>
        <p:spPr>
          <a:xfrm>
            <a:off x="1133475" y="4264849"/>
            <a:ext cx="1447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916E0B7-7B93-448B-A8F6-D024B2DE4D7F}"/>
              </a:ext>
            </a:extLst>
          </p:cNvPr>
          <p:cNvSpPr txBox="1"/>
          <p:nvPr/>
        </p:nvSpPr>
        <p:spPr>
          <a:xfrm>
            <a:off x="971550" y="2457450"/>
            <a:ext cx="5810250" cy="1200329"/>
          </a:xfrm>
          <a:prstGeom prst="rect">
            <a:avLst/>
          </a:prstGeom>
          <a:noFill/>
        </p:spPr>
        <p:txBody>
          <a:bodyPr wrap="square" rtlCol="0">
            <a:spAutoFit/>
          </a:bodyPr>
          <a:lstStyle/>
          <a:p>
            <a:r>
              <a:rPr lang="en-US" altLang="zh-CN" sz="7200" b="1" dirty="0"/>
              <a:t>PART ONE</a:t>
            </a:r>
            <a:endParaRPr lang="zh-CN" altLang="en-US" sz="7200" b="1" dirty="0"/>
          </a:p>
        </p:txBody>
      </p:sp>
      <p:sp>
        <p:nvSpPr>
          <p:cNvPr id="7" name="文本框 6">
            <a:extLst>
              <a:ext uri="{FF2B5EF4-FFF2-40B4-BE49-F238E27FC236}">
                <a16:creationId xmlns:a16="http://schemas.microsoft.com/office/drawing/2014/main" id="{0FC0F9A6-4B50-46F3-B49F-1E23E0F3CA3E}"/>
              </a:ext>
            </a:extLst>
          </p:cNvPr>
          <p:cNvSpPr txBox="1"/>
          <p:nvPr/>
        </p:nvSpPr>
        <p:spPr>
          <a:xfrm>
            <a:off x="6734175" y="533221"/>
            <a:ext cx="2057400" cy="1862048"/>
          </a:xfrm>
          <a:prstGeom prst="rect">
            <a:avLst/>
          </a:prstGeom>
          <a:noFill/>
        </p:spPr>
        <p:txBody>
          <a:bodyPr wrap="square" rtlCol="0">
            <a:spAutoFit/>
          </a:bodyPr>
          <a:lstStyle/>
          <a:p>
            <a:r>
              <a:rPr lang="en-US" altLang="zh-CN" sz="11500" b="1" dirty="0"/>
              <a:t>0</a:t>
            </a:r>
            <a:endParaRPr lang="zh-CN" altLang="en-US" sz="11500" b="1" dirty="0"/>
          </a:p>
        </p:txBody>
      </p:sp>
      <p:sp>
        <p:nvSpPr>
          <p:cNvPr id="8" name="文本框 7">
            <a:extLst>
              <a:ext uri="{FF2B5EF4-FFF2-40B4-BE49-F238E27FC236}">
                <a16:creationId xmlns:a16="http://schemas.microsoft.com/office/drawing/2014/main" id="{02017E27-821D-4BD3-AE81-00AFA94C533E}"/>
              </a:ext>
            </a:extLst>
          </p:cNvPr>
          <p:cNvSpPr txBox="1"/>
          <p:nvPr/>
        </p:nvSpPr>
        <p:spPr>
          <a:xfrm>
            <a:off x="9772650" y="4462731"/>
            <a:ext cx="2057400" cy="1862048"/>
          </a:xfrm>
          <a:prstGeom prst="rect">
            <a:avLst/>
          </a:prstGeom>
          <a:noFill/>
        </p:spPr>
        <p:txBody>
          <a:bodyPr wrap="square" rtlCol="0">
            <a:spAutoFit/>
          </a:bodyPr>
          <a:lstStyle/>
          <a:p>
            <a:r>
              <a:rPr lang="en-US" altLang="zh-CN" sz="11500" b="1" dirty="0"/>
              <a:t>1</a:t>
            </a:r>
            <a:endParaRPr lang="zh-CN" altLang="en-US" sz="11500" b="1" dirty="0"/>
          </a:p>
        </p:txBody>
      </p:sp>
      <p:cxnSp>
        <p:nvCxnSpPr>
          <p:cNvPr id="9" name="直接连接符 8">
            <a:extLst>
              <a:ext uri="{FF2B5EF4-FFF2-40B4-BE49-F238E27FC236}">
                <a16:creationId xmlns:a16="http://schemas.microsoft.com/office/drawing/2014/main" id="{7C9B325C-18F3-4A44-8707-4A7B1395E5D9}"/>
              </a:ext>
            </a:extLst>
          </p:cNvPr>
          <p:cNvCxnSpPr/>
          <p:nvPr/>
        </p:nvCxnSpPr>
        <p:spPr>
          <a:xfrm flipH="1">
            <a:off x="6467475" y="1038314"/>
            <a:ext cx="4648200" cy="403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9E54EB8-ADF0-4330-BCC2-E69E166FFFDF}"/>
              </a:ext>
            </a:extLst>
          </p:cNvPr>
          <p:cNvCxnSpPr>
            <a:cxnSpLocks/>
          </p:cNvCxnSpPr>
          <p:nvPr/>
        </p:nvCxnSpPr>
        <p:spPr>
          <a:xfrm>
            <a:off x="3876675" y="1419225"/>
            <a:ext cx="3714750" cy="5329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71365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ppt_w</p:attrName>
                                        </p:attrNameLst>
                                      </p:cBhvr>
                                      <p:tavLst>
                                        <p:tav tm="0" fmla="#ppt_w*sin(2.5*pi*$)">
                                          <p:val>
                                            <p:fltVal val="0"/>
                                          </p:val>
                                        </p:tav>
                                        <p:tav tm="100000">
                                          <p:val>
                                            <p:fltVal val="1"/>
                                          </p:val>
                                        </p:tav>
                                      </p:tavLst>
                                    </p:anim>
                                    <p:anim calcmode="lin" valueType="num">
                                      <p:cBhvr>
                                        <p:cTn id="9"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par>
                                <p:cTn id="15" presetID="14" presetClass="entr" presetSubtype="1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anim calcmode="lin" valueType="num">
                                      <p:cBhvr>
                                        <p:cTn id="33" dur="2000" fill="hold"/>
                                        <p:tgtEl>
                                          <p:spTgt spid="10"/>
                                        </p:tgtEl>
                                        <p:attrNameLst>
                                          <p:attrName>ppt_w</p:attrName>
                                        </p:attrNameLst>
                                      </p:cBhvr>
                                      <p:tavLst>
                                        <p:tav tm="0" fmla="#ppt_w*sin(2.5*pi*$)">
                                          <p:val>
                                            <p:fltVal val="0"/>
                                          </p:val>
                                        </p:tav>
                                        <p:tav tm="100000">
                                          <p:val>
                                            <p:fltVal val="1"/>
                                          </p:val>
                                        </p:tav>
                                      </p:tavLst>
                                    </p:anim>
                                    <p:anim calcmode="lin" valueType="num">
                                      <p:cBhvr>
                                        <p:cTn id="34" dur="2000" fill="hold"/>
                                        <p:tgtEl>
                                          <p:spTgt spid="10"/>
                                        </p:tgtEl>
                                        <p:attrNameLst>
                                          <p:attrName>ppt_h</p:attrName>
                                        </p:attrNameLst>
                                      </p:cBhvr>
                                      <p:tavLst>
                                        <p:tav tm="0">
                                          <p:val>
                                            <p:strVal val="#ppt_h"/>
                                          </p:val>
                                        </p:tav>
                                        <p:tav tm="100000">
                                          <p:val>
                                            <p:strVal val="#ppt_h"/>
                                          </p:val>
                                        </p:tav>
                                      </p:tavLst>
                                    </p:anim>
                                  </p:childTnLst>
                                </p:cTn>
                              </p:par>
                              <p:par>
                                <p:cTn id="35" presetID="45"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2000"/>
                                        <p:tgtEl>
                                          <p:spTgt spid="9"/>
                                        </p:tgtEl>
                                      </p:cBhvr>
                                    </p:animEffect>
                                    <p:anim calcmode="lin" valueType="num">
                                      <p:cBhvr>
                                        <p:cTn id="38" dur="2000" fill="hold"/>
                                        <p:tgtEl>
                                          <p:spTgt spid="9"/>
                                        </p:tgtEl>
                                        <p:attrNameLst>
                                          <p:attrName>ppt_w</p:attrName>
                                        </p:attrNameLst>
                                      </p:cBhvr>
                                      <p:tavLst>
                                        <p:tav tm="0" fmla="#ppt_w*sin(2.5*pi*$)">
                                          <p:val>
                                            <p:fltVal val="0"/>
                                          </p:val>
                                        </p:tav>
                                        <p:tav tm="100000">
                                          <p:val>
                                            <p:fltVal val="1"/>
                                          </p:val>
                                        </p:tav>
                                      </p:tavLst>
                                    </p:anim>
                                    <p:anim calcmode="lin" valueType="num">
                                      <p:cBhvr>
                                        <p:cTn id="39"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DA4325-87D5-4D0D-8F92-488B12989636}"/>
              </a:ext>
            </a:extLst>
          </p:cNvPr>
          <p:cNvSpPr/>
          <p:nvPr/>
        </p:nvSpPr>
        <p:spPr>
          <a:xfrm>
            <a:off x="10020300" y="534014"/>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7D31F46-B28C-ED53-1780-24E1C3D88B27}"/>
              </a:ext>
            </a:extLst>
          </p:cNvPr>
          <p:cNvSpPr txBox="1"/>
          <p:nvPr/>
        </p:nvSpPr>
        <p:spPr>
          <a:xfrm>
            <a:off x="241935" y="534014"/>
            <a:ext cx="2356485" cy="523220"/>
          </a:xfrm>
          <a:prstGeom prst="rect">
            <a:avLst/>
          </a:prstGeom>
          <a:noFill/>
        </p:spPr>
        <p:txBody>
          <a:bodyPr wrap="square" rtlCol="0">
            <a:spAutoFit/>
          </a:bodyPr>
          <a:lstStyle/>
          <a:p>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PART One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之</a:t>
            </a:r>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项目简介</a:t>
            </a: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p:txBody>
      </p:sp>
      <p:cxnSp>
        <p:nvCxnSpPr>
          <p:cNvPr id="11" name="直接连接符 10">
            <a:extLst>
              <a:ext uri="{FF2B5EF4-FFF2-40B4-BE49-F238E27FC236}">
                <a16:creationId xmlns:a16="http://schemas.microsoft.com/office/drawing/2014/main" id="{EBC46AFC-02C2-E070-0BDB-0B42ACD897A6}"/>
              </a:ext>
            </a:extLst>
          </p:cNvPr>
          <p:cNvCxnSpPr>
            <a:cxnSpLocks/>
          </p:cNvCxnSpPr>
          <p:nvPr/>
        </p:nvCxnSpPr>
        <p:spPr>
          <a:xfrm>
            <a:off x="333374" y="1162644"/>
            <a:ext cx="2114078" cy="0"/>
          </a:xfrm>
          <a:prstGeom prst="line">
            <a:avLst/>
          </a:prstGeom>
          <a:ln w="28575">
            <a:solidFill>
              <a:schemeClr val="tx1"/>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4FE4B4E-CDD1-4842-86FF-B865A772C34C}"/>
              </a:ext>
            </a:extLst>
          </p:cNvPr>
          <p:cNvSpPr txBox="1"/>
          <p:nvPr/>
        </p:nvSpPr>
        <p:spPr>
          <a:xfrm>
            <a:off x="241935" y="1578868"/>
            <a:ext cx="3349677" cy="461665"/>
          </a:xfrm>
          <a:prstGeom prst="rect">
            <a:avLst/>
          </a:prstGeom>
          <a:noFill/>
        </p:spPr>
        <p:txBody>
          <a:bodyPr wrap="square" rtlCol="0">
            <a:spAutoFit/>
          </a:bodyPr>
          <a:lstStyle/>
          <a:p>
            <a:r>
              <a:rPr lang="en-US" altLang="zh-CN" sz="2400" b="1" dirty="0">
                <a:solidFill>
                  <a:schemeClr val="bg1">
                    <a:lumMod val="50000"/>
                  </a:schemeClr>
                </a:solidFill>
              </a:rPr>
              <a:t>1. </a:t>
            </a:r>
            <a:r>
              <a:rPr lang="zh-CN" altLang="en-US" sz="2400" b="1" dirty="0">
                <a:solidFill>
                  <a:schemeClr val="bg1">
                    <a:lumMod val="50000"/>
                  </a:schemeClr>
                </a:solidFill>
              </a:rPr>
              <a:t>研究背景</a:t>
            </a:r>
            <a:endParaRPr lang="en-US" altLang="zh-CN" sz="2400" dirty="0">
              <a:solidFill>
                <a:schemeClr val="bg1">
                  <a:lumMod val="50000"/>
                </a:schemeClr>
              </a:solidFill>
            </a:endParaRPr>
          </a:p>
        </p:txBody>
      </p:sp>
      <p:sp>
        <p:nvSpPr>
          <p:cNvPr id="17" name="文本框 16">
            <a:extLst>
              <a:ext uri="{FF2B5EF4-FFF2-40B4-BE49-F238E27FC236}">
                <a16:creationId xmlns:a16="http://schemas.microsoft.com/office/drawing/2014/main" id="{23855772-0964-4950-8DB9-6A4748E918FD}"/>
              </a:ext>
            </a:extLst>
          </p:cNvPr>
          <p:cNvSpPr txBox="1"/>
          <p:nvPr/>
        </p:nvSpPr>
        <p:spPr>
          <a:xfrm>
            <a:off x="432158" y="2180043"/>
            <a:ext cx="11327684" cy="1162691"/>
          </a:xfrm>
          <a:prstGeom prst="rect">
            <a:avLst/>
          </a:prstGeom>
          <a:noFill/>
        </p:spPr>
        <p:txBody>
          <a:bodyPr wrap="square" rtlCol="0">
            <a:spAutoFit/>
          </a:bodyPr>
          <a:lstStyle/>
          <a:p>
            <a:pPr>
              <a:lnSpc>
                <a:spcPct val="150000"/>
              </a:lnSpc>
            </a:pPr>
            <a:r>
              <a:rPr lang="en-US" altLang="zh-CN" sz="1600" b="1" dirty="0">
                <a:solidFill>
                  <a:schemeClr val="bg1">
                    <a:lumMod val="50000"/>
                  </a:schemeClr>
                </a:solidFill>
              </a:rPr>
              <a:t>	</a:t>
            </a:r>
            <a:r>
              <a:rPr lang="zh-CN" altLang="en-US" sz="1600" b="1" dirty="0">
                <a:solidFill>
                  <a:schemeClr val="bg1">
                    <a:lumMod val="50000"/>
                  </a:schemeClr>
                </a:solidFill>
              </a:rPr>
              <a:t>现今的通讯工具往往信息交互，这种功能的出现大力的推动着公司企业的发展，能使公司人员之间的交流，便捷化，高效化。企业人员相互交换信息，加强公司内部的合作性，促进资源的流动。但是一般的高性能即时通讯工具收费都很高，使得公司内部无法普及。这样的话一项具备方便，快捷，安全的局域网聊天系统就尤为的重要。</a:t>
            </a:r>
            <a:endParaRPr lang="en-US" altLang="zh-CN" sz="1600" b="1" dirty="0">
              <a:solidFill>
                <a:schemeClr val="bg1">
                  <a:lumMod val="50000"/>
                </a:schemeClr>
              </a:solidFill>
            </a:endParaRPr>
          </a:p>
        </p:txBody>
      </p:sp>
      <p:pic>
        <p:nvPicPr>
          <p:cNvPr id="1032" name="Picture 8" descr="Letter, E-Mail, Mail, Hand, Write">
            <a:extLst>
              <a:ext uri="{FF2B5EF4-FFF2-40B4-BE49-F238E27FC236}">
                <a16:creationId xmlns:a16="http://schemas.microsoft.com/office/drawing/2014/main" id="{A11D7B03-457D-4AB6-987C-9C5795B6C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4" y="3515267"/>
            <a:ext cx="11503743" cy="287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8062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DA4325-87D5-4D0D-8F92-488B12989636}"/>
              </a:ext>
            </a:extLst>
          </p:cNvPr>
          <p:cNvSpPr/>
          <p:nvPr/>
        </p:nvSpPr>
        <p:spPr>
          <a:xfrm>
            <a:off x="10020300" y="534014"/>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7D31F46-B28C-ED53-1780-24E1C3D88B27}"/>
              </a:ext>
            </a:extLst>
          </p:cNvPr>
          <p:cNvSpPr txBox="1"/>
          <p:nvPr/>
        </p:nvSpPr>
        <p:spPr>
          <a:xfrm>
            <a:off x="241935" y="534014"/>
            <a:ext cx="2356485" cy="523220"/>
          </a:xfrm>
          <a:prstGeom prst="rect">
            <a:avLst/>
          </a:prstGeom>
          <a:noFill/>
        </p:spPr>
        <p:txBody>
          <a:bodyPr wrap="square" rtlCol="0">
            <a:spAutoFit/>
          </a:bodyPr>
          <a:lstStyle/>
          <a:p>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PART One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之</a:t>
            </a:r>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项目简介</a:t>
            </a: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p:txBody>
      </p:sp>
      <p:cxnSp>
        <p:nvCxnSpPr>
          <p:cNvPr id="11" name="直接连接符 10">
            <a:extLst>
              <a:ext uri="{FF2B5EF4-FFF2-40B4-BE49-F238E27FC236}">
                <a16:creationId xmlns:a16="http://schemas.microsoft.com/office/drawing/2014/main" id="{EBC46AFC-02C2-E070-0BDB-0B42ACD897A6}"/>
              </a:ext>
            </a:extLst>
          </p:cNvPr>
          <p:cNvCxnSpPr>
            <a:cxnSpLocks/>
          </p:cNvCxnSpPr>
          <p:nvPr/>
        </p:nvCxnSpPr>
        <p:spPr>
          <a:xfrm>
            <a:off x="333374" y="1162644"/>
            <a:ext cx="2114078" cy="0"/>
          </a:xfrm>
          <a:prstGeom prst="line">
            <a:avLst/>
          </a:prstGeom>
          <a:ln w="28575">
            <a:solidFill>
              <a:schemeClr val="tx1"/>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4FE4B4E-CDD1-4842-86FF-B865A772C34C}"/>
              </a:ext>
            </a:extLst>
          </p:cNvPr>
          <p:cNvSpPr txBox="1"/>
          <p:nvPr/>
        </p:nvSpPr>
        <p:spPr>
          <a:xfrm>
            <a:off x="241935" y="1578868"/>
            <a:ext cx="3349677" cy="461665"/>
          </a:xfrm>
          <a:prstGeom prst="rect">
            <a:avLst/>
          </a:prstGeom>
          <a:noFill/>
        </p:spPr>
        <p:txBody>
          <a:bodyPr wrap="square" rtlCol="0">
            <a:spAutoFit/>
          </a:bodyPr>
          <a:lstStyle/>
          <a:p>
            <a:r>
              <a:rPr lang="en-US" altLang="zh-CN" sz="2400" b="1" dirty="0">
                <a:solidFill>
                  <a:schemeClr val="bg1">
                    <a:lumMod val="50000"/>
                  </a:schemeClr>
                </a:solidFill>
              </a:rPr>
              <a:t>2. </a:t>
            </a:r>
            <a:r>
              <a:rPr lang="zh-CN" altLang="en-US" sz="2400" b="1" dirty="0">
                <a:solidFill>
                  <a:schemeClr val="bg1">
                    <a:lumMod val="50000"/>
                  </a:schemeClr>
                </a:solidFill>
              </a:rPr>
              <a:t>项目介绍</a:t>
            </a:r>
            <a:endParaRPr lang="en-US" altLang="zh-CN" sz="2400" dirty="0">
              <a:solidFill>
                <a:schemeClr val="bg1">
                  <a:lumMod val="50000"/>
                </a:schemeClr>
              </a:solidFill>
            </a:endParaRPr>
          </a:p>
        </p:txBody>
      </p:sp>
      <p:sp>
        <p:nvSpPr>
          <p:cNvPr id="7" name="文本框 6">
            <a:extLst>
              <a:ext uri="{FF2B5EF4-FFF2-40B4-BE49-F238E27FC236}">
                <a16:creationId xmlns:a16="http://schemas.microsoft.com/office/drawing/2014/main" id="{78FACA92-0C33-4BDA-BC62-9401A0776804}"/>
              </a:ext>
            </a:extLst>
          </p:cNvPr>
          <p:cNvSpPr txBox="1"/>
          <p:nvPr/>
        </p:nvSpPr>
        <p:spPr>
          <a:xfrm>
            <a:off x="333374" y="2562167"/>
            <a:ext cx="4992458" cy="2640018"/>
          </a:xfrm>
          <a:prstGeom prst="rect">
            <a:avLst/>
          </a:prstGeom>
          <a:noFill/>
        </p:spPr>
        <p:txBody>
          <a:bodyPr wrap="square" rtlCol="0">
            <a:spAutoFit/>
          </a:bodyPr>
          <a:lstStyle/>
          <a:p>
            <a:pPr>
              <a:lnSpc>
                <a:spcPct val="150000"/>
              </a:lnSpc>
            </a:pPr>
            <a:r>
              <a:rPr lang="en-US" altLang="zh-CN" sz="1600" b="1" dirty="0">
                <a:solidFill>
                  <a:schemeClr val="bg1">
                    <a:lumMod val="50000"/>
                  </a:schemeClr>
                </a:solidFill>
              </a:rPr>
              <a:t>	</a:t>
            </a:r>
            <a:r>
              <a:rPr lang="zh-CN" altLang="en-US" sz="1600" b="1" dirty="0">
                <a:solidFill>
                  <a:schemeClr val="bg1">
                    <a:lumMod val="50000"/>
                  </a:schemeClr>
                </a:solidFill>
              </a:rPr>
              <a:t>本项目设计开发的局域网语音聊天软件适用于团队内部使用，既充分利用了网络资源，又保证了内部信息的安全。该项目采用的的是</a:t>
            </a:r>
            <a:r>
              <a:rPr lang="en-US" altLang="zh-CN" sz="1600" b="1" dirty="0">
                <a:solidFill>
                  <a:schemeClr val="bg1">
                    <a:lumMod val="50000"/>
                  </a:schemeClr>
                </a:solidFill>
              </a:rPr>
              <a:t>C/S</a:t>
            </a:r>
            <a:r>
              <a:rPr lang="zh-CN" altLang="en-US" sz="1600" b="1" dirty="0">
                <a:solidFill>
                  <a:schemeClr val="bg1">
                    <a:lumMod val="50000"/>
                  </a:schemeClr>
                </a:solidFill>
              </a:rPr>
              <a:t>架构，软件由客户端及服务器两部分组成，所使用的程序语言为</a:t>
            </a:r>
            <a:r>
              <a:rPr lang="en-US" altLang="zh-CN" sz="1600" b="1" dirty="0">
                <a:solidFill>
                  <a:schemeClr val="bg1">
                    <a:lumMod val="50000"/>
                  </a:schemeClr>
                </a:solidFill>
              </a:rPr>
              <a:t>C++, </a:t>
            </a:r>
            <a:r>
              <a:rPr lang="zh-CN" altLang="en-US" sz="1600" b="1" dirty="0">
                <a:solidFill>
                  <a:schemeClr val="bg1">
                    <a:lumMod val="50000"/>
                  </a:schemeClr>
                </a:solidFill>
              </a:rPr>
              <a:t>数据的存储主要是</a:t>
            </a:r>
            <a:r>
              <a:rPr lang="en-US" altLang="zh-CN" sz="1600" b="1" dirty="0">
                <a:solidFill>
                  <a:schemeClr val="bg1">
                    <a:lumMod val="50000"/>
                  </a:schemeClr>
                </a:solidFill>
              </a:rPr>
              <a:t>SQLite</a:t>
            </a:r>
            <a:r>
              <a:rPr lang="zh-CN" altLang="en-US" sz="1600" b="1" dirty="0">
                <a:solidFill>
                  <a:schemeClr val="bg1">
                    <a:lumMod val="50000"/>
                  </a:schemeClr>
                </a:solidFill>
              </a:rPr>
              <a:t>数据表。该轻量级服务器用于后台处理数据，客户端面向用户，具备美观的界面以及良好的人机交互效果。</a:t>
            </a:r>
          </a:p>
        </p:txBody>
      </p:sp>
      <p:pic>
        <p:nvPicPr>
          <p:cNvPr id="2050" name="Picture 2" descr="Internet, Laptop, Computer, Notebook">
            <a:extLst>
              <a:ext uri="{FF2B5EF4-FFF2-40B4-BE49-F238E27FC236}">
                <a16:creationId xmlns:a16="http://schemas.microsoft.com/office/drawing/2014/main" id="{63721F19-3C95-447D-8789-1A0E6A361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655" y="2040533"/>
            <a:ext cx="45339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0576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Email, Icon, Mail, Envelope, Contact">
            <a:extLst>
              <a:ext uri="{FF2B5EF4-FFF2-40B4-BE49-F238E27FC236}">
                <a16:creationId xmlns:a16="http://schemas.microsoft.com/office/drawing/2014/main" id="{37B5427E-C240-4859-B5F2-D4637FECB91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292347" y="1461404"/>
            <a:ext cx="1786399" cy="1786399"/>
          </a:xfrm>
          <a:prstGeom prst="rect">
            <a:avLst/>
          </a:prstGeom>
          <a:extLst>
            <a:ext uri="{909E8E84-426E-40DD-AFC4-6F175D3DCCD1}">
              <a14:hiddenFill xmlns:a14="http://schemas.microsoft.com/office/drawing/2010/main">
                <a:solidFill>
                  <a:srgbClr val="FFFFFF"/>
                </a:solidFill>
              </a14:hiddenFill>
            </a:ext>
          </a:extLst>
        </p:spPr>
      </p:pic>
      <p:pic>
        <p:nvPicPr>
          <p:cNvPr id="3074" name="Picture 2" descr="Email, Newsletter, Email Marketing">
            <a:extLst>
              <a:ext uri="{FF2B5EF4-FFF2-40B4-BE49-F238E27FC236}">
                <a16:creationId xmlns:a16="http://schemas.microsoft.com/office/drawing/2014/main" id="{4578BAE7-D73D-4F2E-987B-FF4A986CE5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39" y="2562167"/>
            <a:ext cx="5781675" cy="32385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3ADA4325-87D5-4D0D-8F92-488B12989636}"/>
              </a:ext>
            </a:extLst>
          </p:cNvPr>
          <p:cNvSpPr/>
          <p:nvPr/>
        </p:nvSpPr>
        <p:spPr>
          <a:xfrm>
            <a:off x="10020300" y="534014"/>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7D31F46-B28C-ED53-1780-24E1C3D88B27}"/>
              </a:ext>
            </a:extLst>
          </p:cNvPr>
          <p:cNvSpPr txBox="1"/>
          <p:nvPr/>
        </p:nvSpPr>
        <p:spPr>
          <a:xfrm>
            <a:off x="241935" y="534014"/>
            <a:ext cx="2356485" cy="523220"/>
          </a:xfrm>
          <a:prstGeom prst="rect">
            <a:avLst/>
          </a:prstGeom>
          <a:noFill/>
        </p:spPr>
        <p:txBody>
          <a:bodyPr wrap="square" rtlCol="0">
            <a:spAutoFit/>
          </a:bodyPr>
          <a:lstStyle/>
          <a:p>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PART One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之</a:t>
            </a:r>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项目简介</a:t>
            </a: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p:txBody>
      </p:sp>
      <p:cxnSp>
        <p:nvCxnSpPr>
          <p:cNvPr id="11" name="直接连接符 10">
            <a:extLst>
              <a:ext uri="{FF2B5EF4-FFF2-40B4-BE49-F238E27FC236}">
                <a16:creationId xmlns:a16="http://schemas.microsoft.com/office/drawing/2014/main" id="{EBC46AFC-02C2-E070-0BDB-0B42ACD897A6}"/>
              </a:ext>
            </a:extLst>
          </p:cNvPr>
          <p:cNvCxnSpPr>
            <a:cxnSpLocks/>
          </p:cNvCxnSpPr>
          <p:nvPr/>
        </p:nvCxnSpPr>
        <p:spPr>
          <a:xfrm>
            <a:off x="333374" y="1162644"/>
            <a:ext cx="2114078" cy="0"/>
          </a:xfrm>
          <a:prstGeom prst="line">
            <a:avLst/>
          </a:prstGeom>
          <a:ln w="28575">
            <a:solidFill>
              <a:schemeClr val="tx1"/>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4FE4B4E-CDD1-4842-86FF-B865A772C34C}"/>
              </a:ext>
            </a:extLst>
          </p:cNvPr>
          <p:cNvSpPr txBox="1"/>
          <p:nvPr/>
        </p:nvSpPr>
        <p:spPr>
          <a:xfrm>
            <a:off x="241935" y="1578868"/>
            <a:ext cx="4084259" cy="461665"/>
          </a:xfrm>
          <a:prstGeom prst="rect">
            <a:avLst/>
          </a:prstGeom>
          <a:noFill/>
        </p:spPr>
        <p:txBody>
          <a:bodyPr wrap="square" rtlCol="0">
            <a:spAutoFit/>
          </a:bodyPr>
          <a:lstStyle/>
          <a:p>
            <a:r>
              <a:rPr lang="en-US" altLang="zh-CN" sz="2400" b="1" dirty="0">
                <a:solidFill>
                  <a:schemeClr val="bg1">
                    <a:lumMod val="50000"/>
                  </a:schemeClr>
                </a:solidFill>
              </a:rPr>
              <a:t>3. Socket</a:t>
            </a:r>
            <a:r>
              <a:rPr lang="zh-CN" altLang="en-US" sz="2400" b="1" dirty="0">
                <a:solidFill>
                  <a:schemeClr val="bg1">
                    <a:lumMod val="50000"/>
                  </a:schemeClr>
                </a:solidFill>
              </a:rPr>
              <a:t>和多线程的特点</a:t>
            </a:r>
            <a:endParaRPr lang="en-US" altLang="zh-CN" sz="2400" dirty="0">
              <a:solidFill>
                <a:schemeClr val="bg1">
                  <a:lumMod val="50000"/>
                </a:schemeClr>
              </a:solidFill>
            </a:endParaRPr>
          </a:p>
        </p:txBody>
      </p:sp>
      <p:sp>
        <p:nvSpPr>
          <p:cNvPr id="17" name="文本框 16">
            <a:extLst>
              <a:ext uri="{FF2B5EF4-FFF2-40B4-BE49-F238E27FC236}">
                <a16:creationId xmlns:a16="http://schemas.microsoft.com/office/drawing/2014/main" id="{23855772-0964-4950-8DB9-6A4748E918FD}"/>
              </a:ext>
            </a:extLst>
          </p:cNvPr>
          <p:cNvSpPr txBox="1"/>
          <p:nvPr/>
        </p:nvSpPr>
        <p:spPr>
          <a:xfrm>
            <a:off x="6197888" y="2756578"/>
            <a:ext cx="5677084" cy="26400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b="1" dirty="0">
                <a:solidFill>
                  <a:schemeClr val="bg1">
                    <a:lumMod val="50000"/>
                  </a:schemeClr>
                </a:solidFill>
              </a:rPr>
              <a:t>Socket</a:t>
            </a:r>
            <a:r>
              <a:rPr lang="zh-CN" altLang="en-US" sz="1600" b="1" dirty="0">
                <a:solidFill>
                  <a:schemeClr val="bg1">
                    <a:lumMod val="50000"/>
                  </a:schemeClr>
                </a:solidFill>
              </a:rPr>
              <a:t>通常也称作</a:t>
            </a:r>
            <a:r>
              <a:rPr lang="en-US" altLang="zh-CN" sz="1600" b="1" dirty="0">
                <a:solidFill>
                  <a:schemeClr val="bg1">
                    <a:lumMod val="50000"/>
                  </a:schemeClr>
                </a:solidFill>
              </a:rPr>
              <a:t>"</a:t>
            </a:r>
            <a:r>
              <a:rPr lang="zh-CN" altLang="en-US" sz="1600" b="1" dirty="0">
                <a:solidFill>
                  <a:schemeClr val="bg1">
                    <a:lumMod val="50000"/>
                  </a:schemeClr>
                </a:solidFill>
              </a:rPr>
              <a:t>套接字</a:t>
            </a:r>
            <a:r>
              <a:rPr lang="en-US" altLang="zh-CN" sz="1600" b="1" dirty="0">
                <a:solidFill>
                  <a:schemeClr val="bg1">
                    <a:lumMod val="50000"/>
                  </a:schemeClr>
                </a:solidFill>
              </a:rPr>
              <a:t>"</a:t>
            </a:r>
            <a:r>
              <a:rPr lang="zh-CN" altLang="en-US" sz="1600" b="1" dirty="0">
                <a:solidFill>
                  <a:schemeClr val="bg1">
                    <a:lumMod val="50000"/>
                  </a:schemeClr>
                </a:solidFill>
              </a:rPr>
              <a:t>，应用程序通常通过</a:t>
            </a:r>
            <a:r>
              <a:rPr lang="en-US" altLang="zh-CN" sz="1600" b="1" dirty="0">
                <a:solidFill>
                  <a:schemeClr val="bg1">
                    <a:lumMod val="50000"/>
                  </a:schemeClr>
                </a:solidFill>
              </a:rPr>
              <a:t>"</a:t>
            </a:r>
            <a:r>
              <a:rPr lang="zh-CN" altLang="en-US" sz="1600" b="1" dirty="0">
                <a:solidFill>
                  <a:schemeClr val="bg1">
                    <a:lumMod val="50000"/>
                  </a:schemeClr>
                </a:solidFill>
              </a:rPr>
              <a:t>套接字</a:t>
            </a:r>
            <a:r>
              <a:rPr lang="en-US" altLang="zh-CN" sz="1600" b="1" dirty="0">
                <a:solidFill>
                  <a:schemeClr val="bg1">
                    <a:lumMod val="50000"/>
                  </a:schemeClr>
                </a:solidFill>
              </a:rPr>
              <a:t>"</a:t>
            </a:r>
            <a:r>
              <a:rPr lang="zh-CN" altLang="en-US" sz="1600" b="1" dirty="0">
                <a:solidFill>
                  <a:schemeClr val="bg1">
                    <a:lumMod val="50000"/>
                  </a:schemeClr>
                </a:solidFill>
              </a:rPr>
              <a:t>向网络发出请求或者应答网络请求。套接字之间的连接过程可以分为三个步骤</a:t>
            </a:r>
            <a:r>
              <a:rPr lang="en-US" altLang="zh-CN" sz="1600" b="1" dirty="0">
                <a:solidFill>
                  <a:schemeClr val="bg1">
                    <a:lumMod val="50000"/>
                  </a:schemeClr>
                </a:solidFill>
              </a:rPr>
              <a:t>:</a:t>
            </a:r>
            <a:r>
              <a:rPr lang="zh-CN" altLang="en-US" sz="1600" b="1" dirty="0">
                <a:solidFill>
                  <a:schemeClr val="bg1">
                    <a:lumMod val="50000"/>
                  </a:schemeClr>
                </a:solidFill>
              </a:rPr>
              <a:t>服务器监听，客户端请求，连接确认。</a:t>
            </a:r>
            <a:endParaRPr lang="en-US" altLang="zh-CN" sz="1600" b="1" dirty="0">
              <a:solidFill>
                <a:schemeClr val="bg1">
                  <a:lumMod val="50000"/>
                </a:schemeClr>
              </a:solidFill>
            </a:endParaRPr>
          </a:p>
          <a:p>
            <a:pPr>
              <a:lnSpc>
                <a:spcPct val="150000"/>
              </a:lnSpc>
            </a:pPr>
            <a:endParaRPr lang="en-US" altLang="zh-CN" sz="1600" b="1" dirty="0">
              <a:solidFill>
                <a:schemeClr val="bg1">
                  <a:lumMod val="50000"/>
                </a:schemeClr>
              </a:solidFill>
            </a:endParaRPr>
          </a:p>
          <a:p>
            <a:pPr marL="285750" indent="-285750">
              <a:lnSpc>
                <a:spcPct val="150000"/>
              </a:lnSpc>
              <a:buFont typeface="Wingdings" panose="05000000000000000000" pitchFamily="2" charset="2"/>
              <a:buChar char="Ø"/>
            </a:pPr>
            <a:r>
              <a:rPr lang="zh-CN" altLang="en-US" sz="1600" b="1" dirty="0">
                <a:solidFill>
                  <a:schemeClr val="bg1">
                    <a:lumMod val="50000"/>
                  </a:schemeClr>
                </a:solidFill>
              </a:rPr>
              <a:t>所谓</a:t>
            </a:r>
            <a:r>
              <a:rPr lang="en-US" altLang="zh-CN" sz="1600" b="1" dirty="0">
                <a:solidFill>
                  <a:schemeClr val="bg1">
                    <a:lumMod val="50000"/>
                  </a:schemeClr>
                </a:solidFill>
              </a:rPr>
              <a:t>"</a:t>
            </a:r>
            <a:r>
              <a:rPr lang="zh-CN" altLang="en-US" sz="1600" b="1" dirty="0">
                <a:solidFill>
                  <a:schemeClr val="bg1">
                    <a:lumMod val="50000"/>
                  </a:schemeClr>
                </a:solidFill>
              </a:rPr>
              <a:t>线程</a:t>
            </a:r>
            <a:r>
              <a:rPr lang="en-US" altLang="zh-CN" sz="1600" b="1" dirty="0">
                <a:solidFill>
                  <a:schemeClr val="bg1">
                    <a:lumMod val="50000"/>
                  </a:schemeClr>
                </a:solidFill>
              </a:rPr>
              <a:t>"(Thread)</a:t>
            </a:r>
            <a:r>
              <a:rPr lang="zh-CN" altLang="en-US" sz="1600" b="1" dirty="0">
                <a:solidFill>
                  <a:schemeClr val="bg1">
                    <a:lumMod val="50000"/>
                  </a:schemeClr>
                </a:solidFill>
              </a:rPr>
              <a:t>，是</a:t>
            </a:r>
            <a:r>
              <a:rPr lang="en-US" altLang="zh-CN" sz="1600" b="1" dirty="0">
                <a:solidFill>
                  <a:schemeClr val="bg1">
                    <a:lumMod val="50000"/>
                  </a:schemeClr>
                </a:solidFill>
              </a:rPr>
              <a:t>"</a:t>
            </a:r>
            <a:r>
              <a:rPr lang="zh-CN" altLang="en-US" sz="1600" b="1" dirty="0">
                <a:solidFill>
                  <a:schemeClr val="bg1">
                    <a:lumMod val="50000"/>
                  </a:schemeClr>
                </a:solidFill>
              </a:rPr>
              <a:t>进程</a:t>
            </a:r>
            <a:r>
              <a:rPr lang="en-US" altLang="zh-CN" sz="1600" b="1" dirty="0">
                <a:solidFill>
                  <a:schemeClr val="bg1">
                    <a:lumMod val="50000"/>
                  </a:schemeClr>
                </a:solidFill>
              </a:rPr>
              <a:t>"</a:t>
            </a:r>
            <a:r>
              <a:rPr lang="zh-CN" altLang="en-US" sz="1600" b="1" dirty="0">
                <a:solidFill>
                  <a:schemeClr val="bg1">
                    <a:lumMod val="50000"/>
                  </a:schemeClr>
                </a:solidFill>
              </a:rPr>
              <a:t>中某个单</a:t>
            </a:r>
            <a:r>
              <a:rPr lang="en-US" altLang="zh-CN" sz="1600" b="1" dirty="0">
                <a:solidFill>
                  <a:schemeClr val="bg1">
                    <a:lumMod val="50000"/>
                  </a:schemeClr>
                </a:solidFill>
              </a:rPr>
              <a:t>-</a:t>
            </a:r>
            <a:r>
              <a:rPr lang="zh-CN" altLang="en-US" sz="1600" b="1" dirty="0">
                <a:solidFill>
                  <a:schemeClr val="bg1">
                    <a:lumMod val="50000"/>
                  </a:schemeClr>
                </a:solidFill>
              </a:rPr>
              <a:t>顺序的控制流。新兴的操作系统，如</a:t>
            </a:r>
            <a:r>
              <a:rPr lang="en-US" altLang="zh-CN" sz="1600" b="1" dirty="0">
                <a:solidFill>
                  <a:schemeClr val="bg1">
                    <a:lumMod val="50000"/>
                  </a:schemeClr>
                </a:solidFill>
              </a:rPr>
              <a:t>Mac, Windows, Linux</a:t>
            </a:r>
            <a:r>
              <a:rPr lang="zh-CN" altLang="en-US" sz="1600" b="1" dirty="0">
                <a:solidFill>
                  <a:schemeClr val="bg1">
                    <a:lumMod val="50000"/>
                  </a:schemeClr>
                </a:solidFill>
              </a:rPr>
              <a:t>等，大多采用多线程的概念，把线程视为基本执行单位。</a:t>
            </a:r>
            <a:endParaRPr lang="en-US" altLang="zh-CN" sz="1600" b="1" dirty="0">
              <a:solidFill>
                <a:schemeClr val="bg1">
                  <a:lumMod val="50000"/>
                </a:schemeClr>
              </a:solidFill>
            </a:endParaRPr>
          </a:p>
        </p:txBody>
      </p:sp>
    </p:spTree>
    <p:extLst>
      <p:ext uri="{BB962C8B-B14F-4D97-AF65-F5344CB8AC3E}">
        <p14:creationId xmlns:p14="http://schemas.microsoft.com/office/powerpoint/2010/main" val="4540517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24CBDFB-4FF3-4560-B1AA-F465B35251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1419225"/>
            <a:ext cx="4019550" cy="4019550"/>
          </a:xfrm>
          <a:prstGeom prst="rect">
            <a:avLst/>
          </a:prstGeom>
        </p:spPr>
      </p:pic>
      <p:sp>
        <p:nvSpPr>
          <p:cNvPr id="4" name="文本框 3">
            <a:extLst>
              <a:ext uri="{FF2B5EF4-FFF2-40B4-BE49-F238E27FC236}">
                <a16:creationId xmlns:a16="http://schemas.microsoft.com/office/drawing/2014/main" id="{68A76BC1-5AF4-4245-8A5F-A394E9D9E27A}"/>
              </a:ext>
            </a:extLst>
          </p:cNvPr>
          <p:cNvSpPr txBox="1"/>
          <p:nvPr/>
        </p:nvSpPr>
        <p:spPr>
          <a:xfrm>
            <a:off x="983457" y="3657779"/>
            <a:ext cx="3557586" cy="369332"/>
          </a:xfrm>
          <a:prstGeom prst="rect">
            <a:avLst/>
          </a:prstGeom>
          <a:noFill/>
        </p:spPr>
        <p:txBody>
          <a:bodyPr wrap="square" rtlCol="0">
            <a:spAutoFit/>
          </a:bodyPr>
          <a:lstStyle/>
          <a:p>
            <a:r>
              <a:rPr lang="zh-CN" altLang="en-US" dirty="0"/>
              <a:t>设计框架</a:t>
            </a:r>
          </a:p>
        </p:txBody>
      </p:sp>
      <p:cxnSp>
        <p:nvCxnSpPr>
          <p:cNvPr id="5" name="直接连接符 4">
            <a:extLst>
              <a:ext uri="{FF2B5EF4-FFF2-40B4-BE49-F238E27FC236}">
                <a16:creationId xmlns:a16="http://schemas.microsoft.com/office/drawing/2014/main" id="{3ED6E117-BF77-4E14-A1EA-A51B295DEB2C}"/>
              </a:ext>
            </a:extLst>
          </p:cNvPr>
          <p:cNvCxnSpPr/>
          <p:nvPr/>
        </p:nvCxnSpPr>
        <p:spPr>
          <a:xfrm>
            <a:off x="1133475" y="4264849"/>
            <a:ext cx="14478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916E0B7-7B93-448B-A8F6-D024B2DE4D7F}"/>
              </a:ext>
            </a:extLst>
          </p:cNvPr>
          <p:cNvSpPr txBox="1"/>
          <p:nvPr/>
        </p:nvSpPr>
        <p:spPr>
          <a:xfrm>
            <a:off x="971550" y="2457450"/>
            <a:ext cx="5810250" cy="1200329"/>
          </a:xfrm>
          <a:prstGeom prst="rect">
            <a:avLst/>
          </a:prstGeom>
          <a:noFill/>
        </p:spPr>
        <p:txBody>
          <a:bodyPr wrap="square" rtlCol="0">
            <a:spAutoFit/>
          </a:bodyPr>
          <a:lstStyle/>
          <a:p>
            <a:r>
              <a:rPr lang="en-US" altLang="zh-CN" sz="7200" b="1" dirty="0"/>
              <a:t>PART TWO</a:t>
            </a:r>
            <a:endParaRPr lang="zh-CN" altLang="en-US" sz="7200" b="1" dirty="0"/>
          </a:p>
        </p:txBody>
      </p:sp>
      <p:sp>
        <p:nvSpPr>
          <p:cNvPr id="7" name="文本框 6">
            <a:extLst>
              <a:ext uri="{FF2B5EF4-FFF2-40B4-BE49-F238E27FC236}">
                <a16:creationId xmlns:a16="http://schemas.microsoft.com/office/drawing/2014/main" id="{0FC0F9A6-4B50-46F3-B49F-1E23E0F3CA3E}"/>
              </a:ext>
            </a:extLst>
          </p:cNvPr>
          <p:cNvSpPr txBox="1"/>
          <p:nvPr/>
        </p:nvSpPr>
        <p:spPr>
          <a:xfrm>
            <a:off x="6734175" y="533221"/>
            <a:ext cx="2057400" cy="1862048"/>
          </a:xfrm>
          <a:prstGeom prst="rect">
            <a:avLst/>
          </a:prstGeom>
          <a:noFill/>
        </p:spPr>
        <p:txBody>
          <a:bodyPr wrap="square" rtlCol="0">
            <a:spAutoFit/>
          </a:bodyPr>
          <a:lstStyle/>
          <a:p>
            <a:r>
              <a:rPr lang="en-US" altLang="zh-CN" sz="11500" b="1" dirty="0"/>
              <a:t>0</a:t>
            </a:r>
            <a:endParaRPr lang="zh-CN" altLang="en-US" sz="11500" b="1" dirty="0"/>
          </a:p>
        </p:txBody>
      </p:sp>
      <p:sp>
        <p:nvSpPr>
          <p:cNvPr id="8" name="文本框 7">
            <a:extLst>
              <a:ext uri="{FF2B5EF4-FFF2-40B4-BE49-F238E27FC236}">
                <a16:creationId xmlns:a16="http://schemas.microsoft.com/office/drawing/2014/main" id="{02017E27-821D-4BD3-AE81-00AFA94C533E}"/>
              </a:ext>
            </a:extLst>
          </p:cNvPr>
          <p:cNvSpPr txBox="1"/>
          <p:nvPr/>
        </p:nvSpPr>
        <p:spPr>
          <a:xfrm>
            <a:off x="9772650" y="4462731"/>
            <a:ext cx="2057400" cy="1862048"/>
          </a:xfrm>
          <a:prstGeom prst="rect">
            <a:avLst/>
          </a:prstGeom>
          <a:noFill/>
        </p:spPr>
        <p:txBody>
          <a:bodyPr wrap="square" rtlCol="0">
            <a:spAutoFit/>
          </a:bodyPr>
          <a:lstStyle/>
          <a:p>
            <a:r>
              <a:rPr lang="en-US" altLang="zh-CN" sz="11500" b="1" dirty="0"/>
              <a:t>2</a:t>
            </a:r>
            <a:endParaRPr lang="zh-CN" altLang="en-US" sz="11500" b="1" dirty="0"/>
          </a:p>
        </p:txBody>
      </p:sp>
      <p:cxnSp>
        <p:nvCxnSpPr>
          <p:cNvPr id="9" name="直接连接符 8">
            <a:extLst>
              <a:ext uri="{FF2B5EF4-FFF2-40B4-BE49-F238E27FC236}">
                <a16:creationId xmlns:a16="http://schemas.microsoft.com/office/drawing/2014/main" id="{7C9B325C-18F3-4A44-8707-4A7B1395E5D9}"/>
              </a:ext>
            </a:extLst>
          </p:cNvPr>
          <p:cNvCxnSpPr/>
          <p:nvPr/>
        </p:nvCxnSpPr>
        <p:spPr>
          <a:xfrm flipH="1">
            <a:off x="6467475" y="1038314"/>
            <a:ext cx="4648200" cy="403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9E54EB8-ADF0-4330-BCC2-E69E166FFFDF}"/>
              </a:ext>
            </a:extLst>
          </p:cNvPr>
          <p:cNvCxnSpPr>
            <a:cxnSpLocks/>
          </p:cNvCxnSpPr>
          <p:nvPr/>
        </p:nvCxnSpPr>
        <p:spPr>
          <a:xfrm>
            <a:off x="3876675" y="1419225"/>
            <a:ext cx="3714750" cy="5329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23888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ppt_w</p:attrName>
                                        </p:attrNameLst>
                                      </p:cBhvr>
                                      <p:tavLst>
                                        <p:tav tm="0" fmla="#ppt_w*sin(2.5*pi*$)">
                                          <p:val>
                                            <p:fltVal val="0"/>
                                          </p:val>
                                        </p:tav>
                                        <p:tav tm="100000">
                                          <p:val>
                                            <p:fltVal val="1"/>
                                          </p:val>
                                        </p:tav>
                                      </p:tavLst>
                                    </p:anim>
                                    <p:anim calcmode="lin" valueType="num">
                                      <p:cBhvr>
                                        <p:cTn id="9"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par>
                                <p:cTn id="15" presetID="14" presetClass="entr" presetSubtype="1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anim calcmode="lin" valueType="num">
                                      <p:cBhvr>
                                        <p:cTn id="33" dur="2000" fill="hold"/>
                                        <p:tgtEl>
                                          <p:spTgt spid="10"/>
                                        </p:tgtEl>
                                        <p:attrNameLst>
                                          <p:attrName>ppt_w</p:attrName>
                                        </p:attrNameLst>
                                      </p:cBhvr>
                                      <p:tavLst>
                                        <p:tav tm="0" fmla="#ppt_w*sin(2.5*pi*$)">
                                          <p:val>
                                            <p:fltVal val="0"/>
                                          </p:val>
                                        </p:tav>
                                        <p:tav tm="100000">
                                          <p:val>
                                            <p:fltVal val="1"/>
                                          </p:val>
                                        </p:tav>
                                      </p:tavLst>
                                    </p:anim>
                                    <p:anim calcmode="lin" valueType="num">
                                      <p:cBhvr>
                                        <p:cTn id="34" dur="2000" fill="hold"/>
                                        <p:tgtEl>
                                          <p:spTgt spid="10"/>
                                        </p:tgtEl>
                                        <p:attrNameLst>
                                          <p:attrName>ppt_h</p:attrName>
                                        </p:attrNameLst>
                                      </p:cBhvr>
                                      <p:tavLst>
                                        <p:tav tm="0">
                                          <p:val>
                                            <p:strVal val="#ppt_h"/>
                                          </p:val>
                                        </p:tav>
                                        <p:tav tm="100000">
                                          <p:val>
                                            <p:strVal val="#ppt_h"/>
                                          </p:val>
                                        </p:tav>
                                      </p:tavLst>
                                    </p:anim>
                                  </p:childTnLst>
                                </p:cTn>
                              </p:par>
                              <p:par>
                                <p:cTn id="35" presetID="45"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2000"/>
                                        <p:tgtEl>
                                          <p:spTgt spid="9"/>
                                        </p:tgtEl>
                                      </p:cBhvr>
                                    </p:animEffect>
                                    <p:anim calcmode="lin" valueType="num">
                                      <p:cBhvr>
                                        <p:cTn id="38" dur="2000" fill="hold"/>
                                        <p:tgtEl>
                                          <p:spTgt spid="9"/>
                                        </p:tgtEl>
                                        <p:attrNameLst>
                                          <p:attrName>ppt_w</p:attrName>
                                        </p:attrNameLst>
                                      </p:cBhvr>
                                      <p:tavLst>
                                        <p:tav tm="0" fmla="#ppt_w*sin(2.5*pi*$)">
                                          <p:val>
                                            <p:fltVal val="0"/>
                                          </p:val>
                                        </p:tav>
                                        <p:tav tm="100000">
                                          <p:val>
                                            <p:fltVal val="1"/>
                                          </p:val>
                                        </p:tav>
                                      </p:tavLst>
                                    </p:anim>
                                    <p:anim calcmode="lin" valueType="num">
                                      <p:cBhvr>
                                        <p:cTn id="39"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DA4325-87D5-4D0D-8F92-488B12989636}"/>
              </a:ext>
            </a:extLst>
          </p:cNvPr>
          <p:cNvSpPr/>
          <p:nvPr/>
        </p:nvSpPr>
        <p:spPr>
          <a:xfrm>
            <a:off x="10020300" y="534014"/>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EBC46AFC-02C2-E070-0BDB-0B42ACD897A6}"/>
              </a:ext>
            </a:extLst>
          </p:cNvPr>
          <p:cNvCxnSpPr>
            <a:cxnSpLocks/>
          </p:cNvCxnSpPr>
          <p:nvPr/>
        </p:nvCxnSpPr>
        <p:spPr>
          <a:xfrm>
            <a:off x="333374" y="1162644"/>
            <a:ext cx="2114078" cy="0"/>
          </a:xfrm>
          <a:prstGeom prst="line">
            <a:avLst/>
          </a:prstGeom>
          <a:ln w="28575">
            <a:solidFill>
              <a:schemeClr val="tx1"/>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4FE4B4E-CDD1-4842-86FF-B865A772C34C}"/>
              </a:ext>
            </a:extLst>
          </p:cNvPr>
          <p:cNvSpPr txBox="1"/>
          <p:nvPr/>
        </p:nvSpPr>
        <p:spPr>
          <a:xfrm>
            <a:off x="241935" y="1578868"/>
            <a:ext cx="3349677" cy="461665"/>
          </a:xfrm>
          <a:prstGeom prst="rect">
            <a:avLst/>
          </a:prstGeom>
          <a:noFill/>
        </p:spPr>
        <p:txBody>
          <a:bodyPr wrap="square" rtlCol="0">
            <a:spAutoFit/>
          </a:bodyPr>
          <a:lstStyle/>
          <a:p>
            <a:r>
              <a:rPr lang="en-US" altLang="zh-CN" sz="2400" b="1" dirty="0">
                <a:solidFill>
                  <a:schemeClr val="bg1">
                    <a:lumMod val="50000"/>
                  </a:schemeClr>
                </a:solidFill>
              </a:rPr>
              <a:t>1. </a:t>
            </a:r>
            <a:r>
              <a:rPr lang="zh-CN" altLang="en-US" sz="2400" b="1" dirty="0">
                <a:solidFill>
                  <a:schemeClr val="bg1">
                    <a:lumMod val="50000"/>
                  </a:schemeClr>
                </a:solidFill>
              </a:rPr>
              <a:t>系统总体框图</a:t>
            </a:r>
            <a:endParaRPr lang="en-US" altLang="zh-CN" sz="2400" dirty="0">
              <a:solidFill>
                <a:schemeClr val="bg1">
                  <a:lumMod val="50000"/>
                </a:schemeClr>
              </a:solidFill>
            </a:endParaRPr>
          </a:p>
        </p:txBody>
      </p:sp>
      <p:sp>
        <p:nvSpPr>
          <p:cNvPr id="17" name="文本框 16">
            <a:extLst>
              <a:ext uri="{FF2B5EF4-FFF2-40B4-BE49-F238E27FC236}">
                <a16:creationId xmlns:a16="http://schemas.microsoft.com/office/drawing/2014/main" id="{23855772-0964-4950-8DB9-6A4748E918FD}"/>
              </a:ext>
            </a:extLst>
          </p:cNvPr>
          <p:cNvSpPr txBox="1"/>
          <p:nvPr/>
        </p:nvSpPr>
        <p:spPr>
          <a:xfrm>
            <a:off x="241935" y="2478323"/>
            <a:ext cx="6271987" cy="1901354"/>
          </a:xfrm>
          <a:prstGeom prst="rect">
            <a:avLst/>
          </a:prstGeom>
          <a:noFill/>
        </p:spPr>
        <p:txBody>
          <a:bodyPr wrap="square" rtlCol="0">
            <a:spAutoFit/>
          </a:bodyPr>
          <a:lstStyle/>
          <a:p>
            <a:pPr>
              <a:lnSpc>
                <a:spcPct val="150000"/>
              </a:lnSpc>
            </a:pPr>
            <a:r>
              <a:rPr lang="en-US" altLang="zh-CN" sz="1600" dirty="0">
                <a:solidFill>
                  <a:schemeClr val="bg1">
                    <a:lumMod val="50000"/>
                  </a:schemeClr>
                </a:solidFill>
              </a:rPr>
              <a:t>	</a:t>
            </a:r>
            <a:r>
              <a:rPr lang="zh-CN" altLang="en-US" sz="1600" dirty="0">
                <a:solidFill>
                  <a:schemeClr val="bg1">
                    <a:lumMod val="50000"/>
                  </a:schemeClr>
                </a:solidFill>
              </a:rPr>
              <a:t>本论文设计的网络聊天室，以</a:t>
            </a:r>
            <a:r>
              <a:rPr lang="en-US" altLang="zh-CN" sz="1600" dirty="0">
                <a:solidFill>
                  <a:schemeClr val="bg1">
                    <a:lumMod val="50000"/>
                  </a:schemeClr>
                </a:solidFill>
              </a:rPr>
              <a:t>QT Creator</a:t>
            </a:r>
            <a:r>
              <a:rPr lang="zh-CN" altLang="en-US" sz="1600" dirty="0">
                <a:solidFill>
                  <a:schemeClr val="bg1">
                    <a:lumMod val="50000"/>
                  </a:schemeClr>
                </a:solidFill>
              </a:rPr>
              <a:t>为平台，利用</a:t>
            </a:r>
            <a:r>
              <a:rPr lang="en-US" altLang="zh-CN" sz="1600" dirty="0">
                <a:solidFill>
                  <a:schemeClr val="bg1">
                    <a:lumMod val="50000"/>
                  </a:schemeClr>
                </a:solidFill>
              </a:rPr>
              <a:t>TCP</a:t>
            </a:r>
            <a:r>
              <a:rPr lang="zh-CN" altLang="en-US" sz="1600" dirty="0">
                <a:solidFill>
                  <a:schemeClr val="bg1">
                    <a:lumMod val="50000"/>
                  </a:schemeClr>
                </a:solidFill>
              </a:rPr>
              <a:t>协议的</a:t>
            </a:r>
            <a:r>
              <a:rPr lang="en-US" altLang="zh-CN" sz="1600" dirty="0">
                <a:solidFill>
                  <a:schemeClr val="bg1">
                    <a:lumMod val="50000"/>
                  </a:schemeClr>
                </a:solidFill>
              </a:rPr>
              <a:t>Socket</a:t>
            </a:r>
            <a:r>
              <a:rPr lang="zh-CN" altLang="en-US" sz="1600" dirty="0">
                <a:solidFill>
                  <a:schemeClr val="bg1">
                    <a:lumMod val="50000"/>
                  </a:schemeClr>
                </a:solidFill>
              </a:rPr>
              <a:t>类，实现基于</a:t>
            </a:r>
            <a:r>
              <a:rPr lang="en-US" altLang="zh-CN" sz="1600" dirty="0">
                <a:solidFill>
                  <a:schemeClr val="bg1">
                    <a:lumMod val="50000"/>
                  </a:schemeClr>
                </a:solidFill>
              </a:rPr>
              <a:t>C/S</a:t>
            </a:r>
            <a:r>
              <a:rPr lang="zh-CN" altLang="en-US" sz="1600" dirty="0">
                <a:solidFill>
                  <a:schemeClr val="bg1">
                    <a:lumMod val="50000"/>
                  </a:schemeClr>
                </a:solidFill>
              </a:rPr>
              <a:t>模式的简易聊天室。客户端负责对话功能，接受用户的输入数据并发送，显示接收的数据；服务器将具体的业务逻辑编入程序中，维护数据库，承担用户的信息储存和消息中转作用。</a:t>
            </a:r>
            <a:endParaRPr lang="en-US" altLang="zh-CN" sz="1600" dirty="0">
              <a:solidFill>
                <a:schemeClr val="bg1">
                  <a:lumMod val="50000"/>
                </a:schemeClr>
              </a:solidFill>
            </a:endParaRPr>
          </a:p>
        </p:txBody>
      </p:sp>
      <p:sp>
        <p:nvSpPr>
          <p:cNvPr id="7" name="文本框 6">
            <a:extLst>
              <a:ext uri="{FF2B5EF4-FFF2-40B4-BE49-F238E27FC236}">
                <a16:creationId xmlns:a16="http://schemas.microsoft.com/office/drawing/2014/main" id="{91B578F8-94D2-4C3D-91CF-96979B0FD938}"/>
              </a:ext>
            </a:extLst>
          </p:cNvPr>
          <p:cNvSpPr txBox="1"/>
          <p:nvPr/>
        </p:nvSpPr>
        <p:spPr>
          <a:xfrm>
            <a:off x="241935" y="534014"/>
            <a:ext cx="2356485" cy="738664"/>
          </a:xfrm>
          <a:prstGeom prst="rect">
            <a:avLst/>
          </a:prstGeom>
          <a:noFill/>
        </p:spPr>
        <p:txBody>
          <a:bodyPr wrap="square" rtlCol="0">
            <a:spAutoFit/>
          </a:bodyPr>
          <a:lstStyle/>
          <a:p>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PART Two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之</a:t>
            </a:r>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设计框架</a:t>
            </a: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p:txBody>
      </p:sp>
      <p:sp>
        <p:nvSpPr>
          <p:cNvPr id="10" name="文本框 9">
            <a:extLst>
              <a:ext uri="{FF2B5EF4-FFF2-40B4-BE49-F238E27FC236}">
                <a16:creationId xmlns:a16="http://schemas.microsoft.com/office/drawing/2014/main" id="{90901A71-4814-477B-B806-4E39021E81E8}"/>
              </a:ext>
            </a:extLst>
          </p:cNvPr>
          <p:cNvSpPr txBox="1"/>
          <p:nvPr/>
        </p:nvSpPr>
        <p:spPr>
          <a:xfrm>
            <a:off x="8772603" y="6426190"/>
            <a:ext cx="1990647" cy="326051"/>
          </a:xfrm>
          <a:prstGeom prst="rect">
            <a:avLst/>
          </a:prstGeom>
          <a:noFill/>
        </p:spPr>
        <p:txBody>
          <a:bodyPr wrap="square" rtlCol="0">
            <a:spAutoFit/>
          </a:bodyPr>
          <a:lstStyle/>
          <a:p>
            <a:pPr>
              <a:lnSpc>
                <a:spcPct val="150000"/>
              </a:lnSpc>
            </a:pPr>
            <a:r>
              <a:rPr lang="zh-CN" altLang="en-US" sz="1200" b="1" dirty="0">
                <a:solidFill>
                  <a:schemeClr val="bg1">
                    <a:lumMod val="50000"/>
                  </a:schemeClr>
                </a:solidFill>
                <a:latin typeface="黑体" panose="02010609060101010101" pitchFamily="49" charset="-122"/>
                <a:ea typeface="黑体" panose="02010609060101010101" pitchFamily="49" charset="-122"/>
              </a:rPr>
              <a:t>图</a:t>
            </a:r>
            <a:r>
              <a:rPr lang="en-US" altLang="zh-CN" sz="1200" b="1" dirty="0">
                <a:solidFill>
                  <a:schemeClr val="bg1">
                    <a:lumMod val="50000"/>
                  </a:schemeClr>
                </a:solidFill>
                <a:latin typeface="黑体" panose="02010609060101010101" pitchFamily="49" charset="-122"/>
                <a:ea typeface="黑体" panose="02010609060101010101" pitchFamily="49" charset="-122"/>
              </a:rPr>
              <a:t>3-2-1 </a:t>
            </a:r>
            <a:r>
              <a:rPr lang="zh-CN" altLang="en-US" sz="1200" b="1" dirty="0">
                <a:solidFill>
                  <a:schemeClr val="bg1">
                    <a:lumMod val="50000"/>
                  </a:schemeClr>
                </a:solidFill>
                <a:latin typeface="黑体" panose="02010609060101010101" pitchFamily="49" charset="-122"/>
                <a:ea typeface="黑体" panose="02010609060101010101" pitchFamily="49" charset="-122"/>
              </a:rPr>
              <a:t>系统总体框图</a:t>
            </a:r>
            <a:endParaRPr lang="en-US" altLang="zh-CN" sz="1200" b="1" dirty="0">
              <a:solidFill>
                <a:schemeClr val="bg1">
                  <a:lumMod val="50000"/>
                </a:schemeClr>
              </a:solidFill>
              <a:latin typeface="黑体" panose="02010609060101010101" pitchFamily="49" charset="-122"/>
              <a:ea typeface="黑体" panose="02010609060101010101" pitchFamily="49" charset="-122"/>
            </a:endParaRPr>
          </a:p>
        </p:txBody>
      </p:sp>
      <p:pic>
        <p:nvPicPr>
          <p:cNvPr id="13" name="Picture 6" descr="Global, Technology, Network, Globe">
            <a:extLst>
              <a:ext uri="{FF2B5EF4-FFF2-40B4-BE49-F238E27FC236}">
                <a16:creationId xmlns:a16="http://schemas.microsoft.com/office/drawing/2014/main" id="{3534C51C-7DB9-4B15-BE63-CE33D5564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191" y="4238995"/>
            <a:ext cx="4141820" cy="233148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38C330DE-2466-40B6-891C-A5CD274B7D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9178" y="1578868"/>
            <a:ext cx="4126912" cy="4847322"/>
          </a:xfrm>
          <a:prstGeom prst="rect">
            <a:avLst/>
          </a:prstGeom>
        </p:spPr>
      </p:pic>
    </p:spTree>
    <p:extLst>
      <p:ext uri="{BB962C8B-B14F-4D97-AF65-F5344CB8AC3E}">
        <p14:creationId xmlns:p14="http://schemas.microsoft.com/office/powerpoint/2010/main" val="14497294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17"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DA4325-87D5-4D0D-8F92-488B12989636}"/>
              </a:ext>
            </a:extLst>
          </p:cNvPr>
          <p:cNvSpPr/>
          <p:nvPr/>
        </p:nvSpPr>
        <p:spPr>
          <a:xfrm>
            <a:off x="10020300" y="534014"/>
            <a:ext cx="1485900" cy="28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EBC46AFC-02C2-E070-0BDB-0B42ACD897A6}"/>
              </a:ext>
            </a:extLst>
          </p:cNvPr>
          <p:cNvCxnSpPr>
            <a:cxnSpLocks/>
          </p:cNvCxnSpPr>
          <p:nvPr/>
        </p:nvCxnSpPr>
        <p:spPr>
          <a:xfrm>
            <a:off x="333374" y="1162644"/>
            <a:ext cx="2114078" cy="0"/>
          </a:xfrm>
          <a:prstGeom prst="line">
            <a:avLst/>
          </a:prstGeom>
          <a:ln w="28575">
            <a:solidFill>
              <a:schemeClr val="tx1"/>
            </a:solidFill>
          </a:ln>
          <a:effectLst>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4FE4B4E-CDD1-4842-86FF-B865A772C34C}"/>
              </a:ext>
            </a:extLst>
          </p:cNvPr>
          <p:cNvSpPr txBox="1"/>
          <p:nvPr/>
        </p:nvSpPr>
        <p:spPr>
          <a:xfrm>
            <a:off x="241935" y="1578868"/>
            <a:ext cx="3349677" cy="461665"/>
          </a:xfrm>
          <a:prstGeom prst="rect">
            <a:avLst/>
          </a:prstGeom>
          <a:noFill/>
        </p:spPr>
        <p:txBody>
          <a:bodyPr wrap="square" rtlCol="0">
            <a:spAutoFit/>
          </a:bodyPr>
          <a:lstStyle/>
          <a:p>
            <a:r>
              <a:rPr lang="en-US" altLang="zh-CN" sz="2400" b="1" dirty="0">
                <a:solidFill>
                  <a:schemeClr val="bg1">
                    <a:lumMod val="50000"/>
                  </a:schemeClr>
                </a:solidFill>
              </a:rPr>
              <a:t>2. </a:t>
            </a:r>
            <a:r>
              <a:rPr lang="zh-CN" altLang="en-US" sz="2400" b="1" dirty="0">
                <a:solidFill>
                  <a:schemeClr val="bg1">
                    <a:lumMod val="50000"/>
                  </a:schemeClr>
                </a:solidFill>
              </a:rPr>
              <a:t>系统软件框架</a:t>
            </a:r>
            <a:endParaRPr lang="en-US" altLang="zh-CN" sz="2400" dirty="0">
              <a:solidFill>
                <a:schemeClr val="bg1">
                  <a:lumMod val="50000"/>
                </a:schemeClr>
              </a:solidFill>
            </a:endParaRPr>
          </a:p>
        </p:txBody>
      </p:sp>
      <p:sp>
        <p:nvSpPr>
          <p:cNvPr id="7" name="文本框 6">
            <a:extLst>
              <a:ext uri="{FF2B5EF4-FFF2-40B4-BE49-F238E27FC236}">
                <a16:creationId xmlns:a16="http://schemas.microsoft.com/office/drawing/2014/main" id="{91B578F8-94D2-4C3D-91CF-96979B0FD938}"/>
              </a:ext>
            </a:extLst>
          </p:cNvPr>
          <p:cNvSpPr txBox="1"/>
          <p:nvPr/>
        </p:nvSpPr>
        <p:spPr>
          <a:xfrm>
            <a:off x="241935" y="534014"/>
            <a:ext cx="2356485" cy="738664"/>
          </a:xfrm>
          <a:prstGeom prst="rect">
            <a:avLst/>
          </a:prstGeom>
          <a:noFill/>
        </p:spPr>
        <p:txBody>
          <a:bodyPr wrap="square" rtlCol="0">
            <a:spAutoFit/>
          </a:bodyPr>
          <a:lstStyle/>
          <a:p>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PART Two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之</a:t>
            </a:r>
            <a:r>
              <a:rPr lang="en-US" altLang="zh-CN" sz="1400" b="1" dirty="0">
                <a:solidFill>
                  <a:srgbClr val="002060"/>
                </a:solidFill>
                <a:highlight>
                  <a:srgbClr val="C0C0C0"/>
                </a:highlight>
                <a:latin typeface="华文彩云" panose="02010800040101010101" pitchFamily="2" charset="-122"/>
                <a:ea typeface="华文彩云" panose="02010800040101010101" pitchFamily="2" charset="-122"/>
              </a:rPr>
              <a:t>  </a:t>
            </a:r>
            <a:r>
              <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rPr>
              <a:t>设计框架</a:t>
            </a: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a:p>
            <a:endParaRPr lang="zh-CN" altLang="en-US" sz="1400" b="1" dirty="0">
              <a:solidFill>
                <a:srgbClr val="002060"/>
              </a:solidFill>
              <a:highlight>
                <a:srgbClr val="C0C0C0"/>
              </a:highlight>
              <a:latin typeface="华文彩云" panose="02010800040101010101" pitchFamily="2" charset="-122"/>
              <a:ea typeface="华文彩云" panose="02010800040101010101" pitchFamily="2" charset="-122"/>
            </a:endParaRPr>
          </a:p>
        </p:txBody>
      </p:sp>
      <p:pic>
        <p:nvPicPr>
          <p:cNvPr id="6146" name="Picture 2">
            <a:extLst>
              <a:ext uri="{FF2B5EF4-FFF2-40B4-BE49-F238E27FC236}">
                <a16:creationId xmlns:a16="http://schemas.microsoft.com/office/drawing/2014/main" id="{3375EF40-46FC-485B-B086-E8FEAD5240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578868"/>
            <a:ext cx="5715000"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59BB3197-52AF-4A03-B54D-1D17F4067834}"/>
              </a:ext>
            </a:extLst>
          </p:cNvPr>
          <p:cNvSpPr txBox="1"/>
          <p:nvPr/>
        </p:nvSpPr>
        <p:spPr>
          <a:xfrm>
            <a:off x="241935" y="2246766"/>
            <a:ext cx="5083898" cy="1532022"/>
          </a:xfrm>
          <a:prstGeom prst="rect">
            <a:avLst/>
          </a:prstGeom>
          <a:noFill/>
        </p:spPr>
        <p:txBody>
          <a:bodyPr wrap="square" rtlCol="0">
            <a:spAutoFit/>
          </a:bodyPr>
          <a:lstStyle/>
          <a:p>
            <a:pPr>
              <a:lnSpc>
                <a:spcPct val="150000"/>
              </a:lnSpc>
            </a:pPr>
            <a:r>
              <a:rPr lang="en-US" altLang="zh-CN" sz="1600" dirty="0">
                <a:solidFill>
                  <a:schemeClr val="bg1">
                    <a:lumMod val="50000"/>
                  </a:schemeClr>
                </a:solidFill>
              </a:rPr>
              <a:t>	</a:t>
            </a:r>
            <a:r>
              <a:rPr lang="zh-CN" altLang="en-US" sz="1600" dirty="0">
                <a:solidFill>
                  <a:schemeClr val="bg1">
                    <a:lumMod val="50000"/>
                  </a:schemeClr>
                </a:solidFill>
              </a:rPr>
              <a:t>在本次项目中，客户端实现的功能主要是数据库存储以及信息处理；而在客户端，主要功能有：登录注册、聊天界面、个人信息显示、好友列表显示、用户私聊，用户下线处理等。</a:t>
            </a:r>
            <a:endParaRPr lang="en-US" altLang="zh-CN" sz="1600" dirty="0">
              <a:solidFill>
                <a:schemeClr val="bg1">
                  <a:lumMod val="50000"/>
                </a:schemeClr>
              </a:solidFill>
            </a:endParaRPr>
          </a:p>
        </p:txBody>
      </p:sp>
      <p:sp>
        <p:nvSpPr>
          <p:cNvPr id="10" name="文本框 9">
            <a:extLst>
              <a:ext uri="{FF2B5EF4-FFF2-40B4-BE49-F238E27FC236}">
                <a16:creationId xmlns:a16="http://schemas.microsoft.com/office/drawing/2014/main" id="{DA14E96F-D155-462E-985F-7A9498FB74F6}"/>
              </a:ext>
            </a:extLst>
          </p:cNvPr>
          <p:cNvSpPr txBox="1"/>
          <p:nvPr/>
        </p:nvSpPr>
        <p:spPr>
          <a:xfrm>
            <a:off x="8143168" y="6263291"/>
            <a:ext cx="1990647" cy="326051"/>
          </a:xfrm>
          <a:prstGeom prst="rect">
            <a:avLst/>
          </a:prstGeom>
          <a:noFill/>
        </p:spPr>
        <p:txBody>
          <a:bodyPr wrap="square" rtlCol="0">
            <a:spAutoFit/>
          </a:bodyPr>
          <a:lstStyle/>
          <a:p>
            <a:pPr>
              <a:lnSpc>
                <a:spcPct val="150000"/>
              </a:lnSpc>
            </a:pPr>
            <a:r>
              <a:rPr lang="zh-CN" altLang="en-US" sz="1200" b="1" dirty="0">
                <a:solidFill>
                  <a:schemeClr val="bg1">
                    <a:lumMod val="50000"/>
                  </a:schemeClr>
                </a:solidFill>
                <a:latin typeface="黑体" panose="02010609060101010101" pitchFamily="49" charset="-122"/>
                <a:ea typeface="黑体" panose="02010609060101010101" pitchFamily="49" charset="-122"/>
              </a:rPr>
              <a:t>图</a:t>
            </a:r>
            <a:r>
              <a:rPr lang="en-US" altLang="zh-CN" sz="1200" b="1" dirty="0">
                <a:solidFill>
                  <a:schemeClr val="bg1">
                    <a:lumMod val="50000"/>
                  </a:schemeClr>
                </a:solidFill>
                <a:latin typeface="黑体" panose="02010609060101010101" pitchFamily="49" charset="-122"/>
                <a:ea typeface="黑体" panose="02010609060101010101" pitchFamily="49" charset="-122"/>
              </a:rPr>
              <a:t>3-2-2 </a:t>
            </a:r>
            <a:r>
              <a:rPr lang="zh-CN" altLang="en-US" sz="1200" b="1" dirty="0">
                <a:solidFill>
                  <a:schemeClr val="bg1">
                    <a:lumMod val="50000"/>
                  </a:schemeClr>
                </a:solidFill>
                <a:latin typeface="黑体" panose="02010609060101010101" pitchFamily="49" charset="-122"/>
                <a:ea typeface="黑体" panose="02010609060101010101" pitchFamily="49" charset="-122"/>
              </a:rPr>
              <a:t>系统软件框图</a:t>
            </a:r>
            <a:endParaRPr lang="en-US" altLang="zh-CN" sz="1200" b="1" dirty="0">
              <a:solidFill>
                <a:schemeClr val="bg1">
                  <a:lumMod val="50000"/>
                </a:schemeClr>
              </a:solidFill>
              <a:latin typeface="黑体" panose="02010609060101010101" pitchFamily="49" charset="-122"/>
              <a:ea typeface="黑体" panose="02010609060101010101" pitchFamily="49" charset="-122"/>
            </a:endParaRPr>
          </a:p>
        </p:txBody>
      </p:sp>
      <p:pic>
        <p:nvPicPr>
          <p:cNvPr id="12" name="Picture 4" descr="Pixel Cells, Server, Server Problem">
            <a:extLst>
              <a:ext uri="{FF2B5EF4-FFF2-40B4-BE49-F238E27FC236}">
                <a16:creationId xmlns:a16="http://schemas.microsoft.com/office/drawing/2014/main" id="{6C02785F-0A95-4A7B-BB6C-7E1BA2FE58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5" y="3666270"/>
            <a:ext cx="6050437" cy="302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33379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8"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DE5BD12-6861-4E21-837F-27F246958AFC"/>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OeJc0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niXNL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OeJc0u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54lzSy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54lzS2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aWGeS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aWGeS5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aWGeS7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amGeSyTg/xfEDAAAYxkAABcAAAB1bml2ZXJzYWwvdW5pdmVyc2FsLnBuZ+1XaVxT55o/isVOLSBqCrI7ttJFxKgBFJO4AOIom4QisouWyy7IIQYI0UtbBEXa3lvwgiESLAHCTkMwAUJF4NYYUFnCYqSCISSHJGAgIWSbg/bOb2a+zefhw/md8/zf9z3P+n/Oc/L9fU+ZfGT1EQAAJqe9Pc4BgBECADbe/NAYRox/4u+Gbxuunjt1AmgYsBHDwqbY4z7HAaC5aIs2+gNY/rcr3iFXAcC0Z+3a0J9SfQkALFdOexzHXYuQCs7QLwnH+1/rz+YA2GNVJ4ynP3Xbnr8b8bEH7vElhy83eVSctvmi4HNfj022f9n/1/s3HbYN52/e+mLgqGeNq0pJnKAFT4EThvAJ9uqFKwHshPqgoISRaCynNojtXFclLkvpCiEqx2Ppfhj1m8eb7bNhc648NK+1qLWeFafhshd7LaRPYOzMiFnMkfyCMyX7GFs2AkBdoG3qNsQUyUBkw4vdLiPbLSR3q5P3/PmMWZ2rzPiXwNoJb2Fvg0NyzAMHP5oHbAAADw/Y8a3m6+A6uA6ug+vgOrgOroPr4Dq4Dv4/BPdla6TMrwDg+tD/8UfhDS5gcZkf2RiRoxaOzBRhuzLnKvK+xk8RVShacrCgi0UGs9hSAIjqJDzlFzIHbrF0wu8sIsYSws5zR4/E6GQtgzCUZ2Mht0VEwu+QvMqSJ6XMM2qTUwSy5CwAaJ+gUXIyeV2Ee9Wp0UmhTF7rhdmOQgI+QCXeN8lp7KycFtMoySl/MBqS8Ux0jYhC0nu4poj9SKtDkr/5YR5KtCS9gkLn6KQpjvrFIlIYitJDMOhUznJNcARBWEBQ6M5xeYpvQEqhsGtVQv9qtlCB74zko70Gpo+0OalKONrLMxlVs3j2wHTJ3/12bzClvbqN7rtvqderOMxJNP0yCyw6LmDG6r7XvApIjbhVv2ZHvtU9wZUeE0cjRrL+RT3zVeYIAfEpmGMSxZXnqNh/GxKm2XhJNQX5EyL8y9R+YVP1DU278xM5yaBhHD8PjcTVh3ILCcvt1TcyedbYQSiD1f/PkLD+KmF8KPQWag5TiJYHnlRgX9dxlXGfdo9Xu8bbEd78qFxW3k2fxECjh/eA9hRhWVrWKU985cCt5CxfunE0qp0+ZPUA5D6NPzZhsiIhiwkOwSUMrvBHug5j9gwKX/0of5VweKHhep2mNqdhq41q/OZPzWFouz7HYJQ3BRvUvthnPbl/5yjayzfLlmEyI/LhjrgU9SsqqNP8lW8V/hSvjWEpku1/yEDl2HsrXMBI/GSOFXX6733R/872OmbyH6Ibr49galaWh4ktHfL4hXAad4xO6ad9iFqwz121uld0+cm1o8PXieqak7qsISJbhkybgKopUCor6aG5hYIQK13TtPW9pvMaGUppCU5i1zQtsxV1XZG7vjwRc53PKxtx/03h3ku2+ucdfM/hDlmXdUCzTRR/kHuDsJNrNnOALWSaTMAJfgGNgQ+TmM7P0fZmFexkICMw75GNQvV5MYu4H36pF2iJY+o02xAVyG5ollecywox+TSh6/4KCKoEKTsRAqFFQDNbxtowxkOSkA+HpLkhzIHmWmzZpDSXeLPgmeUfoOL7Iw8uCw4gdoB7s/B70XlBeft5u1xJNOqAfZ7bz2p3ROuFHBsMrk9lK+lIDempkuMSM28/4DdDadSNf6wuj4amMBrp/XWTZq3J5BiljC1v00QHc0Jwe2nhos9Y0tPSbQjEx5AeF2uC67e4lCeMKuqp1oXlQqlTw0TkowpjKcjBLRUuWP8YQItZQDcGlhw0G01wwDa22owNtsGJvGq73P5S1BaWELAooTe2iVIyfeYarK/zTHUWqw1Bgq67IGTTuuT8RUGBv8mzvqgksrDCscdtPi5uUpiaER/Jf+152ePx3WAjNbIRY2spGowctvsNWVwmZ5sDYA452aqJr3tFjoTrBfzHblzGQ6eyR3tG0Pb8GgtGEVZ/TXqVJFD/Agfe5Yw+O7Fzw69Lw4F+4eWRnNBZgnPn0gtJvmP5efTqXGWoM+2oZr61xLkyp5z/BRiCavQtUbSJlb11obFlLCdGoYIw4zKaMcxJcJdMkUsjNY055aqYGm69AlK96Rh4Eafs/SGbcwIHbOaj7d2XT6zwXKe0hoMGCf879a9D4a4ANNK8JIDEDaM+MVHhjRBUZYZZiYKEw2VnUSRt8vkc6lu1iEK5hzWe18wp+9e0InlGGqu5QVGh6wCrZjb4yghu8mgbc2NlVTPWxQckMp7GkZUaBHWjW7tM7ZZYWszl0chwqcwRV17nSRPEmHgrI8E5JJLiSr1oN/c1EMZKF7/RmhuheCWtSwPu8nt7D5I+8odGcdFIZzY9mfKUBbbtDEyacksJx91Wk5t9k/Df9d6svXy0UMeOmyJ7oV1YxJb8asC0IQtjWlaF5LhL0/kmx+R79ROBPtwN0pWl+zkyKrUD5rCjqOhGhk+Zcd+MQHPYwas7Pc9TSp10hCssaTYuURFHpd7WuRVHynrSqqur+72Yfi7miO7fwMH+6KFDs/j3XoCNlZraGmMOqt1p9ycS8nIp1iwzwT+smHubK64iOKAxAsupfstcmXBXAFui/H0tYKVw62obUY44boGoFw879UR9i/NRONq3nvT0FCt/30O9mAs3vym6IyX77ZsNSLoiPoJpeoXxLnh9Wtm7LHXKwPRIqGrxsxnknO1x/0CTNkizA1VV6kwbaPxtMVG/4+Jjb/IoCzXy+niMvotFPACNjldVsQQx7AR3vmdvB/mXtoSuOnUTrRQ7aO3Ra/iTRWLc/uHc5SKSdkbSSNJBkuZ+O/ajXDNMO0vaNulbbG7RFK7KtnHxicnBT4hhdrwK0crHUTwK7vYNxX7jzpntecjuCNP7CRMu+8s53UdNiRf03z0gpmsujda3+vjEuPepjkmmUIXEg3p0I7/GoSZu07iW+FP0/FTrnYLMRHjf9oDmBYpBGwuKyPjyb0+i/fkPry1O/36AkVg/FP7JQuv/rKBO/Sr0roImDt0P9/LcmefkZFgd2mc0o95eBOZtkta+z2W81SSS9MJ/CBMQQHk2jOMOIFGmOitTBGJ5bO5dvCsw+e2i8qyJH+aGWxi++JDuQZYoJrYjF1VFeLWiclurn+7MNZpqMln0UheTv7CrLfP2jRwynkCBeVgn56zsEwFDb4fuEEFNzDtPFUkNzdN3iwOQKTP+z/01NKVnDSWB3CxAXJpp4e6iUu22C/RjXrizEqy+tqe0+HUTz4n5siVzsdciWN6pshM9vTqIxqfdtYZGtoSpssdPqbLDaBEO/e7uAi0oKoFdPy+HGjmYZQvyGZNvXE1kEN7bqVW7xQfl3aA4lTg8CD2FRhyyYJK+pI1Ii+Be7AKyizWVprm1in7axyhSYs85p0DNg5wIO9mhfbS+8pmOZtJQt5Wk2b8oP5mUuPvLPcsfzK+a9h6wkgwQFTxXv+FBrtrs6EK3pEsjS9hcH6Zh3TgULCl31syVF5UN37rQ6Z2hcOncsxaob2IXDUH3Tr3vmGx4/GEKLNgrPOo081nS4LxyMgVLKEk3/b72sdDh14GykhpYY5d6ll48kz1n/DysJqtrvjILY3cCLwASVW+5zsz/1vWXhvyYcNenXkyD6pkR5lt+sf62WJjmKkgPZNvwu5K38n5mibgYlmhm15ohye8GAcbyeVATNVp/tU7SiCYrm2jHcWc9epdrrD2u/iJTtxTJ1Nc+FIBGTWXOHO2B1Zxewp8fr1VY2SSxySwAKTYl1cr9926u4MqD3LTibOhPM2f4K58F8Z/DbGTTYyRs/ljMcJKhLlRk2Ql/raRK+Rk4v349GZHDOVIGf5/ZMUgk1K5SM3Rx44T7T9TPTagPz63l1pY2jnYcPJe593MAq0FFtDZ+IGgbZIF3eCF62Uv3Lweg/ovsjlvqNT5eAhi3v0/SL+Rh68oJs//I6H7CkEqZU13xAO9nGQtqUML+nCQ9iCgJf2eW5ozBUJAg2GeIWQrRFs3wW4b0pB3QvC1CxIjAOzVjDerBUIOrNMQpFEov+UBLvcM/+ti5hvW01e2THdcjbTSqrzJ2WtgpHF3yrh1Mlle7FZm1EDNexlKIGW8FBRo5h1N48/V07y1H7nvWAIAoqDP66u3oZqh94XxPbZt4a0qf1BYh9Je72T2Ke9Vb510tDx6OtgdZHxfk2eesvGn6odTxc+B6DFjel80ew4dd60wxYHwRCP4tfiRJ94ZzvRGLcn/f/wAgLOV/zd8/boFH63B3I3iiLpPkb8FqF066b/+XoFsK/C+BbvDB1MMHlEG2AUOnccNLUwY9M3wrvFqzGn22pJJaZU/Spi7rVFPMr+CRHueMc9UeqP/asNk8bFOh9WHvr+GzwGlPX4+GE1F//U9QSwMEFAACAAgAamGeS3Br3rpLAAAAagAAABsAAAB1bml2ZXJzYWwvdW5pdmVyc2FsLnBuZy54bWyzsa/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sCAACwCAAAFAAAAAAAAAABAAAAAAC9EQAAdW5pdmVyc2FsL3BsYXllci54bWxQSwECAAAUAAIACABpYZ5LsIcj9GwBAAD3AgAAKQAAAAAAAAABAAAAAADqFAAAdW5pdmVyc2FsL3NraW5fY3VzdG9taXphdGlvbl9zZXR0aW5ncy54bWxQSwECAAAUAAIACABqYZ5LJOD/F8QMAABjGQAAFwAAAAAAAAAAAAAAAACdFgAAdW5pdmVyc2FsL3VuaXZlcnNhbC5wbmdQSwECAAAUAAIACABqYZ5LcGveuksAAABqAAAAGwAAAAAAAAABAAAAAACWIwAAdW5pdmVyc2FsL3VuaXZlcnNhbC5wbmcueG1sUEsFBgAAAAALAAsASQMAABokAAAAAA=="/>
  <p:tag name="ISPRING_PRESENTATION_TITLE" val="37"/>
</p:tagLst>
</file>

<file path=ppt/theme/theme1.xml><?xml version="1.0" encoding="utf-8"?>
<a:theme xmlns:a="http://schemas.openxmlformats.org/drawingml/2006/main" name="Office Theme">
  <a:themeElements>
    <a:clrScheme name="自定义 235">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1901</TotalTime>
  <Words>1676</Words>
  <Application>Microsoft Office PowerPoint</Application>
  <PresentationFormat>宽屏</PresentationFormat>
  <Paragraphs>140</Paragraphs>
  <Slides>21</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等线</vt:lpstr>
      <vt:lpstr>黑体</vt:lpstr>
      <vt:lpstr>华文彩云</vt:lpstr>
      <vt:lpstr>楷体</vt:lpstr>
      <vt:lpstr>宋体</vt:lpstr>
      <vt:lpstr>微软雅黑</vt:lpstr>
      <vt:lpstr>Aharoni</vt:lpstr>
      <vt:lpstr>Arial</vt:lpstr>
      <vt:lpstr>Berlin Sans FB Demi</vt:lpstr>
      <vt:lpstr>Calibri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37</dc:title>
  <dc:creator>WIN7</dc:creator>
  <cp:lastModifiedBy>Yi fang</cp:lastModifiedBy>
  <cp:revision>687</cp:revision>
  <dcterms:created xsi:type="dcterms:W3CDTF">2017-08-18T03:02:00Z</dcterms:created>
  <dcterms:modified xsi:type="dcterms:W3CDTF">2022-11-27T14:39:13Z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