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580" y="2488768"/>
            <a:ext cx="74656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0" dirty="0">
                <a:latin typeface="Trebuchet MS"/>
                <a:cs typeface="Trebuchet MS"/>
              </a:rPr>
              <a:t>MTC-</a:t>
            </a:r>
            <a:r>
              <a:rPr sz="6000" spc="-470" dirty="0">
                <a:latin typeface="Trebuchet MS"/>
                <a:cs typeface="Trebuchet MS"/>
              </a:rPr>
              <a:t> </a:t>
            </a:r>
            <a:r>
              <a:rPr sz="6000" spc="-195" dirty="0">
                <a:latin typeface="Trebuchet MS"/>
                <a:cs typeface="Trebuchet MS"/>
              </a:rPr>
              <a:t>How</a:t>
            </a:r>
            <a:r>
              <a:rPr sz="6000" spc="-495" dirty="0">
                <a:latin typeface="Trebuchet MS"/>
                <a:cs typeface="Trebuchet MS"/>
              </a:rPr>
              <a:t> </a:t>
            </a:r>
            <a:r>
              <a:rPr sz="6000" spc="-290" dirty="0">
                <a:latin typeface="Trebuchet MS"/>
                <a:cs typeface="Trebuchet MS"/>
              </a:rPr>
              <a:t>to</a:t>
            </a:r>
            <a:r>
              <a:rPr sz="6000" spc="-475" dirty="0">
                <a:latin typeface="Trebuchet MS"/>
                <a:cs typeface="Trebuchet MS"/>
              </a:rPr>
              <a:t> </a:t>
            </a:r>
            <a:r>
              <a:rPr sz="6000" spc="-145" dirty="0">
                <a:latin typeface="Trebuchet MS"/>
                <a:cs typeface="Trebuchet MS"/>
              </a:rPr>
              <a:t>go</a:t>
            </a:r>
            <a:r>
              <a:rPr sz="6000" spc="-465" dirty="0">
                <a:latin typeface="Trebuchet MS"/>
                <a:cs typeface="Trebuchet MS"/>
              </a:rPr>
              <a:t> </a:t>
            </a:r>
            <a:r>
              <a:rPr sz="6000" spc="-250" dirty="0">
                <a:latin typeface="Trebuchet MS"/>
                <a:cs typeface="Trebuchet MS"/>
              </a:rPr>
              <a:t>about</a:t>
            </a:r>
            <a:r>
              <a:rPr sz="6000" spc="-475" dirty="0">
                <a:latin typeface="Trebuchet MS"/>
                <a:cs typeface="Trebuchet MS"/>
              </a:rPr>
              <a:t> </a:t>
            </a:r>
            <a:r>
              <a:rPr sz="6000" spc="575" dirty="0">
                <a:latin typeface="Trebuchet MS"/>
                <a:cs typeface="Trebuchet MS"/>
              </a:rPr>
              <a:t>?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0176" y="4809185"/>
            <a:ext cx="51370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Case </a:t>
            </a:r>
            <a:r>
              <a:rPr sz="2400" spc="-10" dirty="0">
                <a:latin typeface="Carlito"/>
                <a:cs typeface="Carlito"/>
              </a:rPr>
              <a:t>Synopsis by </a:t>
            </a:r>
            <a:r>
              <a:rPr lang="es-CL" sz="2400" spc="-5" dirty="0" smtClean="0">
                <a:latin typeface="Carlito"/>
                <a:cs typeface="Carlito"/>
              </a:rPr>
              <a:t>Pedro Rojas G.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297" y="371983"/>
            <a:ext cx="98617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/>
              <a:t>Case Introduction- </a:t>
            </a:r>
            <a:r>
              <a:rPr sz="3600" spc="-165" dirty="0"/>
              <a:t>Industry </a:t>
            </a:r>
            <a:r>
              <a:rPr lang="es-CL" sz="3600" spc="-135" dirty="0" smtClean="0"/>
              <a:t>And</a:t>
            </a:r>
            <a:r>
              <a:rPr sz="3600" spc="-830" dirty="0" smtClean="0"/>
              <a:t> </a:t>
            </a:r>
            <a:r>
              <a:rPr sz="3600" spc="-210" dirty="0"/>
              <a:t>Deliverables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990600"/>
            <a:ext cx="10230485" cy="50901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1" spc="-10" dirty="0">
                <a:latin typeface="Carlito"/>
                <a:cs typeface="Carlito"/>
              </a:rPr>
              <a:t>Industry</a:t>
            </a:r>
            <a:r>
              <a:rPr sz="2200" b="1" spc="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Backdrop: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ts val="209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rlito"/>
                <a:cs typeface="Carlito"/>
              </a:rPr>
              <a:t>United </a:t>
            </a:r>
            <a:r>
              <a:rPr sz="1800" spc="-15" dirty="0">
                <a:latin typeface="Carlito"/>
                <a:cs typeface="Carlito"/>
              </a:rPr>
              <a:t>States </a:t>
            </a:r>
            <a:r>
              <a:rPr sz="1800" dirty="0">
                <a:latin typeface="Carlito"/>
                <a:cs typeface="Carlito"/>
              </a:rPr>
              <a:t>is the </a:t>
            </a:r>
            <a:r>
              <a:rPr sz="1800" spc="-10" dirty="0">
                <a:latin typeface="Carlito"/>
                <a:cs typeface="Carlito"/>
              </a:rPr>
              <a:t>largest </a:t>
            </a:r>
            <a:r>
              <a:rPr sz="1800" spc="-5" dirty="0">
                <a:latin typeface="Carlito"/>
                <a:cs typeface="Carlito"/>
              </a:rPr>
              <a:t>medical device </a:t>
            </a:r>
            <a:r>
              <a:rPr sz="1800" spc="-15" dirty="0">
                <a:latin typeface="Carlito"/>
                <a:cs typeface="Carlito"/>
              </a:rPr>
              <a:t>market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world: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rlito"/>
                <a:cs typeface="Carlito"/>
              </a:rPr>
              <a:t>Size: </a:t>
            </a:r>
            <a:r>
              <a:rPr sz="1800" dirty="0">
                <a:latin typeface="Carlito"/>
                <a:cs typeface="Carlito"/>
              </a:rPr>
              <a:t>$110 </a:t>
            </a:r>
            <a:r>
              <a:rPr sz="1800" spc="-5" dirty="0">
                <a:latin typeface="Carlito"/>
                <a:cs typeface="Carlito"/>
              </a:rPr>
              <a:t>billion in </a:t>
            </a:r>
            <a:r>
              <a:rPr sz="1800" dirty="0">
                <a:latin typeface="Carlito"/>
                <a:cs typeface="Carlito"/>
              </a:rPr>
              <a:t>2014. </a:t>
            </a:r>
            <a:r>
              <a:rPr sz="1800" spc="-10" dirty="0">
                <a:latin typeface="Carlito"/>
                <a:cs typeface="Carlito"/>
              </a:rPr>
              <a:t>Expected to reach </a:t>
            </a:r>
            <a:r>
              <a:rPr sz="1800" dirty="0">
                <a:latin typeface="Carlito"/>
                <a:cs typeface="Carlito"/>
              </a:rPr>
              <a:t>$133 </a:t>
            </a:r>
            <a:r>
              <a:rPr sz="1800" spc="-5" dirty="0">
                <a:latin typeface="Carlito"/>
                <a:cs typeface="Carlito"/>
              </a:rPr>
              <a:t>billion by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2016.</a:t>
            </a:r>
          </a:p>
          <a:p>
            <a:pPr marL="698500" lvl="1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dirty="0">
                <a:latin typeface="Carlito"/>
                <a:cs typeface="Carlito"/>
              </a:rPr>
              <a:t>than </a:t>
            </a:r>
            <a:r>
              <a:rPr sz="1800" spc="-5" dirty="0">
                <a:latin typeface="Carlito"/>
                <a:cs typeface="Carlito"/>
              </a:rPr>
              <a:t>6,500 medical device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manufacturers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14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The sector employs almost half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million people </a:t>
            </a:r>
            <a:r>
              <a:rPr sz="1800" spc="-10" dirty="0">
                <a:latin typeface="Carlito"/>
                <a:cs typeface="Carlito"/>
              </a:rPr>
              <a:t>directly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indirectly </a:t>
            </a:r>
            <a:r>
              <a:rPr sz="1800" dirty="0">
                <a:latin typeface="Carlito"/>
                <a:cs typeface="Carlito"/>
              </a:rPr>
              <a:t>2 </a:t>
            </a:r>
            <a:r>
              <a:rPr sz="1800" spc="-5" dirty="0">
                <a:latin typeface="Carlito"/>
                <a:cs typeface="Carlito"/>
              </a:rPr>
              <a:t>million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more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5" dirty="0">
                <a:latin typeface="Carlito"/>
                <a:cs typeface="Carlito"/>
              </a:rPr>
              <a:t>Top </a:t>
            </a:r>
            <a:r>
              <a:rPr sz="1800" dirty="0">
                <a:latin typeface="Carlito"/>
                <a:cs typeface="Carlito"/>
              </a:rPr>
              <a:t>4 </a:t>
            </a:r>
            <a:r>
              <a:rPr sz="1800" spc="-15" dirty="0">
                <a:latin typeface="Carlito"/>
                <a:cs typeface="Carlito"/>
              </a:rPr>
              <a:t>organizations </a:t>
            </a:r>
            <a:r>
              <a:rPr sz="1800" spc="-10" dirty="0">
                <a:latin typeface="Carlito"/>
                <a:cs typeface="Carlito"/>
              </a:rPr>
              <a:t>cover </a:t>
            </a:r>
            <a:r>
              <a:rPr sz="1800" dirty="0">
                <a:latin typeface="Carlito"/>
                <a:cs typeface="Carlito"/>
              </a:rPr>
              <a:t>$ 23 </a:t>
            </a:r>
            <a:r>
              <a:rPr sz="1800" spc="-5" dirty="0">
                <a:latin typeface="Carlito"/>
                <a:cs typeface="Carlito"/>
              </a:rPr>
              <a:t>billion </a:t>
            </a:r>
            <a:r>
              <a:rPr sz="1800" dirty="0">
                <a:latin typeface="Carlito"/>
                <a:cs typeface="Carlito"/>
              </a:rPr>
              <a:t>(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24%)</a:t>
            </a:r>
          </a:p>
          <a:p>
            <a:pPr marL="698500" lvl="1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Industry under </a:t>
            </a:r>
            <a:r>
              <a:rPr sz="1800" spc="-10" dirty="0">
                <a:latin typeface="Carlito"/>
                <a:cs typeface="Carlito"/>
              </a:rPr>
              <a:t>consolidation </a:t>
            </a:r>
            <a:r>
              <a:rPr sz="1800" dirty="0">
                <a:latin typeface="Carlito"/>
                <a:cs typeface="Carlito"/>
              </a:rPr>
              <a:t>( -0.6% </a:t>
            </a:r>
            <a:r>
              <a:rPr sz="1800" spc="-50" dirty="0">
                <a:latin typeface="Carlito"/>
                <a:cs typeface="Carlito"/>
              </a:rPr>
              <a:t>YoY </a:t>
            </a:r>
            <a:r>
              <a:rPr sz="1800" spc="-10" dirty="0">
                <a:latin typeface="Carlito"/>
                <a:cs typeface="Carlito"/>
              </a:rPr>
              <a:t>reduction </a:t>
            </a:r>
            <a:r>
              <a:rPr sz="1800" spc="-5" dirty="0">
                <a:latin typeface="Carlito"/>
                <a:cs typeface="Carlito"/>
              </a:rPr>
              <a:t>in no. of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manufacturers)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Overall Growth </a:t>
            </a:r>
            <a:r>
              <a:rPr sz="1800" dirty="0">
                <a:latin typeface="Carlito"/>
                <a:cs typeface="Carlito"/>
              </a:rPr>
              <a:t>4.8%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dirty="0">
                <a:latin typeface="Carlito"/>
                <a:cs typeface="Carlito"/>
              </a:rPr>
              <a:t>2020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Industry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b="1" spc="-5" dirty="0">
                <a:latin typeface="Carlito"/>
                <a:cs typeface="Carlito"/>
              </a:rPr>
              <a:t>Specifically Growth </a:t>
            </a:r>
            <a:r>
              <a:rPr sz="1800" b="1" dirty="0">
                <a:latin typeface="Carlito"/>
                <a:cs typeface="Carlito"/>
              </a:rPr>
              <a:t>of 7.6% in </a:t>
            </a:r>
            <a:r>
              <a:rPr sz="1800" b="1" spc="-5" dirty="0">
                <a:latin typeface="Carlito"/>
                <a:cs typeface="Carlito"/>
              </a:rPr>
              <a:t>Medical device</a:t>
            </a:r>
            <a:r>
              <a:rPr sz="1800" b="1" spc="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Distribution</a:t>
            </a:r>
            <a:endParaRPr sz="1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2325"/>
              </a:lnSpc>
            </a:pPr>
            <a:r>
              <a:rPr sz="2000" b="1" spc="-20" dirty="0">
                <a:latin typeface="Carlito"/>
                <a:cs typeface="Carlito"/>
              </a:rPr>
              <a:t>Key</a:t>
            </a:r>
            <a:r>
              <a:rPr sz="2000" b="1" spc="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Factors: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ts val="2014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Ageing </a:t>
            </a:r>
            <a:r>
              <a:rPr sz="1800" spc="-10" dirty="0">
                <a:latin typeface="Carlito"/>
                <a:cs typeface="Carlito"/>
              </a:rPr>
              <a:t>Population </a:t>
            </a:r>
            <a:r>
              <a:rPr sz="1800" spc="-5" dirty="0">
                <a:latin typeface="Carlito"/>
                <a:cs typeface="Carlito"/>
              </a:rPr>
              <a:t>in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USA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14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Increase </a:t>
            </a:r>
            <a:r>
              <a:rPr sz="1800" dirty="0">
                <a:latin typeface="Carlito"/>
                <a:cs typeface="Carlito"/>
              </a:rPr>
              <a:t>in number </a:t>
            </a:r>
            <a:r>
              <a:rPr sz="1800" spc="-5" dirty="0">
                <a:latin typeface="Carlito"/>
                <a:cs typeface="Carlito"/>
              </a:rPr>
              <a:t>of people </a:t>
            </a:r>
            <a:r>
              <a:rPr sz="1800" spc="-15" dirty="0">
                <a:latin typeface="Carlito"/>
                <a:cs typeface="Carlito"/>
              </a:rPr>
              <a:t>coverage </a:t>
            </a:r>
            <a:r>
              <a:rPr sz="1800" dirty="0">
                <a:latin typeface="Carlito"/>
                <a:cs typeface="Carlito"/>
              </a:rPr>
              <a:t>( </a:t>
            </a:r>
            <a:r>
              <a:rPr sz="1800" spc="-5" dirty="0">
                <a:latin typeface="Carlito"/>
                <a:cs typeface="Carlito"/>
              </a:rPr>
              <a:t>Due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Health Insurance </a:t>
            </a:r>
            <a:r>
              <a:rPr sz="1800" spc="-10" dirty="0">
                <a:latin typeface="Carlito"/>
                <a:cs typeface="Carlito"/>
              </a:rPr>
              <a:t>Coverage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Bill)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Increasing of </a:t>
            </a:r>
            <a:r>
              <a:rPr sz="1800" spc="-10" dirty="0">
                <a:latin typeface="Carlito"/>
                <a:cs typeface="Carlito"/>
              </a:rPr>
              <a:t>Process Innovation Requirements </a:t>
            </a:r>
            <a:r>
              <a:rPr sz="1800" spc="-5" dirty="0">
                <a:latin typeface="Carlito"/>
                <a:cs typeface="Carlito"/>
              </a:rPr>
              <a:t>by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Hospitals</a:t>
            </a:r>
            <a:endParaRPr sz="1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200" b="1" spc="-30" dirty="0">
                <a:latin typeface="Carlito"/>
                <a:cs typeface="Carlito"/>
              </a:rPr>
              <a:t>Key</a:t>
            </a:r>
            <a:r>
              <a:rPr sz="2200" b="1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Deliverables: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Costs </a:t>
            </a:r>
            <a:r>
              <a:rPr sz="1800" spc="-5" dirty="0">
                <a:latin typeface="Carlito"/>
                <a:cs typeface="Carlito"/>
              </a:rPr>
              <a:t>savings </a:t>
            </a:r>
            <a:r>
              <a:rPr sz="1800" spc="-10" dirty="0">
                <a:latin typeface="Carlito"/>
                <a:cs typeface="Carlito"/>
              </a:rPr>
              <a:t>to cover Affordable Care </a:t>
            </a:r>
            <a:r>
              <a:rPr sz="1800" dirty="0">
                <a:latin typeface="Carlito"/>
                <a:cs typeface="Carlito"/>
              </a:rPr>
              <a:t>Act </a:t>
            </a:r>
            <a:r>
              <a:rPr sz="1800" spc="-10" dirty="0">
                <a:latin typeface="Carlito"/>
                <a:cs typeface="Carlito"/>
              </a:rPr>
              <a:t>(ACA) </a:t>
            </a:r>
            <a:r>
              <a:rPr sz="1800" spc="-5" dirty="0">
                <a:latin typeface="Carlito"/>
                <a:cs typeface="Carlito"/>
              </a:rPr>
              <a:t>Medical Device </a:t>
            </a:r>
            <a:r>
              <a:rPr sz="1800" spc="-15" dirty="0">
                <a:latin typeface="Carlito"/>
                <a:cs typeface="Carlito"/>
              </a:rPr>
              <a:t>Excise </a:t>
            </a:r>
            <a:r>
              <a:rPr sz="1800" spc="-55" dirty="0">
                <a:latin typeface="Carlito"/>
                <a:cs typeface="Carlito"/>
              </a:rPr>
              <a:t>Tax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2.3%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revenue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20" dirty="0">
                <a:latin typeface="Carlito"/>
                <a:cs typeface="Carlito"/>
              </a:rPr>
              <a:t>Translates </a:t>
            </a:r>
            <a:r>
              <a:rPr sz="1800" spc="-10" dirty="0">
                <a:latin typeface="Carlito"/>
                <a:cs typeface="Carlito"/>
              </a:rPr>
              <a:t>into over </a:t>
            </a:r>
            <a:r>
              <a:rPr sz="1800" dirty="0">
                <a:latin typeface="Carlito"/>
                <a:cs typeface="Carlito"/>
              </a:rPr>
              <a:t>10% </a:t>
            </a:r>
            <a:r>
              <a:rPr sz="1800" spc="-10" dirty="0">
                <a:latin typeface="Carlito"/>
                <a:cs typeface="Carlito"/>
              </a:rPr>
              <a:t>reduction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20" dirty="0">
                <a:latin typeface="Carlito"/>
                <a:cs typeface="Carlito"/>
              </a:rPr>
              <a:t>MTC’s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profits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4352"/>
            <a:ext cx="495046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/>
              <a:t>Key</a:t>
            </a:r>
            <a:r>
              <a:rPr sz="3600" spc="-409" dirty="0"/>
              <a:t> </a:t>
            </a:r>
            <a:r>
              <a:rPr sz="3600" spc="-200" dirty="0"/>
              <a:t>Challenges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8"/>
            <a:ext cx="6194425" cy="3995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Carlito"/>
                <a:cs typeface="Carlito"/>
              </a:rPr>
              <a:t>Key </a:t>
            </a:r>
            <a:r>
              <a:rPr sz="2000" b="1" spc="-5" dirty="0">
                <a:latin typeface="Carlito"/>
                <a:cs typeface="Carlito"/>
              </a:rPr>
              <a:t>Challenges- </a:t>
            </a:r>
            <a:r>
              <a:rPr sz="2000" b="1" spc="-15" dirty="0">
                <a:latin typeface="Carlito"/>
                <a:cs typeface="Carlito"/>
              </a:rPr>
              <a:t>MTC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rlito"/>
              <a:cs typeface="Carlito"/>
            </a:endParaRPr>
          </a:p>
          <a:p>
            <a:pPr marL="698500" indent="-229235">
              <a:lnSpc>
                <a:spcPts val="208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rlito"/>
                <a:cs typeface="Carlito"/>
              </a:rPr>
              <a:t>Technological </a:t>
            </a:r>
            <a:r>
              <a:rPr sz="1800" spc="-10" dirty="0">
                <a:latin typeface="Carlito"/>
                <a:cs typeface="Carlito"/>
              </a:rPr>
              <a:t>assistance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terms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5" dirty="0">
                <a:latin typeface="Carlito"/>
                <a:cs typeface="Carlito"/>
              </a:rPr>
              <a:t>Tracking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traceability</a:t>
            </a:r>
            <a:endParaRPr sz="1800">
              <a:latin typeface="Carlito"/>
              <a:cs typeface="Carlito"/>
            </a:endParaRPr>
          </a:p>
          <a:p>
            <a:pPr marL="698500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Innovation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Supply chain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management</a:t>
            </a:r>
            <a:endParaRPr sz="1800">
              <a:latin typeface="Carlito"/>
              <a:cs typeface="Carlito"/>
            </a:endParaRPr>
          </a:p>
          <a:p>
            <a:pPr marL="698500" indent="-229235">
              <a:lnSpc>
                <a:spcPts val="2014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Innovative </a:t>
            </a:r>
            <a:r>
              <a:rPr sz="1800" spc="-5" dirty="0">
                <a:latin typeface="Carlito"/>
                <a:cs typeface="Carlito"/>
              </a:rPr>
              <a:t>approach </a:t>
            </a:r>
            <a:r>
              <a:rPr sz="1800" spc="-15" dirty="0">
                <a:latin typeface="Carlito"/>
                <a:cs typeface="Carlito"/>
              </a:rPr>
              <a:t>towards </a:t>
            </a:r>
            <a:r>
              <a:rPr sz="1800" spc="-10" dirty="0">
                <a:latin typeface="Carlito"/>
                <a:cs typeface="Carlito"/>
              </a:rPr>
              <a:t>current Distribution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Channels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 dirty="0">
                <a:latin typeface="Carlito"/>
                <a:cs typeface="Carlito"/>
              </a:rPr>
              <a:t>Rationalized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Costs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8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Consolidation of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channels</a:t>
            </a:r>
            <a:endParaRPr sz="1800">
              <a:latin typeface="Carlito"/>
              <a:cs typeface="Carlito"/>
            </a:endParaRPr>
          </a:p>
          <a:p>
            <a:pPr marL="698500" indent="-229235">
              <a:lnSpc>
                <a:spcPts val="2080"/>
              </a:lnSpc>
              <a:spcBef>
                <a:spcPts val="18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Clarity on approach </a:t>
            </a:r>
            <a:r>
              <a:rPr sz="1800" spc="-15" dirty="0">
                <a:latin typeface="Carlito"/>
                <a:cs typeface="Carlito"/>
              </a:rPr>
              <a:t>towards </a:t>
            </a:r>
            <a:r>
              <a:rPr sz="1800" spc="-10" dirty="0">
                <a:latin typeface="Carlito"/>
                <a:cs typeface="Carlito"/>
              </a:rPr>
              <a:t>Focus </a:t>
            </a:r>
            <a:r>
              <a:rPr sz="1800" spc="-15" dirty="0">
                <a:latin typeface="Carlito"/>
                <a:cs typeface="Carlito"/>
              </a:rPr>
              <a:t>Market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Groups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8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Regional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Segmentation</a:t>
            </a:r>
            <a:endParaRPr sz="1800">
              <a:latin typeface="Carlito"/>
              <a:cs typeface="Carlito"/>
            </a:endParaRPr>
          </a:p>
          <a:p>
            <a:pPr marL="698500" indent="-229235">
              <a:lnSpc>
                <a:spcPts val="2080"/>
              </a:lnSpc>
              <a:spcBef>
                <a:spcPts val="18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Carlito"/>
                <a:cs typeface="Carlito"/>
              </a:rPr>
              <a:t>Management </a:t>
            </a:r>
            <a:r>
              <a:rPr sz="1800" spc="-5" dirty="0">
                <a:latin typeface="Carlito"/>
                <a:cs typeface="Carlito"/>
              </a:rPr>
              <a:t>of Internal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Dynamics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Sales Agents’ Commission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methodology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14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Inventory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Management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9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Make-vs-Buy (Outsource) </a:t>
            </a:r>
            <a:r>
              <a:rPr sz="1800" spc="-5" dirty="0">
                <a:latin typeface="Carlito"/>
                <a:cs typeface="Carlito"/>
              </a:rPr>
              <a:t>nodes in Supply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Chain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59" y="1394460"/>
            <a:ext cx="2020062" cy="669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159" y="1509775"/>
            <a:ext cx="199834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374650">
              <a:lnSpc>
                <a:spcPts val="1430"/>
              </a:lnSpc>
              <a:spcBef>
                <a:spcPts val="250"/>
              </a:spcBef>
            </a:pP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Operations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- 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Manufacturing</a:t>
            </a:r>
            <a:r>
              <a:rPr sz="1300" b="1" spc="-15" dirty="0">
                <a:solidFill>
                  <a:srgbClr val="FFFFFF"/>
                </a:solidFill>
                <a:latin typeface="Carlito"/>
                <a:cs typeface="Carlito"/>
              </a:rPr>
              <a:t> strategy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59" y="2046732"/>
            <a:ext cx="2020062" cy="2689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012" y="2086101"/>
            <a:ext cx="173418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5" dirty="0">
                <a:latin typeface="Carlito"/>
                <a:cs typeface="Carlito"/>
              </a:rPr>
              <a:t>Manufacture based </a:t>
            </a:r>
            <a:r>
              <a:rPr sz="1300" spc="-10" dirty="0">
                <a:latin typeface="Carlito"/>
                <a:cs typeface="Carlito"/>
              </a:rPr>
              <a:t>on  </a:t>
            </a:r>
            <a:r>
              <a:rPr sz="1300" spc="-5" dirty="0">
                <a:latin typeface="Carlito"/>
                <a:cs typeface="Carlito"/>
              </a:rPr>
              <a:t>JIT ( Lean</a:t>
            </a:r>
            <a:r>
              <a:rPr sz="1300" spc="-5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methodology)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012" y="2691129"/>
            <a:ext cx="1705610" cy="5861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0" marR="5080" indent="-114300">
              <a:lnSpc>
                <a:spcPct val="91600"/>
              </a:lnSpc>
              <a:spcBef>
                <a:spcPts val="225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Inventory</a:t>
            </a:r>
            <a:r>
              <a:rPr sz="1300" spc="-6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management  ( Bulk &amp; Niche  Manufacture)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012" y="3477895"/>
            <a:ext cx="155257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5" dirty="0">
                <a:latin typeface="Carlito"/>
                <a:cs typeface="Carlito"/>
              </a:rPr>
              <a:t>In-house</a:t>
            </a:r>
            <a:r>
              <a:rPr sz="1300" spc="-7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Sterilization  facility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1111" y="1394460"/>
            <a:ext cx="2021586" cy="669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0400" y="1600327"/>
            <a:ext cx="911987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Logi</a:t>
            </a:r>
            <a:r>
              <a:rPr sz="1300" b="1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cs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1111" y="2046732"/>
            <a:ext cx="2021586" cy="2689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8295" y="2086101"/>
            <a:ext cx="168338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935">
              <a:lnSpc>
                <a:spcPts val="1430"/>
              </a:lnSpc>
              <a:spcBef>
                <a:spcPts val="250"/>
              </a:spcBef>
              <a:buChar char="•"/>
              <a:tabLst>
                <a:tab pos="127635" algn="l"/>
              </a:tabLst>
            </a:pPr>
            <a:r>
              <a:rPr sz="1300" spc="-10" dirty="0">
                <a:latin typeface="Carlito"/>
                <a:cs typeface="Carlito"/>
              </a:rPr>
              <a:t>Using </a:t>
            </a:r>
            <a:r>
              <a:rPr sz="1300" spc="-5" dirty="0">
                <a:latin typeface="Carlito"/>
                <a:cs typeface="Carlito"/>
              </a:rPr>
              <a:t>Own 3 PL service  </a:t>
            </a:r>
            <a:r>
              <a:rPr sz="1300" spc="-10" dirty="0">
                <a:latin typeface="Carlito"/>
                <a:cs typeface="Carlito"/>
              </a:rPr>
              <a:t>providers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8295" y="2691129"/>
            <a:ext cx="1689735" cy="7677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0" marR="5080" indent="-114935">
              <a:lnSpc>
                <a:spcPct val="91600"/>
              </a:lnSpc>
              <a:spcBef>
                <a:spcPts val="225"/>
              </a:spcBef>
              <a:buChar char="•"/>
              <a:tabLst>
                <a:tab pos="127635" algn="l"/>
              </a:tabLst>
            </a:pPr>
            <a:r>
              <a:rPr sz="1300" spc="-5" dirty="0">
                <a:latin typeface="Carlito"/>
                <a:cs typeface="Carlito"/>
              </a:rPr>
              <a:t>Utilize </a:t>
            </a:r>
            <a:r>
              <a:rPr sz="1300" spc="-10" dirty="0">
                <a:latin typeface="Carlito"/>
                <a:cs typeface="Carlito"/>
              </a:rPr>
              <a:t>existing Hospital  </a:t>
            </a:r>
            <a:r>
              <a:rPr sz="1300" spc="-15" dirty="0">
                <a:latin typeface="Carlito"/>
                <a:cs typeface="Carlito"/>
              </a:rPr>
              <a:t>storage to keep </a:t>
            </a:r>
            <a:r>
              <a:rPr sz="1300" spc="-10" dirty="0">
                <a:latin typeface="Carlito"/>
                <a:cs typeface="Carlito"/>
              </a:rPr>
              <a:t>basic  </a:t>
            </a:r>
            <a:r>
              <a:rPr sz="1300" spc="-5" dirty="0">
                <a:latin typeface="Carlito"/>
                <a:cs typeface="Carlito"/>
              </a:rPr>
              <a:t>required </a:t>
            </a:r>
            <a:r>
              <a:rPr sz="1300" spc="-10" dirty="0">
                <a:latin typeface="Carlito"/>
                <a:cs typeface="Carlito"/>
              </a:rPr>
              <a:t>Equipment-  Inventory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8295" y="3659251"/>
            <a:ext cx="1719580" cy="7670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935">
              <a:lnSpc>
                <a:spcPts val="1430"/>
              </a:lnSpc>
              <a:spcBef>
                <a:spcPts val="250"/>
              </a:spcBef>
              <a:buChar char="•"/>
              <a:tabLst>
                <a:tab pos="127635" algn="l"/>
              </a:tabLst>
            </a:pPr>
            <a:r>
              <a:rPr sz="1300" spc="-5" dirty="0">
                <a:latin typeface="Carlito"/>
                <a:cs typeface="Carlito"/>
              </a:rPr>
              <a:t>RFID </a:t>
            </a:r>
            <a:r>
              <a:rPr sz="1300" spc="-15" dirty="0">
                <a:latin typeface="Carlito"/>
                <a:cs typeface="Carlito"/>
              </a:rPr>
              <a:t>Tagging </a:t>
            </a:r>
            <a:r>
              <a:rPr sz="1300" spc="-5" dirty="0">
                <a:latin typeface="Carlito"/>
                <a:cs typeface="Carlito"/>
              </a:rPr>
              <a:t>( </a:t>
            </a:r>
            <a:r>
              <a:rPr sz="1300" spc="-10" dirty="0">
                <a:latin typeface="Carlito"/>
                <a:cs typeface="Carlito"/>
              </a:rPr>
              <a:t>Use of  </a:t>
            </a:r>
            <a:r>
              <a:rPr sz="1300" spc="-5" dirty="0">
                <a:latin typeface="Carlito"/>
                <a:cs typeface="Carlito"/>
              </a:rPr>
              <a:t>technology in tracking</a:t>
            </a:r>
            <a:r>
              <a:rPr sz="1300" spc="-6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/  traceability) </a:t>
            </a:r>
            <a:r>
              <a:rPr sz="1300" spc="-10" dirty="0">
                <a:latin typeface="Carlito"/>
                <a:cs typeface="Carlito"/>
              </a:rPr>
              <a:t>of  </a:t>
            </a:r>
            <a:r>
              <a:rPr sz="1300" spc="-5" dirty="0">
                <a:latin typeface="Carlito"/>
                <a:cs typeface="Carlito"/>
              </a:rPr>
              <a:t>equipment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84064" y="1394460"/>
            <a:ext cx="2021586" cy="669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68468" y="1576705"/>
            <a:ext cx="1894332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2425" marR="5080" indent="-340360">
              <a:lnSpc>
                <a:spcPts val="1430"/>
              </a:lnSpc>
              <a:spcBef>
                <a:spcPts val="250"/>
              </a:spcBef>
            </a:pP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Sales &amp; </a:t>
            </a:r>
            <a:r>
              <a:rPr sz="1300" b="1" spc="-15" dirty="0">
                <a:solidFill>
                  <a:srgbClr val="FFFFFF"/>
                </a:solidFill>
                <a:latin typeface="Carlito"/>
                <a:cs typeface="Carlito"/>
              </a:rPr>
              <a:t>Marketing  Strategy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4064" y="2046732"/>
            <a:ext cx="2021586" cy="2689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1882" y="2086101"/>
            <a:ext cx="1953768" cy="241732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273685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Establish </a:t>
            </a:r>
            <a:r>
              <a:rPr sz="1200" spc="-10" dirty="0">
                <a:latin typeface="Carlito"/>
                <a:cs typeface="Carlito"/>
              </a:rPr>
              <a:t>Earnings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vs  </a:t>
            </a:r>
            <a:r>
              <a:rPr sz="1200" spc="-10" dirty="0">
                <a:latin typeface="Carlito"/>
                <a:cs typeface="Carlito"/>
              </a:rPr>
              <a:t>Returns </a:t>
            </a:r>
            <a:r>
              <a:rPr sz="1200" spc="-15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Sales  </a:t>
            </a:r>
            <a:r>
              <a:rPr sz="1200" spc="-10" dirty="0">
                <a:latin typeface="Carlito"/>
                <a:cs typeface="Carlito"/>
              </a:rPr>
              <a:t>Representatives</a:t>
            </a:r>
            <a:endParaRPr sz="1200" dirty="0">
              <a:latin typeface="Carlito"/>
              <a:cs typeface="Carlito"/>
            </a:endParaRPr>
          </a:p>
          <a:p>
            <a:pPr marL="241300" marR="172085" lvl="1" indent="-114300">
              <a:lnSpc>
                <a:spcPct val="91600"/>
              </a:lnSpc>
              <a:spcBef>
                <a:spcPts val="210"/>
              </a:spcBef>
              <a:buChar char="•"/>
              <a:tabLst>
                <a:tab pos="241300" algn="l"/>
              </a:tabLst>
            </a:pPr>
            <a:r>
              <a:rPr sz="1200" spc="-5" dirty="0">
                <a:latin typeface="Carlito"/>
                <a:cs typeface="Carlito"/>
              </a:rPr>
              <a:t>Rationalize Sales  Incentives- </a:t>
            </a:r>
            <a:r>
              <a:rPr sz="1200" spc="-10" dirty="0">
                <a:latin typeface="Carlito"/>
                <a:cs typeface="Carlito"/>
              </a:rPr>
              <a:t>Keep  </a:t>
            </a:r>
            <a:r>
              <a:rPr sz="1200" spc="-5" dirty="0">
                <a:latin typeface="Carlito"/>
                <a:cs typeface="Carlito"/>
              </a:rPr>
              <a:t>incentives limited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to  New Product</a:t>
            </a:r>
            <a:r>
              <a:rPr sz="1200" spc="-5" dirty="0">
                <a:latin typeface="Carlito"/>
                <a:cs typeface="Carlito"/>
              </a:rPr>
              <a:t> Sales</a:t>
            </a:r>
            <a:endParaRPr sz="1200" dirty="0">
              <a:latin typeface="Carlito"/>
              <a:cs typeface="Carlito"/>
            </a:endParaRPr>
          </a:p>
          <a:p>
            <a:pPr marL="241300" marR="78740" lvl="1" indent="-114300">
              <a:lnSpc>
                <a:spcPts val="1430"/>
              </a:lnSpc>
              <a:spcBef>
                <a:spcPts val="265"/>
              </a:spcBef>
              <a:buChar char="•"/>
              <a:tabLst>
                <a:tab pos="241300" algn="l"/>
              </a:tabLst>
            </a:pPr>
            <a:r>
              <a:rPr sz="1200" spc="-10" dirty="0">
                <a:latin typeface="Carlito"/>
                <a:cs typeface="Carlito"/>
              </a:rPr>
              <a:t>Provide </a:t>
            </a:r>
            <a:r>
              <a:rPr sz="1200" spc="-5" dirty="0">
                <a:latin typeface="Carlito"/>
                <a:cs typeface="Carlito"/>
              </a:rPr>
              <a:t>Incentives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for  </a:t>
            </a:r>
            <a:r>
              <a:rPr sz="1200" spc="-5" dirty="0">
                <a:latin typeface="Carlito"/>
                <a:cs typeface="Carlito"/>
              </a:rPr>
              <a:t>Special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Cases</a:t>
            </a:r>
            <a:endParaRPr sz="1200" dirty="0">
              <a:latin typeface="Carlito"/>
              <a:cs typeface="Carlito"/>
            </a:endParaRPr>
          </a:p>
          <a:p>
            <a:pPr marL="241300" marR="5080" lvl="1" indent="-114300">
              <a:lnSpc>
                <a:spcPts val="1430"/>
              </a:lnSpc>
              <a:spcBef>
                <a:spcPts val="235"/>
              </a:spcBef>
              <a:buChar char="•"/>
              <a:tabLst>
                <a:tab pos="241300" algn="l"/>
              </a:tabLst>
            </a:pPr>
            <a:r>
              <a:rPr sz="1200" spc="-10" dirty="0">
                <a:latin typeface="Carlito"/>
                <a:cs typeface="Carlito"/>
              </a:rPr>
              <a:t>Remaining </a:t>
            </a:r>
            <a:r>
              <a:rPr sz="1200" spc="-5" dirty="0">
                <a:latin typeface="Carlito"/>
                <a:cs typeface="Carlito"/>
              </a:rPr>
              <a:t>all </a:t>
            </a:r>
            <a:r>
              <a:rPr sz="1200" spc="-10" dirty="0">
                <a:latin typeface="Carlito"/>
                <a:cs typeface="Carlito"/>
              </a:rPr>
              <a:t>Products  to move through  </a:t>
            </a:r>
            <a:r>
              <a:rPr sz="1200" spc="-5" dirty="0">
                <a:latin typeface="Carlito"/>
                <a:cs typeface="Carlito"/>
              </a:rPr>
              <a:t>DIRECT Channel </a:t>
            </a:r>
            <a:r>
              <a:rPr sz="1200" spc="-10" dirty="0">
                <a:latin typeface="Carlito"/>
                <a:cs typeface="Carlito"/>
              </a:rPr>
              <a:t>to  Hospitals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67016" y="1394460"/>
            <a:ext cx="2021839" cy="3341370"/>
            <a:chOff x="7367016" y="1394460"/>
            <a:chExt cx="2021839" cy="3341370"/>
          </a:xfrm>
        </p:grpSpPr>
        <p:sp>
          <p:nvSpPr>
            <p:cNvPr id="19" name="object 19"/>
            <p:cNvSpPr/>
            <p:nvPr/>
          </p:nvSpPr>
          <p:spPr>
            <a:xfrm>
              <a:off x="7367016" y="1394460"/>
              <a:ext cx="2021585" cy="6697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7016" y="2046732"/>
              <a:ext cx="2021585" cy="26890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53363" y="1455431"/>
            <a:ext cx="1975612" cy="14170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355" marR="5080" indent="-1270" algn="ctr">
              <a:lnSpc>
                <a:spcPts val="1430"/>
              </a:lnSpc>
              <a:spcBef>
                <a:spcPts val="25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Establish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Long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term 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partnership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with  Identified Hospital</a:t>
            </a:r>
            <a:r>
              <a:rPr sz="1200" b="1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Groups</a:t>
            </a:r>
            <a:endParaRPr sz="1200" dirty="0">
              <a:latin typeface="Carlito"/>
              <a:cs typeface="Carlito"/>
            </a:endParaRPr>
          </a:p>
          <a:p>
            <a:pPr marL="127000" marR="99695" indent="-114300">
              <a:lnSpc>
                <a:spcPts val="1430"/>
              </a:lnSpc>
              <a:spcBef>
                <a:spcPts val="965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Provide </a:t>
            </a:r>
            <a:r>
              <a:rPr sz="1300" spc="-5" dirty="0">
                <a:latin typeface="Carlito"/>
                <a:cs typeface="Carlito"/>
              </a:rPr>
              <a:t>Enhanced  </a:t>
            </a:r>
            <a:r>
              <a:rPr sz="1300" spc="-10" dirty="0">
                <a:latin typeface="Carlito"/>
                <a:cs typeface="Carlito"/>
              </a:rPr>
              <a:t>exposure </a:t>
            </a:r>
            <a:r>
              <a:rPr sz="1300" spc="-15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Surgeons </a:t>
            </a:r>
            <a:r>
              <a:rPr sz="1300" spc="-10" dirty="0">
                <a:latin typeface="Carlito"/>
                <a:cs typeface="Carlito"/>
              </a:rPr>
              <a:t>to  </a:t>
            </a:r>
            <a:r>
              <a:rPr sz="1300" spc="-5" dirty="0">
                <a:latin typeface="Carlito"/>
                <a:cs typeface="Carlito"/>
              </a:rPr>
              <a:t>varied </a:t>
            </a:r>
            <a:r>
              <a:rPr sz="1300" spc="-10" dirty="0">
                <a:latin typeface="Carlito"/>
                <a:cs typeface="Carlito"/>
              </a:rPr>
              <a:t>facets </a:t>
            </a:r>
            <a:r>
              <a:rPr sz="1300" spc="-5" dirty="0">
                <a:latin typeface="Carlito"/>
                <a:cs typeface="Carlito"/>
              </a:rPr>
              <a:t>of Medical  technology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5342" y="3054223"/>
            <a:ext cx="1691639" cy="5861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Collaborate </a:t>
            </a:r>
            <a:r>
              <a:rPr sz="1300" spc="-5" dirty="0">
                <a:latin typeface="Carlito"/>
                <a:cs typeface="Carlito"/>
              </a:rPr>
              <a:t>with  </a:t>
            </a:r>
            <a:r>
              <a:rPr sz="1300" spc="-10" dirty="0">
                <a:latin typeface="Carlito"/>
                <a:cs typeface="Carlito"/>
              </a:rPr>
              <a:t>hospitals </a:t>
            </a:r>
            <a:r>
              <a:rPr sz="1300" spc="-5" dirty="0">
                <a:latin typeface="Carlito"/>
                <a:cs typeface="Carlito"/>
              </a:rPr>
              <a:t>in </a:t>
            </a:r>
            <a:r>
              <a:rPr sz="1300" spc="-10" dirty="0">
                <a:latin typeface="Carlito"/>
                <a:cs typeface="Carlito"/>
              </a:rPr>
              <a:t>Research </a:t>
            </a:r>
            <a:r>
              <a:rPr sz="1300" spc="-5" dirty="0">
                <a:latin typeface="Carlito"/>
                <a:cs typeface="Carlito"/>
              </a:rPr>
              <a:t>&amp;  </a:t>
            </a:r>
            <a:r>
              <a:rPr sz="1300" spc="-10" dirty="0">
                <a:latin typeface="Carlito"/>
                <a:cs typeface="Carlito"/>
              </a:rPr>
              <a:t>Development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35342" y="3840607"/>
            <a:ext cx="1811655" cy="7677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0" marR="5080" indent="-114300">
              <a:lnSpc>
                <a:spcPct val="91600"/>
              </a:lnSpc>
              <a:spcBef>
                <a:spcPts val="225"/>
              </a:spcBef>
              <a:buChar char="•"/>
              <a:tabLst>
                <a:tab pos="127000" algn="l"/>
              </a:tabLst>
            </a:pPr>
            <a:r>
              <a:rPr sz="1300" spc="-5" dirty="0">
                <a:latin typeface="Carlito"/>
                <a:cs typeface="Carlito"/>
              </a:rPr>
              <a:t>Conduct trials and  </a:t>
            </a:r>
            <a:r>
              <a:rPr sz="1300" spc="-10" dirty="0">
                <a:latin typeface="Carlito"/>
                <a:cs typeface="Carlito"/>
              </a:rPr>
              <a:t>develop Innovative  </a:t>
            </a:r>
            <a:r>
              <a:rPr sz="1300" spc="-5" dirty="0">
                <a:latin typeface="Carlito"/>
                <a:cs typeface="Carlito"/>
              </a:rPr>
              <a:t>Products in </a:t>
            </a:r>
            <a:r>
              <a:rPr sz="1300" spc="-10" dirty="0">
                <a:latin typeface="Carlito"/>
                <a:cs typeface="Carlito"/>
              </a:rPr>
              <a:t>collaboration  </a:t>
            </a:r>
            <a:r>
              <a:rPr sz="1300" spc="-5" dirty="0">
                <a:latin typeface="Carlito"/>
                <a:cs typeface="Carlito"/>
              </a:rPr>
              <a:t>with </a:t>
            </a:r>
            <a:r>
              <a:rPr sz="1300" spc="-10" dirty="0">
                <a:latin typeface="Carlito"/>
                <a:cs typeface="Carlito"/>
              </a:rPr>
              <a:t>Hospital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users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51492" y="1394460"/>
            <a:ext cx="2020061" cy="6697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779889" y="1600327"/>
            <a:ext cx="176530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Possible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Inorganic</a:t>
            </a:r>
            <a:r>
              <a:rPr sz="13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Growth</a:t>
            </a:r>
            <a:endParaRPr sz="1300" b="1" dirty="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51492" y="2046732"/>
            <a:ext cx="2020061" cy="26890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718675" y="2086101"/>
            <a:ext cx="1640205" cy="5861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 algn="just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5" dirty="0">
                <a:latin typeface="Carlito"/>
                <a:cs typeface="Carlito"/>
              </a:rPr>
              <a:t>MTC </a:t>
            </a:r>
            <a:r>
              <a:rPr sz="1300" spc="-10" dirty="0">
                <a:latin typeface="Carlito"/>
                <a:cs typeface="Carlito"/>
              </a:rPr>
              <a:t>must </a:t>
            </a:r>
            <a:r>
              <a:rPr sz="1300" spc="-5" dirty="0">
                <a:latin typeface="Carlito"/>
                <a:cs typeface="Carlito"/>
              </a:rPr>
              <a:t>look out </a:t>
            </a:r>
            <a:r>
              <a:rPr sz="1300" spc="-15" dirty="0">
                <a:latin typeface="Carlito"/>
                <a:cs typeface="Carlito"/>
              </a:rPr>
              <a:t>for  </a:t>
            </a:r>
            <a:r>
              <a:rPr sz="1300" spc="-5" dirty="0">
                <a:latin typeface="Carlito"/>
                <a:cs typeface="Carlito"/>
              </a:rPr>
              <a:t>increase in Capacity &amp;  </a:t>
            </a:r>
            <a:r>
              <a:rPr sz="1300" spc="-15" dirty="0">
                <a:latin typeface="Carlito"/>
                <a:cs typeface="Carlito"/>
              </a:rPr>
              <a:t>Variety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through-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18675" y="2872486"/>
            <a:ext cx="1832610" cy="13423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3175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Merger </a:t>
            </a:r>
            <a:r>
              <a:rPr sz="1300" spc="-5" dirty="0">
                <a:latin typeface="Carlito"/>
                <a:cs typeface="Carlito"/>
              </a:rPr>
              <a:t>&amp; Acquisitions </a:t>
            </a:r>
            <a:r>
              <a:rPr sz="1300" spc="-10" dirty="0">
                <a:latin typeface="Carlito"/>
                <a:cs typeface="Carlito"/>
              </a:rPr>
              <a:t>of  </a:t>
            </a:r>
            <a:r>
              <a:rPr sz="1300" spc="-5" dirty="0">
                <a:latin typeface="Carlito"/>
                <a:cs typeface="Carlito"/>
              </a:rPr>
              <a:t>other firms</a:t>
            </a:r>
            <a:endParaRPr sz="1300">
              <a:latin typeface="Carlito"/>
              <a:cs typeface="Carlito"/>
            </a:endParaRPr>
          </a:p>
          <a:p>
            <a:pPr marL="127000" marR="5080" indent="-114300">
              <a:lnSpc>
                <a:spcPts val="143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Leverage </a:t>
            </a:r>
            <a:r>
              <a:rPr sz="1300" spc="-5" dirty="0">
                <a:latin typeface="Carlito"/>
                <a:cs typeface="Carlito"/>
              </a:rPr>
              <a:t>upon additional  </a:t>
            </a:r>
            <a:r>
              <a:rPr sz="1300" spc="-15" dirty="0">
                <a:latin typeface="Carlito"/>
                <a:cs typeface="Carlito"/>
              </a:rPr>
              <a:t>Volumes </a:t>
            </a:r>
            <a:r>
              <a:rPr sz="1300" spc="-5" dirty="0">
                <a:latin typeface="Carlito"/>
                <a:cs typeface="Carlito"/>
              </a:rPr>
              <a:t>&amp; </a:t>
            </a:r>
            <a:r>
              <a:rPr sz="1300" spc="-15" dirty="0">
                <a:latin typeface="Carlito"/>
                <a:cs typeface="Carlito"/>
              </a:rPr>
              <a:t>Varieties </a:t>
            </a:r>
            <a:r>
              <a:rPr sz="1300" spc="-10" dirty="0">
                <a:latin typeface="Carlito"/>
                <a:cs typeface="Carlito"/>
              </a:rPr>
              <a:t>to  provide </a:t>
            </a:r>
            <a:r>
              <a:rPr sz="1300" spc="-5" dirty="0">
                <a:latin typeface="Carlito"/>
                <a:cs typeface="Carlito"/>
              </a:rPr>
              <a:t>ROBUST Supplies  &amp; ENTIRE </a:t>
            </a:r>
            <a:r>
              <a:rPr sz="1300" spc="-10" dirty="0">
                <a:latin typeface="Carlito"/>
                <a:cs typeface="Carlito"/>
              </a:rPr>
              <a:t>DEMAND  </a:t>
            </a:r>
            <a:r>
              <a:rPr sz="1300" spc="-15" dirty="0">
                <a:latin typeface="Carlito"/>
                <a:cs typeface="Carlito"/>
              </a:rPr>
              <a:t>VARIETY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01776" y="178689"/>
            <a:ext cx="1128542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/>
              <a:t>Executive</a:t>
            </a:r>
            <a:r>
              <a:rPr sz="3600" spc="-350" dirty="0"/>
              <a:t> </a:t>
            </a:r>
            <a:r>
              <a:rPr sz="3600" spc="-175" dirty="0"/>
              <a:t>Summary</a:t>
            </a:r>
            <a:r>
              <a:rPr sz="3600" spc="-355" dirty="0"/>
              <a:t> </a:t>
            </a:r>
            <a:r>
              <a:rPr sz="3600" spc="470" dirty="0"/>
              <a:t>–</a:t>
            </a:r>
            <a:r>
              <a:rPr sz="3600" spc="-330" dirty="0"/>
              <a:t> </a:t>
            </a:r>
            <a:r>
              <a:rPr sz="3600" spc="-170" dirty="0"/>
              <a:t>Proposals</a:t>
            </a:r>
            <a:r>
              <a:rPr sz="3600" spc="-355" dirty="0"/>
              <a:t> </a:t>
            </a:r>
            <a:r>
              <a:rPr lang="es-CL" sz="3600" spc="-135" dirty="0" smtClean="0"/>
              <a:t>And</a:t>
            </a:r>
            <a:r>
              <a:rPr sz="3600" spc="-350" dirty="0" smtClean="0"/>
              <a:t> </a:t>
            </a:r>
            <a:r>
              <a:rPr sz="3600" spc="-180" dirty="0"/>
              <a:t>Outcomes</a:t>
            </a:r>
            <a:endParaRPr sz="3600" dirty="0"/>
          </a:p>
        </p:txBody>
      </p:sp>
      <p:sp>
        <p:nvSpPr>
          <p:cNvPr id="30" name="object 30"/>
          <p:cNvSpPr txBox="1"/>
          <p:nvPr/>
        </p:nvSpPr>
        <p:spPr>
          <a:xfrm>
            <a:off x="518159" y="5198364"/>
            <a:ext cx="1998345" cy="1143262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7190" marR="356870" indent="-2870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5" dirty="0">
                <a:latin typeface="Carlito"/>
                <a:cs typeface="Carlito"/>
              </a:rPr>
              <a:t>Reduced</a:t>
            </a:r>
            <a:r>
              <a:rPr sz="1200" b="1" spc="-9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Blocked  </a:t>
            </a:r>
            <a:r>
              <a:rPr sz="1200" b="1" spc="-5" dirty="0">
                <a:latin typeface="Carlito"/>
                <a:cs typeface="Carlito"/>
              </a:rPr>
              <a:t>Capital</a:t>
            </a:r>
            <a:endParaRPr sz="1200" dirty="0">
              <a:latin typeface="Carlito"/>
              <a:cs typeface="Carlito"/>
            </a:endParaRPr>
          </a:p>
          <a:p>
            <a:pPr marL="377190" marR="532765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10" dirty="0">
                <a:latin typeface="Carlito"/>
                <a:cs typeface="Carlito"/>
              </a:rPr>
              <a:t>Make </a:t>
            </a:r>
            <a:r>
              <a:rPr sz="1200" b="1" spc="-5" dirty="0">
                <a:latin typeface="Carlito"/>
                <a:cs typeface="Carlito"/>
              </a:rPr>
              <a:t>to</a:t>
            </a:r>
            <a:r>
              <a:rPr sz="1200" b="1" spc="-9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Order  </a:t>
            </a:r>
            <a:r>
              <a:rPr sz="1200" b="1" dirty="0">
                <a:latin typeface="Carlito"/>
                <a:cs typeface="Carlito"/>
              </a:rPr>
              <a:t>scenario</a:t>
            </a:r>
            <a:endParaRPr sz="1200" dirty="0">
              <a:latin typeface="Carlito"/>
              <a:cs typeface="Carlito"/>
            </a:endParaRPr>
          </a:p>
          <a:p>
            <a:pPr marL="377190" marR="29718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5" dirty="0">
                <a:latin typeface="Carlito"/>
                <a:cs typeface="Carlito"/>
              </a:rPr>
              <a:t>Reduction </a:t>
            </a:r>
            <a:r>
              <a:rPr sz="1200" b="1" dirty="0">
                <a:latin typeface="Carlito"/>
                <a:cs typeface="Carlito"/>
              </a:rPr>
              <a:t>in</a:t>
            </a:r>
            <a:r>
              <a:rPr sz="1200" b="1" spc="-10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Lead  </a:t>
            </a:r>
            <a:r>
              <a:rPr sz="1200" b="1" dirty="0">
                <a:latin typeface="Carlito"/>
                <a:cs typeface="Carlito"/>
              </a:rPr>
              <a:t>times- 5</a:t>
            </a:r>
            <a:r>
              <a:rPr sz="1200" b="1" spc="-4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days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38072" y="4786884"/>
            <a:ext cx="524510" cy="373380"/>
            <a:chOff x="1338072" y="4786884"/>
            <a:chExt cx="524510" cy="373380"/>
          </a:xfrm>
        </p:grpSpPr>
        <p:sp>
          <p:nvSpPr>
            <p:cNvPr id="32" name="object 32"/>
            <p:cNvSpPr/>
            <p:nvPr/>
          </p:nvSpPr>
          <p:spPr>
            <a:xfrm>
              <a:off x="1344168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4" h="361314">
                  <a:moveTo>
                    <a:pt x="384048" y="0"/>
                  </a:moveTo>
                  <a:lnTo>
                    <a:pt x="128015" y="0"/>
                  </a:lnTo>
                  <a:lnTo>
                    <a:pt x="128015" y="180594"/>
                  </a:lnTo>
                  <a:lnTo>
                    <a:pt x="0" y="180594"/>
                  </a:lnTo>
                  <a:lnTo>
                    <a:pt x="256031" y="361188"/>
                  </a:lnTo>
                  <a:lnTo>
                    <a:pt x="512063" y="180594"/>
                  </a:lnTo>
                  <a:lnTo>
                    <a:pt x="384048" y="180594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44168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4" h="361314">
                  <a:moveTo>
                    <a:pt x="0" y="180594"/>
                  </a:moveTo>
                  <a:lnTo>
                    <a:pt x="128015" y="180594"/>
                  </a:lnTo>
                  <a:lnTo>
                    <a:pt x="128015" y="0"/>
                  </a:lnTo>
                  <a:lnTo>
                    <a:pt x="384048" y="0"/>
                  </a:lnTo>
                  <a:lnTo>
                    <a:pt x="384048" y="180594"/>
                  </a:lnTo>
                  <a:lnTo>
                    <a:pt x="512063" y="180594"/>
                  </a:lnTo>
                  <a:lnTo>
                    <a:pt x="256031" y="361188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39211" y="5202935"/>
            <a:ext cx="2037714" cy="1143903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5" dirty="0">
                <a:latin typeface="Carlito"/>
                <a:cs typeface="Carlito"/>
              </a:rPr>
              <a:t>Reduced </a:t>
            </a:r>
            <a:r>
              <a:rPr sz="1200" b="1" spc="-10" dirty="0">
                <a:latin typeface="Carlito"/>
                <a:cs typeface="Carlito"/>
              </a:rPr>
              <a:t>Inventory</a:t>
            </a:r>
            <a:r>
              <a:rPr sz="1200" b="1" spc="-13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in</a:t>
            </a:r>
            <a:endParaRPr sz="1200" dirty="0">
              <a:latin typeface="Carlito"/>
              <a:cs typeface="Carlito"/>
            </a:endParaRPr>
          </a:p>
          <a:p>
            <a:pPr marL="377190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entire</a:t>
            </a:r>
            <a:r>
              <a:rPr sz="1200" b="1" spc="-114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Chain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Carlito"/>
              <a:cs typeface="Carlito"/>
            </a:endParaRPr>
          </a:p>
          <a:p>
            <a:pPr marL="37719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dirty="0">
                <a:latin typeface="Carlito"/>
                <a:cs typeface="Carlito"/>
              </a:rPr>
              <a:t>Enhanced</a:t>
            </a:r>
            <a:r>
              <a:rPr sz="1200" b="1" spc="-50" dirty="0">
                <a:latin typeface="Carlito"/>
                <a:cs typeface="Carlito"/>
              </a:rPr>
              <a:t> </a:t>
            </a:r>
            <a:r>
              <a:rPr sz="1200" b="1" spc="-15" dirty="0">
                <a:latin typeface="Carlito"/>
                <a:cs typeface="Carlito"/>
              </a:rPr>
              <a:t>Tracking</a:t>
            </a:r>
            <a:endParaRPr sz="1200" dirty="0">
              <a:latin typeface="Carlito"/>
              <a:cs typeface="Carlito"/>
            </a:endParaRPr>
          </a:p>
          <a:p>
            <a:pPr marL="377190" marR="403225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5" dirty="0">
                <a:latin typeface="Carlito"/>
                <a:cs typeface="Carlito"/>
              </a:rPr>
              <a:t>Quicker</a:t>
            </a:r>
            <a:r>
              <a:rPr sz="1200" b="1" spc="-9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Revenue  </a:t>
            </a:r>
            <a:r>
              <a:rPr sz="1200" b="1" spc="-5" dirty="0">
                <a:latin typeface="Carlito"/>
                <a:cs typeface="Carlito"/>
              </a:rPr>
              <a:t>realization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67684" y="4773167"/>
            <a:ext cx="525780" cy="373380"/>
            <a:chOff x="3567684" y="4773167"/>
            <a:chExt cx="525780" cy="373380"/>
          </a:xfrm>
        </p:grpSpPr>
        <p:sp>
          <p:nvSpPr>
            <p:cNvPr id="36" name="object 36"/>
            <p:cNvSpPr/>
            <p:nvPr/>
          </p:nvSpPr>
          <p:spPr>
            <a:xfrm>
              <a:off x="3573780" y="4779263"/>
              <a:ext cx="513715" cy="361315"/>
            </a:xfrm>
            <a:custGeom>
              <a:avLst/>
              <a:gdLst/>
              <a:ahLst/>
              <a:cxnLst/>
              <a:rect l="l" t="t" r="r" b="b"/>
              <a:pathLst>
                <a:path w="513714" h="361314">
                  <a:moveTo>
                    <a:pt x="385191" y="0"/>
                  </a:moveTo>
                  <a:lnTo>
                    <a:pt x="128397" y="0"/>
                  </a:lnTo>
                  <a:lnTo>
                    <a:pt x="128397" y="180594"/>
                  </a:lnTo>
                  <a:lnTo>
                    <a:pt x="0" y="180594"/>
                  </a:lnTo>
                  <a:lnTo>
                    <a:pt x="256794" y="361188"/>
                  </a:lnTo>
                  <a:lnTo>
                    <a:pt x="513588" y="180594"/>
                  </a:lnTo>
                  <a:lnTo>
                    <a:pt x="385191" y="180594"/>
                  </a:lnTo>
                  <a:lnTo>
                    <a:pt x="385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3780" y="4779263"/>
              <a:ext cx="513715" cy="361315"/>
            </a:xfrm>
            <a:custGeom>
              <a:avLst/>
              <a:gdLst/>
              <a:ahLst/>
              <a:cxnLst/>
              <a:rect l="l" t="t" r="r" b="b"/>
              <a:pathLst>
                <a:path w="513714" h="361314">
                  <a:moveTo>
                    <a:pt x="0" y="180594"/>
                  </a:moveTo>
                  <a:lnTo>
                    <a:pt x="128397" y="180594"/>
                  </a:lnTo>
                  <a:lnTo>
                    <a:pt x="128397" y="0"/>
                  </a:lnTo>
                  <a:lnTo>
                    <a:pt x="385191" y="0"/>
                  </a:lnTo>
                  <a:lnTo>
                    <a:pt x="385191" y="180594"/>
                  </a:lnTo>
                  <a:lnTo>
                    <a:pt x="513588" y="180594"/>
                  </a:lnTo>
                  <a:lnTo>
                    <a:pt x="256794" y="361188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16067" y="5198364"/>
            <a:ext cx="2033270" cy="1143262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7825" marR="415290" indent="-2870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200" b="1" spc="-5" dirty="0">
                <a:latin typeface="Carlito"/>
                <a:cs typeface="Carlito"/>
              </a:rPr>
              <a:t>Rationalize</a:t>
            </a:r>
            <a:r>
              <a:rPr sz="1200" b="1" spc="-9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Sales  Commissions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200" dirty="0">
              <a:latin typeface="Carlito"/>
              <a:cs typeface="Carlito"/>
            </a:endParaRPr>
          </a:p>
          <a:p>
            <a:pPr marL="377825" marR="237490" indent="-287020" algn="just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1200" b="1" spc="-5" dirty="0">
                <a:latin typeface="Carlito"/>
                <a:cs typeface="Carlito"/>
              </a:rPr>
              <a:t>Establish </a:t>
            </a:r>
            <a:r>
              <a:rPr sz="1200" b="1" spc="-10" dirty="0">
                <a:latin typeface="Carlito"/>
                <a:cs typeface="Carlito"/>
              </a:rPr>
              <a:t>Systemic  </a:t>
            </a:r>
            <a:r>
              <a:rPr sz="1200" b="1" dirty="0">
                <a:latin typeface="Carlito"/>
                <a:cs typeface="Carlito"/>
              </a:rPr>
              <a:t>Sales </a:t>
            </a:r>
            <a:r>
              <a:rPr sz="1200" b="1" spc="-5" dirty="0">
                <a:latin typeface="Carlito"/>
                <a:cs typeface="Carlito"/>
              </a:rPr>
              <a:t>Channel </a:t>
            </a:r>
            <a:r>
              <a:rPr sz="1200" b="1" dirty="0">
                <a:latin typeface="Carlito"/>
                <a:cs typeface="Carlito"/>
              </a:rPr>
              <a:t>(Not  people</a:t>
            </a:r>
            <a:r>
              <a:rPr sz="1200" b="1" spc="-9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dependent)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35396" y="4786884"/>
            <a:ext cx="524510" cy="373380"/>
            <a:chOff x="5835396" y="4786884"/>
            <a:chExt cx="524510" cy="373380"/>
          </a:xfrm>
        </p:grpSpPr>
        <p:sp>
          <p:nvSpPr>
            <p:cNvPr id="40" name="object 40"/>
            <p:cNvSpPr/>
            <p:nvPr/>
          </p:nvSpPr>
          <p:spPr>
            <a:xfrm>
              <a:off x="5841492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5" h="361314">
                  <a:moveTo>
                    <a:pt x="384048" y="0"/>
                  </a:moveTo>
                  <a:lnTo>
                    <a:pt x="128016" y="0"/>
                  </a:lnTo>
                  <a:lnTo>
                    <a:pt x="128016" y="180594"/>
                  </a:lnTo>
                  <a:lnTo>
                    <a:pt x="0" y="180594"/>
                  </a:lnTo>
                  <a:lnTo>
                    <a:pt x="256032" y="361188"/>
                  </a:lnTo>
                  <a:lnTo>
                    <a:pt x="512063" y="180594"/>
                  </a:lnTo>
                  <a:lnTo>
                    <a:pt x="384048" y="180594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41492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5" h="361314">
                  <a:moveTo>
                    <a:pt x="0" y="180594"/>
                  </a:moveTo>
                  <a:lnTo>
                    <a:pt x="128016" y="180594"/>
                  </a:lnTo>
                  <a:lnTo>
                    <a:pt x="128016" y="0"/>
                  </a:lnTo>
                  <a:lnTo>
                    <a:pt x="384048" y="0"/>
                  </a:lnTo>
                  <a:lnTo>
                    <a:pt x="384048" y="180594"/>
                  </a:lnTo>
                  <a:lnTo>
                    <a:pt x="512063" y="180594"/>
                  </a:lnTo>
                  <a:lnTo>
                    <a:pt x="256032" y="361188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392923" y="5202935"/>
            <a:ext cx="2042160" cy="1143903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9095" indent="-28765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dirty="0">
                <a:latin typeface="Carlito"/>
                <a:cs typeface="Carlito"/>
              </a:rPr>
              <a:t>Build</a:t>
            </a:r>
            <a:r>
              <a:rPr sz="1200" b="1" spc="-2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Strategic</a:t>
            </a:r>
            <a:endParaRPr sz="1200" dirty="0">
              <a:latin typeface="Carlito"/>
              <a:cs typeface="Carlito"/>
            </a:endParaRPr>
          </a:p>
          <a:p>
            <a:pPr marL="37909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Partnerships</a:t>
            </a:r>
            <a:endParaRPr sz="1200" dirty="0">
              <a:latin typeface="Carlito"/>
              <a:cs typeface="Carlito"/>
            </a:endParaRPr>
          </a:p>
          <a:p>
            <a:pPr marL="379095" marR="73723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dirty="0">
                <a:latin typeface="Carlito"/>
                <a:cs typeface="Carlito"/>
              </a:rPr>
              <a:t>IN</a:t>
            </a:r>
            <a:r>
              <a:rPr sz="1200" b="1" spc="-10" dirty="0">
                <a:latin typeface="Carlito"/>
                <a:cs typeface="Carlito"/>
              </a:rPr>
              <a:t>N</a:t>
            </a:r>
            <a:r>
              <a:rPr sz="1200" b="1" spc="-30" dirty="0">
                <a:latin typeface="Carlito"/>
                <a:cs typeface="Carlito"/>
              </a:rPr>
              <a:t>O</a:t>
            </a:r>
            <a:r>
              <a:rPr sz="1200" b="1" spc="-75" dirty="0">
                <a:latin typeface="Carlito"/>
                <a:cs typeface="Carlito"/>
              </a:rPr>
              <a:t>V</a:t>
            </a:r>
            <a:r>
              <a:rPr sz="1200" b="1" spc="-110" dirty="0">
                <a:latin typeface="Carlito"/>
                <a:cs typeface="Carlito"/>
              </a:rPr>
              <a:t>A</a:t>
            </a:r>
            <a:r>
              <a:rPr sz="1200" b="1" spc="-5" dirty="0">
                <a:latin typeface="Carlito"/>
                <a:cs typeface="Carlito"/>
              </a:rPr>
              <a:t>TIVE  Products</a:t>
            </a:r>
            <a:endParaRPr sz="1200" dirty="0">
              <a:latin typeface="Carlito"/>
              <a:cs typeface="Carlito"/>
            </a:endParaRPr>
          </a:p>
          <a:p>
            <a:pPr marL="379095" indent="-28765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spc="-5" dirty="0">
                <a:latin typeface="Carlito"/>
                <a:cs typeface="Carlito"/>
              </a:rPr>
              <a:t>Co-Creation </a:t>
            </a:r>
            <a:r>
              <a:rPr sz="1200" b="1" dirty="0">
                <a:latin typeface="Carlito"/>
                <a:cs typeface="Carlito"/>
              </a:rPr>
              <a:t>of</a:t>
            </a:r>
            <a:r>
              <a:rPr sz="1200" b="1" spc="-75" dirty="0">
                <a:latin typeface="Carlito"/>
                <a:cs typeface="Carlito"/>
              </a:rPr>
              <a:t> </a:t>
            </a:r>
            <a:r>
              <a:rPr sz="1200" b="1" spc="-15" dirty="0">
                <a:latin typeface="Carlito"/>
                <a:cs typeface="Carlito"/>
              </a:rPr>
              <a:t>Value</a:t>
            </a:r>
            <a:endParaRPr sz="1200" dirty="0">
              <a:latin typeface="Carlito"/>
              <a:cs typeface="Carlito"/>
            </a:endParaRPr>
          </a:p>
          <a:p>
            <a:pPr marL="379095" indent="-28765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dirty="0">
                <a:latin typeface="Carlito"/>
                <a:cs typeface="Carlito"/>
              </a:rPr>
              <a:t>Win-Win</a:t>
            </a:r>
            <a:r>
              <a:rPr sz="1200" b="1" spc="-3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Solutions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122919" y="4786884"/>
            <a:ext cx="525780" cy="373380"/>
            <a:chOff x="8122919" y="4786884"/>
            <a:chExt cx="525780" cy="373380"/>
          </a:xfrm>
        </p:grpSpPr>
        <p:sp>
          <p:nvSpPr>
            <p:cNvPr id="44" name="object 44"/>
            <p:cNvSpPr/>
            <p:nvPr/>
          </p:nvSpPr>
          <p:spPr>
            <a:xfrm>
              <a:off x="8129015" y="4792980"/>
              <a:ext cx="513715" cy="361315"/>
            </a:xfrm>
            <a:custGeom>
              <a:avLst/>
              <a:gdLst/>
              <a:ahLst/>
              <a:cxnLst/>
              <a:rect l="l" t="t" r="r" b="b"/>
              <a:pathLst>
                <a:path w="513715" h="361314">
                  <a:moveTo>
                    <a:pt x="385190" y="0"/>
                  </a:moveTo>
                  <a:lnTo>
                    <a:pt x="128397" y="0"/>
                  </a:lnTo>
                  <a:lnTo>
                    <a:pt x="128397" y="180594"/>
                  </a:lnTo>
                  <a:lnTo>
                    <a:pt x="0" y="180594"/>
                  </a:lnTo>
                  <a:lnTo>
                    <a:pt x="256793" y="361188"/>
                  </a:lnTo>
                  <a:lnTo>
                    <a:pt x="513587" y="180594"/>
                  </a:lnTo>
                  <a:lnTo>
                    <a:pt x="385190" y="180594"/>
                  </a:lnTo>
                  <a:lnTo>
                    <a:pt x="385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29015" y="4792980"/>
              <a:ext cx="513715" cy="361315"/>
            </a:xfrm>
            <a:custGeom>
              <a:avLst/>
              <a:gdLst/>
              <a:ahLst/>
              <a:cxnLst/>
              <a:rect l="l" t="t" r="r" b="b"/>
              <a:pathLst>
                <a:path w="513715" h="361314">
                  <a:moveTo>
                    <a:pt x="0" y="180594"/>
                  </a:moveTo>
                  <a:lnTo>
                    <a:pt x="128397" y="180594"/>
                  </a:lnTo>
                  <a:lnTo>
                    <a:pt x="128397" y="0"/>
                  </a:lnTo>
                  <a:lnTo>
                    <a:pt x="385190" y="0"/>
                  </a:lnTo>
                  <a:lnTo>
                    <a:pt x="385190" y="180594"/>
                  </a:lnTo>
                  <a:lnTo>
                    <a:pt x="513587" y="180594"/>
                  </a:lnTo>
                  <a:lnTo>
                    <a:pt x="256793" y="361188"/>
                  </a:lnTo>
                  <a:lnTo>
                    <a:pt x="0" y="18059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407395" y="4786884"/>
            <a:ext cx="524510" cy="373380"/>
            <a:chOff x="10407395" y="4786884"/>
            <a:chExt cx="524510" cy="373380"/>
          </a:xfrm>
        </p:grpSpPr>
        <p:sp>
          <p:nvSpPr>
            <p:cNvPr id="47" name="object 47"/>
            <p:cNvSpPr/>
            <p:nvPr/>
          </p:nvSpPr>
          <p:spPr>
            <a:xfrm>
              <a:off x="10413491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5" h="361314">
                  <a:moveTo>
                    <a:pt x="384048" y="0"/>
                  </a:moveTo>
                  <a:lnTo>
                    <a:pt x="128015" y="0"/>
                  </a:lnTo>
                  <a:lnTo>
                    <a:pt x="128015" y="180594"/>
                  </a:lnTo>
                  <a:lnTo>
                    <a:pt x="0" y="180594"/>
                  </a:lnTo>
                  <a:lnTo>
                    <a:pt x="256031" y="361188"/>
                  </a:lnTo>
                  <a:lnTo>
                    <a:pt x="512063" y="180594"/>
                  </a:lnTo>
                  <a:lnTo>
                    <a:pt x="384048" y="180594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13491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5" h="361314">
                  <a:moveTo>
                    <a:pt x="0" y="180594"/>
                  </a:moveTo>
                  <a:lnTo>
                    <a:pt x="128015" y="180594"/>
                  </a:lnTo>
                  <a:lnTo>
                    <a:pt x="128015" y="0"/>
                  </a:lnTo>
                  <a:lnTo>
                    <a:pt x="384048" y="0"/>
                  </a:lnTo>
                  <a:lnTo>
                    <a:pt x="384048" y="180594"/>
                  </a:lnTo>
                  <a:lnTo>
                    <a:pt x="512063" y="180594"/>
                  </a:lnTo>
                  <a:lnTo>
                    <a:pt x="256031" y="361188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678923" y="5198364"/>
            <a:ext cx="2042160" cy="1143262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9095" marR="579755" indent="-2870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spc="-5" dirty="0">
                <a:latin typeface="Carlito"/>
                <a:cs typeface="Carlito"/>
              </a:rPr>
              <a:t>Provide Entire  Product</a:t>
            </a:r>
            <a:r>
              <a:rPr sz="1200" b="1" spc="-8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Range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200" dirty="0">
              <a:latin typeface="Carlito"/>
              <a:cs typeface="Carlito"/>
            </a:endParaRPr>
          </a:p>
          <a:p>
            <a:pPr marL="379095" marR="459740" indent="-287020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dirty="0">
                <a:latin typeface="Carlito"/>
                <a:cs typeface="Carlito"/>
              </a:rPr>
              <a:t>Arrive </a:t>
            </a:r>
            <a:r>
              <a:rPr sz="1200" b="1" spc="-5" dirty="0">
                <a:latin typeface="Carlito"/>
                <a:cs typeface="Carlito"/>
              </a:rPr>
              <a:t>at better  </a:t>
            </a:r>
            <a:r>
              <a:rPr sz="1200" b="1" dirty="0">
                <a:latin typeface="Carlito"/>
                <a:cs typeface="Carlito"/>
              </a:rPr>
              <a:t>pricing &amp;</a:t>
            </a:r>
            <a:r>
              <a:rPr sz="1200" b="1" spc="-8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supply  </a:t>
            </a:r>
            <a:r>
              <a:rPr sz="1200" b="1" spc="-5" dirty="0">
                <a:latin typeface="Carlito"/>
                <a:cs typeface="Carlito"/>
              </a:rPr>
              <a:t>model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96" y="271653"/>
            <a:ext cx="63289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/>
              <a:t>Areas </a:t>
            </a:r>
            <a:r>
              <a:rPr sz="3600" spc="-165" dirty="0" smtClean="0"/>
              <a:t>of</a:t>
            </a:r>
            <a:r>
              <a:rPr lang="es-CL" sz="3600" spc="-165" dirty="0" smtClean="0"/>
              <a:t> </a:t>
            </a:r>
            <a:r>
              <a:rPr sz="3600" spc="-560" dirty="0" smtClean="0"/>
              <a:t> </a:t>
            </a:r>
            <a:r>
              <a:rPr sz="3600" spc="-210" dirty="0"/>
              <a:t>improvement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756155" y="1327022"/>
            <a:ext cx="4928235" cy="5356860"/>
            <a:chOff x="1756155" y="1327022"/>
            <a:chExt cx="4928235" cy="5356860"/>
          </a:xfrm>
        </p:grpSpPr>
        <p:sp>
          <p:nvSpPr>
            <p:cNvPr id="4" name="object 4"/>
            <p:cNvSpPr/>
            <p:nvPr/>
          </p:nvSpPr>
          <p:spPr>
            <a:xfrm>
              <a:off x="4220210" y="1330070"/>
              <a:ext cx="2458085" cy="3207385"/>
            </a:xfrm>
            <a:custGeom>
              <a:avLst/>
              <a:gdLst/>
              <a:ahLst/>
              <a:cxnLst/>
              <a:rect l="l" t="t" r="r" b="b"/>
              <a:pathLst>
                <a:path w="2458084" h="3207385">
                  <a:moveTo>
                    <a:pt x="2457704" y="0"/>
                  </a:moveTo>
                  <a:lnTo>
                    <a:pt x="0" y="0"/>
                  </a:lnTo>
                  <a:lnTo>
                    <a:pt x="0" y="3207258"/>
                  </a:lnTo>
                  <a:lnTo>
                    <a:pt x="2457704" y="3207258"/>
                  </a:lnTo>
                  <a:lnTo>
                    <a:pt x="245770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0210" y="1330197"/>
              <a:ext cx="0" cy="5350510"/>
            </a:xfrm>
            <a:custGeom>
              <a:avLst/>
              <a:gdLst/>
              <a:ahLst/>
              <a:cxnLst/>
              <a:rect l="l" t="t" r="r" b="b"/>
              <a:pathLst>
                <a:path h="5350509">
                  <a:moveTo>
                    <a:pt x="0" y="0"/>
                  </a:moveTo>
                  <a:lnTo>
                    <a:pt x="0" y="535035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2505" y="4537328"/>
              <a:ext cx="4915535" cy="0"/>
            </a:xfrm>
            <a:custGeom>
              <a:avLst/>
              <a:gdLst/>
              <a:ahLst/>
              <a:cxnLst/>
              <a:rect l="l" t="t" r="r" b="b"/>
              <a:pathLst>
                <a:path w="4915534">
                  <a:moveTo>
                    <a:pt x="0" y="0"/>
                  </a:moveTo>
                  <a:lnTo>
                    <a:pt x="49154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89705" y="1060196"/>
            <a:ext cx="1461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Supply</a:t>
            </a:r>
            <a:r>
              <a:rPr sz="1600" b="1" spc="-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Risk------&gt;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532" y="3179459"/>
            <a:ext cx="228600" cy="16649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0" dirty="0">
                <a:latin typeface="Carlito"/>
                <a:cs typeface="Carlito"/>
              </a:rPr>
              <a:t>Profit</a:t>
            </a:r>
            <a:r>
              <a:rPr sz="1600" b="1" spc="-3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Impact-------&gt;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7955" y="2182748"/>
            <a:ext cx="160591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High </a:t>
            </a:r>
            <a:r>
              <a:rPr sz="1600" spc="-10" dirty="0">
                <a:latin typeface="Carlito"/>
                <a:cs typeface="Carlito"/>
              </a:rPr>
              <a:t>Profit </a:t>
            </a:r>
            <a:r>
              <a:rPr sz="1600" spc="-5" dirty="0">
                <a:latin typeface="Carlito"/>
                <a:cs typeface="Carlito"/>
              </a:rPr>
              <a:t>Impact  </a:t>
            </a:r>
            <a:r>
              <a:rPr sz="1600" spc="-10" dirty="0">
                <a:latin typeface="Carlito"/>
                <a:cs typeface="Carlito"/>
              </a:rPr>
              <a:t>Low </a:t>
            </a:r>
            <a:r>
              <a:rPr sz="1600" spc="-5" dirty="0">
                <a:latin typeface="Carlito"/>
                <a:cs typeface="Carlito"/>
              </a:rPr>
              <a:t>Supply Risk  </a:t>
            </a:r>
            <a:r>
              <a:rPr sz="1600" spc="-15" dirty="0">
                <a:latin typeface="Carlito"/>
                <a:cs typeface="Carlito"/>
              </a:rPr>
              <a:t>Leverage </a:t>
            </a:r>
            <a:r>
              <a:rPr sz="1600" spc="-10" dirty="0">
                <a:latin typeface="Carlito"/>
                <a:cs typeface="Carlito"/>
              </a:rPr>
              <a:t>Suppliers  </a:t>
            </a:r>
            <a:r>
              <a:rPr sz="1600" spc="-5" dirty="0">
                <a:latin typeface="Carlito"/>
                <a:cs typeface="Carlito"/>
              </a:rPr>
              <a:t>Go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high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bargain  Best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Quality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Best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9629" y="1524000"/>
            <a:ext cx="15786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High </a:t>
            </a:r>
            <a:r>
              <a:rPr sz="1600" b="1" spc="-10" dirty="0">
                <a:latin typeface="Carlito"/>
                <a:cs typeface="Carlito"/>
              </a:rPr>
              <a:t>Profit </a:t>
            </a:r>
            <a:r>
              <a:rPr sz="1600" b="1" spc="-5" dirty="0">
                <a:latin typeface="Carlito"/>
                <a:cs typeface="Carlito"/>
              </a:rPr>
              <a:t>Impact  High Supply Risk  </a:t>
            </a:r>
            <a:r>
              <a:rPr sz="1600" b="1" spc="-15" dirty="0">
                <a:latin typeface="Carlito"/>
                <a:cs typeface="Carlito"/>
              </a:rPr>
              <a:t>Strategic</a:t>
            </a:r>
            <a:r>
              <a:rPr sz="1600" b="1" spc="-2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Suppliers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250" y="2792348"/>
            <a:ext cx="23247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marR="15875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Very </a:t>
            </a:r>
            <a:r>
              <a:rPr sz="1600" spc="-5" dirty="0">
                <a:latin typeface="Carlito"/>
                <a:cs typeface="Carlito"/>
              </a:rPr>
              <a:t>close </a:t>
            </a:r>
            <a:r>
              <a:rPr sz="1600" spc="-10" dirty="0">
                <a:latin typeface="Carlito"/>
                <a:cs typeface="Carlito"/>
              </a:rPr>
              <a:t>relationships,  Almost </a:t>
            </a:r>
            <a:r>
              <a:rPr sz="1600" spc="-5" dirty="0">
                <a:latin typeface="Carlito"/>
                <a:cs typeface="Carlito"/>
              </a:rPr>
              <a:t>part of </a:t>
            </a:r>
            <a:r>
              <a:rPr sz="1600" spc="-15" dirty="0">
                <a:latin typeface="Carlito"/>
                <a:cs typeface="Carlito"/>
              </a:rPr>
              <a:t>company  </a:t>
            </a:r>
            <a:r>
              <a:rPr sz="1600" spc="-5" dirty="0">
                <a:latin typeface="Carlito"/>
                <a:cs typeface="Carlito"/>
              </a:rPr>
              <a:t>Not only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cost,</a:t>
            </a:r>
            <a:endParaRPr sz="1600" dirty="0">
              <a:latin typeface="Carlito"/>
              <a:cs typeface="Carlito"/>
            </a:endParaRPr>
          </a:p>
          <a:p>
            <a:pPr marL="12700" marR="5080" indent="-1905"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Innovative value products  Mitigate risks by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Integration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6788" y="4736033"/>
            <a:ext cx="200977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Low Profit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Impact</a:t>
            </a:r>
            <a:endParaRPr sz="1600">
              <a:latin typeface="Carlito"/>
              <a:cs typeface="Carlito"/>
            </a:endParaRPr>
          </a:p>
          <a:p>
            <a:pPr marL="12700" marR="5080" indent="33655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Low </a:t>
            </a:r>
            <a:r>
              <a:rPr sz="1600" spc="-5" dirty="0">
                <a:latin typeface="Carlito"/>
                <a:cs typeface="Carlito"/>
              </a:rPr>
              <a:t>Supply Risk  Non- </a:t>
            </a:r>
            <a:r>
              <a:rPr sz="1600" spc="-10" dirty="0">
                <a:latin typeface="Carlito"/>
                <a:cs typeface="Carlito"/>
              </a:rPr>
              <a:t>Critical Suppliers  </a:t>
            </a:r>
            <a:r>
              <a:rPr sz="1600" spc="-5" dirty="0">
                <a:latin typeface="Carlito"/>
                <a:cs typeface="Carlito"/>
              </a:rPr>
              <a:t>Not </a:t>
            </a:r>
            <a:r>
              <a:rPr sz="1600" spc="-10" dirty="0">
                <a:latin typeface="Carlito"/>
                <a:cs typeface="Carlito"/>
              </a:rPr>
              <a:t>to spend more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time</a:t>
            </a:r>
            <a:endParaRPr sz="1600">
              <a:latin typeface="Carlito"/>
              <a:cs typeface="Carlito"/>
            </a:endParaRPr>
          </a:p>
          <a:p>
            <a:pPr marL="33655" marR="29209" indent="2540" algn="ctr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Automate </a:t>
            </a:r>
            <a:r>
              <a:rPr sz="1600" spc="-15" dirty="0">
                <a:latin typeface="Carlito"/>
                <a:cs typeface="Carlito"/>
              </a:rPr>
              <a:t>processes  </a:t>
            </a:r>
            <a:r>
              <a:rPr sz="1600" spc="-25" dirty="0">
                <a:latin typeface="Carlito"/>
                <a:cs typeface="Carlito"/>
              </a:rPr>
              <a:t>Very </a:t>
            </a:r>
            <a:r>
              <a:rPr sz="1600" spc="-5" dirty="0">
                <a:latin typeface="Carlito"/>
                <a:cs typeface="Carlito"/>
              </a:rPr>
              <a:t>limited </a:t>
            </a:r>
            <a:r>
              <a:rPr sz="1600" spc="-10" dirty="0">
                <a:latin typeface="Carlito"/>
                <a:cs typeface="Carlito"/>
              </a:rPr>
              <a:t>trasactions  </a:t>
            </a:r>
            <a:r>
              <a:rPr sz="1600" spc="-5" dirty="0">
                <a:latin typeface="Carlito"/>
                <a:cs typeface="Carlito"/>
              </a:rPr>
              <a:t>don’t </a:t>
            </a:r>
            <a:r>
              <a:rPr sz="1600" spc="-10" dirty="0">
                <a:latin typeface="Carlito"/>
                <a:cs typeface="Carlito"/>
              </a:rPr>
              <a:t>waste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time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6646" y="4857953"/>
            <a:ext cx="208407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191135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Low Profit </a:t>
            </a:r>
            <a:r>
              <a:rPr sz="1600" spc="-5" dirty="0">
                <a:latin typeface="Carlito"/>
                <a:cs typeface="Carlito"/>
              </a:rPr>
              <a:t>Impact  High Supply </a:t>
            </a:r>
            <a:r>
              <a:rPr sz="1600" spc="-10" dirty="0">
                <a:latin typeface="Carlito"/>
                <a:cs typeface="Carlito"/>
              </a:rPr>
              <a:t>Risk  Bottleneck Suppliers  </a:t>
            </a:r>
            <a:r>
              <a:rPr sz="1600" spc="-5" dirty="0">
                <a:latin typeface="Carlito"/>
                <a:cs typeface="Carlito"/>
              </a:rPr>
              <a:t>Manage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alternatives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Tight </a:t>
            </a:r>
            <a:r>
              <a:rPr sz="1600" spc="-10" dirty="0">
                <a:latin typeface="Carlito"/>
                <a:cs typeface="Carlito"/>
              </a:rPr>
              <a:t>controls- </a:t>
            </a:r>
            <a:r>
              <a:rPr sz="1600" spc="-5" dirty="0">
                <a:latin typeface="Carlito"/>
                <a:cs typeface="Carlito"/>
              </a:rPr>
              <a:t>Service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lvl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66316" y="4030217"/>
            <a:ext cx="2961640" cy="2774950"/>
            <a:chOff x="1766316" y="4030217"/>
            <a:chExt cx="2961640" cy="2774950"/>
          </a:xfrm>
        </p:grpSpPr>
        <p:sp>
          <p:nvSpPr>
            <p:cNvPr id="15" name="object 15"/>
            <p:cNvSpPr/>
            <p:nvPr/>
          </p:nvSpPr>
          <p:spPr>
            <a:xfrm>
              <a:off x="3751580" y="4058792"/>
              <a:ext cx="948055" cy="946150"/>
            </a:xfrm>
            <a:custGeom>
              <a:avLst/>
              <a:gdLst/>
              <a:ahLst/>
              <a:cxnLst/>
              <a:rect l="l" t="t" r="r" b="b"/>
              <a:pathLst>
                <a:path w="948054" h="946150">
                  <a:moveTo>
                    <a:pt x="0" y="703071"/>
                  </a:moveTo>
                  <a:lnTo>
                    <a:pt x="583565" y="121411"/>
                  </a:lnTo>
                  <a:lnTo>
                    <a:pt x="462407" y="0"/>
                  </a:lnTo>
                  <a:lnTo>
                    <a:pt x="947547" y="761"/>
                  </a:lnTo>
                  <a:lnTo>
                    <a:pt x="946658" y="485774"/>
                  </a:lnTo>
                  <a:lnTo>
                    <a:pt x="825627" y="364235"/>
                  </a:lnTo>
                  <a:lnTo>
                    <a:pt x="242189" y="945895"/>
                  </a:lnTo>
                  <a:lnTo>
                    <a:pt x="0" y="703071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0794" y="4184141"/>
              <a:ext cx="2494915" cy="2606040"/>
            </a:xfrm>
            <a:custGeom>
              <a:avLst/>
              <a:gdLst/>
              <a:ahLst/>
              <a:cxnLst/>
              <a:rect l="l" t="t" r="r" b="b"/>
              <a:pathLst>
                <a:path w="2494915" h="2606040">
                  <a:moveTo>
                    <a:pt x="0" y="1303019"/>
                  </a:moveTo>
                  <a:lnTo>
                    <a:pt x="860" y="1254173"/>
                  </a:lnTo>
                  <a:lnTo>
                    <a:pt x="3421" y="1205781"/>
                  </a:lnTo>
                  <a:lnTo>
                    <a:pt x="7652" y="1157873"/>
                  </a:lnTo>
                  <a:lnTo>
                    <a:pt x="13523" y="1110481"/>
                  </a:lnTo>
                  <a:lnTo>
                    <a:pt x="21005" y="1063638"/>
                  </a:lnTo>
                  <a:lnTo>
                    <a:pt x="30066" y="1017374"/>
                  </a:lnTo>
                  <a:lnTo>
                    <a:pt x="40677" y="971721"/>
                  </a:lnTo>
                  <a:lnTo>
                    <a:pt x="52808" y="926711"/>
                  </a:lnTo>
                  <a:lnTo>
                    <a:pt x="66429" y="882374"/>
                  </a:lnTo>
                  <a:lnTo>
                    <a:pt x="81509" y="838743"/>
                  </a:lnTo>
                  <a:lnTo>
                    <a:pt x="98018" y="795849"/>
                  </a:lnTo>
                  <a:lnTo>
                    <a:pt x="115926" y="753723"/>
                  </a:lnTo>
                  <a:lnTo>
                    <a:pt x="135203" y="712398"/>
                  </a:lnTo>
                  <a:lnTo>
                    <a:pt x="155819" y="671904"/>
                  </a:lnTo>
                  <a:lnTo>
                    <a:pt x="177744" y="632273"/>
                  </a:lnTo>
                  <a:lnTo>
                    <a:pt x="200948" y="593536"/>
                  </a:lnTo>
                  <a:lnTo>
                    <a:pt x="225400" y="555726"/>
                  </a:lnTo>
                  <a:lnTo>
                    <a:pt x="251070" y="518873"/>
                  </a:lnTo>
                  <a:lnTo>
                    <a:pt x="277928" y="483009"/>
                  </a:lnTo>
                  <a:lnTo>
                    <a:pt x="305945" y="448165"/>
                  </a:lnTo>
                  <a:lnTo>
                    <a:pt x="335089" y="414374"/>
                  </a:lnTo>
                  <a:lnTo>
                    <a:pt x="365331" y="381666"/>
                  </a:lnTo>
                  <a:lnTo>
                    <a:pt x="396641" y="350073"/>
                  </a:lnTo>
                  <a:lnTo>
                    <a:pt x="428988" y="319627"/>
                  </a:lnTo>
                  <a:lnTo>
                    <a:pt x="462342" y="290359"/>
                  </a:lnTo>
                  <a:lnTo>
                    <a:pt x="496674" y="262301"/>
                  </a:lnTo>
                  <a:lnTo>
                    <a:pt x="531953" y="235483"/>
                  </a:lnTo>
                  <a:lnTo>
                    <a:pt x="568149" y="209938"/>
                  </a:lnTo>
                  <a:lnTo>
                    <a:pt x="605231" y="185697"/>
                  </a:lnTo>
                  <a:lnTo>
                    <a:pt x="643170" y="162792"/>
                  </a:lnTo>
                  <a:lnTo>
                    <a:pt x="681936" y="141254"/>
                  </a:lnTo>
                  <a:lnTo>
                    <a:pt x="721498" y="121115"/>
                  </a:lnTo>
                  <a:lnTo>
                    <a:pt x="761827" y="102405"/>
                  </a:lnTo>
                  <a:lnTo>
                    <a:pt x="802891" y="85157"/>
                  </a:lnTo>
                  <a:lnTo>
                    <a:pt x="844662" y="69403"/>
                  </a:lnTo>
                  <a:lnTo>
                    <a:pt x="887108" y="55173"/>
                  </a:lnTo>
                  <a:lnTo>
                    <a:pt x="930200" y="42499"/>
                  </a:lnTo>
                  <a:lnTo>
                    <a:pt x="973908" y="31412"/>
                  </a:lnTo>
                  <a:lnTo>
                    <a:pt x="1018201" y="21945"/>
                  </a:lnTo>
                  <a:lnTo>
                    <a:pt x="1063050" y="14129"/>
                  </a:lnTo>
                  <a:lnTo>
                    <a:pt x="1108423" y="7995"/>
                  </a:lnTo>
                  <a:lnTo>
                    <a:pt x="1154292" y="3574"/>
                  </a:lnTo>
                  <a:lnTo>
                    <a:pt x="1200625" y="898"/>
                  </a:lnTo>
                  <a:lnTo>
                    <a:pt x="1247394" y="0"/>
                  </a:lnTo>
                  <a:lnTo>
                    <a:pt x="1294162" y="898"/>
                  </a:lnTo>
                  <a:lnTo>
                    <a:pt x="1340495" y="3574"/>
                  </a:lnTo>
                  <a:lnTo>
                    <a:pt x="1386364" y="7995"/>
                  </a:lnTo>
                  <a:lnTo>
                    <a:pt x="1431737" y="14129"/>
                  </a:lnTo>
                  <a:lnTo>
                    <a:pt x="1476586" y="21945"/>
                  </a:lnTo>
                  <a:lnTo>
                    <a:pt x="1520879" y="31412"/>
                  </a:lnTo>
                  <a:lnTo>
                    <a:pt x="1564587" y="42499"/>
                  </a:lnTo>
                  <a:lnTo>
                    <a:pt x="1607679" y="55173"/>
                  </a:lnTo>
                  <a:lnTo>
                    <a:pt x="1650125" y="69403"/>
                  </a:lnTo>
                  <a:lnTo>
                    <a:pt x="1691896" y="85157"/>
                  </a:lnTo>
                  <a:lnTo>
                    <a:pt x="1732960" y="102405"/>
                  </a:lnTo>
                  <a:lnTo>
                    <a:pt x="1773289" y="121115"/>
                  </a:lnTo>
                  <a:lnTo>
                    <a:pt x="1812851" y="141254"/>
                  </a:lnTo>
                  <a:lnTo>
                    <a:pt x="1851617" y="162792"/>
                  </a:lnTo>
                  <a:lnTo>
                    <a:pt x="1889556" y="185697"/>
                  </a:lnTo>
                  <a:lnTo>
                    <a:pt x="1926638" y="209938"/>
                  </a:lnTo>
                  <a:lnTo>
                    <a:pt x="1962834" y="235483"/>
                  </a:lnTo>
                  <a:lnTo>
                    <a:pt x="1998113" y="262301"/>
                  </a:lnTo>
                  <a:lnTo>
                    <a:pt x="2032445" y="290359"/>
                  </a:lnTo>
                  <a:lnTo>
                    <a:pt x="2065799" y="319627"/>
                  </a:lnTo>
                  <a:lnTo>
                    <a:pt x="2098146" y="350073"/>
                  </a:lnTo>
                  <a:lnTo>
                    <a:pt x="2129456" y="381666"/>
                  </a:lnTo>
                  <a:lnTo>
                    <a:pt x="2159698" y="414374"/>
                  </a:lnTo>
                  <a:lnTo>
                    <a:pt x="2188842" y="448165"/>
                  </a:lnTo>
                  <a:lnTo>
                    <a:pt x="2216859" y="483009"/>
                  </a:lnTo>
                  <a:lnTo>
                    <a:pt x="2243717" y="518873"/>
                  </a:lnTo>
                  <a:lnTo>
                    <a:pt x="2269387" y="555726"/>
                  </a:lnTo>
                  <a:lnTo>
                    <a:pt x="2293839" y="593536"/>
                  </a:lnTo>
                  <a:lnTo>
                    <a:pt x="2317043" y="632273"/>
                  </a:lnTo>
                  <a:lnTo>
                    <a:pt x="2338968" y="671904"/>
                  </a:lnTo>
                  <a:lnTo>
                    <a:pt x="2359584" y="712398"/>
                  </a:lnTo>
                  <a:lnTo>
                    <a:pt x="2378861" y="753723"/>
                  </a:lnTo>
                  <a:lnTo>
                    <a:pt x="2396769" y="795849"/>
                  </a:lnTo>
                  <a:lnTo>
                    <a:pt x="2413278" y="838743"/>
                  </a:lnTo>
                  <a:lnTo>
                    <a:pt x="2428358" y="882374"/>
                  </a:lnTo>
                  <a:lnTo>
                    <a:pt x="2441979" y="926711"/>
                  </a:lnTo>
                  <a:lnTo>
                    <a:pt x="2454110" y="971721"/>
                  </a:lnTo>
                  <a:lnTo>
                    <a:pt x="2464721" y="1017374"/>
                  </a:lnTo>
                  <a:lnTo>
                    <a:pt x="2473782" y="1063638"/>
                  </a:lnTo>
                  <a:lnTo>
                    <a:pt x="2481264" y="1110481"/>
                  </a:lnTo>
                  <a:lnTo>
                    <a:pt x="2487135" y="1157873"/>
                  </a:lnTo>
                  <a:lnTo>
                    <a:pt x="2491366" y="1205781"/>
                  </a:lnTo>
                  <a:lnTo>
                    <a:pt x="2493927" y="1254173"/>
                  </a:lnTo>
                  <a:lnTo>
                    <a:pt x="2494788" y="1303019"/>
                  </a:lnTo>
                  <a:lnTo>
                    <a:pt x="2493927" y="1351869"/>
                  </a:lnTo>
                  <a:lnTo>
                    <a:pt x="2491366" y="1400265"/>
                  </a:lnTo>
                  <a:lnTo>
                    <a:pt x="2487135" y="1448175"/>
                  </a:lnTo>
                  <a:lnTo>
                    <a:pt x="2481264" y="1495569"/>
                  </a:lnTo>
                  <a:lnTo>
                    <a:pt x="2473782" y="1542415"/>
                  </a:lnTo>
                  <a:lnTo>
                    <a:pt x="2464721" y="1588680"/>
                  </a:lnTo>
                  <a:lnTo>
                    <a:pt x="2454110" y="1634335"/>
                  </a:lnTo>
                  <a:lnTo>
                    <a:pt x="2441979" y="1679347"/>
                  </a:lnTo>
                  <a:lnTo>
                    <a:pt x="2428358" y="1723685"/>
                  </a:lnTo>
                  <a:lnTo>
                    <a:pt x="2413278" y="1767317"/>
                  </a:lnTo>
                  <a:lnTo>
                    <a:pt x="2396769" y="1810211"/>
                  </a:lnTo>
                  <a:lnTo>
                    <a:pt x="2378861" y="1852338"/>
                  </a:lnTo>
                  <a:lnTo>
                    <a:pt x="2359584" y="1893663"/>
                  </a:lnTo>
                  <a:lnTo>
                    <a:pt x="2338968" y="1934158"/>
                  </a:lnTo>
                  <a:lnTo>
                    <a:pt x="2317043" y="1973789"/>
                  </a:lnTo>
                  <a:lnTo>
                    <a:pt x="2293839" y="2012525"/>
                  </a:lnTo>
                  <a:lnTo>
                    <a:pt x="2269387" y="2050335"/>
                  </a:lnTo>
                  <a:lnTo>
                    <a:pt x="2243717" y="2087188"/>
                  </a:lnTo>
                  <a:lnTo>
                    <a:pt x="2216859" y="2123051"/>
                  </a:lnTo>
                  <a:lnTo>
                    <a:pt x="2188842" y="2157894"/>
                  </a:lnTo>
                  <a:lnTo>
                    <a:pt x="2159698" y="2191685"/>
                  </a:lnTo>
                  <a:lnTo>
                    <a:pt x="2129456" y="2224392"/>
                  </a:lnTo>
                  <a:lnTo>
                    <a:pt x="2098146" y="2255984"/>
                  </a:lnTo>
                  <a:lnTo>
                    <a:pt x="2065799" y="2286429"/>
                  </a:lnTo>
                  <a:lnTo>
                    <a:pt x="2032445" y="2315696"/>
                  </a:lnTo>
                  <a:lnTo>
                    <a:pt x="1998113" y="2343753"/>
                  </a:lnTo>
                  <a:lnTo>
                    <a:pt x="1962834" y="2370570"/>
                  </a:lnTo>
                  <a:lnTo>
                    <a:pt x="1926638" y="2396114"/>
                  </a:lnTo>
                  <a:lnTo>
                    <a:pt x="1889556" y="2420353"/>
                  </a:lnTo>
                  <a:lnTo>
                    <a:pt x="1851617" y="2443257"/>
                  </a:lnTo>
                  <a:lnTo>
                    <a:pt x="1812851" y="2464794"/>
                  </a:lnTo>
                  <a:lnTo>
                    <a:pt x="1773289" y="2484933"/>
                  </a:lnTo>
                  <a:lnTo>
                    <a:pt x="1732960" y="2503641"/>
                  </a:lnTo>
                  <a:lnTo>
                    <a:pt x="1691896" y="2520888"/>
                  </a:lnTo>
                  <a:lnTo>
                    <a:pt x="1650125" y="2536641"/>
                  </a:lnTo>
                  <a:lnTo>
                    <a:pt x="1607679" y="2550870"/>
                  </a:lnTo>
                  <a:lnTo>
                    <a:pt x="1564587" y="2563544"/>
                  </a:lnTo>
                  <a:lnTo>
                    <a:pt x="1520879" y="2574629"/>
                  </a:lnTo>
                  <a:lnTo>
                    <a:pt x="1476586" y="2584095"/>
                  </a:lnTo>
                  <a:lnTo>
                    <a:pt x="1431737" y="2591911"/>
                  </a:lnTo>
                  <a:lnTo>
                    <a:pt x="1386364" y="2598045"/>
                  </a:lnTo>
                  <a:lnTo>
                    <a:pt x="1340495" y="2602465"/>
                  </a:lnTo>
                  <a:lnTo>
                    <a:pt x="1294162" y="2605141"/>
                  </a:lnTo>
                  <a:lnTo>
                    <a:pt x="1247394" y="2606039"/>
                  </a:lnTo>
                  <a:lnTo>
                    <a:pt x="1200625" y="2605141"/>
                  </a:lnTo>
                  <a:lnTo>
                    <a:pt x="1154292" y="2602465"/>
                  </a:lnTo>
                  <a:lnTo>
                    <a:pt x="1108423" y="2598045"/>
                  </a:lnTo>
                  <a:lnTo>
                    <a:pt x="1063050" y="2591911"/>
                  </a:lnTo>
                  <a:lnTo>
                    <a:pt x="1018201" y="2584095"/>
                  </a:lnTo>
                  <a:lnTo>
                    <a:pt x="973908" y="2574629"/>
                  </a:lnTo>
                  <a:lnTo>
                    <a:pt x="930200" y="2563544"/>
                  </a:lnTo>
                  <a:lnTo>
                    <a:pt x="887108" y="2550870"/>
                  </a:lnTo>
                  <a:lnTo>
                    <a:pt x="844662" y="2536641"/>
                  </a:lnTo>
                  <a:lnTo>
                    <a:pt x="802891" y="2520888"/>
                  </a:lnTo>
                  <a:lnTo>
                    <a:pt x="761827" y="2503641"/>
                  </a:lnTo>
                  <a:lnTo>
                    <a:pt x="721498" y="2484933"/>
                  </a:lnTo>
                  <a:lnTo>
                    <a:pt x="681936" y="2464794"/>
                  </a:lnTo>
                  <a:lnTo>
                    <a:pt x="643170" y="2443257"/>
                  </a:lnTo>
                  <a:lnTo>
                    <a:pt x="605231" y="2420353"/>
                  </a:lnTo>
                  <a:lnTo>
                    <a:pt x="568149" y="2396114"/>
                  </a:lnTo>
                  <a:lnTo>
                    <a:pt x="531953" y="2370570"/>
                  </a:lnTo>
                  <a:lnTo>
                    <a:pt x="496674" y="2343753"/>
                  </a:lnTo>
                  <a:lnTo>
                    <a:pt x="462342" y="2315696"/>
                  </a:lnTo>
                  <a:lnTo>
                    <a:pt x="428988" y="2286429"/>
                  </a:lnTo>
                  <a:lnTo>
                    <a:pt x="396641" y="2255984"/>
                  </a:lnTo>
                  <a:lnTo>
                    <a:pt x="365331" y="2224392"/>
                  </a:lnTo>
                  <a:lnTo>
                    <a:pt x="335089" y="2191685"/>
                  </a:lnTo>
                  <a:lnTo>
                    <a:pt x="305945" y="2157894"/>
                  </a:lnTo>
                  <a:lnTo>
                    <a:pt x="277928" y="2123051"/>
                  </a:lnTo>
                  <a:lnTo>
                    <a:pt x="251070" y="2087188"/>
                  </a:lnTo>
                  <a:lnTo>
                    <a:pt x="225400" y="2050335"/>
                  </a:lnTo>
                  <a:lnTo>
                    <a:pt x="200948" y="2012525"/>
                  </a:lnTo>
                  <a:lnTo>
                    <a:pt x="177744" y="1973789"/>
                  </a:lnTo>
                  <a:lnTo>
                    <a:pt x="155819" y="1934158"/>
                  </a:lnTo>
                  <a:lnTo>
                    <a:pt x="135203" y="1893663"/>
                  </a:lnTo>
                  <a:lnTo>
                    <a:pt x="115926" y="1852338"/>
                  </a:lnTo>
                  <a:lnTo>
                    <a:pt x="98018" y="1810211"/>
                  </a:lnTo>
                  <a:lnTo>
                    <a:pt x="81509" y="1767317"/>
                  </a:lnTo>
                  <a:lnTo>
                    <a:pt x="66429" y="1723685"/>
                  </a:lnTo>
                  <a:lnTo>
                    <a:pt x="52808" y="1679347"/>
                  </a:lnTo>
                  <a:lnTo>
                    <a:pt x="40677" y="1634335"/>
                  </a:lnTo>
                  <a:lnTo>
                    <a:pt x="30066" y="1588680"/>
                  </a:lnTo>
                  <a:lnTo>
                    <a:pt x="21005" y="1542415"/>
                  </a:lnTo>
                  <a:lnTo>
                    <a:pt x="13523" y="1495569"/>
                  </a:lnTo>
                  <a:lnTo>
                    <a:pt x="7652" y="1448175"/>
                  </a:lnTo>
                  <a:lnTo>
                    <a:pt x="3421" y="1400265"/>
                  </a:lnTo>
                  <a:lnTo>
                    <a:pt x="860" y="1351869"/>
                  </a:lnTo>
                  <a:lnTo>
                    <a:pt x="0" y="130301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58330" y="417957"/>
            <a:ext cx="46983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rlito"/>
                <a:cs typeface="Carlito"/>
              </a:rPr>
              <a:t>MTC </a:t>
            </a:r>
            <a:r>
              <a:rPr sz="1800" b="1" dirty="0">
                <a:latin typeface="Carlito"/>
                <a:cs typeface="Carlito"/>
              </a:rPr>
              <a:t>needs </a:t>
            </a:r>
            <a:r>
              <a:rPr sz="1800" b="1" spc="-10" dirty="0">
                <a:latin typeface="Carlito"/>
                <a:cs typeface="Carlito"/>
              </a:rPr>
              <a:t>to move from </a:t>
            </a:r>
            <a:r>
              <a:rPr sz="1800" b="1" i="1" spc="-5" dirty="0">
                <a:latin typeface="Carlito"/>
                <a:cs typeface="Carlito"/>
              </a:rPr>
              <a:t>Non-Critical Supplier  </a:t>
            </a:r>
            <a:r>
              <a:rPr sz="1800" b="1" i="1" dirty="0">
                <a:latin typeface="Carlito"/>
                <a:cs typeface="Carlito"/>
              </a:rPr>
              <a:t>position </a:t>
            </a:r>
            <a:r>
              <a:rPr sz="1800" b="1" i="1" spc="-15" dirty="0">
                <a:latin typeface="Carlito"/>
                <a:cs typeface="Carlito"/>
              </a:rPr>
              <a:t>to </a:t>
            </a:r>
            <a:r>
              <a:rPr sz="1800" b="1" i="1" spc="-30" dirty="0">
                <a:latin typeface="Carlito"/>
                <a:cs typeface="Carlito"/>
              </a:rPr>
              <a:t>STRATEGIC </a:t>
            </a:r>
            <a:r>
              <a:rPr sz="1800" b="1" i="1" spc="-5" dirty="0">
                <a:latin typeface="Carlito"/>
                <a:cs typeface="Carlito"/>
              </a:rPr>
              <a:t>Supplier</a:t>
            </a:r>
            <a:r>
              <a:rPr sz="1800" b="1" i="1" spc="3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position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rlito"/>
                <a:cs typeface="Carlito"/>
              </a:rPr>
              <a:t>For </a:t>
            </a:r>
            <a:r>
              <a:rPr sz="1800" b="1" spc="-5" dirty="0">
                <a:latin typeface="Carlito"/>
                <a:cs typeface="Carlito"/>
              </a:rPr>
              <a:t>Identified </a:t>
            </a:r>
            <a:r>
              <a:rPr sz="1800" b="1" spc="-20" dirty="0">
                <a:latin typeface="Carlito"/>
                <a:cs typeface="Carlito"/>
              </a:rPr>
              <a:t>Key </a:t>
            </a:r>
            <a:r>
              <a:rPr sz="1800" b="1" spc="-5" dirty="0">
                <a:latin typeface="Carlito"/>
                <a:cs typeface="Carlito"/>
              </a:rPr>
              <a:t>Hospital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Groups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8600" y="2057400"/>
            <a:ext cx="302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rlito"/>
                <a:cs typeface="Carlito"/>
              </a:rPr>
              <a:t>Areas </a:t>
            </a:r>
            <a:r>
              <a:rPr sz="1800" b="1" i="1" spc="-10" dirty="0">
                <a:latin typeface="Carlito"/>
                <a:cs typeface="Carlito"/>
              </a:rPr>
              <a:t>for</a:t>
            </a:r>
            <a:r>
              <a:rPr sz="1800" b="1" i="1" spc="-1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Improvement: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20711" y="2432304"/>
            <a:ext cx="4258817" cy="4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20711" y="3832834"/>
            <a:ext cx="4258817" cy="43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0711" y="5419344"/>
            <a:ext cx="4258817" cy="438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39000" y="2369030"/>
            <a:ext cx="4353561" cy="395557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b="1" spc="-15" dirty="0">
                <a:solidFill>
                  <a:schemeClr val="bg1"/>
                </a:solidFill>
                <a:latin typeface="Carlito"/>
                <a:cs typeface="Carlito"/>
              </a:rPr>
              <a:t>Offer </a:t>
            </a:r>
            <a:r>
              <a:rPr sz="1600" b="1" spc="-5" dirty="0">
                <a:solidFill>
                  <a:schemeClr val="bg1"/>
                </a:solidFill>
                <a:latin typeface="Carlito"/>
                <a:cs typeface="Carlito"/>
              </a:rPr>
              <a:t>Win-Win solutions </a:t>
            </a:r>
            <a:r>
              <a:rPr sz="1600" b="1" spc="-10" dirty="0">
                <a:solidFill>
                  <a:schemeClr val="bg1"/>
                </a:solidFill>
                <a:latin typeface="Carlito"/>
                <a:cs typeface="Carlito"/>
              </a:rPr>
              <a:t>to Hospital</a:t>
            </a:r>
            <a:r>
              <a:rPr sz="1600" b="1" spc="1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chemeClr val="bg1"/>
                </a:solidFill>
                <a:latin typeface="Carlito"/>
                <a:cs typeface="Carlito"/>
              </a:rPr>
              <a:t>Groups</a:t>
            </a:r>
            <a:endParaRPr sz="1600" b="1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770"/>
              </a:spcBef>
              <a:buChar char="•"/>
              <a:tabLst>
                <a:tab pos="172720" algn="l"/>
              </a:tabLst>
            </a:pPr>
            <a:r>
              <a:rPr sz="1400" dirty="0">
                <a:latin typeface="Carlito"/>
                <a:cs typeface="Carlito"/>
              </a:rPr>
              <a:t>R&amp;D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facilities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172720" algn="l"/>
              </a:tabLst>
            </a:pPr>
            <a:r>
              <a:rPr sz="1400" spc="-10" dirty="0">
                <a:latin typeface="Carlito"/>
                <a:cs typeface="Carlito"/>
              </a:rPr>
              <a:t>Product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Knowledge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190"/>
              </a:spcBef>
              <a:buChar char="•"/>
              <a:tabLst>
                <a:tab pos="172720" algn="l"/>
              </a:tabLst>
            </a:pPr>
            <a:r>
              <a:rPr sz="1400" dirty="0">
                <a:latin typeface="Carlito"/>
                <a:cs typeface="Carlito"/>
              </a:rPr>
              <a:t>Wider </a:t>
            </a:r>
            <a:r>
              <a:rPr sz="1400" spc="-10" dirty="0">
                <a:latin typeface="Carlito"/>
                <a:cs typeface="Carlito"/>
              </a:rPr>
              <a:t>Product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base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172720" algn="l"/>
              </a:tabLst>
            </a:pPr>
            <a:r>
              <a:rPr sz="1400" spc="-5" dirty="0">
                <a:latin typeface="Carlito"/>
                <a:cs typeface="Carlito"/>
              </a:rPr>
              <a:t>Enhanced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Capacity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Align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constraints</a:t>
            </a:r>
            <a:endParaRPr sz="1800" dirty="0">
              <a:latin typeface="Carlito"/>
              <a:cs typeface="Carlito"/>
            </a:endParaRPr>
          </a:p>
          <a:p>
            <a:pPr marL="172085" marR="125095" indent="-114935">
              <a:lnSpc>
                <a:spcPts val="1540"/>
              </a:lnSpc>
              <a:spcBef>
                <a:spcPts val="945"/>
              </a:spcBef>
              <a:buChar char="•"/>
              <a:tabLst>
                <a:tab pos="172720" algn="l"/>
              </a:tabLst>
            </a:pPr>
            <a:r>
              <a:rPr sz="1400" spc="-5" dirty="0">
                <a:latin typeface="Carlito"/>
                <a:cs typeface="Carlito"/>
              </a:rPr>
              <a:t>Manage </a:t>
            </a:r>
            <a:r>
              <a:rPr sz="1400" spc="-10" dirty="0">
                <a:latin typeface="Carlito"/>
                <a:cs typeface="Carlito"/>
              </a:rPr>
              <a:t>Inventory </a:t>
            </a:r>
            <a:r>
              <a:rPr sz="1400" spc="-15" dirty="0">
                <a:latin typeface="Carlito"/>
                <a:cs typeface="Carlito"/>
              </a:rPr>
              <a:t>Turn-Overs </a:t>
            </a:r>
            <a:r>
              <a:rPr sz="1400" spc="-10" dirty="0">
                <a:latin typeface="Carlito"/>
                <a:cs typeface="Carlito"/>
              </a:rPr>
              <a:t>to reduce blockage </a:t>
            </a:r>
            <a:r>
              <a:rPr sz="1400" spc="-5" dirty="0">
                <a:latin typeface="Carlito"/>
                <a:cs typeface="Carlito"/>
              </a:rPr>
              <a:t>of  capital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170"/>
              </a:spcBef>
              <a:buChar char="•"/>
              <a:tabLst>
                <a:tab pos="172720" algn="l"/>
              </a:tabLst>
            </a:pPr>
            <a:r>
              <a:rPr sz="1400" spc="-15" dirty="0">
                <a:latin typeface="Carlito"/>
                <a:cs typeface="Carlito"/>
              </a:rPr>
              <a:t>Make-Vs-Buy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situations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190"/>
              </a:spcBef>
              <a:buChar char="•"/>
              <a:tabLst>
                <a:tab pos="172720" algn="l"/>
              </a:tabLst>
            </a:pPr>
            <a:r>
              <a:rPr sz="1400" spc="-5" dirty="0">
                <a:latin typeface="Carlito"/>
                <a:cs typeface="Carlito"/>
              </a:rPr>
              <a:t>Lean Operations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210"/>
              </a:spcBef>
              <a:buChar char="•"/>
              <a:tabLst>
                <a:tab pos="172720" algn="l"/>
              </a:tabLst>
            </a:pPr>
            <a:r>
              <a:rPr sz="1400" spc="-15" dirty="0">
                <a:latin typeface="Carlito"/>
                <a:cs typeface="Carlito"/>
              </a:rPr>
              <a:t>Technological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applications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Modify Sales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770"/>
              </a:spcBef>
              <a:buChar char="•"/>
              <a:tabLst>
                <a:tab pos="172720" algn="l"/>
              </a:tabLst>
            </a:pPr>
            <a:r>
              <a:rPr sz="1400" spc="-10" dirty="0">
                <a:latin typeface="Carlito"/>
                <a:cs typeface="Carlito"/>
              </a:rPr>
              <a:t>Systemic Direct </a:t>
            </a:r>
            <a:r>
              <a:rPr sz="1400" spc="-5" dirty="0">
                <a:latin typeface="Carlito"/>
                <a:cs typeface="Carlito"/>
              </a:rPr>
              <a:t>sales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be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prioritized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172720" algn="l"/>
              </a:tabLst>
            </a:pPr>
            <a:r>
              <a:rPr sz="1400" spc="-5" dirty="0">
                <a:latin typeface="Carlito"/>
                <a:cs typeface="Carlito"/>
              </a:rPr>
              <a:t>Rationalize commissions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system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769861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Resources</a:t>
            </a:r>
            <a:r>
              <a:rPr spc="-409" dirty="0"/>
              <a:t> </a:t>
            </a:r>
            <a:r>
              <a:rPr spc="-220" dirty="0"/>
              <a:t>Required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0244" y="1722107"/>
            <a:ext cx="9734550" cy="1727835"/>
            <a:chOff x="1190244" y="1722107"/>
            <a:chExt cx="9734550" cy="1727835"/>
          </a:xfrm>
        </p:grpSpPr>
        <p:sp>
          <p:nvSpPr>
            <p:cNvPr id="4" name="object 4"/>
            <p:cNvSpPr/>
            <p:nvPr/>
          </p:nvSpPr>
          <p:spPr>
            <a:xfrm>
              <a:off x="1190244" y="1994915"/>
              <a:ext cx="9734550" cy="1454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2495" y="1722107"/>
              <a:ext cx="6806946" cy="566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41957" y="1819478"/>
            <a:ext cx="5200015" cy="13381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LEAN </a:t>
            </a:r>
            <a:r>
              <a:rPr sz="1600" spc="-5" dirty="0">
                <a:latin typeface="Carlito"/>
                <a:cs typeface="Carlito"/>
              </a:rPr>
              <a:t>Manufacturing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Consultancy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Willingness </a:t>
            </a:r>
            <a:r>
              <a:rPr sz="1600" spc="-20" dirty="0">
                <a:latin typeface="Carlito"/>
                <a:cs typeface="Carlito"/>
              </a:rPr>
              <a:t>from </a:t>
            </a:r>
            <a:r>
              <a:rPr sz="1600" spc="-65" dirty="0">
                <a:latin typeface="Carlito"/>
                <a:cs typeface="Carlito"/>
              </a:rPr>
              <a:t>Top </a:t>
            </a:r>
            <a:r>
              <a:rPr sz="1600" spc="-5" dirty="0">
                <a:latin typeface="Carlito"/>
                <a:cs typeface="Carlito"/>
              </a:rPr>
              <a:t>Management </a:t>
            </a:r>
            <a:r>
              <a:rPr sz="1600" spc="-15" dirty="0">
                <a:latin typeface="Carlito"/>
                <a:cs typeface="Carlito"/>
              </a:rPr>
              <a:t>to drive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Change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Employee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Orientation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0244" y="3540252"/>
            <a:ext cx="9734550" cy="2986405"/>
            <a:chOff x="1190244" y="3540252"/>
            <a:chExt cx="9734550" cy="2986405"/>
          </a:xfrm>
        </p:grpSpPr>
        <p:sp>
          <p:nvSpPr>
            <p:cNvPr id="8" name="object 8"/>
            <p:cNvSpPr/>
            <p:nvPr/>
          </p:nvSpPr>
          <p:spPr>
            <a:xfrm>
              <a:off x="1190244" y="3814572"/>
              <a:ext cx="9734550" cy="27119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2495" y="3540252"/>
              <a:ext cx="6806946" cy="567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41957" y="3639692"/>
            <a:ext cx="5070475" cy="2471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900" b="1" spc="-15" dirty="0">
                <a:solidFill>
                  <a:srgbClr val="FFFFFF"/>
                </a:solidFill>
                <a:latin typeface="Carlito"/>
                <a:cs typeface="Carlito"/>
              </a:rPr>
              <a:t>Strategy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Identification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40" dirty="0">
                <a:latin typeface="Carlito"/>
                <a:cs typeface="Carlito"/>
              </a:rPr>
              <a:t>Target </a:t>
            </a:r>
            <a:r>
              <a:rPr sz="1600" spc="-10" dirty="0">
                <a:latin typeface="Carlito"/>
                <a:cs typeface="Carlito"/>
              </a:rPr>
              <a:t>Hospital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Segment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Establishing Long term commitment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Aspects:</a:t>
            </a:r>
            <a:endParaRPr sz="1600" dirty="0">
              <a:latin typeface="Carlito"/>
              <a:cs typeface="Carlito"/>
            </a:endParaRPr>
          </a:p>
          <a:p>
            <a:pPr marL="355600" lvl="1" indent="-170815">
              <a:lnSpc>
                <a:spcPct val="100000"/>
              </a:lnSpc>
              <a:spcBef>
                <a:spcPts val="155"/>
              </a:spcBef>
              <a:buChar char="•"/>
              <a:tabLst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Co-Creation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Innovative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Products</a:t>
            </a:r>
            <a:endParaRPr sz="1600" dirty="0">
              <a:latin typeface="Carlito"/>
              <a:cs typeface="Carlito"/>
            </a:endParaRPr>
          </a:p>
          <a:p>
            <a:pPr marL="355600" lvl="1" indent="-170815">
              <a:lnSpc>
                <a:spcPct val="100000"/>
              </a:lnSpc>
              <a:spcBef>
                <a:spcPts val="160"/>
              </a:spcBef>
              <a:buChar char="•"/>
              <a:tabLst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Enhancing of </a:t>
            </a:r>
            <a:r>
              <a:rPr sz="1600" spc="-15" dirty="0">
                <a:latin typeface="Carlito"/>
                <a:cs typeface="Carlito"/>
              </a:rPr>
              <a:t>Knowledge </a:t>
            </a:r>
            <a:r>
              <a:rPr sz="1600" spc="-5" dirty="0">
                <a:latin typeface="Carlito"/>
                <a:cs typeface="Carlito"/>
              </a:rPr>
              <a:t>base of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Surgeons</a:t>
            </a:r>
            <a:endParaRPr sz="1600" dirty="0">
              <a:latin typeface="Carlito"/>
              <a:cs typeface="Carlito"/>
            </a:endParaRPr>
          </a:p>
          <a:p>
            <a:pPr marL="355600" lvl="1" indent="-170815">
              <a:lnSpc>
                <a:spcPct val="100000"/>
              </a:lnSpc>
              <a:spcBef>
                <a:spcPts val="155"/>
              </a:spcBef>
              <a:buChar char="•"/>
              <a:tabLst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Expenses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spc="-10" dirty="0">
                <a:latin typeface="Carlito"/>
                <a:cs typeface="Carlito"/>
              </a:rPr>
              <a:t>Research </a:t>
            </a:r>
            <a:r>
              <a:rPr sz="1600" spc="-5" dirty="0">
                <a:latin typeface="Carlito"/>
                <a:cs typeface="Carlito"/>
              </a:rPr>
              <a:t>&amp;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development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Consultants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Identify </a:t>
            </a:r>
            <a:r>
              <a:rPr sz="1600" spc="-25" dirty="0">
                <a:latin typeface="Carlito"/>
                <a:cs typeface="Carlito"/>
              </a:rPr>
              <a:t>Key </a:t>
            </a:r>
            <a:r>
              <a:rPr sz="1600" spc="-15" dirty="0">
                <a:latin typeface="Carlito"/>
                <a:cs typeface="Carlito"/>
              </a:rPr>
              <a:t>Mergers </a:t>
            </a:r>
            <a:r>
              <a:rPr sz="1600" spc="-5" dirty="0">
                <a:latin typeface="Carlito"/>
                <a:cs typeface="Carlito"/>
              </a:rPr>
              <a:t>/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Acquisitions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Investment to </a:t>
            </a:r>
            <a:r>
              <a:rPr sz="1600" spc="-10" dirty="0">
                <a:latin typeface="Carlito"/>
                <a:cs typeface="Carlito"/>
              </a:rPr>
              <a:t>install </a:t>
            </a:r>
            <a:r>
              <a:rPr sz="1600" spc="-5" dirty="0">
                <a:latin typeface="Carlito"/>
                <a:cs typeface="Carlito"/>
              </a:rPr>
              <a:t>Inhouse </a:t>
            </a:r>
            <a:r>
              <a:rPr sz="1600" spc="-10" dirty="0">
                <a:latin typeface="Carlito"/>
                <a:cs typeface="Carlito"/>
              </a:rPr>
              <a:t>Sterilization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facility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236461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Risks </a:t>
            </a:r>
            <a:r>
              <a:rPr spc="-155" dirty="0"/>
              <a:t>&amp;</a:t>
            </a:r>
            <a:r>
              <a:rPr spc="-545" dirty="0"/>
              <a:t> </a:t>
            </a:r>
            <a:r>
              <a:rPr spc="-155" dirty="0"/>
              <a:t>Mitigation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3923" y="1664207"/>
            <a:ext cx="2696718" cy="109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0816" y="1719859"/>
            <a:ext cx="1922780" cy="8686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RISK:</a:t>
            </a:r>
            <a:endParaRPr sz="1600" dirty="0">
              <a:latin typeface="Carlito"/>
              <a:cs typeface="Carlito"/>
            </a:endParaRPr>
          </a:p>
          <a:p>
            <a:pPr marL="12700" marR="5080" algn="ctr">
              <a:lnSpc>
                <a:spcPts val="1760"/>
              </a:lnSpc>
              <a:spcBef>
                <a:spcPts val="71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Sales dip on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account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Bonus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Rationalization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23" y="2735579"/>
            <a:ext cx="2696718" cy="3356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321" y="2768624"/>
            <a:ext cx="2479675" cy="32016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Carlito"/>
              <a:buChar char="•"/>
              <a:tabLst>
                <a:tab pos="185420" algn="l"/>
              </a:tabLst>
            </a:pPr>
            <a:r>
              <a:rPr sz="1600" b="1" spc="-20" dirty="0">
                <a:latin typeface="Carlito"/>
                <a:cs typeface="Carlito"/>
              </a:rPr>
              <a:t>MITIGATION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ts val="1835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Form </a:t>
            </a:r>
            <a:r>
              <a:rPr sz="1500" spc="-25" dirty="0">
                <a:latin typeface="Carlito"/>
                <a:cs typeface="Carlito"/>
              </a:rPr>
              <a:t>Trained</a:t>
            </a:r>
            <a:r>
              <a:rPr sz="1500" spc="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Specialist</a:t>
            </a:r>
            <a:endParaRPr sz="1500" dirty="0">
              <a:latin typeface="Carlito"/>
              <a:cs typeface="Carlito"/>
            </a:endParaRPr>
          </a:p>
          <a:p>
            <a:pPr marL="184785">
              <a:lnSpc>
                <a:spcPts val="1835"/>
              </a:lnSpc>
            </a:pPr>
            <a:r>
              <a:rPr sz="1500" spc="-25" dirty="0">
                <a:latin typeface="Carlito"/>
                <a:cs typeface="Carlito"/>
              </a:rPr>
              <a:t>Team(s)</a:t>
            </a:r>
            <a:endParaRPr sz="1500" dirty="0">
              <a:latin typeface="Carlito"/>
              <a:cs typeface="Carlito"/>
            </a:endParaRPr>
          </a:p>
          <a:p>
            <a:pPr marL="184785" marR="457834" indent="-172720">
              <a:lnSpc>
                <a:spcPct val="916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Identify critical &amp;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New  Equipment </a:t>
            </a:r>
            <a:r>
              <a:rPr sz="1500" spc="-5" dirty="0">
                <a:latin typeface="Carlito"/>
                <a:cs typeface="Carlito"/>
              </a:rPr>
              <a:t>&amp; </a:t>
            </a:r>
            <a:r>
              <a:rPr sz="1500" spc="-30" dirty="0">
                <a:latin typeface="Carlito"/>
                <a:cs typeface="Carlito"/>
              </a:rPr>
              <a:t>Train  </a:t>
            </a:r>
            <a:r>
              <a:rPr sz="1500" spc="-10" dirty="0">
                <a:latin typeface="Carlito"/>
                <a:cs typeface="Carlito"/>
              </a:rPr>
              <a:t>surgeons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accordingly</a:t>
            </a:r>
            <a:endParaRPr sz="1500" dirty="0">
              <a:latin typeface="Carlito"/>
              <a:cs typeface="Carlito"/>
            </a:endParaRPr>
          </a:p>
          <a:p>
            <a:pPr marL="184785" marR="5080" indent="-172720">
              <a:lnSpc>
                <a:spcPct val="915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Keep </a:t>
            </a:r>
            <a:r>
              <a:rPr sz="1500" spc="-25" dirty="0">
                <a:latin typeface="Carlito"/>
                <a:cs typeface="Carlito"/>
              </a:rPr>
              <a:t>Trained </a:t>
            </a:r>
            <a:r>
              <a:rPr sz="1500" spc="-10" dirty="0">
                <a:latin typeface="Carlito"/>
                <a:cs typeface="Carlito"/>
              </a:rPr>
              <a:t>Specialist  </a:t>
            </a:r>
            <a:r>
              <a:rPr sz="1500" spc="-40" dirty="0">
                <a:latin typeface="Carlito"/>
                <a:cs typeface="Carlito"/>
              </a:rPr>
              <a:t>Team </a:t>
            </a:r>
            <a:r>
              <a:rPr sz="1500" spc="-5" dirty="0">
                <a:latin typeface="Carlito"/>
                <a:cs typeface="Carlito"/>
              </a:rPr>
              <a:t>on </a:t>
            </a:r>
            <a:r>
              <a:rPr sz="1500" spc="-10" dirty="0">
                <a:latin typeface="Carlito"/>
                <a:cs typeface="Carlito"/>
              </a:rPr>
              <a:t>stand-by </a:t>
            </a:r>
            <a:r>
              <a:rPr sz="1500" spc="-5" dirty="0">
                <a:latin typeface="Carlito"/>
                <a:cs typeface="Carlito"/>
              </a:rPr>
              <a:t>in </a:t>
            </a:r>
            <a:r>
              <a:rPr sz="1500" spc="-10" dirty="0">
                <a:latin typeface="Carlito"/>
                <a:cs typeface="Carlito"/>
              </a:rPr>
              <a:t>case of  any emergency </a:t>
            </a:r>
            <a:r>
              <a:rPr sz="1500" spc="-5" dirty="0">
                <a:latin typeface="Carlito"/>
                <a:cs typeface="Carlito"/>
              </a:rPr>
              <a:t>assistance  </a:t>
            </a:r>
            <a:r>
              <a:rPr sz="1500" spc="-10" dirty="0">
                <a:latin typeface="Carlito"/>
                <a:cs typeface="Carlito"/>
              </a:rPr>
              <a:t>required by</a:t>
            </a:r>
            <a:r>
              <a:rPr sz="1500" spc="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Surgeons</a:t>
            </a:r>
            <a:endParaRPr sz="1500" dirty="0">
              <a:latin typeface="Carlito"/>
              <a:cs typeface="Carlito"/>
            </a:endParaRPr>
          </a:p>
          <a:p>
            <a:pPr marL="184785" marR="89535" indent="-172720">
              <a:lnSpc>
                <a:spcPct val="91600"/>
              </a:lnSpc>
              <a:spcBef>
                <a:spcPts val="290"/>
              </a:spcBef>
              <a:buChar char="•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New Equipment </a:t>
            </a:r>
            <a:r>
              <a:rPr sz="1500" spc="-15" dirty="0">
                <a:latin typeface="Carlito"/>
                <a:cs typeface="Carlito"/>
              </a:rPr>
              <a:t>marketing 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spc="-5" dirty="0">
                <a:latin typeface="Carlito"/>
                <a:cs typeface="Carlito"/>
              </a:rPr>
              <a:t>be </a:t>
            </a:r>
            <a:r>
              <a:rPr sz="1500" spc="-10" dirty="0">
                <a:latin typeface="Carlito"/>
                <a:cs typeface="Carlito"/>
              </a:rPr>
              <a:t>done by Specialist  </a:t>
            </a:r>
            <a:r>
              <a:rPr sz="1500" spc="-35" dirty="0">
                <a:latin typeface="Carlito"/>
                <a:cs typeface="Carlito"/>
              </a:rPr>
              <a:t>Teams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8020" y="1664207"/>
            <a:ext cx="2698242" cy="1090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200" y="1719859"/>
            <a:ext cx="2024506" cy="876522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RISK:</a:t>
            </a:r>
            <a:endParaRPr sz="1600" dirty="0">
              <a:latin typeface="Carlito"/>
              <a:cs typeface="Carlito"/>
            </a:endParaRPr>
          </a:p>
          <a:p>
            <a:pPr marL="12700" marR="5080" algn="ctr">
              <a:lnSpc>
                <a:spcPts val="1760"/>
              </a:lnSpc>
              <a:spcBef>
                <a:spcPts val="710"/>
              </a:spcBef>
            </a:pP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Boycott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by Existing  Distributors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8020" y="2735579"/>
            <a:ext cx="2698242" cy="3356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1585" y="2768624"/>
            <a:ext cx="2502535" cy="1959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Carlito"/>
              <a:buChar char="•"/>
              <a:tabLst>
                <a:tab pos="185420" algn="l"/>
              </a:tabLst>
            </a:pPr>
            <a:r>
              <a:rPr sz="1600" b="1" spc="-20" dirty="0">
                <a:latin typeface="Carlito"/>
                <a:cs typeface="Carlito"/>
              </a:rPr>
              <a:t>MITIGATION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ts val="1835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Build </a:t>
            </a:r>
            <a:r>
              <a:rPr sz="1500" spc="-10" dirty="0">
                <a:latin typeface="Carlito"/>
                <a:cs typeface="Carlito"/>
              </a:rPr>
              <a:t>rapport</a:t>
            </a:r>
            <a:r>
              <a:rPr sz="1500" spc="-5" dirty="0">
                <a:latin typeface="Carlito"/>
                <a:cs typeface="Carlito"/>
              </a:rPr>
              <a:t> with</a:t>
            </a:r>
            <a:endParaRPr sz="1500" dirty="0">
              <a:latin typeface="Carlito"/>
              <a:cs typeface="Carlito"/>
            </a:endParaRPr>
          </a:p>
          <a:p>
            <a:pPr marL="184785">
              <a:lnSpc>
                <a:spcPts val="1835"/>
              </a:lnSpc>
            </a:pPr>
            <a:r>
              <a:rPr sz="1500" spc="-5" dirty="0">
                <a:latin typeface="Carlito"/>
                <a:cs typeface="Carlito"/>
              </a:rPr>
              <a:t>Identified </a:t>
            </a:r>
            <a:r>
              <a:rPr sz="1500" spc="-10" dirty="0">
                <a:latin typeface="Carlito"/>
                <a:cs typeface="Carlito"/>
              </a:rPr>
              <a:t>Hospital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Groups</a:t>
            </a:r>
            <a:endParaRPr sz="1500" dirty="0">
              <a:latin typeface="Carlito"/>
              <a:cs typeface="Carlito"/>
            </a:endParaRPr>
          </a:p>
          <a:p>
            <a:pPr marL="184785" marR="594360" indent="-172720">
              <a:lnSpc>
                <a:spcPts val="1750"/>
              </a:lnSpc>
              <a:spcBef>
                <a:spcPts val="330"/>
              </a:spcBef>
              <a:buChar char="•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Enter into Long-term  </a:t>
            </a:r>
            <a:r>
              <a:rPr sz="1500" spc="-15" dirty="0">
                <a:latin typeface="Carlito"/>
                <a:cs typeface="Carlito"/>
              </a:rPr>
              <a:t>contracts</a:t>
            </a:r>
            <a:endParaRPr sz="1500" dirty="0">
              <a:latin typeface="Carlito"/>
              <a:cs typeface="Carlito"/>
            </a:endParaRPr>
          </a:p>
          <a:p>
            <a:pPr marL="184785" marR="5080" indent="-172720">
              <a:lnSpc>
                <a:spcPct val="91600"/>
              </a:lnSpc>
              <a:spcBef>
                <a:spcPts val="270"/>
              </a:spcBef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Pass </a:t>
            </a:r>
            <a:r>
              <a:rPr sz="1500" spc="-5" dirty="0">
                <a:latin typeface="Carlito"/>
                <a:cs typeface="Carlito"/>
              </a:rPr>
              <a:t>on </a:t>
            </a:r>
            <a:r>
              <a:rPr sz="1500" spc="-10" dirty="0">
                <a:latin typeface="Carlito"/>
                <a:cs typeface="Carlito"/>
              </a:rPr>
              <a:t>Quantity </a:t>
            </a:r>
            <a:r>
              <a:rPr sz="1500" spc="-5" dirty="0">
                <a:latin typeface="Carlito"/>
                <a:cs typeface="Carlito"/>
              </a:rPr>
              <a:t>&amp; Long-  </a:t>
            </a:r>
            <a:r>
              <a:rPr sz="1500" spc="-10" dirty="0">
                <a:latin typeface="Carlito"/>
                <a:cs typeface="Carlito"/>
              </a:rPr>
              <a:t>term Discounts to </a:t>
            </a:r>
            <a:r>
              <a:rPr sz="1500" spc="-5" dirty="0">
                <a:latin typeface="Carlito"/>
                <a:cs typeface="Carlito"/>
              </a:rPr>
              <a:t>identified  </a:t>
            </a:r>
            <a:r>
              <a:rPr sz="1500" spc="-10" dirty="0">
                <a:latin typeface="Carlito"/>
                <a:cs typeface="Carlito"/>
              </a:rPr>
              <a:t>strategic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partners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3640" y="1664207"/>
            <a:ext cx="2696717" cy="1090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31407" y="1719859"/>
            <a:ext cx="2363470" cy="8686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RISK:</a:t>
            </a:r>
            <a:endParaRPr sz="1600" dirty="0">
              <a:latin typeface="Carlito"/>
              <a:cs typeface="Carlito"/>
            </a:endParaRPr>
          </a:p>
          <a:p>
            <a:pPr marL="12065" marR="5080" algn="ctr">
              <a:lnSpc>
                <a:spcPts val="1760"/>
              </a:lnSpc>
              <a:spcBef>
                <a:spcPts val="71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Inability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operate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Inhouse-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Sterilization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Unit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63640" y="2735579"/>
            <a:ext cx="2696717" cy="33566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46697" y="2768624"/>
            <a:ext cx="2478405" cy="763028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Carlito"/>
              <a:buChar char="•"/>
              <a:tabLst>
                <a:tab pos="185420" algn="l"/>
              </a:tabLst>
            </a:pPr>
            <a:r>
              <a:rPr sz="1600" b="1" spc="-20" dirty="0">
                <a:latin typeface="Carlito"/>
                <a:cs typeface="Carlito"/>
              </a:rPr>
              <a:t>MITIGATION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500" spc="-20" dirty="0" smtClean="0">
                <a:latin typeface="Carlito"/>
                <a:cs typeface="Carlito"/>
              </a:rPr>
              <a:t>Training </a:t>
            </a:r>
            <a:r>
              <a:rPr sz="1500" spc="-5" dirty="0" smtClean="0">
                <a:latin typeface="Carlito"/>
                <a:cs typeface="Carlito"/>
              </a:rPr>
              <a:t>of</a:t>
            </a:r>
            <a:r>
              <a:rPr sz="1500" spc="5" dirty="0" smtClean="0">
                <a:latin typeface="Carlito"/>
                <a:cs typeface="Carlito"/>
              </a:rPr>
              <a:t> </a:t>
            </a:r>
            <a:r>
              <a:rPr sz="1500" spc="-10" dirty="0" smtClean="0">
                <a:latin typeface="Carlito"/>
                <a:cs typeface="Carlito"/>
              </a:rPr>
              <a:t>employees</a:t>
            </a:r>
            <a:endParaRPr sz="1500" dirty="0" smtClean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500" spc="-5" dirty="0" smtClean="0">
                <a:latin typeface="Carlito"/>
                <a:cs typeface="Carlito"/>
              </a:rPr>
              <a:t>Hiring of </a:t>
            </a:r>
            <a:r>
              <a:rPr sz="1500" spc="-10" dirty="0" smtClean="0">
                <a:latin typeface="Carlito"/>
                <a:cs typeface="Carlito"/>
              </a:rPr>
              <a:t>trained</a:t>
            </a:r>
            <a:r>
              <a:rPr sz="1500" spc="-65" dirty="0" smtClean="0">
                <a:latin typeface="Carlito"/>
                <a:cs typeface="Carlito"/>
              </a:rPr>
              <a:t> </a:t>
            </a:r>
            <a:r>
              <a:rPr sz="1500" spc="-10" dirty="0" smtClean="0">
                <a:latin typeface="Carlito"/>
                <a:cs typeface="Carlito"/>
              </a:rPr>
              <a:t>employees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317735" y="1664207"/>
            <a:ext cx="2698750" cy="4428490"/>
            <a:chOff x="9317735" y="1664207"/>
            <a:chExt cx="2698750" cy="4428490"/>
          </a:xfrm>
        </p:grpSpPr>
        <p:sp>
          <p:nvSpPr>
            <p:cNvPr id="16" name="object 16"/>
            <p:cNvSpPr/>
            <p:nvPr/>
          </p:nvSpPr>
          <p:spPr>
            <a:xfrm>
              <a:off x="9317735" y="1664207"/>
              <a:ext cx="2698242" cy="10904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17735" y="2735579"/>
              <a:ext cx="2698242" cy="33566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401682" y="1608480"/>
            <a:ext cx="2498725" cy="32946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RISK:</a:t>
            </a:r>
            <a:endParaRPr sz="1600" dirty="0">
              <a:latin typeface="Carlito"/>
              <a:cs typeface="Carlito"/>
            </a:endParaRPr>
          </a:p>
          <a:p>
            <a:pPr marL="174625" marR="133985" algn="ctr">
              <a:lnSpc>
                <a:spcPct val="91600"/>
              </a:lnSpc>
              <a:spcBef>
                <a:spcPts val="6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Non-Fulfilment of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Hospital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demands on-time due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to  reduced</a:t>
            </a:r>
            <a:r>
              <a:rPr sz="15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Inventory</a:t>
            </a:r>
            <a:endParaRPr sz="15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875"/>
              </a:spcBef>
              <a:buFont typeface="Carlito"/>
              <a:buChar char="•"/>
              <a:tabLst>
                <a:tab pos="185420" algn="l"/>
              </a:tabLst>
            </a:pPr>
            <a:r>
              <a:rPr sz="1600" b="1" spc="-20" dirty="0">
                <a:latin typeface="Carlito"/>
                <a:cs typeface="Carlito"/>
              </a:rPr>
              <a:t>MITIGATION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ts val="1835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Utilize Hospital Inventory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to</a:t>
            </a:r>
            <a:endParaRPr sz="1500" dirty="0">
              <a:latin typeface="Carlito"/>
              <a:cs typeface="Carlito"/>
            </a:endParaRPr>
          </a:p>
          <a:p>
            <a:pPr marL="184785">
              <a:lnSpc>
                <a:spcPts val="1835"/>
              </a:lnSpc>
            </a:pPr>
            <a:r>
              <a:rPr sz="1500" spc="-20" dirty="0">
                <a:latin typeface="Carlito"/>
                <a:cs typeface="Carlito"/>
              </a:rPr>
              <a:t>keep Key</a:t>
            </a:r>
            <a:r>
              <a:rPr sz="1500" spc="25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stocks</a:t>
            </a:r>
            <a:endParaRPr sz="1500" dirty="0">
              <a:latin typeface="Carlito"/>
              <a:cs typeface="Carlito"/>
            </a:endParaRPr>
          </a:p>
          <a:p>
            <a:pPr marL="184785" marR="535940" indent="-172720">
              <a:lnSpc>
                <a:spcPct val="916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Scientifically Assess  </a:t>
            </a:r>
            <a:r>
              <a:rPr sz="1500" spc="-10" dirty="0">
                <a:latin typeface="Carlito"/>
                <a:cs typeface="Carlito"/>
              </a:rPr>
              <a:t>Inventory levels </a:t>
            </a:r>
            <a:r>
              <a:rPr sz="1500" spc="-5" dirty="0">
                <a:latin typeface="Carlito"/>
                <a:cs typeface="Carlito"/>
              </a:rPr>
              <a:t>to </a:t>
            </a:r>
            <a:r>
              <a:rPr sz="1500" spc="-10" dirty="0">
                <a:latin typeface="Carlito"/>
                <a:cs typeface="Carlito"/>
              </a:rPr>
              <a:t>be  maintained</a:t>
            </a:r>
            <a:endParaRPr sz="1500" dirty="0">
              <a:latin typeface="Carlito"/>
              <a:cs typeface="Carlito"/>
            </a:endParaRPr>
          </a:p>
          <a:p>
            <a:pPr marL="184785" marR="5080" indent="-172720">
              <a:lnSpc>
                <a:spcPts val="1750"/>
              </a:lnSpc>
              <a:spcBef>
                <a:spcPts val="334"/>
              </a:spcBef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Keep </a:t>
            </a:r>
            <a:r>
              <a:rPr sz="1500" spc="-5" dirty="0">
                <a:latin typeface="Carlito"/>
                <a:cs typeface="Carlito"/>
              </a:rPr>
              <a:t>Adequate </a:t>
            </a:r>
            <a:r>
              <a:rPr sz="1500" spc="-15" dirty="0">
                <a:latin typeface="Carlito"/>
                <a:cs typeface="Carlito"/>
              </a:rPr>
              <a:t>Safety </a:t>
            </a:r>
            <a:r>
              <a:rPr sz="1500" spc="-10" dirty="0">
                <a:latin typeface="Carlito"/>
                <a:cs typeface="Carlito"/>
              </a:rPr>
              <a:t>Stock 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spc="-5" dirty="0">
                <a:latin typeface="Carlito"/>
                <a:cs typeface="Carlito"/>
              </a:rPr>
              <a:t>Identified </a:t>
            </a:r>
            <a:r>
              <a:rPr sz="1500" spc="-10" dirty="0">
                <a:latin typeface="Carlito"/>
                <a:cs typeface="Carlito"/>
              </a:rPr>
              <a:t>Critical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Kits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026372"/>
            <a:ext cx="8592566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lang="en-US" spc="-180" dirty="0"/>
              <a:t>Wishing MTC all the Luck and thank you for you attention</a:t>
            </a:r>
            <a:r>
              <a:rPr spc="-250" dirty="0" smtClean="0"/>
              <a:t>!!!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7944993" y="4809185"/>
            <a:ext cx="2644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THE BEST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!!!!!!!!!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</TotalTime>
  <Words>806</Words>
  <Application>Microsoft Office PowerPoint</Application>
  <PresentationFormat>Personalizado</PresentationFormat>
  <Paragraphs>149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Transmisión de listas</vt:lpstr>
      <vt:lpstr>Presentación de PowerPoint</vt:lpstr>
      <vt:lpstr>Case Introduction- Industry And Deliverables</vt:lpstr>
      <vt:lpstr>Key Challenges</vt:lpstr>
      <vt:lpstr>Executive Summary – Proposals And Outcomes</vt:lpstr>
      <vt:lpstr>Areas of  improvement</vt:lpstr>
      <vt:lpstr>Resources Required</vt:lpstr>
      <vt:lpstr>Risks &amp; Mitigation</vt:lpstr>
      <vt:lpstr>Wishing MTC all the Luck and thank you for you attention!!!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MTC- How to go about ?</dc:title>
  <dc:creator>Pedro Rojas Guajardo</dc:creator>
  <cp:lastModifiedBy>Ximenaa</cp:lastModifiedBy>
  <cp:revision>2</cp:revision>
  <dcterms:created xsi:type="dcterms:W3CDTF">2020-11-30T11:49:40Z</dcterms:created>
  <dcterms:modified xsi:type="dcterms:W3CDTF">2020-11-30T12:07:12Z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2020-11-30T00:00:00Z</vt:filetime>
  </property>
</Properties>
</file>