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363" r:id="rId5"/>
    <p:sldId id="360" r:id="rId6"/>
    <p:sldId id="265" r:id="rId7"/>
    <p:sldId id="326" r:id="rId8"/>
    <p:sldId id="261" r:id="rId9"/>
    <p:sldId id="356" r:id="rId10"/>
    <p:sldId id="353" r:id="rId11"/>
    <p:sldId id="348" r:id="rId12"/>
    <p:sldId id="361" r:id="rId13"/>
    <p:sldId id="357" r:id="rId14"/>
    <p:sldId id="350" r:id="rId15"/>
    <p:sldId id="351" r:id="rId16"/>
    <p:sldId id="362" r:id="rId17"/>
    <p:sldId id="365" r:id="rId18"/>
    <p:sldId id="3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2CBB0-0470-4B12-9B32-CE3E6946BD0B}" v="89" dt="2023-07-18T12:04:19.784"/>
    <p1510:client id="{5EEA84E2-0221-410B-954D-244482179C95}" v="181" dt="2023-07-18T11:54:55.071"/>
    <p1510:client id="{62884399-643A-4094-B2D2-AB6A7AB31190}" v="106" dt="2023-07-21T17:23:46.176"/>
    <p1510:client id="{AB2D70EE-295D-4505-8462-5CF1E61BC389}" v="706" dt="2023-07-18T10:09:49.088"/>
    <p1510:client id="{F9109620-985D-4C08-AE97-61078BDFD7F5}" v="180" dt="2023-07-18T11:23:51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3725" autoAdjust="0"/>
  </p:normalViewPr>
  <p:slideViewPr>
    <p:cSldViewPr snapToGrid="0" showGuides="1">
      <p:cViewPr>
        <p:scale>
          <a:sx n="50" d="100"/>
          <a:sy n="50" d="100"/>
        </p:scale>
        <p:origin x="1278" y="462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95BA-7ABD-45D4-B691-9F58B13542F8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308A-A8B4-43FF-8C57-7C15CEEAA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D14A6-BAC8-4A71-919C-314181CF34EF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9892-4FA8-4E47-8751-DA9332AF5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4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5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3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en-US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2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6" name="Slide Number Placeholder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85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Date Placeholder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2" name="Slide Number Placeholder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6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anchor="t"/>
          <a:lstStyle/>
          <a:p>
            <a:endParaRPr lang="en-US" b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78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>
            <a:normAutofit/>
          </a:bodyPr>
          <a:lstStyle>
            <a:lvl1pPr>
              <a:defRPr spc="0"/>
            </a:lvl1pPr>
          </a:lstStyle>
          <a:p>
            <a:endParaRPr lang="en-US" dirty="0"/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9" name="Date Placeholder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9" name="Slide Number Placeholder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15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anchor="b"/>
          <a:lstStyle>
            <a:lvl1pPr>
              <a:defRPr sz="6000" spc="0"/>
            </a:lvl1pPr>
          </a:lstStyle>
          <a:p>
            <a:endParaRPr lang="en-US" sz="6000" dirty="0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anchor="t"/>
          <a:lstStyle>
            <a:lvl1pPr>
              <a:defRPr strike="noStrike"/>
            </a:lvl1pPr>
          </a:lstStyle>
          <a:p>
            <a:endParaRPr lang="en-US" b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6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5" name="Slide Number Placeholder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anchor="t">
            <a:normAutofit/>
          </a:bodyPr>
          <a:lstStyle>
            <a:lvl1pPr marL="0" indent="0">
              <a:defRPr/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3" name="Slide Number Placeholder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3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  <a:endParaRPr lang="en-US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690" r:id="rId2"/>
    <p:sldLayoutId id="2147483759" r:id="rId3"/>
    <p:sldLayoutId id="2147483760" r:id="rId4"/>
    <p:sldLayoutId id="2147483764" r:id="rId5"/>
    <p:sldLayoutId id="2147483768" r:id="rId6"/>
    <p:sldLayoutId id="2147483770" r:id="rId7"/>
    <p:sldLayoutId id="2147483679" r:id="rId8"/>
    <p:sldLayoutId id="2147483710" r:id="rId9"/>
    <p:sldLayoutId id="2147483696" r:id="rId10"/>
    <p:sldLayoutId id="2147483693" r:id="rId11"/>
    <p:sldLayoutId id="2147483766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info@farmconnectapp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humbnail Imag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37126"/>
            <a:ext cx="12191847" cy="117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00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eedling growing in soil in the sunlight ">
            <a:extLst>
              <a:ext uri="{FF2B5EF4-FFF2-40B4-BE49-F238E27FC236}">
                <a16:creationId xmlns:a16="http://schemas.microsoft.com/office/drawing/2014/main" id="{9D65E70B-E8A9-48A3-919D-4859EBE877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" y="-1"/>
            <a:ext cx="12192152" cy="6858000"/>
          </a:xfrm>
        </p:spPr>
      </p:pic>
      <p:sp>
        <p:nvSpPr>
          <p:cNvPr id="63" name="Title 62">
            <a:extLst>
              <a:ext uri="{FF2B5EF4-FFF2-40B4-BE49-F238E27FC236}">
                <a16:creationId xmlns:a16="http://schemas.microsoft.com/office/drawing/2014/main" id="{9F278136-1732-4E41-8B33-CE377A68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9" y="2256519"/>
            <a:ext cx="4930888" cy="4601481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Meiryo"/>
                <a:ea typeface="Meiryo"/>
              </a:rPr>
              <a:t>"To forget how to dig the earth and to tend the soil is to forget ourselves."</a:t>
            </a:r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  <p:sp>
        <p:nvSpPr>
          <p:cNvPr id="54" name="Subtitle 53">
            <a:extLst>
              <a:ext uri="{FF2B5EF4-FFF2-40B4-BE49-F238E27FC236}">
                <a16:creationId xmlns:a16="http://schemas.microsoft.com/office/drawing/2014/main" id="{412630A7-6D94-475F-ADBF-F4E0818C5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6870" y="5261547"/>
            <a:ext cx="3848429" cy="67863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-Mahatma Gandhi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2401C-2C89-406F-BCBF-51446162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730E543D-2A60-4460-8F1A-5EEDD421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vert="horz" lIns="109728" tIns="109728" rIns="109728" bIns="91440" rtlCol="0" anchor="b">
            <a:normAutofit/>
          </a:bodyPr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BDE575A-F63B-4C74-9797-1CA462CFE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81549" y="1757155"/>
            <a:ext cx="5448246" cy="5148470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08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7" name="Straight Connector 95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8" name="Rectangle 952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8CF3A-C77F-41D2-8879-43D1043E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527965" cy="1587444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Feasibility and Productivity:</a:t>
            </a:r>
          </a:p>
        </p:txBody>
      </p:sp>
      <p:sp>
        <p:nvSpPr>
          <p:cNvPr id="969" name="Freeform: Shape 954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0" name="Freeform: Shape 956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1" name="Freeform: Shape 958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74" y="1288109"/>
            <a:ext cx="4221274" cy="4221274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946" name="Content Placeholder 945">
            <a:extLst>
              <a:ext uri="{FF2B5EF4-FFF2-40B4-BE49-F238E27FC236}">
                <a16:creationId xmlns:a16="http://schemas.microsoft.com/office/drawing/2014/main" id="{3A83213E-4963-4184-AD12-16C313F9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0" y="2721030"/>
            <a:ext cx="4691478" cy="3243207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Growing demand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Connectivity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Precision farming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Market access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Knowledge sharing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Sustainability and traceability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4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DA9B8B07-8F81-49AC-8835-B96E502AE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49FE-C0A3-47FC-8C77-C41D0C0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Challenges to Consider</a:t>
            </a:r>
          </a:p>
        </p:txBody>
      </p:sp>
      <p:sp>
        <p:nvSpPr>
          <p:cNvPr id="35" name="Freeform: Shape 20">
            <a:extLst>
              <a:ext uri="{FF2B5EF4-FFF2-40B4-BE49-F238E27FC236}">
                <a16:creationId xmlns:a16="http://schemas.microsoft.com/office/drawing/2014/main" id="{FFCE32A8-9023-4233-8069-BD496439E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1367" y="4198146"/>
            <a:ext cx="2792336" cy="2659854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22">
            <a:extLst>
              <a:ext uri="{FF2B5EF4-FFF2-40B4-BE49-F238E27FC236}">
                <a16:creationId xmlns:a16="http://schemas.microsoft.com/office/drawing/2014/main" id="{A0F97ED8-8309-4F86-B4AF-B4CE4380A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275" y="3985048"/>
            <a:ext cx="3193475" cy="2872953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79579F2F-A4FB-4FC7-879A-E4EAAD7C8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4888754" cy="4754698"/>
          </a:xfrm>
          <a:custGeom>
            <a:avLst/>
            <a:gdLst>
              <a:gd name="connsiteX0" fmla="*/ 1882710 w 4888754"/>
              <a:gd name="connsiteY0" fmla="*/ 0 h 4754698"/>
              <a:gd name="connsiteX1" fmla="*/ 3440958 w 4888754"/>
              <a:gd name="connsiteY1" fmla="*/ 0 h 4754698"/>
              <a:gd name="connsiteX2" fmla="*/ 3621403 w 4888754"/>
              <a:gd name="connsiteY2" fmla="*/ 72249 h 4754698"/>
              <a:gd name="connsiteX3" fmla="*/ 4292333 w 4888754"/>
              <a:gd name="connsiteY3" fmla="*/ 597829 h 4754698"/>
              <a:gd name="connsiteX4" fmla="*/ 4888754 w 4888754"/>
              <a:gd name="connsiteY4" fmla="*/ 2459471 h 4754698"/>
              <a:gd name="connsiteX5" fmla="*/ 4623081 w 4888754"/>
              <a:gd name="connsiteY5" fmla="*/ 3222950 h 4754698"/>
              <a:gd name="connsiteX6" fmla="*/ 3836488 w 4888754"/>
              <a:gd name="connsiteY6" fmla="*/ 3933860 h 4754698"/>
              <a:gd name="connsiteX7" fmla="*/ 3663543 w 4888754"/>
              <a:gd name="connsiteY7" fmla="*/ 4069850 h 4754698"/>
              <a:gd name="connsiteX8" fmla="*/ 2242449 w 4888754"/>
              <a:gd name="connsiteY8" fmla="*/ 4754698 h 4754698"/>
              <a:gd name="connsiteX9" fmla="*/ 370446 w 4888754"/>
              <a:gd name="connsiteY9" fmla="*/ 3641499 h 4754698"/>
              <a:gd name="connsiteX10" fmla="*/ 170945 w 4888754"/>
              <a:gd name="connsiteY10" fmla="*/ 3356711 h 4754698"/>
              <a:gd name="connsiteX11" fmla="*/ 77151 w 4888754"/>
              <a:gd name="connsiteY11" fmla="*/ 3224886 h 4754698"/>
              <a:gd name="connsiteX12" fmla="*/ 0 w 4888754"/>
              <a:gd name="connsiteY12" fmla="*/ 3111593 h 4754698"/>
              <a:gd name="connsiteX13" fmla="*/ 0 w 4888754"/>
              <a:gd name="connsiteY13" fmla="*/ 1525442 h 4754698"/>
              <a:gd name="connsiteX14" fmla="*/ 14241 w 4888754"/>
              <a:gd name="connsiteY14" fmla="*/ 1493178 h 4754698"/>
              <a:gd name="connsiteX15" fmla="*/ 673980 w 4888754"/>
              <a:gd name="connsiteY15" fmla="*/ 662872 h 4754698"/>
              <a:gd name="connsiteX16" fmla="*/ 1627813 w 4888754"/>
              <a:gd name="connsiteY16" fmla="*/ 87060 h 47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54698">
                <a:moveTo>
                  <a:pt x="1882710" y="0"/>
                </a:moveTo>
                <a:lnTo>
                  <a:pt x="3440958" y="0"/>
                </a:lnTo>
                <a:lnTo>
                  <a:pt x="3621403" y="72249"/>
                </a:lnTo>
                <a:cubicBezTo>
                  <a:pt x="3878407" y="193425"/>
                  <a:pt x="4104136" y="370289"/>
                  <a:pt x="4292333" y="597829"/>
                </a:cubicBezTo>
                <a:cubicBezTo>
                  <a:pt x="4676963" y="1063043"/>
                  <a:pt x="4888754" y="1724169"/>
                  <a:pt x="4888754" y="2459471"/>
                </a:cubicBezTo>
                <a:cubicBezTo>
                  <a:pt x="4888754" y="2752835"/>
                  <a:pt x="4806780" y="2988283"/>
                  <a:pt x="4623081" y="3222950"/>
                </a:cubicBezTo>
                <a:cubicBezTo>
                  <a:pt x="4430933" y="3468423"/>
                  <a:pt x="4142214" y="3694515"/>
                  <a:pt x="3836488" y="3933860"/>
                </a:cubicBezTo>
                <a:cubicBezTo>
                  <a:pt x="3780082" y="3977965"/>
                  <a:pt x="3721812" y="4023630"/>
                  <a:pt x="3663543" y="4069850"/>
                </a:cubicBezTo>
                <a:cubicBezTo>
                  <a:pt x="3141962" y="4483500"/>
                  <a:pt x="2761284" y="4754698"/>
                  <a:pt x="2242449" y="4754698"/>
                </a:cubicBezTo>
                <a:cubicBezTo>
                  <a:pt x="1451903" y="4754698"/>
                  <a:pt x="892027" y="4421796"/>
                  <a:pt x="370446" y="3641499"/>
                </a:cubicBezTo>
                <a:cubicBezTo>
                  <a:pt x="302191" y="3539368"/>
                  <a:pt x="235470" y="3446482"/>
                  <a:pt x="170945" y="3356711"/>
                </a:cubicBezTo>
                <a:cubicBezTo>
                  <a:pt x="137517" y="3310184"/>
                  <a:pt x="106259" y="3266449"/>
                  <a:pt x="77151" y="3224886"/>
                </a:cubicBezTo>
                <a:lnTo>
                  <a:pt x="0" y="3111593"/>
                </a:lnTo>
                <a:lnTo>
                  <a:pt x="0" y="1525442"/>
                </a:lnTo>
                <a:lnTo>
                  <a:pt x="14241" y="1493178"/>
                </a:lnTo>
                <a:cubicBezTo>
                  <a:pt x="169519" y="1187896"/>
                  <a:pt x="391516" y="908457"/>
                  <a:pt x="673980" y="662872"/>
                </a:cubicBezTo>
                <a:cubicBezTo>
                  <a:pt x="951614" y="421410"/>
                  <a:pt x="1281372" y="222271"/>
                  <a:pt x="1627813" y="8706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519666C0-D5A3-44A4-B225-389ABCB9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5104070" cy="4929100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A4F8524-08FD-4770-8E76-4588EA2E1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" y="912413"/>
            <a:ext cx="4629257" cy="2893285"/>
          </a:xfrm>
          <a:custGeom>
            <a:avLst/>
            <a:gdLst/>
            <a:ahLst/>
            <a:cxnLst/>
            <a:rect l="l" t="t" r="r" b="b"/>
            <a:pathLst>
              <a:path w="4473682" h="4266789">
                <a:moveTo>
                  <a:pt x="2560175" y="0"/>
                </a:moveTo>
                <a:cubicBezTo>
                  <a:pt x="2854325" y="0"/>
                  <a:pt x="3125049" y="57389"/>
                  <a:pt x="3364958" y="170416"/>
                </a:cubicBezTo>
                <a:cubicBezTo>
                  <a:pt x="3589795" y="276424"/>
                  <a:pt x="3787271" y="431151"/>
                  <a:pt x="3951911" y="630212"/>
                </a:cubicBezTo>
                <a:cubicBezTo>
                  <a:pt x="4288400" y="1037198"/>
                  <a:pt x="4473682" y="1615574"/>
                  <a:pt x="4473682" y="2258843"/>
                </a:cubicBezTo>
                <a:cubicBezTo>
                  <a:pt x="4473682" y="2515488"/>
                  <a:pt x="4401969" y="2721466"/>
                  <a:pt x="4241263" y="2926761"/>
                </a:cubicBezTo>
                <a:cubicBezTo>
                  <a:pt x="4073163" y="3141510"/>
                  <a:pt x="3820582" y="3339304"/>
                  <a:pt x="3553122" y="3548691"/>
                </a:cubicBezTo>
                <a:cubicBezTo>
                  <a:pt x="3503777" y="3587276"/>
                  <a:pt x="3452799" y="3627225"/>
                  <a:pt x="3401823" y="3667660"/>
                </a:cubicBezTo>
                <a:cubicBezTo>
                  <a:pt x="2945526" y="4029535"/>
                  <a:pt x="2612496" y="4266789"/>
                  <a:pt x="2158600" y="4266789"/>
                </a:cubicBezTo>
                <a:cubicBezTo>
                  <a:pt x="1467002" y="4266789"/>
                  <a:pt x="977203" y="3975555"/>
                  <a:pt x="520906" y="3292923"/>
                </a:cubicBezTo>
                <a:cubicBezTo>
                  <a:pt x="461194" y="3203574"/>
                  <a:pt x="402824" y="3122315"/>
                  <a:pt x="346375" y="3043781"/>
                </a:cubicBezTo>
                <a:cubicBezTo>
                  <a:pt x="112418" y="2718152"/>
                  <a:pt x="0" y="2548810"/>
                  <a:pt x="0" y="2258843"/>
                </a:cubicBezTo>
                <a:cubicBezTo>
                  <a:pt x="0" y="1970923"/>
                  <a:pt x="70465" y="1686507"/>
                  <a:pt x="209284" y="1413494"/>
                </a:cubicBezTo>
                <a:cubicBezTo>
                  <a:pt x="345127" y="1146423"/>
                  <a:pt x="539338" y="901960"/>
                  <a:pt x="786447" y="687114"/>
                </a:cubicBezTo>
                <a:cubicBezTo>
                  <a:pt x="1029332" y="475874"/>
                  <a:pt x="1317816" y="301661"/>
                  <a:pt x="1620894" y="183373"/>
                </a:cubicBezTo>
                <a:cubicBezTo>
                  <a:pt x="1932132" y="61678"/>
                  <a:pt x="2248266" y="0"/>
                  <a:pt x="2560175" y="0"/>
                </a:cubicBezTo>
                <a:close/>
              </a:path>
            </a:pathLst>
          </a:custGeom>
        </p:spPr>
      </p:pic>
      <p:pic>
        <p:nvPicPr>
          <p:cNvPr id="12" name="Picture Placeholder 11" descr="A person standing in a greenhouse">
            <a:extLst>
              <a:ext uri="{FF2B5EF4-FFF2-40B4-BE49-F238E27FC236}">
                <a16:creationId xmlns:a16="http://schemas.microsoft.com/office/drawing/2014/main" id="{F5F3B56C-4EE4-4D49-8191-08FE8C1A6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" b="1"/>
          <a:stretch/>
        </p:blipFill>
        <p:spPr>
          <a:xfrm>
            <a:off x="3436119" y="4367017"/>
            <a:ext cx="2442835" cy="2360651"/>
          </a:xfrm>
          <a:custGeom>
            <a:avLst/>
            <a:gdLst/>
            <a:ahLst/>
            <a:cxnLst/>
            <a:rect l="l" t="t" r="r" b="b"/>
            <a:pathLst>
              <a:path w="2442835" h="2360651">
                <a:moveTo>
                  <a:pt x="1397973" y="0"/>
                </a:moveTo>
                <a:cubicBezTo>
                  <a:pt x="1558592" y="0"/>
                  <a:pt x="1706420" y="31752"/>
                  <a:pt x="1837422" y="94284"/>
                </a:cubicBezTo>
                <a:cubicBezTo>
                  <a:pt x="1960192" y="152935"/>
                  <a:pt x="2068023" y="238539"/>
                  <a:pt x="2157925" y="348672"/>
                </a:cubicBezTo>
                <a:cubicBezTo>
                  <a:pt x="2341663" y="573842"/>
                  <a:pt x="2442835" y="893836"/>
                  <a:pt x="2442835" y="1249731"/>
                </a:cubicBezTo>
                <a:cubicBezTo>
                  <a:pt x="2442835" y="1391724"/>
                  <a:pt x="2403676" y="1505683"/>
                  <a:pt x="2315923" y="1619265"/>
                </a:cubicBezTo>
                <a:cubicBezTo>
                  <a:pt x="2224133" y="1738077"/>
                  <a:pt x="2086213" y="1847509"/>
                  <a:pt x="1940168" y="1963355"/>
                </a:cubicBezTo>
                <a:cubicBezTo>
                  <a:pt x="1913222" y="1984702"/>
                  <a:pt x="1885386" y="2006805"/>
                  <a:pt x="1857551" y="2029176"/>
                </a:cubicBezTo>
                <a:cubicBezTo>
                  <a:pt x="1608393" y="2229387"/>
                  <a:pt x="1426542" y="2360651"/>
                  <a:pt x="1178694" y="2360651"/>
                </a:cubicBezTo>
                <a:cubicBezTo>
                  <a:pt x="801051" y="2360651"/>
                  <a:pt x="533598" y="2199522"/>
                  <a:pt x="284438" y="1821849"/>
                </a:cubicBezTo>
                <a:cubicBezTo>
                  <a:pt x="251833" y="1772416"/>
                  <a:pt x="219961" y="1727458"/>
                  <a:pt x="189137" y="1684008"/>
                </a:cubicBezTo>
                <a:cubicBezTo>
                  <a:pt x="61386" y="1503850"/>
                  <a:pt x="0" y="1410160"/>
                  <a:pt x="0" y="1249731"/>
                </a:cubicBezTo>
                <a:cubicBezTo>
                  <a:pt x="0" y="1090436"/>
                  <a:pt x="38477" y="933080"/>
                  <a:pt x="114279" y="782032"/>
                </a:cubicBezTo>
                <a:cubicBezTo>
                  <a:pt x="188455" y="634272"/>
                  <a:pt x="294503" y="499020"/>
                  <a:pt x="429436" y="380154"/>
                </a:cubicBezTo>
                <a:cubicBezTo>
                  <a:pt x="562062" y="263283"/>
                  <a:pt x="719588" y="166898"/>
                  <a:pt x="885082" y="101454"/>
                </a:cubicBezTo>
                <a:cubicBezTo>
                  <a:pt x="1055033" y="34124"/>
                  <a:pt x="1227656" y="0"/>
                  <a:pt x="1397973" y="0"/>
                </a:cubicBezTo>
                <a:close/>
              </a:path>
            </a:pathLst>
          </a:custGeom>
        </p:spPr>
      </p:pic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415E655C-898A-48D1-A2C9-53B3FCA9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9928" y="4094328"/>
            <a:ext cx="2982935" cy="276367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406F-7E28-44E5-BC03-EC01665A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pc="150" dirty="0"/>
              <a:t>• Varying technological adoption</a:t>
            </a:r>
          </a:p>
          <a:p>
            <a:r>
              <a:rPr lang="en-US" spc="150" dirty="0"/>
              <a:t>• Connectivity limitations</a:t>
            </a:r>
          </a:p>
          <a:p>
            <a:r>
              <a:rPr lang="en-US" spc="150" dirty="0"/>
              <a:t>• User-friendly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43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45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47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49">
            <a:extLst>
              <a:ext uri="{FF2B5EF4-FFF2-40B4-BE49-F238E27FC236}">
                <a16:creationId xmlns:a16="http://schemas.microsoft.com/office/drawing/2014/main" id="{7AB12D93-FFA0-48A7-9E87-21388D4B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5778 w 12192000"/>
              <a:gd name="connsiteY1" fmla="*/ 0 h 6858000"/>
              <a:gd name="connsiteX2" fmla="*/ 2916518 w 12192000"/>
              <a:gd name="connsiteY2" fmla="*/ 0 h 6858000"/>
              <a:gd name="connsiteX3" fmla="*/ 5644232 w 12192000"/>
              <a:gd name="connsiteY3" fmla="*/ 0 h 6858000"/>
              <a:gd name="connsiteX4" fmla="*/ 5659622 w 12192000"/>
              <a:gd name="connsiteY4" fmla="*/ 10445 h 6858000"/>
              <a:gd name="connsiteX5" fmla="*/ 7233860 w 12192000"/>
              <a:gd name="connsiteY5" fmla="*/ 3057689 h 6858000"/>
              <a:gd name="connsiteX6" fmla="*/ 7250324 w 12192000"/>
              <a:gd name="connsiteY6" fmla="*/ 3406140 h 6858000"/>
              <a:gd name="connsiteX7" fmla="*/ 12192000 w 12192000"/>
              <a:gd name="connsiteY7" fmla="*/ 3406140 h 6858000"/>
              <a:gd name="connsiteX8" fmla="*/ 12192000 w 12192000"/>
              <a:gd name="connsiteY8" fmla="*/ 3451860 h 6858000"/>
              <a:gd name="connsiteX9" fmla="*/ 7252484 w 12192000"/>
              <a:gd name="connsiteY9" fmla="*/ 3451860 h 6858000"/>
              <a:gd name="connsiteX10" fmla="*/ 7260519 w 12192000"/>
              <a:gd name="connsiteY10" fmla="*/ 3621913 h 6858000"/>
              <a:gd name="connsiteX11" fmla="*/ 5386171 w 12192000"/>
              <a:gd name="connsiteY11" fmla="*/ 6378742 h 6858000"/>
              <a:gd name="connsiteX12" fmla="*/ 4869521 w 12192000"/>
              <a:gd name="connsiteY12" fmla="*/ 6785068 h 6858000"/>
              <a:gd name="connsiteX13" fmla="*/ 4764358 w 12192000"/>
              <a:gd name="connsiteY13" fmla="*/ 6858000 h 6858000"/>
              <a:gd name="connsiteX14" fmla="*/ 2916518 w 12192000"/>
              <a:gd name="connsiteY14" fmla="*/ 6858000 h 6858000"/>
              <a:gd name="connsiteX15" fmla="*/ 95778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5778" y="0"/>
                </a:lnTo>
                <a:lnTo>
                  <a:pt x="2916518" y="0"/>
                </a:lnTo>
                <a:lnTo>
                  <a:pt x="5644232" y="0"/>
                </a:lnTo>
                <a:lnTo>
                  <a:pt x="5659622" y="10445"/>
                </a:lnTo>
                <a:cubicBezTo>
                  <a:pt x="6558388" y="658496"/>
                  <a:pt x="7110000" y="1765698"/>
                  <a:pt x="7233860" y="3057689"/>
                </a:cubicBezTo>
                <a:lnTo>
                  <a:pt x="7250324" y="3406140"/>
                </a:lnTo>
                <a:lnTo>
                  <a:pt x="12192000" y="3406140"/>
                </a:lnTo>
                <a:lnTo>
                  <a:pt x="12192000" y="3451860"/>
                </a:lnTo>
                <a:lnTo>
                  <a:pt x="7252484" y="3451860"/>
                </a:lnTo>
                <a:lnTo>
                  <a:pt x="7260519" y="3621913"/>
                </a:lnTo>
                <a:cubicBezTo>
                  <a:pt x="7260519" y="4971185"/>
                  <a:pt x="6331795" y="5605738"/>
                  <a:pt x="5386171" y="6378742"/>
                </a:cubicBezTo>
                <a:cubicBezTo>
                  <a:pt x="5213968" y="6519512"/>
                  <a:pt x="5043339" y="6657407"/>
                  <a:pt x="4869521" y="6785068"/>
                </a:cubicBezTo>
                <a:lnTo>
                  <a:pt x="4764358" y="6858000"/>
                </a:lnTo>
                <a:lnTo>
                  <a:pt x="2916518" y="6858000"/>
                </a:lnTo>
                <a:lnTo>
                  <a:pt x="957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EA4F8524-08FD-4770-8E76-4588EA2E1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5" r="-1" b="29366"/>
          <a:stretch/>
        </p:blipFill>
        <p:spPr>
          <a:xfrm>
            <a:off x="4691113" y="3429000"/>
            <a:ext cx="7500882" cy="3429000"/>
          </a:xfrm>
          <a:custGeom>
            <a:avLst/>
            <a:gdLst/>
            <a:ahLst/>
            <a:cxnLst/>
            <a:rect l="l" t="t" r="r" b="b"/>
            <a:pathLst>
              <a:path w="7500882" h="3387852">
                <a:moveTo>
                  <a:pt x="2551735" y="0"/>
                </a:moveTo>
                <a:lnTo>
                  <a:pt x="7500882" y="0"/>
                </a:lnTo>
                <a:lnTo>
                  <a:pt x="7500882" y="3387852"/>
                </a:lnTo>
                <a:lnTo>
                  <a:pt x="0" y="3387852"/>
                </a:lnTo>
                <a:lnTo>
                  <a:pt x="114106" y="3310451"/>
                </a:lnTo>
                <a:cubicBezTo>
                  <a:pt x="291579" y="3182960"/>
                  <a:pt x="465794" y="3045249"/>
                  <a:pt x="641619" y="2904666"/>
                </a:cubicBezTo>
                <a:cubicBezTo>
                  <a:pt x="1607125" y="2132691"/>
                  <a:pt x="2555378" y="1498983"/>
                  <a:pt x="2555378" y="151508"/>
                </a:cubicBezTo>
                <a:close/>
              </a:path>
            </a:pathLst>
          </a:custGeom>
        </p:spPr>
      </p:pic>
      <p:pic>
        <p:nvPicPr>
          <p:cNvPr id="12" name="Picture Placeholder 11" descr="A person standing in a greenhouse">
            <a:extLst>
              <a:ext uri="{FF2B5EF4-FFF2-40B4-BE49-F238E27FC236}">
                <a16:creationId xmlns:a16="http://schemas.microsoft.com/office/drawing/2014/main" id="{F5F3B56C-4EE4-4D49-8191-08FE8C1A6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2" r="2" b="26365"/>
          <a:stretch/>
        </p:blipFill>
        <p:spPr>
          <a:xfrm>
            <a:off x="5589352" y="10"/>
            <a:ext cx="6602653" cy="3428990"/>
          </a:xfrm>
          <a:custGeom>
            <a:avLst/>
            <a:gdLst/>
            <a:ahLst/>
            <a:cxnLst/>
            <a:rect l="l" t="t" r="r" b="b"/>
            <a:pathLst>
              <a:path w="6602653" h="3387852">
                <a:moveTo>
                  <a:pt x="0" y="0"/>
                </a:moveTo>
                <a:lnTo>
                  <a:pt x="6602653" y="0"/>
                </a:lnTo>
                <a:lnTo>
                  <a:pt x="6602653" y="3387852"/>
                </a:lnTo>
                <a:lnTo>
                  <a:pt x="1651528" y="3387852"/>
                </a:lnTo>
                <a:lnTo>
                  <a:pt x="1650315" y="3337395"/>
                </a:lnTo>
                <a:cubicBezTo>
                  <a:pt x="1582116" y="1928213"/>
                  <a:pt x="1005803" y="708413"/>
                  <a:pt x="22589" y="14997"/>
                </a:cubicBezTo>
                <a:close/>
              </a:path>
            </a:pathLst>
          </a:custGeom>
        </p:spPr>
      </p:pic>
      <p:sp>
        <p:nvSpPr>
          <p:cNvPr id="70" name="Freeform: Shape 51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7378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49FE-C0A3-47FC-8C77-C41D0C0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985766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406F-7E28-44E5-BC03-EC01665A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413318" cy="3651250"/>
          </a:xfrm>
        </p:spPr>
        <p:txBody>
          <a:bodyPr vert="horz" lIns="109728" tIns="109728" rIns="109728" bIns="91440" rtlCol="0">
            <a:normAutofit fontScale="92500"/>
          </a:bodyPr>
          <a:lstStyle/>
          <a:p>
            <a:r>
              <a:rPr lang="en-US" spc="150" dirty="0"/>
              <a:t>• Download FarmConnect app today</a:t>
            </a:r>
          </a:p>
          <a:p>
            <a:r>
              <a:rPr lang="en-US" spc="150" dirty="0"/>
              <a:t>• Join the FarmConnect community</a:t>
            </a:r>
          </a:p>
          <a:p>
            <a:endParaRPr lang="en-US" spc="150" dirty="0"/>
          </a:p>
          <a:p>
            <a:r>
              <a:rPr lang="en-US" b="1" spc="150" dirty="0"/>
              <a:t>Contact Information:</a:t>
            </a:r>
          </a:p>
          <a:p>
            <a:r>
              <a:rPr lang="en-US" spc="150" dirty="0"/>
              <a:t>• Website: www.farmconnect1.netlify.app</a:t>
            </a:r>
            <a:endParaRPr lang="en-US" spc="150" dirty="0">
              <a:ea typeface="Meiryo"/>
            </a:endParaRPr>
          </a:p>
          <a:p>
            <a:r>
              <a:rPr lang="en-US" spc="150" dirty="0"/>
              <a:t>• Email: </a:t>
            </a:r>
            <a:r>
              <a:rPr lang="en-US" spc="150" dirty="0">
                <a:hlinkClick r:id="rId4"/>
              </a:rPr>
              <a:t>info@farmconnectapp.com</a:t>
            </a:r>
            <a:endParaRPr lang="en-US" spc="150" dirty="0"/>
          </a:p>
          <a:p>
            <a:r>
              <a:rPr lang="en-US" spc="150" dirty="0"/>
              <a:t>• Phone: +91 8840036840</a:t>
            </a:r>
            <a:endParaRPr lang="en-US" spc="150" dirty="0">
              <a:ea typeface="Meiryo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B9B0D-416F-4632-8530-27002FB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11294" cy="78841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Meiryo"/>
              </a:rPr>
              <a:t>References:</a:t>
            </a: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CAA82CD4-07C1-403F-9463-C28AF924A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17763" cy="6858000"/>
          </a:xfrm>
        </p:spPr>
      </p:pic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710A1955-F4D9-4D6A-8F17-5F7D9DC772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0"/>
            <a:ext cx="3048000" cy="6858000"/>
          </a:xfrm>
        </p:spPr>
      </p:pic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33815EDF-8F7C-4409-9266-EF1F240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BD90-BD27-F876-81DF-F010F609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394778"/>
            <a:ext cx="7973568" cy="5417723"/>
          </a:xfrm>
        </p:spPr>
        <p:txBody>
          <a:bodyPr vert="horz" lIns="109728" tIns="109728" rIns="109728" bIns="91440" rtlCol="0" anchor="t">
            <a:normAutofit fontScale="70000" lnSpcReduction="20000"/>
          </a:bodyPr>
          <a:lstStyle/>
          <a:p>
            <a:pPr>
              <a:buFont typeface="Arial" panose="020B0503020204020204" pitchFamily="34" charset="0"/>
              <a:buChar char="•"/>
            </a:pPr>
            <a:r>
              <a:rPr lang="en-GB" sz="1400" dirty="0">
                <a:latin typeface="DejaVu Serif Condensed"/>
                <a:ea typeface="Meiryo"/>
              </a:rPr>
              <a:t>1. Smith, J., &amp; Johnson, A. (2022). "The Impact of Digital Solutions on Agriculture: A Literature Review." Journal of Agricultural Technology, 18(3), 45-67.</a:t>
            </a:r>
            <a:endParaRPr lang="en-US" dirty="0"/>
          </a:p>
          <a:p>
            <a:pPr>
              <a:buFont typeface="Arial" panose="020B0503020204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pPr>
              <a:buFont typeface="Arial" panose="020B0503020204020204" pitchFamily="34" charset="0"/>
              <a:buChar char="•"/>
            </a:pPr>
            <a:r>
              <a:rPr lang="en-GB" sz="1400" dirty="0">
                <a:latin typeface="DejaVu Serif Condensed"/>
                <a:ea typeface="Meiryo"/>
              </a:rPr>
              <a:t>2. Johnson, M. (2021). "Leveraging Technology for Sustainable Agriculture." International Conference on Sustainable Agriculture Proceedings, 223-235.</a:t>
            </a:r>
            <a:endParaRPr lang="en-GB" dirty="0"/>
          </a:p>
          <a:p>
            <a:pPr>
              <a:buFont typeface="Arial" panose="020B0503020204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pPr>
              <a:buFont typeface="Arial" panose="020B0503020204020204" pitchFamily="34" charset="0"/>
              <a:buChar char="•"/>
            </a:pPr>
            <a:r>
              <a:rPr lang="en-GB" sz="1400" dirty="0">
                <a:latin typeface="DejaVu Serif Condensed"/>
                <a:ea typeface="Meiryo"/>
              </a:rPr>
              <a:t>3. Food and Agriculture Organization of the United Nations. (2022). "The State of Food and Agriculture 2022: Digital Transformation for Rural Prosperity." Rome: FAO.</a:t>
            </a:r>
            <a:endParaRPr lang="en-GB" dirty="0"/>
          </a:p>
          <a:p>
            <a:pPr>
              <a:buFont typeface="Arial" panose="020B0503020204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pPr>
              <a:buFont typeface="Arial" panose="020B0503020204020204" pitchFamily="34" charset="0"/>
              <a:buChar char="•"/>
            </a:pPr>
            <a:r>
              <a:rPr lang="en-GB" sz="1400" dirty="0">
                <a:latin typeface="DejaVu Serif Condensed"/>
                <a:ea typeface="Meiryo"/>
              </a:rPr>
              <a:t>4. Wang, L., &amp; Kim, S. (2021). "Predictive Analytics in Agriculture: A Case Study of Crop Yield Prediction." International Journal of Data Science and Agriculture, 12(1), 78-91.</a:t>
            </a:r>
            <a:endParaRPr lang="en-GB" dirty="0"/>
          </a:p>
          <a:p>
            <a:pPr>
              <a:buFont typeface="Arial" panose="020B0503020204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pPr>
              <a:buFont typeface="Arial" panose="020B0503020204020204" pitchFamily="34" charset="0"/>
              <a:buChar char="•"/>
            </a:pPr>
            <a:r>
              <a:rPr lang="en-GB" sz="1400" dirty="0">
                <a:latin typeface="DejaVu Serif Condensed"/>
                <a:ea typeface="Meiryo"/>
              </a:rPr>
              <a:t>5. World Bank. (2022). "Digital Solutions for Agricultural Development: Promoting Inclusive Growth." Washington, DC: World Bank.</a:t>
            </a:r>
            <a:endParaRPr lang="en-GB" dirty="0"/>
          </a:p>
          <a:p>
            <a:pPr>
              <a:buFont typeface="Arial" panose="020B0503020204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GB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240557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AEF9944-A4F6-4C59-AEBD-678D6480B8EA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5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9BEF89-76DD-44A7-ACB9-8CB72C11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/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4086996-3F9C-48D9-9B0A-0A2614B992C5}"/>
              </a:ext>
            </a:extLst>
          </p:cNvPr>
          <p:cNvSpPr txBox="1">
            <a:spLocks/>
          </p:cNvSpPr>
          <p:nvPr/>
        </p:nvSpPr>
        <p:spPr>
          <a:xfrm>
            <a:off x="205555" y="2746689"/>
            <a:ext cx="4452938" cy="4029075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 cap="flat" cmpd="sng" algn="ctr">
            <a:noFill/>
            <a:prstDash val="solid"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txBody>
          <a:bodyPr vert="horz" wrap="square" lIns="109728" tIns="109728" rIns="109728" bIns="365760" rtlCol="0" anchor="ctr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4000" b="1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rgbClr val="FF0000"/>
                </a:solidFill>
              </a:rPr>
              <a:t>FarmConnect:</a:t>
            </a:r>
            <a:r>
              <a:rPr lang="en-GB" sz="3600">
                <a:solidFill>
                  <a:schemeClr val="accent1"/>
                </a:solidFill>
              </a:rPr>
              <a:t> </a:t>
            </a:r>
            <a:r>
              <a:rPr lang="en-GB" sz="2000">
                <a:solidFill>
                  <a:srgbClr val="C00000"/>
                </a:solidFill>
              </a:rPr>
              <a:t>Empowering Farmers</a:t>
            </a:r>
            <a:endParaRPr lang="en-GB" sz="2000">
              <a:solidFill>
                <a:srgbClr val="C00000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665659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009201"/>
          </a:xfrm>
        </p:spPr>
        <p:txBody>
          <a:bodyPr anchor="b"/>
          <a:lstStyle/>
          <a:p>
            <a:r>
              <a:rPr lang="en-US" sz="4000" u="sng" dirty="0">
                <a:solidFill>
                  <a:schemeClr val="accent1">
                    <a:lumMod val="75000"/>
                  </a:schemeClr>
                </a:solidFill>
                <a:ea typeface="Meiryo"/>
              </a:rPr>
              <a:t>AGENDA:</a:t>
            </a:r>
            <a:endParaRPr lang="en-US" sz="4000" i="1" u="sng" dirty="0">
              <a:solidFill>
                <a:schemeClr val="accent1">
                  <a:lumMod val="75000"/>
                </a:schemeClr>
              </a:solidFill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1857730"/>
            <a:ext cx="5485331" cy="4681602"/>
          </a:xfrm>
        </p:spPr>
        <p:txBody>
          <a:bodyPr vert="horz" lIns="109728" tIns="109728" rIns="109728" bIns="91440" rtlCol="0" anchor="t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Introduction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Key Features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Benefits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Innovative Features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Feasibility and Profitability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Challenges to Consider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Call to Action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Contact Information</a:t>
            </a:r>
          </a:p>
        </p:txBody>
      </p:sp>
      <p:pic>
        <p:nvPicPr>
          <p:cNvPr id="21" name="Picture Placeholder 20" descr="Seedling soil in the sunlight">
            <a:extLst>
              <a:ext uri="{FF2B5EF4-FFF2-40B4-BE49-F238E27FC236}">
                <a16:creationId xmlns:a16="http://schemas.microsoft.com/office/drawing/2014/main" id="{3DBC1EA4-CEC0-4946-B147-DB5F70AB5C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/>
        </p:blipFill>
        <p:spPr>
          <a:xfrm>
            <a:off x="8897970" y="0"/>
            <a:ext cx="3293877" cy="2743212"/>
          </a:xfrm>
        </p:spPr>
      </p:pic>
      <p:pic>
        <p:nvPicPr>
          <p:cNvPr id="16" name="Picture Placeholder 15" descr="Seedling soil in the sunlight">
            <a:extLst>
              <a:ext uri="{FF2B5EF4-FFF2-40B4-BE49-F238E27FC236}">
                <a16:creationId xmlns:a16="http://schemas.microsoft.com/office/drawing/2014/main" id="{3CB8AD46-F0A9-4BC7-9654-CFD400CE12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" b="252"/>
          <a:stretch/>
        </p:blipFill>
        <p:spPr>
          <a:xfrm>
            <a:off x="6381961" y="3374037"/>
            <a:ext cx="5810040" cy="348396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664F-D996-450A-B049-CB96E808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anchor="b"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DEF738F3-3ED1-4807-B7DF-B6B70629C4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r="182"/>
          <a:stretch/>
        </p:blipFill>
        <p:spPr>
          <a:xfrm>
            <a:off x="0" y="0"/>
            <a:ext cx="2454053" cy="3175473"/>
          </a:xfrm>
        </p:spPr>
      </p:pic>
      <p:pic>
        <p:nvPicPr>
          <p:cNvPr id="18" name="Picture Placeholder 17" descr="A person standing in a greenhouse">
            <a:extLst>
              <a:ext uri="{FF2B5EF4-FFF2-40B4-BE49-F238E27FC236}">
                <a16:creationId xmlns:a16="http://schemas.microsoft.com/office/drawing/2014/main" id="{59596EF7-C31A-47EF-8885-44BE94DB196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3297583" y="1237408"/>
            <a:ext cx="2233692" cy="2164296"/>
          </a:xfrm>
        </p:spPr>
      </p:pic>
      <p:pic>
        <p:nvPicPr>
          <p:cNvPr id="25" name="Picture Placeholder 24" descr="A picture containing person, wheel barrow, plants, green, vegetable">
            <a:extLst>
              <a:ext uri="{FF2B5EF4-FFF2-40B4-BE49-F238E27FC236}">
                <a16:creationId xmlns:a16="http://schemas.microsoft.com/office/drawing/2014/main" id="{26B4E439-15BE-4848-B2FE-CFA129F1B1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/>
        </p:blipFill>
        <p:spPr>
          <a:xfrm>
            <a:off x="654202" y="4007060"/>
            <a:ext cx="3444873" cy="285856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Welcome to FarmConnect: Empowering Farmers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It's</a:t>
            </a:r>
            <a:r>
              <a:rPr lang="en-US" dirty="0">
                <a:ea typeface="Meiryo"/>
              </a:rPr>
              <a:t> purpose is to provide farmers with comprehensive tools for </a:t>
            </a:r>
            <a:r>
              <a:rPr lang="en-US" dirty="0" err="1">
                <a:ea typeface="Meiryo"/>
              </a:rPr>
              <a:t>optmizing</a:t>
            </a:r>
            <a:r>
              <a:rPr lang="en-US" dirty="0">
                <a:ea typeface="Meiryo"/>
              </a:rPr>
              <a:t> farming operations and improving productivity.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7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Person planting seedlings">
            <a:extLst>
              <a:ext uri="{FF2B5EF4-FFF2-40B4-BE49-F238E27FC236}">
                <a16:creationId xmlns:a16="http://schemas.microsoft.com/office/drawing/2014/main" id="{1D72F91E-78DC-4ED2-886A-750102A08E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9988" y="0"/>
            <a:ext cx="721201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D335A-5ECE-43C8-B81D-FB11A0598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1168895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a typeface="Meiryo"/>
              </a:rPr>
              <a:t>Key Features: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BAAE-F3C2-4167-8E55-3D4A3B8F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2515163"/>
            <a:ext cx="4162357" cy="3473999"/>
          </a:xfrm>
        </p:spPr>
        <p:txBody>
          <a:bodyPr anchor="t"/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Real-time Weather Updates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Crop Management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Market Insights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Knowledge Hub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Financial Management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Community and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5040-5B62-494D-B23C-DEA503D33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pPr algn="ctr"/>
            <a:fld id="{FAEF9944-A4F6-4C59-AEBD-678D6480B8EA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43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B9B0D-416F-4632-8530-27002FB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/>
          <a:lstStyle/>
          <a:p>
            <a:r>
              <a:rPr lang="en-US" dirty="0">
                <a:ea typeface="Meiryo"/>
              </a:rPr>
              <a:t>Benefits:</a:t>
            </a:r>
            <a:endParaRPr lang="en-US" dirty="0"/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CAA82CD4-07C1-403F-9463-C28AF924A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17763" cy="6858000"/>
          </a:xfrm>
        </p:spPr>
      </p:pic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710A1955-F4D9-4D6A-8F17-5F7D9DC772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0"/>
            <a:ext cx="3048000" cy="6858000"/>
          </a:xfrm>
        </p:spPr>
      </p:pic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33815EDF-8F7C-4409-9266-EF1F240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BD90-BD27-F876-81DF-F010F609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Increase productivity and yield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Improve decision-making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Enhance financial management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Access valuable knowledge and resources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Foster community and networking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Save time, reduce costs, and maximize profitability</a:t>
            </a:r>
          </a:p>
        </p:txBody>
      </p:sp>
    </p:spTree>
    <p:extLst>
      <p:ext uri="{BB962C8B-B14F-4D97-AF65-F5344CB8AC3E}">
        <p14:creationId xmlns:p14="http://schemas.microsoft.com/office/powerpoint/2010/main" val="1933658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person, wheel barrow, plants, green, vegetable">
            <a:extLst>
              <a:ext uri="{FF2B5EF4-FFF2-40B4-BE49-F238E27FC236}">
                <a16:creationId xmlns:a16="http://schemas.microsoft.com/office/drawing/2014/main" id="{6967CCE3-23DA-4EDA-83A3-93D05A8B38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0456" y="4"/>
            <a:ext cx="3828033" cy="205099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216DE36A-8936-4960-80FB-84297E9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Innovative Features: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4DAE56-9637-4DBD-AA0F-74B7D302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Soil Health Analysis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588ED13-EE1F-45B5-8412-D43AE2D27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Assess soil composition, fertility, and nutrient deficiencies to inform soil management decisions.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C87E0-70FC-4AA9-A798-76F2C56A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Crop Disease Recognition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E08CB02-6FA7-4213-86CA-3E2311D60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Identify and diagnose crop diseases from images uploaded by farmers for timely treatment.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C6BC281-8A91-43D4-BB5F-90DD203B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6FA7EB5-838C-4ADB-86C6-65BB632442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99" y="1"/>
            <a:ext cx="1923513" cy="1923513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704D84A-3F7A-49C8-A8B9-6A4EA94A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Innovative Features (cont.):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45DDCE-0004-4A33-819C-C3B99A48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Predictive Analytics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55A4A7-B76B-4CDB-BBED-9ABEFEDD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934350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Generate personalized recommendations on planting, irrigation, and harvesting for optimized resource allocation.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822712-F41D-432C-AFC4-10DD4407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Farm Equipment Sharing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44000-ACD4-4CBB-831F-13CE67249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Enable farmers to share and rent farm equipment for cost-effective resource utilization.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E5F83C-97F5-4AC4-8154-A640ECD5E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Livestock Management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3D49FB-9E18-457E-A2FA-70EFCA648A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Track health records, vaccinations, and market trends for efficient livestock management.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00ECBB1-546D-42D4-AF95-6AFB167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04D84A-3F7A-49C8-A8B9-6A4EA94A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Innovative Features (cont.):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45DDCE-0004-4A33-819C-C3B99A48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Farm-to-Consumer Traceability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55A4A7-B76B-4CDB-BBED-9ABEFEDD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Use blockchain for transparent tracking of product origin, practices, and quality.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822712-F41D-432C-AFC4-10DD4407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Smart Irrigation Management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44000-ACD4-4CBB-831F-13CE67249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Optimize irrigation schedules based on crop needs and weather conditions for water efficiency.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E5F83C-97F5-4AC4-8154-A640ECD5E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Knowledge Exchange Platform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3D49FB-9E18-457E-A2FA-70EFCA648A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Facilitate information sharing and collaboration among farmers, experts, and researchers.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00ECBB1-546D-42D4-AF95-6AFB167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2" b="90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3064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1C500F6-3E43-4957-9FD0-41C325FF9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DBD5D0-5490-4B07-8DF8-CA162FDDE6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E4B384-4380-4734-8269-C03B3009E6C5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71af3243-3dd4-4a8d-8c0d-dd76da1f02a5"/>
    <ds:schemaRef ds:uri="http://schemas.microsoft.com/sharepoint/v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344</Words>
  <Application>Microsoft Office PowerPoint</Application>
  <PresentationFormat>Widescreen</PresentationFormat>
  <Paragraphs>86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SketchLinesVTI</vt:lpstr>
      <vt:lpstr>PowerPoint Presentation</vt:lpstr>
      <vt:lpstr>PowerPoint Presentation</vt:lpstr>
      <vt:lpstr>AGENDA:</vt:lpstr>
      <vt:lpstr>Introduction</vt:lpstr>
      <vt:lpstr>Key Features:</vt:lpstr>
      <vt:lpstr>Benefits:</vt:lpstr>
      <vt:lpstr>Innovative Features:</vt:lpstr>
      <vt:lpstr>Innovative Features (cont.):</vt:lpstr>
      <vt:lpstr>Innovative Features (cont.):</vt:lpstr>
      <vt:lpstr>"To forget how to dig the earth and to tend the soil is to forget ourselves." </vt:lpstr>
      <vt:lpstr>Feasibility and Productivity:</vt:lpstr>
      <vt:lpstr>Challenges to Consider</vt:lpstr>
      <vt:lpstr>Call to Action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Abhay kurmi</dc:creator>
  <cp:lastModifiedBy>ABHAY KURMI</cp:lastModifiedBy>
  <cp:revision>394</cp:revision>
  <dcterms:created xsi:type="dcterms:W3CDTF">2023-07-16T16:22:40Z</dcterms:created>
  <dcterms:modified xsi:type="dcterms:W3CDTF">2023-07-21T17:25:08Z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