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jpeg" ContentType="image/jpeg"/>
  <Override PartName="/ppt/media/image3.jpeg" ContentType="image/jpeg"/>
  <Override PartName="/ppt/media/image4.jpeg" ContentType="image/jpeg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13600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13600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2800" y="405900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13600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13600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828000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13600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2800" y="405900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1356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13600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13600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2800" y="405900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13600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8280000" cy="585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43851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2800" y="405900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2800" y="1769040"/>
            <a:ext cx="397008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135640" cy="2091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41110111-2131-4191-9111-31213191010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13600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015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6435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B1E101E1-61E1-4121-81C1-3121D1C1A17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360000" y="301320"/>
            <a:ext cx="828000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b="1" lang="en-US" sz="4000">
                <a:latin typeface="Times New Roman"/>
              </a:rPr>
              <a:t>CORTEX-R4 MIKROVALDIKLIO ARCHITEKTŪROS TYRIMAS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365760" y="5669280"/>
            <a:ext cx="8412480" cy="17373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b="1" lang="en-US" sz="2600">
                <a:latin typeface="Times New Roman"/>
              </a:rPr>
              <a:t>Studentas                                         Mindaugas Kurmauskas</a:t>
            </a:r>
            <a:endParaRPr/>
          </a:p>
          <a:p>
            <a:r>
              <a:rPr b="1" lang="en-US" sz="2600">
                <a:latin typeface="Times New Roman"/>
              </a:rPr>
              <a:t>Darbo vadovas                                dr. Mindaugas Viliūnas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latin typeface="Times New Roman"/>
              </a:rPr>
              <a:t>Rezultatai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914400" y="5943600"/>
            <a:ext cx="7315200" cy="13482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i="1" lang="en-US">
                <a:latin typeface="Times New Roman"/>
              </a:rPr>
              <a:t>STM32F4 mikrovaldiklio vartojamos galios priklausomybė nuo taktinio dažnio atliekant slankaus kablelio ir fiksuoto kablelio testus, bei būnant tuščiame cikle. 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latin typeface="Times New Roman"/>
              </a:rPr>
              <a:t>Išvados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8136000" cy="47638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>
                <a:latin typeface="Times New Roman"/>
              </a:rPr>
              <a:t>RM48, esant 100MHz taktiniam dažniui, yra žymiai greitesnis atliekant dvigubo tikslumo slankaus kablelio skaičiavimus nei stm32f4 mikrovaldiklis.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Times New Roman"/>
              </a:rPr>
              <a:t>RM48 mikrovaldiklio periferija dirba lėčiau nei stm32f4 esant 100MHz taktiniam dažniui.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Times New Roman"/>
              </a:rPr>
              <a:t>RM48 trūkių sistema yra labai lėta ir neefektyvi.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Times New Roman"/>
              </a:rPr>
              <a:t>Mažiausia naudojama galia, kurią pavyko pasiekti su RM48 yra 82 kartus didesnė nei mažiausia vartojama galia, kurią pavyko pasiekti su stm32f4 maketu.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Times New Roman"/>
              </a:rPr>
              <a:t>Mikrovaldikliams atliekant skirtingus skaičiavimus naudojama galia labiausiai priklauso nuo taktinio dažnio ir tik nežymiai nuo procesoriaus apkrovos skaičiavimais.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latin typeface="Times New Roman"/>
              </a:rPr>
              <a:t>Pasiekti ir ateities tikslai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504000" y="1769040"/>
            <a:ext cx="8136000" cy="4467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>
                <a:latin typeface="Times New Roman"/>
              </a:rPr>
              <a:t>Pasiekta: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Times New Roman"/>
              </a:rPr>
              <a:t>Išmatuota mikrovaldiklio vartojama galia: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Times New Roman"/>
              </a:rPr>
              <a:t>Esant skirtingiems taktavimo dažniams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Times New Roman"/>
              </a:rPr>
              <a:t>Esant skirtingai proscesoriaus apkrovai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Times New Roman"/>
              </a:rPr>
              <a:t>Palyginta trūkių sistema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Times New Roman"/>
              </a:rPr>
              <a:t>Palyginti skaičiavimų greičiai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Times New Roman"/>
              </a:rPr>
              <a:t>Ateityje: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Times New Roman"/>
              </a:rPr>
              <a:t>Darbas ekstramaliomis salygomis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Times New Roman"/>
              </a:rPr>
              <a:t>Galimybė mikrovaldiklį panaudoti kosmose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latin typeface="Times New Roman"/>
              </a:rPr>
              <a:t>Naudota įranga ir programos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504000" y="1769040"/>
            <a:ext cx="813600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>
                <a:latin typeface="Times New Roman"/>
              </a:rPr>
              <a:t>TMDXRM48USB maketas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Times New Roman"/>
              </a:rPr>
              <a:t>Du 32bitų ARM Cortex-R4F procesoriai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Times New Roman"/>
              </a:rPr>
              <a:t>Greitis iki 200MHz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Times New Roman"/>
              </a:rPr>
              <a:t>Palyginimui STM32F4DISCOVERY maketas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Times New Roman"/>
              </a:rPr>
              <a:t>32 bitų ARM Cortex-M4F procesorius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Times New Roman"/>
              </a:rPr>
              <a:t>Greitis iki 168MHz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Times New Roman"/>
              </a:rPr>
              <a:t>Kompiliatorius – IAR 6.4.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Mikrovaldiklio RM48 ypatybės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4000" y="5650560"/>
            <a:ext cx="8136000" cy="15732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i="1" lang="en-US">
                <a:latin typeface="Times New Roman"/>
              </a:rPr>
              <a:t>Mikrovaldiklyje esantys du procesoriai luste išdėstyti skirtingomis orientacijomis atžvilgiu vienas kito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Mikrovaldiklio RM48 ypatybės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365760" y="6400800"/>
            <a:ext cx="8136000" cy="10015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>
                <a:latin typeface="Times New Roman"/>
              </a:rPr>
              <a:t>Dviejų branduolių  įgyvendinimas</a:t>
            </a:r>
            <a:endParaRPr/>
          </a:p>
        </p:txBody>
      </p:sp>
      <p:pic>
        <p:nvPicPr>
          <p:cNvPr descr="" id="8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1280160"/>
            <a:ext cx="8321040" cy="502920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latin typeface="Times New Roman"/>
              </a:rPr>
              <a:t>Atlikti matavimai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367920" y="1563480"/>
            <a:ext cx="8136000" cy="58521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Times New Roman"/>
              </a:rPr>
              <a:t>Palygintos mikrovaldiklių skaičiavimo trukmės esant 100MHz taktiniam dažniui atliekant šias užduotis: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latin typeface="Times New Roman"/>
              </a:rPr>
              <a:t>Viengubo ir dvigubo tikslumo slankaus kablelio operacijas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latin typeface="Times New Roman"/>
              </a:rPr>
              <a:t>Fiksuoto kablelio operacijas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latin typeface="Times New Roman"/>
              </a:rPr>
              <a:t>Loginius veiksmus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latin typeface="Times New Roman"/>
              </a:rPr>
              <a:t>Greitas diskretinis Furijė eilutės transformavimas slankaus ir fiksuoto kablelio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Times New Roman"/>
              </a:rPr>
              <a:t>Palyginti įėjimo ir išėjimo į trūkį laikai esant 100MHz taktiniam dažniui.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200">
                <a:latin typeface="Times New Roman"/>
              </a:rPr>
              <a:t>Naudojamos galios matavimai: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latin typeface="Times New Roman"/>
              </a:rPr>
              <a:t>Minimalios sunaudojamos galios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latin typeface="Times New Roman"/>
              </a:rPr>
              <a:t>Galios esant miego režime, esant įvairiems dažniams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200">
                <a:latin typeface="Times New Roman"/>
              </a:rPr>
              <a:t>Atliekant skaičiavimus, esant įvairiems dažniams 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latin typeface="Times New Roman"/>
              </a:rPr>
              <a:t>Rezultatai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1371600" y="5731560"/>
            <a:ext cx="6858000" cy="121788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US" sz="2000">
                <a:latin typeface="Times New Roman"/>
              </a:rPr>
              <a:t>Skaičiavimo algoritmų laikai. 1 – dvigubo tiklsumo slankaus kablelio testas. 2 – slankaus kablelio testas. 3 - fiksuoto kablelio testas. 4 - loginių funkcijų testas. 5 - Furijė slankaus kablelio testas. 6 - Furijė neslankaus kablelio testas.</a:t>
            </a:r>
            <a:endParaRPr/>
          </a:p>
        </p:txBody>
      </p:sp>
      <p:pic>
        <p:nvPicPr>
          <p:cNvPr descr="" id="8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1280160"/>
            <a:ext cx="6858000" cy="445140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latin typeface="Times New Roman"/>
              </a:rPr>
              <a:t>Rezultatai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48640" y="3840480"/>
            <a:ext cx="8136000" cy="4572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i="1" lang="en-US">
                <a:latin typeface="Times New Roman"/>
              </a:rPr>
              <a:t>R4 trūkio laikas 730ns. M4 – 270ns. 100MHz  taktinis dažnis.</a:t>
            </a:r>
            <a:endParaRPr/>
          </a:p>
        </p:txBody>
      </p:sp>
      <p:pic>
        <p:nvPicPr>
          <p:cNvPr descr="" id="9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87680" y="4297680"/>
            <a:ext cx="3933360" cy="2926080"/>
          </a:xfrm>
          <a:prstGeom prst="rect">
            <a:avLst/>
          </a:prstGeom>
        </p:spPr>
      </p:pic>
      <p:sp>
        <p:nvSpPr>
          <p:cNvPr id="93" name="TextShape 3"/>
          <p:cNvSpPr txBox="1"/>
          <p:nvPr/>
        </p:nvSpPr>
        <p:spPr>
          <a:xfrm>
            <a:off x="91440" y="5029200"/>
            <a:ext cx="4114800" cy="20116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i="1" lang="en-US">
                <a:latin typeface="Times New Roman"/>
              </a:rPr>
              <a:t>R4 minimali pasiekta naudojama galia 149mW.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i="1" lang="en-US">
                <a:latin typeface="Times New Roman"/>
              </a:rPr>
              <a:t>M4 – 1.8mW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0000" y="301320"/>
            <a:ext cx="828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>
                <a:latin typeface="Times New Roman"/>
              </a:rPr>
              <a:t>Rezultatai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914400" y="5943600"/>
            <a:ext cx="7315200" cy="109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i="1" lang="en-US">
                <a:latin typeface="Times New Roman"/>
              </a:rPr>
              <a:t>RM48 mikrovaldiklio vartojamos galios priklausomybė nuo taktinio dažnio atliekant slankaus kablelio ir fiksuoto kablelio testus, bei būnant tuščiame cikle. 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