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90" r:id="rId4"/>
    <p:sldId id="281" r:id="rId5"/>
    <p:sldId id="280" r:id="rId6"/>
    <p:sldId id="283" r:id="rId7"/>
    <p:sldId id="284" r:id="rId8"/>
    <p:sldId id="285" r:id="rId9"/>
    <p:sldId id="271" r:id="rId10"/>
    <p:sldId id="272" r:id="rId11"/>
    <p:sldId id="286" r:id="rId12"/>
    <p:sldId id="273" r:id="rId13"/>
    <p:sldId id="287" r:id="rId14"/>
    <p:sldId id="291" r:id="rId15"/>
    <p:sldId id="292" r:id="rId16"/>
    <p:sldId id="288" r:id="rId17"/>
    <p:sldId id="278" r:id="rId18"/>
    <p:sldId id="28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4" d="100"/>
          <a:sy n="84" d="100"/>
        </p:scale>
        <p:origin x="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2-4E90-AF74-7FC79A5E3CC4}"/>
              </c:ext>
            </c:extLst>
          </c:dPt>
          <c:cat>
            <c:strRef>
              <c:f>'bank-additional-full'!$X$8:$Y$8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'bank-additional-full'!$X$9:$Y$9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2-4E90-AF74-7FC79A5E3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931584"/>
        <c:axId val="844941152"/>
      </c:barChart>
      <c:catAx>
        <c:axId val="84493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844941152"/>
        <c:crosses val="autoZero"/>
        <c:auto val="1"/>
        <c:lblAlgn val="ctr"/>
        <c:lblOffset val="100"/>
        <c:noMultiLvlLbl val="0"/>
      </c:catAx>
      <c:valAx>
        <c:axId val="844941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84493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4-4CF8-899E-54C1015A7C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4-4CF8-899E-54C1015A7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'bank-additional-full'!$Y$14:$Z$14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'bank-additional-full'!$Y$15:$Z$15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4-4CF8-899E-54C1015A7C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0.22453703703703703"/>
          <c:w val="0.46388888888888891"/>
          <c:h val="0.7731481481481481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2-47C4-A2A7-6EFFC01C7A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2-47C4-A2A7-6EFFC01C7A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'bank-additional-full'!$X$19:$Y$19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'bank-additional-full'!$X$20:$Y$20</c:f>
              <c:numCache>
                <c:formatCode>General</c:formatCode>
                <c:ptCount val="2"/>
                <c:pt idx="0">
                  <c:v>36548</c:v>
                </c:pt>
                <c:pt idx="1">
                  <c:v>4640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D2-47C4-A2A7-6EFFC01C7A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DE0-2107-4DC8-B76A-6B7667B6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28E8-2154-4654-8668-4697768C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C47-E838-466D-ABB8-AD730B4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1636-1EF0-4E14-9FA7-65E4333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09A-32F9-42E2-8126-712468E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729-DABD-4EE3-8B9B-05D80DA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D76D-D8E8-4403-A7B8-9E8BC401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AEC3-6256-4820-ACA0-C2227A0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667E-D18F-4DEB-A698-BFC4AC4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EFC6-87EC-4FD1-A336-DBE86CC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1550-6818-4DBB-AA48-BF5CE9BB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6F50-09EF-4834-9136-BB136B70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C8C8-1F0C-4F3C-93B0-99E2781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C37C-496A-4891-8CF8-0F4A484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6E34-466C-4B7F-89FA-007355A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AF1B-2DC9-4C71-B0AA-3CF03791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6A4-65C0-49DD-8FC7-6C55027D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A1E0-B7C6-4A96-BEFD-B30ACA0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A6D-309D-4E07-B4DB-DFE5822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F73-EE59-45DB-B129-33957F94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429-5497-4FE2-A2EB-2CD125E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DA4B-848A-4C8D-B694-3AE34D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E17E-CED8-415B-A395-6E7D5C7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31C5-6B80-4E5B-B4C1-EAC4A7E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5020-B359-41AE-A870-11046CF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7846-0D02-41BC-82C7-EE75758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2C8-B6AC-4B35-A71B-BCCCC285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7697-A13A-4766-8465-CF5A16EA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DE97-1BF6-47B7-836C-A55876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897E-73B2-4F47-A097-C7C4830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C7FA-BC1E-4E06-B5B0-0CBD2194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3FB4-76A8-4AD1-B103-33F1FD62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340B-A842-4DD6-B2F3-5C423FD9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2506-C079-49D6-8241-D606FAB7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F5B-21A9-48F2-96AF-A86ED84E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D47C-83FA-45DC-B088-2ED08B8E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02D-6534-4B6F-9A48-CAB0A0C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999F5-CDF5-4568-A042-643AB48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9A56-AB37-4B7C-9A19-69FA8F8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982B-249F-44B4-987F-F7097AE3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3BED-0F96-404D-A6F1-B9BB568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66F1-E0B1-465F-AE07-5D696669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F5C7-8799-4EF8-9757-9FA6FC1D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293D5-4E1D-41F5-89F2-F6C7A37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F43DC-AA34-4C84-AFCB-0326609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535E-1D1F-4B2E-A88B-03D427A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5B7-B80A-4D9B-A139-8D2ED7BA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CCB8-AFFA-42CA-892A-D0CF96B1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E43C-3719-43B3-8CC4-3ADD5B02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C3C5-8FCD-4BA9-9C9F-B391347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F77B-7899-4557-8457-56C5B01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B1EA-8F6B-4CFF-9E7D-48D0B92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EEE-0BEB-4D52-9CAF-14E3164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5FD0-295B-4495-B3B9-1A1120F4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8DED-17ED-4217-8E7F-D10B5366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B301-3684-4E64-8B21-73F07A3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FA3D-BBA0-4F29-9F79-8E19F7B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5CD6-499E-4470-A03E-A026491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8804-7DAD-4E10-85F4-1DED74E3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448F-82F7-4EC3-B91F-9B538FD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B711-BA12-4412-AE59-3F2EFCE5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460-DBC7-4891-BA41-095C2E2A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C1CC-ED12-4567-999F-B8274A12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ohamedkornasan@hot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&lt;ABC Bank&gt;</a:t>
            </a:r>
          </a:p>
          <a:p>
            <a:endParaRPr lang="en-US" sz="4000" dirty="0"/>
          </a:p>
          <a:p>
            <a:r>
              <a:rPr lang="en-US" sz="2800" b="1" dirty="0"/>
              <a:t>&lt;14/05/2021&gt;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145230" y="2916348"/>
            <a:ext cx="3431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costumer that contact the bank by cellular are greater than telephone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05690-C27A-44EC-B423-E223746E8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0"/>
          <a:stretch/>
        </p:blipFill>
        <p:spPr>
          <a:xfrm>
            <a:off x="5286172" y="2248679"/>
            <a:ext cx="5845581" cy="38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76531" y="2868723"/>
            <a:ext cx="4950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 contact’s effect is clear!</a:t>
            </a:r>
          </a:p>
          <a:p>
            <a:r>
              <a:rPr lang="en-US" sz="2800" dirty="0"/>
              <a:t>People who use cellular are almost 10 times more likely to subscribe to the product that people with telephone.</a:t>
            </a:r>
          </a:p>
          <a:p>
            <a:r>
              <a:rPr lang="en-US" sz="2800" dirty="0"/>
              <a:t>(46% vs 4%)</a:t>
            </a:r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56E37-CE3D-40AC-97DC-5F372F5A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6" y="2285156"/>
            <a:ext cx="5357813" cy="3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291844" y="5476875"/>
            <a:ext cx="919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admin, blue collar and technician are the top 3 jobs in the banks customers, the people who subscribe the most are students ( for every 5 subscribers 1 does not subscribe)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D8A6-BB76-4860-AA36-96222E73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406152"/>
            <a:ext cx="6602186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74171" y="2755228"/>
            <a:ext cx="49507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status seems to be somewhat important.</a:t>
            </a:r>
          </a:p>
          <a:p>
            <a:r>
              <a:rPr lang="en-US" sz="2800" dirty="0"/>
              <a:t>Married and divorced people seem to be more likely to subscribe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E402E-F1B7-4720-8B24-DC31BEDC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59" y="1748587"/>
            <a:ext cx="7278170" cy="4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88901" y="3642511"/>
            <a:ext cx="495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with loans are less likely to subscribe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E1E-79DE-482D-9317-241397A3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50" y="1756720"/>
            <a:ext cx="5137572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2138091" y="5653001"/>
            <a:ext cx="67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Subscriptions in Mart , April, October in December are the peak of the year, and may is the 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8AE0D-42D4-433E-BD3D-60151E7B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98" y="1550692"/>
            <a:ext cx="6105026" cy="39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38042" y="2061228"/>
            <a:ext cx="2716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heat map:</a:t>
            </a:r>
          </a:p>
          <a:p>
            <a:r>
              <a:rPr lang="en-US" sz="2800" dirty="0"/>
              <a:t>To show the correlation between columns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8189D-5E15-4D48-926B-F2E46602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50" y="1663297"/>
            <a:ext cx="6937214" cy="50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Recommendations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92153" y="1735670"/>
            <a:ext cx="1106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Students and home maids are most likely to subscribe to the product.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married has been contacted more for the deposits by the bank.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contact type (cellular vs telephone ) plays a role.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has been contacted more in the month of May than any other month. They have not been contacted in January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Februray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at all.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Single people are less likely to subscribe.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with no personal loan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in university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Age,Duration,Campaign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outliers and are rightly skewed.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Pdays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more than 70% of data imputed so it is better either to impute or remove the column.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Euribor3m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emp.var.rate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the highest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1" y="288346"/>
            <a:ext cx="60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246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304730" y="1004400"/>
            <a:ext cx="4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Lato Extended"/>
              </a:rPr>
              <a:t>(technical user)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561762" y="2089786"/>
            <a:ext cx="110684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Since the data contains many columns with categorical data which are going to increase the dimensionality (e.g. after applying one-hot encoding) we recommend using PCA for dimensionality reduction.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recommend starting with tree-based models like Decision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ree, Extra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 and the Random forest classifier because they are simple yet effective models.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Lasso and Ridge classifiers can also be used in case PCA didn’t give any improvements in the results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Accuracy score can be used as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an accuracy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metric since the problem is classification problem.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Only choosing the model is not sufficient, Tuning the hyper parameters plays a huge rule.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Finally we recommend using more than one model, tuning the hyperparameters  and settling for the best model (accuracy-wise)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758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5708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634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Group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21BDF-015E-4DD6-9538-2DEA3AAB8F42}"/>
              </a:ext>
            </a:extLst>
          </p:cNvPr>
          <p:cNvSpPr txBox="1"/>
          <p:nvPr/>
        </p:nvSpPr>
        <p:spPr>
          <a:xfrm>
            <a:off x="1574801" y="1931272"/>
            <a:ext cx="6104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Group name : Koro</a:t>
            </a:r>
          </a:p>
          <a:p>
            <a:pPr algn="just"/>
            <a:r>
              <a:rPr lang="en-US" dirty="0">
                <a:solidFill>
                  <a:srgbClr val="2D3B45"/>
                </a:solidFill>
                <a:latin typeface="Lato Extended"/>
              </a:rPr>
              <a:t>Specialization : Data science</a:t>
            </a: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8A102CE7-CC45-4295-A5E1-0DE94DA1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73594"/>
              </p:ext>
            </p:extLst>
          </p:nvPr>
        </p:nvGraphicFramePr>
        <p:xfrm>
          <a:off x="1152144" y="3024050"/>
          <a:ext cx="8897112" cy="223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278">
                  <a:extLst>
                    <a:ext uri="{9D8B030D-6E8A-4147-A177-3AD203B41FA5}">
                      <a16:colId xmlns:a16="http://schemas.microsoft.com/office/drawing/2014/main" val="679013279"/>
                    </a:ext>
                  </a:extLst>
                </a:gridCol>
                <a:gridCol w="2224278">
                  <a:extLst>
                    <a:ext uri="{9D8B030D-6E8A-4147-A177-3AD203B41FA5}">
                      <a16:colId xmlns:a16="http://schemas.microsoft.com/office/drawing/2014/main" val="2952036141"/>
                    </a:ext>
                  </a:extLst>
                </a:gridCol>
                <a:gridCol w="2224278">
                  <a:extLst>
                    <a:ext uri="{9D8B030D-6E8A-4147-A177-3AD203B41FA5}">
                      <a16:colId xmlns:a16="http://schemas.microsoft.com/office/drawing/2014/main" val="2412560856"/>
                    </a:ext>
                  </a:extLst>
                </a:gridCol>
                <a:gridCol w="2224278">
                  <a:extLst>
                    <a:ext uri="{9D8B030D-6E8A-4147-A177-3AD203B41FA5}">
                      <a16:colId xmlns:a16="http://schemas.microsoft.com/office/drawing/2014/main" val="3114929620"/>
                    </a:ext>
                  </a:extLst>
                </a:gridCol>
              </a:tblGrid>
              <a:tr h="81941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78784"/>
                  </a:ext>
                </a:extLst>
              </a:tr>
              <a:tr h="14143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D3B45"/>
                          </a:solidFill>
                          <a:latin typeface="Lato Extended"/>
                        </a:rPr>
                        <a:t>Muhammed KURNASAN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D3B45"/>
                          </a:solidFill>
                          <a:latin typeface="Lato Extended"/>
                          <a:hlinkClick r:id="rId4"/>
                        </a:rPr>
                        <a:t>mohamedkornasan@hotmail.com</a:t>
                      </a:r>
                      <a:r>
                        <a:rPr lang="en-US" dirty="0">
                          <a:solidFill>
                            <a:srgbClr val="2D3B45"/>
                          </a:solidFill>
                          <a:latin typeface="Lato Extended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Turkish-German University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3251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5BFA9F-3117-42DF-B656-3A5F9E44A10A}"/>
              </a:ext>
            </a:extLst>
          </p:cNvPr>
          <p:cNvSpPr txBox="1"/>
          <p:nvPr/>
        </p:nvSpPr>
        <p:spPr>
          <a:xfrm>
            <a:off x="2017744" y="6153719"/>
            <a:ext cx="838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Github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repo : https://github.com/MuhammedZek/MBA-Data-Science-Project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113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C0373-80A7-47FA-9A15-CBD5D85E20AA}"/>
              </a:ext>
            </a:extLst>
          </p:cNvPr>
          <p:cNvSpPr txBox="1"/>
          <p:nvPr/>
        </p:nvSpPr>
        <p:spPr>
          <a:xfrm>
            <a:off x="928330" y="3160783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 We are analyzing the Data related to banks to help ABC make the right decision before launching their product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A9A74-D116-4E81-BE55-86A7DAE074F6}"/>
              </a:ext>
            </a:extLst>
          </p:cNvPr>
          <p:cNvSpPr txBox="1"/>
          <p:nvPr/>
        </p:nvSpPr>
        <p:spPr>
          <a:xfrm>
            <a:off x="988435" y="3991889"/>
            <a:ext cx="5629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understanding the problem, The work was made through 4 steps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Gaining insights from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 ML model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442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Case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398F9-8078-4987-BE6C-8DD4DB694151}"/>
              </a:ext>
            </a:extLst>
          </p:cNvPr>
          <p:cNvSpPr txBox="1"/>
          <p:nvPr/>
        </p:nvSpPr>
        <p:spPr>
          <a:xfrm>
            <a:off x="928329" y="1804898"/>
            <a:ext cx="947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Problem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</p:spTree>
    <p:extLst>
      <p:ext uri="{BB962C8B-B14F-4D97-AF65-F5344CB8AC3E}">
        <p14:creationId xmlns:p14="http://schemas.microsoft.com/office/powerpoint/2010/main" val="30002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412756" y="1821479"/>
            <a:ext cx="786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total of 21 columns (5 of them float64 , 5 Int64 and the rest are objects) without any Null values.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C0EA8-097D-4FAD-B775-C2A9344F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63" y="2263268"/>
            <a:ext cx="3958692" cy="43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5" y="2047022"/>
            <a:ext cx="532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Data preparation phase: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for NAN values in Data and dealing with it (already 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whether  we have imbalanced data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imbalanced data (if found)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7293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we have contains 41188 Row and 21 Columns but the target data (y column) is unfortunately unequally distributed as shown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95582-A0CE-46C3-9B21-3DD70E05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5" y="1558915"/>
            <a:ext cx="5443343" cy="51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clearly see that more than 88% of the data is a No and only a small portion (10%) is yes</a:t>
            </a:r>
          </a:p>
        </p:txBody>
      </p:sp>
    </p:spTree>
    <p:extLst>
      <p:ext uri="{BB962C8B-B14F-4D97-AF65-F5344CB8AC3E}">
        <p14:creationId xmlns:p14="http://schemas.microsoft.com/office/powerpoint/2010/main" val="38640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overcome this problem we tried many methods including  </a:t>
            </a:r>
            <a:r>
              <a:rPr lang="en-US" b="0" i="0" dirty="0">
                <a:effectLst/>
                <a:latin typeface="Segoe WPC"/>
              </a:rPr>
              <a:t>SMOTE and the results are phenomenal!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managed to make the data 100% balanced by creating synthetic instances and now we have a total of 73096 rows ( more data = better training)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757D96-CC93-4A76-A8AF-EC6EF5E7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46331"/>
              </p:ext>
            </p:extLst>
          </p:nvPr>
        </p:nvGraphicFramePr>
        <p:xfrm>
          <a:off x="6547679" y="2261835"/>
          <a:ext cx="5053631" cy="354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8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before applying SMOTE method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7347591" y="2231688"/>
            <a:ext cx="532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after :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4B7369-020D-41A9-90A9-F01D9DF3B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80197"/>
              </p:ext>
            </p:extLst>
          </p:nvPr>
        </p:nvGraphicFramePr>
        <p:xfrm>
          <a:off x="5521899" y="2914903"/>
          <a:ext cx="5501700" cy="325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F8644F-8410-4C96-BFD7-B19B4F1F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945898"/>
              </p:ext>
            </p:extLst>
          </p:nvPr>
        </p:nvGraphicFramePr>
        <p:xfrm>
          <a:off x="-308399" y="2754682"/>
          <a:ext cx="5942603" cy="337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3DBF020-265E-4C37-BF4C-59C8FC1C7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4054"/>
              </p:ext>
            </p:extLst>
          </p:nvPr>
        </p:nvGraphicFramePr>
        <p:xfrm>
          <a:off x="5719794" y="2761240"/>
          <a:ext cx="5501700" cy="337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567950-007B-4D29-85C8-1315AA48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844" y="5228627"/>
            <a:ext cx="884509" cy="123831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27476"/>
              </p:ext>
            </p:extLst>
          </p:nvPr>
        </p:nvGraphicFramePr>
        <p:xfrm>
          <a:off x="65509" y="2834348"/>
          <a:ext cx="4976918" cy="308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52793"/>
              </p:ext>
            </p:extLst>
          </p:nvPr>
        </p:nvGraphicFramePr>
        <p:xfrm>
          <a:off x="392102" y="2287989"/>
          <a:ext cx="5253669" cy="35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28807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763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8216122" y="1958759"/>
            <a:ext cx="2840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graph shows the jobs of the bank customers, we can clearly see that admin blue-collar and technician are the top 3 jobs with more than 50% of the whole bank costumers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0CE84-0AAE-441B-8454-2CF86F5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ED496-7B08-4383-9149-B504D68FFD76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CA47A-83AD-4AA7-8FA8-0F5E684D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3" y="1500022"/>
            <a:ext cx="7203330" cy="4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861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Lato Extended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</dc:creator>
  <cp:lastModifiedBy>Muhammet KURNASAN</cp:lastModifiedBy>
  <cp:revision>18</cp:revision>
  <dcterms:created xsi:type="dcterms:W3CDTF">2021-06-20T10:48:36Z</dcterms:created>
  <dcterms:modified xsi:type="dcterms:W3CDTF">2022-05-24T21:39:45Z</dcterms:modified>
</cp:coreProperties>
</file>