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1" r:id="rId5"/>
    <p:sldId id="260" r:id="rId6"/>
    <p:sldId id="284" r:id="rId7"/>
    <p:sldId id="262" r:id="rId8"/>
    <p:sldId id="285" r:id="rId9"/>
    <p:sldId id="276" r:id="rId10"/>
    <p:sldId id="287" r:id="rId11"/>
    <p:sldId id="288" r:id="rId12"/>
    <p:sldId id="289" r:id="rId13"/>
    <p:sldId id="291" r:id="rId14"/>
    <p:sldId id="290" r:id="rId15"/>
    <p:sldId id="292" r:id="rId16"/>
    <p:sldId id="293" r:id="rId17"/>
    <p:sldId id="294" r:id="rId18"/>
    <p:sldId id="296" r:id="rId19"/>
    <p:sldId id="295" r:id="rId20"/>
    <p:sldId id="297" r:id="rId21"/>
    <p:sldId id="298" r:id="rId22"/>
    <p:sldId id="299" r:id="rId23"/>
    <p:sldId id="277" r:id="rId24"/>
    <p:sldId id="278" r:id="rId25"/>
    <p:sldId id="280" r:id="rId26"/>
    <p:sldId id="306" r:id="rId27"/>
  </p:sldIdLst>
  <p:sldSz cx="12192000" cy="6858000"/>
  <p:notesSz cx="6858000" cy="9144000"/>
  <p:embeddedFontLst>
    <p:embeddedFont>
      <p:font typeface="Georgia" panose="02040502050405020303" pitchFamily="18" charset="0"/>
      <p:regular r:id="rId29"/>
      <p:bold r:id="rId30"/>
      <p:italic r:id="rId31"/>
      <p:boldItalic r:id="rId32"/>
    </p:embeddedFont>
    <p:embeddedFont>
      <p:font typeface="Montserrat" panose="00000500000000000000" pitchFamily="2" charset="0"/>
      <p:regular r:id="rId33"/>
      <p:bold r:id="rId34"/>
      <p:italic r:id="rId35"/>
      <p:boldItalic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JC9lWA3UfsASjdoErgYr3k8TW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554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470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457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358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25718DCF-3C57-5865-8F3A-387E552D8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>
            <a:extLst>
              <a:ext uri="{FF2B5EF4-FFF2-40B4-BE49-F238E27FC236}">
                <a16:creationId xmlns:a16="http://schemas.microsoft.com/office/drawing/2014/main" id="{394E2619-43A4-988E-C38F-18CC2CCCE3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p22:notes">
            <a:extLst>
              <a:ext uri="{FF2B5EF4-FFF2-40B4-BE49-F238E27FC236}">
                <a16:creationId xmlns:a16="http://schemas.microsoft.com/office/drawing/2014/main" id="{5B8DEBBF-42B2-F547-0EB3-EB6B01413D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2989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9B0385B5-34B3-47D3-51BC-EACB72F2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>
            <a:extLst>
              <a:ext uri="{FF2B5EF4-FFF2-40B4-BE49-F238E27FC236}">
                <a16:creationId xmlns:a16="http://schemas.microsoft.com/office/drawing/2014/main" id="{A1D12791-02AB-4830-7DFA-EED7687ED4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>
            <a:extLst>
              <a:ext uri="{FF2B5EF4-FFF2-40B4-BE49-F238E27FC236}">
                <a16:creationId xmlns:a16="http://schemas.microsoft.com/office/drawing/2014/main" id="{D648B6D2-14D7-4D0F-D077-46D072075D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78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A7263D2D-1F11-ABB2-D9D5-BF93E09A7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>
            <a:extLst>
              <a:ext uri="{FF2B5EF4-FFF2-40B4-BE49-F238E27FC236}">
                <a16:creationId xmlns:a16="http://schemas.microsoft.com/office/drawing/2014/main" id="{65AEF043-4561-6944-C529-9C9C25AA08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>
            <a:extLst>
              <a:ext uri="{FF2B5EF4-FFF2-40B4-BE49-F238E27FC236}">
                <a16:creationId xmlns:a16="http://schemas.microsoft.com/office/drawing/2014/main" id="{69E1D6B6-0FB0-063E-680C-31EFFCE427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941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C860D713-981B-6096-CCA8-4542D55BE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>
            <a:extLst>
              <a:ext uri="{FF2B5EF4-FFF2-40B4-BE49-F238E27FC236}">
                <a16:creationId xmlns:a16="http://schemas.microsoft.com/office/drawing/2014/main" id="{4334FBF7-5F14-CF1F-6135-D84715D8DF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>
            <a:extLst>
              <a:ext uri="{FF2B5EF4-FFF2-40B4-BE49-F238E27FC236}">
                <a16:creationId xmlns:a16="http://schemas.microsoft.com/office/drawing/2014/main" id="{9D8B5D9E-FD5F-AB79-6603-7A28DB2339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481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98A3A855-F5B7-C838-8FE2-6F86AF49E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>
            <a:extLst>
              <a:ext uri="{FF2B5EF4-FFF2-40B4-BE49-F238E27FC236}">
                <a16:creationId xmlns:a16="http://schemas.microsoft.com/office/drawing/2014/main" id="{57CAD3D1-B0EA-4B0A-48B9-F913E334ED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>
            <a:extLst>
              <a:ext uri="{FF2B5EF4-FFF2-40B4-BE49-F238E27FC236}">
                <a16:creationId xmlns:a16="http://schemas.microsoft.com/office/drawing/2014/main" id="{FFBD88FD-52F0-8F42-1FCC-3D27FBFBF2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869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9D3A626A-240E-AFDC-1A58-96E00E441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>
            <a:extLst>
              <a:ext uri="{FF2B5EF4-FFF2-40B4-BE49-F238E27FC236}">
                <a16:creationId xmlns:a16="http://schemas.microsoft.com/office/drawing/2014/main" id="{BDA6384B-0C5E-0587-25A7-A222A8BBFE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>
            <a:extLst>
              <a:ext uri="{FF2B5EF4-FFF2-40B4-BE49-F238E27FC236}">
                <a16:creationId xmlns:a16="http://schemas.microsoft.com/office/drawing/2014/main" id="{3259A360-72A1-4A5B-C6A6-F3CA171806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466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EADF9A3A-C1EF-98B3-765B-9E97B7D2B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>
            <a:extLst>
              <a:ext uri="{FF2B5EF4-FFF2-40B4-BE49-F238E27FC236}">
                <a16:creationId xmlns:a16="http://schemas.microsoft.com/office/drawing/2014/main" id="{14EA1EDD-67D8-EBCC-FECC-D304780210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>
            <a:extLst>
              <a:ext uri="{FF2B5EF4-FFF2-40B4-BE49-F238E27FC236}">
                <a16:creationId xmlns:a16="http://schemas.microsoft.com/office/drawing/2014/main" id="{63E0D2A5-6AF0-BCCA-6A0D-82F4772AF3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122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DED569CB-18C4-14DB-7144-FDE610789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>
            <a:extLst>
              <a:ext uri="{FF2B5EF4-FFF2-40B4-BE49-F238E27FC236}">
                <a16:creationId xmlns:a16="http://schemas.microsoft.com/office/drawing/2014/main" id="{88E1DBAF-CB6F-1FC5-8F38-362C17F2A4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>
            <a:extLst>
              <a:ext uri="{FF2B5EF4-FFF2-40B4-BE49-F238E27FC236}">
                <a16:creationId xmlns:a16="http://schemas.microsoft.com/office/drawing/2014/main" id="{610E9781-3B7B-ABE8-8CB1-731E72F8A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597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F35F2D7A-B462-BE81-4001-2EE6AAD95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>
            <a:extLst>
              <a:ext uri="{FF2B5EF4-FFF2-40B4-BE49-F238E27FC236}">
                <a16:creationId xmlns:a16="http://schemas.microsoft.com/office/drawing/2014/main" id="{C18C848B-22E1-A72F-18E8-80E1E5AA60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>
            <a:extLst>
              <a:ext uri="{FF2B5EF4-FFF2-40B4-BE49-F238E27FC236}">
                <a16:creationId xmlns:a16="http://schemas.microsoft.com/office/drawing/2014/main" id="{C5EDD6AC-A379-B83C-6341-D4B6C3A7B9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881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6a059c9113_2_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57" name="Google Shape;357;g26a059c9113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f8e5dae0c7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77" name="Google Shape;377;g2f8e5dae0c7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2" name="Google Shape;41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A650EF83-5F76-96AF-2069-4D5170E12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>
            <a:extLst>
              <a:ext uri="{FF2B5EF4-FFF2-40B4-BE49-F238E27FC236}">
                <a16:creationId xmlns:a16="http://schemas.microsoft.com/office/drawing/2014/main" id="{2D014A6B-D091-9D72-33C6-4C98D348C5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p22:notes">
            <a:extLst>
              <a:ext uri="{FF2B5EF4-FFF2-40B4-BE49-F238E27FC236}">
                <a16:creationId xmlns:a16="http://schemas.microsoft.com/office/drawing/2014/main" id="{6CFB4B7E-5459-0662-EA49-388CC711D4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797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Python adalah sebuah high-level programing language yg object oriented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Object oriented disini maksudnya berarti dalam menuliskan code python akan berdasarkan konsep objek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Objek disini dapat berupa function / class.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Saya ingin sekali membahas terkait konsep class &amp; function di Python,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namun sayangnya berada diluar scope kelas hari ini.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Namun, saya sempat membagikan link pengenalan untuk class &amp; function di Python,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semoga dengan membaca artikel tersebut dapat lebih paham mengenai class &amp; function di Python.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Selain object oriented, python juga merupakan high-level programming language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High-level disini artinya Python merupakan programming language yg lebih human readable dibanding machine-readable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Berikut perbandingan terhadap beberapa programming language lainnya.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Jadi, semakin machine-readable, maka process untuk menjalankan suatu code akan lebih cepat.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Python sendiri juga tidak hanya dapat digunakan untuk programming di Data Science saja,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tapi bisa juga untuk berbagai use-case lainnya seperti membuat website, membuat game, dsb.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Tapi alasan utama mengapa Python banyak diadopsi untuk keperluan Data Science, karena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banyaknya packages/library yg dibuat dengan menggunakan bahasa Python.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4" name="Google Shape;1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260369dc7_0_3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Untuk</a:t>
            </a:r>
            <a:r>
              <a:rPr lang="en-US" dirty="0"/>
              <a:t> di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Google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sbg</a:t>
            </a:r>
            <a:r>
              <a:rPr lang="en-US" dirty="0"/>
              <a:t> Python IDE </a:t>
            </a:r>
            <a:r>
              <a:rPr lang="en-US" dirty="0" err="1"/>
              <a:t>kita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94" name="Google Shape;194;ge260369dc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20A44D27-9DF6-0433-3FFE-66B3F070C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>
            <a:extLst>
              <a:ext uri="{FF2B5EF4-FFF2-40B4-BE49-F238E27FC236}">
                <a16:creationId xmlns:a16="http://schemas.microsoft.com/office/drawing/2014/main" id="{DFFA417A-5828-A287-0241-840E53BEC7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p22:notes">
            <a:extLst>
              <a:ext uri="{FF2B5EF4-FFF2-40B4-BE49-F238E27FC236}">
                <a16:creationId xmlns:a16="http://schemas.microsoft.com/office/drawing/2014/main" id="{007B951A-76EF-8253-7B12-A51E6A4ADF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076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937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778241" y="6377940"/>
            <a:ext cx="28041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file/d/1EILe4RvamXXJeBjYVg1H5TPhH7r_-Sqb/view?usp=sharin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5707259" y="1313854"/>
            <a:ext cx="6309600" cy="148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1692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eorgia"/>
              <a:buNone/>
            </a:pPr>
            <a:r>
              <a:rPr lang="en-US" sz="4800" i="0" u="none" strike="noStrike" dirty="0">
                <a:latin typeface="Montserrat"/>
                <a:ea typeface="Montserrat"/>
                <a:cs typeface="Montserrat"/>
                <a:sym typeface="Montserrat"/>
              </a:rPr>
              <a:t>Introduction to Python</a:t>
            </a:r>
            <a:endParaRPr sz="9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0944738" y="72753"/>
            <a:ext cx="1123653" cy="10924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Python (programming language) - Wikipedia">
            <a:extLst>
              <a:ext uri="{FF2B5EF4-FFF2-40B4-BE49-F238E27FC236}">
                <a16:creationId xmlns:a16="http://schemas.microsoft.com/office/drawing/2014/main" id="{D05D2E87-F4BB-2535-1E20-9A0F0D413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067" y="4757195"/>
            <a:ext cx="1613213" cy="176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noAutofit/>
          </a:bodyPr>
          <a:lstStyle/>
          <a:p>
            <a:r>
              <a:rPr lang="en-US" sz="4265" b="1" dirty="0">
                <a:solidFill>
                  <a:srgbClr val="48A8C4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Who is Data Scientist ?</a:t>
            </a: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6585e5a41e_0_267"/>
          <p:cNvSpPr/>
          <p:nvPr/>
        </p:nvSpPr>
        <p:spPr>
          <a:xfrm>
            <a:off x="10442160" y="1659754"/>
            <a:ext cx="5945765" cy="5344351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7" name="Google Shape;197;g26585e5a41e_0_267"/>
          <p:cNvSpPr/>
          <p:nvPr/>
        </p:nvSpPr>
        <p:spPr>
          <a:xfrm>
            <a:off x="9883539" y="5079899"/>
            <a:ext cx="4015161" cy="1924206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8" name="Google Shape;198;g26585e5a41e_0_267"/>
          <p:cNvSpPr/>
          <p:nvPr/>
        </p:nvSpPr>
        <p:spPr>
          <a:xfrm>
            <a:off x="10977602" y="4474085"/>
            <a:ext cx="1761456" cy="1222423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7E83EB60-CD12-40B9-561E-DA6CB7D0C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58" y="1266054"/>
            <a:ext cx="9626581" cy="48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85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noAutofit/>
          </a:bodyPr>
          <a:lstStyle/>
          <a:p>
            <a:r>
              <a:rPr lang="en-US" sz="4265" b="1" dirty="0">
                <a:solidFill>
                  <a:srgbClr val="48A8C4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Who is Data Scientist ?</a:t>
            </a: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6585e5a41e_0_267"/>
          <p:cNvSpPr/>
          <p:nvPr/>
        </p:nvSpPr>
        <p:spPr>
          <a:xfrm>
            <a:off x="10442160" y="1659754"/>
            <a:ext cx="5945765" cy="5344351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7" name="Google Shape;197;g26585e5a41e_0_267"/>
          <p:cNvSpPr/>
          <p:nvPr/>
        </p:nvSpPr>
        <p:spPr>
          <a:xfrm>
            <a:off x="9883539" y="5079899"/>
            <a:ext cx="4015161" cy="1924206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8" name="Google Shape;198;g26585e5a41e_0_267"/>
          <p:cNvSpPr/>
          <p:nvPr/>
        </p:nvSpPr>
        <p:spPr>
          <a:xfrm>
            <a:off x="10977602" y="4474085"/>
            <a:ext cx="1761456" cy="1222423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9FA37734-0C20-B67C-45C4-F26D030B3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01" y="1529123"/>
            <a:ext cx="9292049" cy="379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5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noAutofit/>
          </a:bodyPr>
          <a:lstStyle/>
          <a:p>
            <a:r>
              <a:rPr lang="en-US" sz="4265" b="1" dirty="0">
                <a:solidFill>
                  <a:srgbClr val="48A8C4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Who is Data Scientist ?</a:t>
            </a: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6585e5a41e_0_267"/>
          <p:cNvSpPr/>
          <p:nvPr/>
        </p:nvSpPr>
        <p:spPr>
          <a:xfrm>
            <a:off x="10442160" y="1659754"/>
            <a:ext cx="5945765" cy="5344351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7" name="Google Shape;197;g26585e5a41e_0_267"/>
          <p:cNvSpPr/>
          <p:nvPr/>
        </p:nvSpPr>
        <p:spPr>
          <a:xfrm>
            <a:off x="9883539" y="5079899"/>
            <a:ext cx="4015161" cy="1924206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8" name="Google Shape;198;g26585e5a41e_0_267"/>
          <p:cNvSpPr/>
          <p:nvPr/>
        </p:nvSpPr>
        <p:spPr>
          <a:xfrm>
            <a:off x="10977602" y="4474085"/>
            <a:ext cx="1761456" cy="1222423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D5E42740-351F-9A57-D11D-2710F92BB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39" y="1294906"/>
            <a:ext cx="9378423" cy="467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77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noAutofit/>
          </a:bodyPr>
          <a:lstStyle/>
          <a:p>
            <a:r>
              <a:rPr lang="en-US" sz="4265" b="1" dirty="0">
                <a:solidFill>
                  <a:srgbClr val="48A8C4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Conclusion why must learn coding ?</a:t>
            </a:r>
          </a:p>
        </p:txBody>
      </p:sp>
      <p:sp>
        <p:nvSpPr>
          <p:cNvPr id="3" name="Kotak Teks 2">
            <a:extLst>
              <a:ext uri="{FF2B5EF4-FFF2-40B4-BE49-F238E27FC236}">
                <a16:creationId xmlns:a16="http://schemas.microsoft.com/office/drawing/2014/main" id="{39913946-656C-B30E-06B4-B81D60404FDC}"/>
              </a:ext>
            </a:extLst>
          </p:cNvPr>
          <p:cNvSpPr txBox="1"/>
          <p:nvPr/>
        </p:nvSpPr>
        <p:spPr>
          <a:xfrm>
            <a:off x="256158" y="1337160"/>
            <a:ext cx="6673208" cy="83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99" dirty="0">
                <a:latin typeface="Times New Roman"/>
                <a:ea typeface="Times New Roman"/>
                <a:cs typeface="Times New Roman"/>
                <a:sym typeface="Times New Roman"/>
              </a:rPr>
              <a:t>Data Acquisition and Cleaning -&gt; Using libraries scikit-learn, pandas, </a:t>
            </a:r>
            <a:r>
              <a:rPr lang="en-US" sz="2399" dirty="0" err="1">
                <a:latin typeface="Times New Roman"/>
                <a:ea typeface="Times New Roman"/>
                <a:cs typeface="Times New Roman"/>
                <a:sym typeface="Times New Roman"/>
              </a:rPr>
              <a:t>numpy</a:t>
            </a:r>
            <a:r>
              <a:rPr lang="en-US" sz="2399" dirty="0">
                <a:latin typeface="Times New Roman"/>
                <a:ea typeface="Times New Roman"/>
                <a:cs typeface="Times New Roman"/>
                <a:sym typeface="Times New Roman"/>
              </a:rPr>
              <a:t> and so on</a:t>
            </a:r>
            <a:endParaRPr lang="en-ID" sz="2399" dirty="0"/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1C030421-F6FB-05EA-4DCC-A02B824FC5CB}"/>
              </a:ext>
            </a:extLst>
          </p:cNvPr>
          <p:cNvSpPr txBox="1"/>
          <p:nvPr/>
        </p:nvSpPr>
        <p:spPr>
          <a:xfrm>
            <a:off x="256157" y="3012260"/>
            <a:ext cx="7442007" cy="83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99" dirty="0">
                <a:latin typeface="Times New Roman"/>
                <a:ea typeface="Times New Roman"/>
                <a:cs typeface="Times New Roman"/>
                <a:sym typeface="Times New Roman"/>
              </a:rPr>
              <a:t>Exploratory Data Analysis and Visualization -&gt; Using libraries Matplotlib, Seaborn, </a:t>
            </a:r>
            <a:r>
              <a:rPr lang="en-US" sz="2399" dirty="0" err="1">
                <a:latin typeface="Times New Roman"/>
                <a:ea typeface="Times New Roman"/>
                <a:cs typeface="Times New Roman"/>
                <a:sym typeface="Times New Roman"/>
              </a:rPr>
              <a:t>Plotly</a:t>
            </a:r>
            <a:endParaRPr lang="en-ID" sz="2399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3B462FDA-E00D-1C44-B3E3-E6E9562AE4A9}"/>
              </a:ext>
            </a:extLst>
          </p:cNvPr>
          <p:cNvSpPr txBox="1"/>
          <p:nvPr/>
        </p:nvSpPr>
        <p:spPr>
          <a:xfrm>
            <a:off x="256157" y="4823428"/>
            <a:ext cx="7442007" cy="1199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99" dirty="0">
                <a:latin typeface="Times New Roman"/>
                <a:ea typeface="Times New Roman"/>
                <a:cs typeface="Times New Roman"/>
                <a:sym typeface="Times New Roman"/>
              </a:rPr>
              <a:t>Predictions and Inference related to Machine / Deep Learning -&gt; Using libraries Scikit-learn, </a:t>
            </a:r>
            <a:r>
              <a:rPr lang="en-US" sz="2399" dirty="0" err="1">
                <a:latin typeface="Times New Roman"/>
                <a:ea typeface="Times New Roman"/>
                <a:cs typeface="Times New Roman"/>
                <a:sym typeface="Times New Roman"/>
              </a:rPr>
              <a:t>PyTorch</a:t>
            </a:r>
            <a:r>
              <a:rPr lang="en-US" sz="2399" dirty="0">
                <a:latin typeface="Times New Roman"/>
                <a:ea typeface="Times New Roman"/>
                <a:cs typeface="Times New Roman"/>
                <a:sym typeface="Times New Roman"/>
              </a:rPr>
              <a:t>, TensorFlow</a:t>
            </a:r>
            <a:endParaRPr lang="en-ID" sz="2399" dirty="0"/>
          </a:p>
        </p:txBody>
      </p:sp>
      <p:sp>
        <p:nvSpPr>
          <p:cNvPr id="8" name="Panah: Kanan 7">
            <a:extLst>
              <a:ext uri="{FF2B5EF4-FFF2-40B4-BE49-F238E27FC236}">
                <a16:creationId xmlns:a16="http://schemas.microsoft.com/office/drawing/2014/main" id="{76793369-2576-64D0-F6AE-DB52C0BC777D}"/>
              </a:ext>
            </a:extLst>
          </p:cNvPr>
          <p:cNvSpPr/>
          <p:nvPr/>
        </p:nvSpPr>
        <p:spPr>
          <a:xfrm rot="963894">
            <a:off x="6723105" y="1501764"/>
            <a:ext cx="1950118" cy="6974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66"/>
          </a:p>
        </p:txBody>
      </p:sp>
      <p:sp>
        <p:nvSpPr>
          <p:cNvPr id="9" name="Panah: Kanan 8">
            <a:extLst>
              <a:ext uri="{FF2B5EF4-FFF2-40B4-BE49-F238E27FC236}">
                <a16:creationId xmlns:a16="http://schemas.microsoft.com/office/drawing/2014/main" id="{2A7E9D12-3515-8AA5-547D-CFB474FE24A6}"/>
              </a:ext>
            </a:extLst>
          </p:cNvPr>
          <p:cNvSpPr/>
          <p:nvPr/>
        </p:nvSpPr>
        <p:spPr>
          <a:xfrm rot="21265934">
            <a:off x="7141376" y="3179485"/>
            <a:ext cx="1950118" cy="6974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66"/>
          </a:p>
        </p:txBody>
      </p:sp>
      <p:sp>
        <p:nvSpPr>
          <p:cNvPr id="10" name="Panah: Kanan 9">
            <a:extLst>
              <a:ext uri="{FF2B5EF4-FFF2-40B4-BE49-F238E27FC236}">
                <a16:creationId xmlns:a16="http://schemas.microsoft.com/office/drawing/2014/main" id="{EE4ACD14-E20A-DAE0-AEA3-15C72E0A4C56}"/>
              </a:ext>
            </a:extLst>
          </p:cNvPr>
          <p:cNvSpPr/>
          <p:nvPr/>
        </p:nvSpPr>
        <p:spPr>
          <a:xfrm rot="20576209">
            <a:off x="7177425" y="4775670"/>
            <a:ext cx="1950118" cy="6974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866"/>
          </a:p>
        </p:txBody>
      </p:sp>
      <p:pic>
        <p:nvPicPr>
          <p:cNvPr id="11" name="Google Shape;179;p8">
            <a:extLst>
              <a:ext uri="{FF2B5EF4-FFF2-40B4-BE49-F238E27FC236}">
                <a16:creationId xmlns:a16="http://schemas.microsoft.com/office/drawing/2014/main" id="{2FC803A2-4209-3EEA-5CF1-CAA5B27438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8579" y="2755728"/>
            <a:ext cx="2757645" cy="154429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Kotak Teks 12">
            <a:extLst>
              <a:ext uri="{FF2B5EF4-FFF2-40B4-BE49-F238E27FC236}">
                <a16:creationId xmlns:a16="http://schemas.microsoft.com/office/drawing/2014/main" id="{7A377197-0648-C44C-67B7-B7101E9118D3}"/>
              </a:ext>
            </a:extLst>
          </p:cNvPr>
          <p:cNvSpPr txBox="1"/>
          <p:nvPr/>
        </p:nvSpPr>
        <p:spPr>
          <a:xfrm>
            <a:off x="8731643" y="1726626"/>
            <a:ext cx="778172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66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</a:t>
            </a:r>
            <a:endParaRPr lang="en-ID" sz="1866" b="1" dirty="0">
              <a:solidFill>
                <a:srgbClr val="FF0000"/>
              </a:solidFill>
            </a:endParaRPr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547E3BCB-2F17-2560-AAD7-A87FCD531176}"/>
              </a:ext>
            </a:extLst>
          </p:cNvPr>
          <p:cNvSpPr txBox="1"/>
          <p:nvPr/>
        </p:nvSpPr>
        <p:spPr>
          <a:xfrm>
            <a:off x="8590408" y="3842599"/>
            <a:ext cx="778172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66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</a:t>
            </a:r>
            <a:endParaRPr lang="en-ID" sz="1866" b="1" dirty="0">
              <a:solidFill>
                <a:srgbClr val="FF0000"/>
              </a:solidFill>
            </a:endParaRPr>
          </a:p>
        </p:txBody>
      </p:sp>
      <p:sp>
        <p:nvSpPr>
          <p:cNvPr id="15" name="Kotak Teks 14">
            <a:extLst>
              <a:ext uri="{FF2B5EF4-FFF2-40B4-BE49-F238E27FC236}">
                <a16:creationId xmlns:a16="http://schemas.microsoft.com/office/drawing/2014/main" id="{B8E9E10F-81A8-0FDB-99EA-5E2A52FF02F2}"/>
              </a:ext>
            </a:extLst>
          </p:cNvPr>
          <p:cNvSpPr txBox="1"/>
          <p:nvPr/>
        </p:nvSpPr>
        <p:spPr>
          <a:xfrm>
            <a:off x="8797856" y="5265343"/>
            <a:ext cx="778172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66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</a:t>
            </a:r>
            <a:endParaRPr lang="en-ID" sz="1866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8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52EE84F9-25D5-4B3E-9DD7-75BBA4912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2">
            <a:extLst>
              <a:ext uri="{FF2B5EF4-FFF2-40B4-BE49-F238E27FC236}">
                <a16:creationId xmlns:a16="http://schemas.microsoft.com/office/drawing/2014/main" id="{306B5D7D-1968-967B-0DAF-9102A8C0DC56}"/>
              </a:ext>
            </a:extLst>
          </p:cNvPr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350" name="Google Shape;350;p22">
              <a:extLst>
                <a:ext uri="{FF2B5EF4-FFF2-40B4-BE49-F238E27FC236}">
                  <a16:creationId xmlns:a16="http://schemas.microsoft.com/office/drawing/2014/main" id="{45A32DDE-5D71-DCF4-0D3A-0DA5AAA67724}"/>
                </a:ext>
              </a:extLst>
            </p:cNvPr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>
              <a:extLst>
                <a:ext uri="{FF2B5EF4-FFF2-40B4-BE49-F238E27FC236}">
                  <a16:creationId xmlns:a16="http://schemas.microsoft.com/office/drawing/2014/main" id="{0FE1B167-C77C-1A4A-044B-ED00BAB36860}"/>
                </a:ext>
              </a:extLst>
            </p:cNvPr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>
              <a:extLst>
                <a:ext uri="{FF2B5EF4-FFF2-40B4-BE49-F238E27FC236}">
                  <a16:creationId xmlns:a16="http://schemas.microsoft.com/office/drawing/2014/main" id="{878E779E-6FB9-D0FC-5A7F-91E5204D9D32}"/>
                </a:ext>
              </a:extLst>
            </p:cNvPr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2">
            <a:extLst>
              <a:ext uri="{FF2B5EF4-FFF2-40B4-BE49-F238E27FC236}">
                <a16:creationId xmlns:a16="http://schemas.microsoft.com/office/drawing/2014/main" id="{D31534D4-D110-BAFD-1BBA-7EE1C37C7D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r>
              <a:rPr lang="en-US" sz="3600"/>
              <a:t>Basic Python Syntax</a:t>
            </a:r>
            <a:endParaRPr lang="en-US" sz="3600" dirty="0"/>
          </a:p>
        </p:txBody>
      </p:sp>
      <p:sp>
        <p:nvSpPr>
          <p:cNvPr id="354" name="Google Shape;354;p22">
            <a:extLst>
              <a:ext uri="{FF2B5EF4-FFF2-40B4-BE49-F238E27FC236}">
                <a16:creationId xmlns:a16="http://schemas.microsoft.com/office/drawing/2014/main" id="{B7E3AF2A-6CE1-9067-2370-9A2F5FEF024E}"/>
              </a:ext>
            </a:extLst>
          </p:cNvPr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6030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E26EC96F-357D-6FBC-9280-DDC6DB01E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>
            <a:extLst>
              <a:ext uri="{FF2B5EF4-FFF2-40B4-BE49-F238E27FC236}">
                <a16:creationId xmlns:a16="http://schemas.microsoft.com/office/drawing/2014/main" id="{D2E61840-7210-CECC-F626-791F5F2095A4}"/>
              </a:ext>
            </a:extLst>
          </p:cNvPr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noAutofit/>
          </a:bodyPr>
          <a:lstStyle/>
          <a:p>
            <a:r>
              <a:rPr lang="en-US" sz="4265" b="1" dirty="0">
                <a:solidFill>
                  <a:srgbClr val="48A8C4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Basic Syntax Python</a:t>
            </a:r>
          </a:p>
        </p:txBody>
      </p:sp>
      <p:pic>
        <p:nvPicPr>
          <p:cNvPr id="195" name="Google Shape;195;g26585e5a41e_0_267">
            <a:extLst>
              <a:ext uri="{FF2B5EF4-FFF2-40B4-BE49-F238E27FC236}">
                <a16:creationId xmlns:a16="http://schemas.microsoft.com/office/drawing/2014/main" id="{B0A6E648-FB6E-A9DB-0A5C-0771F6E5130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6585e5a41e_0_267">
            <a:extLst>
              <a:ext uri="{FF2B5EF4-FFF2-40B4-BE49-F238E27FC236}">
                <a16:creationId xmlns:a16="http://schemas.microsoft.com/office/drawing/2014/main" id="{241EA694-40BE-7B08-B7F1-036F7EF99659}"/>
              </a:ext>
            </a:extLst>
          </p:cNvPr>
          <p:cNvSpPr/>
          <p:nvPr/>
        </p:nvSpPr>
        <p:spPr>
          <a:xfrm>
            <a:off x="10442160" y="1659754"/>
            <a:ext cx="5945765" cy="5344351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7" name="Google Shape;197;g26585e5a41e_0_267">
            <a:extLst>
              <a:ext uri="{FF2B5EF4-FFF2-40B4-BE49-F238E27FC236}">
                <a16:creationId xmlns:a16="http://schemas.microsoft.com/office/drawing/2014/main" id="{307592A0-2AD3-3158-3557-D00FA7AF9FF2}"/>
              </a:ext>
            </a:extLst>
          </p:cNvPr>
          <p:cNvSpPr/>
          <p:nvPr/>
        </p:nvSpPr>
        <p:spPr>
          <a:xfrm>
            <a:off x="9883539" y="5079899"/>
            <a:ext cx="4015161" cy="1924206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8" name="Google Shape;198;g26585e5a41e_0_267">
            <a:extLst>
              <a:ext uri="{FF2B5EF4-FFF2-40B4-BE49-F238E27FC236}">
                <a16:creationId xmlns:a16="http://schemas.microsoft.com/office/drawing/2014/main" id="{C20811D7-D1E3-FFC6-C1E4-4B78CFB0B001}"/>
              </a:ext>
            </a:extLst>
          </p:cNvPr>
          <p:cNvSpPr/>
          <p:nvPr/>
        </p:nvSpPr>
        <p:spPr>
          <a:xfrm>
            <a:off x="10977602" y="4474085"/>
            <a:ext cx="1761456" cy="1222423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ACCC88AF-DE74-B1EA-EEC3-87186855A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02" y="1659754"/>
            <a:ext cx="5125165" cy="3238952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6511E0D0-B7C8-A757-76B9-764D0FFF6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240" y="1984356"/>
            <a:ext cx="3701148" cy="271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3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C69AC914-7BC7-FF09-FDCD-7EA2CAAE7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>
            <a:extLst>
              <a:ext uri="{FF2B5EF4-FFF2-40B4-BE49-F238E27FC236}">
                <a16:creationId xmlns:a16="http://schemas.microsoft.com/office/drawing/2014/main" id="{E9FF8C71-27BB-E679-ACB7-305E5B8B3B6B}"/>
              </a:ext>
            </a:extLst>
          </p:cNvPr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noAutofit/>
          </a:bodyPr>
          <a:lstStyle/>
          <a:p>
            <a:r>
              <a:rPr lang="en-US" sz="4265" b="1" dirty="0">
                <a:solidFill>
                  <a:srgbClr val="48A8C4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Basic Syntax Python</a:t>
            </a:r>
          </a:p>
        </p:txBody>
      </p:sp>
      <p:pic>
        <p:nvPicPr>
          <p:cNvPr id="195" name="Google Shape;195;g26585e5a41e_0_267">
            <a:extLst>
              <a:ext uri="{FF2B5EF4-FFF2-40B4-BE49-F238E27FC236}">
                <a16:creationId xmlns:a16="http://schemas.microsoft.com/office/drawing/2014/main" id="{9DBB3044-5A17-43B3-803B-656B0D4797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6585e5a41e_0_267">
            <a:extLst>
              <a:ext uri="{FF2B5EF4-FFF2-40B4-BE49-F238E27FC236}">
                <a16:creationId xmlns:a16="http://schemas.microsoft.com/office/drawing/2014/main" id="{EF14205F-D7AC-1E19-92AB-137E173122B1}"/>
              </a:ext>
            </a:extLst>
          </p:cNvPr>
          <p:cNvSpPr/>
          <p:nvPr/>
        </p:nvSpPr>
        <p:spPr>
          <a:xfrm>
            <a:off x="10442160" y="1659754"/>
            <a:ext cx="5945765" cy="5344351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7" name="Google Shape;197;g26585e5a41e_0_267">
            <a:extLst>
              <a:ext uri="{FF2B5EF4-FFF2-40B4-BE49-F238E27FC236}">
                <a16:creationId xmlns:a16="http://schemas.microsoft.com/office/drawing/2014/main" id="{758D07C8-ABA2-9951-FEE5-AF1ACE84F519}"/>
              </a:ext>
            </a:extLst>
          </p:cNvPr>
          <p:cNvSpPr/>
          <p:nvPr/>
        </p:nvSpPr>
        <p:spPr>
          <a:xfrm>
            <a:off x="9883539" y="5079899"/>
            <a:ext cx="4015161" cy="1924206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8" name="Google Shape;198;g26585e5a41e_0_267">
            <a:extLst>
              <a:ext uri="{FF2B5EF4-FFF2-40B4-BE49-F238E27FC236}">
                <a16:creationId xmlns:a16="http://schemas.microsoft.com/office/drawing/2014/main" id="{8AD9B942-3A95-EB09-6716-A9F82E52FB31}"/>
              </a:ext>
            </a:extLst>
          </p:cNvPr>
          <p:cNvSpPr/>
          <p:nvPr/>
        </p:nvSpPr>
        <p:spPr>
          <a:xfrm>
            <a:off x="10977602" y="4474085"/>
            <a:ext cx="1761456" cy="1222423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FCB13500-4064-36E0-116F-6466A028A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52" y="2842317"/>
            <a:ext cx="4839375" cy="733527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ED8E89F4-AE62-20B5-6844-7527243F6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544" y="1739456"/>
            <a:ext cx="2258353" cy="397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23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31B50E27-8841-FE3A-36D3-EA890E34F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>
            <a:extLst>
              <a:ext uri="{FF2B5EF4-FFF2-40B4-BE49-F238E27FC236}">
                <a16:creationId xmlns:a16="http://schemas.microsoft.com/office/drawing/2014/main" id="{14F73471-EE45-C57F-1C0B-F13C2F2A497D}"/>
              </a:ext>
            </a:extLst>
          </p:cNvPr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noAutofit/>
          </a:bodyPr>
          <a:lstStyle/>
          <a:p>
            <a:r>
              <a:rPr lang="en-US" sz="4265" b="1" dirty="0">
                <a:solidFill>
                  <a:srgbClr val="48A8C4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Basic Syntax Python</a:t>
            </a:r>
          </a:p>
        </p:txBody>
      </p:sp>
      <p:pic>
        <p:nvPicPr>
          <p:cNvPr id="195" name="Google Shape;195;g26585e5a41e_0_267">
            <a:extLst>
              <a:ext uri="{FF2B5EF4-FFF2-40B4-BE49-F238E27FC236}">
                <a16:creationId xmlns:a16="http://schemas.microsoft.com/office/drawing/2014/main" id="{3BF07F92-E75D-DA37-F4F6-BC197E010A8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6585e5a41e_0_267">
            <a:extLst>
              <a:ext uri="{FF2B5EF4-FFF2-40B4-BE49-F238E27FC236}">
                <a16:creationId xmlns:a16="http://schemas.microsoft.com/office/drawing/2014/main" id="{E731B91C-7E7A-BBFF-6CB0-7DA92AF745BE}"/>
              </a:ext>
            </a:extLst>
          </p:cNvPr>
          <p:cNvSpPr/>
          <p:nvPr/>
        </p:nvSpPr>
        <p:spPr>
          <a:xfrm>
            <a:off x="10442160" y="1659754"/>
            <a:ext cx="5945765" cy="5344351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7" name="Google Shape;197;g26585e5a41e_0_267">
            <a:extLst>
              <a:ext uri="{FF2B5EF4-FFF2-40B4-BE49-F238E27FC236}">
                <a16:creationId xmlns:a16="http://schemas.microsoft.com/office/drawing/2014/main" id="{2788F493-9643-EAF7-7942-32ED39730278}"/>
              </a:ext>
            </a:extLst>
          </p:cNvPr>
          <p:cNvSpPr/>
          <p:nvPr/>
        </p:nvSpPr>
        <p:spPr>
          <a:xfrm>
            <a:off x="9883539" y="5079899"/>
            <a:ext cx="4015161" cy="1924206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8" name="Google Shape;198;g26585e5a41e_0_267">
            <a:extLst>
              <a:ext uri="{FF2B5EF4-FFF2-40B4-BE49-F238E27FC236}">
                <a16:creationId xmlns:a16="http://schemas.microsoft.com/office/drawing/2014/main" id="{F4ACD08B-5DC8-B54A-A740-BCDA74DB24B3}"/>
              </a:ext>
            </a:extLst>
          </p:cNvPr>
          <p:cNvSpPr/>
          <p:nvPr/>
        </p:nvSpPr>
        <p:spPr>
          <a:xfrm>
            <a:off x="10977602" y="4474085"/>
            <a:ext cx="1761456" cy="1222423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B528F7CB-4859-5611-53D0-9257B2558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99" y="1838749"/>
            <a:ext cx="5525271" cy="819264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9A29DBED-27F4-B804-EA9F-931026372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682" y="3118749"/>
            <a:ext cx="438211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6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14D10EC1-65C1-8116-0C24-B0AD27C00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26585e5a41e_0_267">
            <a:extLst>
              <a:ext uri="{FF2B5EF4-FFF2-40B4-BE49-F238E27FC236}">
                <a16:creationId xmlns:a16="http://schemas.microsoft.com/office/drawing/2014/main" id="{513EC9FD-BA01-F17B-1CFA-91280FDE4D6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B3D796D1-82A2-9CF1-03AB-70F9D5F3A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76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E09398AD-41E7-D310-3D23-5510CFB66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26585e5a41e_0_267">
            <a:extLst>
              <a:ext uri="{FF2B5EF4-FFF2-40B4-BE49-F238E27FC236}">
                <a16:creationId xmlns:a16="http://schemas.microsoft.com/office/drawing/2014/main" id="{FED3A640-3B0A-32D3-3EC0-6B49CF8601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A246B2BE-BBE2-090A-7257-EC255B182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41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6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5"/>
          <p:cNvGrpSpPr/>
          <p:nvPr/>
        </p:nvGrpSpPr>
        <p:grpSpPr>
          <a:xfrm>
            <a:off x="823" y="466"/>
            <a:ext cx="12190355" cy="2774578"/>
            <a:chOff x="0" y="5"/>
            <a:chExt cx="18288000" cy="4162430"/>
          </a:xfrm>
        </p:grpSpPr>
        <p:sp>
          <p:nvSpPr>
            <p:cNvPr id="99" name="Google Shape;99;p35"/>
            <p:cNvSpPr/>
            <p:nvPr/>
          </p:nvSpPr>
          <p:spPr>
            <a:xfrm>
              <a:off x="0" y="5"/>
              <a:ext cx="18288000" cy="4162425"/>
            </a:xfrm>
            <a:custGeom>
              <a:avLst/>
              <a:gdLst/>
              <a:ahLst/>
              <a:cxnLst/>
              <a:rect l="l" t="t" r="r" b="b"/>
              <a:pathLst>
                <a:path w="18288000" h="4162425" extrusionOk="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5"/>
            <p:cNvSpPr/>
            <p:nvPr/>
          </p:nvSpPr>
          <p:spPr>
            <a:xfrm>
              <a:off x="14123883" y="10"/>
              <a:ext cx="4162425" cy="4162425"/>
            </a:xfrm>
            <a:custGeom>
              <a:avLst/>
              <a:gdLst/>
              <a:ahLst/>
              <a:cxnLst/>
              <a:rect l="l" t="t" r="r" b="b"/>
              <a:pathLst>
                <a:path w="4162425" h="4162425" extrusionOk="0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35"/>
          <p:cNvSpPr txBox="1"/>
          <p:nvPr/>
        </p:nvSpPr>
        <p:spPr>
          <a:xfrm>
            <a:off x="517683" y="3025609"/>
            <a:ext cx="4967729" cy="749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775" rIns="0" bIns="0" anchor="t" anchorCtr="0">
            <a:spAutoFit/>
          </a:bodyPr>
          <a:lstStyle/>
          <a:p>
            <a:pPr marL="8465" marR="3387" lvl="0" indent="0" algn="l" rtl="0">
              <a:lnSpc>
                <a:spcPct val="119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33"/>
              <a:buFont typeface="Arial"/>
              <a:buNone/>
            </a:pPr>
            <a:r>
              <a:rPr lang="en-US" sz="3933" b="1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Kurnia Anwar Ra’if</a:t>
            </a:r>
            <a:endParaRPr sz="3933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35"/>
          <p:cNvSpPr txBox="1"/>
          <p:nvPr/>
        </p:nvSpPr>
        <p:spPr>
          <a:xfrm>
            <a:off x="277574" y="3829404"/>
            <a:ext cx="66753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025" rIns="0" bIns="0" anchor="t" anchorCtr="0">
            <a:spAutoFit/>
          </a:bodyPr>
          <a:lstStyle/>
          <a:p>
            <a:pPr marL="8465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 Highly-motivated Data Scientist</a:t>
            </a:r>
            <a:endParaRPr sz="1933" b="0" i="0" u="none" strike="noStrike" cap="non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5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endParaRPr sz="1933" b="0" i="0" u="none" strike="noStrike" cap="non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4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Senior Data &amp; AI Platform - PT. Mastersystem Infotama Tbk</a:t>
            </a:r>
            <a:endParaRPr sz="1933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5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 @ PT. KitaLulus International</a:t>
            </a:r>
            <a:endParaRPr sz="1933" b="0" i="0" u="none" strike="noStrike" cap="non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5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 @ PT. Sharing Vision– BRI Consultant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464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Engineering @ PT. AILIMA Geothermal</a:t>
            </a:r>
            <a:endParaRPr sz="1933" b="0" i="0" u="none" strike="noStrike" cap="non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4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Mentor DS/BI/AI-ML - @ Dibimbing.id</a:t>
            </a:r>
            <a:endParaRPr sz="1933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5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endParaRPr sz="1933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3" name="Google Shape;10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3500" y="3035076"/>
            <a:ext cx="4078476" cy="3058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5"/>
          <p:cNvSpPr/>
          <p:nvPr/>
        </p:nvSpPr>
        <p:spPr>
          <a:xfrm>
            <a:off x="11101985" y="5867042"/>
            <a:ext cx="1089900" cy="990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D57A85AA-B24F-E22B-E8E4-F995A327B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DC69F769-D737-F601-18F2-08CF14275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6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5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DBA5F500-641E-D136-23C3-362538DED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3FC6F496-69DF-B31C-7D01-064BADD78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4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20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7036BC32-4A4B-33A3-EEF5-FCB2D6AB3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>
            <a:extLst>
              <a:ext uri="{FF2B5EF4-FFF2-40B4-BE49-F238E27FC236}">
                <a16:creationId xmlns:a16="http://schemas.microsoft.com/office/drawing/2014/main" id="{BA092A43-DAD9-AC0F-2EEB-DF78F8283CDD}"/>
              </a:ext>
            </a:extLst>
          </p:cNvPr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noAutofit/>
          </a:bodyPr>
          <a:lstStyle/>
          <a:p>
            <a:r>
              <a:rPr lang="en-US" sz="4265" b="1" dirty="0">
                <a:solidFill>
                  <a:srgbClr val="48A8C4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Basic Syntax Python</a:t>
            </a:r>
          </a:p>
        </p:txBody>
      </p:sp>
      <p:pic>
        <p:nvPicPr>
          <p:cNvPr id="195" name="Google Shape;195;g26585e5a41e_0_267">
            <a:extLst>
              <a:ext uri="{FF2B5EF4-FFF2-40B4-BE49-F238E27FC236}">
                <a16:creationId xmlns:a16="http://schemas.microsoft.com/office/drawing/2014/main" id="{3710DC4E-A541-CFFE-559A-75579964C59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6585e5a41e_0_267">
            <a:extLst>
              <a:ext uri="{FF2B5EF4-FFF2-40B4-BE49-F238E27FC236}">
                <a16:creationId xmlns:a16="http://schemas.microsoft.com/office/drawing/2014/main" id="{CD4103D4-55E9-794C-F2B5-45B54F5AF821}"/>
              </a:ext>
            </a:extLst>
          </p:cNvPr>
          <p:cNvSpPr/>
          <p:nvPr/>
        </p:nvSpPr>
        <p:spPr>
          <a:xfrm>
            <a:off x="10442160" y="1659754"/>
            <a:ext cx="5945765" cy="5344351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7" name="Google Shape;197;g26585e5a41e_0_267">
            <a:extLst>
              <a:ext uri="{FF2B5EF4-FFF2-40B4-BE49-F238E27FC236}">
                <a16:creationId xmlns:a16="http://schemas.microsoft.com/office/drawing/2014/main" id="{1EC2F472-1CA5-6FF7-5383-3033B5B3AD31}"/>
              </a:ext>
            </a:extLst>
          </p:cNvPr>
          <p:cNvSpPr/>
          <p:nvPr/>
        </p:nvSpPr>
        <p:spPr>
          <a:xfrm>
            <a:off x="9883539" y="5079899"/>
            <a:ext cx="4015161" cy="1924206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8" name="Google Shape;198;g26585e5a41e_0_267">
            <a:extLst>
              <a:ext uri="{FF2B5EF4-FFF2-40B4-BE49-F238E27FC236}">
                <a16:creationId xmlns:a16="http://schemas.microsoft.com/office/drawing/2014/main" id="{6FB5EF7F-B187-E768-F8DC-6A06CD5A84D8}"/>
              </a:ext>
            </a:extLst>
          </p:cNvPr>
          <p:cNvSpPr/>
          <p:nvPr/>
        </p:nvSpPr>
        <p:spPr>
          <a:xfrm>
            <a:off x="10977602" y="4474085"/>
            <a:ext cx="1761456" cy="1222423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286A646F-FF61-01D5-8FB4-A470EBA1B54E}"/>
              </a:ext>
            </a:extLst>
          </p:cNvPr>
          <p:cNvSpPr txBox="1"/>
          <p:nvPr/>
        </p:nvSpPr>
        <p:spPr>
          <a:xfrm>
            <a:off x="370390" y="4225113"/>
            <a:ext cx="81948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/>
              <a:t>Summary :</a:t>
            </a:r>
          </a:p>
          <a:p>
            <a:pPr>
              <a:buNone/>
            </a:pPr>
            <a:r>
              <a:rPr lang="en-US" sz="1600" dirty="0"/>
              <a:t>- </a:t>
            </a:r>
            <a:r>
              <a:rPr lang="en-US" sz="1600" b="1" dirty="0"/>
              <a:t>if</a:t>
            </a:r>
            <a:r>
              <a:rPr lang="en-US" sz="1600" dirty="0"/>
              <a:t>: checks the first condition</a:t>
            </a:r>
          </a:p>
          <a:p>
            <a:pPr>
              <a:buNone/>
            </a:pPr>
            <a:r>
              <a:rPr lang="en-US" sz="1600" dirty="0"/>
              <a:t>- </a:t>
            </a:r>
            <a:r>
              <a:rPr lang="en-US" sz="1600" b="1" dirty="0" err="1"/>
              <a:t>elif</a:t>
            </a:r>
            <a:r>
              <a:rPr lang="en-US" sz="1600" dirty="0"/>
              <a:t>: checks additional conditions</a:t>
            </a:r>
          </a:p>
          <a:p>
            <a:pPr>
              <a:buNone/>
            </a:pPr>
            <a:r>
              <a:rPr lang="en-US" sz="1600" dirty="0"/>
              <a:t>- </a:t>
            </a:r>
            <a:r>
              <a:rPr lang="en-US" sz="1600" b="1" dirty="0"/>
              <a:t>else</a:t>
            </a:r>
            <a:r>
              <a:rPr lang="en-US" sz="1600" dirty="0"/>
              <a:t>: runs if none of the above conditions are true</a:t>
            </a:r>
          </a:p>
          <a:p>
            <a:r>
              <a:rPr lang="en-US" sz="1600" dirty="0"/>
              <a:t>These are essential for building decision-making logic in your Python programs.</a:t>
            </a:r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CB6CA630-2E16-AE80-B75D-38870F935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541" y="2738494"/>
            <a:ext cx="3348692" cy="2249311"/>
          </a:xfrm>
          <a:prstGeom prst="rect">
            <a:avLst/>
          </a:prstGeom>
        </p:spPr>
      </p:pic>
      <p:sp>
        <p:nvSpPr>
          <p:cNvPr id="12" name="Kotak Teks 11">
            <a:extLst>
              <a:ext uri="{FF2B5EF4-FFF2-40B4-BE49-F238E27FC236}">
                <a16:creationId xmlns:a16="http://schemas.microsoft.com/office/drawing/2014/main" id="{E24994ED-5C07-73E2-4C88-89AB0AFE9E9E}"/>
              </a:ext>
            </a:extLst>
          </p:cNvPr>
          <p:cNvSpPr txBox="1"/>
          <p:nvPr/>
        </p:nvSpPr>
        <p:spPr>
          <a:xfrm>
            <a:off x="370390" y="1254510"/>
            <a:ext cx="81948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</a:t>
            </a:r>
            <a:r>
              <a:rPr lang="en-US" sz="1600" b="1" dirty="0"/>
              <a:t>if statement </a:t>
            </a:r>
            <a:r>
              <a:rPr lang="en-US" sz="1600" dirty="0"/>
              <a:t>checks whether a condition is True. If it is, the indented block of code under it will be executed.</a:t>
            </a:r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44D08598-48B2-7406-BD31-B36D0947F2D4}"/>
              </a:ext>
            </a:extLst>
          </p:cNvPr>
          <p:cNvSpPr txBox="1"/>
          <p:nvPr/>
        </p:nvSpPr>
        <p:spPr>
          <a:xfrm>
            <a:off x="370390" y="1996502"/>
            <a:ext cx="81948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elif</a:t>
            </a:r>
            <a:r>
              <a:rPr lang="en-US" sz="1600" b="1" dirty="0"/>
              <a:t> (else if)</a:t>
            </a:r>
            <a:r>
              <a:rPr lang="en-US" sz="1600" dirty="0"/>
              <a:t> Used to check another condition if the previous if condition was False. You can have multiple </a:t>
            </a:r>
            <a:r>
              <a:rPr lang="en-US" sz="1600" dirty="0" err="1"/>
              <a:t>elif</a:t>
            </a:r>
            <a:r>
              <a:rPr lang="en-US" sz="1600" dirty="0"/>
              <a:t> blocks.</a:t>
            </a:r>
          </a:p>
        </p:txBody>
      </p:sp>
      <p:sp>
        <p:nvSpPr>
          <p:cNvPr id="17" name="Kotak Teks 16">
            <a:extLst>
              <a:ext uri="{FF2B5EF4-FFF2-40B4-BE49-F238E27FC236}">
                <a16:creationId xmlns:a16="http://schemas.microsoft.com/office/drawing/2014/main" id="{24F8F22E-9E5D-97A0-D2DE-94C25FACE2D9}"/>
              </a:ext>
            </a:extLst>
          </p:cNvPr>
          <p:cNvSpPr txBox="1"/>
          <p:nvPr/>
        </p:nvSpPr>
        <p:spPr>
          <a:xfrm>
            <a:off x="370390" y="2946801"/>
            <a:ext cx="8194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The else </a:t>
            </a:r>
            <a:r>
              <a:rPr lang="en-US" sz="1600" dirty="0"/>
              <a:t>block is executed when none of the previous conditions are True.</a:t>
            </a:r>
          </a:p>
        </p:txBody>
      </p:sp>
    </p:spTree>
    <p:extLst>
      <p:ext uri="{BB962C8B-B14F-4D97-AF65-F5344CB8AC3E}">
        <p14:creationId xmlns:p14="http://schemas.microsoft.com/office/powerpoint/2010/main" val="4228115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2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350" name="Google Shape;350;p22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2"/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71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6928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>
                <a:latin typeface="Trebuchet MS"/>
                <a:ea typeface="Trebuchet MS"/>
                <a:cs typeface="Trebuchet MS"/>
                <a:sym typeface="Trebuchet MS"/>
              </a:rPr>
              <a:t>Brief Assignment</a:t>
            </a:r>
            <a:endParaRPr dirty="0"/>
          </a:p>
        </p:txBody>
      </p:sp>
      <p:sp>
        <p:nvSpPr>
          <p:cNvPr id="354" name="Google Shape;354;p22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g26a059c9113_2_10"/>
          <p:cNvGrpSpPr/>
          <p:nvPr/>
        </p:nvGrpSpPr>
        <p:grpSpPr>
          <a:xfrm>
            <a:off x="824" y="464"/>
            <a:ext cx="4768373" cy="6857327"/>
            <a:chOff x="0" y="0"/>
            <a:chExt cx="7153275" cy="10287019"/>
          </a:xfrm>
        </p:grpSpPr>
        <p:sp>
          <p:nvSpPr>
            <p:cNvPr id="360" name="Google Shape;360;g26a059c9113_2_10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g26a059c9113_2_10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g26a059c9113_2_10"/>
          <p:cNvSpPr/>
          <p:nvPr/>
        </p:nvSpPr>
        <p:spPr>
          <a:xfrm>
            <a:off x="11258251" y="110120"/>
            <a:ext cx="792900" cy="7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26a059c9113_2_10"/>
          <p:cNvSpPr txBox="1"/>
          <p:nvPr/>
        </p:nvSpPr>
        <p:spPr>
          <a:xfrm>
            <a:off x="5583975" y="239125"/>
            <a:ext cx="5478300" cy="474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6927" marR="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Brief Assignment :</a:t>
            </a:r>
          </a:p>
          <a:p>
            <a:pPr marL="531277" marR="0" lvl="0" indent="-51435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AutoNum type="arabicPeriod"/>
            </a:pPr>
            <a:r>
              <a:rPr lang="en-US" sz="34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Jawablah</a:t>
            </a:r>
            <a:r>
              <a:rPr lang="en-US" sz="3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4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pertanyaan</a:t>
            </a:r>
            <a:r>
              <a:rPr lang="en-US" sz="3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4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dari</a:t>
            </a:r>
            <a:r>
              <a:rPr lang="en-US" sz="3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code template di link </a:t>
            </a:r>
            <a:r>
              <a:rPr lang="en-US" sz="34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ini</a:t>
            </a:r>
            <a:r>
              <a:rPr lang="en-US" sz="3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: </a:t>
            </a:r>
            <a:r>
              <a:rPr lang="en-US" sz="3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https://drive.google.com/file/d/1EILe4RvamXXJeBjYVg1H5TPhH7r_-Sqb/view?usp=sharing</a:t>
            </a:r>
            <a:r>
              <a:rPr lang="en-US" sz="3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lang="en-US" sz="3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g2f8e5dae0c7_1_26"/>
          <p:cNvGrpSpPr/>
          <p:nvPr/>
        </p:nvGrpSpPr>
        <p:grpSpPr>
          <a:xfrm>
            <a:off x="823" y="0"/>
            <a:ext cx="5155684" cy="6858343"/>
            <a:chOff x="0" y="0"/>
            <a:chExt cx="7734300" cy="10287000"/>
          </a:xfrm>
        </p:grpSpPr>
        <p:sp>
          <p:nvSpPr>
            <p:cNvPr id="380" name="Google Shape;380;g2f8e5dae0c7_1_26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g2f8e5dae0c7_1_26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g2f8e5dae0c7_1_26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3" name="Google Shape;383;g2f8e5dae0c7_1_26"/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00" cy="71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6927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>
                <a:latin typeface="Trebuchet MS"/>
                <a:ea typeface="Trebuchet MS"/>
                <a:cs typeface="Trebuchet MS"/>
                <a:sym typeface="Trebuchet MS"/>
              </a:rPr>
              <a:t>Q &amp; A</a:t>
            </a:r>
            <a:endParaRPr dirty="0"/>
          </a:p>
        </p:txBody>
      </p:sp>
      <p:sp>
        <p:nvSpPr>
          <p:cNvPr id="384" name="Google Shape;384;g2f8e5dae0c7_1_26"/>
          <p:cNvSpPr/>
          <p:nvPr/>
        </p:nvSpPr>
        <p:spPr>
          <a:xfrm>
            <a:off x="10944738" y="72753"/>
            <a:ext cx="1123800" cy="109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52"/>
          <p:cNvGrpSpPr/>
          <p:nvPr/>
        </p:nvGrpSpPr>
        <p:grpSpPr>
          <a:xfrm>
            <a:off x="7425220" y="464"/>
            <a:ext cx="4766598" cy="6857218"/>
            <a:chOff x="9937669" y="6"/>
            <a:chExt cx="8350884" cy="10287217"/>
          </a:xfrm>
        </p:grpSpPr>
        <p:sp>
          <p:nvSpPr>
            <p:cNvPr id="415" name="Google Shape;415;p52"/>
            <p:cNvSpPr/>
            <p:nvPr/>
          </p:nvSpPr>
          <p:spPr>
            <a:xfrm>
              <a:off x="9937669" y="6"/>
              <a:ext cx="8350884" cy="10287000"/>
            </a:xfrm>
            <a:custGeom>
              <a:avLst/>
              <a:gdLst/>
              <a:ahLst/>
              <a:cxnLst/>
              <a:rect l="l" t="t" r="r" b="b"/>
              <a:pathLst>
                <a:path w="8350884" h="10287000" extrusionOk="0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416" name="Google Shape;416;p52"/>
            <p:cNvSpPr/>
            <p:nvPr/>
          </p:nvSpPr>
          <p:spPr>
            <a:xfrm>
              <a:off x="9944099" y="6"/>
              <a:ext cx="8343900" cy="10287000"/>
            </a:xfrm>
            <a:custGeom>
              <a:avLst/>
              <a:gdLst/>
              <a:ahLst/>
              <a:cxnLst/>
              <a:rect l="l" t="t" r="r" b="b"/>
              <a:pathLst>
                <a:path w="8343900" h="10287000" extrusionOk="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417" name="Google Shape;417;p52"/>
            <p:cNvSpPr/>
            <p:nvPr/>
          </p:nvSpPr>
          <p:spPr>
            <a:xfrm>
              <a:off x="9949694" y="3822923"/>
              <a:ext cx="6540500" cy="6464300"/>
            </a:xfrm>
            <a:custGeom>
              <a:avLst/>
              <a:gdLst/>
              <a:ahLst/>
              <a:cxnLst/>
              <a:rect l="l" t="t" r="r" b="b"/>
              <a:pathLst>
                <a:path w="6540500" h="6464300" extrusionOk="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418" name="Google Shape;418;p52"/>
          <p:cNvSpPr txBox="1">
            <a:spLocks noGrp="1"/>
          </p:cNvSpPr>
          <p:nvPr>
            <p:ph type="title"/>
          </p:nvPr>
        </p:nvSpPr>
        <p:spPr>
          <a:xfrm>
            <a:off x="790822" y="2156943"/>
            <a:ext cx="4814350" cy="99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8466">
              <a:lnSpc>
                <a:spcPct val="100000"/>
              </a:lnSpc>
              <a:buSzPts val="1400"/>
            </a:pPr>
            <a:r>
              <a:rPr lang="en-US" sz="64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6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19" name="Google Shape;41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822" y="3879512"/>
            <a:ext cx="333850" cy="3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2"/>
          <p:cNvSpPr txBox="1"/>
          <p:nvPr/>
        </p:nvSpPr>
        <p:spPr>
          <a:xfrm>
            <a:off x="1254398" y="3905628"/>
            <a:ext cx="6095177" cy="30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30450" rIns="60900" bIns="30450" anchor="t" anchorCtr="0">
            <a:spAutoFit/>
          </a:bodyPr>
          <a:lstStyle/>
          <a:p>
            <a:r>
              <a:rPr lang="en-US" sz="1599" b="1"/>
              <a:t>https://www.linkedin.com/in/anwaraif/</a:t>
            </a:r>
            <a:endParaRPr sz="933"/>
          </a:p>
        </p:txBody>
      </p:sp>
      <p:pic>
        <p:nvPicPr>
          <p:cNvPr id="421" name="Google Shape;421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981" y="4486338"/>
            <a:ext cx="421321" cy="3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2"/>
          <p:cNvSpPr txBox="1"/>
          <p:nvPr/>
        </p:nvSpPr>
        <p:spPr>
          <a:xfrm>
            <a:off x="1254398" y="4486338"/>
            <a:ext cx="6095177" cy="30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30450" rIns="60900" bIns="30450" anchor="t" anchorCtr="0">
            <a:spAutoFit/>
          </a:bodyPr>
          <a:lstStyle/>
          <a:p>
            <a:r>
              <a:rPr lang="en-US" sz="1599" b="1"/>
              <a:t>kurniafreelancer@gmail.com</a:t>
            </a:r>
            <a:endParaRPr sz="933"/>
          </a:p>
        </p:txBody>
      </p:sp>
      <p:sp>
        <p:nvSpPr>
          <p:cNvPr id="2" name="Google Shape;64;p2">
            <a:extLst>
              <a:ext uri="{FF2B5EF4-FFF2-40B4-BE49-F238E27FC236}">
                <a16:creationId xmlns:a16="http://schemas.microsoft.com/office/drawing/2014/main" id="{CC446090-4678-69E4-0C9F-B54C0D5E6CA5}"/>
              </a:ext>
            </a:extLst>
          </p:cNvPr>
          <p:cNvSpPr/>
          <p:nvPr/>
        </p:nvSpPr>
        <p:spPr>
          <a:xfrm>
            <a:off x="141640" y="5834878"/>
            <a:ext cx="1090020" cy="99095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10" name="Google Shape;110;p2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2"/>
          <p:cNvSpPr txBox="1">
            <a:spLocks noGrp="1"/>
          </p:cNvSpPr>
          <p:nvPr>
            <p:ph type="body" idx="1"/>
          </p:nvPr>
        </p:nvSpPr>
        <p:spPr>
          <a:xfrm>
            <a:off x="5302211" y="905390"/>
            <a:ext cx="6714600" cy="3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6927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5"/>
              <a:buNone/>
            </a:pPr>
            <a:r>
              <a:rPr lang="en-US" sz="5865" dirty="0"/>
              <a:t>Outline :</a:t>
            </a:r>
            <a:endParaRPr sz="1999" dirty="0"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lang="en-US" dirty="0"/>
              <a:t>What is Python and Why is it Suitable for Beginners?</a:t>
            </a:r>
          </a:p>
          <a:p>
            <a:r>
              <a:rPr lang="en-US" dirty="0"/>
              <a:t>Why Should Data Scientists Learn to Code?</a:t>
            </a:r>
          </a:p>
          <a:p>
            <a:r>
              <a:rPr lang="en-US" dirty="0"/>
              <a:t>Basic Python Syntax</a:t>
            </a:r>
          </a:p>
          <a:p>
            <a:pPr marL="473979" lvl="0" indent="-101663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</a:pPr>
            <a:endParaRPr sz="1999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6D4C969D-4F6C-F19C-D4E8-D001814DE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2">
            <a:extLst>
              <a:ext uri="{FF2B5EF4-FFF2-40B4-BE49-F238E27FC236}">
                <a16:creationId xmlns:a16="http://schemas.microsoft.com/office/drawing/2014/main" id="{21A36F92-4AD6-3DD0-9F87-1DF5470807C0}"/>
              </a:ext>
            </a:extLst>
          </p:cNvPr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350" name="Google Shape;350;p22">
              <a:extLst>
                <a:ext uri="{FF2B5EF4-FFF2-40B4-BE49-F238E27FC236}">
                  <a16:creationId xmlns:a16="http://schemas.microsoft.com/office/drawing/2014/main" id="{838C86BA-63F6-CB02-8635-027E6DAD49FE}"/>
                </a:ext>
              </a:extLst>
            </p:cNvPr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>
              <a:extLst>
                <a:ext uri="{FF2B5EF4-FFF2-40B4-BE49-F238E27FC236}">
                  <a16:creationId xmlns:a16="http://schemas.microsoft.com/office/drawing/2014/main" id="{BF886054-D688-BFBD-9CBB-F4885B0C7D00}"/>
                </a:ext>
              </a:extLst>
            </p:cNvPr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>
              <a:extLst>
                <a:ext uri="{FF2B5EF4-FFF2-40B4-BE49-F238E27FC236}">
                  <a16:creationId xmlns:a16="http://schemas.microsoft.com/office/drawing/2014/main" id="{A509FA46-E85E-4D23-6E6F-31BDBF6D8A7C}"/>
                </a:ext>
              </a:extLst>
            </p:cNvPr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2">
            <a:extLst>
              <a:ext uri="{FF2B5EF4-FFF2-40B4-BE49-F238E27FC236}">
                <a16:creationId xmlns:a16="http://schemas.microsoft.com/office/drawing/2014/main" id="{62F4083D-94E1-8BCA-0B81-114D43FD68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123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r>
              <a:rPr lang="en-US" sz="3600" dirty="0"/>
              <a:t>What is Python and Why is it Suitable for Beginners ?</a:t>
            </a:r>
          </a:p>
        </p:txBody>
      </p:sp>
      <p:sp>
        <p:nvSpPr>
          <p:cNvPr id="354" name="Google Shape;354;p22">
            <a:extLst>
              <a:ext uri="{FF2B5EF4-FFF2-40B4-BE49-F238E27FC236}">
                <a16:creationId xmlns:a16="http://schemas.microsoft.com/office/drawing/2014/main" id="{CA1DAE95-8953-1860-4F94-9DFBA2E1C44E}"/>
              </a:ext>
            </a:extLst>
          </p:cNvPr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62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/>
          <p:nvPr/>
        </p:nvSpPr>
        <p:spPr>
          <a:xfrm>
            <a:off x="0" y="0"/>
            <a:ext cx="5282353" cy="6858000"/>
          </a:xfrm>
          <a:custGeom>
            <a:avLst/>
            <a:gdLst/>
            <a:ahLst/>
            <a:cxnLst/>
            <a:rect l="l" t="t" r="r" b="b"/>
            <a:pathLst>
              <a:path w="7923530" h="10287000" extrusionOk="0">
                <a:moveTo>
                  <a:pt x="566853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5209055" y="0"/>
                </a:lnTo>
                <a:lnTo>
                  <a:pt x="5217529" y="6124"/>
                </a:lnTo>
                <a:lnTo>
                  <a:pt x="5260930" y="38040"/>
                </a:lnTo>
                <a:lnTo>
                  <a:pt x="5304069" y="70310"/>
                </a:lnTo>
                <a:lnTo>
                  <a:pt x="5346938" y="102927"/>
                </a:lnTo>
                <a:lnTo>
                  <a:pt x="5389536" y="135891"/>
                </a:lnTo>
                <a:lnTo>
                  <a:pt x="5431862" y="169203"/>
                </a:lnTo>
                <a:lnTo>
                  <a:pt x="5473915" y="202862"/>
                </a:lnTo>
                <a:lnTo>
                  <a:pt x="5515692" y="236869"/>
                </a:lnTo>
                <a:lnTo>
                  <a:pt x="5557200" y="271217"/>
                </a:lnTo>
                <a:lnTo>
                  <a:pt x="5598419" y="305898"/>
                </a:lnTo>
                <a:lnTo>
                  <a:pt x="5639350" y="340913"/>
                </a:lnTo>
                <a:lnTo>
                  <a:pt x="5679993" y="376261"/>
                </a:lnTo>
                <a:lnTo>
                  <a:pt x="5720349" y="411943"/>
                </a:lnTo>
                <a:lnTo>
                  <a:pt x="5760420" y="447959"/>
                </a:lnTo>
                <a:lnTo>
                  <a:pt x="5800185" y="484301"/>
                </a:lnTo>
                <a:lnTo>
                  <a:pt x="5839650" y="520962"/>
                </a:lnTo>
                <a:lnTo>
                  <a:pt x="5878813" y="557943"/>
                </a:lnTo>
                <a:lnTo>
                  <a:pt x="5917674" y="595244"/>
                </a:lnTo>
                <a:lnTo>
                  <a:pt x="5956230" y="632863"/>
                </a:lnTo>
                <a:lnTo>
                  <a:pt x="5994480" y="670802"/>
                </a:lnTo>
                <a:lnTo>
                  <a:pt x="6032417" y="709052"/>
                </a:lnTo>
                <a:lnTo>
                  <a:pt x="6070035" y="747607"/>
                </a:lnTo>
                <a:lnTo>
                  <a:pt x="6107333" y="786465"/>
                </a:lnTo>
                <a:lnTo>
                  <a:pt x="6144313" y="825627"/>
                </a:lnTo>
                <a:lnTo>
                  <a:pt x="6180976" y="865093"/>
                </a:lnTo>
                <a:lnTo>
                  <a:pt x="6217321" y="904863"/>
                </a:lnTo>
                <a:lnTo>
                  <a:pt x="6253331" y="944928"/>
                </a:lnTo>
                <a:lnTo>
                  <a:pt x="6289011" y="985281"/>
                </a:lnTo>
                <a:lnTo>
                  <a:pt x="6324360" y="1025922"/>
                </a:lnTo>
                <a:lnTo>
                  <a:pt x="6359378" y="1066851"/>
                </a:lnTo>
                <a:lnTo>
                  <a:pt x="6394063" y="1108069"/>
                </a:lnTo>
                <a:lnTo>
                  <a:pt x="6428416" y="1149575"/>
                </a:lnTo>
                <a:lnTo>
                  <a:pt x="6462417" y="1191359"/>
                </a:lnTo>
                <a:lnTo>
                  <a:pt x="6496075" y="1233414"/>
                </a:lnTo>
                <a:lnTo>
                  <a:pt x="6529387" y="1275741"/>
                </a:lnTo>
                <a:lnTo>
                  <a:pt x="6562353" y="1318338"/>
                </a:lnTo>
                <a:lnTo>
                  <a:pt x="6594970" y="1361206"/>
                </a:lnTo>
                <a:lnTo>
                  <a:pt x="6627237" y="1404344"/>
                </a:lnTo>
                <a:lnTo>
                  <a:pt x="6659149" y="1447746"/>
                </a:lnTo>
                <a:lnTo>
                  <a:pt x="6690702" y="1491404"/>
                </a:lnTo>
                <a:lnTo>
                  <a:pt x="6721894" y="1535317"/>
                </a:lnTo>
                <a:lnTo>
                  <a:pt x="6752726" y="1579483"/>
                </a:lnTo>
                <a:lnTo>
                  <a:pt x="6783199" y="1623898"/>
                </a:lnTo>
                <a:lnTo>
                  <a:pt x="6813311" y="1668562"/>
                </a:lnTo>
                <a:lnTo>
                  <a:pt x="6843059" y="1713480"/>
                </a:lnTo>
                <a:lnTo>
                  <a:pt x="6872437" y="1758635"/>
                </a:lnTo>
                <a:lnTo>
                  <a:pt x="6901443" y="1804025"/>
                </a:lnTo>
                <a:lnTo>
                  <a:pt x="6930076" y="1849650"/>
                </a:lnTo>
                <a:lnTo>
                  <a:pt x="6958334" y="1895509"/>
                </a:lnTo>
                <a:lnTo>
                  <a:pt x="6986217" y="1941602"/>
                </a:lnTo>
                <a:lnTo>
                  <a:pt x="7013721" y="1987930"/>
                </a:lnTo>
                <a:lnTo>
                  <a:pt x="7040846" y="2034470"/>
                </a:lnTo>
                <a:lnTo>
                  <a:pt x="7067589" y="2081226"/>
                </a:lnTo>
                <a:lnTo>
                  <a:pt x="7093948" y="2128200"/>
                </a:lnTo>
                <a:lnTo>
                  <a:pt x="7119921" y="2175392"/>
                </a:lnTo>
                <a:lnTo>
                  <a:pt x="7145505" y="2222807"/>
                </a:lnTo>
                <a:lnTo>
                  <a:pt x="7170710" y="2270420"/>
                </a:lnTo>
                <a:lnTo>
                  <a:pt x="7195520" y="2318234"/>
                </a:lnTo>
                <a:lnTo>
                  <a:pt x="7219935" y="2366247"/>
                </a:lnTo>
                <a:lnTo>
                  <a:pt x="7243955" y="2414457"/>
                </a:lnTo>
                <a:lnTo>
                  <a:pt x="7267579" y="2462864"/>
                </a:lnTo>
                <a:lnTo>
                  <a:pt x="7290809" y="2511465"/>
                </a:lnTo>
                <a:lnTo>
                  <a:pt x="7313650" y="2560264"/>
                </a:lnTo>
                <a:lnTo>
                  <a:pt x="7336085" y="2609239"/>
                </a:lnTo>
                <a:lnTo>
                  <a:pt x="7358114" y="2658391"/>
                </a:lnTo>
                <a:lnTo>
                  <a:pt x="7379740" y="2707722"/>
                </a:lnTo>
                <a:lnTo>
                  <a:pt x="7400963" y="2757230"/>
                </a:lnTo>
                <a:lnTo>
                  <a:pt x="7421785" y="2806918"/>
                </a:lnTo>
                <a:lnTo>
                  <a:pt x="7442192" y="2856775"/>
                </a:lnTo>
                <a:lnTo>
                  <a:pt x="7462192" y="2906791"/>
                </a:lnTo>
                <a:lnTo>
                  <a:pt x="7481785" y="2956966"/>
                </a:lnTo>
                <a:lnTo>
                  <a:pt x="7500967" y="3007301"/>
                </a:lnTo>
                <a:lnTo>
                  <a:pt x="7519736" y="3057797"/>
                </a:lnTo>
                <a:lnTo>
                  <a:pt x="7538091" y="3108455"/>
                </a:lnTo>
                <a:lnTo>
                  <a:pt x="7556029" y="3159251"/>
                </a:lnTo>
                <a:lnTo>
                  <a:pt x="7573550" y="3210187"/>
                </a:lnTo>
                <a:lnTo>
                  <a:pt x="7590654" y="3261262"/>
                </a:lnTo>
                <a:lnTo>
                  <a:pt x="7607341" y="3312475"/>
                </a:lnTo>
                <a:lnTo>
                  <a:pt x="7623611" y="3363826"/>
                </a:lnTo>
                <a:lnTo>
                  <a:pt x="7639464" y="3415313"/>
                </a:lnTo>
                <a:lnTo>
                  <a:pt x="7654895" y="3466928"/>
                </a:lnTo>
                <a:lnTo>
                  <a:pt x="7669901" y="3518661"/>
                </a:lnTo>
                <a:lnTo>
                  <a:pt x="7684481" y="3570513"/>
                </a:lnTo>
                <a:lnTo>
                  <a:pt x="7698635" y="3622483"/>
                </a:lnTo>
                <a:lnTo>
                  <a:pt x="7712364" y="3674572"/>
                </a:lnTo>
                <a:lnTo>
                  <a:pt x="7725666" y="3726779"/>
                </a:lnTo>
                <a:lnTo>
                  <a:pt x="7738541" y="3779094"/>
                </a:lnTo>
                <a:lnTo>
                  <a:pt x="7750985" y="3831505"/>
                </a:lnTo>
                <a:lnTo>
                  <a:pt x="7763000" y="3884011"/>
                </a:lnTo>
                <a:lnTo>
                  <a:pt x="7774584" y="3936611"/>
                </a:lnTo>
                <a:lnTo>
                  <a:pt x="7785738" y="3989304"/>
                </a:lnTo>
                <a:lnTo>
                  <a:pt x="7796461" y="4042091"/>
                </a:lnTo>
                <a:lnTo>
                  <a:pt x="7806755" y="4094974"/>
                </a:lnTo>
                <a:lnTo>
                  <a:pt x="7816616" y="4147932"/>
                </a:lnTo>
                <a:lnTo>
                  <a:pt x="7826045" y="4200965"/>
                </a:lnTo>
                <a:lnTo>
                  <a:pt x="7835039" y="4254072"/>
                </a:lnTo>
                <a:lnTo>
                  <a:pt x="7843597" y="4307254"/>
                </a:lnTo>
                <a:lnTo>
                  <a:pt x="7851717" y="4360511"/>
                </a:lnTo>
                <a:lnTo>
                  <a:pt x="7859401" y="4413842"/>
                </a:lnTo>
                <a:lnTo>
                  <a:pt x="7866650" y="4467223"/>
                </a:lnTo>
                <a:lnTo>
                  <a:pt x="7873462" y="4520655"/>
                </a:lnTo>
                <a:lnTo>
                  <a:pt x="7879838" y="4574140"/>
                </a:lnTo>
                <a:lnTo>
                  <a:pt x="7885776" y="4627680"/>
                </a:lnTo>
                <a:lnTo>
                  <a:pt x="7891276" y="4681274"/>
                </a:lnTo>
                <a:lnTo>
                  <a:pt x="7896337" y="4734904"/>
                </a:lnTo>
                <a:lnTo>
                  <a:pt x="7900959" y="4788570"/>
                </a:lnTo>
                <a:lnTo>
                  <a:pt x="7905143" y="4842272"/>
                </a:lnTo>
                <a:lnTo>
                  <a:pt x="7908887" y="4896006"/>
                </a:lnTo>
                <a:lnTo>
                  <a:pt x="7912192" y="4949772"/>
                </a:lnTo>
                <a:lnTo>
                  <a:pt x="7915059" y="5003565"/>
                </a:lnTo>
                <a:lnTo>
                  <a:pt x="7917484" y="5057390"/>
                </a:lnTo>
                <a:lnTo>
                  <a:pt x="7919467" y="5111224"/>
                </a:lnTo>
                <a:lnTo>
                  <a:pt x="7921008" y="5165067"/>
                </a:lnTo>
                <a:lnTo>
                  <a:pt x="7922107" y="5218918"/>
                </a:lnTo>
                <a:lnTo>
                  <a:pt x="7922767" y="5272778"/>
                </a:lnTo>
                <a:lnTo>
                  <a:pt x="7922986" y="5326647"/>
                </a:lnTo>
                <a:lnTo>
                  <a:pt x="7922767" y="5380516"/>
                </a:lnTo>
                <a:lnTo>
                  <a:pt x="7922107" y="5434376"/>
                </a:lnTo>
                <a:lnTo>
                  <a:pt x="7921008" y="5488227"/>
                </a:lnTo>
                <a:lnTo>
                  <a:pt x="7919467" y="5542069"/>
                </a:lnTo>
                <a:lnTo>
                  <a:pt x="7917484" y="5595903"/>
                </a:lnTo>
                <a:lnTo>
                  <a:pt x="7915059" y="5649728"/>
                </a:lnTo>
                <a:lnTo>
                  <a:pt x="7912192" y="5703522"/>
                </a:lnTo>
                <a:lnTo>
                  <a:pt x="7908887" y="5757287"/>
                </a:lnTo>
                <a:lnTo>
                  <a:pt x="7905143" y="5811022"/>
                </a:lnTo>
                <a:lnTo>
                  <a:pt x="7900959" y="5864723"/>
                </a:lnTo>
                <a:lnTo>
                  <a:pt x="7896337" y="5918390"/>
                </a:lnTo>
                <a:lnTo>
                  <a:pt x="7891276" y="5972019"/>
                </a:lnTo>
                <a:lnTo>
                  <a:pt x="7885776" y="6025614"/>
                </a:lnTo>
                <a:lnTo>
                  <a:pt x="7879838" y="6079153"/>
                </a:lnTo>
                <a:lnTo>
                  <a:pt x="7873462" y="6132638"/>
                </a:lnTo>
                <a:lnTo>
                  <a:pt x="7866650" y="6186070"/>
                </a:lnTo>
                <a:lnTo>
                  <a:pt x="7859401" y="6239451"/>
                </a:lnTo>
                <a:lnTo>
                  <a:pt x="7851717" y="6292783"/>
                </a:lnTo>
                <a:lnTo>
                  <a:pt x="7843597" y="6346039"/>
                </a:lnTo>
                <a:lnTo>
                  <a:pt x="7835039" y="6399221"/>
                </a:lnTo>
                <a:lnTo>
                  <a:pt x="7826045" y="6452328"/>
                </a:lnTo>
                <a:lnTo>
                  <a:pt x="7816616" y="6505361"/>
                </a:lnTo>
                <a:lnTo>
                  <a:pt x="7806755" y="6558319"/>
                </a:lnTo>
                <a:lnTo>
                  <a:pt x="7796461" y="6611202"/>
                </a:lnTo>
                <a:lnTo>
                  <a:pt x="7785738" y="6663989"/>
                </a:lnTo>
                <a:lnTo>
                  <a:pt x="7774584" y="6716683"/>
                </a:lnTo>
                <a:lnTo>
                  <a:pt x="7763000" y="6769283"/>
                </a:lnTo>
                <a:lnTo>
                  <a:pt x="7750985" y="6821789"/>
                </a:lnTo>
                <a:lnTo>
                  <a:pt x="7738541" y="6874199"/>
                </a:lnTo>
                <a:lnTo>
                  <a:pt x="7725666" y="6926514"/>
                </a:lnTo>
                <a:lnTo>
                  <a:pt x="7712364" y="6978722"/>
                </a:lnTo>
                <a:lnTo>
                  <a:pt x="7698635" y="7030810"/>
                </a:lnTo>
                <a:lnTo>
                  <a:pt x="7684481" y="7082781"/>
                </a:lnTo>
                <a:lnTo>
                  <a:pt x="7669901" y="7134633"/>
                </a:lnTo>
                <a:lnTo>
                  <a:pt x="7654895" y="7186366"/>
                </a:lnTo>
                <a:lnTo>
                  <a:pt x="7639464" y="7237981"/>
                </a:lnTo>
                <a:lnTo>
                  <a:pt x="7623611" y="7289468"/>
                </a:lnTo>
                <a:lnTo>
                  <a:pt x="7607341" y="7340819"/>
                </a:lnTo>
                <a:lnTo>
                  <a:pt x="7590654" y="7392032"/>
                </a:lnTo>
                <a:lnTo>
                  <a:pt x="7573550" y="7443106"/>
                </a:lnTo>
                <a:lnTo>
                  <a:pt x="7556029" y="7494042"/>
                </a:lnTo>
                <a:lnTo>
                  <a:pt x="7538091" y="7544838"/>
                </a:lnTo>
                <a:lnTo>
                  <a:pt x="7519738" y="7595496"/>
                </a:lnTo>
                <a:lnTo>
                  <a:pt x="7500973" y="7645992"/>
                </a:lnTo>
                <a:lnTo>
                  <a:pt x="7481795" y="7696328"/>
                </a:lnTo>
                <a:lnTo>
                  <a:pt x="7462204" y="7746503"/>
                </a:lnTo>
                <a:lnTo>
                  <a:pt x="7442201" y="7796518"/>
                </a:lnTo>
                <a:lnTo>
                  <a:pt x="7421785" y="7846375"/>
                </a:lnTo>
                <a:lnTo>
                  <a:pt x="7400963" y="7896063"/>
                </a:lnTo>
                <a:lnTo>
                  <a:pt x="7379740" y="7945572"/>
                </a:lnTo>
                <a:lnTo>
                  <a:pt x="7358114" y="7994902"/>
                </a:lnTo>
                <a:lnTo>
                  <a:pt x="7336085" y="8044054"/>
                </a:lnTo>
                <a:lnTo>
                  <a:pt x="7313650" y="8093030"/>
                </a:lnTo>
                <a:lnTo>
                  <a:pt x="7290809" y="8141829"/>
                </a:lnTo>
                <a:lnTo>
                  <a:pt x="7267579" y="8190430"/>
                </a:lnTo>
                <a:lnTo>
                  <a:pt x="7243955" y="8238836"/>
                </a:lnTo>
                <a:lnTo>
                  <a:pt x="7219935" y="8287047"/>
                </a:lnTo>
                <a:lnTo>
                  <a:pt x="7195520" y="8335060"/>
                </a:lnTo>
                <a:lnTo>
                  <a:pt x="7170710" y="8382874"/>
                </a:lnTo>
                <a:lnTo>
                  <a:pt x="7145505" y="8430487"/>
                </a:lnTo>
                <a:lnTo>
                  <a:pt x="7119921" y="8477892"/>
                </a:lnTo>
                <a:lnTo>
                  <a:pt x="7093948" y="8525082"/>
                </a:lnTo>
                <a:lnTo>
                  <a:pt x="7067589" y="8572057"/>
                </a:lnTo>
                <a:lnTo>
                  <a:pt x="7040846" y="8618817"/>
                </a:lnTo>
                <a:lnTo>
                  <a:pt x="7013721" y="8665362"/>
                </a:lnTo>
                <a:lnTo>
                  <a:pt x="6986217" y="8711692"/>
                </a:lnTo>
                <a:lnTo>
                  <a:pt x="6958334" y="8757784"/>
                </a:lnTo>
                <a:lnTo>
                  <a:pt x="6930076" y="8803644"/>
                </a:lnTo>
                <a:lnTo>
                  <a:pt x="6901443" y="8849269"/>
                </a:lnTo>
                <a:lnTo>
                  <a:pt x="6872437" y="8894659"/>
                </a:lnTo>
                <a:lnTo>
                  <a:pt x="6843059" y="8939814"/>
                </a:lnTo>
                <a:lnTo>
                  <a:pt x="6813311" y="8984732"/>
                </a:lnTo>
                <a:lnTo>
                  <a:pt x="6783199" y="9029395"/>
                </a:lnTo>
                <a:lnTo>
                  <a:pt x="6752726" y="9073811"/>
                </a:lnTo>
                <a:lnTo>
                  <a:pt x="6721894" y="9117976"/>
                </a:lnTo>
                <a:lnTo>
                  <a:pt x="6690702" y="9161889"/>
                </a:lnTo>
                <a:lnTo>
                  <a:pt x="6659149" y="9205548"/>
                </a:lnTo>
                <a:lnTo>
                  <a:pt x="6627237" y="9248949"/>
                </a:lnTo>
                <a:lnTo>
                  <a:pt x="6594970" y="9292087"/>
                </a:lnTo>
                <a:lnTo>
                  <a:pt x="6562353" y="9334956"/>
                </a:lnTo>
                <a:lnTo>
                  <a:pt x="6529387" y="9377555"/>
                </a:lnTo>
                <a:lnTo>
                  <a:pt x="6496075" y="9419881"/>
                </a:lnTo>
                <a:lnTo>
                  <a:pt x="6462417" y="9461934"/>
                </a:lnTo>
                <a:lnTo>
                  <a:pt x="6428416" y="9503711"/>
                </a:lnTo>
                <a:lnTo>
                  <a:pt x="6394063" y="9545219"/>
                </a:lnTo>
                <a:lnTo>
                  <a:pt x="6359378" y="9586438"/>
                </a:lnTo>
                <a:lnTo>
                  <a:pt x="6324360" y="9627369"/>
                </a:lnTo>
                <a:lnTo>
                  <a:pt x="6289011" y="9668012"/>
                </a:lnTo>
                <a:lnTo>
                  <a:pt x="6253331" y="9708368"/>
                </a:lnTo>
                <a:lnTo>
                  <a:pt x="6217321" y="9748438"/>
                </a:lnTo>
                <a:lnTo>
                  <a:pt x="6180976" y="9788203"/>
                </a:lnTo>
                <a:lnTo>
                  <a:pt x="6144313" y="9827668"/>
                </a:lnTo>
                <a:lnTo>
                  <a:pt x="6107333" y="9866832"/>
                </a:lnTo>
                <a:lnTo>
                  <a:pt x="6070035" y="9905692"/>
                </a:lnTo>
                <a:lnTo>
                  <a:pt x="6032417" y="9944249"/>
                </a:lnTo>
                <a:lnTo>
                  <a:pt x="5994480" y="9982499"/>
                </a:lnTo>
                <a:lnTo>
                  <a:pt x="5956230" y="10020436"/>
                </a:lnTo>
                <a:lnTo>
                  <a:pt x="5917674" y="10058054"/>
                </a:lnTo>
                <a:lnTo>
                  <a:pt x="5878813" y="10095352"/>
                </a:lnTo>
                <a:lnTo>
                  <a:pt x="5839650" y="10132332"/>
                </a:lnTo>
                <a:lnTo>
                  <a:pt x="5800185" y="10168994"/>
                </a:lnTo>
                <a:lnTo>
                  <a:pt x="5760420" y="10205340"/>
                </a:lnTo>
                <a:lnTo>
                  <a:pt x="5720349" y="10241350"/>
                </a:lnTo>
                <a:lnTo>
                  <a:pt x="5679993" y="10277030"/>
                </a:lnTo>
                <a:lnTo>
                  <a:pt x="5668530" y="10287000"/>
                </a:lnTo>
                <a:close/>
              </a:path>
            </a:pathLst>
          </a:custGeom>
          <a:solidFill>
            <a:srgbClr val="48A8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800"/>
            </a:pPr>
            <a:endParaRPr sz="1200"/>
          </a:p>
        </p:txBody>
      </p:sp>
      <p:sp>
        <p:nvSpPr>
          <p:cNvPr id="177" name="Google Shape;177;p8"/>
          <p:cNvSpPr txBox="1"/>
          <p:nvPr/>
        </p:nvSpPr>
        <p:spPr>
          <a:xfrm>
            <a:off x="372083" y="3020133"/>
            <a:ext cx="4560400" cy="57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033" rIns="0" bIns="0" anchor="t" anchorCtr="0">
            <a:spAutoFit/>
          </a:bodyPr>
          <a:lstStyle/>
          <a:p>
            <a:pPr marL="8467" marR="3387">
              <a:lnSpc>
                <a:spcPct val="100499"/>
              </a:lnSpc>
              <a:buClr>
                <a:schemeClr val="dk1"/>
              </a:buClr>
              <a:buSzPts val="1100"/>
            </a:pPr>
            <a:r>
              <a:rPr lang="en-US" sz="37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Intro to Python</a:t>
            </a:r>
            <a:endParaRPr sz="3700" b="1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11398911" y="6083747"/>
            <a:ext cx="793083" cy="7742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800"/>
            </a:pPr>
            <a:endParaRPr sz="1200"/>
          </a:p>
        </p:txBody>
      </p:sp>
      <p:pic>
        <p:nvPicPr>
          <p:cNvPr id="179" name="Google Shape;17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7658" y="220083"/>
            <a:ext cx="2758017" cy="15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Kotak Teks 2">
            <a:extLst>
              <a:ext uri="{FF2B5EF4-FFF2-40B4-BE49-F238E27FC236}">
                <a16:creationId xmlns:a16="http://schemas.microsoft.com/office/drawing/2014/main" id="{695B248F-2DF0-EE31-B50B-26391CA40F26}"/>
              </a:ext>
            </a:extLst>
          </p:cNvPr>
          <p:cNvSpPr txBox="1"/>
          <p:nvPr/>
        </p:nvSpPr>
        <p:spPr>
          <a:xfrm>
            <a:off x="5725847" y="2066026"/>
            <a:ext cx="60940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/>
              <a:t>What is Programming?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Programming is the process of giving </a:t>
            </a:r>
            <a:r>
              <a:rPr lang="en-US" sz="1800" b="1" dirty="0"/>
              <a:t>logical instructions</a:t>
            </a:r>
            <a:r>
              <a:rPr lang="en-US" sz="1800" dirty="0"/>
              <a:t> to a computer so that it can perform specific tasks automatically.</a:t>
            </a: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1F4D5D5F-FC59-6E8B-8551-14D447F2D89F}"/>
              </a:ext>
            </a:extLst>
          </p:cNvPr>
          <p:cNvSpPr txBox="1"/>
          <p:nvPr/>
        </p:nvSpPr>
        <p:spPr>
          <a:xfrm>
            <a:off x="5701382" y="4237379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D" b="1" dirty="0"/>
              <a:t>Basic Concept :</a:t>
            </a:r>
          </a:p>
          <a:p>
            <a:pPr>
              <a:buNone/>
            </a:pPr>
            <a:r>
              <a:rPr lang="en-ID" dirty="0"/>
              <a:t>📥 </a:t>
            </a:r>
            <a:r>
              <a:rPr lang="en-ID" b="1" dirty="0"/>
              <a:t>Input</a:t>
            </a:r>
            <a:r>
              <a:rPr lang="en-ID" dirty="0"/>
              <a:t> → ⚙️ </a:t>
            </a:r>
            <a:r>
              <a:rPr lang="en-ID" b="1" dirty="0"/>
              <a:t>Process</a:t>
            </a:r>
            <a:r>
              <a:rPr lang="en-ID" dirty="0"/>
              <a:t> → 📤 </a:t>
            </a:r>
            <a:r>
              <a:rPr lang="en-ID" b="1" dirty="0"/>
              <a:t>Output</a:t>
            </a:r>
            <a:endParaRPr lang="en-ID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/>
          <p:nvPr/>
        </p:nvSpPr>
        <p:spPr>
          <a:xfrm>
            <a:off x="823" y="464"/>
            <a:ext cx="5281641" cy="6857074"/>
          </a:xfrm>
          <a:custGeom>
            <a:avLst/>
            <a:gdLst/>
            <a:ahLst/>
            <a:cxnLst/>
            <a:rect l="l" t="t" r="r" b="b"/>
            <a:pathLst>
              <a:path w="7923530" h="10287000" extrusionOk="0">
                <a:moveTo>
                  <a:pt x="566853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5209055" y="0"/>
                </a:lnTo>
                <a:lnTo>
                  <a:pt x="5217529" y="6124"/>
                </a:lnTo>
                <a:lnTo>
                  <a:pt x="5260930" y="38040"/>
                </a:lnTo>
                <a:lnTo>
                  <a:pt x="5304069" y="70310"/>
                </a:lnTo>
                <a:lnTo>
                  <a:pt x="5346938" y="102927"/>
                </a:lnTo>
                <a:lnTo>
                  <a:pt x="5389536" y="135891"/>
                </a:lnTo>
                <a:lnTo>
                  <a:pt x="5431862" y="169203"/>
                </a:lnTo>
                <a:lnTo>
                  <a:pt x="5473915" y="202862"/>
                </a:lnTo>
                <a:lnTo>
                  <a:pt x="5515692" y="236869"/>
                </a:lnTo>
                <a:lnTo>
                  <a:pt x="5557200" y="271217"/>
                </a:lnTo>
                <a:lnTo>
                  <a:pt x="5598419" y="305898"/>
                </a:lnTo>
                <a:lnTo>
                  <a:pt x="5639350" y="340913"/>
                </a:lnTo>
                <a:lnTo>
                  <a:pt x="5679993" y="376261"/>
                </a:lnTo>
                <a:lnTo>
                  <a:pt x="5720349" y="411943"/>
                </a:lnTo>
                <a:lnTo>
                  <a:pt x="5760420" y="447959"/>
                </a:lnTo>
                <a:lnTo>
                  <a:pt x="5800185" y="484301"/>
                </a:lnTo>
                <a:lnTo>
                  <a:pt x="5839650" y="520962"/>
                </a:lnTo>
                <a:lnTo>
                  <a:pt x="5878813" y="557943"/>
                </a:lnTo>
                <a:lnTo>
                  <a:pt x="5917674" y="595244"/>
                </a:lnTo>
                <a:lnTo>
                  <a:pt x="5956230" y="632863"/>
                </a:lnTo>
                <a:lnTo>
                  <a:pt x="5994480" y="670802"/>
                </a:lnTo>
                <a:lnTo>
                  <a:pt x="6032417" y="709052"/>
                </a:lnTo>
                <a:lnTo>
                  <a:pt x="6070035" y="747607"/>
                </a:lnTo>
                <a:lnTo>
                  <a:pt x="6107333" y="786465"/>
                </a:lnTo>
                <a:lnTo>
                  <a:pt x="6144313" y="825627"/>
                </a:lnTo>
                <a:lnTo>
                  <a:pt x="6180976" y="865093"/>
                </a:lnTo>
                <a:lnTo>
                  <a:pt x="6217321" y="904863"/>
                </a:lnTo>
                <a:lnTo>
                  <a:pt x="6253331" y="944928"/>
                </a:lnTo>
                <a:lnTo>
                  <a:pt x="6289011" y="985281"/>
                </a:lnTo>
                <a:lnTo>
                  <a:pt x="6324360" y="1025922"/>
                </a:lnTo>
                <a:lnTo>
                  <a:pt x="6359378" y="1066851"/>
                </a:lnTo>
                <a:lnTo>
                  <a:pt x="6394063" y="1108069"/>
                </a:lnTo>
                <a:lnTo>
                  <a:pt x="6428416" y="1149575"/>
                </a:lnTo>
                <a:lnTo>
                  <a:pt x="6462417" y="1191359"/>
                </a:lnTo>
                <a:lnTo>
                  <a:pt x="6496075" y="1233414"/>
                </a:lnTo>
                <a:lnTo>
                  <a:pt x="6529387" y="1275741"/>
                </a:lnTo>
                <a:lnTo>
                  <a:pt x="6562353" y="1318338"/>
                </a:lnTo>
                <a:lnTo>
                  <a:pt x="6594970" y="1361206"/>
                </a:lnTo>
                <a:lnTo>
                  <a:pt x="6627237" y="1404344"/>
                </a:lnTo>
                <a:lnTo>
                  <a:pt x="6659149" y="1447746"/>
                </a:lnTo>
                <a:lnTo>
                  <a:pt x="6690702" y="1491404"/>
                </a:lnTo>
                <a:lnTo>
                  <a:pt x="6721894" y="1535317"/>
                </a:lnTo>
                <a:lnTo>
                  <a:pt x="6752726" y="1579483"/>
                </a:lnTo>
                <a:lnTo>
                  <a:pt x="6783199" y="1623898"/>
                </a:lnTo>
                <a:lnTo>
                  <a:pt x="6813311" y="1668562"/>
                </a:lnTo>
                <a:lnTo>
                  <a:pt x="6843059" y="1713480"/>
                </a:lnTo>
                <a:lnTo>
                  <a:pt x="6872437" y="1758635"/>
                </a:lnTo>
                <a:lnTo>
                  <a:pt x="6901443" y="1804025"/>
                </a:lnTo>
                <a:lnTo>
                  <a:pt x="6930076" y="1849650"/>
                </a:lnTo>
                <a:lnTo>
                  <a:pt x="6958334" y="1895509"/>
                </a:lnTo>
                <a:lnTo>
                  <a:pt x="6986217" y="1941602"/>
                </a:lnTo>
                <a:lnTo>
                  <a:pt x="7013721" y="1987930"/>
                </a:lnTo>
                <a:lnTo>
                  <a:pt x="7040846" y="2034470"/>
                </a:lnTo>
                <a:lnTo>
                  <a:pt x="7067589" y="2081226"/>
                </a:lnTo>
                <a:lnTo>
                  <a:pt x="7093948" y="2128200"/>
                </a:lnTo>
                <a:lnTo>
                  <a:pt x="7119921" y="2175392"/>
                </a:lnTo>
                <a:lnTo>
                  <a:pt x="7145505" y="2222807"/>
                </a:lnTo>
                <a:lnTo>
                  <a:pt x="7170710" y="2270420"/>
                </a:lnTo>
                <a:lnTo>
                  <a:pt x="7195520" y="2318234"/>
                </a:lnTo>
                <a:lnTo>
                  <a:pt x="7219935" y="2366247"/>
                </a:lnTo>
                <a:lnTo>
                  <a:pt x="7243955" y="2414457"/>
                </a:lnTo>
                <a:lnTo>
                  <a:pt x="7267579" y="2462864"/>
                </a:lnTo>
                <a:lnTo>
                  <a:pt x="7290809" y="2511465"/>
                </a:lnTo>
                <a:lnTo>
                  <a:pt x="7313650" y="2560264"/>
                </a:lnTo>
                <a:lnTo>
                  <a:pt x="7336085" y="2609239"/>
                </a:lnTo>
                <a:lnTo>
                  <a:pt x="7358114" y="2658391"/>
                </a:lnTo>
                <a:lnTo>
                  <a:pt x="7379740" y="2707722"/>
                </a:lnTo>
                <a:lnTo>
                  <a:pt x="7400963" y="2757230"/>
                </a:lnTo>
                <a:lnTo>
                  <a:pt x="7421785" y="2806918"/>
                </a:lnTo>
                <a:lnTo>
                  <a:pt x="7442192" y="2856775"/>
                </a:lnTo>
                <a:lnTo>
                  <a:pt x="7462192" y="2906791"/>
                </a:lnTo>
                <a:lnTo>
                  <a:pt x="7481785" y="2956966"/>
                </a:lnTo>
                <a:lnTo>
                  <a:pt x="7500967" y="3007301"/>
                </a:lnTo>
                <a:lnTo>
                  <a:pt x="7519736" y="3057797"/>
                </a:lnTo>
                <a:lnTo>
                  <a:pt x="7538091" y="3108455"/>
                </a:lnTo>
                <a:lnTo>
                  <a:pt x="7556029" y="3159251"/>
                </a:lnTo>
                <a:lnTo>
                  <a:pt x="7573550" y="3210187"/>
                </a:lnTo>
                <a:lnTo>
                  <a:pt x="7590654" y="3261262"/>
                </a:lnTo>
                <a:lnTo>
                  <a:pt x="7607341" y="3312475"/>
                </a:lnTo>
                <a:lnTo>
                  <a:pt x="7623611" y="3363826"/>
                </a:lnTo>
                <a:lnTo>
                  <a:pt x="7639464" y="3415313"/>
                </a:lnTo>
                <a:lnTo>
                  <a:pt x="7654895" y="3466928"/>
                </a:lnTo>
                <a:lnTo>
                  <a:pt x="7669901" y="3518661"/>
                </a:lnTo>
                <a:lnTo>
                  <a:pt x="7684481" y="3570513"/>
                </a:lnTo>
                <a:lnTo>
                  <a:pt x="7698635" y="3622483"/>
                </a:lnTo>
                <a:lnTo>
                  <a:pt x="7712364" y="3674572"/>
                </a:lnTo>
                <a:lnTo>
                  <a:pt x="7725666" y="3726779"/>
                </a:lnTo>
                <a:lnTo>
                  <a:pt x="7738541" y="3779094"/>
                </a:lnTo>
                <a:lnTo>
                  <a:pt x="7750985" y="3831505"/>
                </a:lnTo>
                <a:lnTo>
                  <a:pt x="7763000" y="3884011"/>
                </a:lnTo>
                <a:lnTo>
                  <a:pt x="7774584" y="3936611"/>
                </a:lnTo>
                <a:lnTo>
                  <a:pt x="7785738" y="3989304"/>
                </a:lnTo>
                <a:lnTo>
                  <a:pt x="7796461" y="4042091"/>
                </a:lnTo>
                <a:lnTo>
                  <a:pt x="7806755" y="4094974"/>
                </a:lnTo>
                <a:lnTo>
                  <a:pt x="7816616" y="4147932"/>
                </a:lnTo>
                <a:lnTo>
                  <a:pt x="7826045" y="4200965"/>
                </a:lnTo>
                <a:lnTo>
                  <a:pt x="7835039" y="4254072"/>
                </a:lnTo>
                <a:lnTo>
                  <a:pt x="7843597" y="4307254"/>
                </a:lnTo>
                <a:lnTo>
                  <a:pt x="7851717" y="4360511"/>
                </a:lnTo>
                <a:lnTo>
                  <a:pt x="7859401" y="4413842"/>
                </a:lnTo>
                <a:lnTo>
                  <a:pt x="7866650" y="4467223"/>
                </a:lnTo>
                <a:lnTo>
                  <a:pt x="7873462" y="4520655"/>
                </a:lnTo>
                <a:lnTo>
                  <a:pt x="7879838" y="4574140"/>
                </a:lnTo>
                <a:lnTo>
                  <a:pt x="7885776" y="4627680"/>
                </a:lnTo>
                <a:lnTo>
                  <a:pt x="7891276" y="4681274"/>
                </a:lnTo>
                <a:lnTo>
                  <a:pt x="7896337" y="4734904"/>
                </a:lnTo>
                <a:lnTo>
                  <a:pt x="7900959" y="4788570"/>
                </a:lnTo>
                <a:lnTo>
                  <a:pt x="7905143" y="4842272"/>
                </a:lnTo>
                <a:lnTo>
                  <a:pt x="7908887" y="4896006"/>
                </a:lnTo>
                <a:lnTo>
                  <a:pt x="7912192" y="4949772"/>
                </a:lnTo>
                <a:lnTo>
                  <a:pt x="7915059" y="5003565"/>
                </a:lnTo>
                <a:lnTo>
                  <a:pt x="7917484" y="5057390"/>
                </a:lnTo>
                <a:lnTo>
                  <a:pt x="7919467" y="5111224"/>
                </a:lnTo>
                <a:lnTo>
                  <a:pt x="7921008" y="5165067"/>
                </a:lnTo>
                <a:lnTo>
                  <a:pt x="7922107" y="5218918"/>
                </a:lnTo>
                <a:lnTo>
                  <a:pt x="7922767" y="5272778"/>
                </a:lnTo>
                <a:lnTo>
                  <a:pt x="7922986" y="5326647"/>
                </a:lnTo>
                <a:lnTo>
                  <a:pt x="7922767" y="5380516"/>
                </a:lnTo>
                <a:lnTo>
                  <a:pt x="7922107" y="5434376"/>
                </a:lnTo>
                <a:lnTo>
                  <a:pt x="7921008" y="5488227"/>
                </a:lnTo>
                <a:lnTo>
                  <a:pt x="7919467" y="5542069"/>
                </a:lnTo>
                <a:lnTo>
                  <a:pt x="7917484" y="5595903"/>
                </a:lnTo>
                <a:lnTo>
                  <a:pt x="7915059" y="5649728"/>
                </a:lnTo>
                <a:lnTo>
                  <a:pt x="7912192" y="5703522"/>
                </a:lnTo>
                <a:lnTo>
                  <a:pt x="7908887" y="5757287"/>
                </a:lnTo>
                <a:lnTo>
                  <a:pt x="7905143" y="5811022"/>
                </a:lnTo>
                <a:lnTo>
                  <a:pt x="7900959" y="5864723"/>
                </a:lnTo>
                <a:lnTo>
                  <a:pt x="7896337" y="5918390"/>
                </a:lnTo>
                <a:lnTo>
                  <a:pt x="7891276" y="5972019"/>
                </a:lnTo>
                <a:lnTo>
                  <a:pt x="7885776" y="6025614"/>
                </a:lnTo>
                <a:lnTo>
                  <a:pt x="7879838" y="6079153"/>
                </a:lnTo>
                <a:lnTo>
                  <a:pt x="7873462" y="6132638"/>
                </a:lnTo>
                <a:lnTo>
                  <a:pt x="7866650" y="6186070"/>
                </a:lnTo>
                <a:lnTo>
                  <a:pt x="7859401" y="6239451"/>
                </a:lnTo>
                <a:lnTo>
                  <a:pt x="7851717" y="6292783"/>
                </a:lnTo>
                <a:lnTo>
                  <a:pt x="7843597" y="6346039"/>
                </a:lnTo>
                <a:lnTo>
                  <a:pt x="7835039" y="6399221"/>
                </a:lnTo>
                <a:lnTo>
                  <a:pt x="7826045" y="6452328"/>
                </a:lnTo>
                <a:lnTo>
                  <a:pt x="7816616" y="6505361"/>
                </a:lnTo>
                <a:lnTo>
                  <a:pt x="7806755" y="6558319"/>
                </a:lnTo>
                <a:lnTo>
                  <a:pt x="7796461" y="6611202"/>
                </a:lnTo>
                <a:lnTo>
                  <a:pt x="7785738" y="6663989"/>
                </a:lnTo>
                <a:lnTo>
                  <a:pt x="7774584" y="6716683"/>
                </a:lnTo>
                <a:lnTo>
                  <a:pt x="7763000" y="6769283"/>
                </a:lnTo>
                <a:lnTo>
                  <a:pt x="7750985" y="6821789"/>
                </a:lnTo>
                <a:lnTo>
                  <a:pt x="7738541" y="6874199"/>
                </a:lnTo>
                <a:lnTo>
                  <a:pt x="7725666" y="6926514"/>
                </a:lnTo>
                <a:lnTo>
                  <a:pt x="7712364" y="6978722"/>
                </a:lnTo>
                <a:lnTo>
                  <a:pt x="7698635" y="7030810"/>
                </a:lnTo>
                <a:lnTo>
                  <a:pt x="7684481" y="7082781"/>
                </a:lnTo>
                <a:lnTo>
                  <a:pt x="7669901" y="7134633"/>
                </a:lnTo>
                <a:lnTo>
                  <a:pt x="7654895" y="7186366"/>
                </a:lnTo>
                <a:lnTo>
                  <a:pt x="7639464" y="7237981"/>
                </a:lnTo>
                <a:lnTo>
                  <a:pt x="7623611" y="7289468"/>
                </a:lnTo>
                <a:lnTo>
                  <a:pt x="7607341" y="7340819"/>
                </a:lnTo>
                <a:lnTo>
                  <a:pt x="7590654" y="7392032"/>
                </a:lnTo>
                <a:lnTo>
                  <a:pt x="7573550" y="7443106"/>
                </a:lnTo>
                <a:lnTo>
                  <a:pt x="7556029" y="7494042"/>
                </a:lnTo>
                <a:lnTo>
                  <a:pt x="7538091" y="7544838"/>
                </a:lnTo>
                <a:lnTo>
                  <a:pt x="7519738" y="7595496"/>
                </a:lnTo>
                <a:lnTo>
                  <a:pt x="7500973" y="7645992"/>
                </a:lnTo>
                <a:lnTo>
                  <a:pt x="7481795" y="7696328"/>
                </a:lnTo>
                <a:lnTo>
                  <a:pt x="7462204" y="7746503"/>
                </a:lnTo>
                <a:lnTo>
                  <a:pt x="7442201" y="7796518"/>
                </a:lnTo>
                <a:lnTo>
                  <a:pt x="7421785" y="7846375"/>
                </a:lnTo>
                <a:lnTo>
                  <a:pt x="7400963" y="7896063"/>
                </a:lnTo>
                <a:lnTo>
                  <a:pt x="7379740" y="7945572"/>
                </a:lnTo>
                <a:lnTo>
                  <a:pt x="7358114" y="7994902"/>
                </a:lnTo>
                <a:lnTo>
                  <a:pt x="7336085" y="8044054"/>
                </a:lnTo>
                <a:lnTo>
                  <a:pt x="7313650" y="8093030"/>
                </a:lnTo>
                <a:lnTo>
                  <a:pt x="7290809" y="8141829"/>
                </a:lnTo>
                <a:lnTo>
                  <a:pt x="7267579" y="8190430"/>
                </a:lnTo>
                <a:lnTo>
                  <a:pt x="7243955" y="8238836"/>
                </a:lnTo>
                <a:lnTo>
                  <a:pt x="7219935" y="8287047"/>
                </a:lnTo>
                <a:lnTo>
                  <a:pt x="7195520" y="8335060"/>
                </a:lnTo>
                <a:lnTo>
                  <a:pt x="7170710" y="8382874"/>
                </a:lnTo>
                <a:lnTo>
                  <a:pt x="7145505" y="8430487"/>
                </a:lnTo>
                <a:lnTo>
                  <a:pt x="7119921" y="8477892"/>
                </a:lnTo>
                <a:lnTo>
                  <a:pt x="7093948" y="8525082"/>
                </a:lnTo>
                <a:lnTo>
                  <a:pt x="7067589" y="8572057"/>
                </a:lnTo>
                <a:lnTo>
                  <a:pt x="7040846" y="8618817"/>
                </a:lnTo>
                <a:lnTo>
                  <a:pt x="7013721" y="8665362"/>
                </a:lnTo>
                <a:lnTo>
                  <a:pt x="6986217" y="8711692"/>
                </a:lnTo>
                <a:lnTo>
                  <a:pt x="6958334" y="8757784"/>
                </a:lnTo>
                <a:lnTo>
                  <a:pt x="6930076" y="8803644"/>
                </a:lnTo>
                <a:lnTo>
                  <a:pt x="6901443" y="8849269"/>
                </a:lnTo>
                <a:lnTo>
                  <a:pt x="6872437" y="8894659"/>
                </a:lnTo>
                <a:lnTo>
                  <a:pt x="6843059" y="8939814"/>
                </a:lnTo>
                <a:lnTo>
                  <a:pt x="6813311" y="8984732"/>
                </a:lnTo>
                <a:lnTo>
                  <a:pt x="6783199" y="9029395"/>
                </a:lnTo>
                <a:lnTo>
                  <a:pt x="6752726" y="9073811"/>
                </a:lnTo>
                <a:lnTo>
                  <a:pt x="6721894" y="9117976"/>
                </a:lnTo>
                <a:lnTo>
                  <a:pt x="6690702" y="9161889"/>
                </a:lnTo>
                <a:lnTo>
                  <a:pt x="6659149" y="9205548"/>
                </a:lnTo>
                <a:lnTo>
                  <a:pt x="6627237" y="9248949"/>
                </a:lnTo>
                <a:lnTo>
                  <a:pt x="6594970" y="9292087"/>
                </a:lnTo>
                <a:lnTo>
                  <a:pt x="6562353" y="9334956"/>
                </a:lnTo>
                <a:lnTo>
                  <a:pt x="6529387" y="9377555"/>
                </a:lnTo>
                <a:lnTo>
                  <a:pt x="6496075" y="9419881"/>
                </a:lnTo>
                <a:lnTo>
                  <a:pt x="6462417" y="9461934"/>
                </a:lnTo>
                <a:lnTo>
                  <a:pt x="6428416" y="9503711"/>
                </a:lnTo>
                <a:lnTo>
                  <a:pt x="6394063" y="9545219"/>
                </a:lnTo>
                <a:lnTo>
                  <a:pt x="6359378" y="9586438"/>
                </a:lnTo>
                <a:lnTo>
                  <a:pt x="6324360" y="9627369"/>
                </a:lnTo>
                <a:lnTo>
                  <a:pt x="6289011" y="9668012"/>
                </a:lnTo>
                <a:lnTo>
                  <a:pt x="6253331" y="9708368"/>
                </a:lnTo>
                <a:lnTo>
                  <a:pt x="6217321" y="9748438"/>
                </a:lnTo>
                <a:lnTo>
                  <a:pt x="6180976" y="9788203"/>
                </a:lnTo>
                <a:lnTo>
                  <a:pt x="6144313" y="9827668"/>
                </a:lnTo>
                <a:lnTo>
                  <a:pt x="6107333" y="9866832"/>
                </a:lnTo>
                <a:lnTo>
                  <a:pt x="6070035" y="9905692"/>
                </a:lnTo>
                <a:lnTo>
                  <a:pt x="6032417" y="9944249"/>
                </a:lnTo>
                <a:lnTo>
                  <a:pt x="5994480" y="9982499"/>
                </a:lnTo>
                <a:lnTo>
                  <a:pt x="5956230" y="10020436"/>
                </a:lnTo>
                <a:lnTo>
                  <a:pt x="5917674" y="10058054"/>
                </a:lnTo>
                <a:lnTo>
                  <a:pt x="5878813" y="10095352"/>
                </a:lnTo>
                <a:lnTo>
                  <a:pt x="5839650" y="10132332"/>
                </a:lnTo>
                <a:lnTo>
                  <a:pt x="5800185" y="10168994"/>
                </a:lnTo>
                <a:lnTo>
                  <a:pt x="5760420" y="10205340"/>
                </a:lnTo>
                <a:lnTo>
                  <a:pt x="5720349" y="10241350"/>
                </a:lnTo>
                <a:lnTo>
                  <a:pt x="5679993" y="10277030"/>
                </a:lnTo>
                <a:lnTo>
                  <a:pt x="5668530" y="10287000"/>
                </a:lnTo>
                <a:close/>
              </a:path>
            </a:pathLst>
          </a:custGeom>
          <a:solidFill>
            <a:srgbClr val="48A8C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800"/>
            </a:pPr>
            <a:endParaRPr sz="1200"/>
          </a:p>
        </p:txBody>
      </p:sp>
      <p:sp>
        <p:nvSpPr>
          <p:cNvPr id="177" name="Google Shape;177;p8"/>
          <p:cNvSpPr txBox="1"/>
          <p:nvPr/>
        </p:nvSpPr>
        <p:spPr>
          <a:xfrm>
            <a:off x="372856" y="3020189"/>
            <a:ext cx="4559785" cy="582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032" rIns="0" bIns="0" anchor="t" anchorCtr="0">
            <a:spAutoFit/>
          </a:bodyPr>
          <a:lstStyle/>
          <a:p>
            <a:r>
              <a:rPr lang="en-US" sz="3732" b="1" dirty="0">
                <a:solidFill>
                  <a:schemeClr val="bg1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1. What is Python ?</a:t>
            </a:r>
          </a:p>
        </p:txBody>
      </p:sp>
      <p:sp>
        <p:nvSpPr>
          <p:cNvPr id="178" name="Google Shape;178;p8"/>
          <p:cNvSpPr/>
          <p:nvPr/>
        </p:nvSpPr>
        <p:spPr>
          <a:xfrm>
            <a:off x="11398196" y="6083389"/>
            <a:ext cx="792975" cy="7741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800"/>
            </a:pPr>
            <a:endParaRPr sz="1200"/>
          </a:p>
        </p:txBody>
      </p:sp>
      <p:pic>
        <p:nvPicPr>
          <p:cNvPr id="179" name="Google Shape;17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7457" y="220517"/>
            <a:ext cx="2757645" cy="154429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/>
          <p:cNvSpPr txBox="1"/>
          <p:nvPr/>
        </p:nvSpPr>
        <p:spPr>
          <a:xfrm>
            <a:off x="5414043" y="1912155"/>
            <a:ext cx="6586744" cy="69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032" rIns="0" bIns="0" anchor="t" anchorCtr="0">
            <a:spAutoFit/>
          </a:bodyPr>
          <a:lstStyle/>
          <a:p>
            <a:pPr marL="8465" marR="3387">
              <a:lnSpc>
                <a:spcPct val="115399"/>
              </a:lnSpc>
              <a:buClr>
                <a:schemeClr val="dk1"/>
              </a:buClr>
              <a:buSzPts val="1100"/>
            </a:pPr>
            <a:r>
              <a:rPr lang="en-US" sz="1933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-&gt; Object Oriented Programming &amp; High Level Programming</a:t>
            </a:r>
            <a:endParaRPr sz="1933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1" name="Google Shape;18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6372" y="2708622"/>
            <a:ext cx="4559783" cy="273408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/>
          <p:cNvSpPr txBox="1"/>
          <p:nvPr/>
        </p:nvSpPr>
        <p:spPr>
          <a:xfrm>
            <a:off x="5052508" y="5541448"/>
            <a:ext cx="6765686" cy="114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41" tIns="60941" rIns="60941" bIns="60941" anchor="t" anchorCtr="0">
            <a:spAutoFit/>
          </a:bodyPr>
          <a:lstStyle/>
          <a:p>
            <a:pPr marL="8465" marR="3387">
              <a:lnSpc>
                <a:spcPct val="115399"/>
              </a:lnSpc>
            </a:pPr>
            <a:r>
              <a:rPr lang="en-US" sz="1933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Tidak</a:t>
            </a:r>
            <a:r>
              <a:rPr lang="en-US" sz="1933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933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hanya</a:t>
            </a:r>
            <a:r>
              <a:rPr lang="en-US" sz="1933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933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untuk</a:t>
            </a:r>
            <a:r>
              <a:rPr lang="en-US" sz="1933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Data Science </a:t>
            </a:r>
            <a:r>
              <a:rPr lang="en-US" sz="1933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saja</a:t>
            </a:r>
            <a:r>
              <a:rPr lang="en-US" sz="1933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sz="1933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melainkan</a:t>
            </a:r>
            <a:r>
              <a:rPr lang="en-US" sz="1933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933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untuk</a:t>
            </a:r>
            <a:r>
              <a:rPr lang="en-US" sz="1933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933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pembuatan</a:t>
            </a:r>
            <a:r>
              <a:rPr lang="en-US" sz="1933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game, website, dan python </a:t>
            </a:r>
            <a:r>
              <a:rPr lang="en-US" sz="1933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memiliki</a:t>
            </a:r>
            <a:r>
              <a:rPr lang="en-US" sz="1933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933" dirty="0" err="1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beragam</a:t>
            </a:r>
            <a:r>
              <a:rPr lang="en-US" sz="1933" dirty="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package / libraries.</a:t>
            </a:r>
            <a:endParaRPr sz="1933" dirty="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260369dc7_0_39"/>
          <p:cNvSpPr/>
          <p:nvPr/>
        </p:nvSpPr>
        <p:spPr>
          <a:xfrm>
            <a:off x="823" y="464"/>
            <a:ext cx="5281641" cy="6857074"/>
          </a:xfrm>
          <a:custGeom>
            <a:avLst/>
            <a:gdLst/>
            <a:ahLst/>
            <a:cxnLst/>
            <a:rect l="l" t="t" r="r" b="b"/>
            <a:pathLst>
              <a:path w="7923530" h="10287000" extrusionOk="0">
                <a:moveTo>
                  <a:pt x="566853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5209055" y="0"/>
                </a:lnTo>
                <a:lnTo>
                  <a:pt x="5217529" y="6124"/>
                </a:lnTo>
                <a:lnTo>
                  <a:pt x="5260930" y="38040"/>
                </a:lnTo>
                <a:lnTo>
                  <a:pt x="5304069" y="70310"/>
                </a:lnTo>
                <a:lnTo>
                  <a:pt x="5346938" y="102927"/>
                </a:lnTo>
                <a:lnTo>
                  <a:pt x="5389536" y="135891"/>
                </a:lnTo>
                <a:lnTo>
                  <a:pt x="5431862" y="169203"/>
                </a:lnTo>
                <a:lnTo>
                  <a:pt x="5473915" y="202862"/>
                </a:lnTo>
                <a:lnTo>
                  <a:pt x="5515692" y="236869"/>
                </a:lnTo>
                <a:lnTo>
                  <a:pt x="5557200" y="271217"/>
                </a:lnTo>
                <a:lnTo>
                  <a:pt x="5598419" y="305898"/>
                </a:lnTo>
                <a:lnTo>
                  <a:pt x="5639350" y="340913"/>
                </a:lnTo>
                <a:lnTo>
                  <a:pt x="5679993" y="376261"/>
                </a:lnTo>
                <a:lnTo>
                  <a:pt x="5720349" y="411943"/>
                </a:lnTo>
                <a:lnTo>
                  <a:pt x="5760420" y="447959"/>
                </a:lnTo>
                <a:lnTo>
                  <a:pt x="5800185" y="484301"/>
                </a:lnTo>
                <a:lnTo>
                  <a:pt x="5839650" y="520962"/>
                </a:lnTo>
                <a:lnTo>
                  <a:pt x="5878813" y="557943"/>
                </a:lnTo>
                <a:lnTo>
                  <a:pt x="5917674" y="595244"/>
                </a:lnTo>
                <a:lnTo>
                  <a:pt x="5956230" y="632863"/>
                </a:lnTo>
                <a:lnTo>
                  <a:pt x="5994480" y="670802"/>
                </a:lnTo>
                <a:lnTo>
                  <a:pt x="6032417" y="709052"/>
                </a:lnTo>
                <a:lnTo>
                  <a:pt x="6070035" y="747607"/>
                </a:lnTo>
                <a:lnTo>
                  <a:pt x="6107333" y="786465"/>
                </a:lnTo>
                <a:lnTo>
                  <a:pt x="6144313" y="825627"/>
                </a:lnTo>
                <a:lnTo>
                  <a:pt x="6180976" y="865093"/>
                </a:lnTo>
                <a:lnTo>
                  <a:pt x="6217321" y="904863"/>
                </a:lnTo>
                <a:lnTo>
                  <a:pt x="6253331" y="944928"/>
                </a:lnTo>
                <a:lnTo>
                  <a:pt x="6289011" y="985281"/>
                </a:lnTo>
                <a:lnTo>
                  <a:pt x="6324360" y="1025922"/>
                </a:lnTo>
                <a:lnTo>
                  <a:pt x="6359378" y="1066851"/>
                </a:lnTo>
                <a:lnTo>
                  <a:pt x="6394063" y="1108069"/>
                </a:lnTo>
                <a:lnTo>
                  <a:pt x="6428416" y="1149575"/>
                </a:lnTo>
                <a:lnTo>
                  <a:pt x="6462417" y="1191359"/>
                </a:lnTo>
                <a:lnTo>
                  <a:pt x="6496075" y="1233414"/>
                </a:lnTo>
                <a:lnTo>
                  <a:pt x="6529387" y="1275741"/>
                </a:lnTo>
                <a:lnTo>
                  <a:pt x="6562353" y="1318338"/>
                </a:lnTo>
                <a:lnTo>
                  <a:pt x="6594970" y="1361206"/>
                </a:lnTo>
                <a:lnTo>
                  <a:pt x="6627237" y="1404344"/>
                </a:lnTo>
                <a:lnTo>
                  <a:pt x="6659149" y="1447746"/>
                </a:lnTo>
                <a:lnTo>
                  <a:pt x="6690702" y="1491404"/>
                </a:lnTo>
                <a:lnTo>
                  <a:pt x="6721894" y="1535317"/>
                </a:lnTo>
                <a:lnTo>
                  <a:pt x="6752726" y="1579483"/>
                </a:lnTo>
                <a:lnTo>
                  <a:pt x="6783199" y="1623898"/>
                </a:lnTo>
                <a:lnTo>
                  <a:pt x="6813311" y="1668562"/>
                </a:lnTo>
                <a:lnTo>
                  <a:pt x="6843059" y="1713480"/>
                </a:lnTo>
                <a:lnTo>
                  <a:pt x="6872437" y="1758635"/>
                </a:lnTo>
                <a:lnTo>
                  <a:pt x="6901443" y="1804025"/>
                </a:lnTo>
                <a:lnTo>
                  <a:pt x="6930076" y="1849650"/>
                </a:lnTo>
                <a:lnTo>
                  <a:pt x="6958334" y="1895509"/>
                </a:lnTo>
                <a:lnTo>
                  <a:pt x="6986217" y="1941602"/>
                </a:lnTo>
                <a:lnTo>
                  <a:pt x="7013721" y="1987930"/>
                </a:lnTo>
                <a:lnTo>
                  <a:pt x="7040846" y="2034470"/>
                </a:lnTo>
                <a:lnTo>
                  <a:pt x="7067589" y="2081226"/>
                </a:lnTo>
                <a:lnTo>
                  <a:pt x="7093948" y="2128200"/>
                </a:lnTo>
                <a:lnTo>
                  <a:pt x="7119921" y="2175392"/>
                </a:lnTo>
                <a:lnTo>
                  <a:pt x="7145505" y="2222807"/>
                </a:lnTo>
                <a:lnTo>
                  <a:pt x="7170710" y="2270420"/>
                </a:lnTo>
                <a:lnTo>
                  <a:pt x="7195520" y="2318234"/>
                </a:lnTo>
                <a:lnTo>
                  <a:pt x="7219935" y="2366247"/>
                </a:lnTo>
                <a:lnTo>
                  <a:pt x="7243955" y="2414457"/>
                </a:lnTo>
                <a:lnTo>
                  <a:pt x="7267579" y="2462864"/>
                </a:lnTo>
                <a:lnTo>
                  <a:pt x="7290809" y="2511465"/>
                </a:lnTo>
                <a:lnTo>
                  <a:pt x="7313650" y="2560264"/>
                </a:lnTo>
                <a:lnTo>
                  <a:pt x="7336085" y="2609239"/>
                </a:lnTo>
                <a:lnTo>
                  <a:pt x="7358114" y="2658391"/>
                </a:lnTo>
                <a:lnTo>
                  <a:pt x="7379740" y="2707722"/>
                </a:lnTo>
                <a:lnTo>
                  <a:pt x="7400963" y="2757230"/>
                </a:lnTo>
                <a:lnTo>
                  <a:pt x="7421785" y="2806918"/>
                </a:lnTo>
                <a:lnTo>
                  <a:pt x="7442192" y="2856775"/>
                </a:lnTo>
                <a:lnTo>
                  <a:pt x="7462192" y="2906791"/>
                </a:lnTo>
                <a:lnTo>
                  <a:pt x="7481785" y="2956966"/>
                </a:lnTo>
                <a:lnTo>
                  <a:pt x="7500967" y="3007301"/>
                </a:lnTo>
                <a:lnTo>
                  <a:pt x="7519736" y="3057797"/>
                </a:lnTo>
                <a:lnTo>
                  <a:pt x="7538091" y="3108455"/>
                </a:lnTo>
                <a:lnTo>
                  <a:pt x="7556029" y="3159251"/>
                </a:lnTo>
                <a:lnTo>
                  <a:pt x="7573550" y="3210187"/>
                </a:lnTo>
                <a:lnTo>
                  <a:pt x="7590654" y="3261262"/>
                </a:lnTo>
                <a:lnTo>
                  <a:pt x="7607341" y="3312475"/>
                </a:lnTo>
                <a:lnTo>
                  <a:pt x="7623611" y="3363826"/>
                </a:lnTo>
                <a:lnTo>
                  <a:pt x="7639464" y="3415313"/>
                </a:lnTo>
                <a:lnTo>
                  <a:pt x="7654895" y="3466928"/>
                </a:lnTo>
                <a:lnTo>
                  <a:pt x="7669901" y="3518661"/>
                </a:lnTo>
                <a:lnTo>
                  <a:pt x="7684481" y="3570513"/>
                </a:lnTo>
                <a:lnTo>
                  <a:pt x="7698635" y="3622483"/>
                </a:lnTo>
                <a:lnTo>
                  <a:pt x="7712364" y="3674572"/>
                </a:lnTo>
                <a:lnTo>
                  <a:pt x="7725666" y="3726779"/>
                </a:lnTo>
                <a:lnTo>
                  <a:pt x="7738541" y="3779094"/>
                </a:lnTo>
                <a:lnTo>
                  <a:pt x="7750985" y="3831505"/>
                </a:lnTo>
                <a:lnTo>
                  <a:pt x="7763000" y="3884011"/>
                </a:lnTo>
                <a:lnTo>
                  <a:pt x="7774584" y="3936611"/>
                </a:lnTo>
                <a:lnTo>
                  <a:pt x="7785738" y="3989304"/>
                </a:lnTo>
                <a:lnTo>
                  <a:pt x="7796461" y="4042091"/>
                </a:lnTo>
                <a:lnTo>
                  <a:pt x="7806755" y="4094974"/>
                </a:lnTo>
                <a:lnTo>
                  <a:pt x="7816616" y="4147932"/>
                </a:lnTo>
                <a:lnTo>
                  <a:pt x="7826045" y="4200965"/>
                </a:lnTo>
                <a:lnTo>
                  <a:pt x="7835039" y="4254072"/>
                </a:lnTo>
                <a:lnTo>
                  <a:pt x="7843597" y="4307254"/>
                </a:lnTo>
                <a:lnTo>
                  <a:pt x="7851717" y="4360511"/>
                </a:lnTo>
                <a:lnTo>
                  <a:pt x="7859401" y="4413842"/>
                </a:lnTo>
                <a:lnTo>
                  <a:pt x="7866650" y="4467223"/>
                </a:lnTo>
                <a:lnTo>
                  <a:pt x="7873462" y="4520655"/>
                </a:lnTo>
                <a:lnTo>
                  <a:pt x="7879838" y="4574140"/>
                </a:lnTo>
                <a:lnTo>
                  <a:pt x="7885776" y="4627680"/>
                </a:lnTo>
                <a:lnTo>
                  <a:pt x="7891276" y="4681274"/>
                </a:lnTo>
                <a:lnTo>
                  <a:pt x="7896337" y="4734904"/>
                </a:lnTo>
                <a:lnTo>
                  <a:pt x="7900959" y="4788570"/>
                </a:lnTo>
                <a:lnTo>
                  <a:pt x="7905143" y="4842272"/>
                </a:lnTo>
                <a:lnTo>
                  <a:pt x="7908887" y="4896006"/>
                </a:lnTo>
                <a:lnTo>
                  <a:pt x="7912192" y="4949772"/>
                </a:lnTo>
                <a:lnTo>
                  <a:pt x="7915059" y="5003565"/>
                </a:lnTo>
                <a:lnTo>
                  <a:pt x="7917484" y="5057390"/>
                </a:lnTo>
                <a:lnTo>
                  <a:pt x="7919467" y="5111224"/>
                </a:lnTo>
                <a:lnTo>
                  <a:pt x="7921008" y="5165067"/>
                </a:lnTo>
                <a:lnTo>
                  <a:pt x="7922107" y="5218918"/>
                </a:lnTo>
                <a:lnTo>
                  <a:pt x="7922767" y="5272778"/>
                </a:lnTo>
                <a:lnTo>
                  <a:pt x="7922986" y="5326647"/>
                </a:lnTo>
                <a:lnTo>
                  <a:pt x="7922767" y="5380516"/>
                </a:lnTo>
                <a:lnTo>
                  <a:pt x="7922107" y="5434376"/>
                </a:lnTo>
                <a:lnTo>
                  <a:pt x="7921008" y="5488227"/>
                </a:lnTo>
                <a:lnTo>
                  <a:pt x="7919467" y="5542069"/>
                </a:lnTo>
                <a:lnTo>
                  <a:pt x="7917484" y="5595903"/>
                </a:lnTo>
                <a:lnTo>
                  <a:pt x="7915059" y="5649728"/>
                </a:lnTo>
                <a:lnTo>
                  <a:pt x="7912192" y="5703522"/>
                </a:lnTo>
                <a:lnTo>
                  <a:pt x="7908887" y="5757287"/>
                </a:lnTo>
                <a:lnTo>
                  <a:pt x="7905143" y="5811022"/>
                </a:lnTo>
                <a:lnTo>
                  <a:pt x="7900959" y="5864723"/>
                </a:lnTo>
                <a:lnTo>
                  <a:pt x="7896337" y="5918390"/>
                </a:lnTo>
                <a:lnTo>
                  <a:pt x="7891276" y="5972019"/>
                </a:lnTo>
                <a:lnTo>
                  <a:pt x="7885776" y="6025614"/>
                </a:lnTo>
                <a:lnTo>
                  <a:pt x="7879838" y="6079153"/>
                </a:lnTo>
                <a:lnTo>
                  <a:pt x="7873462" y="6132638"/>
                </a:lnTo>
                <a:lnTo>
                  <a:pt x="7866650" y="6186070"/>
                </a:lnTo>
                <a:lnTo>
                  <a:pt x="7859401" y="6239451"/>
                </a:lnTo>
                <a:lnTo>
                  <a:pt x="7851717" y="6292783"/>
                </a:lnTo>
                <a:lnTo>
                  <a:pt x="7843597" y="6346039"/>
                </a:lnTo>
                <a:lnTo>
                  <a:pt x="7835039" y="6399221"/>
                </a:lnTo>
                <a:lnTo>
                  <a:pt x="7826045" y="6452328"/>
                </a:lnTo>
                <a:lnTo>
                  <a:pt x="7816616" y="6505361"/>
                </a:lnTo>
                <a:lnTo>
                  <a:pt x="7806755" y="6558319"/>
                </a:lnTo>
                <a:lnTo>
                  <a:pt x="7796461" y="6611202"/>
                </a:lnTo>
                <a:lnTo>
                  <a:pt x="7785738" y="6663989"/>
                </a:lnTo>
                <a:lnTo>
                  <a:pt x="7774584" y="6716683"/>
                </a:lnTo>
                <a:lnTo>
                  <a:pt x="7763000" y="6769283"/>
                </a:lnTo>
                <a:lnTo>
                  <a:pt x="7750985" y="6821789"/>
                </a:lnTo>
                <a:lnTo>
                  <a:pt x="7738541" y="6874199"/>
                </a:lnTo>
                <a:lnTo>
                  <a:pt x="7725666" y="6926514"/>
                </a:lnTo>
                <a:lnTo>
                  <a:pt x="7712364" y="6978722"/>
                </a:lnTo>
                <a:lnTo>
                  <a:pt x="7698635" y="7030810"/>
                </a:lnTo>
                <a:lnTo>
                  <a:pt x="7684481" y="7082781"/>
                </a:lnTo>
                <a:lnTo>
                  <a:pt x="7669901" y="7134633"/>
                </a:lnTo>
                <a:lnTo>
                  <a:pt x="7654895" y="7186366"/>
                </a:lnTo>
                <a:lnTo>
                  <a:pt x="7639464" y="7237981"/>
                </a:lnTo>
                <a:lnTo>
                  <a:pt x="7623611" y="7289468"/>
                </a:lnTo>
                <a:lnTo>
                  <a:pt x="7607341" y="7340819"/>
                </a:lnTo>
                <a:lnTo>
                  <a:pt x="7590654" y="7392032"/>
                </a:lnTo>
                <a:lnTo>
                  <a:pt x="7573550" y="7443106"/>
                </a:lnTo>
                <a:lnTo>
                  <a:pt x="7556029" y="7494042"/>
                </a:lnTo>
                <a:lnTo>
                  <a:pt x="7538091" y="7544838"/>
                </a:lnTo>
                <a:lnTo>
                  <a:pt x="7519738" y="7595496"/>
                </a:lnTo>
                <a:lnTo>
                  <a:pt x="7500973" y="7645992"/>
                </a:lnTo>
                <a:lnTo>
                  <a:pt x="7481795" y="7696328"/>
                </a:lnTo>
                <a:lnTo>
                  <a:pt x="7462204" y="7746503"/>
                </a:lnTo>
                <a:lnTo>
                  <a:pt x="7442201" y="7796518"/>
                </a:lnTo>
                <a:lnTo>
                  <a:pt x="7421785" y="7846375"/>
                </a:lnTo>
                <a:lnTo>
                  <a:pt x="7400963" y="7896063"/>
                </a:lnTo>
                <a:lnTo>
                  <a:pt x="7379740" y="7945572"/>
                </a:lnTo>
                <a:lnTo>
                  <a:pt x="7358114" y="7994902"/>
                </a:lnTo>
                <a:lnTo>
                  <a:pt x="7336085" y="8044054"/>
                </a:lnTo>
                <a:lnTo>
                  <a:pt x="7313650" y="8093030"/>
                </a:lnTo>
                <a:lnTo>
                  <a:pt x="7290809" y="8141829"/>
                </a:lnTo>
                <a:lnTo>
                  <a:pt x="7267579" y="8190430"/>
                </a:lnTo>
                <a:lnTo>
                  <a:pt x="7243955" y="8238836"/>
                </a:lnTo>
                <a:lnTo>
                  <a:pt x="7219935" y="8287047"/>
                </a:lnTo>
                <a:lnTo>
                  <a:pt x="7195520" y="8335060"/>
                </a:lnTo>
                <a:lnTo>
                  <a:pt x="7170710" y="8382874"/>
                </a:lnTo>
                <a:lnTo>
                  <a:pt x="7145505" y="8430487"/>
                </a:lnTo>
                <a:lnTo>
                  <a:pt x="7119921" y="8477892"/>
                </a:lnTo>
                <a:lnTo>
                  <a:pt x="7093948" y="8525082"/>
                </a:lnTo>
                <a:lnTo>
                  <a:pt x="7067589" y="8572057"/>
                </a:lnTo>
                <a:lnTo>
                  <a:pt x="7040846" y="8618817"/>
                </a:lnTo>
                <a:lnTo>
                  <a:pt x="7013721" y="8665362"/>
                </a:lnTo>
                <a:lnTo>
                  <a:pt x="6986217" y="8711692"/>
                </a:lnTo>
                <a:lnTo>
                  <a:pt x="6958334" y="8757784"/>
                </a:lnTo>
                <a:lnTo>
                  <a:pt x="6930076" y="8803644"/>
                </a:lnTo>
                <a:lnTo>
                  <a:pt x="6901443" y="8849269"/>
                </a:lnTo>
                <a:lnTo>
                  <a:pt x="6872437" y="8894659"/>
                </a:lnTo>
                <a:lnTo>
                  <a:pt x="6843059" y="8939814"/>
                </a:lnTo>
                <a:lnTo>
                  <a:pt x="6813311" y="8984732"/>
                </a:lnTo>
                <a:lnTo>
                  <a:pt x="6783199" y="9029395"/>
                </a:lnTo>
                <a:lnTo>
                  <a:pt x="6752726" y="9073811"/>
                </a:lnTo>
                <a:lnTo>
                  <a:pt x="6721894" y="9117976"/>
                </a:lnTo>
                <a:lnTo>
                  <a:pt x="6690702" y="9161889"/>
                </a:lnTo>
                <a:lnTo>
                  <a:pt x="6659149" y="9205548"/>
                </a:lnTo>
                <a:lnTo>
                  <a:pt x="6627237" y="9248949"/>
                </a:lnTo>
                <a:lnTo>
                  <a:pt x="6594970" y="9292087"/>
                </a:lnTo>
                <a:lnTo>
                  <a:pt x="6562353" y="9334956"/>
                </a:lnTo>
                <a:lnTo>
                  <a:pt x="6529387" y="9377555"/>
                </a:lnTo>
                <a:lnTo>
                  <a:pt x="6496075" y="9419881"/>
                </a:lnTo>
                <a:lnTo>
                  <a:pt x="6462417" y="9461934"/>
                </a:lnTo>
                <a:lnTo>
                  <a:pt x="6428416" y="9503711"/>
                </a:lnTo>
                <a:lnTo>
                  <a:pt x="6394063" y="9545219"/>
                </a:lnTo>
                <a:lnTo>
                  <a:pt x="6359378" y="9586438"/>
                </a:lnTo>
                <a:lnTo>
                  <a:pt x="6324360" y="9627369"/>
                </a:lnTo>
                <a:lnTo>
                  <a:pt x="6289011" y="9668012"/>
                </a:lnTo>
                <a:lnTo>
                  <a:pt x="6253331" y="9708368"/>
                </a:lnTo>
                <a:lnTo>
                  <a:pt x="6217321" y="9748438"/>
                </a:lnTo>
                <a:lnTo>
                  <a:pt x="6180976" y="9788203"/>
                </a:lnTo>
                <a:lnTo>
                  <a:pt x="6144313" y="9827668"/>
                </a:lnTo>
                <a:lnTo>
                  <a:pt x="6107333" y="9866832"/>
                </a:lnTo>
                <a:lnTo>
                  <a:pt x="6070035" y="9905692"/>
                </a:lnTo>
                <a:lnTo>
                  <a:pt x="6032417" y="9944249"/>
                </a:lnTo>
                <a:lnTo>
                  <a:pt x="5994480" y="9982499"/>
                </a:lnTo>
                <a:lnTo>
                  <a:pt x="5956230" y="10020436"/>
                </a:lnTo>
                <a:lnTo>
                  <a:pt x="5917674" y="10058054"/>
                </a:lnTo>
                <a:lnTo>
                  <a:pt x="5878813" y="10095352"/>
                </a:lnTo>
                <a:lnTo>
                  <a:pt x="5839650" y="10132332"/>
                </a:lnTo>
                <a:lnTo>
                  <a:pt x="5800185" y="10168994"/>
                </a:lnTo>
                <a:lnTo>
                  <a:pt x="5760420" y="10205340"/>
                </a:lnTo>
                <a:lnTo>
                  <a:pt x="5720349" y="10241350"/>
                </a:lnTo>
                <a:lnTo>
                  <a:pt x="5679993" y="10277030"/>
                </a:lnTo>
                <a:lnTo>
                  <a:pt x="5668530" y="10287000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800"/>
            </a:pPr>
            <a:endParaRPr sz="1200"/>
          </a:p>
        </p:txBody>
      </p:sp>
      <p:sp>
        <p:nvSpPr>
          <p:cNvPr id="197" name="Google Shape;197;ge260369dc7_0_39"/>
          <p:cNvSpPr txBox="1"/>
          <p:nvPr/>
        </p:nvSpPr>
        <p:spPr>
          <a:xfrm>
            <a:off x="358165" y="1989096"/>
            <a:ext cx="4559785" cy="2305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032" rIns="0" bIns="0" anchor="t" anchorCtr="0">
            <a:spAutoFit/>
          </a:bodyPr>
          <a:lstStyle/>
          <a:p>
            <a:r>
              <a:rPr lang="en-US" sz="3732" b="1" dirty="0">
                <a:solidFill>
                  <a:schemeClr val="bg1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Python Tools IDE (Integrated Development Environment)</a:t>
            </a:r>
          </a:p>
        </p:txBody>
      </p:sp>
      <p:sp>
        <p:nvSpPr>
          <p:cNvPr id="198" name="Google Shape;198;ge260369dc7_0_39"/>
          <p:cNvSpPr/>
          <p:nvPr/>
        </p:nvSpPr>
        <p:spPr>
          <a:xfrm>
            <a:off x="11398196" y="6083389"/>
            <a:ext cx="792893" cy="7740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800"/>
            </a:pPr>
            <a:endParaRPr sz="1200"/>
          </a:p>
        </p:txBody>
      </p:sp>
      <p:pic>
        <p:nvPicPr>
          <p:cNvPr id="199" name="Google Shape;199;ge260369dc7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4103" y="1696386"/>
            <a:ext cx="1473921" cy="1708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e260369dc7_0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8362" y="1793847"/>
            <a:ext cx="1473917" cy="1473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e260369dc7_0_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1856" y="4294502"/>
            <a:ext cx="4926935" cy="217775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e260369dc7_0_39"/>
          <p:cNvSpPr txBox="1"/>
          <p:nvPr/>
        </p:nvSpPr>
        <p:spPr>
          <a:xfrm>
            <a:off x="5639806" y="3659929"/>
            <a:ext cx="1942738" cy="37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41" tIns="60941" rIns="60941" bIns="60941" anchor="t" anchorCtr="0">
            <a:spAutoFit/>
          </a:bodyPr>
          <a:lstStyle/>
          <a:p>
            <a:r>
              <a:rPr lang="en-US" sz="1666" dirty="0" err="1">
                <a:latin typeface="Georgia"/>
                <a:ea typeface="Georgia"/>
                <a:cs typeface="Georgia"/>
                <a:sym typeface="Georgia"/>
              </a:rPr>
              <a:t>Jupyter</a:t>
            </a:r>
            <a:r>
              <a:rPr lang="en-US" sz="1666" dirty="0">
                <a:latin typeface="Georgia"/>
                <a:ea typeface="Georgia"/>
                <a:cs typeface="Georgia"/>
                <a:sym typeface="Georgia"/>
              </a:rPr>
              <a:t> Notebook</a:t>
            </a:r>
            <a:endParaRPr sz="1666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4" name="Google Shape;204;ge260369dc7_0_39"/>
          <p:cNvSpPr txBox="1"/>
          <p:nvPr/>
        </p:nvSpPr>
        <p:spPr>
          <a:xfrm>
            <a:off x="7948370" y="3591355"/>
            <a:ext cx="1942738" cy="37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41" tIns="60941" rIns="60941" bIns="60941" anchor="t" anchorCtr="0">
            <a:spAutoFit/>
          </a:bodyPr>
          <a:lstStyle/>
          <a:p>
            <a:pPr algn="ctr"/>
            <a:r>
              <a:rPr lang="en-US" sz="1666">
                <a:latin typeface="Georgia"/>
                <a:ea typeface="Georgia"/>
                <a:cs typeface="Georgia"/>
                <a:sym typeface="Georgia"/>
              </a:rPr>
              <a:t>VS Code</a:t>
            </a:r>
            <a:endParaRPr sz="1666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Google Shape;205;ge260369dc7_0_39"/>
          <p:cNvSpPr txBox="1"/>
          <p:nvPr/>
        </p:nvSpPr>
        <p:spPr>
          <a:xfrm>
            <a:off x="9956941" y="3615718"/>
            <a:ext cx="1942738" cy="63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41" tIns="60941" rIns="60941" bIns="60941" anchor="t" anchorCtr="0">
            <a:spAutoFit/>
          </a:bodyPr>
          <a:lstStyle/>
          <a:p>
            <a:pPr algn="ctr"/>
            <a:r>
              <a:rPr lang="en-US" sz="1666" dirty="0">
                <a:latin typeface="Georgia"/>
                <a:ea typeface="Georgia"/>
                <a:cs typeface="Georgia"/>
                <a:sym typeface="Georgia"/>
              </a:rPr>
              <a:t>Anaconda Navigator</a:t>
            </a:r>
            <a:endParaRPr sz="1666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6" name="Google Shape;206;ge260369dc7_0_39"/>
          <p:cNvSpPr txBox="1"/>
          <p:nvPr/>
        </p:nvSpPr>
        <p:spPr>
          <a:xfrm>
            <a:off x="7948362" y="6323003"/>
            <a:ext cx="1942738" cy="37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41" tIns="60941" rIns="60941" bIns="60941" anchor="t" anchorCtr="0">
            <a:spAutoFit/>
          </a:bodyPr>
          <a:lstStyle/>
          <a:p>
            <a:pPr algn="ctr"/>
            <a:r>
              <a:rPr lang="en-US" sz="1666" dirty="0">
                <a:latin typeface="Georgia"/>
                <a:ea typeface="Georgia"/>
                <a:cs typeface="Georgia"/>
                <a:sym typeface="Georgia"/>
              </a:rPr>
              <a:t>Google </a:t>
            </a:r>
            <a:r>
              <a:rPr lang="en-US" sz="1666" dirty="0" err="1">
                <a:latin typeface="Georgia"/>
                <a:ea typeface="Georgia"/>
                <a:cs typeface="Georgia"/>
                <a:sym typeface="Georgia"/>
              </a:rPr>
              <a:t>Colab</a:t>
            </a:r>
            <a:endParaRPr sz="1666" dirty="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C195FE6C-95EE-F54B-F9A9-81A77B5A15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6940" y="2027267"/>
            <a:ext cx="2098200" cy="1046753"/>
          </a:xfrm>
          <a:prstGeom prst="rect">
            <a:avLst/>
          </a:prstGeom>
        </p:spPr>
      </p:pic>
      <p:sp>
        <p:nvSpPr>
          <p:cNvPr id="4" name="Kotak Teks 3">
            <a:extLst>
              <a:ext uri="{FF2B5EF4-FFF2-40B4-BE49-F238E27FC236}">
                <a16:creationId xmlns:a16="http://schemas.microsoft.com/office/drawing/2014/main" id="{C7CC854D-A901-3557-40D0-51426519EAA3}"/>
              </a:ext>
            </a:extLst>
          </p:cNvPr>
          <p:cNvSpPr txBox="1"/>
          <p:nvPr/>
        </p:nvSpPr>
        <p:spPr>
          <a:xfrm>
            <a:off x="5282464" y="240239"/>
            <a:ext cx="60940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An </a:t>
            </a:r>
            <a:r>
              <a:rPr lang="en-US" sz="2000" b="1" dirty="0"/>
              <a:t>IDE (Integrated Development Environment)</a:t>
            </a:r>
            <a:r>
              <a:rPr lang="en-US" sz="2000" dirty="0"/>
              <a:t> is an application that provides all the tools a programmer needs to write, test, and run code in one place.</a:t>
            </a:r>
            <a:endParaRPr lang="en-ID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A41869A1-13A9-82E9-F309-21EFEADAE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2">
            <a:extLst>
              <a:ext uri="{FF2B5EF4-FFF2-40B4-BE49-F238E27FC236}">
                <a16:creationId xmlns:a16="http://schemas.microsoft.com/office/drawing/2014/main" id="{6746B5CC-0969-6943-D28A-7DAF08C90E96}"/>
              </a:ext>
            </a:extLst>
          </p:cNvPr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350" name="Google Shape;350;p22">
              <a:extLst>
                <a:ext uri="{FF2B5EF4-FFF2-40B4-BE49-F238E27FC236}">
                  <a16:creationId xmlns:a16="http://schemas.microsoft.com/office/drawing/2014/main" id="{D6A180B8-00F2-AC9D-3034-DBF9674861BA}"/>
                </a:ext>
              </a:extLst>
            </p:cNvPr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>
              <a:extLst>
                <a:ext uri="{FF2B5EF4-FFF2-40B4-BE49-F238E27FC236}">
                  <a16:creationId xmlns:a16="http://schemas.microsoft.com/office/drawing/2014/main" id="{A76C2A5A-864F-FFBD-D878-F2F273A9A839}"/>
                </a:ext>
              </a:extLst>
            </p:cNvPr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>
              <a:extLst>
                <a:ext uri="{FF2B5EF4-FFF2-40B4-BE49-F238E27FC236}">
                  <a16:creationId xmlns:a16="http://schemas.microsoft.com/office/drawing/2014/main" id="{493E1738-A627-51AB-8A93-837C8270B7F1}"/>
                </a:ext>
              </a:extLst>
            </p:cNvPr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2">
            <a:extLst>
              <a:ext uri="{FF2B5EF4-FFF2-40B4-BE49-F238E27FC236}">
                <a16:creationId xmlns:a16="http://schemas.microsoft.com/office/drawing/2014/main" id="{D4D94D2A-6F66-509B-6468-0DAE716B08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123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r>
              <a:rPr lang="en-US" sz="3600" dirty="0"/>
              <a:t>Why Should Data Scientists Learn to Code?</a:t>
            </a:r>
          </a:p>
        </p:txBody>
      </p:sp>
      <p:sp>
        <p:nvSpPr>
          <p:cNvPr id="354" name="Google Shape;354;p22">
            <a:extLst>
              <a:ext uri="{FF2B5EF4-FFF2-40B4-BE49-F238E27FC236}">
                <a16:creationId xmlns:a16="http://schemas.microsoft.com/office/drawing/2014/main" id="{19316CFF-BC78-7DBC-A0E4-788304DC6F59}"/>
              </a:ext>
            </a:extLst>
          </p:cNvPr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7580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/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noAutofit/>
          </a:bodyPr>
          <a:lstStyle/>
          <a:p>
            <a:r>
              <a:rPr lang="en-US" sz="4265" b="1" dirty="0">
                <a:solidFill>
                  <a:srgbClr val="48A8C4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Who is Data Scientist ?</a:t>
            </a:r>
          </a:p>
        </p:txBody>
      </p:sp>
      <p:pic>
        <p:nvPicPr>
          <p:cNvPr id="195" name="Google Shape;195;g26585e5a41e_0_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6585e5a41e_0_267"/>
          <p:cNvSpPr/>
          <p:nvPr/>
        </p:nvSpPr>
        <p:spPr>
          <a:xfrm>
            <a:off x="10442160" y="1659754"/>
            <a:ext cx="5945765" cy="5344351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7" name="Google Shape;197;g26585e5a41e_0_267"/>
          <p:cNvSpPr/>
          <p:nvPr/>
        </p:nvSpPr>
        <p:spPr>
          <a:xfrm>
            <a:off x="9883539" y="5079899"/>
            <a:ext cx="4015161" cy="1924206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8" name="Google Shape;198;g26585e5a41e_0_267"/>
          <p:cNvSpPr/>
          <p:nvPr/>
        </p:nvSpPr>
        <p:spPr>
          <a:xfrm>
            <a:off x="10977602" y="4474085"/>
            <a:ext cx="1761456" cy="1222423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9AC1489F-BAC2-1954-7C9A-4A60A6FCE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323" y="1205844"/>
            <a:ext cx="5687195" cy="5340558"/>
          </a:xfrm>
          <a:prstGeom prst="rect">
            <a:avLst/>
          </a:prstGeom>
        </p:spPr>
      </p:pic>
      <p:sp>
        <p:nvSpPr>
          <p:cNvPr id="5" name="Kotak Teks 4">
            <a:extLst>
              <a:ext uri="{FF2B5EF4-FFF2-40B4-BE49-F238E27FC236}">
                <a16:creationId xmlns:a16="http://schemas.microsoft.com/office/drawing/2014/main" id="{315CB22D-5115-2211-EC2E-BA441D10FEAA}"/>
              </a:ext>
            </a:extLst>
          </p:cNvPr>
          <p:cNvSpPr txBox="1"/>
          <p:nvPr/>
        </p:nvSpPr>
        <p:spPr>
          <a:xfrm>
            <a:off x="135181" y="6301672"/>
            <a:ext cx="1997242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66" dirty="0">
                <a:latin typeface="Times New Roman"/>
                <a:ea typeface="Times New Roman"/>
                <a:cs typeface="Times New Roman"/>
                <a:sym typeface="Times New Roman"/>
              </a:rPr>
              <a:t>Source : Google</a:t>
            </a:r>
            <a:endParaRPr lang="en-ID" sz="1866" dirty="0"/>
          </a:p>
        </p:txBody>
      </p:sp>
    </p:spTree>
    <p:extLst>
      <p:ext uri="{BB962C8B-B14F-4D97-AF65-F5344CB8AC3E}">
        <p14:creationId xmlns:p14="http://schemas.microsoft.com/office/powerpoint/2010/main" val="3845274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667</Words>
  <Application>Microsoft Office PowerPoint</Application>
  <PresentationFormat>Layar Lebar</PresentationFormat>
  <Paragraphs>80</Paragraphs>
  <Slides>26</Slides>
  <Notes>26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26</vt:i4>
      </vt:variant>
    </vt:vector>
  </HeadingPairs>
  <TitlesOfParts>
    <vt:vector size="33" baseType="lpstr">
      <vt:lpstr>Arial</vt:lpstr>
      <vt:lpstr>Montserrat</vt:lpstr>
      <vt:lpstr>Calibri</vt:lpstr>
      <vt:lpstr>Times New Roman</vt:lpstr>
      <vt:lpstr>Georgia</vt:lpstr>
      <vt:lpstr>Trebuchet MS</vt:lpstr>
      <vt:lpstr>Tema Office</vt:lpstr>
      <vt:lpstr>Introduction to Python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20222007@mahasiswa.itb.ac.id Liwa4321six</dc:creator>
  <cp:lastModifiedBy>20222007@mahasiswa.itb.ac.id Liwa4321six</cp:lastModifiedBy>
  <cp:revision>63</cp:revision>
  <dcterms:created xsi:type="dcterms:W3CDTF">2024-02-25T07:40:25Z</dcterms:created>
  <dcterms:modified xsi:type="dcterms:W3CDTF">2025-04-15T08:40:14Z</dcterms:modified>
</cp:coreProperties>
</file>