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5" r:id="rId3"/>
    <p:sldId id="257" r:id="rId4"/>
    <p:sldId id="316" r:id="rId5"/>
    <p:sldId id="308" r:id="rId6"/>
    <p:sldId id="266" r:id="rId7"/>
    <p:sldId id="274" r:id="rId8"/>
    <p:sldId id="310" r:id="rId9"/>
    <p:sldId id="270" r:id="rId10"/>
    <p:sldId id="275" r:id="rId11"/>
    <p:sldId id="297" r:id="rId12"/>
    <p:sldId id="298" r:id="rId13"/>
    <p:sldId id="311" r:id="rId14"/>
    <p:sldId id="312" r:id="rId15"/>
    <p:sldId id="313" r:id="rId16"/>
    <p:sldId id="314" r:id="rId17"/>
    <p:sldId id="317" r:id="rId18"/>
    <p:sldId id="299" r:id="rId19"/>
    <p:sldId id="306" r:id="rId20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zuoQ71SJlC4Vh8+X70v3r4pV4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68B"/>
    <a:srgbClr val="3B90A9"/>
    <a:srgbClr val="47A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850" autoAdjust="0"/>
  </p:normalViewPr>
  <p:slideViewPr>
    <p:cSldViewPr snapToGrid="0">
      <p:cViewPr varScale="1">
        <p:scale>
          <a:sx n="50" d="100"/>
          <a:sy n="50" d="100"/>
        </p:scale>
        <p:origin x="1373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969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49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Jadi terdapat banyak pilihan data structures yg ada di Python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Dari sesi demo sebelumnya, kita sudah sama2 melihat bagaimana cara menggunakannya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Namun, pertanyaan lebih pentingnya adalah kapan kita harus menggunakan masing2 data structures tsb?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Karena hanya mengetahui bagaimana cara menggunakan tentunya tidak cukup jika tidak tahu kapan hrus menggunakannya.</a:t>
            </a:r>
            <a:endParaRPr/>
          </a:p>
        </p:txBody>
      </p:sp>
      <p:sp>
        <p:nvSpPr>
          <p:cNvPr id="280" name="Google Shape;2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2105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6339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6655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9086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3022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6395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09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013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38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227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99ad3dff0_0_30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gd99ad3dff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47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13167362" y="9566910"/>
            <a:ext cx="42062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ocs.python.org/3/tutorial/datastructures.html" TargetMode="External"/><Relationship Id="rId7" Type="http://schemas.openxmlformats.org/officeDocument/2006/relationships/hyperlink" Target="https://medium.com/@davidfagb/using-sql-with-pandas-dataframes-1c36f57ea65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dnuggets.com/sql-in-pandas-with-pandasql" TargetMode="External"/><Relationship Id="rId5" Type="http://schemas.openxmlformats.org/officeDocument/2006/relationships/hyperlink" Target="https://www.datacamp.com/tutorial/how-to-use-sql-in-pandas-using-pandasql-queries" TargetMode="External"/><Relationship Id="rId4" Type="http://schemas.openxmlformats.org/officeDocument/2006/relationships/hyperlink" Target="https://www.w3schools.com/sql/sql_syntax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8239030" y="360200"/>
            <a:ext cx="8390100" cy="553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700" marR="508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 dirty="0"/>
              <a:t>Day Extra Class 1</a:t>
            </a:r>
          </a:p>
          <a:p>
            <a:pPr marL="12700" marR="508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200" dirty="0">
                <a:solidFill>
                  <a:schemeClr val="tx1"/>
                </a:solidFill>
              </a:rPr>
              <a:t>Python and </a:t>
            </a:r>
          </a:p>
          <a:p>
            <a:pPr marL="12700" marR="508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200" dirty="0">
                <a:solidFill>
                  <a:schemeClr val="tx1"/>
                </a:solidFill>
              </a:rPr>
              <a:t>SQL Advance</a:t>
            </a:r>
          </a:p>
        </p:txBody>
      </p:sp>
      <p:sp>
        <p:nvSpPr>
          <p:cNvPr id="2" name="Google Shape;49;p1">
            <a:extLst>
              <a:ext uri="{FF2B5EF4-FFF2-40B4-BE49-F238E27FC236}">
                <a16:creationId xmlns:a16="http://schemas.microsoft.com/office/drawing/2014/main" id="{061905F0-860E-F66C-7FD8-3C1EDF0DAB43}"/>
              </a:ext>
            </a:extLst>
          </p:cNvPr>
          <p:cNvSpPr/>
          <p:nvPr/>
        </p:nvSpPr>
        <p:spPr>
          <a:xfrm>
            <a:off x="16602076" y="0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Python (programming language) - Wikipedia">
            <a:extLst>
              <a:ext uri="{FF2B5EF4-FFF2-40B4-BE49-F238E27FC236}">
                <a16:creationId xmlns:a16="http://schemas.microsoft.com/office/drawing/2014/main" id="{4D70A5C9-1FF5-0930-4ABC-D93C1AF1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259" y="6046188"/>
            <a:ext cx="3869741" cy="42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202773" y="66439"/>
            <a:ext cx="14873815" cy="169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44" tIns="182844" rIns="182844" bIns="182844" anchor="t" anchorCtr="0">
            <a:noAutofit/>
          </a:bodyPr>
          <a:lstStyle/>
          <a:p>
            <a:r>
              <a:rPr lang="en-US" sz="4799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Data Type and Structure : Non-Primitive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751" y="66439"/>
            <a:ext cx="2368477" cy="7199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15663240" y="2489631"/>
            <a:ext cx="8918647" cy="8016526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82794" tIns="182794" rIns="182794" bIns="182794" anchor="ctr" anchorCtr="0">
            <a:noAutofit/>
          </a:bodyPr>
          <a:lstStyle/>
          <a:p>
            <a:pPr algn="ctr"/>
            <a:endParaRPr sz="2799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14825309" y="7619848"/>
            <a:ext cx="6022741" cy="2886309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794" tIns="182794" rIns="182794" bIns="182794" anchor="ctr" anchorCtr="0">
            <a:noAutofit/>
          </a:bodyPr>
          <a:lstStyle/>
          <a:p>
            <a:pPr algn="ctr"/>
            <a:endParaRPr sz="2799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/>
          <p:cNvSpPr/>
          <p:nvPr/>
        </p:nvSpPr>
        <p:spPr>
          <a:xfrm>
            <a:off x="16466402" y="6711128"/>
            <a:ext cx="2642185" cy="1833634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82794" tIns="182794" rIns="182794" bIns="182794" anchor="ctr" anchorCtr="0">
            <a:noAutofit/>
          </a:bodyPr>
          <a:lstStyle/>
          <a:p>
            <a:pPr algn="ctr"/>
            <a:endParaRPr sz="2799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397C5CAC-0280-3D37-47B6-D54960713C98}"/>
              </a:ext>
            </a:extLst>
          </p:cNvPr>
          <p:cNvSpPr txBox="1"/>
          <p:nvPr/>
        </p:nvSpPr>
        <p:spPr>
          <a:xfrm>
            <a:off x="202772" y="1532687"/>
            <a:ext cx="16503226" cy="310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- List / Vector</a:t>
            </a:r>
            <a:r>
              <a:rPr lang="en-ID" sz="2799" dirty="0"/>
              <a:t> is </a:t>
            </a:r>
            <a:r>
              <a:rPr lang="en-US" sz="2799" dirty="0"/>
              <a:t>a data structure in python that can saves many different types of other items.</a:t>
            </a:r>
            <a:endParaRPr lang="en-ID" sz="2799" dirty="0"/>
          </a:p>
          <a:p>
            <a:r>
              <a:rPr lang="en-US" sz="2799" b="1" dirty="0"/>
              <a:t>- Array</a:t>
            </a:r>
            <a:r>
              <a:rPr lang="en-US" sz="2799" dirty="0"/>
              <a:t> is a data structure used to store a collection of values or elements, typically of the same data type</a:t>
            </a:r>
          </a:p>
          <a:p>
            <a:r>
              <a:rPr lang="en-US" sz="2799" b="1" dirty="0"/>
              <a:t>- Matrix </a:t>
            </a:r>
            <a:r>
              <a:rPr lang="en-US" sz="2799" dirty="0"/>
              <a:t>is basically just an array of arrays. This is a 2 dimensional arrays.</a:t>
            </a:r>
          </a:p>
          <a:p>
            <a:endParaRPr lang="en-US" sz="2799" dirty="0"/>
          </a:p>
          <a:p>
            <a:r>
              <a:rPr lang="en-US" sz="2799" dirty="0"/>
              <a:t>Based on kind of non-primitive in data type and structure above, we can do basic calculation in python.</a:t>
            </a:r>
            <a:endParaRPr lang="en-ID" sz="2799" dirty="0"/>
          </a:p>
          <a:p>
            <a:endParaRPr lang="en-US" sz="2799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694AAEB-4751-DA8C-BD95-3359093D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1" y="5599966"/>
            <a:ext cx="4526775" cy="2696802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A067AAC9-51F5-5C26-C8AD-4A31F2965067}"/>
              </a:ext>
            </a:extLst>
          </p:cNvPr>
          <p:cNvSpPr txBox="1"/>
          <p:nvPr/>
        </p:nvSpPr>
        <p:spPr>
          <a:xfrm>
            <a:off x="333192" y="5059598"/>
            <a:ext cx="1762530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List</a:t>
            </a:r>
            <a:endParaRPr lang="en-ID" sz="2799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C8353C54-36AC-779F-B27F-60785033BA6D}"/>
              </a:ext>
            </a:extLst>
          </p:cNvPr>
          <p:cNvSpPr txBox="1"/>
          <p:nvPr/>
        </p:nvSpPr>
        <p:spPr>
          <a:xfrm>
            <a:off x="5461841" y="4625221"/>
            <a:ext cx="1762530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Array</a:t>
            </a:r>
            <a:endParaRPr lang="en-ID" sz="2799" dirty="0"/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1A27B053-E720-6BC3-69CF-B6AB5AABB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42" y="5243380"/>
            <a:ext cx="5241316" cy="3045170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3A6AC051-3EAF-31E3-DFE6-39281267E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319" y="5262664"/>
            <a:ext cx="4490482" cy="1685702"/>
          </a:xfrm>
          <a:prstGeom prst="rect">
            <a:avLst/>
          </a:prstGeom>
        </p:spPr>
      </p:pic>
      <p:sp>
        <p:nvSpPr>
          <p:cNvPr id="13" name="Kotak Teks 12">
            <a:extLst>
              <a:ext uri="{FF2B5EF4-FFF2-40B4-BE49-F238E27FC236}">
                <a16:creationId xmlns:a16="http://schemas.microsoft.com/office/drawing/2014/main" id="{F40D0C6B-D046-AA9E-A597-1B3CA6AA9DFA}"/>
              </a:ext>
            </a:extLst>
          </p:cNvPr>
          <p:cNvSpPr txBox="1"/>
          <p:nvPr/>
        </p:nvSpPr>
        <p:spPr>
          <a:xfrm>
            <a:off x="11565826" y="4628016"/>
            <a:ext cx="1762530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Matrix</a:t>
            </a:r>
            <a:endParaRPr lang="en-ID" sz="2799" dirty="0"/>
          </a:p>
        </p:txBody>
      </p:sp>
    </p:spTree>
    <p:extLst>
      <p:ext uri="{BB962C8B-B14F-4D97-AF65-F5344CB8AC3E}">
        <p14:creationId xmlns:p14="http://schemas.microsoft.com/office/powerpoint/2010/main" val="201674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202773" y="66439"/>
            <a:ext cx="14873815" cy="169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44" tIns="182844" rIns="182844" bIns="182844" anchor="t" anchorCtr="0">
            <a:noAutofit/>
          </a:bodyPr>
          <a:lstStyle/>
          <a:p>
            <a:r>
              <a:rPr lang="en-US" sz="4799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Data Type and Structure : Non-Primitive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751" y="66439"/>
            <a:ext cx="2368477" cy="7199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397C5CAC-0280-3D37-47B6-D54960713C98}"/>
              </a:ext>
            </a:extLst>
          </p:cNvPr>
          <p:cNvSpPr txBox="1"/>
          <p:nvPr/>
        </p:nvSpPr>
        <p:spPr>
          <a:xfrm>
            <a:off x="202772" y="1325210"/>
            <a:ext cx="16503226" cy="310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99" b="1" dirty="0"/>
              <a:t>- Tuple </a:t>
            </a:r>
            <a:r>
              <a:rPr lang="en-US" sz="2799" dirty="0"/>
              <a:t>is another data structures that is similar with list. Once it is defined, you </a:t>
            </a:r>
            <a:r>
              <a:rPr lang="en-US" sz="2799" b="1" dirty="0"/>
              <a:t>can not delete, add or edit any values inside it</a:t>
            </a:r>
            <a:r>
              <a:rPr lang="en-US" sz="2799" dirty="0"/>
              <a:t>. Ex : Constant scientific value such as value of gravity.</a:t>
            </a:r>
          </a:p>
          <a:p>
            <a:r>
              <a:rPr lang="en-US" sz="2799" dirty="0"/>
              <a:t>- </a:t>
            </a:r>
            <a:r>
              <a:rPr lang="en-US" sz="2799" b="1" dirty="0"/>
              <a:t>Set</a:t>
            </a:r>
            <a:r>
              <a:rPr lang="en-US" sz="2799" dirty="0"/>
              <a:t> is another list-alike data structure. However, set contains only unique values and it is not ordered.</a:t>
            </a:r>
          </a:p>
          <a:p>
            <a:r>
              <a:rPr lang="en-US" sz="2799" dirty="0"/>
              <a:t>- </a:t>
            </a:r>
            <a:r>
              <a:rPr lang="en-US" sz="2799" b="1" dirty="0"/>
              <a:t>Dictionary</a:t>
            </a:r>
            <a:r>
              <a:rPr lang="en-US" sz="2799" dirty="0"/>
              <a:t> is a data structure that enables us to have a direct access for specific value via the corresponding key.</a:t>
            </a:r>
          </a:p>
          <a:p>
            <a:endParaRPr lang="en-US" sz="2799" dirty="0"/>
          </a:p>
          <a:p>
            <a:r>
              <a:rPr lang="en-US" sz="2799" dirty="0"/>
              <a:t>Based on kind of non-primitive in data type and structure above, we can do basic calculation in python.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A067AAC9-51F5-5C26-C8AD-4A31F2965067}"/>
              </a:ext>
            </a:extLst>
          </p:cNvPr>
          <p:cNvSpPr txBox="1"/>
          <p:nvPr/>
        </p:nvSpPr>
        <p:spPr>
          <a:xfrm>
            <a:off x="333192" y="4624947"/>
            <a:ext cx="1762530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Tuple</a:t>
            </a:r>
            <a:endParaRPr lang="en-ID" sz="2799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C8353C54-36AC-779F-B27F-60785033BA6D}"/>
              </a:ext>
            </a:extLst>
          </p:cNvPr>
          <p:cNvSpPr txBox="1"/>
          <p:nvPr/>
        </p:nvSpPr>
        <p:spPr>
          <a:xfrm>
            <a:off x="4693373" y="4700141"/>
            <a:ext cx="1762530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Set</a:t>
            </a:r>
            <a:endParaRPr lang="en-ID" sz="2799" dirty="0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F40D0C6B-D046-AA9E-A597-1B3CA6AA9DFA}"/>
              </a:ext>
            </a:extLst>
          </p:cNvPr>
          <p:cNvSpPr txBox="1"/>
          <p:nvPr/>
        </p:nvSpPr>
        <p:spPr>
          <a:xfrm>
            <a:off x="10029051" y="5746489"/>
            <a:ext cx="2503451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Dictionary</a:t>
            </a:r>
            <a:endParaRPr lang="en-ID" sz="2799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693C4B2-022A-2C16-7654-5A21686C1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23" y="5231511"/>
            <a:ext cx="3523163" cy="2056765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7A03EC1B-E288-68B6-AB74-123C22E26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93" y="7613469"/>
            <a:ext cx="7524923" cy="2030215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41A5BDF0-9566-4400-AE9A-D02046174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304" y="5249420"/>
            <a:ext cx="5022998" cy="1433264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56D2ED64-4573-9B85-075E-DC8A98B59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3957" y="6455229"/>
            <a:ext cx="7931122" cy="23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5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399282" y="430738"/>
            <a:ext cx="17636419" cy="83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3" rIns="0" bIns="0" anchor="t" anchorCtr="0">
            <a:spAutoFit/>
          </a:bodyPr>
          <a:lstStyle/>
          <a:p>
            <a:pPr marL="12698">
              <a:buSzPts val="1100"/>
            </a:pPr>
            <a:r>
              <a:rPr lang="en-US" sz="535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When to Use Each Non-Primitive Data Structures?</a:t>
            </a:r>
            <a:endParaRPr sz="5350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84" name="Google Shape;284;p3"/>
          <p:cNvGraphicFramePr/>
          <p:nvPr/>
        </p:nvGraphicFramePr>
        <p:xfrm>
          <a:off x="792704" y="2191174"/>
          <a:ext cx="16380788" cy="6724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56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2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dirty="0"/>
                        <a:t>Data structure</a:t>
                      </a:r>
                      <a:endParaRPr sz="2600" b="1" dirty="0"/>
                    </a:p>
                  </a:txBody>
                  <a:tcPr marL="91412" marR="91412" marT="91412" marB="91412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/>
                        <a:t>Suits best when...</a:t>
                      </a:r>
                      <a:endParaRPr sz="2600" b="1"/>
                    </a:p>
                  </a:txBody>
                  <a:tcPr marL="91412" marR="91412" marT="91412" marB="91412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1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List</a:t>
                      </a:r>
                      <a:endParaRPr sz="2600"/>
                    </a:p>
                  </a:txBody>
                  <a:tcPr marL="91412" marR="91412" marT="91412" marB="91412" anchor="ctr"/>
                </a:tc>
                <a:tc>
                  <a:txBody>
                    <a:bodyPr/>
                    <a:lstStyle/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wanted to store &gt;=1 value types either is is hashable or not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lang="en-US" sz="2600"/>
                        <a:t>order is important</a:t>
                      </a:r>
                      <a:endParaRPr sz="2600"/>
                    </a:p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/>
                        <a:t>the value is possible to be changed (replaced, added, removed) in the future</a:t>
                      </a:r>
                      <a:endParaRPr sz="2600"/>
                    </a:p>
                  </a:txBody>
                  <a:tcPr marL="91412" marR="91412" marT="91412" marB="914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Array</a:t>
                      </a:r>
                      <a:endParaRPr sz="2600"/>
                    </a:p>
                  </a:txBody>
                  <a:tcPr marL="91412" marR="91412" marT="91412" marB="91412" anchor="ctr"/>
                </a:tc>
                <a:tc>
                  <a:txBody>
                    <a:bodyPr/>
                    <a:lstStyle/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/>
                        <a:t>(same with list)</a:t>
                      </a:r>
                      <a:endParaRPr sz="2600"/>
                    </a:p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/>
                        <a:t>wanted to apply operation on all its item individually</a:t>
                      </a:r>
                      <a:endParaRPr sz="2600"/>
                    </a:p>
                  </a:txBody>
                  <a:tcPr marL="91412" marR="91412" marT="91412" marB="914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9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/>
                        <a:t>Matrix</a:t>
                      </a:r>
                      <a:endParaRPr sz="2600" dirty="0"/>
                    </a:p>
                  </a:txBody>
                  <a:tcPr marL="91412" marR="91412" marT="91412" marB="91412" anchor="ctr"/>
                </a:tc>
                <a:tc>
                  <a:txBody>
                    <a:bodyPr/>
                    <a:lstStyle/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/>
                        <a:t>the information wanted to be stored is &gt; 1 dimensions</a:t>
                      </a:r>
                      <a:endParaRPr sz="2600"/>
                    </a:p>
                  </a:txBody>
                  <a:tcPr marL="91412" marR="91412" marT="91412" marB="914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9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Tuple</a:t>
                      </a:r>
                      <a:endParaRPr sz="2600"/>
                    </a:p>
                  </a:txBody>
                  <a:tcPr marL="91412" marR="91412" marT="91412" marB="91412" anchor="ctr"/>
                </a:tc>
                <a:tc>
                  <a:txBody>
                    <a:bodyPr/>
                    <a:lstStyle/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/>
                        <a:t>wanted to save a constant set of values (can’t be changed in the future)</a:t>
                      </a:r>
                      <a:endParaRPr sz="2600"/>
                    </a:p>
                  </a:txBody>
                  <a:tcPr marL="91412" marR="91412" marT="91412" marB="914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1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Set</a:t>
                      </a:r>
                      <a:endParaRPr sz="2600"/>
                    </a:p>
                  </a:txBody>
                  <a:tcPr marL="91412" marR="91412" marT="91412" marB="91412" anchor="ctr"/>
                </a:tc>
                <a:tc>
                  <a:txBody>
                    <a:bodyPr/>
                    <a:lstStyle/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/>
                        <a:t>wanted to save unique set of values</a:t>
                      </a:r>
                      <a:endParaRPr sz="2600"/>
                    </a:p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/>
                        <a:t>wanted to save hashable items (float, integer, boolean, string, </a:t>
                      </a: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tuple</a:t>
                      </a:r>
                      <a:r>
                        <a:rPr lang="en-US" sz="2600"/>
                        <a:t>) only</a:t>
                      </a:r>
                      <a:endParaRPr sz="2600"/>
                    </a:p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/>
                        <a:t>no order information</a:t>
                      </a:r>
                      <a:endParaRPr sz="2600"/>
                    </a:p>
                  </a:txBody>
                  <a:tcPr marL="91412" marR="91412" marT="91412" marB="914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Dictionary</a:t>
                      </a:r>
                      <a:endParaRPr sz="2600"/>
                    </a:p>
                  </a:txBody>
                  <a:tcPr marL="91412" marR="91412" marT="91412" marB="91412" anchor="ctr"/>
                </a:tc>
                <a:tc>
                  <a:txBody>
                    <a:bodyPr/>
                    <a:lstStyle/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/>
                        <a:t>wanted to save an unordered set of unique keys that map to values</a:t>
                      </a:r>
                      <a:endParaRPr sz="2600"/>
                    </a:p>
                    <a:p>
                      <a:pPr marL="457200" lvl="0" indent="-387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500"/>
                        <a:buChar char="-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no order information</a:t>
                      </a:r>
                      <a:endParaRPr sz="2600"/>
                    </a:p>
                  </a:txBody>
                  <a:tcPr marL="91412" marR="91412" marT="91412" marB="914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5" name="Google Shape;285;p3"/>
          <p:cNvSpPr txBox="1"/>
          <p:nvPr/>
        </p:nvSpPr>
        <p:spPr>
          <a:xfrm>
            <a:off x="792702" y="8950785"/>
            <a:ext cx="14674019" cy="56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2" tIns="91412" rIns="91412" bIns="91412" anchor="t" anchorCtr="0">
            <a:spAutoFit/>
          </a:bodyPr>
          <a:lstStyle/>
          <a:p>
            <a:r>
              <a:rPr lang="en-US" sz="2499">
                <a:latin typeface="Georgia"/>
                <a:ea typeface="Georgia"/>
                <a:cs typeface="Georgia"/>
                <a:sym typeface="Georgia"/>
              </a:rPr>
              <a:t>*hashable means that the value does not change during its lifetime</a:t>
            </a:r>
            <a:endParaRPr sz="2499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Google Shape;195;g26585e5a41e_0_267">
            <a:extLst>
              <a:ext uri="{FF2B5EF4-FFF2-40B4-BE49-F238E27FC236}">
                <a16:creationId xmlns:a16="http://schemas.microsoft.com/office/drawing/2014/main" id="{82807C2B-F2FD-767A-CECB-1DAEC74AC9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7223" y="9369799"/>
            <a:ext cx="2368477" cy="71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9"/>
          <p:cNvGrpSpPr/>
          <p:nvPr/>
        </p:nvGrpSpPr>
        <p:grpSpPr>
          <a:xfrm>
            <a:off x="0" y="5"/>
            <a:ext cx="18288000" cy="1711095"/>
            <a:chOff x="0" y="5"/>
            <a:chExt cx="18288000" cy="4162430"/>
          </a:xfrm>
        </p:grpSpPr>
        <p:sp>
          <p:nvSpPr>
            <p:cNvPr id="141" name="Google Shape;141;p9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 txBox="1"/>
          <p:nvPr/>
        </p:nvSpPr>
        <p:spPr>
          <a:xfrm>
            <a:off x="5268780" y="4391650"/>
            <a:ext cx="8128000" cy="11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Hands-On Python</a:t>
            </a:r>
            <a:endParaRPr sz="6600" b="0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 panose="02070309020205020404" pitchFamily="49" charset="0"/>
              <a:ea typeface="Trebuchet MS"/>
              <a:cs typeface="Courier New" panose="02070309020205020404" pitchFamily="49" charset="0"/>
              <a:sym typeface="Trebuchet MS"/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343800" y="321230"/>
            <a:ext cx="8800200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 dirty="0">
                <a:latin typeface="Georgia"/>
                <a:ea typeface="Georgia"/>
                <a:cs typeface="Georgia"/>
                <a:sym typeface="Georgia"/>
              </a:rPr>
              <a:t>Refresh in Python</a:t>
            </a:r>
            <a:endParaRPr sz="6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995405D3-A098-DEFD-D3BA-641C6FC110F4}"/>
              </a:ext>
            </a:extLst>
          </p:cNvPr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41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595349" y="4106383"/>
            <a:ext cx="10265155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dirty="0">
                <a:solidFill>
                  <a:srgbClr val="262626"/>
                </a:solidFill>
              </a:rPr>
              <a:t>Refreshment Solving Code in </a:t>
            </a:r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sz="6000" dirty="0">
                <a:solidFill>
                  <a:srgbClr val="262626"/>
                </a:solidFill>
              </a:rPr>
              <a:t> and SQL</a:t>
            </a: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79F3BE99-4388-FD28-0BF7-4C0B2E19B587}"/>
              </a:ext>
            </a:extLst>
          </p:cNvPr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17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9"/>
          <p:cNvGrpSpPr/>
          <p:nvPr/>
        </p:nvGrpSpPr>
        <p:grpSpPr>
          <a:xfrm>
            <a:off x="0" y="5"/>
            <a:ext cx="18288000" cy="1711095"/>
            <a:chOff x="0" y="5"/>
            <a:chExt cx="18288000" cy="4162430"/>
          </a:xfrm>
        </p:grpSpPr>
        <p:sp>
          <p:nvSpPr>
            <p:cNvPr id="141" name="Google Shape;141;p9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 txBox="1"/>
          <p:nvPr/>
        </p:nvSpPr>
        <p:spPr>
          <a:xfrm>
            <a:off x="12137097" y="1938305"/>
            <a:ext cx="4162425" cy="54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Case When Condition</a:t>
            </a:r>
            <a:endParaRPr sz="3000" b="1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 panose="02070309020205020404" pitchFamily="49" charset="0"/>
              <a:ea typeface="Trebuchet MS"/>
              <a:cs typeface="Courier New" panose="02070309020205020404" pitchFamily="49" charset="0"/>
              <a:sym typeface="Trebuchet MS"/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343800" y="321230"/>
            <a:ext cx="8800200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 dirty="0">
                <a:latin typeface="Georgia"/>
                <a:ea typeface="Georgia"/>
                <a:cs typeface="Georgia"/>
                <a:sym typeface="Georgia"/>
              </a:rPr>
              <a:t>Refresh in SQL</a:t>
            </a:r>
            <a:endParaRPr sz="6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995405D3-A098-DEFD-D3BA-641C6FC110F4}"/>
              </a:ext>
            </a:extLst>
          </p:cNvPr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F2C3E985-326B-F5DB-7562-AC0329EC5D54}"/>
              </a:ext>
            </a:extLst>
          </p:cNvPr>
          <p:cNvSpPr txBox="1"/>
          <p:nvPr/>
        </p:nvSpPr>
        <p:spPr>
          <a:xfrm>
            <a:off x="343800" y="2032323"/>
            <a:ext cx="5524500" cy="60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just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Basic SQL Query</a:t>
            </a:r>
            <a:endParaRPr lang="en-US" sz="3000" b="1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 panose="02070309020205020404" pitchFamily="49" charset="0"/>
              <a:ea typeface="Trebuchet MS"/>
              <a:cs typeface="Courier New" panose="02070309020205020404" pitchFamily="49" charset="0"/>
              <a:sym typeface="Trebuchet MS"/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157A66B9-4ACA-0737-31B8-38D6D78F3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409" y="2805001"/>
            <a:ext cx="5751145" cy="1812719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067DFC1B-4D4A-BB01-2BA7-808442AD1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" y="2805001"/>
            <a:ext cx="3718560" cy="2065867"/>
          </a:xfrm>
          <a:prstGeom prst="rect">
            <a:avLst/>
          </a:prstGeom>
        </p:spPr>
      </p:pic>
      <p:sp>
        <p:nvSpPr>
          <p:cNvPr id="11" name="Kotak Teks 10">
            <a:extLst>
              <a:ext uri="{FF2B5EF4-FFF2-40B4-BE49-F238E27FC236}">
                <a16:creationId xmlns:a16="http://schemas.microsoft.com/office/drawing/2014/main" id="{7A7CC49B-CCF4-B5D9-2542-02F146CD2885}"/>
              </a:ext>
            </a:extLst>
          </p:cNvPr>
          <p:cNvSpPr txBox="1"/>
          <p:nvPr/>
        </p:nvSpPr>
        <p:spPr>
          <a:xfrm>
            <a:off x="5684520" y="2032580"/>
            <a:ext cx="5524500" cy="60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just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Aggregate Statement</a:t>
            </a:r>
            <a:endParaRPr lang="en-US" sz="3000" b="1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 panose="02070309020205020404" pitchFamily="49" charset="0"/>
              <a:ea typeface="Trebuchet MS"/>
              <a:cs typeface="Courier New" panose="02070309020205020404" pitchFamily="49" charset="0"/>
              <a:sym typeface="Trebuchet MS"/>
            </a:endParaRPr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DA4E24FA-1662-C7B6-32D1-B1CE7F774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5397" y="2636847"/>
            <a:ext cx="5658803" cy="2469296"/>
          </a:xfrm>
          <a:prstGeom prst="rect">
            <a:avLst/>
          </a:prstGeom>
        </p:spPr>
      </p:pic>
      <p:sp>
        <p:nvSpPr>
          <p:cNvPr id="14" name="Kotak Teks 13">
            <a:extLst>
              <a:ext uri="{FF2B5EF4-FFF2-40B4-BE49-F238E27FC236}">
                <a16:creationId xmlns:a16="http://schemas.microsoft.com/office/drawing/2014/main" id="{CE815A9F-98FF-EFF4-011D-E7DF006FAC4E}"/>
              </a:ext>
            </a:extLst>
          </p:cNvPr>
          <p:cNvSpPr txBox="1"/>
          <p:nvPr/>
        </p:nvSpPr>
        <p:spPr>
          <a:xfrm>
            <a:off x="1901190" y="5660548"/>
            <a:ext cx="3143250" cy="60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just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 Query : CTE</a:t>
            </a:r>
            <a:endParaRPr lang="en-US" sz="3000" b="1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 panose="02070309020205020404" pitchFamily="49" charset="0"/>
              <a:ea typeface="Trebuchet MS"/>
              <a:cs typeface="Courier New" panose="02070309020205020404" pitchFamily="49" charset="0"/>
              <a:sym typeface="Trebuchet MS"/>
            </a:endParaRPr>
          </a:p>
        </p:txBody>
      </p:sp>
      <p:pic>
        <p:nvPicPr>
          <p:cNvPr id="16" name="Gambar 15">
            <a:extLst>
              <a:ext uri="{FF2B5EF4-FFF2-40B4-BE49-F238E27FC236}">
                <a16:creationId xmlns:a16="http://schemas.microsoft.com/office/drawing/2014/main" id="{9E8E7B1A-D6B3-CE90-2CE4-007204876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1414" y="6472389"/>
            <a:ext cx="5751145" cy="3445447"/>
          </a:xfrm>
          <a:prstGeom prst="rect">
            <a:avLst/>
          </a:prstGeom>
        </p:spPr>
      </p:pic>
      <p:pic>
        <p:nvPicPr>
          <p:cNvPr id="18" name="Gambar 17">
            <a:extLst>
              <a:ext uri="{FF2B5EF4-FFF2-40B4-BE49-F238E27FC236}">
                <a16:creationId xmlns:a16="http://schemas.microsoft.com/office/drawing/2014/main" id="{F935053B-AB78-9050-37C5-2D8F11B28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2088" y="6702895"/>
            <a:ext cx="8920071" cy="2961171"/>
          </a:xfrm>
          <a:prstGeom prst="rect">
            <a:avLst/>
          </a:prstGeom>
        </p:spPr>
      </p:pic>
      <p:sp>
        <p:nvSpPr>
          <p:cNvPr id="21" name="Kotak Teks 20">
            <a:extLst>
              <a:ext uri="{FF2B5EF4-FFF2-40B4-BE49-F238E27FC236}">
                <a16:creationId xmlns:a16="http://schemas.microsoft.com/office/drawing/2014/main" id="{D4279E04-F3DD-1CC9-1C99-E46C2941D222}"/>
              </a:ext>
            </a:extLst>
          </p:cNvPr>
          <p:cNvSpPr txBox="1"/>
          <p:nvPr/>
        </p:nvSpPr>
        <p:spPr>
          <a:xfrm>
            <a:off x="8732088" y="5842017"/>
            <a:ext cx="7235172" cy="60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just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 Query : Nested / From Function</a:t>
            </a:r>
            <a:endParaRPr lang="en-US" sz="3000" b="1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 panose="02070309020205020404" pitchFamily="49" charset="0"/>
              <a:ea typeface="Trebuchet MS"/>
              <a:cs typeface="Courier New" panose="02070309020205020404" pitchFamily="49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38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9"/>
          <p:cNvGrpSpPr/>
          <p:nvPr/>
        </p:nvGrpSpPr>
        <p:grpSpPr>
          <a:xfrm>
            <a:off x="0" y="5"/>
            <a:ext cx="18288000" cy="1711095"/>
            <a:chOff x="0" y="5"/>
            <a:chExt cx="18288000" cy="4162430"/>
          </a:xfrm>
        </p:grpSpPr>
        <p:sp>
          <p:nvSpPr>
            <p:cNvPr id="141" name="Google Shape;141;p9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343800" y="321230"/>
            <a:ext cx="8800200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 dirty="0">
                <a:latin typeface="Georgia"/>
                <a:ea typeface="Georgia"/>
                <a:cs typeface="Georgia"/>
                <a:sym typeface="Georgia"/>
              </a:rPr>
              <a:t>Refresh in SQL</a:t>
            </a:r>
            <a:endParaRPr sz="6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995405D3-A098-DEFD-D3BA-641C6FC110F4}"/>
              </a:ext>
            </a:extLst>
          </p:cNvPr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DC895B85-F79E-2858-295B-9A51AB5D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738" y="2828312"/>
            <a:ext cx="11787622" cy="7137458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1D548220-6F56-6F1E-2193-75643E45360C}"/>
              </a:ext>
            </a:extLst>
          </p:cNvPr>
          <p:cNvSpPr txBox="1"/>
          <p:nvPr/>
        </p:nvSpPr>
        <p:spPr>
          <a:xfrm>
            <a:off x="6294119" y="1780970"/>
            <a:ext cx="7022043" cy="77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just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Various Join Table in SQL</a:t>
            </a:r>
            <a:endParaRPr lang="en-US" sz="4000" b="1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 panose="02070309020205020404" pitchFamily="49" charset="0"/>
              <a:ea typeface="Trebuchet MS"/>
              <a:cs typeface="Courier New" panose="02070309020205020404" pitchFamily="49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892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9"/>
          <p:cNvGrpSpPr/>
          <p:nvPr/>
        </p:nvGrpSpPr>
        <p:grpSpPr>
          <a:xfrm>
            <a:off x="0" y="5"/>
            <a:ext cx="18288000" cy="1711095"/>
            <a:chOff x="0" y="5"/>
            <a:chExt cx="18288000" cy="4162430"/>
          </a:xfrm>
        </p:grpSpPr>
        <p:sp>
          <p:nvSpPr>
            <p:cNvPr id="141" name="Google Shape;141;p9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 txBox="1"/>
          <p:nvPr/>
        </p:nvSpPr>
        <p:spPr>
          <a:xfrm>
            <a:off x="5268780" y="4391650"/>
            <a:ext cx="8128000" cy="118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Hands-On SQL</a:t>
            </a:r>
            <a:endParaRPr sz="6600" b="0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 panose="02070309020205020404" pitchFamily="49" charset="0"/>
              <a:ea typeface="Trebuchet MS"/>
              <a:cs typeface="Courier New" panose="02070309020205020404" pitchFamily="49" charset="0"/>
              <a:sym typeface="Trebuchet MS"/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343800" y="321230"/>
            <a:ext cx="8800200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 dirty="0">
                <a:latin typeface="Georgia"/>
                <a:ea typeface="Georgia"/>
                <a:cs typeface="Georgia"/>
                <a:sym typeface="Georgia"/>
              </a:rPr>
              <a:t>Refresh in SQL</a:t>
            </a:r>
            <a:endParaRPr sz="6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995405D3-A098-DEFD-D3BA-641C6FC110F4}"/>
              </a:ext>
            </a:extLst>
          </p:cNvPr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801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884909" y="590368"/>
            <a:ext cx="10265155" cy="721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 err="1">
                <a:solidFill>
                  <a:srgbClr val="262626"/>
                </a:solidFill>
              </a:rPr>
              <a:t>Referensi</a:t>
            </a:r>
            <a:r>
              <a:rPr lang="en-US" sz="3600" dirty="0">
                <a:solidFill>
                  <a:srgbClr val="262626"/>
                </a:solidFill>
              </a:rPr>
              <a:t> :</a:t>
            </a:r>
            <a:br>
              <a:rPr lang="en-US" sz="3600" dirty="0">
                <a:solidFill>
                  <a:srgbClr val="262626"/>
                </a:solidFill>
              </a:rPr>
            </a:br>
            <a:r>
              <a:rPr lang="en-US" sz="3600" dirty="0">
                <a:solidFill>
                  <a:srgbClr val="262626"/>
                </a:solidFill>
              </a:rPr>
              <a:t>1. Data Structure : </a:t>
            </a:r>
            <a:r>
              <a:rPr lang="en-US" sz="3600" dirty="0">
                <a:solidFill>
                  <a:srgbClr val="262626"/>
                </a:solidFill>
                <a:hlinkClick r:id="rId3"/>
              </a:rPr>
              <a:t>https://docs.python.org/3/tutorial/datastructures.html</a:t>
            </a:r>
            <a:br>
              <a:rPr lang="en-US" sz="3600" dirty="0">
                <a:solidFill>
                  <a:srgbClr val="262626"/>
                </a:solidFill>
              </a:rPr>
            </a:br>
            <a:r>
              <a:rPr lang="en-US" sz="3600" dirty="0">
                <a:solidFill>
                  <a:srgbClr val="262626"/>
                </a:solidFill>
              </a:rPr>
              <a:t>2. SQL Syntax : </a:t>
            </a:r>
            <a:r>
              <a:rPr lang="en-US" sz="3600" dirty="0">
                <a:solidFill>
                  <a:srgbClr val="262626"/>
                </a:solidFill>
                <a:hlinkClick r:id="rId4"/>
              </a:rPr>
              <a:t>https://www.w3schools.com/sql/sql_syntax.asp</a:t>
            </a:r>
            <a:r>
              <a:rPr lang="en-US" sz="3600" dirty="0">
                <a:solidFill>
                  <a:srgbClr val="262626"/>
                </a:solidFill>
              </a:rPr>
              <a:t> </a:t>
            </a:r>
            <a:br>
              <a:rPr lang="en-US" sz="3600" dirty="0">
                <a:solidFill>
                  <a:srgbClr val="262626"/>
                </a:solidFill>
              </a:rPr>
            </a:br>
            <a:r>
              <a:rPr lang="en-US" sz="3600" dirty="0">
                <a:solidFill>
                  <a:srgbClr val="262626"/>
                </a:solidFill>
              </a:rPr>
              <a:t>3. SQL : </a:t>
            </a:r>
            <a:r>
              <a:rPr lang="en-US" sz="3600" dirty="0" err="1">
                <a:solidFill>
                  <a:srgbClr val="262626"/>
                </a:solidFill>
              </a:rPr>
              <a:t>PandaSQL</a:t>
            </a:r>
            <a:r>
              <a:rPr lang="en-US" sz="3600" dirty="0">
                <a:solidFill>
                  <a:srgbClr val="262626"/>
                </a:solidFill>
              </a:rPr>
              <a:t> Library</a:t>
            </a:r>
            <a:br>
              <a:rPr lang="en-US" sz="3600" dirty="0">
                <a:solidFill>
                  <a:srgbClr val="262626"/>
                </a:solidFill>
              </a:rPr>
            </a:br>
            <a:r>
              <a:rPr lang="en-US" sz="3600" dirty="0">
                <a:solidFill>
                  <a:srgbClr val="262626"/>
                </a:solidFill>
                <a:hlinkClick r:id="rId5"/>
              </a:rPr>
              <a:t>https://www.datacamp.com/tutorial/how-to-use-sql-in-pandas-using-pandasql-queries</a:t>
            </a:r>
            <a:r>
              <a:rPr lang="en-US" sz="3600" dirty="0">
                <a:solidFill>
                  <a:srgbClr val="262626"/>
                </a:solidFill>
              </a:rPr>
              <a:t> and </a:t>
            </a:r>
            <a:r>
              <a:rPr lang="en-US" sz="3600" dirty="0">
                <a:solidFill>
                  <a:srgbClr val="262626"/>
                </a:solidFill>
                <a:hlinkClick r:id="rId6"/>
              </a:rPr>
              <a:t>https://www.kdnuggets.com/sql-in-pandas-with-pandasql</a:t>
            </a:r>
            <a:r>
              <a:rPr lang="en-US" sz="3600" dirty="0">
                <a:solidFill>
                  <a:srgbClr val="262626"/>
                </a:solidFill>
              </a:rPr>
              <a:t> and </a:t>
            </a:r>
            <a:r>
              <a:rPr lang="en-US" sz="3600" dirty="0">
                <a:solidFill>
                  <a:srgbClr val="262626"/>
                </a:solidFill>
                <a:hlinkClick r:id="rId7"/>
              </a:rPr>
              <a:t>https://medium.com/@davidfagb/using-sql-with-pandas-dataframes-1c36f57ea65d</a:t>
            </a:r>
            <a:endParaRPr sz="3600" dirty="0"/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0AC064D9-09AD-05D4-646F-F462C5318AF6}"/>
              </a:ext>
            </a:extLst>
          </p:cNvPr>
          <p:cNvSpPr/>
          <p:nvPr/>
        </p:nvSpPr>
        <p:spPr>
          <a:xfrm>
            <a:off x="212460" y="8752317"/>
            <a:ext cx="1635030" cy="14864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06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52"/>
          <p:cNvGrpSpPr/>
          <p:nvPr/>
        </p:nvGrpSpPr>
        <p:grpSpPr>
          <a:xfrm>
            <a:off x="11137829" y="696"/>
            <a:ext cx="7149897" cy="10285827"/>
            <a:chOff x="9937669" y="6"/>
            <a:chExt cx="8350884" cy="10287217"/>
          </a:xfrm>
        </p:grpSpPr>
        <p:sp>
          <p:nvSpPr>
            <p:cNvPr id="415" name="Google Shape;415;p52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2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2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1186232" y="3235415"/>
            <a:ext cx="7221525" cy="1489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1269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599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9599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9" name="Google Shape;41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6232" y="5819267"/>
            <a:ext cx="500775" cy="5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2"/>
          <p:cNvSpPr txBox="1"/>
          <p:nvPr/>
        </p:nvSpPr>
        <p:spPr>
          <a:xfrm>
            <a:off x="1881596" y="5858441"/>
            <a:ext cx="9142766" cy="46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https://www.linkedin.com/in/anwaraif/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9471" y="6729507"/>
            <a:ext cx="631982" cy="5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2"/>
          <p:cNvSpPr txBox="1"/>
          <p:nvPr/>
        </p:nvSpPr>
        <p:spPr>
          <a:xfrm>
            <a:off x="1881596" y="6729507"/>
            <a:ext cx="9142766" cy="46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kurniafreelancer@gmail.com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CC446090-4678-69E4-0C9F-B54C0D5E6CA5}"/>
              </a:ext>
            </a:extLst>
          </p:cNvPr>
          <p:cNvSpPr/>
          <p:nvPr/>
        </p:nvSpPr>
        <p:spPr>
          <a:xfrm>
            <a:off x="212460" y="8752317"/>
            <a:ext cx="1635030" cy="14864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"/>
          <p:cNvGrpSpPr/>
          <p:nvPr/>
        </p:nvGrpSpPr>
        <p:grpSpPr>
          <a:xfrm>
            <a:off x="1235" y="699"/>
            <a:ext cx="18285533" cy="4161867"/>
            <a:chOff x="0" y="5"/>
            <a:chExt cx="18288000" cy="4162430"/>
          </a:xfrm>
        </p:grpSpPr>
        <p:sp>
          <p:nvSpPr>
            <p:cNvPr id="59" name="Google Shape;59;p2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"/>
          <p:cNvSpPr txBox="1"/>
          <p:nvPr/>
        </p:nvSpPr>
        <p:spPr>
          <a:xfrm>
            <a:off x="776525" y="4538413"/>
            <a:ext cx="7451594" cy="112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25" rIns="0" bIns="0" anchor="t" anchorCtr="0">
            <a:spAutoFit/>
          </a:bodyPr>
          <a:lstStyle/>
          <a:p>
            <a:pPr marL="12698" marR="5081" lvl="0" indent="0" algn="l" rtl="0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sz="59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759261" y="5744105"/>
            <a:ext cx="10012947" cy="257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25" rIns="0" bIns="0" anchor="t" anchorCtr="0">
            <a:spAutoFit/>
          </a:bodyPr>
          <a:lstStyle/>
          <a:p>
            <a:pPr marL="12698" marR="5081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Highly-motivated Data Scientist</a:t>
            </a:r>
            <a:endParaRPr sz="2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98" marR="5081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98" marR="5081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Scientist @ PT. KitaLulus International</a:t>
            </a:r>
            <a:endParaRPr sz="2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98" marR="5081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Scientist @ PT. Sharing Vision– BRI Consultant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98" marR="5081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Software Engineering @ PT. AILIMA Geothermal</a:t>
            </a:r>
            <a:endParaRPr sz="2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5251" y="4552625"/>
            <a:ext cx="6562043" cy="492153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541325" y="2782850"/>
            <a:ext cx="57339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dirty="0">
                <a:solidFill>
                  <a:srgbClr val="262626"/>
                </a:solidFill>
              </a:rPr>
              <a:t>Outline </a:t>
            </a:r>
            <a:endParaRPr sz="6000" dirty="0"/>
          </a:p>
        </p:txBody>
      </p:sp>
      <p:sp>
        <p:nvSpPr>
          <p:cNvPr id="3" name="Google Shape;107;p6">
            <a:extLst>
              <a:ext uri="{FF2B5EF4-FFF2-40B4-BE49-F238E27FC236}">
                <a16:creationId xmlns:a16="http://schemas.microsoft.com/office/drawing/2014/main" id="{A6CC02BB-AF07-11EA-CF15-A1C4675455D9}"/>
              </a:ext>
            </a:extLst>
          </p:cNvPr>
          <p:cNvSpPr/>
          <p:nvPr/>
        </p:nvSpPr>
        <p:spPr>
          <a:xfrm>
            <a:off x="1541325" y="4072271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8;p6">
            <a:extLst>
              <a:ext uri="{FF2B5EF4-FFF2-40B4-BE49-F238E27FC236}">
                <a16:creationId xmlns:a16="http://schemas.microsoft.com/office/drawing/2014/main" id="{48A65468-04B1-2F46-1C7D-DD0C7D847ADA}"/>
              </a:ext>
            </a:extLst>
          </p:cNvPr>
          <p:cNvSpPr txBox="1"/>
          <p:nvPr/>
        </p:nvSpPr>
        <p:spPr>
          <a:xfrm>
            <a:off x="1843720" y="4141362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4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07;p6">
            <a:extLst>
              <a:ext uri="{FF2B5EF4-FFF2-40B4-BE49-F238E27FC236}">
                <a16:creationId xmlns:a16="http://schemas.microsoft.com/office/drawing/2014/main" id="{EE15E10A-03B8-6C85-D5FC-1B8DDA4CFF1C}"/>
              </a:ext>
            </a:extLst>
          </p:cNvPr>
          <p:cNvSpPr/>
          <p:nvPr/>
        </p:nvSpPr>
        <p:spPr>
          <a:xfrm>
            <a:off x="1549347" y="509094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8;p6">
            <a:extLst>
              <a:ext uri="{FF2B5EF4-FFF2-40B4-BE49-F238E27FC236}">
                <a16:creationId xmlns:a16="http://schemas.microsoft.com/office/drawing/2014/main" id="{9FA6537F-B60C-DDE9-A0A8-1DC6FE91CCDC}"/>
              </a:ext>
            </a:extLst>
          </p:cNvPr>
          <p:cNvSpPr txBox="1"/>
          <p:nvPr/>
        </p:nvSpPr>
        <p:spPr>
          <a:xfrm>
            <a:off x="1851742" y="5160035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4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107;p6">
            <a:extLst>
              <a:ext uri="{FF2B5EF4-FFF2-40B4-BE49-F238E27FC236}">
                <a16:creationId xmlns:a16="http://schemas.microsoft.com/office/drawing/2014/main" id="{52D05EB2-7031-77F1-737A-4CCC3ED0149F}"/>
              </a:ext>
            </a:extLst>
          </p:cNvPr>
          <p:cNvSpPr/>
          <p:nvPr/>
        </p:nvSpPr>
        <p:spPr>
          <a:xfrm>
            <a:off x="1541325" y="6109617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8;p6">
            <a:extLst>
              <a:ext uri="{FF2B5EF4-FFF2-40B4-BE49-F238E27FC236}">
                <a16:creationId xmlns:a16="http://schemas.microsoft.com/office/drawing/2014/main" id="{A3C81518-D9DE-3961-E4F3-B4EAD709D6C2}"/>
              </a:ext>
            </a:extLst>
          </p:cNvPr>
          <p:cNvSpPr txBox="1"/>
          <p:nvPr/>
        </p:nvSpPr>
        <p:spPr>
          <a:xfrm>
            <a:off x="1843720" y="6178708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4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8;p6">
            <a:extLst>
              <a:ext uri="{FF2B5EF4-FFF2-40B4-BE49-F238E27FC236}">
                <a16:creationId xmlns:a16="http://schemas.microsoft.com/office/drawing/2014/main" id="{D3C73FDE-907D-B084-76DD-C06C7638E606}"/>
              </a:ext>
            </a:extLst>
          </p:cNvPr>
          <p:cNvSpPr txBox="1"/>
          <p:nvPr/>
        </p:nvSpPr>
        <p:spPr>
          <a:xfrm>
            <a:off x="1851742" y="7197381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4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58;p5">
            <a:extLst>
              <a:ext uri="{FF2B5EF4-FFF2-40B4-BE49-F238E27FC236}">
                <a16:creationId xmlns:a16="http://schemas.microsoft.com/office/drawing/2014/main" id="{6A4920CF-1C34-E868-3104-82123DE38D6A}"/>
              </a:ext>
            </a:extLst>
          </p:cNvPr>
          <p:cNvSpPr txBox="1"/>
          <p:nvPr/>
        </p:nvSpPr>
        <p:spPr>
          <a:xfrm>
            <a:off x="2521938" y="4232071"/>
            <a:ext cx="7643142" cy="5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Refreshment Solving Code in Python and SQL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58;p5">
            <a:extLst>
              <a:ext uri="{FF2B5EF4-FFF2-40B4-BE49-F238E27FC236}">
                <a16:creationId xmlns:a16="http://schemas.microsoft.com/office/drawing/2014/main" id="{F49DF330-C04A-A1DC-0E47-AA9EBB7F8682}"/>
              </a:ext>
            </a:extLst>
          </p:cNvPr>
          <p:cNvSpPr txBox="1"/>
          <p:nvPr/>
        </p:nvSpPr>
        <p:spPr>
          <a:xfrm>
            <a:off x="2521937" y="5284228"/>
            <a:ext cx="2953097" cy="5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Hands-On Python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58;p5">
            <a:extLst>
              <a:ext uri="{FF2B5EF4-FFF2-40B4-BE49-F238E27FC236}">
                <a16:creationId xmlns:a16="http://schemas.microsoft.com/office/drawing/2014/main" id="{67F80FAF-CE3B-D75E-0C40-8FCCF35A1F7C}"/>
              </a:ext>
            </a:extLst>
          </p:cNvPr>
          <p:cNvSpPr txBox="1"/>
          <p:nvPr/>
        </p:nvSpPr>
        <p:spPr>
          <a:xfrm>
            <a:off x="2521937" y="6305364"/>
            <a:ext cx="6509767" cy="5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algn="l" rtl="0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Hands-On SQL</a:t>
            </a: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E0DC5EBB-3F7C-4C02-DCFC-A63563AA15E8}"/>
              </a:ext>
            </a:extLst>
          </p:cNvPr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595349" y="4106383"/>
            <a:ext cx="10265155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dirty="0">
                <a:solidFill>
                  <a:schemeClr val="tx1"/>
                </a:solidFill>
              </a:rPr>
              <a:t>Refreshment Solving Code in Python and SQL</a:t>
            </a: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79F3BE99-4388-FD28-0BF7-4C0B2E19B587}"/>
              </a:ext>
            </a:extLst>
          </p:cNvPr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5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7"/>
          <p:cNvGrpSpPr/>
          <p:nvPr/>
        </p:nvGrpSpPr>
        <p:grpSpPr>
          <a:xfrm>
            <a:off x="0" y="0"/>
            <a:ext cx="7153275" cy="10287020"/>
            <a:chOff x="0" y="0"/>
            <a:chExt cx="7153275" cy="10287020"/>
          </a:xfrm>
        </p:grpSpPr>
        <p:sp>
          <p:nvSpPr>
            <p:cNvPr id="117" name="Google Shape;117;p7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7698760"/>
              <a:ext cx="2552700" cy="2588260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3519251" y="1415372"/>
              <a:ext cx="2463165" cy="2463165"/>
            </a:xfrm>
            <a:custGeom>
              <a:avLst/>
              <a:gdLst/>
              <a:ahLst/>
              <a:cxnLst/>
              <a:rect l="l" t="t" r="r" b="b"/>
              <a:pathLst>
                <a:path w="2463165" h="2463165" extrusionOk="0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791735" y="347738"/>
            <a:ext cx="9461486" cy="202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12700" marR="5080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dirty="0">
                <a:solidFill>
                  <a:srgbClr val="262626"/>
                </a:solidFill>
              </a:rPr>
              <a:t>Refreshment Solving Code in Python and SQL</a:t>
            </a:r>
            <a:endParaRPr sz="5550" dirty="0"/>
          </a:p>
        </p:txBody>
      </p:sp>
      <p:sp>
        <p:nvSpPr>
          <p:cNvPr id="2" name="Google Shape;65;p2">
            <a:extLst>
              <a:ext uri="{FF2B5EF4-FFF2-40B4-BE49-F238E27FC236}">
                <a16:creationId xmlns:a16="http://schemas.microsoft.com/office/drawing/2014/main" id="{9AA3A015-46EF-32CC-AC1D-F3E8E546E808}"/>
              </a:ext>
            </a:extLst>
          </p:cNvPr>
          <p:cNvSpPr/>
          <p:nvPr/>
        </p:nvSpPr>
        <p:spPr>
          <a:xfrm>
            <a:off x="7546688" y="2675215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w="695325" h="695325" extrusionOk="0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w="695325" h="695325" extrusionOk="0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;p2">
            <a:extLst>
              <a:ext uri="{FF2B5EF4-FFF2-40B4-BE49-F238E27FC236}">
                <a16:creationId xmlns:a16="http://schemas.microsoft.com/office/drawing/2014/main" id="{E711C55E-0754-AA77-AAC7-455E19936F8D}"/>
              </a:ext>
            </a:extLst>
          </p:cNvPr>
          <p:cNvSpPr/>
          <p:nvPr/>
        </p:nvSpPr>
        <p:spPr>
          <a:xfrm>
            <a:off x="12402450" y="270148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w="695325" h="695325" extrusionOk="0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w="695325" h="695325" extrusionOk="0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5;p2">
            <a:extLst>
              <a:ext uri="{FF2B5EF4-FFF2-40B4-BE49-F238E27FC236}">
                <a16:creationId xmlns:a16="http://schemas.microsoft.com/office/drawing/2014/main" id="{220D24C8-709F-2D97-2164-75137BC3806D}"/>
              </a:ext>
            </a:extLst>
          </p:cNvPr>
          <p:cNvSpPr/>
          <p:nvPr/>
        </p:nvSpPr>
        <p:spPr>
          <a:xfrm>
            <a:off x="7567931" y="5228117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w="695325" h="695325" extrusionOk="0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w="695325" h="695325" extrusionOk="0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;p2">
            <a:extLst>
              <a:ext uri="{FF2B5EF4-FFF2-40B4-BE49-F238E27FC236}">
                <a16:creationId xmlns:a16="http://schemas.microsoft.com/office/drawing/2014/main" id="{AC80F789-F6CD-F781-EC40-AA0FA4FEBDBA}"/>
              </a:ext>
            </a:extLst>
          </p:cNvPr>
          <p:cNvSpPr/>
          <p:nvPr/>
        </p:nvSpPr>
        <p:spPr>
          <a:xfrm>
            <a:off x="12410472" y="5228117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w="695325" h="695325" extrusionOk="0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w="695325" h="695325" extrusionOk="0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0;p7">
            <a:extLst>
              <a:ext uri="{FF2B5EF4-FFF2-40B4-BE49-F238E27FC236}">
                <a16:creationId xmlns:a16="http://schemas.microsoft.com/office/drawing/2014/main" id="{4D07B694-4B16-543C-71A7-8E1DF6530885}"/>
              </a:ext>
            </a:extLst>
          </p:cNvPr>
          <p:cNvSpPr txBox="1">
            <a:spLocks/>
          </p:cNvSpPr>
          <p:nvPr/>
        </p:nvSpPr>
        <p:spPr>
          <a:xfrm>
            <a:off x="8439719" y="2616867"/>
            <a:ext cx="3349526" cy="107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>
              <a:lnSpc>
                <a:spcPct val="118918"/>
              </a:lnSpc>
            </a:pPr>
            <a:r>
              <a:rPr lang="en-US" sz="2800" dirty="0">
                <a:solidFill>
                  <a:srgbClr val="2E768B"/>
                </a:solidFill>
              </a:rPr>
              <a:t>1. </a:t>
            </a:r>
            <a:r>
              <a:rPr lang="en-US" sz="2800" dirty="0" err="1">
                <a:solidFill>
                  <a:srgbClr val="2E768B"/>
                </a:solidFill>
              </a:rPr>
              <a:t>Pahami</a:t>
            </a:r>
            <a:r>
              <a:rPr lang="en-US" sz="2800" dirty="0">
                <a:solidFill>
                  <a:srgbClr val="2E768B"/>
                </a:solidFill>
              </a:rPr>
              <a:t> </a:t>
            </a:r>
            <a:r>
              <a:rPr lang="en-US" sz="2800" dirty="0" err="1">
                <a:solidFill>
                  <a:srgbClr val="2E768B"/>
                </a:solidFill>
              </a:rPr>
              <a:t>Soal</a:t>
            </a:r>
            <a:r>
              <a:rPr lang="en-US" sz="2800" dirty="0">
                <a:solidFill>
                  <a:srgbClr val="2E768B"/>
                </a:solidFill>
              </a:rPr>
              <a:t> </a:t>
            </a:r>
            <a:r>
              <a:rPr lang="en-US" sz="2800" dirty="0" err="1">
                <a:solidFill>
                  <a:srgbClr val="2E768B"/>
                </a:solidFill>
              </a:rPr>
              <a:t>dengan</a:t>
            </a:r>
            <a:r>
              <a:rPr lang="en-US" sz="2800" dirty="0">
                <a:solidFill>
                  <a:srgbClr val="2E768B"/>
                </a:solidFill>
              </a:rPr>
              <a:t> </a:t>
            </a:r>
            <a:r>
              <a:rPr lang="en-US" sz="2800" dirty="0" err="1">
                <a:solidFill>
                  <a:srgbClr val="2E768B"/>
                </a:solidFill>
              </a:rPr>
              <a:t>Baik</a:t>
            </a:r>
            <a:r>
              <a:rPr lang="en-US" sz="2800" dirty="0">
                <a:solidFill>
                  <a:srgbClr val="2E768B"/>
                </a:solidFill>
              </a:rPr>
              <a:t>:</a:t>
            </a:r>
          </a:p>
        </p:txBody>
      </p:sp>
      <p:sp>
        <p:nvSpPr>
          <p:cNvPr id="7" name="Google Shape;120;p7">
            <a:extLst>
              <a:ext uri="{FF2B5EF4-FFF2-40B4-BE49-F238E27FC236}">
                <a16:creationId xmlns:a16="http://schemas.microsoft.com/office/drawing/2014/main" id="{CEB0DF78-F62B-7D5E-59BB-64DB416FFAD7}"/>
              </a:ext>
            </a:extLst>
          </p:cNvPr>
          <p:cNvSpPr txBox="1">
            <a:spLocks/>
          </p:cNvSpPr>
          <p:nvPr/>
        </p:nvSpPr>
        <p:spPr>
          <a:xfrm>
            <a:off x="13276414" y="2616867"/>
            <a:ext cx="3349526" cy="107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>
              <a:lnSpc>
                <a:spcPct val="118918"/>
              </a:lnSpc>
            </a:pPr>
            <a:r>
              <a:rPr lang="en-US" sz="2800" dirty="0">
                <a:solidFill>
                  <a:srgbClr val="2E768B"/>
                </a:solidFill>
              </a:rPr>
              <a:t>2. </a:t>
            </a:r>
            <a:r>
              <a:rPr lang="en-US" sz="2800" dirty="0" err="1">
                <a:solidFill>
                  <a:srgbClr val="2E768B"/>
                </a:solidFill>
              </a:rPr>
              <a:t>Buat</a:t>
            </a:r>
            <a:r>
              <a:rPr lang="en-US" sz="2800" dirty="0">
                <a:solidFill>
                  <a:srgbClr val="2E768B"/>
                </a:solidFill>
              </a:rPr>
              <a:t> </a:t>
            </a:r>
            <a:r>
              <a:rPr lang="en-US" sz="2800" dirty="0" err="1">
                <a:solidFill>
                  <a:srgbClr val="2E768B"/>
                </a:solidFill>
              </a:rPr>
              <a:t>Rencana</a:t>
            </a:r>
            <a:r>
              <a:rPr lang="en-US" sz="2800" dirty="0">
                <a:solidFill>
                  <a:srgbClr val="2E768B"/>
                </a:solidFill>
              </a:rPr>
              <a:t> Solusi</a:t>
            </a:r>
          </a:p>
        </p:txBody>
      </p:sp>
      <p:sp>
        <p:nvSpPr>
          <p:cNvPr id="8" name="Google Shape;120;p7">
            <a:extLst>
              <a:ext uri="{FF2B5EF4-FFF2-40B4-BE49-F238E27FC236}">
                <a16:creationId xmlns:a16="http://schemas.microsoft.com/office/drawing/2014/main" id="{BCDF3B84-32B5-BA8F-2AFB-F6CB0A469EFA}"/>
              </a:ext>
            </a:extLst>
          </p:cNvPr>
          <p:cNvSpPr txBox="1">
            <a:spLocks/>
          </p:cNvSpPr>
          <p:nvPr/>
        </p:nvSpPr>
        <p:spPr>
          <a:xfrm>
            <a:off x="8439719" y="5143500"/>
            <a:ext cx="3349526" cy="107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>
              <a:lnSpc>
                <a:spcPct val="118918"/>
              </a:lnSpc>
            </a:pPr>
            <a:r>
              <a:rPr lang="en-US" sz="2800" dirty="0">
                <a:solidFill>
                  <a:srgbClr val="2E768B"/>
                </a:solidFill>
              </a:rPr>
              <a:t>3. </a:t>
            </a:r>
            <a:r>
              <a:rPr lang="en-US" sz="2800" dirty="0" err="1">
                <a:solidFill>
                  <a:srgbClr val="2E768B"/>
                </a:solidFill>
              </a:rPr>
              <a:t>Mulai</a:t>
            </a:r>
            <a:r>
              <a:rPr lang="en-US" sz="2800" dirty="0">
                <a:solidFill>
                  <a:srgbClr val="2E768B"/>
                </a:solidFill>
              </a:rPr>
              <a:t> </a:t>
            </a:r>
            <a:r>
              <a:rPr lang="en-US" sz="2800" dirty="0" err="1">
                <a:solidFill>
                  <a:srgbClr val="2E768B"/>
                </a:solidFill>
              </a:rPr>
              <a:t>dengan</a:t>
            </a:r>
            <a:r>
              <a:rPr lang="en-US" sz="2800" dirty="0">
                <a:solidFill>
                  <a:srgbClr val="2E768B"/>
                </a:solidFill>
              </a:rPr>
              <a:t> Solusi </a:t>
            </a:r>
            <a:r>
              <a:rPr lang="en-US" sz="2800" dirty="0" err="1">
                <a:solidFill>
                  <a:srgbClr val="2E768B"/>
                </a:solidFill>
              </a:rPr>
              <a:t>Sederhana</a:t>
            </a:r>
            <a:endParaRPr lang="en-US" sz="2800" dirty="0">
              <a:solidFill>
                <a:srgbClr val="2E768B"/>
              </a:solidFill>
            </a:endParaRPr>
          </a:p>
        </p:txBody>
      </p:sp>
      <p:sp>
        <p:nvSpPr>
          <p:cNvPr id="9" name="Google Shape;120;p7">
            <a:extLst>
              <a:ext uri="{FF2B5EF4-FFF2-40B4-BE49-F238E27FC236}">
                <a16:creationId xmlns:a16="http://schemas.microsoft.com/office/drawing/2014/main" id="{DC8F0CAD-7234-D2D4-D326-31841A969930}"/>
              </a:ext>
            </a:extLst>
          </p:cNvPr>
          <p:cNvSpPr txBox="1">
            <a:spLocks/>
          </p:cNvSpPr>
          <p:nvPr/>
        </p:nvSpPr>
        <p:spPr>
          <a:xfrm>
            <a:off x="13276414" y="5143500"/>
            <a:ext cx="3349526" cy="107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>
              <a:lnSpc>
                <a:spcPct val="118918"/>
              </a:lnSpc>
            </a:pPr>
            <a:r>
              <a:rPr lang="en-US" sz="2800" dirty="0">
                <a:solidFill>
                  <a:srgbClr val="2E768B"/>
                </a:solidFill>
              </a:rPr>
              <a:t>4. </a:t>
            </a:r>
            <a:r>
              <a:rPr lang="en-US" sz="2800" dirty="0" err="1">
                <a:solidFill>
                  <a:srgbClr val="2E768B"/>
                </a:solidFill>
              </a:rPr>
              <a:t>Gunakan</a:t>
            </a:r>
            <a:r>
              <a:rPr lang="en-US" sz="2800" dirty="0">
                <a:solidFill>
                  <a:srgbClr val="2E768B"/>
                </a:solidFill>
              </a:rPr>
              <a:t> </a:t>
            </a:r>
            <a:r>
              <a:rPr lang="en-US" sz="2800" dirty="0" err="1">
                <a:solidFill>
                  <a:srgbClr val="2E768B"/>
                </a:solidFill>
              </a:rPr>
              <a:t>Fungsi</a:t>
            </a:r>
            <a:r>
              <a:rPr lang="en-US" sz="2800" dirty="0">
                <a:solidFill>
                  <a:srgbClr val="2E768B"/>
                </a:solidFill>
              </a:rPr>
              <a:t> dan Modul:</a:t>
            </a:r>
          </a:p>
        </p:txBody>
      </p:sp>
      <p:sp>
        <p:nvSpPr>
          <p:cNvPr id="10" name="Google Shape;74;p2">
            <a:extLst>
              <a:ext uri="{FF2B5EF4-FFF2-40B4-BE49-F238E27FC236}">
                <a16:creationId xmlns:a16="http://schemas.microsoft.com/office/drawing/2014/main" id="{F5A375B1-14E5-0ECE-3351-E57396E48CD6}"/>
              </a:ext>
            </a:extLst>
          </p:cNvPr>
          <p:cNvSpPr txBox="1"/>
          <p:nvPr/>
        </p:nvSpPr>
        <p:spPr>
          <a:xfrm>
            <a:off x="8439719" y="3656437"/>
            <a:ext cx="3894894" cy="145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D" sz="2000" dirty="0"/>
              <a:t>Baca </a:t>
            </a:r>
            <a:r>
              <a:rPr lang="en-ID" sz="2000" dirty="0" err="1"/>
              <a:t>soal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b="1" dirty="0" err="1"/>
              <a:t>menyeluruh</a:t>
            </a:r>
            <a:r>
              <a:rPr lang="en-ID" sz="2000" b="1" dirty="0"/>
              <a:t> dan </a:t>
            </a:r>
            <a:r>
              <a:rPr lang="en-ID" sz="2000" b="1" dirty="0" err="1"/>
              <a:t>pahami</a:t>
            </a:r>
            <a:r>
              <a:rPr lang="en-ID" sz="2000" dirty="0"/>
              <a:t> </a:t>
            </a:r>
            <a:r>
              <a:rPr lang="en-ID" sz="2000" dirty="0" err="1"/>
              <a:t>apa</a:t>
            </a:r>
            <a:r>
              <a:rPr lang="en-ID" sz="2000" dirty="0"/>
              <a:t> yang </a:t>
            </a:r>
            <a:r>
              <a:rPr lang="en-ID" sz="2000" dirty="0" err="1"/>
              <a:t>diminta</a:t>
            </a:r>
            <a:r>
              <a:rPr lang="en-ID" sz="2000" dirty="0"/>
              <a:t>. Serta </a:t>
            </a:r>
            <a:r>
              <a:rPr lang="en-ID" sz="2000" dirty="0" err="1"/>
              <a:t>pahami</a:t>
            </a:r>
            <a:r>
              <a:rPr lang="en-ID" sz="2000" dirty="0"/>
              <a:t> </a:t>
            </a:r>
            <a:r>
              <a:rPr lang="en-ID" sz="2000" b="1" dirty="0" err="1"/>
              <a:t>outputnya</a:t>
            </a:r>
            <a:r>
              <a:rPr lang="en-ID" sz="2000" b="1" dirty="0"/>
              <a:t> (Cari kata </a:t>
            </a:r>
            <a:r>
              <a:rPr lang="en-ID" sz="2000" b="1" dirty="0" err="1"/>
              <a:t>kunci</a:t>
            </a:r>
            <a:r>
              <a:rPr lang="en-ID" sz="2000" b="1" dirty="0"/>
              <a:t>)</a:t>
            </a:r>
            <a:endParaRPr lang="en-US" sz="1600" b="1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74;p2">
            <a:extLst>
              <a:ext uri="{FF2B5EF4-FFF2-40B4-BE49-F238E27FC236}">
                <a16:creationId xmlns:a16="http://schemas.microsoft.com/office/drawing/2014/main" id="{89ED881D-91E1-77C3-C77B-A6413AC55819}"/>
              </a:ext>
            </a:extLst>
          </p:cNvPr>
          <p:cNvSpPr txBox="1"/>
          <p:nvPr/>
        </p:nvSpPr>
        <p:spPr>
          <a:xfrm>
            <a:off x="13276414" y="3568660"/>
            <a:ext cx="3894894" cy="145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D" sz="2000" dirty="0" err="1"/>
              <a:t>Pecahkan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langkah-langkah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 yang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dikelola</a:t>
            </a:r>
            <a:r>
              <a:rPr lang="en-ID" sz="2000" dirty="0"/>
              <a:t>. Buat </a:t>
            </a:r>
            <a:r>
              <a:rPr lang="en-ID" sz="2000" b="1" dirty="0"/>
              <a:t>pseudo-code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b="1" dirty="0"/>
              <a:t>flowchart</a:t>
            </a:r>
            <a:endParaRPr lang="en-US" sz="1600" b="1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74;p2">
            <a:extLst>
              <a:ext uri="{FF2B5EF4-FFF2-40B4-BE49-F238E27FC236}">
                <a16:creationId xmlns:a16="http://schemas.microsoft.com/office/drawing/2014/main" id="{EE48EBE6-EDED-4F70-7056-09442F4394FB}"/>
              </a:ext>
            </a:extLst>
          </p:cNvPr>
          <p:cNvSpPr txBox="1"/>
          <p:nvPr/>
        </p:nvSpPr>
        <p:spPr>
          <a:xfrm>
            <a:off x="8439719" y="6139488"/>
            <a:ext cx="3894894" cy="109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-FR" sz="2000" dirty="0"/>
              <a:t>Implementasikan solusi </a:t>
            </a:r>
            <a:r>
              <a:rPr lang="fr-FR" sz="2000" b="1" dirty="0"/>
              <a:t>langkah demi langkah</a:t>
            </a:r>
            <a:r>
              <a:rPr lang="fr-FR" sz="2000" dirty="0"/>
              <a:t> dan lakukan </a:t>
            </a:r>
            <a:r>
              <a:rPr lang="en-ID" sz="2000" dirty="0" err="1"/>
              <a:t>pengujian</a:t>
            </a:r>
            <a:r>
              <a:rPr lang="en-ID" sz="2000" dirty="0"/>
              <a:t> pada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endParaRPr lang="en-US" sz="2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74;p2">
            <a:extLst>
              <a:ext uri="{FF2B5EF4-FFF2-40B4-BE49-F238E27FC236}">
                <a16:creationId xmlns:a16="http://schemas.microsoft.com/office/drawing/2014/main" id="{2B8A3BA3-AB56-1436-1089-47E1274FFB97}"/>
              </a:ext>
            </a:extLst>
          </p:cNvPr>
          <p:cNvSpPr txBox="1"/>
          <p:nvPr/>
        </p:nvSpPr>
        <p:spPr>
          <a:xfrm>
            <a:off x="13276414" y="6127411"/>
            <a:ext cx="3894894" cy="181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D" sz="2000" b="1" dirty="0" err="1"/>
              <a:t>Fungsi</a:t>
            </a:r>
            <a:r>
              <a:rPr lang="en-ID" sz="2000" b="1" dirty="0"/>
              <a:t> / function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membagi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bagian-bagian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. </a:t>
            </a:r>
            <a:r>
              <a:rPr lang="en-ID" sz="2000" b="1" dirty="0" err="1"/>
              <a:t>modul</a:t>
            </a:r>
            <a:r>
              <a:rPr lang="en-ID" sz="2000" b="1" dirty="0"/>
              <a:t> </a:t>
            </a:r>
            <a:r>
              <a:rPr lang="en-ID" sz="2000" b="1" dirty="0" err="1"/>
              <a:t>standar</a:t>
            </a:r>
            <a:r>
              <a:rPr lang="en-ID" sz="2000" b="1" dirty="0"/>
              <a:t> Python </a:t>
            </a:r>
            <a:r>
              <a:rPr lang="en-ID" sz="2000" dirty="0"/>
              <a:t>(</a:t>
            </a:r>
            <a:r>
              <a:rPr lang="en-ID" sz="2000" dirty="0" err="1"/>
              <a:t>Numpy</a:t>
            </a:r>
            <a:r>
              <a:rPr lang="en-ID" sz="2000" dirty="0"/>
              <a:t>, SciPy, Pandas, </a:t>
            </a:r>
            <a:r>
              <a:rPr lang="en-ID" sz="2000" dirty="0" err="1"/>
              <a:t>dll</a:t>
            </a:r>
            <a:r>
              <a:rPr lang="en-ID" sz="2000" dirty="0"/>
              <a:t>)</a:t>
            </a:r>
            <a:endParaRPr lang="en-US" sz="2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65;p2">
            <a:extLst>
              <a:ext uri="{FF2B5EF4-FFF2-40B4-BE49-F238E27FC236}">
                <a16:creationId xmlns:a16="http://schemas.microsoft.com/office/drawing/2014/main" id="{584FD2E0-2C7C-053E-38CE-DA1BC573B4DB}"/>
              </a:ext>
            </a:extLst>
          </p:cNvPr>
          <p:cNvSpPr/>
          <p:nvPr/>
        </p:nvSpPr>
        <p:spPr>
          <a:xfrm>
            <a:off x="7602938" y="7935428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w="695325" h="695325" extrusionOk="0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w="695325" h="695325" extrusionOk="0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20;p7">
            <a:extLst>
              <a:ext uri="{FF2B5EF4-FFF2-40B4-BE49-F238E27FC236}">
                <a16:creationId xmlns:a16="http://schemas.microsoft.com/office/drawing/2014/main" id="{8EBA7C4F-C29A-4E45-BA28-6E4C18ED06E8}"/>
              </a:ext>
            </a:extLst>
          </p:cNvPr>
          <p:cNvSpPr txBox="1">
            <a:spLocks/>
          </p:cNvSpPr>
          <p:nvPr/>
        </p:nvSpPr>
        <p:spPr>
          <a:xfrm>
            <a:off x="8474726" y="7850811"/>
            <a:ext cx="3656700" cy="107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5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>
              <a:lnSpc>
                <a:spcPct val="118918"/>
              </a:lnSpc>
            </a:pPr>
            <a:r>
              <a:rPr lang="en-US" sz="2800" dirty="0">
                <a:solidFill>
                  <a:srgbClr val="2E768B"/>
                </a:solidFill>
              </a:rPr>
              <a:t>5. </a:t>
            </a:r>
            <a:r>
              <a:rPr lang="en-US" sz="2800" dirty="0" err="1">
                <a:solidFill>
                  <a:srgbClr val="2E768B"/>
                </a:solidFill>
              </a:rPr>
              <a:t>Gunakan</a:t>
            </a:r>
            <a:r>
              <a:rPr lang="en-US" sz="2800" dirty="0">
                <a:solidFill>
                  <a:srgbClr val="2E768B"/>
                </a:solidFill>
              </a:rPr>
              <a:t> </a:t>
            </a:r>
            <a:r>
              <a:rPr lang="en-US" sz="2800" dirty="0" err="1">
                <a:solidFill>
                  <a:srgbClr val="2E768B"/>
                </a:solidFill>
              </a:rPr>
              <a:t>komentar</a:t>
            </a:r>
            <a:r>
              <a:rPr lang="en-US" sz="2800" dirty="0">
                <a:solidFill>
                  <a:srgbClr val="2E768B"/>
                </a:solidFill>
              </a:rPr>
              <a:t> pada code</a:t>
            </a:r>
          </a:p>
        </p:txBody>
      </p:sp>
      <p:sp>
        <p:nvSpPr>
          <p:cNvPr id="16" name="Google Shape;74;p2">
            <a:extLst>
              <a:ext uri="{FF2B5EF4-FFF2-40B4-BE49-F238E27FC236}">
                <a16:creationId xmlns:a16="http://schemas.microsoft.com/office/drawing/2014/main" id="{2C6931F9-BDA1-FEB4-DEAA-A436302AD5D1}"/>
              </a:ext>
            </a:extLst>
          </p:cNvPr>
          <p:cNvSpPr txBox="1"/>
          <p:nvPr/>
        </p:nvSpPr>
        <p:spPr>
          <a:xfrm>
            <a:off x="8474726" y="8846799"/>
            <a:ext cx="5363194" cy="109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sv-SE" sz="2000" dirty="0"/>
              <a:t>Tambahkan </a:t>
            </a:r>
            <a:r>
              <a:rPr lang="sv-SE" sz="2000" b="1" dirty="0"/>
              <a:t>komentar</a:t>
            </a:r>
            <a:r>
              <a:rPr lang="sv-SE" sz="2000" dirty="0"/>
              <a:t> di kode Anda untuk menjelaskan logika, terutama di bagian yang rumit. Ini dapat </a:t>
            </a:r>
            <a:r>
              <a:rPr lang="sv-SE" sz="2000" b="1" dirty="0"/>
              <a:t>membantu di kemudian hari</a:t>
            </a:r>
            <a:r>
              <a:rPr lang="sv-SE" sz="2000" dirty="0"/>
              <a:t>.</a:t>
            </a:r>
            <a:endParaRPr lang="en-US" sz="2000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64;p2">
            <a:extLst>
              <a:ext uri="{FF2B5EF4-FFF2-40B4-BE49-F238E27FC236}">
                <a16:creationId xmlns:a16="http://schemas.microsoft.com/office/drawing/2014/main" id="{C1F1ADF7-DD34-F019-CC24-96054BC2D457}"/>
              </a:ext>
            </a:extLst>
          </p:cNvPr>
          <p:cNvSpPr/>
          <p:nvPr/>
        </p:nvSpPr>
        <p:spPr>
          <a:xfrm>
            <a:off x="16625940" y="8649815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4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55" name="Google Shape;55;p5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595349" y="4106383"/>
            <a:ext cx="10265155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 dirty="0">
                <a:solidFill>
                  <a:srgbClr val="262626"/>
                </a:solidFill>
              </a:rPr>
              <a:t>Refreshment Solving Code in Python and </a:t>
            </a:r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SQL</a:t>
            </a: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79F3BE99-4388-FD28-0BF7-4C0B2E19B587}"/>
              </a:ext>
            </a:extLst>
          </p:cNvPr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86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9"/>
          <p:cNvGrpSpPr/>
          <p:nvPr/>
        </p:nvGrpSpPr>
        <p:grpSpPr>
          <a:xfrm>
            <a:off x="0" y="5"/>
            <a:ext cx="18288000" cy="1711095"/>
            <a:chOff x="0" y="5"/>
            <a:chExt cx="18288000" cy="4162430"/>
          </a:xfrm>
        </p:grpSpPr>
        <p:sp>
          <p:nvSpPr>
            <p:cNvPr id="141" name="Google Shape;141;p9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 txBox="1"/>
          <p:nvPr/>
        </p:nvSpPr>
        <p:spPr>
          <a:xfrm>
            <a:off x="5268780" y="4391650"/>
            <a:ext cx="8128000" cy="23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Structures Mapping in Python</a:t>
            </a:r>
            <a:endParaRPr sz="6600" b="0" i="0" u="none" strike="noStrike" cap="none" dirty="0">
              <a:solidFill>
                <a:srgbClr val="000000"/>
              </a:solidFill>
              <a:highlight>
                <a:srgbClr val="C0C0C0"/>
              </a:highlight>
              <a:latin typeface="Courier New" panose="02070309020205020404" pitchFamily="49" charset="0"/>
              <a:ea typeface="Trebuchet MS"/>
              <a:cs typeface="Courier New" panose="02070309020205020404" pitchFamily="49" charset="0"/>
              <a:sym typeface="Trebuchet MS"/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343800" y="321230"/>
            <a:ext cx="8800200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 dirty="0">
                <a:latin typeface="Georgia"/>
                <a:ea typeface="Georgia"/>
                <a:cs typeface="Georgia"/>
                <a:sym typeface="Georgia"/>
              </a:rPr>
              <a:t>Refresh in Python</a:t>
            </a:r>
            <a:endParaRPr sz="6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995405D3-A098-DEFD-D3BA-641C6FC110F4}"/>
              </a:ext>
            </a:extLst>
          </p:cNvPr>
          <p:cNvSpPr/>
          <p:nvPr/>
        </p:nvSpPr>
        <p:spPr>
          <a:xfrm>
            <a:off x="45803" y="8650676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6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99ad3dff0_0_307"/>
          <p:cNvSpPr txBox="1"/>
          <p:nvPr/>
        </p:nvSpPr>
        <p:spPr>
          <a:xfrm>
            <a:off x="5314635" y="552605"/>
            <a:ext cx="8447400" cy="86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1" marR="5081">
              <a:lnSpc>
                <a:spcPct val="100499"/>
              </a:lnSpc>
              <a:buClr>
                <a:schemeClr val="dk1"/>
              </a:buClr>
              <a:buSzPts val="1100"/>
            </a:pPr>
            <a:r>
              <a:rPr lang="en-US" sz="555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Structures Mapping</a:t>
            </a:r>
          </a:p>
        </p:txBody>
      </p:sp>
      <p:sp>
        <p:nvSpPr>
          <p:cNvPr id="243" name="Google Shape;243;gd99ad3dff0_0_307"/>
          <p:cNvSpPr/>
          <p:nvPr/>
        </p:nvSpPr>
        <p:spPr>
          <a:xfrm>
            <a:off x="3997136" y="2333205"/>
            <a:ext cx="3943200" cy="822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 dirty="0"/>
              <a:t>Primitive</a:t>
            </a:r>
            <a:endParaRPr sz="2501" dirty="0"/>
          </a:p>
        </p:txBody>
      </p:sp>
      <p:sp>
        <p:nvSpPr>
          <p:cNvPr id="244" name="Google Shape;244;gd99ad3dff0_0_307"/>
          <p:cNvSpPr/>
          <p:nvPr/>
        </p:nvSpPr>
        <p:spPr>
          <a:xfrm>
            <a:off x="10885635" y="2333205"/>
            <a:ext cx="3943200" cy="82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 dirty="0"/>
              <a:t>Non-Primitive</a:t>
            </a:r>
            <a:endParaRPr sz="2501" dirty="0"/>
          </a:p>
        </p:txBody>
      </p:sp>
      <p:cxnSp>
        <p:nvCxnSpPr>
          <p:cNvPr id="245" name="Google Shape;245;gd99ad3dff0_0_307"/>
          <p:cNvCxnSpPr>
            <a:stCxn id="238" idx="2"/>
            <a:endCxn id="243" idx="0"/>
          </p:cNvCxnSpPr>
          <p:nvPr/>
        </p:nvCxnSpPr>
        <p:spPr>
          <a:xfrm flipH="1">
            <a:off x="5968736" y="1418853"/>
            <a:ext cx="3569599" cy="9143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gd99ad3dff0_0_307"/>
          <p:cNvCxnSpPr>
            <a:stCxn id="238" idx="2"/>
            <a:endCxn id="244" idx="0"/>
          </p:cNvCxnSpPr>
          <p:nvPr/>
        </p:nvCxnSpPr>
        <p:spPr>
          <a:xfrm>
            <a:off x="9538335" y="1418853"/>
            <a:ext cx="3318900" cy="9143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gd99ad3dff0_0_307"/>
          <p:cNvSpPr/>
          <p:nvPr/>
        </p:nvSpPr>
        <p:spPr>
          <a:xfrm>
            <a:off x="5238435" y="3675731"/>
            <a:ext cx="2735100" cy="822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/>
              <a:t>Integer</a:t>
            </a:r>
            <a:endParaRPr sz="2501"/>
          </a:p>
        </p:txBody>
      </p:sp>
      <p:sp>
        <p:nvSpPr>
          <p:cNvPr id="248" name="Google Shape;248;gd99ad3dff0_0_307"/>
          <p:cNvSpPr/>
          <p:nvPr/>
        </p:nvSpPr>
        <p:spPr>
          <a:xfrm>
            <a:off x="5238435" y="4959705"/>
            <a:ext cx="2735100" cy="822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/>
              <a:t>Float</a:t>
            </a:r>
            <a:endParaRPr sz="2501"/>
          </a:p>
        </p:txBody>
      </p:sp>
      <p:sp>
        <p:nvSpPr>
          <p:cNvPr id="249" name="Google Shape;249;gd99ad3dff0_0_307"/>
          <p:cNvSpPr/>
          <p:nvPr/>
        </p:nvSpPr>
        <p:spPr>
          <a:xfrm>
            <a:off x="5238435" y="6238530"/>
            <a:ext cx="2735100" cy="822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/>
              <a:t>Boolean</a:t>
            </a:r>
            <a:endParaRPr sz="2501"/>
          </a:p>
        </p:txBody>
      </p:sp>
      <p:sp>
        <p:nvSpPr>
          <p:cNvPr id="250" name="Google Shape;250;gd99ad3dff0_0_307"/>
          <p:cNvSpPr/>
          <p:nvPr/>
        </p:nvSpPr>
        <p:spPr>
          <a:xfrm>
            <a:off x="5238435" y="7517355"/>
            <a:ext cx="2735100" cy="822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/>
              <a:t>String</a:t>
            </a:r>
            <a:endParaRPr sz="2501"/>
          </a:p>
        </p:txBody>
      </p:sp>
      <p:cxnSp>
        <p:nvCxnSpPr>
          <p:cNvPr id="251" name="Google Shape;251;gd99ad3dff0_0_307"/>
          <p:cNvCxnSpPr>
            <a:stCxn id="243" idx="1"/>
            <a:endCxn id="247" idx="1"/>
          </p:cNvCxnSpPr>
          <p:nvPr/>
        </p:nvCxnSpPr>
        <p:spPr>
          <a:xfrm>
            <a:off x="3997136" y="2744655"/>
            <a:ext cx="1241400" cy="1342500"/>
          </a:xfrm>
          <a:prstGeom prst="bentConnector3">
            <a:avLst>
              <a:gd name="adj1" fmla="val -191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gd99ad3dff0_0_307"/>
          <p:cNvCxnSpPr>
            <a:stCxn id="243" idx="1"/>
            <a:endCxn id="248" idx="1"/>
          </p:cNvCxnSpPr>
          <p:nvPr/>
        </p:nvCxnSpPr>
        <p:spPr>
          <a:xfrm>
            <a:off x="3997136" y="2744655"/>
            <a:ext cx="1241400" cy="2626500"/>
          </a:xfrm>
          <a:prstGeom prst="bentConnector3">
            <a:avLst>
              <a:gd name="adj1" fmla="val -191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gd99ad3dff0_0_307"/>
          <p:cNvCxnSpPr>
            <a:stCxn id="243" idx="1"/>
            <a:endCxn id="249" idx="1"/>
          </p:cNvCxnSpPr>
          <p:nvPr/>
        </p:nvCxnSpPr>
        <p:spPr>
          <a:xfrm>
            <a:off x="3997136" y="2744655"/>
            <a:ext cx="1241400" cy="3905400"/>
          </a:xfrm>
          <a:prstGeom prst="bentConnector3">
            <a:avLst>
              <a:gd name="adj1" fmla="val -191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gd99ad3dff0_0_307"/>
          <p:cNvCxnSpPr>
            <a:stCxn id="243" idx="1"/>
            <a:endCxn id="250" idx="1"/>
          </p:cNvCxnSpPr>
          <p:nvPr/>
        </p:nvCxnSpPr>
        <p:spPr>
          <a:xfrm>
            <a:off x="3997136" y="2744655"/>
            <a:ext cx="1241400" cy="5184300"/>
          </a:xfrm>
          <a:prstGeom prst="bentConnector3">
            <a:avLst>
              <a:gd name="adj1" fmla="val -191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gd99ad3dff0_0_307"/>
          <p:cNvSpPr/>
          <p:nvPr/>
        </p:nvSpPr>
        <p:spPr>
          <a:xfrm>
            <a:off x="12093735" y="3751931"/>
            <a:ext cx="2735100" cy="82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/>
              <a:t>List</a:t>
            </a:r>
            <a:endParaRPr sz="2501"/>
          </a:p>
        </p:txBody>
      </p:sp>
      <p:sp>
        <p:nvSpPr>
          <p:cNvPr id="256" name="Google Shape;256;gd99ad3dff0_0_307"/>
          <p:cNvSpPr/>
          <p:nvPr/>
        </p:nvSpPr>
        <p:spPr>
          <a:xfrm>
            <a:off x="12093735" y="4772955"/>
            <a:ext cx="2735100" cy="82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 dirty="0"/>
              <a:t>Array</a:t>
            </a:r>
            <a:endParaRPr sz="2501" dirty="0"/>
          </a:p>
        </p:txBody>
      </p:sp>
      <p:sp>
        <p:nvSpPr>
          <p:cNvPr id="257" name="Google Shape;257;gd99ad3dff0_0_307"/>
          <p:cNvSpPr/>
          <p:nvPr/>
        </p:nvSpPr>
        <p:spPr>
          <a:xfrm>
            <a:off x="12093735" y="5793980"/>
            <a:ext cx="2735100" cy="82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 dirty="0"/>
              <a:t>Matrix</a:t>
            </a:r>
            <a:endParaRPr sz="2501" dirty="0"/>
          </a:p>
        </p:txBody>
      </p:sp>
      <p:sp>
        <p:nvSpPr>
          <p:cNvPr id="258" name="Google Shape;258;gd99ad3dff0_0_307"/>
          <p:cNvSpPr/>
          <p:nvPr/>
        </p:nvSpPr>
        <p:spPr>
          <a:xfrm>
            <a:off x="12093735" y="6815006"/>
            <a:ext cx="2735100" cy="82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/>
              <a:t>Tuple</a:t>
            </a:r>
            <a:endParaRPr sz="2501"/>
          </a:p>
        </p:txBody>
      </p:sp>
      <p:sp>
        <p:nvSpPr>
          <p:cNvPr id="259" name="Google Shape;259;gd99ad3dff0_0_307"/>
          <p:cNvSpPr/>
          <p:nvPr/>
        </p:nvSpPr>
        <p:spPr>
          <a:xfrm>
            <a:off x="12093735" y="7836030"/>
            <a:ext cx="2735100" cy="82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/>
              <a:t>Set</a:t>
            </a:r>
            <a:endParaRPr sz="2501"/>
          </a:p>
        </p:txBody>
      </p:sp>
      <p:sp>
        <p:nvSpPr>
          <p:cNvPr id="260" name="Google Shape;260;gd99ad3dff0_0_307"/>
          <p:cNvSpPr/>
          <p:nvPr/>
        </p:nvSpPr>
        <p:spPr>
          <a:xfrm>
            <a:off x="12093735" y="8857055"/>
            <a:ext cx="2735100" cy="82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1" dirty="0"/>
              <a:t>Dictionary</a:t>
            </a:r>
            <a:endParaRPr sz="2501" dirty="0"/>
          </a:p>
        </p:txBody>
      </p:sp>
      <p:cxnSp>
        <p:nvCxnSpPr>
          <p:cNvPr id="261" name="Google Shape;261;gd99ad3dff0_0_307"/>
          <p:cNvCxnSpPr>
            <a:stCxn id="244" idx="1"/>
            <a:endCxn id="255" idx="1"/>
          </p:cNvCxnSpPr>
          <p:nvPr/>
        </p:nvCxnSpPr>
        <p:spPr>
          <a:xfrm>
            <a:off x="10885635" y="2744655"/>
            <a:ext cx="1208100" cy="1418700"/>
          </a:xfrm>
          <a:prstGeom prst="bentConnector3">
            <a:avLst>
              <a:gd name="adj1" fmla="val -197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gd99ad3dff0_0_307"/>
          <p:cNvCxnSpPr>
            <a:stCxn id="244" idx="1"/>
            <a:endCxn id="256" idx="1"/>
          </p:cNvCxnSpPr>
          <p:nvPr/>
        </p:nvCxnSpPr>
        <p:spPr>
          <a:xfrm>
            <a:off x="10885635" y="2744655"/>
            <a:ext cx="1208100" cy="2439900"/>
          </a:xfrm>
          <a:prstGeom prst="bentConnector3">
            <a:avLst>
              <a:gd name="adj1" fmla="val -197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gd99ad3dff0_0_307"/>
          <p:cNvCxnSpPr>
            <a:stCxn id="244" idx="1"/>
            <a:endCxn id="257" idx="1"/>
          </p:cNvCxnSpPr>
          <p:nvPr/>
        </p:nvCxnSpPr>
        <p:spPr>
          <a:xfrm>
            <a:off x="10885635" y="2744655"/>
            <a:ext cx="1208100" cy="3460800"/>
          </a:xfrm>
          <a:prstGeom prst="bentConnector3">
            <a:avLst>
              <a:gd name="adj1" fmla="val -197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gd99ad3dff0_0_307"/>
          <p:cNvCxnSpPr>
            <a:stCxn id="244" idx="1"/>
            <a:endCxn id="258" idx="1"/>
          </p:cNvCxnSpPr>
          <p:nvPr/>
        </p:nvCxnSpPr>
        <p:spPr>
          <a:xfrm>
            <a:off x="10885635" y="2744655"/>
            <a:ext cx="1208100" cy="4481700"/>
          </a:xfrm>
          <a:prstGeom prst="bentConnector3">
            <a:avLst>
              <a:gd name="adj1" fmla="val -197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gd99ad3dff0_0_307"/>
          <p:cNvCxnSpPr>
            <a:stCxn id="244" idx="1"/>
            <a:endCxn id="259" idx="1"/>
          </p:cNvCxnSpPr>
          <p:nvPr/>
        </p:nvCxnSpPr>
        <p:spPr>
          <a:xfrm>
            <a:off x="10885635" y="2744655"/>
            <a:ext cx="1208100" cy="5502900"/>
          </a:xfrm>
          <a:prstGeom prst="bentConnector3">
            <a:avLst>
              <a:gd name="adj1" fmla="val -197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gd99ad3dff0_0_307"/>
          <p:cNvCxnSpPr>
            <a:stCxn id="244" idx="1"/>
            <a:endCxn id="260" idx="1"/>
          </p:cNvCxnSpPr>
          <p:nvPr/>
        </p:nvCxnSpPr>
        <p:spPr>
          <a:xfrm>
            <a:off x="10885635" y="2744655"/>
            <a:ext cx="1208100" cy="6523800"/>
          </a:xfrm>
          <a:prstGeom prst="bentConnector3">
            <a:avLst>
              <a:gd name="adj1" fmla="val -197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B2FBBAF1-2FA9-4382-3B7E-3FC95042E8E0}"/>
              </a:ext>
            </a:extLst>
          </p:cNvPr>
          <p:cNvSpPr/>
          <p:nvPr/>
        </p:nvSpPr>
        <p:spPr>
          <a:xfrm>
            <a:off x="16625940" y="8649815"/>
            <a:ext cx="1635030" cy="14864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384238" y="66439"/>
            <a:ext cx="14219811" cy="169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44" tIns="182844" rIns="182844" bIns="182844" anchor="t" anchorCtr="0">
            <a:noAutofit/>
          </a:bodyPr>
          <a:lstStyle/>
          <a:p>
            <a:r>
              <a:rPr lang="en-US" sz="6398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Data Type and Structure : Primitive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58051" y="551927"/>
            <a:ext cx="2368477" cy="7199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15663240" y="2489631"/>
            <a:ext cx="8918647" cy="8016526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82794" tIns="182794" rIns="182794" bIns="182794" anchor="ctr" anchorCtr="0">
            <a:noAutofit/>
          </a:bodyPr>
          <a:lstStyle/>
          <a:p>
            <a:pPr algn="ctr"/>
            <a:endParaRPr sz="2799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14825309" y="7619848"/>
            <a:ext cx="6022741" cy="2886309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794" tIns="182794" rIns="182794" bIns="182794" anchor="ctr" anchorCtr="0">
            <a:noAutofit/>
          </a:bodyPr>
          <a:lstStyle/>
          <a:p>
            <a:pPr algn="ctr"/>
            <a:endParaRPr sz="2799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/>
          <p:cNvSpPr/>
          <p:nvPr/>
        </p:nvSpPr>
        <p:spPr>
          <a:xfrm>
            <a:off x="16466402" y="6711128"/>
            <a:ext cx="2642185" cy="1833634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82794" tIns="182794" rIns="182794" bIns="182794" anchor="ctr" anchorCtr="0">
            <a:noAutofit/>
          </a:bodyPr>
          <a:lstStyle/>
          <a:p>
            <a:pPr algn="ctr"/>
            <a:endParaRPr sz="2799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2514FB0A-ABE7-B2DC-2E21-82296C9D0AF8}"/>
              </a:ext>
            </a:extLst>
          </p:cNvPr>
          <p:cNvSpPr txBox="1"/>
          <p:nvPr/>
        </p:nvSpPr>
        <p:spPr>
          <a:xfrm>
            <a:off x="384238" y="1635522"/>
            <a:ext cx="16503226" cy="267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Integer</a:t>
            </a:r>
            <a:r>
              <a:rPr lang="en-ID" sz="2799" dirty="0"/>
              <a:t> is a whole number, ranges from negative infinity to positive infinity</a:t>
            </a:r>
          </a:p>
          <a:p>
            <a:r>
              <a:rPr lang="en-US" sz="2799" b="1" dirty="0"/>
              <a:t>Float</a:t>
            </a:r>
            <a:r>
              <a:rPr lang="en-US" sz="2799" dirty="0"/>
              <a:t> is the decimal number or floating points number, ranges from negative infinity to positive infinity</a:t>
            </a:r>
          </a:p>
          <a:p>
            <a:r>
              <a:rPr lang="en-US" sz="2799" b="1" dirty="0"/>
              <a:t>Boolean (logical)</a:t>
            </a:r>
            <a:r>
              <a:rPr lang="en-US" sz="2799" dirty="0"/>
              <a:t> is the built-in data type than is either `</a:t>
            </a:r>
            <a:r>
              <a:rPr lang="en-US" sz="2799" b="1" dirty="0"/>
              <a:t>True</a:t>
            </a:r>
            <a:r>
              <a:rPr lang="en-US" sz="2799" dirty="0"/>
              <a:t>` or `</a:t>
            </a:r>
            <a:r>
              <a:rPr lang="en-US" sz="2799" b="1" dirty="0"/>
              <a:t>False</a:t>
            </a:r>
            <a:r>
              <a:rPr lang="en-US" sz="2799" dirty="0"/>
              <a:t>`</a:t>
            </a:r>
          </a:p>
          <a:p>
            <a:r>
              <a:rPr lang="en-US" sz="2799" b="1" dirty="0"/>
              <a:t>String</a:t>
            </a:r>
            <a:r>
              <a:rPr lang="en-US" sz="2799" dirty="0"/>
              <a:t> is a collection of characters. You can write string using `'` or `"`.</a:t>
            </a:r>
          </a:p>
          <a:p>
            <a:endParaRPr lang="en-US" sz="2799" dirty="0"/>
          </a:p>
          <a:p>
            <a:r>
              <a:rPr lang="en-US" sz="2799" dirty="0"/>
              <a:t>Based on kind of primitive in data type and structure above, we can do basic calculation in python.</a:t>
            </a:r>
            <a:endParaRPr lang="en-ID" sz="2799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250C924-5F4B-289B-9201-B20604C6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9" y="5234235"/>
            <a:ext cx="2228162" cy="4208751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767E2851-C0F6-F7F6-DFD1-0E1696ACC7CD}"/>
              </a:ext>
            </a:extLst>
          </p:cNvPr>
          <p:cNvSpPr txBox="1"/>
          <p:nvPr/>
        </p:nvSpPr>
        <p:spPr>
          <a:xfrm>
            <a:off x="384239" y="4669737"/>
            <a:ext cx="1762530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Integer</a:t>
            </a:r>
            <a:endParaRPr lang="en-ID" sz="2799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93EEE07F-3A89-EB43-F3DB-03F04E922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808" y="5234234"/>
            <a:ext cx="2685221" cy="4151619"/>
          </a:xfrm>
          <a:prstGeom prst="rect">
            <a:avLst/>
          </a:prstGeom>
        </p:spPr>
      </p:pic>
      <p:sp>
        <p:nvSpPr>
          <p:cNvPr id="11" name="Kotak Teks 10">
            <a:extLst>
              <a:ext uri="{FF2B5EF4-FFF2-40B4-BE49-F238E27FC236}">
                <a16:creationId xmlns:a16="http://schemas.microsoft.com/office/drawing/2014/main" id="{F7DF7789-B283-214E-C416-84086BDB19C4}"/>
              </a:ext>
            </a:extLst>
          </p:cNvPr>
          <p:cNvSpPr txBox="1"/>
          <p:nvPr/>
        </p:nvSpPr>
        <p:spPr>
          <a:xfrm>
            <a:off x="3450331" y="4686907"/>
            <a:ext cx="2997023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Float = Decimal</a:t>
            </a:r>
            <a:endParaRPr lang="en-ID" sz="2799" dirty="0"/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118A03A4-212A-FBDE-D052-9EC533D64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148" y="5234234"/>
            <a:ext cx="4066325" cy="3904667"/>
          </a:xfrm>
          <a:prstGeom prst="rect">
            <a:avLst/>
          </a:prstGeom>
        </p:spPr>
      </p:pic>
      <p:sp>
        <p:nvSpPr>
          <p:cNvPr id="15" name="Kotak Teks 14">
            <a:extLst>
              <a:ext uri="{FF2B5EF4-FFF2-40B4-BE49-F238E27FC236}">
                <a16:creationId xmlns:a16="http://schemas.microsoft.com/office/drawing/2014/main" id="{B3E5C8B8-BE4B-954F-0FEC-CFE92EA22663}"/>
              </a:ext>
            </a:extLst>
          </p:cNvPr>
          <p:cNvSpPr txBox="1"/>
          <p:nvPr/>
        </p:nvSpPr>
        <p:spPr>
          <a:xfrm>
            <a:off x="7201147" y="4686906"/>
            <a:ext cx="3584702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99" b="1" dirty="0"/>
              <a:t>Boolean (logical)</a:t>
            </a:r>
            <a:endParaRPr lang="en-ID" sz="2799" dirty="0"/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43EFC2D4-921D-C435-CD44-8BFFD8573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592" y="5234234"/>
            <a:ext cx="2628089" cy="1561618"/>
          </a:xfrm>
          <a:prstGeom prst="rect">
            <a:avLst/>
          </a:prstGeom>
        </p:spPr>
      </p:pic>
      <p:sp>
        <p:nvSpPr>
          <p:cNvPr id="19" name="Kotak Teks 18">
            <a:extLst>
              <a:ext uri="{FF2B5EF4-FFF2-40B4-BE49-F238E27FC236}">
                <a16:creationId xmlns:a16="http://schemas.microsoft.com/office/drawing/2014/main" id="{3DF50677-9631-FA4D-ED00-A31FF64B9DB1}"/>
              </a:ext>
            </a:extLst>
          </p:cNvPr>
          <p:cNvSpPr txBox="1"/>
          <p:nvPr/>
        </p:nvSpPr>
        <p:spPr>
          <a:xfrm>
            <a:off x="12243919" y="4688967"/>
            <a:ext cx="1603941" cy="523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799" b="1" dirty="0"/>
              <a:t>String</a:t>
            </a:r>
            <a:endParaRPr lang="en-ID" sz="2799" dirty="0"/>
          </a:p>
        </p:txBody>
      </p:sp>
    </p:spTree>
    <p:extLst>
      <p:ext uri="{BB962C8B-B14F-4D97-AF65-F5344CB8AC3E}">
        <p14:creationId xmlns:p14="http://schemas.microsoft.com/office/powerpoint/2010/main" val="13425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869</Words>
  <Application>Microsoft Office PowerPoint</Application>
  <PresentationFormat>Kustom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Georgia</vt:lpstr>
      <vt:lpstr>Times New Roman</vt:lpstr>
      <vt:lpstr>Trebuchet MS</vt:lpstr>
      <vt:lpstr>Office Theme</vt:lpstr>
      <vt:lpstr>Presentasi PowerPoint</vt:lpstr>
      <vt:lpstr>Presentasi PowerPoint</vt:lpstr>
      <vt:lpstr>Outline </vt:lpstr>
      <vt:lpstr>Refreshment Solving Code in Python and SQL</vt:lpstr>
      <vt:lpstr>Refreshment Solving Code in Python and SQL</vt:lpstr>
      <vt:lpstr>Refreshment Solving Code in Python and SQL</vt:lpstr>
      <vt:lpstr>Refresh in Python</vt:lpstr>
      <vt:lpstr>Presentasi PowerPoint</vt:lpstr>
      <vt:lpstr>Presentasi PowerPoint</vt:lpstr>
      <vt:lpstr>Presentasi PowerPoint</vt:lpstr>
      <vt:lpstr>Presentasi PowerPoint</vt:lpstr>
      <vt:lpstr>When to Use Each Non-Primitive Data Structures?</vt:lpstr>
      <vt:lpstr>Refresh in Python</vt:lpstr>
      <vt:lpstr>Refreshment Solving Code in Python and SQL</vt:lpstr>
      <vt:lpstr>Refresh in SQL</vt:lpstr>
      <vt:lpstr>Refresh in SQL</vt:lpstr>
      <vt:lpstr>Refresh in SQL</vt:lpstr>
      <vt:lpstr>Referensi : 1. Data Structure : https://docs.python.org/3/tutorial/datastructures.html 2. SQL Syntax : https://www.w3schools.com/sql/sql_syntax.asp  3. SQL : PandaSQL Library https://www.datacamp.com/tutorial/how-to-use-sql-in-pandas-using-pandasql-queries and https://www.kdnuggets.com/sql-in-pandas-with-pandasql and https://medium.com/@davidfagb/using-sql-with-pandas-dataframes-1c36f57ea65d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20222007@mahasiswa.itb.ac.id Liwa4321six</cp:lastModifiedBy>
  <cp:revision>64</cp:revision>
  <dcterms:created xsi:type="dcterms:W3CDTF">2021-04-16T15:55:20Z</dcterms:created>
  <dcterms:modified xsi:type="dcterms:W3CDTF">2024-08-18T15:12:33Z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2021-04-16T00:00:00Z</vt:filetime>
  </property>
</Properties>
</file>