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98" r:id="rId3"/>
    <p:sldId id="299" r:id="rId4"/>
    <p:sldId id="300" r:id="rId5"/>
    <p:sldId id="302" r:id="rId6"/>
    <p:sldId id="303" r:id="rId7"/>
    <p:sldId id="304" r:id="rId8"/>
    <p:sldId id="305" r:id="rId9"/>
    <p:sldId id="308" r:id="rId10"/>
    <p:sldId id="306" r:id="rId11"/>
    <p:sldId id="309" r:id="rId12"/>
    <p:sldId id="310" r:id="rId13"/>
    <p:sldId id="311" r:id="rId14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658" y="3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3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6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66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0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  <p:sldLayoutId id="2147483704" r:id="rId28"/>
    <p:sldLayoutId id="2147483705" r:id="rId29"/>
    <p:sldLayoutId id="2147483706" r:id="rId30"/>
    <p:sldLayoutId id="2147483707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1186322" y="1903140"/>
            <a:ext cx="15913768" cy="2880320"/>
          </a:xfrm>
        </p:spPr>
        <p:txBody>
          <a:bodyPr>
            <a:normAutofit/>
          </a:bodyPr>
          <a:lstStyle/>
          <a:p>
            <a:r>
              <a:rPr kumimoji="1" lang="en-US" altLang="ja-JP" sz="6600" dirty="0" err="1"/>
              <a:t>Identifikasi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Kematangan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Buah</a:t>
            </a:r>
            <a:r>
              <a:rPr kumimoji="1" lang="en-US" altLang="ja-JP" sz="6600" dirty="0"/>
              <a:t> Naga </a:t>
            </a:r>
            <a:r>
              <a:rPr kumimoji="1" lang="en-US" altLang="ja-JP" sz="6600" dirty="0" err="1"/>
              <a:t>dengan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Metode</a:t>
            </a:r>
            <a:r>
              <a:rPr kumimoji="1" lang="en-US" altLang="ja-JP" sz="6600" dirty="0"/>
              <a:t> Naive Bayes</a:t>
            </a:r>
            <a:endParaRPr kumimoji="1" lang="ja-JP" altLang="en-US" sz="66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1186322" y="5359524"/>
            <a:ext cx="15913768" cy="3168352"/>
          </a:xfrm>
        </p:spPr>
        <p:txBody>
          <a:bodyPr/>
          <a:lstStyle/>
          <a:p>
            <a:r>
              <a:rPr lang="en-US" altLang="ja-JP" dirty="0"/>
              <a:t>Oleh : </a:t>
            </a:r>
            <a:r>
              <a:rPr lang="en-US" altLang="ja-JP" dirty="0" err="1"/>
              <a:t>Kelompok</a:t>
            </a:r>
            <a:r>
              <a:rPr lang="en-US" altLang="ja-JP" dirty="0"/>
              <a:t> 9 </a:t>
            </a:r>
            <a:r>
              <a:rPr lang="en-US" altLang="ja-JP" dirty="0" err="1"/>
              <a:t>Golongan</a:t>
            </a:r>
            <a:r>
              <a:rPr lang="en-US" altLang="ja-JP" dirty="0"/>
              <a:t> C </a:t>
            </a:r>
          </a:p>
          <a:p>
            <a:r>
              <a:rPr lang="en-US" altLang="ja-JP" dirty="0"/>
              <a:t>Dicky </a:t>
            </a:r>
            <a:r>
              <a:rPr lang="en-US" altLang="ja-JP" dirty="0" err="1"/>
              <a:t>Kurnia</a:t>
            </a:r>
            <a:r>
              <a:rPr lang="en-US" altLang="ja-JP" dirty="0"/>
              <a:t> Ramadhan		E41191553 </a:t>
            </a:r>
          </a:p>
          <a:p>
            <a:r>
              <a:rPr lang="en-US" altLang="ja-JP" dirty="0"/>
              <a:t>Alvin </a:t>
            </a:r>
            <a:r>
              <a:rPr lang="en-US" altLang="ja-JP" dirty="0" err="1"/>
              <a:t>Eko</a:t>
            </a:r>
            <a:r>
              <a:rPr lang="en-US" altLang="ja-JP" dirty="0"/>
              <a:t> </a:t>
            </a:r>
            <a:r>
              <a:rPr lang="en-US" altLang="ja-JP" dirty="0" err="1"/>
              <a:t>Cahyo</a:t>
            </a:r>
            <a:r>
              <a:rPr lang="en-US" altLang="ja-JP" dirty="0"/>
              <a:t> </a:t>
            </a:r>
            <a:r>
              <a:rPr lang="en-US" altLang="ja-JP" dirty="0" err="1"/>
              <a:t>Febrianto</a:t>
            </a:r>
            <a:r>
              <a:rPr lang="en-US" altLang="ja-JP" dirty="0"/>
              <a:t>		E41191422 </a:t>
            </a:r>
          </a:p>
          <a:p>
            <a:r>
              <a:rPr lang="en-US" altLang="ja-JP" dirty="0"/>
              <a:t>Irchamzah Fikri </a:t>
            </a:r>
            <a:r>
              <a:rPr lang="en-US" altLang="ja-JP" dirty="0" err="1"/>
              <a:t>Ababil</a:t>
            </a:r>
            <a:r>
              <a:rPr lang="en-US" altLang="ja-JP" dirty="0"/>
              <a:t>			E41191387 </a:t>
            </a:r>
          </a:p>
          <a:p>
            <a:r>
              <a:rPr lang="en-US" altLang="ja-JP" dirty="0"/>
              <a:t>Muhammad </a:t>
            </a:r>
            <a:r>
              <a:rPr lang="en-US" altLang="ja-JP" dirty="0" err="1"/>
              <a:t>Wildan</a:t>
            </a:r>
            <a:r>
              <a:rPr lang="en-US" altLang="ja-JP" dirty="0"/>
              <a:t> Hakim		E41191897</a:t>
            </a:r>
          </a:p>
          <a:p>
            <a:r>
              <a:rPr lang="en-US" altLang="ja-JP" dirty="0" err="1"/>
              <a:t>Ulfiatun</a:t>
            </a:r>
            <a:r>
              <a:rPr lang="en-US" altLang="ja-JP" dirty="0"/>
              <a:t> </a:t>
            </a:r>
            <a:r>
              <a:rPr lang="en-US" altLang="ja-JP" dirty="0" err="1"/>
              <a:t>Hasanah</a:t>
            </a:r>
            <a:r>
              <a:rPr lang="en-US" altLang="ja-JP" dirty="0"/>
              <a:t> 			E41191524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369508"/>
      </p:ext>
    </p:extLst>
  </p:cSld>
  <p:clrMapOvr>
    <a:masterClrMapping/>
  </p:clrMapOvr>
  <p:transition spd="slow" advTm="3652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9503246" y="823020"/>
            <a:ext cx="5544616" cy="1296144"/>
          </a:xfrm>
        </p:spPr>
        <p:txBody>
          <a:bodyPr/>
          <a:lstStyle/>
          <a:p>
            <a:r>
              <a:rPr kumimoji="1" lang="en-US" altLang="ja-JP" sz="2800" b="1" dirty="0"/>
              <a:t>MENYUSUN VARIABEL CIRI_LATIH</a:t>
            </a:r>
            <a:endParaRPr kumimoji="1" lang="ja-JP" altLang="en-US" sz="2800" b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Setelah </a:t>
            </a:r>
            <a:r>
              <a:rPr lang="en-US" altLang="ja-JP" dirty="0" err="1"/>
              <a:t>semua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naga</a:t>
            </a:r>
            <a:r>
              <a:rPr lang="en-US" altLang="ja-JP" dirty="0"/>
              <a:t> </a:t>
            </a:r>
            <a:r>
              <a:rPr lang="en-US" altLang="ja-JP" dirty="0" err="1"/>
              <a:t>selesai</a:t>
            </a:r>
            <a:r>
              <a:rPr lang="en-US" altLang="ja-JP" dirty="0"/>
              <a:t> </a:t>
            </a:r>
            <a:r>
              <a:rPr lang="en-US" altLang="ja-JP" dirty="0" err="1"/>
              <a:t>diproses</a:t>
            </a:r>
            <a:r>
              <a:rPr lang="en-US" altLang="ja-JP" dirty="0"/>
              <a:t> </a:t>
            </a:r>
            <a:r>
              <a:rPr lang="en-US" altLang="ja-JP" dirty="0" err="1"/>
              <a:t>langkah</a:t>
            </a:r>
            <a:r>
              <a:rPr lang="en-US" altLang="ja-JP" dirty="0"/>
              <a:t> </a:t>
            </a:r>
            <a:r>
              <a:rPr lang="en-US" altLang="ja-JP" dirty="0" err="1"/>
              <a:t>selanjutnya</a:t>
            </a:r>
            <a:r>
              <a:rPr lang="en-US" altLang="ja-JP" dirty="0"/>
              <a:t> </a:t>
            </a:r>
            <a:r>
              <a:rPr lang="en-US" altLang="ja-JP" dirty="0" err="1"/>
              <a:t>adalah</a:t>
            </a:r>
            <a:r>
              <a:rPr lang="en-US" altLang="ja-JP" dirty="0"/>
              <a:t> </a:t>
            </a:r>
            <a:r>
              <a:rPr lang="en-US" altLang="ja-JP" dirty="0" err="1"/>
              <a:t>menyimpan</a:t>
            </a:r>
            <a:r>
              <a:rPr lang="en-US" altLang="ja-JP" dirty="0"/>
              <a:t> </a:t>
            </a:r>
            <a:r>
              <a:rPr lang="en-US" altLang="ja-JP" dirty="0" err="1"/>
              <a:t>nilai</a:t>
            </a:r>
            <a:r>
              <a:rPr lang="en-US" altLang="ja-JP" dirty="0"/>
              <a:t> yang </a:t>
            </a:r>
            <a:r>
              <a:rPr lang="en-US" altLang="ja-JP" dirty="0" err="1"/>
              <a:t>ada</a:t>
            </a:r>
            <a:r>
              <a:rPr lang="en-US" altLang="ja-JP" dirty="0"/>
              <a:t> pada variable </a:t>
            </a:r>
            <a:r>
              <a:rPr lang="en-US" altLang="ja-JP" dirty="0" err="1"/>
              <a:t>ciri_merah</a:t>
            </a:r>
            <a:r>
              <a:rPr lang="en-US" altLang="ja-JP" dirty="0"/>
              <a:t>, </a:t>
            </a:r>
            <a:r>
              <a:rPr lang="en-US" altLang="ja-JP" dirty="0" err="1"/>
              <a:t>ciri_merah_kuning</a:t>
            </a:r>
            <a:r>
              <a:rPr lang="en-US" altLang="ja-JP" dirty="0"/>
              <a:t>, </a:t>
            </a:r>
            <a:r>
              <a:rPr lang="en-US" altLang="ja-JP" dirty="0" err="1"/>
              <a:t>ciri_hijau</a:t>
            </a:r>
            <a:r>
              <a:rPr lang="en-US" altLang="ja-JP" dirty="0"/>
              <a:t>, </a:t>
            </a:r>
            <a:r>
              <a:rPr lang="en-US" altLang="ja-JP" dirty="0" err="1"/>
              <a:t>ciri_hijau_merah</a:t>
            </a:r>
            <a:r>
              <a:rPr lang="en-US" altLang="ja-JP" dirty="0"/>
              <a:t> pada variable </a:t>
            </a:r>
            <a:r>
              <a:rPr lang="en-US" altLang="ja-JP" dirty="0" err="1"/>
              <a:t>ciri_latih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>
          <a:xfrm>
            <a:off x="2014414" y="3919364"/>
            <a:ext cx="6751258" cy="1296144"/>
          </a:xfrm>
        </p:spPr>
        <p:txBody>
          <a:bodyPr/>
          <a:lstStyle/>
          <a:p>
            <a:r>
              <a:rPr lang="en-US" altLang="ja-JP" sz="2800" b="1" dirty="0"/>
              <a:t>DI</a:t>
            </a:r>
            <a:r>
              <a:rPr kumimoji="1" lang="en-US" altLang="ja-JP" sz="2800" b="1" dirty="0"/>
              <a:t>LAKUKAN PROSES PELATIHAN MENGGUNAKAN ALGORITMA NAÏVE BAYES</a:t>
            </a:r>
            <a:endParaRPr kumimoji="1" lang="ja-JP" altLang="en-US" sz="2800" b="1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Cukup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</a:t>
            </a:r>
            <a:r>
              <a:rPr kumimoji="1" lang="en-US" altLang="ja-JP" dirty="0" err="1"/>
              <a:t>enggunakan</a:t>
            </a:r>
            <a:r>
              <a:rPr kumimoji="1" lang="en-US" altLang="ja-JP" dirty="0"/>
              <a:t> function </a:t>
            </a:r>
            <a:r>
              <a:rPr kumimoji="1" lang="en-US" altLang="ja-JP" dirty="0" err="1"/>
              <a:t>fitcnb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disediakan</a:t>
            </a:r>
            <a:r>
              <a:rPr kumimoji="1" lang="en-US" altLang="ja-JP" dirty="0"/>
              <a:t> oleh </a:t>
            </a:r>
            <a:r>
              <a:rPr kumimoji="1" lang="en-US" altLang="ja-JP" dirty="0" err="1"/>
              <a:t>matlab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menghasilkan</a:t>
            </a:r>
            <a:r>
              <a:rPr kumimoji="1" lang="en-US" altLang="ja-JP" dirty="0"/>
              <a:t> Output </a:t>
            </a:r>
            <a:r>
              <a:rPr kumimoji="1" lang="en-US" altLang="ja-JP" dirty="0" err="1"/>
              <a:t>berupa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hasil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perhitungan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dihasilkan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menggunakan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metode</a:t>
            </a:r>
            <a:r>
              <a:rPr kumimoji="1" lang="en-US" altLang="ja-JP" dirty="0"/>
              <a:t> Naïve Bayes.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>
          <a:xfrm>
            <a:off x="9503246" y="6943700"/>
            <a:ext cx="6120680" cy="1296144"/>
          </a:xfrm>
        </p:spPr>
        <p:txBody>
          <a:bodyPr/>
          <a:lstStyle/>
          <a:p>
            <a:r>
              <a:rPr lang="fi-FI" altLang="ja-JP" sz="2800" b="1" dirty="0"/>
              <a:t>MEMBACA KELAS KELUARAN HASIL PELATIHAN</a:t>
            </a:r>
            <a:endParaRPr kumimoji="1" lang="ja-JP" altLang="en-US" sz="2800" b="1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Program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membaca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keluaran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hasil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pelatihan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menggunakan</a:t>
            </a:r>
            <a:r>
              <a:rPr kumimoji="1" lang="en-US" altLang="ja-JP" dirty="0"/>
              <a:t> function predict yang </a:t>
            </a:r>
            <a:r>
              <a:rPr kumimoji="1" lang="en-US" altLang="ja-JP" dirty="0" err="1"/>
              <a:t>disediakan</a:t>
            </a:r>
            <a:r>
              <a:rPr kumimoji="1" lang="en-US" altLang="ja-JP" dirty="0"/>
              <a:t> oleh </a:t>
            </a:r>
            <a:r>
              <a:rPr kumimoji="1" lang="en-US" altLang="ja-JP" dirty="0" err="1"/>
              <a:t>matlab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Hasilnya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disimpan</a:t>
            </a:r>
            <a:r>
              <a:rPr kumimoji="1" lang="en-US" altLang="ja-JP" dirty="0"/>
              <a:t> pada variable “</a:t>
            </a:r>
            <a:r>
              <a:rPr kumimoji="1" lang="en-US" altLang="ja-JP" dirty="0" err="1"/>
              <a:t>hasil_latih</a:t>
            </a:r>
            <a:r>
              <a:rPr kumimoji="1" lang="en-US" altLang="ja-JP" dirty="0"/>
              <a:t>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672270"/>
      </p:ext>
    </p:extLst>
  </p:cSld>
  <p:clrMapOvr>
    <a:masterClrMapping/>
  </p:clrMapOvr>
  <p:transition spd="slow" advTm="6559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>
          <a:xfrm>
            <a:off x="2590478" y="823020"/>
            <a:ext cx="6175194" cy="1296144"/>
          </a:xfrm>
        </p:spPr>
        <p:txBody>
          <a:bodyPr/>
          <a:lstStyle/>
          <a:p>
            <a:r>
              <a:rPr kumimoji="1" lang="en-US" altLang="ja-JP" sz="2800" b="1" dirty="0"/>
              <a:t>MENGHITUNG AKURASI PELATIHAN</a:t>
            </a:r>
            <a:endParaRPr kumimoji="1" lang="ja-JP" altLang="en-US" sz="28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Dilakukan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pengujian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akurasi</a:t>
            </a:r>
            <a:r>
              <a:rPr kumimoji="1" lang="en-US" altLang="ja-JP" dirty="0"/>
              <a:t> pada </a:t>
            </a:r>
            <a:r>
              <a:rPr kumimoji="1" lang="en-US" altLang="ja-JP" dirty="0" err="1"/>
              <a:t>hasil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pelatihan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membandingkan</a:t>
            </a:r>
            <a:r>
              <a:rPr kumimoji="1" lang="en-US" altLang="ja-JP" dirty="0"/>
              <a:t> variable </a:t>
            </a:r>
            <a:r>
              <a:rPr kumimoji="1" lang="en-US" altLang="ja-JP" dirty="0" err="1"/>
              <a:t>hasil_latih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variable </a:t>
            </a:r>
            <a:r>
              <a:rPr kumimoji="1" lang="en-US" altLang="ja-JP" dirty="0" err="1"/>
              <a:t>target_latih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jika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kedua</a:t>
            </a:r>
            <a:r>
              <a:rPr kumimoji="1" lang="en-US" altLang="ja-JP" dirty="0"/>
              <a:t> variable </a:t>
            </a:r>
            <a:r>
              <a:rPr kumimoji="1" lang="en-US" altLang="ja-JP" dirty="0" err="1"/>
              <a:t>bernilai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jumlah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benar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bertambah</a:t>
            </a:r>
            <a:r>
              <a:rPr kumimoji="1" lang="en-US" altLang="ja-JP" dirty="0"/>
              <a:t>. Lalu total </a:t>
            </a:r>
            <a:r>
              <a:rPr kumimoji="1" lang="en-US" altLang="ja-JP" dirty="0" err="1"/>
              <a:t>jumlah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benar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dibagi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total </a:t>
            </a:r>
            <a:r>
              <a:rPr kumimoji="1" lang="en-US" altLang="ja-JP" dirty="0" err="1"/>
              <a:t>jumlah</a:t>
            </a:r>
            <a:r>
              <a:rPr kumimoji="1" lang="en-US" altLang="ja-JP" dirty="0"/>
              <a:t> data </a:t>
            </a:r>
            <a:r>
              <a:rPr kumimoji="1" lang="en-US" altLang="ja-JP" dirty="0" err="1"/>
              <a:t>lalu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dikalikan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untuk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mendapatkan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nilai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persentase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akurasi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pelatihan</a:t>
            </a:r>
            <a:r>
              <a:rPr lang="en-US" altLang="ja-JP" dirty="0"/>
              <a:t>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9503246" y="3847356"/>
            <a:ext cx="5256584" cy="1296144"/>
          </a:xfrm>
        </p:spPr>
        <p:txBody>
          <a:bodyPr/>
          <a:lstStyle/>
          <a:p>
            <a:r>
              <a:rPr kumimoji="1" lang="en-US" altLang="ja-JP" sz="2800" b="1" dirty="0"/>
              <a:t>MENYIMPAN VARIABEL MDL DARI HASIL PELATIHAN</a:t>
            </a:r>
            <a:endParaRPr kumimoji="1" lang="ja-JP" altLang="en-US" sz="2800" b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Dilakukan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penyimpanan</a:t>
            </a:r>
            <a:r>
              <a:rPr kumimoji="1" lang="en-US" altLang="ja-JP" dirty="0"/>
              <a:t> variable </a:t>
            </a:r>
            <a:r>
              <a:rPr kumimoji="1" lang="en-US" altLang="ja-JP" dirty="0" err="1"/>
              <a:t>Mdl</a:t>
            </a:r>
            <a:r>
              <a:rPr kumimoji="1" lang="en-US" altLang="ja-JP" dirty="0"/>
              <a:t> agar </a:t>
            </a:r>
            <a:r>
              <a:rPr kumimoji="1" lang="en-US" altLang="ja-JP" dirty="0" err="1"/>
              <a:t>nilainya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digunakan</a:t>
            </a:r>
            <a:r>
              <a:rPr kumimoji="1"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kumimoji="1" lang="en-US" altLang="ja-JP" dirty="0" err="1"/>
              <a:t>publik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sebagai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patokan</a:t>
            </a:r>
            <a:r>
              <a:rPr kumimoji="1" lang="en-US" altLang="ja-JP" dirty="0"/>
              <a:t> pada file program </a:t>
            </a:r>
            <a:r>
              <a:rPr kumimoji="1" lang="en-US" altLang="ja-JP" dirty="0" err="1"/>
              <a:t>lainnya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>
          <a:xfrm>
            <a:off x="2158430" y="6943700"/>
            <a:ext cx="6607242" cy="1296144"/>
          </a:xfrm>
        </p:spPr>
        <p:txBody>
          <a:bodyPr/>
          <a:lstStyle/>
          <a:p>
            <a:r>
              <a:rPr lang="en-US" altLang="ja-JP" sz="2800" b="1" dirty="0"/>
              <a:t>MEMBUAT PROGRAM GUI</a:t>
            </a:r>
            <a:endParaRPr kumimoji="1" lang="ja-JP" altLang="en-US" sz="2800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Langkah </a:t>
            </a:r>
            <a:r>
              <a:rPr kumimoji="1" lang="en-US" altLang="ja-JP" dirty="0" err="1"/>
              <a:t>terakhir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adalah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membuat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tampilan</a:t>
            </a:r>
            <a:r>
              <a:rPr kumimoji="1" lang="en-US" altLang="ja-JP" dirty="0"/>
              <a:t> interface program GUI pada </a:t>
            </a:r>
            <a:r>
              <a:rPr kumimoji="1" lang="en-US" altLang="ja-JP" dirty="0" err="1"/>
              <a:t>matlab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untuk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memudahkan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penggunaan</a:t>
            </a:r>
            <a:r>
              <a:rPr kumimoji="1" lang="en-US" altLang="ja-JP" dirty="0"/>
              <a:t> program.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28174"/>
      </p:ext>
    </p:extLst>
  </p:cSld>
  <p:clrMapOvr>
    <a:masterClrMapping/>
  </p:clrMapOvr>
  <p:transition spd="slow" advTm="5414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14320" y="4063602"/>
            <a:ext cx="16457772" cy="2736082"/>
          </a:xfrm>
        </p:spPr>
        <p:txBody>
          <a:bodyPr/>
          <a:lstStyle/>
          <a:p>
            <a:r>
              <a:rPr kumimoji="1" lang="en-US" altLang="ja-JP" dirty="0"/>
              <a:t>SEK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AN</a:t>
            </a:r>
            <a:br>
              <a:rPr kumimoji="1" lang="en-US" altLang="ja-JP" dirty="0"/>
            </a:br>
            <a:r>
              <a:rPr kumimoji="1" lang="en-US" altLang="ja-JP" dirty="0"/>
              <a:t>TERIMAKASIH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08997"/>
      </p:ext>
    </p:extLst>
  </p:cSld>
  <p:clrMapOvr>
    <a:masterClrMapping/>
  </p:clrMapOvr>
  <p:transition spd="slow" advTm="413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LATAR</a:t>
            </a:r>
            <a:br>
              <a:rPr lang="en-US" altLang="ja-JP" dirty="0"/>
            </a:br>
            <a:r>
              <a:rPr lang="en-US" altLang="ja-JP" dirty="0"/>
              <a:t>BELAKANG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8567142" y="1615108"/>
            <a:ext cx="8568952" cy="1224136"/>
          </a:xfrm>
        </p:spPr>
        <p:txBody>
          <a:bodyPr/>
          <a:lstStyle/>
          <a:p>
            <a:r>
              <a:rPr lang="en-US" altLang="ja-JP" dirty="0"/>
              <a:t>Banyak </a:t>
            </a:r>
            <a:r>
              <a:rPr lang="en-US" altLang="ja-JP" dirty="0" err="1"/>
              <a:t>permasalahan</a:t>
            </a:r>
            <a:r>
              <a:rPr lang="en-US" altLang="ja-JP" dirty="0"/>
              <a:t> yang </a:t>
            </a:r>
            <a:r>
              <a:rPr lang="en-US" altLang="ja-JP" dirty="0" err="1"/>
              <a:t>sering</a:t>
            </a:r>
            <a:r>
              <a:rPr lang="en-US" altLang="ja-JP" dirty="0"/>
              <a:t> </a:t>
            </a:r>
            <a:r>
              <a:rPr lang="en-US" altLang="ja-JP" dirty="0" err="1"/>
              <a:t>terjadi</a:t>
            </a:r>
            <a:r>
              <a:rPr lang="en-US" altLang="ja-JP" dirty="0"/>
              <a:t>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penanganan</a:t>
            </a:r>
            <a:r>
              <a:rPr lang="en-US" altLang="ja-JP" dirty="0"/>
              <a:t>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naga</a:t>
            </a:r>
            <a:r>
              <a:rPr lang="en-US" altLang="ja-JP" dirty="0"/>
              <a:t> pada </a:t>
            </a:r>
            <a:r>
              <a:rPr lang="en-US" altLang="ja-JP" dirty="0" err="1"/>
              <a:t>saat</a:t>
            </a:r>
            <a:r>
              <a:rPr lang="en-US" altLang="ja-JP" dirty="0"/>
              <a:t> </a:t>
            </a:r>
            <a:r>
              <a:rPr lang="en-US" altLang="ja-JP" dirty="0" err="1"/>
              <a:t>panen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8567142" y="3686675"/>
            <a:ext cx="8568952" cy="1224136"/>
          </a:xfrm>
        </p:spPr>
        <p:txBody>
          <a:bodyPr/>
          <a:lstStyle/>
          <a:p>
            <a:r>
              <a:rPr lang="en-US" altLang="ja-JP" dirty="0" err="1"/>
              <a:t>Identifikasi</a:t>
            </a:r>
            <a:r>
              <a:rPr lang="en-US" altLang="ja-JP" dirty="0"/>
              <a:t> yang </a:t>
            </a:r>
            <a:r>
              <a:rPr lang="en-US" altLang="ja-JP" dirty="0" err="1"/>
              <a:t>dilakukan</a:t>
            </a:r>
            <a:r>
              <a:rPr lang="en-US" altLang="ja-JP" dirty="0"/>
              <a:t> </a:t>
            </a:r>
            <a:r>
              <a:rPr lang="en-US" altLang="ja-JP" dirty="0" err="1"/>
              <a:t>secara</a:t>
            </a:r>
            <a:r>
              <a:rPr lang="en-US" altLang="ja-JP" dirty="0"/>
              <a:t> </a:t>
            </a:r>
            <a:r>
              <a:rPr lang="en-US" altLang="ja-JP" dirty="0" err="1"/>
              <a:t>konvensional</a:t>
            </a:r>
            <a:r>
              <a:rPr lang="en-US" altLang="ja-JP" dirty="0"/>
              <a:t> </a:t>
            </a:r>
            <a:r>
              <a:rPr lang="en-US" altLang="ja-JP" dirty="0" err="1"/>
              <a:t>banyak</a:t>
            </a:r>
            <a:r>
              <a:rPr lang="en-US" altLang="ja-JP" dirty="0"/>
              <a:t> </a:t>
            </a:r>
            <a:r>
              <a:rPr lang="en-US" altLang="ja-JP" dirty="0" err="1"/>
              <a:t>mengalami</a:t>
            </a:r>
            <a:r>
              <a:rPr lang="en-US" altLang="ja-JP" dirty="0"/>
              <a:t> </a:t>
            </a:r>
            <a:r>
              <a:rPr lang="en-US" altLang="ja-JP" dirty="0" err="1"/>
              <a:t>kendala</a:t>
            </a:r>
            <a:r>
              <a:rPr lang="en-US" altLang="ja-JP" dirty="0"/>
              <a:t> </a:t>
            </a:r>
            <a:r>
              <a:rPr lang="en-US" altLang="ja-JP" dirty="0" err="1"/>
              <a:t>kurangnya</a:t>
            </a:r>
            <a:r>
              <a:rPr lang="en-US" altLang="ja-JP" dirty="0"/>
              <a:t> </a:t>
            </a:r>
            <a:r>
              <a:rPr lang="en-US" altLang="ja-JP" dirty="0" err="1"/>
              <a:t>pengetahuan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buah</a:t>
            </a:r>
            <a:r>
              <a:rPr lang="en-US" altLang="ja-JP" dirty="0"/>
              <a:t> yang </a:t>
            </a:r>
            <a:r>
              <a:rPr lang="en-US" altLang="ja-JP" dirty="0" err="1"/>
              <a:t>matang</a:t>
            </a:r>
            <a:r>
              <a:rPr lang="en-US" altLang="ja-JP" dirty="0"/>
              <a:t> </a:t>
            </a:r>
            <a:r>
              <a:rPr lang="en-US" altLang="ja-JP" dirty="0" err="1"/>
              <a:t>ataupun</a:t>
            </a:r>
            <a:r>
              <a:rPr lang="en-US" altLang="ja-JP" dirty="0"/>
              <a:t> </a:t>
            </a:r>
            <a:r>
              <a:rPr lang="en-US" altLang="ja-JP" dirty="0" err="1"/>
              <a:t>sebaliknya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xfrm>
            <a:off x="8567142" y="5758242"/>
            <a:ext cx="8568952" cy="1224136"/>
          </a:xfrm>
        </p:spPr>
        <p:txBody>
          <a:bodyPr/>
          <a:lstStyle/>
          <a:p>
            <a:r>
              <a:rPr lang="en-US" altLang="ja-JP" dirty="0"/>
              <a:t>Kurang </a:t>
            </a:r>
            <a:r>
              <a:rPr lang="en-US" altLang="ja-JP" dirty="0" err="1"/>
              <a:t>akuratnya</a:t>
            </a:r>
            <a:r>
              <a:rPr lang="en-US" altLang="ja-JP" dirty="0"/>
              <a:t> </a:t>
            </a:r>
            <a:r>
              <a:rPr lang="en-US" altLang="ja-JP" dirty="0" err="1"/>
              <a:t>ketika</a:t>
            </a:r>
            <a:r>
              <a:rPr lang="en-US" altLang="ja-JP" dirty="0"/>
              <a:t> </a:t>
            </a:r>
            <a:r>
              <a:rPr lang="en-US" altLang="ja-JP" dirty="0" err="1"/>
              <a:t>dilakukan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cara</a:t>
            </a:r>
            <a:r>
              <a:rPr lang="en-US" altLang="ja-JP" dirty="0"/>
              <a:t> </a:t>
            </a:r>
            <a:r>
              <a:rPr lang="en-US" altLang="ja-JP" dirty="0" err="1"/>
              <a:t>sortir</a:t>
            </a:r>
            <a:r>
              <a:rPr lang="en-US" altLang="ja-JP" dirty="0"/>
              <a:t> manual </a:t>
            </a:r>
            <a:r>
              <a:rPr lang="en-US" altLang="ja-JP" dirty="0" err="1"/>
              <a:t>sehingga</a:t>
            </a:r>
            <a:r>
              <a:rPr lang="en-US" altLang="ja-JP" dirty="0"/>
              <a:t> </a:t>
            </a:r>
            <a:r>
              <a:rPr lang="en-US" altLang="ja-JP" dirty="0" err="1"/>
              <a:t>tidak</a:t>
            </a:r>
            <a:r>
              <a:rPr lang="en-US" altLang="ja-JP" dirty="0"/>
              <a:t>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dijadikan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</a:t>
            </a:r>
            <a:r>
              <a:rPr lang="en-US" altLang="ja-JP" dirty="0" err="1"/>
              <a:t>dalam</a:t>
            </a:r>
            <a:r>
              <a:rPr lang="en-US" altLang="ja-JP" dirty="0"/>
              <a:t> </a:t>
            </a:r>
            <a:r>
              <a:rPr lang="en-US" altLang="ja-JP" dirty="0" err="1"/>
              <a:t>menentukan</a:t>
            </a:r>
            <a:r>
              <a:rPr lang="en-US" altLang="ja-JP" dirty="0"/>
              <a:t> </a:t>
            </a:r>
            <a:r>
              <a:rPr lang="en-US" altLang="ja-JP" dirty="0" err="1"/>
              <a:t>tingkat</a:t>
            </a:r>
            <a:r>
              <a:rPr lang="en-US" altLang="ja-JP" dirty="0"/>
              <a:t> </a:t>
            </a:r>
            <a:r>
              <a:rPr lang="en-US" altLang="ja-JP" dirty="0" err="1"/>
              <a:t>kematangan</a:t>
            </a:r>
            <a:r>
              <a:rPr lang="en-US" altLang="ja-JP" dirty="0"/>
              <a:t>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naga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>
          <a:xfrm>
            <a:off x="8567142" y="7829809"/>
            <a:ext cx="8568952" cy="1224136"/>
          </a:xfrm>
        </p:spPr>
        <p:txBody>
          <a:bodyPr/>
          <a:lstStyle/>
          <a:p>
            <a:r>
              <a:rPr lang="en-US" altLang="ja-JP" dirty="0" err="1"/>
              <a:t>Membutuhkan</a:t>
            </a:r>
            <a:r>
              <a:rPr lang="en-US" altLang="ja-JP" dirty="0"/>
              <a:t> </a:t>
            </a:r>
            <a:r>
              <a:rPr lang="en-US" altLang="ja-JP" dirty="0" err="1"/>
              <a:t>banyak</a:t>
            </a:r>
            <a:r>
              <a:rPr lang="en-US" altLang="ja-JP" dirty="0"/>
              <a:t> </a:t>
            </a:r>
            <a:r>
              <a:rPr lang="en-US" altLang="ja-JP" dirty="0" err="1"/>
              <a:t>waktu</a:t>
            </a:r>
            <a:r>
              <a:rPr lang="en-US" altLang="ja-JP" dirty="0"/>
              <a:t> </a:t>
            </a:r>
            <a:r>
              <a:rPr lang="en-US" altLang="ja-JP" dirty="0" err="1"/>
              <a:t>jika</a:t>
            </a:r>
            <a:r>
              <a:rPr lang="en-US" altLang="ja-JP" dirty="0"/>
              <a:t> </a:t>
            </a:r>
            <a:r>
              <a:rPr lang="en-US" altLang="ja-JP" dirty="0" err="1"/>
              <a:t>dilakukan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cara</a:t>
            </a:r>
            <a:r>
              <a:rPr lang="en-US" altLang="ja-JP" dirty="0"/>
              <a:t> manual.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56638"/>
      </p:ext>
    </p:extLst>
  </p:cSld>
  <p:clrMapOvr>
    <a:masterClrMapping/>
  </p:clrMapOvr>
  <p:transition spd="slow" advTm="4683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err="1"/>
              <a:t>Buah</a:t>
            </a:r>
            <a:r>
              <a:rPr lang="en-US" altLang="ja-JP" dirty="0"/>
              <a:t> Naga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naga</a:t>
            </a:r>
            <a:r>
              <a:rPr lang="en-US" altLang="ja-JP" dirty="0"/>
              <a:t> (</a:t>
            </a:r>
            <a:r>
              <a:rPr lang="en-US" altLang="ja-JP" dirty="0" err="1"/>
              <a:t>Inggris</a:t>
            </a:r>
            <a:r>
              <a:rPr lang="en-US" altLang="ja-JP" dirty="0"/>
              <a:t>: Pitaya) </a:t>
            </a:r>
            <a:r>
              <a:rPr lang="en-US" altLang="ja-JP" dirty="0" err="1"/>
              <a:t>adalah</a:t>
            </a:r>
            <a:r>
              <a:rPr lang="en-US" altLang="ja-JP" dirty="0"/>
              <a:t>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beberapa</a:t>
            </a:r>
            <a:r>
              <a:rPr lang="en-US" altLang="ja-JP" dirty="0"/>
              <a:t> </a:t>
            </a:r>
            <a:r>
              <a:rPr lang="en-US" altLang="ja-JP" dirty="0" err="1"/>
              <a:t>jenis</a:t>
            </a:r>
            <a:r>
              <a:rPr lang="en-US" altLang="ja-JP" dirty="0"/>
              <a:t> </a:t>
            </a:r>
            <a:r>
              <a:rPr lang="en-US" altLang="ja-JP" dirty="0" err="1"/>
              <a:t>kaktus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marga</a:t>
            </a:r>
            <a:r>
              <a:rPr lang="en-US" altLang="ja-JP" dirty="0"/>
              <a:t> </a:t>
            </a:r>
            <a:r>
              <a:rPr lang="en-US" altLang="ja-JP" dirty="0" err="1"/>
              <a:t>Hylocereus</a:t>
            </a:r>
            <a:r>
              <a:rPr lang="en-US" altLang="ja-JP" dirty="0"/>
              <a:t> dan </a:t>
            </a:r>
            <a:r>
              <a:rPr lang="en-US" altLang="ja-JP" dirty="0" err="1"/>
              <a:t>Selenicereus</a:t>
            </a:r>
            <a:r>
              <a:rPr lang="en-US" altLang="ja-JP" dirty="0"/>
              <a:t>.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berasal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Meksiko</a:t>
            </a:r>
            <a:r>
              <a:rPr lang="en-US" altLang="ja-JP" dirty="0"/>
              <a:t>, Amerika Tengah dan Amerika Selatan </a:t>
            </a:r>
            <a:r>
              <a:rPr lang="en-US" altLang="ja-JP" dirty="0" err="1"/>
              <a:t>namun</a:t>
            </a:r>
            <a:r>
              <a:rPr lang="en-US" altLang="ja-JP" dirty="0"/>
              <a:t> </a:t>
            </a:r>
            <a:r>
              <a:rPr lang="en-US" altLang="ja-JP" dirty="0" err="1"/>
              <a:t>sekarang</a:t>
            </a:r>
            <a:r>
              <a:rPr lang="en-US" altLang="ja-JP" dirty="0"/>
              <a:t> juga </a:t>
            </a:r>
            <a:r>
              <a:rPr lang="en-US" altLang="ja-JP" dirty="0" err="1"/>
              <a:t>dibudidayakan</a:t>
            </a:r>
            <a:r>
              <a:rPr lang="en-US" altLang="ja-JP" dirty="0"/>
              <a:t> di negara-negara Asia </a:t>
            </a:r>
            <a:r>
              <a:rPr lang="en-US" altLang="ja-JP" dirty="0" err="1"/>
              <a:t>seperti</a:t>
            </a:r>
            <a:r>
              <a:rPr lang="en-US" altLang="ja-JP" dirty="0"/>
              <a:t> Taiwan, Vietnam, Filipina, Indonesia dan Malaysia.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A2D6F49-1AAB-455A-9CEB-EEA9E2FE95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>
            <a:fillRect/>
          </a:stretch>
        </p:blipFill>
        <p:spPr>
          <a:xfrm>
            <a:off x="790575" y="2262188"/>
            <a:ext cx="6911975" cy="69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2282"/>
      </p:ext>
    </p:extLst>
  </p:cSld>
  <p:clrMapOvr>
    <a:masterClrMapping/>
  </p:clrMapOvr>
  <p:transition spd="slow" advTm="377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FLOWCHART KLASIFIKASI CITRA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2C75B1-BFA4-478A-BC57-58B5FE0AA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90" y="2479204"/>
            <a:ext cx="3888432" cy="67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58921"/>
      </p:ext>
    </p:extLst>
  </p:cSld>
  <p:clrMapOvr>
    <a:masterClrMapping/>
  </p:clrMapOvr>
  <p:transition spd="slow" advTm="3652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PROSES </a:t>
            </a:r>
            <a:r>
              <a:rPr lang="en-US" altLang="ja-JP" dirty="0">
                <a:solidFill>
                  <a:schemeClr val="accent1"/>
                </a:solidFill>
              </a:rPr>
              <a:t>KLASIFIKASI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TAHAP-TAHAP PELATIHAN PADA SISTEM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5541338"/>
      </p:ext>
    </p:extLst>
  </p:cSld>
  <p:clrMapOvr>
    <a:masterClrMapping/>
  </p:clrMapOvr>
  <p:transition spd="slow" advTm="2922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PROSES </a:t>
            </a:r>
            <a:r>
              <a:rPr lang="en-US" altLang="ja-JP" dirty="0">
                <a:solidFill>
                  <a:schemeClr val="accent1"/>
                </a:solidFill>
              </a:rPr>
              <a:t>KLASIFIKASI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2800" b="1" dirty="0"/>
              <a:t>MEMBACA SEMUA FILE CITRA PADA FOLDER</a:t>
            </a:r>
            <a:endParaRPr kumimoji="1" lang="ja-JP" altLang="en-US" sz="2800" b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Program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membaca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semua</a:t>
            </a:r>
            <a:r>
              <a:rPr kumimoji="1" lang="en-US" altLang="ja-JP" dirty="0"/>
              <a:t> file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ada</a:t>
            </a:r>
            <a:r>
              <a:rPr kumimoji="1" lang="en-US" altLang="ja-JP" dirty="0"/>
              <a:t> pada folder “data </a:t>
            </a:r>
            <a:r>
              <a:rPr kumimoji="1" lang="en-US" altLang="ja-JP" dirty="0" err="1"/>
              <a:t>latih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buah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naga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merah</a:t>
            </a:r>
            <a:r>
              <a:rPr lang="en-US" altLang="ja-JP" dirty="0"/>
              <a:t>”. Hal yang </a:t>
            </a:r>
            <a:r>
              <a:rPr lang="en-US" altLang="ja-JP" dirty="0" err="1"/>
              <a:t>sama</a:t>
            </a:r>
            <a:r>
              <a:rPr lang="en-US" altLang="ja-JP" dirty="0"/>
              <a:t>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dilakukan</a:t>
            </a:r>
            <a:r>
              <a:rPr lang="en-US" altLang="ja-JP" dirty="0"/>
              <a:t> pada folder </a:t>
            </a:r>
            <a:r>
              <a:rPr lang="en-US" altLang="ja-JP" dirty="0" err="1"/>
              <a:t>lainnya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>
          <a:xfrm>
            <a:off x="2878510" y="3919364"/>
            <a:ext cx="5887162" cy="1296144"/>
          </a:xfrm>
        </p:spPr>
        <p:txBody>
          <a:bodyPr/>
          <a:lstStyle/>
          <a:p>
            <a:r>
              <a:rPr lang="en-US" altLang="ja-JP" sz="2800" b="1" dirty="0"/>
              <a:t>MENGINISIALISASI VARIABEL</a:t>
            </a:r>
            <a:endParaRPr kumimoji="1" lang="ja-JP" altLang="en-US" sz="2800" b="1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Program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menginisialisasi</a:t>
            </a:r>
            <a:r>
              <a:rPr lang="en-US" altLang="ja-JP" dirty="0"/>
              <a:t> variable, variable yang </a:t>
            </a:r>
            <a:r>
              <a:rPr lang="en-US" altLang="ja-JP" dirty="0" err="1"/>
              <a:t>pertama</a:t>
            </a:r>
            <a:r>
              <a:rPr lang="en-US" altLang="ja-JP" dirty="0"/>
              <a:t> </a:t>
            </a:r>
            <a:r>
              <a:rPr lang="en-US" altLang="ja-JP" dirty="0" err="1"/>
              <a:t>diproses</a:t>
            </a:r>
            <a:r>
              <a:rPr lang="en-US" altLang="ja-JP" dirty="0"/>
              <a:t> </a:t>
            </a:r>
            <a:r>
              <a:rPr lang="en-US" altLang="ja-JP" dirty="0" err="1"/>
              <a:t>adalah</a:t>
            </a:r>
            <a:r>
              <a:rPr lang="en-US" altLang="ja-JP" dirty="0"/>
              <a:t> variable pada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naga</a:t>
            </a:r>
            <a:r>
              <a:rPr lang="en-US" altLang="ja-JP" dirty="0"/>
              <a:t> </a:t>
            </a:r>
            <a:r>
              <a:rPr lang="en-US" altLang="ja-JP" dirty="0" err="1"/>
              <a:t>merah</a:t>
            </a:r>
            <a:r>
              <a:rPr lang="en-US" altLang="ja-JP" dirty="0"/>
              <a:t>. Proses yang </a:t>
            </a:r>
            <a:r>
              <a:rPr lang="en-US" altLang="ja-JP" dirty="0" err="1"/>
              <a:t>sama</a:t>
            </a:r>
            <a:r>
              <a:rPr lang="en-US" altLang="ja-JP" dirty="0"/>
              <a:t>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dilakukan</a:t>
            </a:r>
            <a:r>
              <a:rPr lang="en-US" altLang="ja-JP" dirty="0"/>
              <a:t> pada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lainnya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>
          <a:xfrm>
            <a:off x="9503246" y="6943700"/>
            <a:ext cx="6120680" cy="1296144"/>
          </a:xfrm>
        </p:spPr>
        <p:txBody>
          <a:bodyPr/>
          <a:lstStyle/>
          <a:p>
            <a:r>
              <a:rPr kumimoji="1" lang="en-US" altLang="ja-JP" sz="2800" b="1" dirty="0"/>
              <a:t>MELAKUKAN PENGOLAHAN CITRA TERHADAP SELURUH FILE</a:t>
            </a:r>
            <a:endParaRPr kumimoji="1" lang="ja-JP" altLang="en-US" sz="2800" b="1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Pada </a:t>
            </a:r>
            <a:r>
              <a:rPr lang="en-US" altLang="ja-JP" dirty="0" err="1"/>
              <a:t>tahap</a:t>
            </a:r>
            <a:r>
              <a:rPr lang="en-US" altLang="ja-JP" dirty="0"/>
              <a:t> </a:t>
            </a:r>
            <a:r>
              <a:rPr lang="en-US" altLang="ja-JP" dirty="0" err="1"/>
              <a:t>ini</a:t>
            </a:r>
            <a:r>
              <a:rPr lang="en-US" altLang="ja-JP" dirty="0"/>
              <a:t>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dilakukan</a:t>
            </a:r>
            <a:r>
              <a:rPr lang="en-US" altLang="ja-JP" dirty="0"/>
              <a:t> </a:t>
            </a:r>
            <a:r>
              <a:rPr lang="en-US" altLang="ja-JP" dirty="0" err="1"/>
              <a:t>perulangan</a:t>
            </a:r>
            <a:r>
              <a:rPr lang="en-US" altLang="ja-JP" dirty="0"/>
              <a:t> </a:t>
            </a:r>
            <a:r>
              <a:rPr lang="en-US" altLang="ja-JP" dirty="0" err="1"/>
              <a:t>pengolahan</a:t>
            </a:r>
            <a:r>
              <a:rPr lang="en-US" altLang="ja-JP" dirty="0"/>
              <a:t> </a:t>
            </a:r>
            <a:r>
              <a:rPr lang="en-US" altLang="ja-JP" dirty="0" err="1"/>
              <a:t>semua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yang </a:t>
            </a:r>
            <a:r>
              <a:rPr lang="en-US" altLang="ja-JP" dirty="0" err="1"/>
              <a:t>ada</a:t>
            </a:r>
            <a:r>
              <a:rPr lang="en-US" altLang="ja-JP" dirty="0"/>
              <a:t> pada 1 folder yang </a:t>
            </a:r>
            <a:r>
              <a:rPr lang="en-US" altLang="ja-JP" dirty="0" err="1"/>
              <a:t>dipilih</a:t>
            </a:r>
            <a:r>
              <a:rPr lang="en-US" altLang="ja-JP" dirty="0"/>
              <a:t> </a:t>
            </a:r>
            <a:r>
              <a:rPr lang="en-US" altLang="ja-JP" dirty="0" err="1"/>
              <a:t>terlebih</a:t>
            </a:r>
            <a:r>
              <a:rPr lang="en-US" altLang="ja-JP" dirty="0"/>
              <a:t> </a:t>
            </a:r>
            <a:r>
              <a:rPr lang="en-US" altLang="ja-JP" dirty="0" err="1"/>
              <a:t>dahulu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544356"/>
      </p:ext>
    </p:extLst>
  </p:cSld>
  <p:clrMapOvr>
    <a:masterClrMapping/>
  </p:clrMapOvr>
  <p:transition spd="slow" advTm="6559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>
          <a:xfrm>
            <a:off x="4030638" y="823020"/>
            <a:ext cx="4735034" cy="1296144"/>
          </a:xfrm>
        </p:spPr>
        <p:txBody>
          <a:bodyPr/>
          <a:lstStyle/>
          <a:p>
            <a:r>
              <a:rPr kumimoji="1" lang="en-US" altLang="ja-JP" sz="2800" b="1" dirty="0"/>
              <a:t>MEMBACA FILE CITRA RGB</a:t>
            </a:r>
            <a:endParaRPr kumimoji="1" lang="ja-JP" altLang="en-US" sz="28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Membaca</a:t>
            </a:r>
            <a:r>
              <a:rPr kumimoji="1" lang="en-US" altLang="ja-JP" dirty="0"/>
              <a:t> file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RGB </a:t>
            </a:r>
            <a:r>
              <a:rPr kumimoji="1" lang="en-US" altLang="ja-JP" dirty="0" err="1"/>
              <a:t>menggunakan</a:t>
            </a:r>
            <a:r>
              <a:rPr kumimoji="1" lang="en-US" altLang="ja-JP" dirty="0"/>
              <a:t> function </a:t>
            </a:r>
            <a:r>
              <a:rPr kumimoji="1" lang="en-US" altLang="ja-JP" dirty="0" err="1"/>
              <a:t>imread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lalu</a:t>
            </a:r>
            <a:r>
              <a:rPr kumimoji="1" lang="en-US" altLang="ja-JP" dirty="0"/>
              <a:t> </a:t>
            </a:r>
            <a:r>
              <a:rPr lang="en-US" altLang="ja-JP" dirty="0" err="1"/>
              <a:t>mengubah</a:t>
            </a:r>
            <a:r>
              <a:rPr lang="en-US" altLang="ja-JP" dirty="0"/>
              <a:t> </a:t>
            </a:r>
            <a:r>
              <a:rPr lang="en-US" altLang="ja-JP" dirty="0" err="1"/>
              <a:t>dari</a:t>
            </a:r>
            <a:r>
              <a:rPr lang="en-US" altLang="ja-JP" dirty="0"/>
              <a:t> </a:t>
            </a:r>
            <a:r>
              <a:rPr lang="en-US" altLang="ja-JP" dirty="0" err="1"/>
              <a:t>tipe</a:t>
            </a:r>
            <a:r>
              <a:rPr lang="en-US" altLang="ja-JP" dirty="0"/>
              <a:t> data integer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tipe</a:t>
            </a:r>
            <a:r>
              <a:rPr kumimoji="1" lang="en-US" altLang="ja-JP" dirty="0"/>
              <a:t> data double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menggunakan</a:t>
            </a:r>
            <a:r>
              <a:rPr lang="en-US" altLang="ja-JP" dirty="0"/>
              <a:t> function im2double.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9503246" y="3847356"/>
            <a:ext cx="5616624" cy="1296144"/>
          </a:xfrm>
        </p:spPr>
        <p:txBody>
          <a:bodyPr/>
          <a:lstStyle/>
          <a:p>
            <a:r>
              <a:rPr kumimoji="1" lang="en-US" altLang="ja-JP" sz="2800" b="1" dirty="0"/>
              <a:t>MENGONVERSI CITRA RGB MENJADI CITRA GRAYSCALE</a:t>
            </a:r>
            <a:endParaRPr kumimoji="1" lang="ja-JP" altLang="en-US" sz="2800" b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Mengonversi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RGB </a:t>
            </a:r>
            <a:r>
              <a:rPr kumimoji="1" lang="en-US" altLang="ja-JP" dirty="0" err="1"/>
              <a:t>menjadi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skala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abu-abu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menghilangkan</a:t>
            </a:r>
            <a:r>
              <a:rPr kumimoji="1" lang="en-US" altLang="ja-JP" dirty="0"/>
              <a:t> Hue dan </a:t>
            </a:r>
            <a:r>
              <a:rPr kumimoji="1" lang="en-US" altLang="ja-JP" dirty="0" err="1"/>
              <a:t>saturasinya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sambil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mempertahankan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kecerahannya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>
          <a:xfrm>
            <a:off x="3166542" y="6943700"/>
            <a:ext cx="5599130" cy="1296144"/>
          </a:xfrm>
        </p:spPr>
        <p:txBody>
          <a:bodyPr/>
          <a:lstStyle/>
          <a:p>
            <a:r>
              <a:rPr lang="en-US" altLang="ja-JP" sz="2800" b="1" dirty="0"/>
              <a:t>MENGONVERSI CITRA GRAYSCALE MENJADI CITRA BINER</a:t>
            </a:r>
            <a:endParaRPr kumimoji="1" lang="ja-JP" altLang="en-US" sz="2800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Mengonversi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grayscale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Biner </a:t>
            </a:r>
            <a:r>
              <a:rPr lang="en-US" altLang="ja-JP" dirty="0" err="1"/>
              <a:t>menggunakan</a:t>
            </a:r>
            <a:r>
              <a:rPr lang="en-US" altLang="ja-JP" dirty="0"/>
              <a:t> function </a:t>
            </a:r>
            <a:r>
              <a:rPr lang="en-US" altLang="ja-JP" dirty="0" err="1"/>
              <a:t>imbinarize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menjadikan</a:t>
            </a:r>
            <a:r>
              <a:rPr lang="en-US" altLang="ja-JP" dirty="0"/>
              <a:t> </a:t>
            </a:r>
            <a:r>
              <a:rPr lang="en-US" altLang="ja-JP" dirty="0" err="1"/>
              <a:t>piksel-piksel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nilai</a:t>
            </a:r>
            <a:r>
              <a:rPr lang="en-US" altLang="ja-JP" dirty="0"/>
              <a:t> salah </a:t>
            </a:r>
            <a:r>
              <a:rPr lang="en-US" altLang="ja-JP" dirty="0" err="1"/>
              <a:t>satu</a:t>
            </a:r>
            <a:r>
              <a:rPr lang="en-US" altLang="ja-JP" dirty="0"/>
              <a:t> </a:t>
            </a:r>
            <a:r>
              <a:rPr lang="en-US" altLang="ja-JP" dirty="0" err="1"/>
              <a:t>antara</a:t>
            </a:r>
            <a:r>
              <a:rPr lang="en-US" altLang="ja-JP" dirty="0"/>
              <a:t> 1 </a:t>
            </a:r>
            <a:r>
              <a:rPr lang="en-US" altLang="ja-JP" dirty="0" err="1"/>
              <a:t>dengan</a:t>
            </a:r>
            <a:r>
              <a:rPr lang="en-US" altLang="ja-JP" dirty="0"/>
              <a:t> 0.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93716"/>
      </p:ext>
    </p:extLst>
  </p:cSld>
  <p:clrMapOvr>
    <a:masterClrMapping/>
  </p:clrMapOvr>
  <p:transition spd="slow" advTm="5414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sz="2800" b="1" dirty="0"/>
              <a:t>MELAKUKAN OPERASI KOMPLEMEN</a:t>
            </a:r>
            <a:endParaRPr kumimoji="1" lang="ja-JP" altLang="en-US" sz="2800" b="1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Fungsi</a:t>
            </a:r>
            <a:r>
              <a:rPr lang="en-US" altLang="ja-JP" dirty="0"/>
              <a:t> Complement Image </a:t>
            </a:r>
            <a:r>
              <a:rPr lang="en-US" altLang="ja-JP" dirty="0" err="1"/>
              <a:t>adalah</a:t>
            </a:r>
            <a:r>
              <a:rPr lang="en-US" altLang="ja-JP" dirty="0"/>
              <a:t> </a:t>
            </a:r>
            <a:r>
              <a:rPr lang="en-US" altLang="ja-JP" dirty="0" err="1"/>
              <a:t>mengubah</a:t>
            </a:r>
            <a:r>
              <a:rPr lang="en-US" altLang="ja-JP" dirty="0"/>
              <a:t> </a:t>
            </a:r>
            <a:r>
              <a:rPr lang="en-US" altLang="ja-JP" dirty="0" err="1"/>
              <a:t>nilai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</a:t>
            </a:r>
            <a:r>
              <a:rPr lang="en-US" altLang="ja-JP" dirty="0" err="1"/>
              <a:t>menjadi</a:t>
            </a:r>
            <a:r>
              <a:rPr lang="en-US" altLang="ja-JP" dirty="0"/>
              <a:t> </a:t>
            </a:r>
            <a:r>
              <a:rPr lang="en-US" altLang="ja-JP" dirty="0" err="1"/>
              <a:t>berkebalikan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nilai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</a:t>
            </a:r>
            <a:r>
              <a:rPr lang="en-US" altLang="ja-JP" dirty="0" err="1"/>
              <a:t>awalnya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>
          <a:xfrm>
            <a:off x="1654374" y="3919364"/>
            <a:ext cx="7111298" cy="1296144"/>
          </a:xfrm>
        </p:spPr>
        <p:txBody>
          <a:bodyPr/>
          <a:lstStyle/>
          <a:p>
            <a:r>
              <a:rPr kumimoji="1" lang="en-US" altLang="ja-JP" sz="2800" b="1" dirty="0"/>
              <a:t>MELAKUKAN OPERASI MORFOLOGI UNTUK MENYEMPURNAKAN HASIL SEGMENTASI</a:t>
            </a:r>
            <a:endParaRPr kumimoji="1" lang="ja-JP" altLang="en-US" sz="2800" b="1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Menyempurnakan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hasil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segmentasi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dengan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mengisi</a:t>
            </a:r>
            <a:r>
              <a:rPr kumimoji="1" lang="en-US" altLang="ja-JP" dirty="0"/>
              <a:t> area </a:t>
            </a:r>
            <a:r>
              <a:rPr kumimoji="1" lang="en-US" altLang="ja-JP" dirty="0" err="1"/>
              <a:t>berlubang</a:t>
            </a:r>
            <a:r>
              <a:rPr kumimoji="1" lang="en-US" altLang="ja-JP" dirty="0"/>
              <a:t> pada </a:t>
            </a:r>
            <a:r>
              <a:rPr kumimoji="1" lang="en-US" altLang="ja-JP" dirty="0" err="1"/>
              <a:t>objek</a:t>
            </a:r>
            <a:r>
              <a:rPr kumimoji="1" lang="en-US" altLang="ja-JP" dirty="0"/>
              <a:t>. Dan </a:t>
            </a:r>
            <a:r>
              <a:rPr kumimoji="1" lang="en-US" altLang="ja-JP" dirty="0" err="1"/>
              <a:t>menghapus</a:t>
            </a:r>
            <a:r>
              <a:rPr kumimoji="1" lang="en-US" altLang="ja-JP" dirty="0"/>
              <a:t> noise </a:t>
            </a:r>
            <a:r>
              <a:rPr kumimoji="1" lang="en-US" altLang="ja-JP" dirty="0" err="1"/>
              <a:t>diluar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objek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Hasilnya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disimpan</a:t>
            </a:r>
            <a:r>
              <a:rPr kumimoji="1" lang="en-US" altLang="ja-JP" dirty="0"/>
              <a:t> pada variable “</a:t>
            </a:r>
            <a:r>
              <a:rPr kumimoji="1" lang="en-US" altLang="ja-JP" dirty="0" err="1"/>
              <a:t>bw</a:t>
            </a:r>
            <a:r>
              <a:rPr kumimoji="1" lang="en-US" altLang="ja-JP" dirty="0"/>
              <a:t>”.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8"/>
          </p:nvPr>
        </p:nvSpPr>
        <p:spPr>
          <a:xfrm>
            <a:off x="9503246" y="6943700"/>
            <a:ext cx="6120680" cy="1296144"/>
          </a:xfrm>
        </p:spPr>
        <p:txBody>
          <a:bodyPr/>
          <a:lstStyle/>
          <a:p>
            <a:r>
              <a:rPr lang="en-US" altLang="ja-JP" sz="2800" b="1" dirty="0"/>
              <a:t>MEMBACA FILE CITRA HSV</a:t>
            </a:r>
            <a:endParaRPr kumimoji="1" lang="ja-JP" altLang="en-US" sz="2800" b="1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Membaca</a:t>
            </a:r>
            <a:r>
              <a:rPr kumimoji="1" lang="en-US" altLang="ja-JP" dirty="0"/>
              <a:t> file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 HSV </a:t>
            </a:r>
            <a:r>
              <a:rPr kumimoji="1" lang="en-US" altLang="ja-JP" dirty="0" err="1"/>
              <a:t>menggunakan</a:t>
            </a:r>
            <a:r>
              <a:rPr kumimoji="1" lang="en-US" altLang="ja-JP" dirty="0"/>
              <a:t> function rgb2hsv. </a:t>
            </a:r>
            <a:r>
              <a:rPr kumimoji="1" lang="en-US" altLang="ja-JP" dirty="0" err="1"/>
              <a:t>Untuk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didapatkan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nilai</a:t>
            </a:r>
            <a:r>
              <a:rPr kumimoji="1" lang="en-US" altLang="ja-JP" dirty="0"/>
              <a:t> HSV pada </a:t>
            </a:r>
            <a:r>
              <a:rPr kumimoji="1" lang="en-US" altLang="ja-JP" dirty="0" err="1"/>
              <a:t>citra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4517679"/>
      </p:ext>
    </p:extLst>
  </p:cSld>
  <p:clrMapOvr>
    <a:masterClrMapping/>
  </p:clrMapOvr>
  <p:transition spd="slow" advTm="6559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>
          <a:xfrm>
            <a:off x="3598590" y="823020"/>
            <a:ext cx="5167082" cy="1296144"/>
          </a:xfrm>
        </p:spPr>
        <p:txBody>
          <a:bodyPr/>
          <a:lstStyle/>
          <a:p>
            <a:r>
              <a:rPr kumimoji="1" lang="en-US" altLang="ja-JP" sz="2800" b="1" dirty="0"/>
              <a:t>MENJADIKAN NILAI PADA AREA LUAR OBJEK MENJADI NOL</a:t>
            </a:r>
            <a:endParaRPr kumimoji="1" lang="ja-JP" altLang="en-US" sz="2800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Untuk</a:t>
            </a:r>
            <a:r>
              <a:rPr kumimoji="1" lang="en-US" altLang="ja-JP" dirty="0"/>
              <a:t> </a:t>
            </a:r>
            <a:r>
              <a:rPr lang="en-US" altLang="ja-JP" dirty="0"/>
              <a:t>proses </a:t>
            </a:r>
            <a:r>
              <a:rPr lang="en-US" altLang="ja-JP" dirty="0" err="1"/>
              <a:t>klasifikasi</a:t>
            </a:r>
            <a:r>
              <a:rPr lang="en-US" altLang="ja-JP" dirty="0"/>
              <a:t> yang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akurat</a:t>
            </a:r>
            <a:r>
              <a:rPr lang="en-US" altLang="ja-JP" dirty="0"/>
              <a:t> </a:t>
            </a:r>
            <a:r>
              <a:rPr lang="en-US" altLang="ja-JP" dirty="0" err="1"/>
              <a:t>diperlukan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/>
              <a:t>menghilangkan</a:t>
            </a:r>
            <a:r>
              <a:rPr lang="en-US" altLang="ja-JP" dirty="0"/>
              <a:t> </a:t>
            </a:r>
            <a:r>
              <a:rPr lang="en-US" altLang="ja-JP" dirty="0" err="1"/>
              <a:t>nilai</a:t>
            </a:r>
            <a:r>
              <a:rPr lang="en-US" altLang="ja-JP" dirty="0"/>
              <a:t> pada background (~</a:t>
            </a:r>
            <a:r>
              <a:rPr lang="en-US" altLang="ja-JP" dirty="0" err="1"/>
              <a:t>bw</a:t>
            </a:r>
            <a:r>
              <a:rPr lang="en-US" altLang="ja-JP" dirty="0"/>
              <a:t>) agar </a:t>
            </a:r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hanya</a:t>
            </a:r>
            <a:r>
              <a:rPr lang="en-US" altLang="ja-JP" dirty="0"/>
              <a:t> </a:t>
            </a:r>
            <a:r>
              <a:rPr lang="en-US" altLang="ja-JP" dirty="0" err="1"/>
              <a:t>memproses</a:t>
            </a:r>
            <a:r>
              <a:rPr lang="en-US" altLang="ja-JP" dirty="0"/>
              <a:t> </a:t>
            </a:r>
            <a:r>
              <a:rPr lang="en-US" altLang="ja-JP" dirty="0" err="1"/>
              <a:t>nilai</a:t>
            </a:r>
            <a:r>
              <a:rPr lang="en-US" altLang="ja-JP" dirty="0"/>
              <a:t> </a:t>
            </a:r>
            <a:r>
              <a:rPr lang="en-US" altLang="ja-JP" dirty="0" err="1"/>
              <a:t>citra</a:t>
            </a:r>
            <a:r>
              <a:rPr lang="en-US" altLang="ja-JP" dirty="0"/>
              <a:t> pada </a:t>
            </a:r>
            <a:r>
              <a:rPr lang="en-US" altLang="ja-JP" dirty="0" err="1"/>
              <a:t>bagian</a:t>
            </a:r>
            <a:r>
              <a:rPr lang="en-US" altLang="ja-JP" dirty="0"/>
              <a:t> </a:t>
            </a:r>
            <a:r>
              <a:rPr lang="en-US" altLang="ja-JP" dirty="0" err="1"/>
              <a:t>objeknya</a:t>
            </a:r>
            <a:r>
              <a:rPr lang="en-US" altLang="ja-JP" dirty="0"/>
              <a:t> </a:t>
            </a:r>
            <a:r>
              <a:rPr lang="en-US" altLang="ja-JP" dirty="0" err="1"/>
              <a:t>saja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9503246" y="3847356"/>
            <a:ext cx="5256584" cy="1296144"/>
          </a:xfrm>
        </p:spPr>
        <p:txBody>
          <a:bodyPr/>
          <a:lstStyle/>
          <a:p>
            <a:r>
              <a:rPr kumimoji="1" lang="en-US" altLang="ja-JP" sz="2800" b="1" dirty="0"/>
              <a:t>MENGHITUNG RATA-RATA PADA MASING-MASING FITUR</a:t>
            </a:r>
            <a:endParaRPr kumimoji="1" lang="ja-JP" altLang="en-US" sz="2800" b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Dilakukan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perhitungan</a:t>
            </a:r>
            <a:r>
              <a:rPr kumimoji="1" lang="en-US" altLang="ja-JP" dirty="0"/>
              <a:t> rata-rata pada </a:t>
            </a:r>
            <a:r>
              <a:rPr kumimoji="1" lang="en-US" altLang="ja-JP" dirty="0" err="1"/>
              <a:t>nilai</a:t>
            </a:r>
            <a:r>
              <a:rPr kumimoji="1" lang="en-US" altLang="ja-JP" dirty="0"/>
              <a:t> Red, Green, Blue, Hue, Saturation, dan Value. </a:t>
            </a:r>
            <a:r>
              <a:rPr lang="en-US" altLang="ja-JP" dirty="0" err="1"/>
              <a:t>Hasilnya</a:t>
            </a:r>
            <a:r>
              <a:rPr lang="en-US" altLang="ja-JP" dirty="0"/>
              <a:t> </a:t>
            </a:r>
            <a:r>
              <a:rPr lang="en-US" altLang="ja-JP" dirty="0" err="1"/>
              <a:t>akan</a:t>
            </a:r>
            <a:r>
              <a:rPr lang="en-US" altLang="ja-JP" dirty="0"/>
              <a:t> </a:t>
            </a:r>
            <a:r>
              <a:rPr lang="en-US" altLang="ja-JP" dirty="0" err="1"/>
              <a:t>disimpan</a:t>
            </a:r>
            <a:r>
              <a:rPr lang="en-US" altLang="ja-JP" dirty="0"/>
              <a:t> pada variable </a:t>
            </a:r>
            <a:r>
              <a:rPr lang="en-US" altLang="ja-JP" dirty="0" err="1"/>
              <a:t>ciri</a:t>
            </a:r>
            <a:r>
              <a:rPr lang="en-US" altLang="ja-JP" dirty="0"/>
              <a:t> masing-masing </a:t>
            </a:r>
            <a:r>
              <a:rPr lang="en-US" altLang="ja-JP" dirty="0" err="1"/>
              <a:t>kategori</a:t>
            </a:r>
            <a:r>
              <a:rPr lang="en-US" altLang="ja-JP" dirty="0"/>
              <a:t> </a:t>
            </a:r>
            <a:r>
              <a:rPr lang="en-US" altLang="ja-JP" dirty="0" err="1"/>
              <a:t>buah</a:t>
            </a:r>
            <a:r>
              <a:rPr lang="en-US" altLang="ja-JP" dirty="0"/>
              <a:t> </a:t>
            </a:r>
            <a:r>
              <a:rPr lang="en-US" altLang="ja-JP" dirty="0" err="1"/>
              <a:t>naga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>
          <a:xfrm>
            <a:off x="2158430" y="6943700"/>
            <a:ext cx="6607242" cy="1296144"/>
          </a:xfrm>
        </p:spPr>
        <p:txBody>
          <a:bodyPr/>
          <a:lstStyle/>
          <a:p>
            <a:r>
              <a:rPr lang="en-US" altLang="ja-JP" sz="2800" b="1" dirty="0"/>
              <a:t>DILAKUKAN PROSES YANG SAMA PADA MASING-MASING KATEGORI BUAH NAGA</a:t>
            </a:r>
            <a:endParaRPr kumimoji="1" lang="ja-JP" altLang="en-US" sz="2800" b="1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Dilakukan</a:t>
            </a:r>
            <a:r>
              <a:rPr kumimoji="1" lang="en-US" altLang="ja-JP" dirty="0"/>
              <a:t> proses yang </a:t>
            </a:r>
            <a:r>
              <a:rPr kumimoji="1" lang="en-US" altLang="ja-JP" dirty="0" err="1"/>
              <a:t>sama</a:t>
            </a:r>
            <a:r>
              <a:rPr kumimoji="1" lang="en-US" altLang="ja-JP" dirty="0"/>
              <a:t> pada Folder “</a:t>
            </a:r>
            <a:r>
              <a:rPr kumimoji="1" lang="en-US" altLang="ja-JP" dirty="0" err="1"/>
              <a:t>buah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naga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merah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kuning</a:t>
            </a:r>
            <a:r>
              <a:rPr kumimoji="1" lang="en-US" altLang="ja-JP" dirty="0"/>
              <a:t>”, “</a:t>
            </a:r>
            <a:r>
              <a:rPr kumimoji="1" lang="en-US" altLang="ja-JP" dirty="0" err="1"/>
              <a:t>buah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naga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hijau</a:t>
            </a:r>
            <a:r>
              <a:rPr kumimoji="1" lang="en-US" altLang="ja-JP" dirty="0"/>
              <a:t>”, dan “</a:t>
            </a:r>
            <a:r>
              <a:rPr kumimoji="1" lang="en-US" altLang="ja-JP" dirty="0" err="1"/>
              <a:t>buah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naga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hijau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merah</a:t>
            </a:r>
            <a:r>
              <a:rPr kumimoji="1" lang="en-US" altLang="ja-JP" dirty="0"/>
              <a:t>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654553"/>
      </p:ext>
    </p:extLst>
  </p:cSld>
  <p:clrMapOvr>
    <a:masterClrMapping/>
  </p:clrMapOvr>
  <p:transition spd="slow" advTm="5414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699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Crimson Text</vt:lpstr>
      <vt:lpstr>Title</vt:lpstr>
      <vt:lpstr>Contents</vt:lpstr>
      <vt:lpstr>PowerPoint Presentation</vt:lpstr>
      <vt:lpstr>LATAR BELAKANG</vt:lpstr>
      <vt:lpstr>PowerPoint Presentation</vt:lpstr>
      <vt:lpstr>FLOWCHART KLASIFIKASI CITRA</vt:lpstr>
      <vt:lpstr>PROSES KLASIFIKASI</vt:lpstr>
      <vt:lpstr>PROSES KLASIFIKASI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irchamzah fikri</cp:lastModifiedBy>
  <cp:revision>81</cp:revision>
  <dcterms:created xsi:type="dcterms:W3CDTF">2015-02-26T15:14:38Z</dcterms:created>
  <dcterms:modified xsi:type="dcterms:W3CDTF">2022-01-04T08:55:27Z</dcterms:modified>
</cp:coreProperties>
</file>