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310" r:id="rId5"/>
    <p:sldId id="308" r:id="rId6"/>
    <p:sldId id="309" r:id="rId7"/>
    <p:sldId id="286" r:id="rId8"/>
    <p:sldId id="273" r:id="rId9"/>
    <p:sldId id="278" r:id="rId10"/>
    <p:sldId id="290" r:id="rId11"/>
    <p:sldId id="283" r:id="rId12"/>
    <p:sldId id="312" r:id="rId13"/>
    <p:sldId id="313" r:id="rId14"/>
    <p:sldId id="26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97" autoAdjust="0"/>
    <p:restoredTop sz="99466" autoAdjust="0"/>
  </p:normalViewPr>
  <p:slideViewPr>
    <p:cSldViewPr snapToGrid="0">
      <p:cViewPr varScale="1">
        <p:scale>
          <a:sx n="86" d="100"/>
          <a:sy n="86" d="100"/>
        </p:scale>
        <p:origin x="840" y="67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1" r:id="rId5"/>
    <p:sldLayoutId id="2147483742" r:id="rId6"/>
    <p:sldLayoutId id="214748373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4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140670"/>
            <a:ext cx="56105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Identifikasi</a:t>
            </a:r>
            <a:r>
              <a:rPr lang="en-US" altLang="ko-KR" sz="32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Kematangan</a:t>
            </a:r>
            <a:r>
              <a:rPr lang="en-US" altLang="ko-KR" sz="32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Buah</a:t>
            </a:r>
            <a:r>
              <a:rPr lang="en-US" altLang="ko-KR" sz="32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 Naga </a:t>
            </a:r>
            <a:r>
              <a:rPr lang="en-US" altLang="ko-KR" sz="32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dengan</a:t>
            </a:r>
            <a:r>
              <a:rPr lang="en-US" altLang="ko-KR" sz="32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Metode</a:t>
            </a:r>
            <a:r>
              <a:rPr lang="en-US" altLang="ko-KR" sz="32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 Naive Bayes</a:t>
            </a:r>
            <a:endParaRPr lang="ko-KR" altLang="en-US" sz="3200" dirty="0">
              <a:solidFill>
                <a:schemeClr val="bg1"/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81275" y="3860852"/>
            <a:ext cx="4989186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Oleh</a:t>
            </a:r>
            <a:r>
              <a:rPr lang="en-US" altLang="ko-KR" sz="14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 :</a:t>
            </a:r>
          </a:p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Kelompok</a:t>
            </a:r>
            <a:r>
              <a:rPr lang="en-US" altLang="ko-KR" sz="14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 9 </a:t>
            </a:r>
            <a:r>
              <a:rPr lang="en-US" altLang="ko-KR" sz="14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Golongan</a:t>
            </a:r>
            <a:r>
              <a:rPr lang="en-US" altLang="ko-KR" sz="14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 C</a:t>
            </a:r>
          </a:p>
          <a:p>
            <a:endParaRPr lang="en-US" altLang="ko-KR" sz="1400" dirty="0">
              <a:solidFill>
                <a:schemeClr val="bg1"/>
              </a:solidFill>
              <a:latin typeface="Montserrat" pitchFamily="2" charset="0"/>
              <a:cs typeface="Arial" pitchFamily="34" charset="0"/>
            </a:endParaRPr>
          </a:p>
          <a:p>
            <a:r>
              <a:rPr lang="en-US" altLang="ko-KR" sz="14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Dicky</a:t>
            </a:r>
            <a:r>
              <a:rPr lang="en-US" altLang="ko-KR" sz="14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Kurnia</a:t>
            </a:r>
            <a:r>
              <a:rPr lang="en-US" altLang="ko-KR" sz="14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Ramadhan</a:t>
            </a:r>
            <a:r>
              <a:rPr lang="en-US" altLang="ko-KR" sz="14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		E41191553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Alvin </a:t>
            </a:r>
            <a:r>
              <a:rPr lang="en-US" altLang="ko-KR" sz="14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Eko</a:t>
            </a:r>
            <a:r>
              <a:rPr lang="en-US" altLang="ko-KR" sz="14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Cahyo</a:t>
            </a:r>
            <a:r>
              <a:rPr lang="en-US" altLang="ko-KR" sz="14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Febrianto</a:t>
            </a:r>
            <a:r>
              <a:rPr lang="en-US" altLang="ko-KR" sz="14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		E41191422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Irchamzah Fikri Ababil			E41191387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Muhammad </a:t>
            </a:r>
            <a:r>
              <a:rPr lang="en-US" altLang="ko-KR" sz="14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Wildan</a:t>
            </a:r>
            <a:r>
              <a:rPr lang="en-US" altLang="ko-KR" sz="14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 Hakim		E41191897</a:t>
            </a:r>
          </a:p>
          <a:p>
            <a:r>
              <a:rPr lang="en-US" altLang="ko-KR" sz="14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Ulfiatun</a:t>
            </a:r>
            <a:r>
              <a:rPr lang="en-US" altLang="ko-KR" sz="14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Hasanah</a:t>
            </a:r>
            <a:r>
              <a:rPr lang="en-US" altLang="ko-KR" sz="14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 			E41191524</a:t>
            </a:r>
          </a:p>
          <a:p>
            <a:endParaRPr lang="en-US" altLang="ko-KR" sz="1400" dirty="0">
              <a:solidFill>
                <a:schemeClr val="bg1"/>
              </a:solidFill>
              <a:latin typeface="Montserrat" pitchFamily="2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Montserrat" pitchFamily="2" charset="0"/>
              <a:cs typeface="Arial" pitchFamily="34" charset="0"/>
            </a:endParaRPr>
          </a:p>
          <a:p>
            <a:endParaRPr lang="ko-KR" altLang="en-US" sz="1400" dirty="0">
              <a:solidFill>
                <a:schemeClr val="bg1"/>
              </a:solidFill>
              <a:latin typeface="Montserrat" pitchFamily="2" charset="0"/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FED6FCE6-7CE0-47F2-96B8-48AB94E61DA5}"/>
              </a:ext>
            </a:extLst>
          </p:cNvPr>
          <p:cNvSpPr txBox="1"/>
          <p:nvPr/>
        </p:nvSpPr>
        <p:spPr>
          <a:xfrm>
            <a:off x="1075940" y="1693666"/>
            <a:ext cx="45758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Standar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deviasi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merupakan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sebuah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nilai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statistik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yang di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manfaatkan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menentukan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sebuah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sebaran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suatu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sampel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serta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seberapa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dekat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titik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individu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ke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mean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rata – rata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nilai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sampel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nya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676260"/>
            <a:ext cx="12192000" cy="488511"/>
          </a:xfrm>
        </p:spPr>
        <p:txBody>
          <a:bodyPr/>
          <a:lstStyle/>
          <a:p>
            <a:r>
              <a:rPr lang="en-US" altLang="ko-KR" sz="2800" b="1" dirty="0">
                <a:latin typeface="Montserrat" pitchFamily="2" charset="0"/>
              </a:rPr>
              <a:t>3. </a:t>
            </a:r>
            <a:r>
              <a:rPr lang="en-US" altLang="ko-KR" sz="2800" b="1" dirty="0" err="1">
                <a:latin typeface="Montserrat" pitchFamily="2" charset="0"/>
              </a:rPr>
              <a:t>Mencari</a:t>
            </a:r>
            <a:r>
              <a:rPr lang="en-US" altLang="ko-KR" sz="2800" b="1" dirty="0">
                <a:latin typeface="Montserrat" pitchFamily="2" charset="0"/>
              </a:rPr>
              <a:t> </a:t>
            </a:r>
            <a:r>
              <a:rPr lang="en-US" altLang="ko-KR" sz="2800" b="1" dirty="0" err="1">
                <a:latin typeface="Montserrat" pitchFamily="2" charset="0"/>
              </a:rPr>
              <a:t>nilai</a:t>
            </a:r>
            <a:r>
              <a:rPr lang="en-US" altLang="ko-KR" sz="2800" b="1" dirty="0">
                <a:latin typeface="Montserrat" pitchFamily="2" charset="0"/>
              </a:rPr>
              <a:t> </a:t>
            </a:r>
            <a:r>
              <a:rPr lang="en-US" altLang="ko-KR" sz="2800" b="1" dirty="0" err="1">
                <a:latin typeface="Montserrat" pitchFamily="2" charset="0"/>
              </a:rPr>
              <a:t>Standar</a:t>
            </a:r>
            <a:r>
              <a:rPr lang="en-US" altLang="ko-KR" sz="2800" b="1" dirty="0">
                <a:latin typeface="Montserrat" pitchFamily="2" charset="0"/>
              </a:rPr>
              <a:t> </a:t>
            </a:r>
            <a:r>
              <a:rPr lang="en-US" altLang="ko-KR" sz="2800" b="1" dirty="0" err="1">
                <a:latin typeface="Montserrat" pitchFamily="2" charset="0"/>
              </a:rPr>
              <a:t>Deviasi</a:t>
            </a:r>
            <a:endParaRPr lang="en-US" altLang="ko-KR" sz="2800" b="1" dirty="0">
              <a:latin typeface="Montserrat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8" t="44000" r="26629" b="29750"/>
          <a:stretch/>
        </p:blipFill>
        <p:spPr bwMode="auto">
          <a:xfrm>
            <a:off x="6136342" y="1740017"/>
            <a:ext cx="4411153" cy="1338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D6FCE6-7CE0-47F2-96B8-48AB94E61DA5}"/>
              </a:ext>
            </a:extLst>
          </p:cNvPr>
          <p:cNvSpPr txBox="1"/>
          <p:nvPr/>
        </p:nvSpPr>
        <p:spPr>
          <a:xfrm>
            <a:off x="2611739" y="3337764"/>
            <a:ext cx="7049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Berikut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hasil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perhitungan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excel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standar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deviasi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latih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buah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naga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19" y="3904644"/>
            <a:ext cx="964064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6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FED6FCE6-7CE0-47F2-96B8-48AB94E61DA5}"/>
              </a:ext>
            </a:extLst>
          </p:cNvPr>
          <p:cNvSpPr txBox="1"/>
          <p:nvPr/>
        </p:nvSpPr>
        <p:spPr>
          <a:xfrm>
            <a:off x="1075941" y="1638142"/>
            <a:ext cx="10601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Peluang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probabilitas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peluang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kemungkinan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kelas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muncul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itchFamily="34" charset="0"/>
            </a:endParaRPr>
          </a:p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Rumus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Probabilitas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adalah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676260"/>
            <a:ext cx="12192000" cy="488511"/>
          </a:xfrm>
        </p:spPr>
        <p:txBody>
          <a:bodyPr/>
          <a:lstStyle/>
          <a:p>
            <a:r>
              <a:rPr lang="en-US" altLang="ko-KR" sz="2800" b="1" dirty="0">
                <a:latin typeface="Montserrat" pitchFamily="2" charset="0"/>
              </a:rPr>
              <a:t>4. </a:t>
            </a:r>
            <a:r>
              <a:rPr lang="en-US" altLang="ko-KR" sz="2800" b="1" dirty="0" err="1">
                <a:latin typeface="Montserrat" pitchFamily="2" charset="0"/>
              </a:rPr>
              <a:t>Menghitung</a:t>
            </a:r>
            <a:r>
              <a:rPr lang="en-US" altLang="ko-KR" sz="2800" b="1" dirty="0">
                <a:latin typeface="Montserrat" pitchFamily="2" charset="0"/>
              </a:rPr>
              <a:t> </a:t>
            </a:r>
            <a:r>
              <a:rPr lang="en-US" altLang="ko-KR" sz="2800" b="1" dirty="0" err="1">
                <a:latin typeface="Montserrat" pitchFamily="2" charset="0"/>
              </a:rPr>
              <a:t>Probabilitas</a:t>
            </a:r>
            <a:r>
              <a:rPr lang="en-US" altLang="ko-KR" sz="2800" b="1" dirty="0">
                <a:latin typeface="Montserrat" pitchFamily="2" charset="0"/>
              </a:rPr>
              <a:t> </a:t>
            </a:r>
            <a:r>
              <a:rPr lang="en-US" altLang="ko-KR" sz="2800" b="1" dirty="0" err="1">
                <a:latin typeface="Montserrat" pitchFamily="2" charset="0"/>
              </a:rPr>
              <a:t>Kelas</a:t>
            </a:r>
            <a:endParaRPr lang="en-US" altLang="ko-KR" sz="2800" b="1" dirty="0">
              <a:latin typeface="Montserrat" pitchFamily="2" charset="0"/>
            </a:endParaRPr>
          </a:p>
        </p:txBody>
      </p:sp>
      <p:sp>
        <p:nvSpPr>
          <p:cNvPr id="7" name="AutoShape 2" descr="√ Rumus Peluang: Nilai dan Penjumlahan Peluang, Soal, Pembahas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Users\ASUS\Downloads\download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413" y="2376806"/>
            <a:ext cx="4202248" cy="17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D6FCE6-7CE0-47F2-96B8-48AB94E61DA5}"/>
              </a:ext>
            </a:extLst>
          </p:cNvPr>
          <p:cNvSpPr txBox="1"/>
          <p:nvPr/>
        </p:nvSpPr>
        <p:spPr>
          <a:xfrm>
            <a:off x="1075940" y="4132789"/>
            <a:ext cx="1060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Berikut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hasil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probabilitas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dari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data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latih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buah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naga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656" y="4597661"/>
            <a:ext cx="2962688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6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12BC73-D10B-4ABF-97ED-39822C5F1E89}"/>
              </a:ext>
            </a:extLst>
          </p:cNvPr>
          <p:cNvSpPr/>
          <p:nvPr/>
        </p:nvSpPr>
        <p:spPr>
          <a:xfrm>
            <a:off x="683702" y="661576"/>
            <a:ext cx="5412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5400" dirty="0">
                <a:solidFill>
                  <a:schemeClr val="accent4"/>
                </a:solidFill>
              </a:rPr>
              <a:t>PENGUJIAN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32A131-0733-43E0-B30F-86C1DCAA063B}"/>
              </a:ext>
            </a:extLst>
          </p:cNvPr>
          <p:cNvSpPr/>
          <p:nvPr/>
        </p:nvSpPr>
        <p:spPr>
          <a:xfrm>
            <a:off x="683702" y="1534158"/>
            <a:ext cx="5412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5400" dirty="0"/>
              <a:t>DATA 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62375-4251-483A-8505-849A0197F623}"/>
              </a:ext>
            </a:extLst>
          </p:cNvPr>
          <p:cNvSpPr txBox="1"/>
          <p:nvPr/>
        </p:nvSpPr>
        <p:spPr>
          <a:xfrm>
            <a:off x="6526856" y="846241"/>
            <a:ext cx="5345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Distribusi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normal/gauss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probabilitas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menunjukkan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distribusi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penyebaran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variabel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tahapan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menguji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testing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rumus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Distribusi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Gausian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098" name="Picture 2" descr="D:\MATA KULIAH POLITEKNIK NEGERI JEMBER\SEMESTER 05\CITRA DAN VISION\WhatsApp Image 2022-01-02 at 22.28.55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4" t="26281"/>
          <a:stretch/>
        </p:blipFill>
        <p:spPr bwMode="auto">
          <a:xfrm>
            <a:off x="6768860" y="2431223"/>
            <a:ext cx="2623716" cy="9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962375-4251-483A-8505-849A0197F623}"/>
              </a:ext>
            </a:extLst>
          </p:cNvPr>
          <p:cNvSpPr txBox="1"/>
          <p:nvPr/>
        </p:nvSpPr>
        <p:spPr>
          <a:xfrm>
            <a:off x="405172" y="2815599"/>
            <a:ext cx="534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Berikut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uji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coba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89282-30EE-4BC4-9A5E-CD5069504D00}"/>
              </a:ext>
            </a:extLst>
          </p:cNvPr>
          <p:cNvSpPr txBox="1"/>
          <p:nvPr/>
        </p:nvSpPr>
        <p:spPr>
          <a:xfrm>
            <a:off x="405172" y="5300744"/>
            <a:ext cx="1146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menentukan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klasifikasi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diperlukan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mengkalikan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seluruh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distribusi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gaussian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serta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dikalikan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probabilitas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masing-masing. Setelah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seluruh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klasifikasi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setiap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didapatkan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tertinggi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terpilih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Pada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kasus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tertinggi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naga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7" y="3374536"/>
            <a:ext cx="11874471" cy="183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6071764" y="648529"/>
            <a:ext cx="5749896" cy="5557959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5DD160A-C05E-48FF-928C-F1ED840FB0B3}"/>
              </a:ext>
            </a:extLst>
          </p:cNvPr>
          <p:cNvSpPr/>
          <p:nvPr/>
        </p:nvSpPr>
        <p:spPr>
          <a:xfrm>
            <a:off x="1202751" y="2029566"/>
            <a:ext cx="4001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7200" b="1" dirty="0">
                <a:solidFill>
                  <a:schemeClr val="bg1"/>
                </a:solidFill>
              </a:rPr>
              <a:t>TERIMA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6BB677F-6367-47F0-A32E-7824E4D9C199}"/>
              </a:ext>
            </a:extLst>
          </p:cNvPr>
          <p:cNvSpPr/>
          <p:nvPr/>
        </p:nvSpPr>
        <p:spPr>
          <a:xfrm>
            <a:off x="1427603" y="3221130"/>
            <a:ext cx="4001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7200" b="1" dirty="0">
                <a:solidFill>
                  <a:schemeClr val="bg1"/>
                </a:solidFill>
              </a:rPr>
              <a:t>KASIH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9B7B593-D656-452E-AFE4-89D6370C70F6}"/>
              </a:ext>
            </a:extLst>
          </p:cNvPr>
          <p:cNvSpPr/>
          <p:nvPr/>
        </p:nvSpPr>
        <p:spPr>
          <a:xfrm rot="16200000">
            <a:off x="-1411117" y="3121678"/>
            <a:ext cx="411480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7554" y="456507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Latar</a:t>
            </a:r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Belakang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0768" y="1706975"/>
            <a:ext cx="958096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65516" cy="769441"/>
            <a:chOff x="1848112" y="1575921"/>
            <a:chExt cx="5365516" cy="7694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2889762"/>
            <a:ext cx="5465788" cy="1856610"/>
            <a:chOff x="1848112" y="488752"/>
            <a:chExt cx="5465788" cy="18566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806208" y="488752"/>
              <a:ext cx="45076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Identifikasi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dilakukan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secara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konvensional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banyak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mengalami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kendala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kurangnya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pengetahuan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dalam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buah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matang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ataupun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sebaliknya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D9D096A-3B24-4BB9-A2CC-E0717D579571}"/>
              </a:ext>
            </a:extLst>
          </p:cNvPr>
          <p:cNvSpPr txBox="1"/>
          <p:nvPr/>
        </p:nvSpPr>
        <p:spPr>
          <a:xfrm>
            <a:off x="2638864" y="4121444"/>
            <a:ext cx="4507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Kurang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akuratnya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ketika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dilakukan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cara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sortir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manual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sehingga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tidak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bisa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dijadikan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standar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dalam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menentukan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tingkat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kematangan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buah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naga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</a:p>
        </p:txBody>
      </p:sp>
      <p:grpSp>
        <p:nvGrpSpPr>
          <p:cNvPr id="23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24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4C6F8FA6-DB08-4060-9832-77D337D2BF55}"/>
              </a:ext>
            </a:extLst>
          </p:cNvPr>
          <p:cNvSpPr txBox="1"/>
          <p:nvPr/>
        </p:nvSpPr>
        <p:spPr>
          <a:xfrm>
            <a:off x="2627141" y="1744440"/>
            <a:ext cx="4507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Banyak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permasalahan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sering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terjadi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saat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penanganan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buah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naga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pada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saat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panen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1002776" y="1747783"/>
            <a:ext cx="2971347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6780D7-95FC-472E-82B8-F83641D1FEB0}"/>
              </a:ext>
            </a:extLst>
          </p:cNvPr>
          <p:cNvSpPr txBox="1"/>
          <p:nvPr/>
        </p:nvSpPr>
        <p:spPr>
          <a:xfrm>
            <a:off x="952728" y="1909298"/>
            <a:ext cx="4615734" cy="261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 err="1">
                <a:latin typeface="Montserrat" pitchFamily="2" charset="0"/>
              </a:rPr>
              <a:t>Buah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naga</a:t>
            </a:r>
            <a:r>
              <a:rPr lang="en-US" sz="1400" dirty="0">
                <a:latin typeface="Montserrat" pitchFamily="2" charset="0"/>
              </a:rPr>
              <a:t> (</a:t>
            </a:r>
            <a:r>
              <a:rPr lang="en-US" sz="1400" dirty="0" err="1">
                <a:latin typeface="Montserrat" pitchFamily="2" charset="0"/>
              </a:rPr>
              <a:t>Inggris</a:t>
            </a:r>
            <a:r>
              <a:rPr lang="en-US" sz="1400" dirty="0">
                <a:latin typeface="Montserrat" pitchFamily="2" charset="0"/>
              </a:rPr>
              <a:t>: </a:t>
            </a:r>
            <a:r>
              <a:rPr lang="en-US" sz="1400" i="1" dirty="0" err="1">
                <a:latin typeface="Montserrat" pitchFamily="2" charset="0"/>
              </a:rPr>
              <a:t>Pitaya</a:t>
            </a:r>
            <a:r>
              <a:rPr lang="en-US" sz="1400" dirty="0">
                <a:latin typeface="Montserrat" pitchFamily="2" charset="0"/>
              </a:rPr>
              <a:t>) </a:t>
            </a:r>
            <a:r>
              <a:rPr lang="en-US" sz="1400" dirty="0" err="1">
                <a:latin typeface="Montserrat" pitchFamily="2" charset="0"/>
              </a:rPr>
              <a:t>adalah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buah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dari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beberapa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jenis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kaktus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dari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marga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i="1" dirty="0" err="1">
                <a:latin typeface="Montserrat" pitchFamily="2" charset="0"/>
              </a:rPr>
              <a:t>Hylocereus</a:t>
            </a:r>
            <a:r>
              <a:rPr lang="en-US" sz="1400" i="1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dan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i="1" dirty="0" err="1">
                <a:latin typeface="Montserrat" pitchFamily="2" charset="0"/>
              </a:rPr>
              <a:t>Selenicereus</a:t>
            </a:r>
            <a:r>
              <a:rPr lang="en-US" sz="1400" dirty="0">
                <a:latin typeface="Montserrat" pitchFamily="2" charset="0"/>
              </a:rPr>
              <a:t>. </a:t>
            </a:r>
            <a:r>
              <a:rPr lang="en-US" sz="1400" dirty="0" err="1">
                <a:latin typeface="Montserrat" pitchFamily="2" charset="0"/>
              </a:rPr>
              <a:t>Buah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ini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berasal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dari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Meksiko</a:t>
            </a:r>
            <a:r>
              <a:rPr lang="en-US" sz="1400" dirty="0">
                <a:latin typeface="Montserrat" pitchFamily="2" charset="0"/>
              </a:rPr>
              <a:t>, </a:t>
            </a:r>
            <a:r>
              <a:rPr lang="en-US" sz="1400" dirty="0" err="1">
                <a:latin typeface="Montserrat" pitchFamily="2" charset="0"/>
              </a:rPr>
              <a:t>Amerika</a:t>
            </a:r>
            <a:r>
              <a:rPr lang="en-US" sz="1400" dirty="0">
                <a:latin typeface="Montserrat" pitchFamily="2" charset="0"/>
              </a:rPr>
              <a:t> Tengah </a:t>
            </a:r>
            <a:r>
              <a:rPr lang="en-US" sz="1400" dirty="0" err="1">
                <a:latin typeface="Montserrat" pitchFamily="2" charset="0"/>
              </a:rPr>
              <a:t>dan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Amerika</a:t>
            </a:r>
            <a:r>
              <a:rPr lang="en-US" sz="1400" dirty="0">
                <a:latin typeface="Montserrat" pitchFamily="2" charset="0"/>
              </a:rPr>
              <a:t> Selatan </a:t>
            </a:r>
            <a:r>
              <a:rPr lang="en-US" sz="1400" dirty="0" err="1">
                <a:latin typeface="Montserrat" pitchFamily="2" charset="0"/>
              </a:rPr>
              <a:t>namun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sekarang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juga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dibudidayakan</a:t>
            </a:r>
            <a:r>
              <a:rPr lang="en-US" sz="1400" dirty="0">
                <a:latin typeface="Montserrat" pitchFamily="2" charset="0"/>
              </a:rPr>
              <a:t> di </a:t>
            </a:r>
            <a:r>
              <a:rPr lang="en-US" sz="1400" dirty="0" err="1">
                <a:latin typeface="Montserrat" pitchFamily="2" charset="0"/>
              </a:rPr>
              <a:t>negara-negara</a:t>
            </a:r>
            <a:r>
              <a:rPr lang="en-US" sz="1400" dirty="0">
                <a:latin typeface="Montserrat" pitchFamily="2" charset="0"/>
              </a:rPr>
              <a:t> Asia </a:t>
            </a:r>
            <a:r>
              <a:rPr lang="en-US" sz="1400" dirty="0" err="1">
                <a:latin typeface="Montserrat" pitchFamily="2" charset="0"/>
              </a:rPr>
              <a:t>seperti</a:t>
            </a:r>
            <a:r>
              <a:rPr lang="en-US" sz="1400" dirty="0">
                <a:latin typeface="Montserrat" pitchFamily="2" charset="0"/>
              </a:rPr>
              <a:t> Taiwan, Vietnam, Filipina, Indonesia </a:t>
            </a:r>
            <a:r>
              <a:rPr lang="en-US" sz="1400" dirty="0" err="1">
                <a:latin typeface="Montserrat" pitchFamily="2" charset="0"/>
              </a:rPr>
              <a:t>dan</a:t>
            </a:r>
            <a:r>
              <a:rPr lang="en-US" sz="1400" dirty="0">
                <a:latin typeface="Montserrat" pitchFamily="2" charset="0"/>
              </a:rPr>
              <a:t> Malaysia.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16" y="871893"/>
            <a:ext cx="5059983" cy="5059983"/>
          </a:xfrm>
          <a:prstGeom prst="rect">
            <a:avLst/>
          </a:prstGeom>
        </p:spPr>
      </p:pic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B5D97DE5-D42F-4123-BDE2-006B36110448}"/>
              </a:ext>
            </a:extLst>
          </p:cNvPr>
          <p:cNvSpPr txBox="1">
            <a:spLocks/>
          </p:cNvSpPr>
          <p:nvPr/>
        </p:nvSpPr>
        <p:spPr>
          <a:xfrm>
            <a:off x="927994" y="758711"/>
            <a:ext cx="4805877" cy="128929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itchFamily="34" charset="0"/>
              </a:rPr>
              <a:t>Buah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itchFamily="34" charset="0"/>
              </a:rPr>
              <a:t> Naga</a:t>
            </a:r>
          </a:p>
        </p:txBody>
      </p:sp>
    </p:spTree>
    <p:extLst>
      <p:ext uri="{BB962C8B-B14F-4D97-AF65-F5344CB8AC3E}">
        <p14:creationId xmlns:p14="http://schemas.microsoft.com/office/powerpoint/2010/main" val="25843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3" y="1765056"/>
            <a:ext cx="5357445" cy="3228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B5D97DE5-D42F-4123-BDE2-006B36110448}"/>
              </a:ext>
            </a:extLst>
          </p:cNvPr>
          <p:cNvSpPr txBox="1">
            <a:spLocks/>
          </p:cNvSpPr>
          <p:nvPr/>
        </p:nvSpPr>
        <p:spPr>
          <a:xfrm>
            <a:off x="961876" y="258030"/>
            <a:ext cx="4805877" cy="128929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itchFamily="34" charset="0"/>
              </a:rPr>
              <a:t>Metode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itchFamily="34" charset="0"/>
              </a:rPr>
              <a:t>Naive Bayes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106DDE-CF78-4F64-8AEA-C35547A603A3}"/>
              </a:ext>
            </a:extLst>
          </p:cNvPr>
          <p:cNvSpPr txBox="1"/>
          <p:nvPr/>
        </p:nvSpPr>
        <p:spPr>
          <a:xfrm>
            <a:off x="6925679" y="1502742"/>
            <a:ext cx="5184257" cy="199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itchFamily="2" charset="0"/>
              </a:rPr>
              <a:t>     Naive Bayes </a:t>
            </a:r>
            <a:r>
              <a:rPr lang="en-US" sz="1400" dirty="0" err="1">
                <a:latin typeface="Montserrat" pitchFamily="2" charset="0"/>
              </a:rPr>
              <a:t>adalah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algoritma</a:t>
            </a:r>
            <a:r>
              <a:rPr lang="en-US" sz="1400" dirty="0">
                <a:latin typeface="Montserrat" pitchFamily="2" charset="0"/>
              </a:rPr>
              <a:t> machine learning </a:t>
            </a:r>
            <a:r>
              <a:rPr lang="en-US" sz="1400" dirty="0" err="1">
                <a:latin typeface="Montserrat" pitchFamily="2" charset="0"/>
              </a:rPr>
              <a:t>untuk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masalah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klasifikasi</a:t>
            </a:r>
            <a:r>
              <a:rPr lang="en-US" sz="1400" dirty="0">
                <a:latin typeface="Montserrat" pitchFamily="2" charset="0"/>
              </a:rPr>
              <a:t>. </a:t>
            </a:r>
            <a:r>
              <a:rPr lang="en-US" sz="1400" dirty="0" err="1">
                <a:latin typeface="Montserrat" pitchFamily="2" charset="0"/>
              </a:rPr>
              <a:t>Ini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didasarkan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pada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teorema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probabilitas</a:t>
            </a:r>
            <a:r>
              <a:rPr lang="en-US" sz="1400" dirty="0">
                <a:latin typeface="Montserrat" pitchFamily="2" charset="0"/>
              </a:rPr>
              <a:t> Bayes. Hal </a:t>
            </a:r>
            <a:r>
              <a:rPr lang="en-US" sz="1400" dirty="0" err="1">
                <a:latin typeface="Montserrat" pitchFamily="2" charset="0"/>
              </a:rPr>
              <a:t>ini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digunakan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untuk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klasifikasi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teks</a:t>
            </a:r>
            <a:r>
              <a:rPr lang="en-US" sz="1400" dirty="0">
                <a:latin typeface="Montserrat" pitchFamily="2" charset="0"/>
              </a:rPr>
              <a:t> yang </a:t>
            </a:r>
            <a:r>
              <a:rPr lang="en-US" sz="1400" dirty="0" err="1">
                <a:latin typeface="Montserrat" pitchFamily="2" charset="0"/>
              </a:rPr>
              <a:t>melibatkan</a:t>
            </a:r>
            <a:r>
              <a:rPr lang="en-US" sz="1400" dirty="0">
                <a:latin typeface="Montserrat" pitchFamily="2" charset="0"/>
              </a:rPr>
              <a:t> set data </a:t>
            </a:r>
            <a:r>
              <a:rPr lang="en-US" sz="1400" dirty="0" err="1">
                <a:latin typeface="Montserrat" pitchFamily="2" charset="0"/>
              </a:rPr>
              <a:t>pelatihan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dimensi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tinggi</a:t>
            </a:r>
            <a:r>
              <a:rPr lang="en-US" sz="1400" dirty="0">
                <a:latin typeface="Montserrat" pitchFamily="2" charset="0"/>
              </a:rPr>
              <a:t>. </a:t>
            </a:r>
            <a:r>
              <a:rPr lang="en-US" sz="1400" dirty="0" err="1">
                <a:latin typeface="Montserrat" pitchFamily="2" charset="0"/>
              </a:rPr>
              <a:t>Algoritma</a:t>
            </a:r>
            <a:r>
              <a:rPr lang="en-US" sz="1400" dirty="0">
                <a:latin typeface="Montserrat" pitchFamily="2" charset="0"/>
              </a:rPr>
              <a:t> Naïve </a:t>
            </a:r>
            <a:r>
              <a:rPr lang="en-US" sz="1400" dirty="0" err="1">
                <a:latin typeface="Montserrat" pitchFamily="2" charset="0"/>
              </a:rPr>
              <a:t>bayes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sangat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cepat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untuk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membangun</a:t>
            </a:r>
            <a:r>
              <a:rPr lang="en-US" sz="1400" dirty="0">
                <a:latin typeface="Montserrat" pitchFamily="2" charset="0"/>
              </a:rPr>
              <a:t> model </a:t>
            </a:r>
            <a:r>
              <a:rPr lang="en-US" sz="1400" dirty="0" err="1">
                <a:latin typeface="Montserrat" pitchFamily="2" charset="0"/>
              </a:rPr>
              <a:t>dan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membuat</a:t>
            </a:r>
            <a:r>
              <a:rPr lang="en-US" sz="1400" dirty="0">
                <a:latin typeface="Montserrat" pitchFamily="2" charset="0"/>
              </a:rPr>
              <a:t> </a:t>
            </a:r>
            <a:r>
              <a:rPr lang="en-US" sz="1400" dirty="0" err="1">
                <a:latin typeface="Montserrat" pitchFamily="2" charset="0"/>
              </a:rPr>
              <a:t>prediksi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1107478" y="1483700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" name="Picture 40" descr="Menerapkan Algoritma Naive Bayes dari Scratch - Python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253" y="3862753"/>
            <a:ext cx="368808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91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000" b="1" dirty="0" err="1">
                <a:latin typeface="Montserrat" pitchFamily="2" charset="0"/>
              </a:rPr>
              <a:t>Kelebihan</a:t>
            </a:r>
            <a:r>
              <a:rPr lang="en-US" sz="4000" b="1" dirty="0">
                <a:latin typeface="Montserrat" pitchFamily="2" charset="0"/>
              </a:rPr>
              <a:t> </a:t>
            </a:r>
            <a:r>
              <a:rPr lang="en-US" sz="4000" b="1" dirty="0" err="1">
                <a:latin typeface="Montserrat" pitchFamily="2" charset="0"/>
              </a:rPr>
              <a:t>Metode</a:t>
            </a:r>
            <a:r>
              <a:rPr lang="en-US" sz="4000" b="1" dirty="0">
                <a:latin typeface="Montserrat" pitchFamily="2" charset="0"/>
              </a:rPr>
              <a:t> Naive Bayes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8DA546-7637-458F-9AF3-2C3E84329F8E}"/>
              </a:ext>
            </a:extLst>
          </p:cNvPr>
          <p:cNvSpPr txBox="1"/>
          <p:nvPr/>
        </p:nvSpPr>
        <p:spPr>
          <a:xfrm>
            <a:off x="8609138" y="2008528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err="1">
                <a:latin typeface="Montserrat" pitchFamily="2" charset="0"/>
              </a:rPr>
              <a:t>Dapat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membuat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prediksi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probabilistik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dan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dapat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menangani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kontinu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beserta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diskrit</a:t>
            </a:r>
            <a:r>
              <a:rPr lang="en-US" sz="1200" dirty="0">
                <a:latin typeface="Montserrat" pitchFamily="2" charset="0"/>
              </a:rPr>
              <a:t> data.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C953-8E78-4339-99A6-4604FBCACA2A}"/>
              </a:ext>
            </a:extLst>
          </p:cNvPr>
          <p:cNvSpPr txBox="1"/>
          <p:nvPr/>
        </p:nvSpPr>
        <p:spPr>
          <a:xfrm>
            <a:off x="8609138" y="3389630"/>
            <a:ext cx="2715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itchFamily="2" charset="0"/>
              </a:rPr>
              <a:t>Sifatnya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sangat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skalabel</a:t>
            </a:r>
            <a:r>
              <a:rPr lang="en-US" sz="1200" dirty="0">
                <a:latin typeface="Montserrat" pitchFamily="2" charset="0"/>
              </a:rPr>
              <a:t>, </a:t>
            </a:r>
            <a:r>
              <a:rPr lang="en-US" sz="1200" dirty="0" err="1">
                <a:latin typeface="Montserrat" pitchFamily="2" charset="0"/>
              </a:rPr>
              <a:t>atau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skalanya</a:t>
            </a:r>
            <a:r>
              <a:rPr lang="en-US" sz="1200" dirty="0">
                <a:latin typeface="Montserrat" pitchFamily="2" charset="0"/>
              </a:rPr>
              <a:t> linier </a:t>
            </a:r>
            <a:r>
              <a:rPr lang="en-US" sz="1200" dirty="0" err="1">
                <a:latin typeface="Montserrat" pitchFamily="2" charset="0"/>
              </a:rPr>
              <a:t>dengan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jumlah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prediktor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dan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titik</a:t>
            </a:r>
            <a:r>
              <a:rPr lang="en-US" sz="1200" dirty="0">
                <a:latin typeface="Montserrat" pitchFamily="2" charset="0"/>
              </a:rPr>
              <a:t> data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C0347D-20FF-4740-A892-8E4532750AF5}"/>
              </a:ext>
            </a:extLst>
          </p:cNvPr>
          <p:cNvSpPr txBox="1"/>
          <p:nvPr/>
        </p:nvSpPr>
        <p:spPr>
          <a:xfrm>
            <a:off x="8609138" y="4770733"/>
            <a:ext cx="2715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itchFamily="2" charset="0"/>
              </a:rPr>
              <a:t>Membutuhkan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lebih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sedikit</a:t>
            </a:r>
            <a:r>
              <a:rPr lang="en-US" sz="1200" dirty="0">
                <a:latin typeface="Montserrat" pitchFamily="2" charset="0"/>
              </a:rPr>
              <a:t> data </a:t>
            </a:r>
            <a:r>
              <a:rPr lang="en-US" sz="1200" dirty="0" err="1">
                <a:latin typeface="Montserrat" pitchFamily="2" charset="0"/>
              </a:rPr>
              <a:t>pelatihan</a:t>
            </a:r>
            <a:r>
              <a:rPr lang="en-US" sz="1200" dirty="0">
                <a:latin typeface="Montserrat" pitchFamily="2" charset="0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F70C98-BDC8-4A38-B4DE-48ED99962DE3}"/>
              </a:ext>
            </a:extLst>
          </p:cNvPr>
          <p:cNvSpPr txBox="1"/>
          <p:nvPr/>
        </p:nvSpPr>
        <p:spPr>
          <a:xfrm>
            <a:off x="867509" y="2008528"/>
            <a:ext cx="2730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latin typeface="Montserrat" pitchFamily="2" charset="0"/>
              </a:rPr>
              <a:t>Klasifikasi</a:t>
            </a:r>
            <a:r>
              <a:rPr lang="en-US" sz="1200" dirty="0">
                <a:latin typeface="Montserrat" pitchFamily="2" charset="0"/>
              </a:rPr>
              <a:t> Naive Bayes </a:t>
            </a:r>
            <a:r>
              <a:rPr lang="en-US" sz="1200" dirty="0" err="1">
                <a:latin typeface="Montserrat" pitchFamily="2" charset="0"/>
              </a:rPr>
              <a:t>mudah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diimplementasikan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dan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cepat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D45F3F-87FE-4526-B027-79FACDAF1C53}"/>
              </a:ext>
            </a:extLst>
          </p:cNvPr>
          <p:cNvSpPr txBox="1"/>
          <p:nvPr/>
        </p:nvSpPr>
        <p:spPr>
          <a:xfrm>
            <a:off x="867509" y="3389630"/>
            <a:ext cx="273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latin typeface="Montserrat" pitchFamily="2" charset="0"/>
              </a:rPr>
              <a:t>Ini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akan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menyatu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lebih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cepat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daripada</a:t>
            </a:r>
            <a:r>
              <a:rPr lang="en-US" sz="1200" dirty="0">
                <a:latin typeface="Montserrat" pitchFamily="2" charset="0"/>
              </a:rPr>
              <a:t> model </a:t>
            </a:r>
            <a:r>
              <a:rPr lang="en-US" sz="1200" dirty="0" err="1">
                <a:latin typeface="Montserrat" pitchFamily="2" charset="0"/>
              </a:rPr>
              <a:t>diskriminatif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seperti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regresi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logistik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3C26FD-598C-4DE1-BBED-92661B32B328}"/>
              </a:ext>
            </a:extLst>
          </p:cNvPr>
          <p:cNvSpPr txBox="1"/>
          <p:nvPr/>
        </p:nvSpPr>
        <p:spPr>
          <a:xfrm>
            <a:off x="867509" y="4770733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latin typeface="Montserrat" pitchFamily="2" charset="0"/>
              </a:rPr>
              <a:t>Algoritma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klasifikasi</a:t>
            </a:r>
            <a:r>
              <a:rPr lang="en-US" sz="1200" dirty="0">
                <a:latin typeface="Montserrat" pitchFamily="2" charset="0"/>
              </a:rPr>
              <a:t> Naive Bayes </a:t>
            </a:r>
            <a:r>
              <a:rPr lang="en-US" sz="1200" dirty="0" err="1">
                <a:latin typeface="Montserrat" pitchFamily="2" charset="0"/>
              </a:rPr>
              <a:t>dapat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digunakan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untuk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biner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maupun</a:t>
            </a:r>
            <a:r>
              <a:rPr lang="en-US" sz="1200" dirty="0">
                <a:latin typeface="Montserrat" pitchFamily="2" charset="0"/>
              </a:rPr>
              <a:t> multi-</a:t>
            </a:r>
            <a:r>
              <a:rPr lang="en-US" sz="1200" dirty="0" err="1">
                <a:latin typeface="Montserrat" pitchFamily="2" charset="0"/>
              </a:rPr>
              <a:t>kelas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masalah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klasifikasi</a:t>
            </a:r>
            <a:r>
              <a:rPr lang="en-US" sz="1200" dirty="0">
                <a:latin typeface="Montserrat" pitchFamily="2" charset="0"/>
              </a:rPr>
              <a:t> </a:t>
            </a:r>
            <a:r>
              <a:rPr lang="en-US" sz="1200" dirty="0" err="1">
                <a:latin typeface="Montserrat" pitchFamily="2" charset="0"/>
              </a:rPr>
              <a:t>keduanya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CDF7A2C-EEA0-4662-98AD-EE45F7ED54F5}"/>
              </a:ext>
            </a:extLst>
          </p:cNvPr>
          <p:cNvSpPr/>
          <p:nvPr/>
        </p:nvSpPr>
        <p:spPr>
          <a:xfrm>
            <a:off x="7680620" y="202680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4B5F07D-D028-459B-9B1B-A98877943613}"/>
              </a:ext>
            </a:extLst>
          </p:cNvPr>
          <p:cNvSpPr/>
          <p:nvPr/>
        </p:nvSpPr>
        <p:spPr>
          <a:xfrm>
            <a:off x="7680620" y="341742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06D285E-B491-4182-BDED-0DA094A78E24}"/>
              </a:ext>
            </a:extLst>
          </p:cNvPr>
          <p:cNvSpPr/>
          <p:nvPr/>
        </p:nvSpPr>
        <p:spPr>
          <a:xfrm>
            <a:off x="7680620" y="4836352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C5D670B-8B7D-4FB2-BBA7-F568EB53A013}"/>
              </a:ext>
            </a:extLst>
          </p:cNvPr>
          <p:cNvSpPr/>
          <p:nvPr/>
        </p:nvSpPr>
        <p:spPr>
          <a:xfrm>
            <a:off x="3733556" y="2035114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639E2A1-D675-41D2-B395-0DD759AE87E8}"/>
              </a:ext>
            </a:extLst>
          </p:cNvPr>
          <p:cNvSpPr/>
          <p:nvPr/>
        </p:nvSpPr>
        <p:spPr>
          <a:xfrm>
            <a:off x="3733556" y="3403340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EEFF939-6B58-47BF-88B9-ABF1F8F190E8}"/>
              </a:ext>
            </a:extLst>
          </p:cNvPr>
          <p:cNvSpPr/>
          <p:nvPr/>
        </p:nvSpPr>
        <p:spPr>
          <a:xfrm>
            <a:off x="3733556" y="4799868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75A4E7-78C2-4EDF-A569-D0C9A59B52E3}"/>
              </a:ext>
            </a:extLst>
          </p:cNvPr>
          <p:cNvGrpSpPr/>
          <p:nvPr/>
        </p:nvGrpSpPr>
        <p:grpSpPr>
          <a:xfrm>
            <a:off x="5274528" y="2964521"/>
            <a:ext cx="1669479" cy="1669479"/>
            <a:chOff x="3807530" y="2946763"/>
            <a:chExt cx="1512168" cy="1512168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51407A0-7EC7-47B3-BAA7-1B04BFB1ECD1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37E430D-3782-44AD-B3D4-E4AEC4D26D0F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4AF8747-ECF0-4502-B583-F2978D7887B4}"/>
              </a:ext>
            </a:extLst>
          </p:cNvPr>
          <p:cNvCxnSpPr>
            <a:cxnSpLocks/>
            <a:stCxn id="103" idx="6"/>
            <a:endCxn id="108" idx="1"/>
          </p:cNvCxnSpPr>
          <p:nvPr/>
        </p:nvCxnSpPr>
        <p:spPr>
          <a:xfrm>
            <a:off x="4511382" y="2424027"/>
            <a:ext cx="1007636" cy="7849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AB16BBE-209D-42A4-B442-E35A6CAFEB93}"/>
              </a:ext>
            </a:extLst>
          </p:cNvPr>
          <p:cNvCxnSpPr>
            <a:cxnSpLocks/>
            <a:stCxn id="104" idx="6"/>
            <a:endCxn id="108" idx="2"/>
          </p:cNvCxnSpPr>
          <p:nvPr/>
        </p:nvCxnSpPr>
        <p:spPr>
          <a:xfrm>
            <a:off x="4511382" y="3792251"/>
            <a:ext cx="763146" cy="700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A780DBB-7D41-4369-A581-1B1D319CB831}"/>
              </a:ext>
            </a:extLst>
          </p:cNvPr>
          <p:cNvCxnSpPr>
            <a:cxnSpLocks/>
            <a:stCxn id="105" idx="6"/>
            <a:endCxn id="108" idx="3"/>
          </p:cNvCxnSpPr>
          <p:nvPr/>
        </p:nvCxnSpPr>
        <p:spPr>
          <a:xfrm flipV="1">
            <a:off x="4511382" y="4389509"/>
            <a:ext cx="1007636" cy="7992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05623FD-3D86-4389-A21A-313DE4B6F4CB}"/>
              </a:ext>
            </a:extLst>
          </p:cNvPr>
          <p:cNvCxnSpPr>
            <a:cxnSpLocks/>
            <a:stCxn id="102" idx="2"/>
            <a:endCxn id="108" idx="5"/>
          </p:cNvCxnSpPr>
          <p:nvPr/>
        </p:nvCxnSpPr>
        <p:spPr>
          <a:xfrm flipH="1" flipV="1">
            <a:off x="6699518" y="4389510"/>
            <a:ext cx="981102" cy="8357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FA0363-6792-4877-ABD7-6E155E4046E9}"/>
              </a:ext>
            </a:extLst>
          </p:cNvPr>
          <p:cNvCxnSpPr>
            <a:cxnSpLocks/>
            <a:stCxn id="101" idx="2"/>
            <a:endCxn id="108" idx="6"/>
          </p:cNvCxnSpPr>
          <p:nvPr/>
        </p:nvCxnSpPr>
        <p:spPr>
          <a:xfrm flipH="1" flipV="1">
            <a:off x="6944007" y="3799260"/>
            <a:ext cx="736612" cy="7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2B003FE-1BCF-489C-925C-FAEF86D90179}"/>
              </a:ext>
            </a:extLst>
          </p:cNvPr>
          <p:cNvCxnSpPr>
            <a:cxnSpLocks/>
            <a:stCxn id="100" idx="2"/>
            <a:endCxn id="108" idx="7"/>
          </p:cNvCxnSpPr>
          <p:nvPr/>
        </p:nvCxnSpPr>
        <p:spPr>
          <a:xfrm flipH="1">
            <a:off x="6699518" y="2415717"/>
            <a:ext cx="981102" cy="7932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488088D-6AD2-4CFF-84E0-141D83AB67B3}"/>
              </a:ext>
            </a:extLst>
          </p:cNvPr>
          <p:cNvSpPr txBox="1"/>
          <p:nvPr/>
        </p:nvSpPr>
        <p:spPr>
          <a:xfrm>
            <a:off x="5409202" y="3550308"/>
            <a:ext cx="1430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cs typeface="Calibri" pitchFamily="34" charset="0"/>
              </a:rPr>
              <a:t>N A I V E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cs typeface="Calibri" pitchFamily="34" charset="0"/>
              </a:rPr>
              <a:t>B A Y E S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cs typeface="Calibri" pitchFamily="34" charset="0"/>
            </a:endParaRPr>
          </a:p>
        </p:txBody>
      </p:sp>
      <p:sp>
        <p:nvSpPr>
          <p:cNvPr id="119" name="Rectangle 30">
            <a:extLst>
              <a:ext uri="{FF2B5EF4-FFF2-40B4-BE49-F238E27FC236}">
                <a16:creationId xmlns:a16="http://schemas.microsoft.com/office/drawing/2014/main" id="{2A47F3C4-CF8D-45BB-9BC0-8F7F3CA10E3E}"/>
              </a:ext>
            </a:extLst>
          </p:cNvPr>
          <p:cNvSpPr/>
          <p:nvPr/>
        </p:nvSpPr>
        <p:spPr>
          <a:xfrm>
            <a:off x="3976436" y="503064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0" name="Frame 17">
            <a:extLst>
              <a:ext uri="{FF2B5EF4-FFF2-40B4-BE49-F238E27FC236}">
                <a16:creationId xmlns:a16="http://schemas.microsoft.com/office/drawing/2014/main" id="{ADBC3508-69E5-45F6-A48E-9B974B5CEA07}"/>
              </a:ext>
            </a:extLst>
          </p:cNvPr>
          <p:cNvSpPr/>
          <p:nvPr/>
        </p:nvSpPr>
        <p:spPr>
          <a:xfrm>
            <a:off x="3969122" y="226210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Freeform 53">
            <a:extLst>
              <a:ext uri="{FF2B5EF4-FFF2-40B4-BE49-F238E27FC236}">
                <a16:creationId xmlns:a16="http://schemas.microsoft.com/office/drawing/2014/main" id="{FE07BEE4-0B59-4D06-8B24-FE3D83416B69}"/>
              </a:ext>
            </a:extLst>
          </p:cNvPr>
          <p:cNvSpPr/>
          <p:nvPr/>
        </p:nvSpPr>
        <p:spPr>
          <a:xfrm>
            <a:off x="3951765" y="3620114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7970006" y="21836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7903664" y="3572678"/>
            <a:ext cx="336153" cy="4637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7988108" y="4988663"/>
            <a:ext cx="140017" cy="483936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96940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4366" y="2048081"/>
            <a:ext cx="2616290" cy="239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6225846" y="839410"/>
            <a:ext cx="509864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Ekstraksi</a:t>
            </a:r>
            <a:r>
              <a:rPr lang="en-GB" altLang="ko-KR" sz="3200" dirty="0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 </a:t>
            </a:r>
          </a:p>
          <a:p>
            <a:r>
              <a:rPr lang="en-GB" altLang="ko-KR" sz="3200" dirty="0" err="1">
                <a:solidFill>
                  <a:schemeClr val="bg1"/>
                </a:solidFill>
                <a:latin typeface="Montserrat" pitchFamily="2" charset="0"/>
                <a:cs typeface="Arial" pitchFamily="34" charset="0"/>
              </a:rPr>
              <a:t>Fitur</a:t>
            </a:r>
            <a:endParaRPr lang="ko-KR" altLang="en-US" sz="3200" dirty="0">
              <a:solidFill>
                <a:schemeClr val="bg1"/>
              </a:solidFill>
              <a:latin typeface="Montserrat" pitchFamily="2" charset="0"/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1670693" y="1378020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4523816" y="1378020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1670693" y="4226687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4523816" y="4226687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6225846" y="2095665"/>
            <a:ext cx="44130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Feature Extraction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atau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ekstraksi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fitur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merupakan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suatu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pengambilan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ciri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(feature)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suatu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bentuk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nantinya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nilai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didapatkan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akan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dianalisis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proses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selanjutnya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Ekstraksi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fitur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(Feature Extraction)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bertujuan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mencari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daerah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fitur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signifikan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pada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gambar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tergantung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pada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karakteristik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intrinsik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dan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aplikasinya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penelitian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ini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kami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ontserrat" pitchFamily="2" charset="0"/>
              </a:rPr>
              <a:t>ekstraksi</a:t>
            </a:r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ontserrat" pitchFamily="2" charset="0"/>
              </a:rPr>
              <a:t>fitur</a:t>
            </a:r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Montserrat" pitchFamily="2" charset="0"/>
              </a:rPr>
              <a:t>warna</a:t>
            </a:r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 RGB </a:t>
            </a:r>
            <a:r>
              <a:rPr lang="en-US" sz="1400" b="1" dirty="0" err="1">
                <a:solidFill>
                  <a:schemeClr val="bg1"/>
                </a:solidFill>
                <a:latin typeface="Montserrat" pitchFamily="2" charset="0"/>
              </a:rPr>
              <a:t>dan</a:t>
            </a:r>
            <a:r>
              <a:rPr lang="en-US" sz="1400" b="1" dirty="0">
                <a:solidFill>
                  <a:schemeClr val="bg1"/>
                </a:solidFill>
                <a:latin typeface="Montserrat" pitchFamily="2" charset="0"/>
              </a:rPr>
              <a:t> HSV</a:t>
            </a:r>
            <a:r>
              <a:rPr lang="en-US" sz="1400" dirty="0">
                <a:solidFill>
                  <a:srgbClr val="FF0000"/>
                </a:solidFill>
                <a:latin typeface="Montserrat" pitchFamily="2" charset="0"/>
              </a:rPr>
              <a:t>	</a:t>
            </a:r>
            <a:endParaRPr lang="en-US" altLang="ko-KR" sz="1400" dirty="0">
              <a:solidFill>
                <a:srgbClr val="FF0000"/>
              </a:solidFill>
              <a:latin typeface="Montserrat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40115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E84779-35EA-4872-8367-0EAE74E67CA7}"/>
              </a:ext>
            </a:extLst>
          </p:cNvPr>
          <p:cNvSpPr txBox="1"/>
          <p:nvPr/>
        </p:nvSpPr>
        <p:spPr>
          <a:xfrm>
            <a:off x="5574812" y="4126734"/>
            <a:ext cx="2632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3.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Mencari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nilai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Standar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Deviasi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8DF01A-F232-4963-BC94-2163305D53A2}"/>
              </a:ext>
            </a:extLst>
          </p:cNvPr>
          <p:cNvSpPr txBox="1"/>
          <p:nvPr/>
        </p:nvSpPr>
        <p:spPr>
          <a:xfrm>
            <a:off x="8076949" y="1662926"/>
            <a:ext cx="2888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1.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Menyiapkan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hasil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ekstraksi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citra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berisi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nilai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RGB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dan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HSV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1AAF1D-D949-4E4A-B377-A8E496D66BAE}"/>
              </a:ext>
            </a:extLst>
          </p:cNvPr>
          <p:cNvSpPr txBox="1"/>
          <p:nvPr/>
        </p:nvSpPr>
        <p:spPr>
          <a:xfrm>
            <a:off x="4323744" y="5266305"/>
            <a:ext cx="277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4.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Menghitung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probabilitas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kelas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19B331-E5DF-4207-8F99-4863206F079D}"/>
              </a:ext>
            </a:extLst>
          </p:cNvPr>
          <p:cNvSpPr txBox="1"/>
          <p:nvPr/>
        </p:nvSpPr>
        <p:spPr>
          <a:xfrm>
            <a:off x="6825881" y="2987163"/>
            <a:ext cx="3618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rPr>
              <a:t>2. Mencari mean dari masing-masing data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877032" y="789202"/>
            <a:ext cx="407095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err="1">
                <a:solidFill>
                  <a:schemeClr val="bg2">
                    <a:lumMod val="50000"/>
                  </a:schemeClr>
                </a:solidFill>
                <a:latin typeface="Montserrat" pitchFamily="2" charset="0"/>
                <a:cs typeface="Arial" pitchFamily="34" charset="0"/>
              </a:rPr>
              <a:t>Langkah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bg2">
                    <a:lumMod val="50000"/>
                  </a:schemeClr>
                </a:solidFill>
                <a:latin typeface="Montserrat" pitchFamily="2" charset="0"/>
                <a:cs typeface="Arial" pitchFamily="34" charset="0"/>
              </a:rPr>
              <a:t>Kerja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bg2">
                    <a:lumMod val="50000"/>
                  </a:schemeClr>
                </a:solidFill>
                <a:latin typeface="Montserrat" pitchFamily="2" charset="0"/>
                <a:cs typeface="Arial" pitchFamily="34" charset="0"/>
              </a:rPr>
              <a:t>dan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Montserrat" pitchFamily="2" charset="0"/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bg2">
                    <a:lumMod val="50000"/>
                  </a:schemeClr>
                </a:solidFill>
                <a:latin typeface="Montserrat" pitchFamily="2" charset="0"/>
                <a:cs typeface="Arial" pitchFamily="34" charset="0"/>
              </a:rPr>
              <a:t>Implementasi</a:t>
            </a:r>
            <a:endParaRPr lang="en-US" altLang="ko-KR" sz="3200" b="1" dirty="0">
              <a:solidFill>
                <a:schemeClr val="bg2">
                  <a:lumMod val="50000"/>
                </a:schemeClr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3890" y="3356185"/>
            <a:ext cx="596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  <a:t>3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90623" y="2190794"/>
            <a:ext cx="596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  <a:t>2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59124" y="1054060"/>
            <a:ext cx="596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  <a:t>1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68687" y="4473847"/>
            <a:ext cx="596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  <a:t>4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3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47" grpId="0" animBg="1"/>
      <p:bldP spid="48" grpId="0" animBg="1"/>
      <p:bldP spid="45" grpId="0" animBg="1"/>
      <p:bldP spid="46" grpId="0" animBg="1"/>
      <p:bldP spid="22" grpId="0" animBg="1"/>
      <p:bldP spid="28" grpId="0"/>
      <p:bldP spid="34" grpId="0"/>
      <p:bldP spid="37" grpId="0"/>
      <p:bldP spid="44" grpId="0" animBg="1"/>
      <p:bldP spid="56" grpId="0"/>
      <p:bldP spid="2" grpId="0"/>
      <p:bldP spid="38" grpId="0"/>
      <p:bldP spid="43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1897" y="1443922"/>
            <a:ext cx="9428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tserrat" pitchFamily="2" charset="0"/>
              </a:rPr>
              <a:t>	</a:t>
            </a:r>
            <a:r>
              <a:rPr lang="en-US" sz="1600" dirty="0" err="1">
                <a:latin typeface="Montserrat" pitchFamily="2" charset="0"/>
              </a:rPr>
              <a:t>Berikut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merupakan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sebagian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dari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citra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sebanyak</a:t>
            </a:r>
            <a:r>
              <a:rPr lang="en-US" sz="1600" dirty="0">
                <a:latin typeface="Montserrat" pitchFamily="2" charset="0"/>
              </a:rPr>
              <a:t> 14 </a:t>
            </a:r>
            <a:r>
              <a:rPr lang="en-US" sz="1600" dirty="0" err="1">
                <a:latin typeface="Montserrat" pitchFamily="2" charset="0"/>
              </a:rPr>
              <a:t>buah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naga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merah</a:t>
            </a:r>
            <a:r>
              <a:rPr lang="en-US" sz="1600" dirty="0">
                <a:latin typeface="Montserrat" pitchFamily="2" charset="0"/>
              </a:rPr>
              <a:t>, 12 </a:t>
            </a:r>
            <a:r>
              <a:rPr lang="en-US" sz="1600" dirty="0" err="1">
                <a:latin typeface="Montserrat" pitchFamily="2" charset="0"/>
              </a:rPr>
              <a:t>buah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naga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merah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kuning</a:t>
            </a:r>
            <a:r>
              <a:rPr lang="en-US" sz="1600" dirty="0">
                <a:latin typeface="Montserrat" pitchFamily="2" charset="0"/>
              </a:rPr>
              <a:t>, 7 </a:t>
            </a:r>
            <a:r>
              <a:rPr lang="en-US" sz="1600" dirty="0" err="1">
                <a:latin typeface="Montserrat" pitchFamily="2" charset="0"/>
              </a:rPr>
              <a:t>buah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naga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hijau</a:t>
            </a:r>
            <a:r>
              <a:rPr lang="en-US" sz="1600" dirty="0">
                <a:latin typeface="Montserrat" pitchFamily="2" charset="0"/>
              </a:rPr>
              <a:t>, </a:t>
            </a:r>
            <a:r>
              <a:rPr lang="en-US" sz="1600" dirty="0" err="1">
                <a:latin typeface="Montserrat" pitchFamily="2" charset="0"/>
              </a:rPr>
              <a:t>dan</a:t>
            </a:r>
            <a:r>
              <a:rPr lang="en-US" sz="1600" dirty="0">
                <a:latin typeface="Montserrat" pitchFamily="2" charset="0"/>
              </a:rPr>
              <a:t> 19 </a:t>
            </a:r>
            <a:r>
              <a:rPr lang="en-US" sz="1600" dirty="0" err="1">
                <a:latin typeface="Montserrat" pitchFamily="2" charset="0"/>
              </a:rPr>
              <a:t>buah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naga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hijau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merah</a:t>
            </a:r>
            <a:r>
              <a:rPr lang="en-US" sz="1600" dirty="0">
                <a:latin typeface="Montserrat" pitchFamily="2" charset="0"/>
              </a:rPr>
              <a:t> </a:t>
            </a:r>
            <a:r>
              <a:rPr lang="en-US" sz="1600" dirty="0" err="1">
                <a:latin typeface="Montserrat" pitchFamily="2" charset="0"/>
              </a:rPr>
              <a:t>sebagai</a:t>
            </a:r>
            <a:r>
              <a:rPr lang="en-US" sz="1600" dirty="0">
                <a:latin typeface="Montserrat" pitchFamily="2" charset="0"/>
              </a:rPr>
              <a:t> data </a:t>
            </a:r>
            <a:r>
              <a:rPr lang="en-US" sz="1600" dirty="0" err="1">
                <a:latin typeface="Montserrat" pitchFamily="2" charset="0"/>
              </a:rPr>
              <a:t>latih</a:t>
            </a:r>
            <a:endParaRPr lang="en-US" sz="1600" dirty="0">
              <a:latin typeface="Montserrat" pitchFamily="2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551441"/>
            <a:ext cx="12192000" cy="48851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sz="2800" b="1" dirty="0" err="1">
                <a:latin typeface="Montserrat" pitchFamily="2" charset="0"/>
              </a:rPr>
              <a:t>Menyiapkan</a:t>
            </a:r>
            <a:r>
              <a:rPr lang="en-US" altLang="ko-KR" sz="2800" b="1" dirty="0">
                <a:latin typeface="Montserrat" pitchFamily="2" charset="0"/>
              </a:rPr>
              <a:t> data </a:t>
            </a:r>
            <a:r>
              <a:rPr lang="en-US" altLang="ko-KR" sz="2800" b="1" dirty="0" err="1">
                <a:latin typeface="Montserrat" pitchFamily="2" charset="0"/>
              </a:rPr>
              <a:t>dari</a:t>
            </a:r>
            <a:r>
              <a:rPr lang="en-US" altLang="ko-KR" sz="2800" b="1" dirty="0">
                <a:latin typeface="Montserrat" pitchFamily="2" charset="0"/>
              </a:rPr>
              <a:t> </a:t>
            </a:r>
            <a:r>
              <a:rPr lang="en-US" altLang="ko-KR" sz="2800" b="1" dirty="0" err="1">
                <a:latin typeface="Montserrat" pitchFamily="2" charset="0"/>
              </a:rPr>
              <a:t>hasil</a:t>
            </a:r>
            <a:r>
              <a:rPr lang="en-US" altLang="ko-KR" sz="2800" b="1" dirty="0">
                <a:latin typeface="Montserrat" pitchFamily="2" charset="0"/>
              </a:rPr>
              <a:t> </a:t>
            </a:r>
            <a:r>
              <a:rPr lang="en-US" altLang="ko-KR" sz="2800" b="1" dirty="0" err="1">
                <a:latin typeface="Montserrat" pitchFamily="2" charset="0"/>
              </a:rPr>
              <a:t>ekstraksi</a:t>
            </a:r>
            <a:r>
              <a:rPr lang="en-US" altLang="ko-KR" sz="2800" b="1" dirty="0">
                <a:latin typeface="Montserrat" pitchFamily="2" charset="0"/>
              </a:rPr>
              <a:t> </a:t>
            </a:r>
            <a:r>
              <a:rPr lang="en-US" altLang="ko-KR" sz="2800" b="1" dirty="0" err="1">
                <a:latin typeface="Montserrat" pitchFamily="2" charset="0"/>
              </a:rPr>
              <a:t>citra</a:t>
            </a:r>
            <a:r>
              <a:rPr lang="en-US" altLang="ko-KR" sz="2800" b="1" dirty="0">
                <a:latin typeface="Montserrat" pitchFamily="2" charset="0"/>
              </a:rPr>
              <a:t> </a:t>
            </a:r>
            <a:r>
              <a:rPr lang="en-US" altLang="ko-KR" sz="2800" b="1" dirty="0" err="1">
                <a:latin typeface="Montserrat" pitchFamily="2" charset="0"/>
              </a:rPr>
              <a:t>berisi</a:t>
            </a:r>
            <a:r>
              <a:rPr lang="en-US" altLang="ko-KR" sz="2800" b="1" dirty="0">
                <a:latin typeface="Montserrat" pitchFamily="2" charset="0"/>
              </a:rPr>
              <a:t> </a:t>
            </a:r>
            <a:r>
              <a:rPr lang="en-US" altLang="ko-KR" sz="2800" b="1" dirty="0" err="1">
                <a:latin typeface="Montserrat" pitchFamily="2" charset="0"/>
              </a:rPr>
              <a:t>nilai</a:t>
            </a:r>
            <a:r>
              <a:rPr lang="en-US" altLang="ko-KR" sz="2800" b="1" dirty="0">
                <a:latin typeface="Montserrat" pitchFamily="2" charset="0"/>
              </a:rPr>
              <a:t> RGB </a:t>
            </a:r>
            <a:r>
              <a:rPr lang="en-US" altLang="ko-KR" sz="2800" b="1" dirty="0" err="1">
                <a:latin typeface="Montserrat" pitchFamily="2" charset="0"/>
              </a:rPr>
              <a:t>dan</a:t>
            </a:r>
            <a:r>
              <a:rPr lang="en-US" altLang="ko-KR" sz="2800" b="1" dirty="0">
                <a:latin typeface="Montserrat" pitchFamily="2" charset="0"/>
              </a:rPr>
              <a:t> HSV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88" y="2327103"/>
            <a:ext cx="9125224" cy="35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3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F4E301B-D4E9-4E13-B8CA-269B4E3944D1}"/>
              </a:ext>
            </a:extLst>
          </p:cNvPr>
          <p:cNvGrpSpPr/>
          <p:nvPr/>
        </p:nvGrpSpPr>
        <p:grpSpPr>
          <a:xfrm>
            <a:off x="1075941" y="899478"/>
            <a:ext cx="10601193" cy="907941"/>
            <a:chOff x="3017859" y="4283314"/>
            <a:chExt cx="2592211" cy="90794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D6FCE6-7CE0-47F2-96B8-48AB94E61DA5}"/>
                </a:ext>
              </a:extLst>
            </p:cNvPr>
            <p:cNvSpPr txBox="1"/>
            <p:nvPr/>
          </p:nvSpPr>
          <p:spPr>
            <a:xfrm>
              <a:off x="3017859" y="4452591"/>
              <a:ext cx="25922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	Mean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merupakan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perhitungan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dasar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dalam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statistika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untuk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menentukan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rata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rata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.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Dalam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kasus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ini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setelah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terbentuk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4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kelas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yakni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Buah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Naga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Merah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Buah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Naga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Merah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Kuning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Buah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Naga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Hijau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Buah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Naga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Hijau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merah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maka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dihitung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mean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dari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masing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masing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itchFamily="34" charset="0"/>
                </a:rPr>
                <a:t> data 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BA3D0A5-4590-4D07-8CB7-BD30C3352948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itchFamily="34" charset="0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676260"/>
            <a:ext cx="12192000" cy="488511"/>
          </a:xfrm>
        </p:spPr>
        <p:txBody>
          <a:bodyPr/>
          <a:lstStyle/>
          <a:p>
            <a:r>
              <a:rPr lang="nn-NO" altLang="ko-KR" sz="2800" b="1" dirty="0">
                <a:latin typeface="Montserrat" pitchFamily="2" charset="0"/>
              </a:rPr>
              <a:t>2. Mencari mean dari masing-masing data</a:t>
            </a:r>
            <a:endParaRPr lang="en-US" altLang="ko-KR" sz="2800" b="1" dirty="0">
              <a:latin typeface="Montserrat" pitchFamily="2" charset="0"/>
            </a:endParaRPr>
          </a:p>
          <a:p>
            <a:endParaRPr lang="en-US" sz="2800" b="1" dirty="0"/>
          </a:p>
        </p:txBody>
      </p:sp>
      <p:pic>
        <p:nvPicPr>
          <p:cNvPr id="1026" name="Picture 2" descr="D:\MATA KULIAH POLITEKNIK NEGERI JEMBER\SEMESTER 05\CITRA DAN VISION\WhatsApp Image 2022-01-02 at 22.28.5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73" y="1891469"/>
            <a:ext cx="1393825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03" y="2862715"/>
            <a:ext cx="9621593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809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</TotalTime>
  <Words>640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Montserrat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irchamzah fikri</cp:lastModifiedBy>
  <cp:revision>136</cp:revision>
  <dcterms:created xsi:type="dcterms:W3CDTF">2018-04-24T17:14:44Z</dcterms:created>
  <dcterms:modified xsi:type="dcterms:W3CDTF">2022-01-03T17:32:14Z</dcterms:modified>
</cp:coreProperties>
</file>