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7" r:id="rId5"/>
    <p:sldId id="262" r:id="rId6"/>
    <p:sldId id="258" r:id="rId7"/>
    <p:sldId id="261" r:id="rId8"/>
    <p:sldId id="260" r:id="rId9"/>
    <p:sldId id="265" r:id="rId10"/>
    <p:sldId id="266" r:id="rId11"/>
    <p:sldId id="259" r:id="rId12"/>
    <p:sldId id="263" r:id="rId13"/>
    <p:sldId id="264"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p:scale>
          <a:sx n="75" d="100"/>
          <a:sy n="75" d="100"/>
        </p:scale>
        <p:origin x="456" y="5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12/9/2019</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22404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30907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12/9/2019</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12/9/2019</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527814" y="105013"/>
            <a:ext cx="4845708" cy="6647974"/>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RANCANG BANGUN SISTEM INFORMASI MANAJEMEN SURAT PERINTAH TUGAS</a:t>
            </a: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4931971" y="1722518"/>
            <a:ext cx="6040829" cy="3153419"/>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en-US" b="1" dirty="0"/>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835163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2" name="Freeform 6">
            <a:extLst>
              <a:ext uri="{FF2B5EF4-FFF2-40B4-BE49-F238E27FC236}">
                <a16:creationId xmlns:a16="http://schemas.microsoft.com/office/drawing/2014/main" id="{2D409DD0-6B30-47E3-9886-F8F16D42AB79}"/>
              </a:ext>
              <a:ext uri="{C183D7F6-B498-43B3-948B-1728B52AA6E4}">
                <adec:decorative xmlns:adec="http://schemas.microsoft.com/office/drawing/2017/decorative" val="1"/>
              </a:ext>
            </a:extLst>
          </p:cNvPr>
          <p:cNvSpPr>
            <a:spLocks/>
          </p:cNvSpPr>
          <p:nvPr/>
        </p:nvSpPr>
        <p:spPr bwMode="auto">
          <a:xfrm>
            <a:off x="9902715"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6800564"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524948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p:nvPr/>
        </p:nvCxnSpPr>
        <p:spPr>
          <a:xfrm flipV="1">
            <a:off x="5736300" y="2448181"/>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Meet The Team</a:t>
            </a:r>
          </a:p>
        </p:txBody>
      </p:sp>
      <p:sp>
        <p:nvSpPr>
          <p:cNvPr id="68" name="TextBox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3499537" cy="320087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pic>
        <p:nvPicPr>
          <p:cNvPr id="71" name="Picture 70" descr="This is a picture of a human being. ">
            <a:extLst>
              <a:ext uri="{FF2B5EF4-FFF2-40B4-BE49-F238E27FC236}">
                <a16:creationId xmlns:a16="http://schemas.microsoft.com/office/drawing/2014/main" id="{F50EC33F-8894-4BEA-B710-42C21395D6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29156" y="4152497"/>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5405320" y="5117528"/>
            <a:ext cx="748603"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Ian	</a:t>
            </a:r>
          </a:p>
        </p:txBody>
      </p:sp>
      <p:sp>
        <p:nvSpPr>
          <p:cNvPr id="73" name="TextBox 72">
            <a:extLst>
              <a:ext uri="{FF2B5EF4-FFF2-40B4-BE49-F238E27FC236}">
                <a16:creationId xmlns:a16="http://schemas.microsoft.com/office/drawing/2014/main" id="{8539F668-991D-4BEA-B3AA-3A269274108D}"/>
              </a:ext>
            </a:extLst>
          </p:cNvPr>
          <p:cNvSpPr txBox="1"/>
          <p:nvPr/>
        </p:nvSpPr>
        <p:spPr>
          <a:xfrm>
            <a:off x="6879360" y="5117528"/>
            <a:ext cx="812521"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Flora	</a:t>
            </a:r>
          </a:p>
        </p:txBody>
      </p:sp>
      <p:sp>
        <p:nvSpPr>
          <p:cNvPr id="74" name="TextBox 73">
            <a:extLst>
              <a:ext uri="{FF2B5EF4-FFF2-40B4-BE49-F238E27FC236}">
                <a16:creationId xmlns:a16="http://schemas.microsoft.com/office/drawing/2014/main" id="{2FCB3924-9B8A-42C3-8967-71424F7BEF3D}"/>
              </a:ext>
            </a:extLst>
          </p:cNvPr>
          <p:cNvSpPr txBox="1"/>
          <p:nvPr/>
        </p:nvSpPr>
        <p:spPr>
          <a:xfrm>
            <a:off x="8392770" y="5117528"/>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Allan</a:t>
            </a:r>
          </a:p>
        </p:txBody>
      </p:sp>
      <p:sp>
        <p:nvSpPr>
          <p:cNvPr id="75" name="TextBox 74">
            <a:extLst>
              <a:ext uri="{FF2B5EF4-FFF2-40B4-BE49-F238E27FC236}">
                <a16:creationId xmlns:a16="http://schemas.microsoft.com/office/drawing/2014/main" id="{E92082CD-B83F-48FB-8070-8FA0500FF4B6}"/>
              </a:ext>
            </a:extLst>
          </p:cNvPr>
          <p:cNvSpPr txBox="1"/>
          <p:nvPr/>
        </p:nvSpPr>
        <p:spPr>
          <a:xfrm>
            <a:off x="9880274" y="5117528"/>
            <a:ext cx="102111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Victoria</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p:nvPr/>
        </p:nvCxnSpPr>
        <p:spPr>
          <a:xfrm flipV="1">
            <a:off x="7288463" y="1925714"/>
            <a:ext cx="0" cy="248881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p:nvPr/>
        </p:nvCxnSpPr>
        <p:spPr>
          <a:xfrm flipV="1">
            <a:off x="8834941" y="3030283"/>
            <a:ext cx="0" cy="150490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78" name="Picture 77" descr="This is a picture of a human being. ">
            <a:extLst>
              <a:ext uri="{FF2B5EF4-FFF2-40B4-BE49-F238E27FC236}">
                <a16:creationId xmlns:a16="http://schemas.microsoft.com/office/drawing/2014/main" id="{2577F7D1-192D-40B4-99E0-89844CC3E1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879361" y="4154911"/>
            <a:ext cx="818204" cy="818204"/>
          </a:xfrm>
          <a:prstGeom prst="ellipse">
            <a:avLst/>
          </a:prstGeom>
        </p:spPr>
      </p:pic>
      <p:pic>
        <p:nvPicPr>
          <p:cNvPr id="79" name="Picture 78" descr="This is a picture of a human being. ">
            <a:extLst>
              <a:ext uri="{FF2B5EF4-FFF2-40B4-BE49-F238E27FC236}">
                <a16:creationId xmlns:a16="http://schemas.microsoft.com/office/drawing/2014/main" id="{D2843F61-A10E-4A12-A192-7001FFCF4E3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427796"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cxnSp>
        <p:nvCxnSpPr>
          <p:cNvPr id="80" name="Straight Connector 79">
            <a:extLst>
              <a:ext uri="{FF2B5EF4-FFF2-40B4-BE49-F238E27FC236}">
                <a16:creationId xmlns:a16="http://schemas.microsoft.com/office/drawing/2014/main" id="{BB4E19F0-9268-49F1-864A-6AF530251A78}"/>
              </a:ext>
              <a:ext uri="{C183D7F6-B498-43B3-948B-1728B52AA6E4}">
                <adec:decorative xmlns:adec="http://schemas.microsoft.com/office/drawing/2017/decorative" val="1"/>
              </a:ext>
            </a:extLst>
          </p:cNvPr>
          <p:cNvCxnSpPr/>
          <p:nvPr/>
        </p:nvCxnSpPr>
        <p:spPr>
          <a:xfrm flipV="1">
            <a:off x="10390830" y="2272028"/>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81" name="Picture 80" descr="This is a picture of a human being. ">
            <a:extLst>
              <a:ext uri="{FF2B5EF4-FFF2-40B4-BE49-F238E27FC236}">
                <a16:creationId xmlns:a16="http://schemas.microsoft.com/office/drawing/2014/main" id="{27224B11-0E50-4872-A2D1-98ABC3C8B4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9983685"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82" name="TextBox 81">
            <a:extLst>
              <a:ext uri="{FF2B5EF4-FFF2-40B4-BE49-F238E27FC236}">
                <a16:creationId xmlns:a16="http://schemas.microsoft.com/office/drawing/2014/main" id="{98E46396-D16F-446B-A9AD-53DEF0657574}"/>
              </a:ext>
            </a:extLst>
          </p:cNvPr>
          <p:cNvSpPr txBox="1"/>
          <p:nvPr/>
        </p:nvSpPr>
        <p:spPr>
          <a:xfrm>
            <a:off x="667392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Berggren</a:t>
            </a:r>
          </a:p>
        </p:txBody>
      </p:sp>
      <p:sp>
        <p:nvSpPr>
          <p:cNvPr id="83" name="TextBox 82">
            <a:extLst>
              <a:ext uri="{FF2B5EF4-FFF2-40B4-BE49-F238E27FC236}">
                <a16:creationId xmlns:a16="http://schemas.microsoft.com/office/drawing/2014/main" id="{F8C08D76-A3A7-451C-B0C3-B5D7AA140249}"/>
              </a:ext>
            </a:extLst>
          </p:cNvPr>
          <p:cNvSpPr txBox="1"/>
          <p:nvPr/>
        </p:nvSpPr>
        <p:spPr>
          <a:xfrm>
            <a:off x="512460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Hanssen</a:t>
            </a:r>
          </a:p>
        </p:txBody>
      </p:sp>
      <p:sp>
        <p:nvSpPr>
          <p:cNvPr id="84" name="TextBox 83">
            <a:extLst>
              <a:ext uri="{FF2B5EF4-FFF2-40B4-BE49-F238E27FC236}">
                <a16:creationId xmlns:a16="http://schemas.microsoft.com/office/drawing/2014/main" id="{9E1E9291-AD0F-43F4-8144-EB5D7B638F82}"/>
              </a:ext>
            </a:extLst>
          </p:cNvPr>
          <p:cNvSpPr txBox="1"/>
          <p:nvPr/>
        </p:nvSpPr>
        <p:spPr>
          <a:xfrm>
            <a:off x="822324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Mattsson</a:t>
            </a:r>
          </a:p>
        </p:txBody>
      </p:sp>
      <p:sp>
        <p:nvSpPr>
          <p:cNvPr id="85" name="TextBox 84">
            <a:extLst>
              <a:ext uri="{FF2B5EF4-FFF2-40B4-BE49-F238E27FC236}">
                <a16:creationId xmlns:a16="http://schemas.microsoft.com/office/drawing/2014/main" id="{9A9AA184-8D4A-41A0-B201-C0804EF24B2C}"/>
              </a:ext>
            </a:extLst>
          </p:cNvPr>
          <p:cNvSpPr txBox="1"/>
          <p:nvPr/>
        </p:nvSpPr>
        <p:spPr>
          <a:xfrm>
            <a:off x="977913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Lindqvist</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353220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2044635"/>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Editing Data</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3135016"/>
            <a:ext cx="3536195" cy="984885"/>
          </a:xfrm>
          <a:prstGeom prst="rect">
            <a:avLst/>
          </a:prstGeom>
        </p:spPr>
        <p:txBody>
          <a:bodyPr wrap="square" lIns="0" tIns="0" rIns="0" bIns="0">
            <a:spAutoFit/>
          </a:bodyPr>
          <a:lstStyle/>
          <a:p>
            <a:r>
              <a:rPr lang="en-US" sz="1600" dirty="0">
                <a:solidFill>
                  <a:srgbClr val="002060"/>
                </a:solidFill>
                <a:latin typeface="+mj-lt"/>
                <a:cs typeface="Segoe UI" panose="020B0502040204020203" pitchFamily="34" charset="0"/>
              </a:rPr>
              <a:t>If you would like to edit the data in the graph attached to this template, simply right-click on it and select </a:t>
            </a:r>
            <a:r>
              <a:rPr lang="en-US" sz="1600" i="1" dirty="0">
                <a:solidFill>
                  <a:srgbClr val="002060"/>
                </a:solidFill>
                <a:latin typeface="+mj-lt"/>
                <a:cs typeface="Segoe UI" panose="020B0502040204020203" pitchFamily="34" charset="0"/>
              </a:rPr>
              <a:t>Edit Data in Excel.</a:t>
            </a:r>
            <a:endParaRPr lang="en-US" sz="1600" dirty="0">
              <a:solidFill>
                <a:srgbClr val="002060"/>
              </a:solidFill>
              <a:latin typeface="+mj-lt"/>
              <a:cs typeface="Segoe UI" panose="020B0502040204020203" pitchFamily="34" charset="0"/>
            </a:endParaRPr>
          </a:p>
        </p:txBody>
      </p:sp>
      <p:pic>
        <p:nvPicPr>
          <p:cNvPr id="24" name="Picture 23" descr="This image is of a bar chart and includes a screen about how to edit data in Excel. ">
            <a:extLst>
              <a:ext uri="{FF2B5EF4-FFF2-40B4-BE49-F238E27FC236}">
                <a16:creationId xmlns:a16="http://schemas.microsoft.com/office/drawing/2014/main" id="{021C3A2A-F5EC-F34D-A555-EF7A9D36D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723" y="2044635"/>
            <a:ext cx="5996066" cy="3888921"/>
          </a:xfrm>
          <a:prstGeom prst="rect">
            <a:avLst/>
          </a:prstGeom>
        </p:spPr>
      </p:pic>
      <p:sp>
        <p:nvSpPr>
          <p:cNvPr id="6" name="Title 5" hidden="1">
            <a:extLst>
              <a:ext uri="{FF2B5EF4-FFF2-40B4-BE49-F238E27FC236}">
                <a16:creationId xmlns:a16="http://schemas.microsoft.com/office/drawing/2014/main" id="{369BDDB6-A69A-415D-B73D-D630C736A22A}"/>
              </a:ext>
            </a:extLst>
          </p:cNvPr>
          <p:cNvSpPr>
            <a:spLocks noGrp="1"/>
          </p:cNvSpPr>
          <p:nvPr>
            <p:ph type="title"/>
          </p:nvPr>
        </p:nvSpPr>
        <p:spPr/>
        <p:txBody>
          <a:bodyPr/>
          <a:lstStyle/>
          <a:p>
            <a:r>
              <a:rPr lang="en-US" dirty="0"/>
              <a:t>Human resources slide 11</a:t>
            </a:r>
          </a:p>
        </p:txBody>
      </p:sp>
    </p:spTree>
    <p:extLst>
      <p:ext uri="{BB962C8B-B14F-4D97-AF65-F5344CB8AC3E}">
        <p14:creationId xmlns:p14="http://schemas.microsoft.com/office/powerpoint/2010/main" val="36262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2B5D39-FFB4-48DA-8278-FC3F12E94DD9}"/>
              </a:ext>
            </a:extLst>
          </p:cNvPr>
          <p:cNvSpPr/>
          <p:nvPr/>
        </p:nvSpPr>
        <p:spPr>
          <a:xfrm>
            <a:off x="5156003" y="1255176"/>
            <a:ext cx="6172200" cy="4001095"/>
          </a:xfrm>
          <a:prstGeom prst="rect">
            <a:avLst/>
          </a:prstGeom>
        </p:spPr>
        <p:txBody>
          <a:bodyPr wrap="square" lIns="0" tIns="0" rIns="0" bIns="0">
            <a:spAutoFit/>
          </a:bodyPr>
          <a:lstStyle/>
          <a:p>
            <a:pPr algn="just"/>
            <a:r>
              <a:rPr lang="en-US" sz="2000" i="1" dirty="0" err="1">
                <a:solidFill>
                  <a:srgbClr val="002060"/>
                </a:solidFill>
                <a:cs typeface="Segoe UI" panose="020B0502040204020203" pitchFamily="34" charset="0"/>
              </a:rPr>
              <a:t>Balai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Pemasyarakatan</a:t>
            </a:r>
            <a:r>
              <a:rPr lang="en-US" sz="2000" i="1" dirty="0">
                <a:solidFill>
                  <a:srgbClr val="002060"/>
                </a:solidFill>
                <a:cs typeface="Segoe UI" panose="020B0502040204020203" pitchFamily="34" charset="0"/>
              </a:rPr>
              <a:t> (BAPAS) </a:t>
            </a:r>
            <a:r>
              <a:rPr lang="en-US" sz="2000" i="1" dirty="0" err="1">
                <a:solidFill>
                  <a:srgbClr val="002060"/>
                </a:solidFill>
                <a:cs typeface="Segoe UI" panose="020B0502040204020203" pitchFamily="34" charset="0"/>
              </a:rPr>
              <a:t>merupakan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instansi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pemerintah</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bertugas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melaksanakan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bimbingan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klien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pemasyarakatan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bimbingan</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dilakukan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terhadap</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terpidana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bersyarat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narapidana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anak</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pidanan</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anak</a:t>
            </a:r>
            <a:r>
              <a:rPr lang="en-US" sz="2000" i="1" dirty="0">
                <a:solidFill>
                  <a:srgbClr val="002060"/>
                </a:solidFill>
                <a:cs typeface="Segoe UI" panose="020B0502040204020203" pitchFamily="34" charset="0"/>
              </a:rPr>
              <a:t> negara yang </a:t>
            </a:r>
            <a:r>
              <a:rPr lang="en-US" sz="2000" i="1" dirty="0" err="1">
                <a:solidFill>
                  <a:srgbClr val="002060"/>
                </a:solidFill>
                <a:cs typeface="Segoe UI" panose="020B0502040204020203" pitchFamily="34" charset="0"/>
              </a:rPr>
              <a:t>mendapat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pembebasan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bersyarat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atau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cuti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menjelang</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bebas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Dalam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aktifitasnya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menjadi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hal</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utama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dalam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melaksanakan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pokok</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fungsi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instansi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ini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sehingga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membuatvsurat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menjadi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hal</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utama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sekaligus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kendala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karena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manajemen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masih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dilakukan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dengan</a:t>
            </a:r>
            <a:r>
              <a:rPr lang="en-US" sz="2000" i="1" dirty="0">
                <a:solidFill>
                  <a:srgbClr val="002060"/>
                </a:solidFill>
                <a:cs typeface="Segoe UI" panose="020B0502040204020203" pitchFamily="34" charset="0"/>
              </a:rPr>
              <a:t> manual </a:t>
            </a:r>
            <a:r>
              <a:rPr lang="en-US" sz="2000" i="1" dirty="0" err="1">
                <a:solidFill>
                  <a:srgbClr val="002060"/>
                </a:solidFill>
                <a:cs typeface="Segoe UI" panose="020B0502040204020203" pitchFamily="34" charset="0"/>
              </a:rPr>
              <a:t>menggunakan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buku</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kertas-kertas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sehingga</a:t>
            </a:r>
            <a:r>
              <a:rPr lang="en-US" sz="2000" i="1" dirty="0">
                <a:solidFill>
                  <a:srgbClr val="002060"/>
                </a:solidFill>
                <a:cs typeface="Segoe UI" panose="020B0502040204020203" pitchFamily="34" charset="0"/>
              </a:rPr>
              <a:t> data </a:t>
            </a:r>
            <a:r>
              <a:rPr lang="en-US" sz="2000" i="1" dirty="0" err="1">
                <a:solidFill>
                  <a:srgbClr val="002060"/>
                </a:solidFill>
                <a:cs typeface="Segoe UI" panose="020B0502040204020203" pitchFamily="34" charset="0"/>
              </a:rPr>
              <a:t>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masih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belum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konsisten</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waktu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pengerjaan</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relatif</a:t>
            </a:r>
            <a:r>
              <a:rPr lang="en-US" sz="2000" i="1" dirty="0">
                <a:solidFill>
                  <a:srgbClr val="002060"/>
                </a:solidFill>
                <a:cs typeface="Segoe UI" panose="020B0502040204020203" pitchFamily="34" charset="0"/>
              </a:rPr>
              <a:t> lama</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LATAR BELAKANG</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Tree>
    <p:extLst>
      <p:ext uri="{BB962C8B-B14F-4D97-AF65-F5344CB8AC3E}">
        <p14:creationId xmlns:p14="http://schemas.microsoft.com/office/powerpoint/2010/main" val="213206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RUMUSAN MASALAH</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111D787-E830-4638-97B3-205F0A0ABC3F}"/>
              </a:ext>
            </a:extLst>
          </p:cNvPr>
          <p:cNvGrpSpPr/>
          <p:nvPr/>
        </p:nvGrpSpPr>
        <p:grpSpPr>
          <a:xfrm>
            <a:off x="518433" y="1369534"/>
            <a:ext cx="5074870" cy="2769989"/>
            <a:chOff x="518433" y="1851126"/>
            <a:chExt cx="4201583" cy="2496602"/>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2496602"/>
            </a:xfrm>
            <a:prstGeom prst="rect">
              <a:avLst/>
            </a:prstGeom>
          </p:spPr>
          <p:txBody>
            <a:bodyPr wrap="square" lIns="0" tIns="0" rIns="0" bIns="0">
              <a:spAutoFit/>
            </a:bodyPr>
            <a:lstStyle/>
            <a:p>
              <a:pPr algn="just"/>
              <a:r>
                <a:rPr lang="en-US" sz="2000" i="1" dirty="0" err="1">
                  <a:solidFill>
                    <a:srgbClr val="002060"/>
                  </a:solidFill>
                  <a:cs typeface="Segoe UI" panose="020B0502040204020203" pitchFamily="34" charset="0"/>
                </a:rPr>
                <a:t>Berdasarkan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latar</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belakang</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masalah</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telah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dikemukankan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maka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dapat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diambil</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suatu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rumusan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masalah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yaitu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bagaimana</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merancang</a:t>
              </a:r>
              <a:r>
                <a:rPr lang="en-US" sz="2000" i="1" dirty="0">
                  <a:solidFill>
                    <a:srgbClr val="002060"/>
                  </a:solidFill>
                  <a:cs typeface="Segoe UI" panose="020B0502040204020203" pitchFamily="34" charset="0"/>
                </a:rPr>
                <a:t> dan </a:t>
              </a:r>
              <a:r>
                <a:rPr lang="en-US" sz="2000" i="1" dirty="0" err="1">
                  <a:solidFill>
                    <a:srgbClr val="002060"/>
                  </a:solidFill>
                  <a:cs typeface="Segoe UI" panose="020B0502040204020203" pitchFamily="34" charset="0"/>
                </a:rPr>
                <a:t>membangun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sistem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informasi</a:t>
              </a:r>
              <a:r>
                <a:rPr lang="en-US" sz="2000" i="1" dirty="0">
                  <a:solidFill>
                    <a:srgbClr val="002060"/>
                  </a:solidFill>
                  <a:cs typeface="Segoe UI" panose="020B0502040204020203" pitchFamily="34" charset="0"/>
                </a:rPr>
                <a:t> yang </a:t>
              </a:r>
              <a:r>
                <a:rPr lang="en-US" sz="2000" i="1" dirty="0" err="1">
                  <a:solidFill>
                    <a:srgbClr val="002060"/>
                  </a:solidFill>
                  <a:cs typeface="Segoe UI" panose="020B0502040204020203" pitchFamily="34" charset="0"/>
                </a:rPr>
                <a:t>dapat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membantu</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pegawai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balai</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pemasyarakatan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dalam</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memanajemen</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surat</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perintah</a:t>
              </a:r>
              <a:r>
                <a:rPr lang="en-US" sz="2000" i="1" dirty="0">
                  <a:solidFill>
                    <a:srgbClr val="002060"/>
                  </a:solidFill>
                  <a:cs typeface="Segoe UI" panose="020B0502040204020203" pitchFamily="34" charset="0"/>
                </a:rPr>
                <a:t> </a:t>
              </a:r>
              <a:r>
                <a:rPr lang="en-US" sz="2000" i="1" dirty="0" err="1">
                  <a:solidFill>
                    <a:srgbClr val="002060"/>
                  </a:solidFill>
                  <a:cs typeface="Segoe UI" panose="020B0502040204020203" pitchFamily="34" charset="0"/>
                </a:rPr>
                <a:t>tugas</a:t>
              </a:r>
              <a:endParaRPr lang="en-US" sz="2000" i="1" dirty="0">
                <a:solidFill>
                  <a:srgbClr val="002060"/>
                </a:solidFill>
                <a:cs typeface="Segoe UI" panose="020B0502040204020203" pitchFamily="34" charset="0"/>
              </a:endParaRPr>
            </a:p>
          </p:txBody>
        </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BATASAN MASALAH</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4" name="Group 173">
            <a:extLst>
              <a:ext uri="{FF2B5EF4-FFF2-40B4-BE49-F238E27FC236}">
                <a16:creationId xmlns:a16="http://schemas.microsoft.com/office/drawing/2014/main" id="{292DC2AF-B08E-43EC-A60D-B71EFEF8E4D1}"/>
              </a:ext>
            </a:extLst>
          </p:cNvPr>
          <p:cNvGrpSpPr/>
          <p:nvPr/>
        </p:nvGrpSpPr>
        <p:grpSpPr>
          <a:xfrm>
            <a:off x="7303935" y="4912821"/>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3710632"/>
            <a:ext cx="4500895" cy="318145"/>
            <a:chOff x="7999616" y="5630472"/>
            <a:chExt cx="4500895" cy="318145"/>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63028" y="5640840"/>
              <a:ext cx="3937483" cy="307777"/>
            </a:xfrm>
            <a:prstGeom prst="rect">
              <a:avLst/>
            </a:prstGeom>
          </p:spPr>
          <p:txBody>
            <a:bodyPr wrap="square" lIns="0" tIns="0" rIns="0" bIns="0">
              <a:spAutoFit/>
            </a:bodyPr>
            <a:lstStyle/>
            <a:p>
              <a:r>
                <a:rPr lang="en-US" sz="2000" i="1" dirty="0" err="1">
                  <a:solidFill>
                    <a:srgbClr val="002060"/>
                  </a:solidFill>
                  <a:latin typeface="+mj-lt"/>
                  <a:cs typeface="Segoe UI" panose="020B0502040204020203" pitchFamily="34" charset="0"/>
                </a:rPr>
                <a:t>Sistem</a:t>
              </a:r>
              <a:r>
                <a:rPr lang="en-US" sz="2000" i="1" dirty="0">
                  <a:solidFill>
                    <a:srgbClr val="002060"/>
                  </a:solidFill>
                  <a:latin typeface="+mj-lt"/>
                  <a:cs typeface="Segoe UI" panose="020B0502040204020203" pitchFamily="34" charset="0"/>
                </a:rPr>
                <a:t> yang </a:t>
              </a:r>
              <a:r>
                <a:rPr lang="en-US" sz="2000" i="1" dirty="0" err="1">
                  <a:solidFill>
                    <a:srgbClr val="002060"/>
                  </a:solidFill>
                  <a:latin typeface="+mj-lt"/>
                  <a:cs typeface="Segoe UI" panose="020B0502040204020203" pitchFamily="34" charset="0"/>
                </a:rPr>
                <a:t>dibuat</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berbasis</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Websyte</a:t>
              </a:r>
              <a:endParaRPr lang="en-US" sz="2000" i="1" dirty="0">
                <a:solidFill>
                  <a:srgbClr val="002060"/>
                </a:solidFill>
                <a:latin typeface="+mj-lt"/>
                <a:cs typeface="Segoe UI" panose="020B0502040204020203" pitchFamily="34" charset="0"/>
              </a:endParaRP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
        <p:nvSpPr>
          <p:cNvPr id="120" name="Rectangle 119">
            <a:extLst>
              <a:ext uri="{FF2B5EF4-FFF2-40B4-BE49-F238E27FC236}">
                <a16:creationId xmlns:a16="http://schemas.microsoft.com/office/drawing/2014/main" id="{0E4E4C0E-7987-45C5-B869-7E1BE6743C21}"/>
              </a:ext>
            </a:extLst>
          </p:cNvPr>
          <p:cNvSpPr/>
          <p:nvPr/>
        </p:nvSpPr>
        <p:spPr>
          <a:xfrm>
            <a:off x="7883222" y="4667475"/>
            <a:ext cx="3937483" cy="923330"/>
          </a:xfrm>
          <a:prstGeom prst="rect">
            <a:avLst/>
          </a:prstGeom>
        </p:spPr>
        <p:txBody>
          <a:bodyPr wrap="square" lIns="0" tIns="0" rIns="0" bIns="0">
            <a:spAutoFit/>
          </a:bodyPr>
          <a:lstStyle/>
          <a:p>
            <a:r>
              <a:rPr lang="en-US" sz="2000" i="1" dirty="0" err="1">
                <a:solidFill>
                  <a:srgbClr val="002060"/>
                </a:solidFill>
                <a:latin typeface="+mj-lt"/>
                <a:cs typeface="Segoe UI" panose="020B0502040204020203" pitchFamily="34" charset="0"/>
              </a:rPr>
              <a:t>Sistem</a:t>
            </a:r>
            <a:r>
              <a:rPr lang="en-US" sz="2000" i="1" dirty="0">
                <a:solidFill>
                  <a:srgbClr val="002060"/>
                </a:solidFill>
                <a:latin typeface="+mj-lt"/>
                <a:cs typeface="Segoe UI" panose="020B0502040204020203" pitchFamily="34" charset="0"/>
              </a:rPr>
              <a:t> yang </a:t>
            </a:r>
            <a:r>
              <a:rPr lang="en-US" sz="2000" i="1" dirty="0" err="1">
                <a:solidFill>
                  <a:srgbClr val="002060"/>
                </a:solidFill>
                <a:latin typeface="+mj-lt"/>
                <a:cs typeface="Segoe UI" panose="020B0502040204020203" pitchFamily="34" charset="0"/>
              </a:rPr>
              <a:t>dibuathanya</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berfokus</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untuk</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memanajemen</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surat</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peritah</a:t>
            </a:r>
            <a:r>
              <a:rPr lang="en-US" sz="2000" i="1" dirty="0">
                <a:solidFill>
                  <a:srgbClr val="002060"/>
                </a:solidFill>
                <a:latin typeface="+mj-lt"/>
                <a:cs typeface="Segoe UI" panose="020B0502040204020203" pitchFamily="34" charset="0"/>
              </a:rPr>
              <a:t> </a:t>
            </a:r>
            <a:r>
              <a:rPr lang="en-US" sz="2000" i="1" dirty="0" err="1">
                <a:solidFill>
                  <a:srgbClr val="002060"/>
                </a:solidFill>
                <a:latin typeface="+mj-lt"/>
                <a:cs typeface="Segoe UI" panose="020B0502040204020203" pitchFamily="34" charset="0"/>
              </a:rPr>
              <a:t>tugas</a:t>
            </a:r>
            <a:endParaRPr lang="en-US" sz="2000" i="1" dirty="0">
              <a:solidFill>
                <a:srgbClr val="002060"/>
              </a:solidFill>
              <a:latin typeface="+mj-lt"/>
              <a:cs typeface="Segoe UI" panose="020B0502040204020203" pitchFamily="34" charset="0"/>
            </a:endParaRPr>
          </a:p>
        </p:txBody>
      </p:sp>
    </p:spTree>
    <p:extLst>
      <p:ext uri="{BB962C8B-B14F-4D97-AF65-F5344CB8AC3E}">
        <p14:creationId xmlns:p14="http://schemas.microsoft.com/office/powerpoint/2010/main" val="374002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6969EBC-E8D3-4914-9A82-8E88F816E77E}"/>
              </a:ext>
            </a:extLst>
          </p:cNvPr>
          <p:cNvSpPr/>
          <p:nvPr/>
        </p:nvSpPr>
        <p:spPr>
          <a:xfrm>
            <a:off x="4258965" y="5837793"/>
            <a:ext cx="3659482" cy="738664"/>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ALUR MANAJEMEN</a:t>
            </a:r>
          </a:p>
          <a:p>
            <a:pPr algn="ctr"/>
            <a:r>
              <a:rPr lang="en-US" sz="2400" b="1" dirty="0">
                <a:solidFill>
                  <a:srgbClr val="002060"/>
                </a:solidFill>
                <a:latin typeface="Segoe UI" panose="020B0502040204020203" pitchFamily="34" charset="0"/>
                <a:cs typeface="Segoe UI" panose="020B0502040204020203" pitchFamily="34" charset="0"/>
              </a:rPr>
              <a:t>SURAT PERINTAH TUGAS</a:t>
            </a:r>
            <a:endParaRPr lang="en-US" sz="2400" dirty="0">
              <a:solidFill>
                <a:srgbClr val="002060"/>
              </a:solidFill>
            </a:endParaRP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4178269" y="1957808"/>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2932445" y="3186638"/>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2" name="Group 41" descr="This image is an icon of three people and a globe. ">
            <a:extLst>
              <a:ext uri="{FF2B5EF4-FFF2-40B4-BE49-F238E27FC236}">
                <a16:creationId xmlns:a16="http://schemas.microsoft.com/office/drawing/2014/main" id="{0F9B9E83-7B40-4A58-B9B6-072ADD8AF2AD}"/>
              </a:ext>
              <a:ext uri="{C183D7F6-B498-43B3-948B-1728B52AA6E4}">
                <adec:decorative xmlns:adec="http://schemas.microsoft.com/office/drawing/2017/decorative" val="0"/>
              </a:ext>
            </a:extLst>
          </p:cNvPr>
          <p:cNvGrpSpPr/>
          <p:nvPr/>
        </p:nvGrpSpPr>
        <p:grpSpPr>
          <a:xfrm>
            <a:off x="2435862" y="5181100"/>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691146" y="5231901"/>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956809" y="3209303"/>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10282995" y="5207056"/>
            <a:ext cx="1631774" cy="1344736"/>
            <a:chOff x="9660294" y="4157408"/>
            <a:chExt cx="1769706" cy="1344736"/>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STEP 7</a:t>
              </a:r>
            </a:p>
          </p:txBody>
        </p:sp>
        <p:sp>
          <p:nvSpPr>
            <p:cNvPr id="332" name="Rectangle 331">
              <a:extLst>
                <a:ext uri="{FF2B5EF4-FFF2-40B4-BE49-F238E27FC236}">
                  <a16:creationId xmlns:a16="http://schemas.microsoft.com/office/drawing/2014/main" id="{779BDC05-BA31-44EF-B695-331F1F3CEBCA}"/>
                </a:ext>
              </a:extLst>
            </p:cNvPr>
            <p:cNvSpPr/>
            <p:nvPr/>
          </p:nvSpPr>
          <p:spPr>
            <a:xfrm>
              <a:off x="9660294" y="4578814"/>
              <a:ext cx="1729394" cy="923330"/>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Monitoring </a:t>
              </a:r>
              <a:r>
                <a:rPr lang="en-US" sz="2000" b="1" i="1" dirty="0" err="1">
                  <a:solidFill>
                    <a:srgbClr val="002060"/>
                  </a:solidFill>
                  <a:latin typeface="+mj-lt"/>
                  <a:cs typeface="Segoe UI" panose="020B0502040204020203" pitchFamily="34" charset="0"/>
                </a:rPr>
                <a:t>surat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perintah</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tugas</a:t>
              </a:r>
              <a:endParaRPr lang="en-US" sz="2000" b="1" i="1" dirty="0">
                <a:solidFill>
                  <a:srgbClr val="002060"/>
                </a:solidFill>
                <a:latin typeface="+mj-lt"/>
                <a:cs typeface="Segoe UI" panose="020B0502040204020203" pitchFamily="34" charset="0"/>
              </a:endParaRPr>
            </a:p>
          </p:txBody>
        </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745762" y="3231044"/>
            <a:ext cx="1598122" cy="1281468"/>
            <a:chOff x="9700605" y="4157408"/>
            <a:chExt cx="1733209" cy="1281468"/>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STEP 6</a:t>
              </a:r>
            </a:p>
          </p:txBody>
        </p:sp>
        <p:sp>
          <p:nvSpPr>
            <p:cNvPr id="338" name="Rectangle 337">
              <a:extLst>
                <a:ext uri="{FF2B5EF4-FFF2-40B4-BE49-F238E27FC236}">
                  <a16:creationId xmlns:a16="http://schemas.microsoft.com/office/drawing/2014/main" id="{9DE6A47E-C4CC-416D-9C28-3273394521C8}"/>
                </a:ext>
              </a:extLst>
            </p:cNvPr>
            <p:cNvSpPr/>
            <p:nvPr/>
          </p:nvSpPr>
          <p:spPr>
            <a:xfrm>
              <a:off x="9704420" y="4515546"/>
              <a:ext cx="1729394" cy="923330"/>
            </a:xfrm>
            <a:prstGeom prst="rect">
              <a:avLst/>
            </a:prstGeom>
          </p:spPr>
          <p:txBody>
            <a:bodyPr wrap="square" lIns="0" tIns="0" rIns="0" bIns="0">
              <a:spAutoFit/>
            </a:bodyPr>
            <a:lstStyle/>
            <a:p>
              <a:r>
                <a:rPr lang="en-US" sz="2000" b="1" i="1" dirty="0" err="1">
                  <a:solidFill>
                    <a:srgbClr val="002060"/>
                  </a:solidFill>
                  <a:latin typeface="+mj-lt"/>
                  <a:cs typeface="Segoe UI" panose="020B0502040204020203" pitchFamily="34" charset="0"/>
                </a:rPr>
                <a:t>Persetujuan</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surat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perintah</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tugas</a:t>
              </a:r>
              <a:endParaRPr lang="en-US" sz="2000" b="1" i="1" dirty="0">
                <a:solidFill>
                  <a:srgbClr val="002060"/>
                </a:solidFill>
                <a:latin typeface="+mj-lt"/>
                <a:cs typeface="Segoe UI" panose="020B0502040204020203" pitchFamily="34" charset="0"/>
              </a:endParaRP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870423" y="3208320"/>
            <a:ext cx="1608179" cy="1014680"/>
            <a:chOff x="1427303" y="2203556"/>
            <a:chExt cx="1608179" cy="1014680"/>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246221"/>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STEP 2</a:t>
              </a:r>
            </a:p>
          </p:txBody>
        </p:sp>
        <p:sp>
          <p:nvSpPr>
            <p:cNvPr id="341" name="Rectangle 340">
              <a:extLst>
                <a:ext uri="{FF2B5EF4-FFF2-40B4-BE49-F238E27FC236}">
                  <a16:creationId xmlns:a16="http://schemas.microsoft.com/office/drawing/2014/main" id="{594EDD4C-FB3C-4D67-A0E0-448BE5307678}"/>
                </a:ext>
              </a:extLst>
            </p:cNvPr>
            <p:cNvSpPr/>
            <p:nvPr/>
          </p:nvSpPr>
          <p:spPr>
            <a:xfrm>
              <a:off x="1440878" y="2602683"/>
              <a:ext cx="1594604" cy="615553"/>
            </a:xfrm>
            <a:prstGeom prst="rect">
              <a:avLst/>
            </a:prstGeom>
          </p:spPr>
          <p:txBody>
            <a:bodyPr wrap="square" lIns="0" tIns="0" rIns="0" bIns="0">
              <a:spAutoFit/>
            </a:bodyPr>
            <a:lstStyle/>
            <a:p>
              <a:pPr algn="r"/>
              <a:r>
                <a:rPr lang="en-US" sz="2000" b="1" i="1" dirty="0" err="1">
                  <a:solidFill>
                    <a:srgbClr val="002060"/>
                  </a:solidFill>
                  <a:latin typeface="+mj-lt"/>
                  <a:cs typeface="Segoe UI" panose="020B0502040204020203" pitchFamily="34" charset="0"/>
                </a:rPr>
                <a:t>Membuat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disposisi</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surat</a:t>
              </a:r>
              <a:endParaRPr lang="en-US" sz="2000" b="1" i="1" dirty="0">
                <a:solidFill>
                  <a:srgbClr val="002060"/>
                </a:solidFill>
                <a:latin typeface="+mj-lt"/>
                <a:cs typeface="Segoe UI" panose="020B0502040204020203" pitchFamily="34" charset="0"/>
              </a:endParaRP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484903" y="5176083"/>
            <a:ext cx="1642707" cy="1014680"/>
            <a:chOff x="9700605" y="4157408"/>
            <a:chExt cx="1781563" cy="1014680"/>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246221"/>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STEP 1</a:t>
              </a:r>
            </a:p>
          </p:txBody>
        </p:sp>
        <p:sp>
          <p:nvSpPr>
            <p:cNvPr id="344" name="Rectangle 343">
              <a:extLst>
                <a:ext uri="{FF2B5EF4-FFF2-40B4-BE49-F238E27FC236}">
                  <a16:creationId xmlns:a16="http://schemas.microsoft.com/office/drawing/2014/main" id="{2BA0C149-973C-4722-BF48-FF9DE9B8BC55}"/>
                </a:ext>
              </a:extLst>
            </p:cNvPr>
            <p:cNvSpPr/>
            <p:nvPr/>
          </p:nvSpPr>
          <p:spPr>
            <a:xfrm>
              <a:off x="9752774" y="4556535"/>
              <a:ext cx="1729394" cy="615553"/>
            </a:xfrm>
            <a:prstGeom prst="rect">
              <a:avLst/>
            </a:prstGeom>
          </p:spPr>
          <p:txBody>
            <a:bodyPr wrap="square" lIns="0" tIns="0" rIns="0" bIns="0">
              <a:spAutoFit/>
            </a:bodyPr>
            <a:lstStyle/>
            <a:p>
              <a:pPr algn="r"/>
              <a:r>
                <a:rPr lang="en-US" sz="2000" b="1" i="1" dirty="0" err="1">
                  <a:solidFill>
                    <a:srgbClr val="002060"/>
                  </a:solidFill>
                  <a:latin typeface="+mj-lt"/>
                  <a:cs typeface="Segoe UI" panose="020B0502040204020203" pitchFamily="34" charset="0"/>
                </a:rPr>
                <a:t>Menulis</a:t>
              </a:r>
              <a:r>
                <a:rPr lang="en-US" sz="2000" b="1" i="1" dirty="0">
                  <a:solidFill>
                    <a:srgbClr val="002060"/>
                  </a:solidFill>
                  <a:latin typeface="+mj-lt"/>
                  <a:cs typeface="Segoe UI" panose="020B0502040204020203" pitchFamily="34" charset="0"/>
                </a:rPr>
                <a:t> data </a:t>
              </a:r>
              <a:r>
                <a:rPr lang="en-US" sz="2000" b="1" i="1" dirty="0" err="1">
                  <a:solidFill>
                    <a:srgbClr val="002060"/>
                  </a:solidFill>
                  <a:latin typeface="+mj-lt"/>
                  <a:cs typeface="Segoe UI" panose="020B0502040204020203" pitchFamily="34" charset="0"/>
                </a:rPr>
                <a:t>surat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masuk</a:t>
              </a:r>
              <a:endParaRPr lang="en-US" sz="2000" b="1" i="1" dirty="0">
                <a:solidFill>
                  <a:srgbClr val="002060"/>
                </a:solidFill>
                <a:latin typeface="+mj-lt"/>
                <a:cs typeface="Segoe UI" panose="020B0502040204020203" pitchFamily="34" charset="0"/>
              </a:endParaRPr>
            </a:p>
          </p:txBody>
        </p:sp>
      </p:gr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1119837" y="1797986"/>
            <a:ext cx="4284026" cy="887185"/>
            <a:chOff x="9379628" y="4410753"/>
            <a:chExt cx="2371352" cy="887185"/>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8"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STEP 3</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615553"/>
            </a:xfrm>
            <a:prstGeom prst="rect">
              <a:avLst/>
            </a:prstGeom>
          </p:spPr>
          <p:txBody>
            <a:bodyPr wrap="square" lIns="0" tIns="0" rIns="0" bIns="0">
              <a:spAutoFit/>
            </a:bodyPr>
            <a:lstStyle/>
            <a:p>
              <a:pPr algn="ctr"/>
              <a:r>
                <a:rPr lang="en-US" sz="2000" b="1" i="1" dirty="0" err="1">
                  <a:solidFill>
                    <a:srgbClr val="002060"/>
                  </a:solidFill>
                  <a:latin typeface="+mj-lt"/>
                  <a:cs typeface="Segoe UI" panose="020B0502040204020203" pitchFamily="34" charset="0"/>
                </a:rPr>
                <a:t>Persetujuan</a:t>
              </a:r>
              <a:r>
                <a:rPr lang="en-US" sz="2000" b="1" i="1" dirty="0">
                  <a:solidFill>
                    <a:srgbClr val="002060"/>
                  </a:solidFill>
                  <a:latin typeface="+mj-lt"/>
                  <a:cs typeface="Segoe UI" panose="020B0502040204020203" pitchFamily="34" charset="0"/>
                </a:rPr>
                <a:t> </a:t>
              </a:r>
            </a:p>
            <a:p>
              <a:pPr algn="ctr"/>
              <a:r>
                <a:rPr lang="en-US" sz="2000" b="1" i="1" dirty="0" err="1">
                  <a:solidFill>
                    <a:srgbClr val="002060"/>
                  </a:solidFill>
                  <a:latin typeface="+mj-lt"/>
                  <a:cs typeface="Segoe UI" panose="020B0502040204020203" pitchFamily="34" charset="0"/>
                </a:rPr>
                <a:t>disposisi</a:t>
              </a:r>
              <a:endParaRPr lang="en-US" sz="2000" b="1" i="1" dirty="0">
                <a:solidFill>
                  <a:srgbClr val="002060"/>
                </a:solidFill>
                <a:latin typeface="+mj-lt"/>
                <a:cs typeface="Segoe UI" panose="020B0502040204020203" pitchFamily="34" charset="0"/>
              </a:endParaRPr>
            </a:p>
          </p:txBody>
        </p:sp>
      </p:gr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126" name="Group 125" descr="This image is an icon of 1 person interacting with three people. ">
            <a:extLst>
              <a:ext uri="{FF2B5EF4-FFF2-40B4-BE49-F238E27FC236}">
                <a16:creationId xmlns:a16="http://schemas.microsoft.com/office/drawing/2014/main" id="{2197B725-A267-4445-9BEC-6417DC7E29A2}"/>
              </a:ext>
            </a:extLst>
          </p:cNvPr>
          <p:cNvGrpSpPr/>
          <p:nvPr/>
        </p:nvGrpSpPr>
        <p:grpSpPr>
          <a:xfrm>
            <a:off x="6793706" y="1970264"/>
            <a:ext cx="1273175" cy="1271588"/>
            <a:chOff x="5459412" y="1395413"/>
            <a:chExt cx="1273175" cy="1271588"/>
          </a:xfrm>
        </p:grpSpPr>
        <p:sp>
          <p:nvSpPr>
            <p:cNvPr id="127" name="Oval 26">
              <a:extLst>
                <a:ext uri="{FF2B5EF4-FFF2-40B4-BE49-F238E27FC236}">
                  <a16:creationId xmlns:a16="http://schemas.microsoft.com/office/drawing/2014/main" id="{5E9ED0C6-8007-472E-BFDA-41B6345B538D}"/>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28" name="Group 127">
              <a:extLst>
                <a:ext uri="{FF2B5EF4-FFF2-40B4-BE49-F238E27FC236}">
                  <a16:creationId xmlns:a16="http://schemas.microsoft.com/office/drawing/2014/main" id="{40D88EE3-C7C2-44D1-B5D7-E5B5AD596124}"/>
                </a:ext>
              </a:extLst>
            </p:cNvPr>
            <p:cNvGrpSpPr/>
            <p:nvPr/>
          </p:nvGrpSpPr>
          <p:grpSpPr>
            <a:xfrm>
              <a:off x="5781290" y="1569642"/>
              <a:ext cx="584970" cy="674403"/>
              <a:chOff x="2686050" y="2895601"/>
              <a:chExt cx="330200" cy="346075"/>
            </a:xfrm>
          </p:grpSpPr>
          <p:sp>
            <p:nvSpPr>
              <p:cNvPr id="129" name="Oval 309">
                <a:extLst>
                  <a:ext uri="{FF2B5EF4-FFF2-40B4-BE49-F238E27FC236}">
                    <a16:creationId xmlns:a16="http://schemas.microsoft.com/office/drawing/2014/main" id="{4438B9F0-3940-4EB7-968E-2799028DAAC3}"/>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310">
                <a:extLst>
                  <a:ext uri="{FF2B5EF4-FFF2-40B4-BE49-F238E27FC236}">
                    <a16:creationId xmlns:a16="http://schemas.microsoft.com/office/drawing/2014/main" id="{81822169-8900-4A85-A08B-C425CFDEA917}"/>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Oval 311">
                <a:extLst>
                  <a:ext uri="{FF2B5EF4-FFF2-40B4-BE49-F238E27FC236}">
                    <a16:creationId xmlns:a16="http://schemas.microsoft.com/office/drawing/2014/main" id="{DBA48AC3-45B4-4E08-ADB8-4D722A90F4C0}"/>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312">
                <a:extLst>
                  <a:ext uri="{FF2B5EF4-FFF2-40B4-BE49-F238E27FC236}">
                    <a16:creationId xmlns:a16="http://schemas.microsoft.com/office/drawing/2014/main" id="{E21D5097-1C72-4538-85C2-E920090C4C6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Oval 313">
                <a:extLst>
                  <a:ext uri="{FF2B5EF4-FFF2-40B4-BE49-F238E27FC236}">
                    <a16:creationId xmlns:a16="http://schemas.microsoft.com/office/drawing/2014/main" id="{1E166BE2-2025-4891-9891-AFE6EAA9238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314">
                <a:extLst>
                  <a:ext uri="{FF2B5EF4-FFF2-40B4-BE49-F238E27FC236}">
                    <a16:creationId xmlns:a16="http://schemas.microsoft.com/office/drawing/2014/main" id="{273356F3-D44C-4D3F-B190-B466FE75108A}"/>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Oval 315">
                <a:extLst>
                  <a:ext uri="{FF2B5EF4-FFF2-40B4-BE49-F238E27FC236}">
                    <a16:creationId xmlns:a16="http://schemas.microsoft.com/office/drawing/2014/main" id="{853C13FF-B4E5-4393-AB6B-9C269AB5FBE8}"/>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316">
                <a:extLst>
                  <a:ext uri="{FF2B5EF4-FFF2-40B4-BE49-F238E27FC236}">
                    <a16:creationId xmlns:a16="http://schemas.microsoft.com/office/drawing/2014/main" id="{2C4EE020-EBF7-428D-A495-3A0CA543CF9F}"/>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Oval 317">
                <a:extLst>
                  <a:ext uri="{FF2B5EF4-FFF2-40B4-BE49-F238E27FC236}">
                    <a16:creationId xmlns:a16="http://schemas.microsoft.com/office/drawing/2014/main" id="{CE8F4B81-2C13-487A-986F-E55F94D0B17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318">
                <a:extLst>
                  <a:ext uri="{FF2B5EF4-FFF2-40B4-BE49-F238E27FC236}">
                    <a16:creationId xmlns:a16="http://schemas.microsoft.com/office/drawing/2014/main" id="{4137C8FF-DC57-4B78-9D64-A6DA362268F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319">
                <a:extLst>
                  <a:ext uri="{FF2B5EF4-FFF2-40B4-BE49-F238E27FC236}">
                    <a16:creationId xmlns:a16="http://schemas.microsoft.com/office/drawing/2014/main" id="{DD749923-D5B7-42E1-8AD8-BC0D73207B12}"/>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320">
                <a:extLst>
                  <a:ext uri="{FF2B5EF4-FFF2-40B4-BE49-F238E27FC236}">
                    <a16:creationId xmlns:a16="http://schemas.microsoft.com/office/drawing/2014/main" id="{494446F8-09B7-45FE-AB40-35D3C73E69EA}"/>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4" name="Group 143">
            <a:extLst>
              <a:ext uri="{FF2B5EF4-FFF2-40B4-BE49-F238E27FC236}">
                <a16:creationId xmlns:a16="http://schemas.microsoft.com/office/drawing/2014/main" id="{B1A0205B-5E36-4256-B4BB-EC2BD7E39A98}"/>
              </a:ext>
              <a:ext uri="{C183D7F6-B498-43B3-948B-1728B52AA6E4}">
                <adec:decorative xmlns:adec="http://schemas.microsoft.com/office/drawing/2017/decorative" val="1"/>
              </a:ext>
            </a:extLst>
          </p:cNvPr>
          <p:cNvGrpSpPr/>
          <p:nvPr/>
        </p:nvGrpSpPr>
        <p:grpSpPr>
          <a:xfrm>
            <a:off x="7114167" y="1802419"/>
            <a:ext cx="4284026" cy="887185"/>
            <a:chOff x="9379628" y="4410753"/>
            <a:chExt cx="2371352" cy="887185"/>
          </a:xfrm>
        </p:grpSpPr>
        <p:sp>
          <p:nvSpPr>
            <p:cNvPr id="145" name="TextBox 144">
              <a:extLst>
                <a:ext uri="{FF2B5EF4-FFF2-40B4-BE49-F238E27FC236}">
                  <a16:creationId xmlns:a16="http://schemas.microsoft.com/office/drawing/2014/main" id="{9F83928B-3C58-4650-81E6-9FA8CA287B1A}"/>
                </a:ext>
              </a:extLst>
            </p:cNvPr>
            <p:cNvSpPr txBox="1"/>
            <p:nvPr/>
          </p:nvSpPr>
          <p:spPr>
            <a:xfrm>
              <a:off x="9379628"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STEP 5</a:t>
              </a:r>
            </a:p>
          </p:txBody>
        </p:sp>
        <p:sp>
          <p:nvSpPr>
            <p:cNvPr id="146" name="Rectangle 145">
              <a:extLst>
                <a:ext uri="{FF2B5EF4-FFF2-40B4-BE49-F238E27FC236}">
                  <a16:creationId xmlns:a16="http://schemas.microsoft.com/office/drawing/2014/main" id="{3B7418F0-FB05-4791-BD8F-B01555464CB5}"/>
                </a:ext>
              </a:extLst>
            </p:cNvPr>
            <p:cNvSpPr/>
            <p:nvPr/>
          </p:nvSpPr>
          <p:spPr>
            <a:xfrm>
              <a:off x="9695998" y="4682385"/>
              <a:ext cx="1729394" cy="615553"/>
            </a:xfrm>
            <a:prstGeom prst="rect">
              <a:avLst/>
            </a:prstGeom>
          </p:spPr>
          <p:txBody>
            <a:bodyPr wrap="square" lIns="0" tIns="0" rIns="0" bIns="0">
              <a:spAutoFit/>
            </a:bodyPr>
            <a:lstStyle/>
            <a:p>
              <a:pPr algn="ctr"/>
              <a:r>
                <a:rPr lang="en-US" sz="2000" b="1" i="1" dirty="0" err="1">
                  <a:solidFill>
                    <a:srgbClr val="002060"/>
                  </a:solidFill>
                  <a:latin typeface="+mj-lt"/>
                  <a:cs typeface="Segoe UI" panose="020B0502040204020203" pitchFamily="34" charset="0"/>
                </a:rPr>
                <a:t>Mengajukan</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surat</a:t>
              </a:r>
              <a:r>
                <a:rPr lang="en-US" sz="2000" b="1" i="1" dirty="0">
                  <a:solidFill>
                    <a:srgbClr val="002060"/>
                  </a:solidFill>
                  <a:latin typeface="+mj-lt"/>
                  <a:cs typeface="Segoe UI" panose="020B0502040204020203" pitchFamily="34" charset="0"/>
                </a:rPr>
                <a:t> </a:t>
              </a:r>
            </a:p>
            <a:p>
              <a:pPr algn="ctr"/>
              <a:r>
                <a:rPr lang="en-US" sz="2000" b="1" i="1" dirty="0" err="1">
                  <a:solidFill>
                    <a:srgbClr val="002060"/>
                  </a:solidFill>
                  <a:latin typeface="+mj-lt"/>
                  <a:cs typeface="Segoe UI" panose="020B0502040204020203" pitchFamily="34" charset="0"/>
                </a:rPr>
                <a:t>perintah</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tugas</a:t>
              </a:r>
              <a:endParaRPr lang="en-US" sz="2000" b="1" i="1" dirty="0">
                <a:solidFill>
                  <a:srgbClr val="002060"/>
                </a:solidFill>
                <a:latin typeface="+mj-lt"/>
                <a:cs typeface="Segoe UI" panose="020B0502040204020203" pitchFamily="34" charset="0"/>
              </a:endParaRPr>
            </a:p>
          </p:txBody>
        </p:sp>
      </p:grpSp>
      <p:grpSp>
        <p:nvGrpSpPr>
          <p:cNvPr id="147" name="Group 146" descr="This image is an icon of three people and a globe. ">
            <a:extLst>
              <a:ext uri="{FF2B5EF4-FFF2-40B4-BE49-F238E27FC236}">
                <a16:creationId xmlns:a16="http://schemas.microsoft.com/office/drawing/2014/main" id="{99529642-9987-40A3-8CF5-3D0B723A3C04}"/>
              </a:ext>
            </a:extLst>
          </p:cNvPr>
          <p:cNvGrpSpPr/>
          <p:nvPr/>
        </p:nvGrpSpPr>
        <p:grpSpPr>
          <a:xfrm>
            <a:off x="5468654" y="922890"/>
            <a:ext cx="1271588" cy="1273175"/>
            <a:chOff x="8229600" y="4162425"/>
            <a:chExt cx="1271588" cy="1273175"/>
          </a:xfrm>
        </p:grpSpPr>
        <p:sp>
          <p:nvSpPr>
            <p:cNvPr id="148" name="Oval 28">
              <a:extLst>
                <a:ext uri="{FF2B5EF4-FFF2-40B4-BE49-F238E27FC236}">
                  <a16:creationId xmlns:a16="http://schemas.microsoft.com/office/drawing/2014/main" id="{5C099B52-6C27-474D-85BA-FC9E867604BA}"/>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49" name="Group 148">
              <a:extLst>
                <a:ext uri="{FF2B5EF4-FFF2-40B4-BE49-F238E27FC236}">
                  <a16:creationId xmlns:a16="http://schemas.microsoft.com/office/drawing/2014/main" id="{47AFF639-241E-4844-9677-4794016F4D08}"/>
                </a:ext>
              </a:extLst>
            </p:cNvPr>
            <p:cNvGrpSpPr/>
            <p:nvPr/>
          </p:nvGrpSpPr>
          <p:grpSpPr>
            <a:xfrm>
              <a:off x="8560253" y="4426329"/>
              <a:ext cx="610282" cy="674403"/>
              <a:chOff x="4841875" y="2895601"/>
              <a:chExt cx="344488" cy="346075"/>
            </a:xfrm>
          </p:grpSpPr>
          <p:sp>
            <p:nvSpPr>
              <p:cNvPr id="151" name="Freeform 258">
                <a:extLst>
                  <a:ext uri="{FF2B5EF4-FFF2-40B4-BE49-F238E27FC236}">
                    <a16:creationId xmlns:a16="http://schemas.microsoft.com/office/drawing/2014/main" id="{1A2EE4CA-0C9A-40F9-BCEB-D0D5EFEED7F9}"/>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59">
                <a:extLst>
                  <a:ext uri="{FF2B5EF4-FFF2-40B4-BE49-F238E27FC236}">
                    <a16:creationId xmlns:a16="http://schemas.microsoft.com/office/drawing/2014/main" id="{47AA3659-39C2-495D-947F-981EBCEE2A0B}"/>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260">
                <a:extLst>
                  <a:ext uri="{FF2B5EF4-FFF2-40B4-BE49-F238E27FC236}">
                    <a16:creationId xmlns:a16="http://schemas.microsoft.com/office/drawing/2014/main" id="{FE6B5066-FA9A-42E7-AFED-0D9F708829F2}"/>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9" name="Line 261">
                <a:extLst>
                  <a:ext uri="{FF2B5EF4-FFF2-40B4-BE49-F238E27FC236}">
                    <a16:creationId xmlns:a16="http://schemas.microsoft.com/office/drawing/2014/main" id="{B8E3A2B4-6F04-420D-A23D-20579CB8006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0" name="Line 262">
                <a:extLst>
                  <a:ext uri="{FF2B5EF4-FFF2-40B4-BE49-F238E27FC236}">
                    <a16:creationId xmlns:a16="http://schemas.microsoft.com/office/drawing/2014/main" id="{AFC8CA09-4F28-4F4F-842E-021A79D90290}"/>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1" name="Line 263">
                <a:extLst>
                  <a:ext uri="{FF2B5EF4-FFF2-40B4-BE49-F238E27FC236}">
                    <a16:creationId xmlns:a16="http://schemas.microsoft.com/office/drawing/2014/main" id="{DBCFA4E4-C63E-4A6A-8C29-E53D77F7C2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2" name="Oval 264">
                <a:extLst>
                  <a:ext uri="{FF2B5EF4-FFF2-40B4-BE49-F238E27FC236}">
                    <a16:creationId xmlns:a16="http://schemas.microsoft.com/office/drawing/2014/main" id="{B71C14F0-14D9-462F-A1F1-B31CC5BC147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3" name="Oval 265">
                <a:extLst>
                  <a:ext uri="{FF2B5EF4-FFF2-40B4-BE49-F238E27FC236}">
                    <a16:creationId xmlns:a16="http://schemas.microsoft.com/office/drawing/2014/main" id="{AAB6936A-C4EE-4F80-AA76-729E9D011034}"/>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4" name="Oval 266">
                <a:extLst>
                  <a:ext uri="{FF2B5EF4-FFF2-40B4-BE49-F238E27FC236}">
                    <a16:creationId xmlns:a16="http://schemas.microsoft.com/office/drawing/2014/main" id="{D5E41830-6E75-4DAE-8FBE-0D5106CDC4B6}"/>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267">
                <a:extLst>
                  <a:ext uri="{FF2B5EF4-FFF2-40B4-BE49-F238E27FC236}">
                    <a16:creationId xmlns:a16="http://schemas.microsoft.com/office/drawing/2014/main" id="{30AD4225-8B62-4CE7-8FC4-AC9D439E74AB}"/>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37" name="TextBox 236">
            <a:extLst>
              <a:ext uri="{FF2B5EF4-FFF2-40B4-BE49-F238E27FC236}">
                <a16:creationId xmlns:a16="http://schemas.microsoft.com/office/drawing/2014/main" id="{8C33460D-411E-4FCE-A603-E70275258F0E}"/>
              </a:ext>
            </a:extLst>
          </p:cNvPr>
          <p:cNvSpPr txBox="1"/>
          <p:nvPr/>
        </p:nvSpPr>
        <p:spPr>
          <a:xfrm>
            <a:off x="5677512" y="121598"/>
            <a:ext cx="159460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STEP 4</a:t>
            </a:r>
          </a:p>
        </p:txBody>
      </p:sp>
      <p:sp>
        <p:nvSpPr>
          <p:cNvPr id="239" name="Rectangle 238">
            <a:extLst>
              <a:ext uri="{FF2B5EF4-FFF2-40B4-BE49-F238E27FC236}">
                <a16:creationId xmlns:a16="http://schemas.microsoft.com/office/drawing/2014/main" id="{F8F3BB02-2531-4CCE-93A5-025A122A8A7E}"/>
              </a:ext>
            </a:extLst>
          </p:cNvPr>
          <p:cNvSpPr/>
          <p:nvPr/>
        </p:nvSpPr>
        <p:spPr>
          <a:xfrm>
            <a:off x="4526566" y="464656"/>
            <a:ext cx="3124281" cy="307777"/>
          </a:xfrm>
          <a:prstGeom prst="rect">
            <a:avLst/>
          </a:prstGeom>
        </p:spPr>
        <p:txBody>
          <a:bodyPr wrap="square" lIns="0" tIns="0" rIns="0" bIns="0">
            <a:spAutoFit/>
          </a:bodyPr>
          <a:lstStyle/>
          <a:p>
            <a:pPr algn="ctr"/>
            <a:r>
              <a:rPr lang="en-US" sz="2000" b="1" i="1" dirty="0" err="1">
                <a:solidFill>
                  <a:srgbClr val="002060"/>
                </a:solidFill>
                <a:latin typeface="+mj-lt"/>
                <a:cs typeface="Segoe UI" panose="020B0502040204020203" pitchFamily="34" charset="0"/>
              </a:rPr>
              <a:t>Membuat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surat</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perintah</a:t>
            </a:r>
            <a:r>
              <a:rPr lang="en-US" sz="2000" b="1" i="1" dirty="0">
                <a:solidFill>
                  <a:srgbClr val="002060"/>
                </a:solidFill>
                <a:latin typeface="+mj-lt"/>
                <a:cs typeface="Segoe UI" panose="020B0502040204020203" pitchFamily="34" charset="0"/>
              </a:rPr>
              <a:t> </a:t>
            </a:r>
            <a:r>
              <a:rPr lang="en-US" sz="2000" b="1" i="1" dirty="0" err="1">
                <a:solidFill>
                  <a:srgbClr val="002060"/>
                </a:solidFill>
                <a:latin typeface="+mj-lt"/>
                <a:cs typeface="Segoe UI" panose="020B0502040204020203" pitchFamily="34" charset="0"/>
              </a:rPr>
              <a:t>tugas</a:t>
            </a:r>
            <a:endParaRPr lang="en-US" sz="2000" b="1" i="1" dirty="0">
              <a:solidFill>
                <a:srgbClr val="002060"/>
              </a:solidFill>
              <a:latin typeface="+mj-lt"/>
              <a:cs typeface="Segoe UI" panose="020B0502040204020203" pitchFamily="34" charset="0"/>
            </a:endParaRPr>
          </a:p>
        </p:txBody>
      </p:sp>
    </p:spTree>
    <p:extLst>
      <p:ext uri="{BB962C8B-B14F-4D97-AF65-F5344CB8AC3E}">
        <p14:creationId xmlns:p14="http://schemas.microsoft.com/office/powerpoint/2010/main" val="186973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KESIMPULAN</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0" y="11440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Sed ut perspiciatis unde omnis iste natus error sit voluptatem accusantium doloremque laudantium, totam rem aperiam, eaque ipsa quae ab illo inventore veritatis et quasi architecto beatae vitae dicta sunt explicabo. </a:t>
            </a:r>
            <a:endParaRPr lang="en-US" dirty="0"/>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222538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235256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br>
              <a:rPr lang="en-US" sz="4400" b="1" dirty="0">
                <a:solidFill>
                  <a:srgbClr val="002060"/>
                </a:solidFill>
                <a:latin typeface="Segoe UI" panose="020B0502040204020203" pitchFamily="34" charset="0"/>
                <a:cs typeface="Segoe UI" panose="020B0502040204020203" pitchFamily="34" charset="0"/>
              </a:rPr>
            </a:br>
            <a:r>
              <a:rPr lang="en-US" sz="4400" b="1" dirty="0">
                <a:solidFill>
                  <a:srgbClr val="002060"/>
                </a:solidFill>
                <a:latin typeface="Segoe UI" panose="020B0502040204020203" pitchFamily="34" charset="0"/>
                <a:cs typeface="Segoe UI" panose="020B0502040204020203" pitchFamily="34" charset="0"/>
              </a:rPr>
              <a:t>PLAN</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is text of the printing and typesetting industry. </a:t>
            </a:r>
          </a:p>
        </p:txBody>
      </p:sp>
      <p:sp>
        <p:nvSpPr>
          <p:cNvPr id="5" name="TextBox 4">
            <a:extLst>
              <a:ext uri="{FF2B5EF4-FFF2-40B4-BE49-F238E27FC236}">
                <a16:creationId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80%</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ARE MOTIVATED BY:</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075334" cy="3827676"/>
            <a:chOff x="4711392" y="2125063"/>
            <a:chExt cx="3075333" cy="3827676"/>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92443"/>
              <a:chOff x="5063285" y="2128413"/>
              <a:chExt cx="3067396" cy="492443"/>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564360"/>
            <a:chOff x="8462691" y="1300476"/>
            <a:chExt cx="3047138" cy="4564360"/>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5" name="Rectangle 104">
              <a:extLst>
                <a:ext uri="{FF2B5EF4-FFF2-40B4-BE49-F238E27FC236}">
                  <a16:creationId xmlns:a16="http://schemas.microsoft.com/office/drawing/2014/main" id="{AD1F5E0B-9D11-43FF-9946-9B61EF9D6E88}"/>
                </a:ext>
              </a:extLst>
            </p:cNvPr>
            <p:cNvSpPr/>
            <p:nvPr/>
          </p:nvSpPr>
          <p:spPr>
            <a:xfrm>
              <a:off x="8483139" y="363326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372393"/>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Tree>
    <p:extLst>
      <p:ext uri="{BB962C8B-B14F-4D97-AF65-F5344CB8AC3E}">
        <p14:creationId xmlns:p14="http://schemas.microsoft.com/office/powerpoint/2010/main" val="186094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9929E06-4AB9-4598-A963-82CCC18A3FF2}"/>
              </a:ext>
            </a:extLst>
          </p:cNvPr>
          <p:cNvSpPr txBox="1"/>
          <p:nvPr/>
        </p:nvSpPr>
        <p:spPr>
          <a:xfrm>
            <a:off x="826999" y="4841786"/>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19" name="Text Placeholder 2">
            <a:extLst>
              <a:ext uri="{FF2B5EF4-FFF2-40B4-BE49-F238E27FC236}">
                <a16:creationId xmlns:a16="http://schemas.microsoft.com/office/drawing/2014/main" id="{9DF162EE-A4BE-4D4C-9A3C-51FC2F765D81}"/>
              </a:ext>
            </a:extLst>
          </p:cNvPr>
          <p:cNvSpPr txBox="1">
            <a:spLocks/>
          </p:cNvSpPr>
          <p:nvPr/>
        </p:nvSpPr>
        <p:spPr>
          <a:xfrm>
            <a:off x="241881"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0754C1-4097-4CDA-B3CB-7304331CBBB9}"/>
              </a:ext>
            </a:extLst>
          </p:cNvPr>
          <p:cNvSpPr txBox="1"/>
          <p:nvPr/>
        </p:nvSpPr>
        <p:spPr>
          <a:xfrm>
            <a:off x="3819250"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25" name="Text Placeholder 2">
            <a:extLst>
              <a:ext uri="{FF2B5EF4-FFF2-40B4-BE49-F238E27FC236}">
                <a16:creationId xmlns:a16="http://schemas.microsoft.com/office/drawing/2014/main" id="{72AC3065-20B0-4A63-89FA-B10AD6D1363C}"/>
              </a:ext>
            </a:extLst>
          </p:cNvPr>
          <p:cNvSpPr txBox="1">
            <a:spLocks/>
          </p:cNvSpPr>
          <p:nvPr/>
        </p:nvSpPr>
        <p:spPr>
          <a:xfrm>
            <a:off x="3234132"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005B0B-E5FC-472B-962B-C2258039F3B2}"/>
              </a:ext>
            </a:extLst>
          </p:cNvPr>
          <p:cNvSpPr txBox="1"/>
          <p:nvPr/>
        </p:nvSpPr>
        <p:spPr>
          <a:xfrm>
            <a:off x="6832606"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37" name="Text Placeholder 2">
            <a:extLst>
              <a:ext uri="{FF2B5EF4-FFF2-40B4-BE49-F238E27FC236}">
                <a16:creationId xmlns:a16="http://schemas.microsoft.com/office/drawing/2014/main" id="{5BA86B7F-9A89-4AB5-BADE-64D7C6E5C868}"/>
              </a:ext>
            </a:extLst>
          </p:cNvPr>
          <p:cNvSpPr txBox="1">
            <a:spLocks/>
          </p:cNvSpPr>
          <p:nvPr/>
        </p:nvSpPr>
        <p:spPr>
          <a:xfrm>
            <a:off x="6247488"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B6FBDF-4663-4A5D-A2B3-B90DCEBBA233}"/>
              </a:ext>
            </a:extLst>
          </p:cNvPr>
          <p:cNvSpPr txBox="1"/>
          <p:nvPr/>
        </p:nvSpPr>
        <p:spPr>
          <a:xfrm>
            <a:off x="9845961"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49" name="Text Placeholder 2">
            <a:extLst>
              <a:ext uri="{FF2B5EF4-FFF2-40B4-BE49-F238E27FC236}">
                <a16:creationId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HUMAN RESOURCES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10469" y="3189004"/>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45%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02720"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16076"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35%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526112" y="3160041"/>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Tree>
    <p:extLst>
      <p:ext uri="{BB962C8B-B14F-4D97-AF65-F5344CB8AC3E}">
        <p14:creationId xmlns:p14="http://schemas.microsoft.com/office/powerpoint/2010/main" val="2163769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3F418-8757-4A9C-9AAF-2EFD75A2BEF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0</TotalTime>
  <Words>584</Words>
  <Application>Microsoft Office PowerPoint</Application>
  <PresentationFormat>Widescreen</PresentationFormat>
  <Paragraphs>100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Human resources slide 1</vt:lpstr>
      <vt:lpstr>Human resources slide 6</vt:lpstr>
      <vt:lpstr>Human resources slide 2</vt:lpstr>
      <vt:lpstr>Human resources slide 5</vt:lpstr>
      <vt:lpstr>Human resources slide 4</vt:lpstr>
      <vt:lpstr>Human resources slide 8</vt:lpstr>
      <vt:lpstr>Human resources slide 10</vt:lpstr>
      <vt:lpstr>Human resources slide 3</vt:lpstr>
      <vt:lpstr>Human resources slide 7</vt:lpstr>
      <vt:lpstr>Human resources slide 9</vt:lpstr>
      <vt:lpstr>Human resources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2019-12-08T17:26:44Z</dcterms:created>
  <dcterms:modified xsi:type="dcterms:W3CDTF">2019-12-08T17:59:20Z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