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2" r:id="rId6"/>
    <p:sldId id="258" r:id="rId7"/>
    <p:sldId id="261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576" y="6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27814" y="105013"/>
            <a:ext cx="4845708" cy="66479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RANCANG BANGUN SISTEM INFORMASI MANAJEMEN SURAT PERINTAH TUGAS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156003" y="1255176"/>
            <a:ext cx="6172200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Balai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Pemasyarakatan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(BAPAS)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merupakan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instansi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pemerintah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yang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bertugas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melaksanakan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bimbingan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klien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pemasyarakatan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,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bimbingan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yang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dilakukan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terhadap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terpidana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bersyarat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,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narapidana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,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anak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pidanan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, dan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anak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negara yang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mendapat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pembebasan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bersyarat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atau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cuti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menjelang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bebas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.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Dalam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aktifitasnya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surat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perintah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tugas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menjadi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hal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utama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dalam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melaksanakan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tugas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pokok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dan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fungsi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instansi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ini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,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sehingga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membuatvsurat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perintah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tugas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menjadi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hal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utama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sekaligus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kendala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karena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manajemen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surat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perintah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tugas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masih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dilakukan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dengan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manual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menggunakan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buku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dan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kertas-kertas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,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sehingga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data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surat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perintah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tugas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masih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belum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konsisten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dan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waktu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pengerjaan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yang </a:t>
            </a:r>
            <a:r>
              <a:rPr lang="en-US" sz="2000" i="1" dirty="0" err="1">
                <a:solidFill>
                  <a:srgbClr val="002060"/>
                </a:solidFill>
                <a:cs typeface="Segoe UI" panose="020B0502040204020203" pitchFamily="34" charset="0"/>
              </a:rPr>
              <a:t>relatif</a:t>
            </a:r>
            <a:r>
              <a:rPr lang="en-US" sz="2000" i="1" dirty="0">
                <a:solidFill>
                  <a:srgbClr val="002060"/>
                </a:solidFill>
                <a:cs typeface="Segoe UI" panose="020B0502040204020203" pitchFamily="34" charset="0"/>
              </a:rPr>
              <a:t> lama</a:t>
            </a: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LATAR BELAKANG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RUMUSAN MASALAH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D787-E830-4638-97B3-205F0A0ABC3F}"/>
              </a:ext>
            </a:extLst>
          </p:cNvPr>
          <p:cNvGrpSpPr/>
          <p:nvPr/>
        </p:nvGrpSpPr>
        <p:grpSpPr>
          <a:xfrm>
            <a:off x="518433" y="1369534"/>
            <a:ext cx="5074870" cy="2769989"/>
            <a:chOff x="518433" y="1851126"/>
            <a:chExt cx="4201583" cy="24966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18433" y="198119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01D99-B002-4698-9C7E-C942B9AA2D39}"/>
                </a:ext>
              </a:extLst>
            </p:cNvPr>
            <p:cNvSpPr/>
            <p:nvPr/>
          </p:nvSpPr>
          <p:spPr>
            <a:xfrm>
              <a:off x="1183821" y="1851126"/>
              <a:ext cx="3536195" cy="249660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Berdasarkan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latar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belakang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masalah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yang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telah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dikemukankan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,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maka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dapat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diambil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suatu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rumusan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masalah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yaitu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bagaimana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merancang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dan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membangun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sistem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informasi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yang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dapat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membantu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pegawai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balai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pemasyarakatan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dalam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memanajemen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surat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perintah</a:t>
              </a:r>
              <a:r>
                <a:rPr lang="en-US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cs typeface="Segoe UI" panose="020B0502040204020203" pitchFamily="34" charset="0"/>
                </a:rPr>
                <a:t>tugas</a:t>
              </a:r>
              <a:endParaRPr lang="en-US" sz="20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ef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Lin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Lin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Lin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Ov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Ov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Ov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BATASAN MASALAH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92DC2AF-B08E-43EC-A60D-B71EFEF8E4D1}"/>
              </a:ext>
            </a:extLst>
          </p:cNvPr>
          <p:cNvGrpSpPr/>
          <p:nvPr/>
        </p:nvGrpSpPr>
        <p:grpSpPr>
          <a:xfrm>
            <a:off x="7303935" y="4912821"/>
            <a:ext cx="346075" cy="346075"/>
            <a:chOff x="3398838" y="2895601"/>
            <a:chExt cx="346075" cy="346075"/>
          </a:xfrm>
        </p:grpSpPr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17CD577B-CBE6-4837-A90F-4F36762E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986089"/>
              <a:ext cx="82550" cy="58738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8BB81587-7777-4AE5-985D-5B14D33AD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2986089"/>
              <a:ext cx="82550" cy="58738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78" name="Oval 51">
              <a:extLst>
                <a:ext uri="{FF2B5EF4-FFF2-40B4-BE49-F238E27FC236}">
                  <a16:creationId xmlns:a16="http://schemas.microsoft.com/office/drawing/2014/main" id="{49EA0197-339C-4417-A18C-DC15037A9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1" y="2895601"/>
              <a:ext cx="90488" cy="96838"/>
            </a:xfrm>
            <a:prstGeom prst="ellipse">
              <a:avLst/>
            </a:pr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203C108E-5283-4E7B-B970-0E4DF3AF3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1" y="2928939"/>
              <a:ext cx="90488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4A82F405-C833-4408-A2F0-752E2D6C8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986089"/>
              <a:ext cx="82550" cy="58738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895EA8D0-BBA4-4370-A965-F96A9EDD4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2986089"/>
              <a:ext cx="82550" cy="58738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2" name="Oval 55">
              <a:extLst>
                <a:ext uri="{FF2B5EF4-FFF2-40B4-BE49-F238E27FC236}">
                  <a16:creationId xmlns:a16="http://schemas.microsoft.com/office/drawing/2014/main" id="{94D90E4F-09C7-44B0-9D11-E32A4A02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63" y="2895601"/>
              <a:ext cx="90488" cy="96838"/>
            </a:xfrm>
            <a:prstGeom prst="ellipse">
              <a:avLst/>
            </a:pr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0D6D6DA1-3425-44CA-B1CB-B326D2C50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928939"/>
              <a:ext cx="90488" cy="14288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A25CE64B-B92A-4562-B048-0FA2A21CB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263" y="3181351"/>
              <a:ext cx="82550" cy="60325"/>
            </a:xfrm>
            <a:custGeom>
              <a:avLst/>
              <a:gdLst>
                <a:gd name="T0" fmla="*/ 14 w 22"/>
                <a:gd name="T1" fmla="*/ 0 h 16"/>
                <a:gd name="T2" fmla="*/ 14 w 22"/>
                <a:gd name="T3" fmla="*/ 6 h 16"/>
                <a:gd name="T4" fmla="*/ 4 w 22"/>
                <a:gd name="T5" fmla="*/ 9 h 16"/>
                <a:gd name="T6" fmla="*/ 0 w 22"/>
                <a:gd name="T7" fmla="*/ 14 h 16"/>
                <a:gd name="T8" fmla="*/ 0 w 22"/>
                <a:gd name="T9" fmla="*/ 16 h 16"/>
                <a:gd name="T10" fmla="*/ 22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80861AE6-B038-4B8C-9EF0-109DEB59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3181351"/>
              <a:ext cx="82550" cy="60325"/>
            </a:xfrm>
            <a:custGeom>
              <a:avLst/>
              <a:gdLst>
                <a:gd name="T0" fmla="*/ 8 w 22"/>
                <a:gd name="T1" fmla="*/ 0 h 16"/>
                <a:gd name="T2" fmla="*/ 8 w 22"/>
                <a:gd name="T3" fmla="*/ 6 h 16"/>
                <a:gd name="T4" fmla="*/ 18 w 22"/>
                <a:gd name="T5" fmla="*/ 9 h 16"/>
                <a:gd name="T6" fmla="*/ 22 w 22"/>
                <a:gd name="T7" fmla="*/ 14 h 16"/>
                <a:gd name="T8" fmla="*/ 22 w 22"/>
                <a:gd name="T9" fmla="*/ 16 h 16"/>
                <a:gd name="T10" fmla="*/ 0 w 2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6" name="Oval 59">
              <a:extLst>
                <a:ext uri="{FF2B5EF4-FFF2-40B4-BE49-F238E27FC236}">
                  <a16:creationId xmlns:a16="http://schemas.microsoft.com/office/drawing/2014/main" id="{2505D730-7819-4CDD-9F00-8E9CEC3D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6" y="3090864"/>
              <a:ext cx="88900" cy="96838"/>
            </a:xfrm>
            <a:prstGeom prst="ellipse">
              <a:avLst/>
            </a:pr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7" name="Freeform 60">
              <a:extLst>
                <a:ext uri="{FF2B5EF4-FFF2-40B4-BE49-F238E27FC236}">
                  <a16:creationId xmlns:a16="http://schemas.microsoft.com/office/drawing/2014/main" id="{88FBFC84-B4E6-4DDD-9DD0-1BB91EA0E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6" y="3124201"/>
              <a:ext cx="88900" cy="15875"/>
            </a:xfrm>
            <a:custGeom>
              <a:avLst/>
              <a:gdLst>
                <a:gd name="T0" fmla="*/ 24 w 24"/>
                <a:gd name="T1" fmla="*/ 2 h 4"/>
                <a:gd name="T2" fmla="*/ 14 w 24"/>
                <a:gd name="T3" fmla="*/ 0 h 4"/>
                <a:gd name="T4" fmla="*/ 0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14288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8" name="Line 61">
              <a:extLst>
                <a:ext uri="{FF2B5EF4-FFF2-40B4-BE49-F238E27FC236}">
                  <a16:creationId xmlns:a16="http://schemas.microsoft.com/office/drawing/2014/main" id="{9689C86A-B365-433F-B326-C60DC116B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226" y="3074989"/>
              <a:ext cx="38100" cy="38100"/>
            </a:xfrm>
            <a:prstGeom prst="line">
              <a:avLst/>
            </a:prstGeom>
            <a:noFill/>
            <a:ln w="14288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9" name="Line 62">
              <a:extLst>
                <a:ext uri="{FF2B5EF4-FFF2-40B4-BE49-F238E27FC236}">
                  <a16:creationId xmlns:a16="http://schemas.microsoft.com/office/drawing/2014/main" id="{ED368EF9-22A8-4990-9D2E-549C76157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426" y="3074989"/>
              <a:ext cx="38100" cy="38100"/>
            </a:xfrm>
            <a:prstGeom prst="line">
              <a:avLst/>
            </a:prstGeom>
            <a:noFill/>
            <a:ln w="14288" cap="rnd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3710632"/>
            <a:ext cx="4500895" cy="318145"/>
            <a:chOff x="7999616" y="5630472"/>
            <a:chExt cx="4500895" cy="318145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63028" y="5640840"/>
              <a:ext cx="3937483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2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Sistem</a:t>
              </a:r>
              <a:r>
                <a:rPr lang="en-US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yang </a:t>
              </a:r>
              <a:r>
                <a:rPr lang="en-US" sz="2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dibuat</a:t>
              </a:r>
              <a:r>
                <a:rPr lang="en-US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berbasis</a:t>
              </a:r>
              <a:r>
                <a:rPr lang="en-US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2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Websyte</a:t>
              </a:r>
              <a:endPara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E4E4C0E-7987-45C5-B869-7E1BE6743C21}"/>
              </a:ext>
            </a:extLst>
          </p:cNvPr>
          <p:cNvSpPr/>
          <p:nvPr/>
        </p:nvSpPr>
        <p:spPr>
          <a:xfrm>
            <a:off x="7883222" y="4667475"/>
            <a:ext cx="393748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Sistem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dibuathanya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berfokus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memanajemen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surat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peritah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tugas</a:t>
            </a:r>
            <a:endParaRPr lang="en-US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03" name="Freeform 102" descr="This image is an icon of three people and a globe.">
            <a:extLst>
              <a:ext uri="{FF2B5EF4-FFF2-40B4-BE49-F238E27FC236}">
                <a16:creationId xmlns:a16="http://schemas.microsoft.com/office/drawing/2014/main" id="{BDEE62C1-79C7-4BD6-99A1-2466D37A5EB4}"/>
              </a:ext>
            </a:extLst>
          </p:cNvPr>
          <p:cNvSpPr>
            <a:spLocks/>
          </p:cNvSpPr>
          <p:nvPr/>
        </p:nvSpPr>
        <p:spPr bwMode="auto">
          <a:xfrm>
            <a:off x="1792607" y="2659803"/>
            <a:ext cx="1259024" cy="1402839"/>
          </a:xfrm>
          <a:custGeom>
            <a:avLst/>
            <a:gdLst>
              <a:gd name="T0" fmla="*/ 173 w 385"/>
              <a:gd name="T1" fmla="*/ 0 h 429"/>
              <a:gd name="T2" fmla="*/ 1 w 385"/>
              <a:gd name="T3" fmla="*/ 31 h 429"/>
              <a:gd name="T4" fmla="*/ 146 w 385"/>
              <a:gd name="T5" fmla="*/ 384 h 429"/>
              <a:gd name="T6" fmla="*/ 199 w 385"/>
              <a:gd name="T7" fmla="*/ 429 h 429"/>
              <a:gd name="T8" fmla="*/ 385 w 385"/>
              <a:gd name="T9" fmla="*/ 48 h 429"/>
              <a:gd name="T10" fmla="*/ 173 w 385"/>
              <a:gd name="T1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5" h="429">
                <a:moveTo>
                  <a:pt x="173" y="0"/>
                </a:moveTo>
                <a:cubicBezTo>
                  <a:pt x="112" y="0"/>
                  <a:pt x="54" y="11"/>
                  <a:pt x="1" y="31"/>
                </a:cubicBezTo>
                <a:cubicBezTo>
                  <a:pt x="0" y="159"/>
                  <a:pt x="49" y="286"/>
                  <a:pt x="146" y="384"/>
                </a:cubicBezTo>
                <a:cubicBezTo>
                  <a:pt x="163" y="400"/>
                  <a:pt x="181" y="416"/>
                  <a:pt x="199" y="429"/>
                </a:cubicBezTo>
                <a:cubicBezTo>
                  <a:pt x="215" y="285"/>
                  <a:pt x="280" y="150"/>
                  <a:pt x="385" y="48"/>
                </a:cubicBezTo>
                <a:cubicBezTo>
                  <a:pt x="320" y="17"/>
                  <a:pt x="249" y="0"/>
                  <a:pt x="173" y="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Freeform 103" descr="This image is an icon of three people and a symbol that represents connection to the internet.">
            <a:extLst>
              <a:ext uri="{FF2B5EF4-FFF2-40B4-BE49-F238E27FC236}">
                <a16:creationId xmlns:a16="http://schemas.microsoft.com/office/drawing/2014/main" id="{9E41B0EC-DA27-4BF7-891C-FC6D7EF3CCFF}"/>
              </a:ext>
            </a:extLst>
          </p:cNvPr>
          <p:cNvSpPr>
            <a:spLocks/>
          </p:cNvSpPr>
          <p:nvPr/>
        </p:nvSpPr>
        <p:spPr bwMode="auto">
          <a:xfrm>
            <a:off x="3776675" y="2654647"/>
            <a:ext cx="1260332" cy="1406761"/>
          </a:xfrm>
          <a:custGeom>
            <a:avLst/>
            <a:gdLst>
              <a:gd name="T0" fmla="*/ 239 w 385"/>
              <a:gd name="T1" fmla="*/ 384 h 430"/>
              <a:gd name="T2" fmla="*/ 385 w 385"/>
              <a:gd name="T3" fmla="*/ 31 h 430"/>
              <a:gd name="T4" fmla="*/ 213 w 385"/>
              <a:gd name="T5" fmla="*/ 0 h 430"/>
              <a:gd name="T6" fmla="*/ 0 w 385"/>
              <a:gd name="T7" fmla="*/ 48 h 430"/>
              <a:gd name="T8" fmla="*/ 186 w 385"/>
              <a:gd name="T9" fmla="*/ 430 h 430"/>
              <a:gd name="T10" fmla="*/ 239 w 385"/>
              <a:gd name="T11" fmla="*/ 384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5" h="430">
                <a:moveTo>
                  <a:pt x="239" y="384"/>
                </a:moveTo>
                <a:cubicBezTo>
                  <a:pt x="337" y="286"/>
                  <a:pt x="385" y="159"/>
                  <a:pt x="385" y="31"/>
                </a:cubicBezTo>
                <a:cubicBezTo>
                  <a:pt x="331" y="11"/>
                  <a:pt x="273" y="0"/>
                  <a:pt x="213" y="0"/>
                </a:cubicBezTo>
                <a:cubicBezTo>
                  <a:pt x="137" y="0"/>
                  <a:pt x="65" y="17"/>
                  <a:pt x="0" y="48"/>
                </a:cubicBezTo>
                <a:cubicBezTo>
                  <a:pt x="105" y="150"/>
                  <a:pt x="171" y="285"/>
                  <a:pt x="186" y="430"/>
                </a:cubicBezTo>
                <a:cubicBezTo>
                  <a:pt x="205" y="416"/>
                  <a:pt x="222" y="400"/>
                  <a:pt x="239" y="384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5" name="Freeform 104" descr="This image is an icon of three people interacting. ">
            <a:extLst>
              <a:ext uri="{FF2B5EF4-FFF2-40B4-BE49-F238E27FC236}">
                <a16:creationId xmlns:a16="http://schemas.microsoft.com/office/drawing/2014/main" id="{7BF3ACC0-B381-45FC-900F-55F46E5E7EFD}"/>
              </a:ext>
            </a:extLst>
          </p:cNvPr>
          <p:cNvSpPr>
            <a:spLocks/>
          </p:cNvSpPr>
          <p:nvPr/>
        </p:nvSpPr>
        <p:spPr bwMode="auto">
          <a:xfrm>
            <a:off x="2931722" y="4747792"/>
            <a:ext cx="984471" cy="758291"/>
          </a:xfrm>
          <a:custGeom>
            <a:avLst/>
            <a:gdLst>
              <a:gd name="T0" fmla="*/ 0 w 301"/>
              <a:gd name="T1" fmla="*/ 0 h 232"/>
              <a:gd name="T2" fmla="*/ 150 w 301"/>
              <a:gd name="T3" fmla="*/ 232 h 232"/>
              <a:gd name="T4" fmla="*/ 301 w 301"/>
              <a:gd name="T5" fmla="*/ 0 h 232"/>
              <a:gd name="T6" fmla="*/ 150 w 301"/>
              <a:gd name="T7" fmla="*/ 19 h 232"/>
              <a:gd name="T8" fmla="*/ 0 w 301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232">
                <a:moveTo>
                  <a:pt x="0" y="0"/>
                </a:moveTo>
                <a:cubicBezTo>
                  <a:pt x="27" y="92"/>
                  <a:pt x="80" y="172"/>
                  <a:pt x="150" y="232"/>
                </a:cubicBezTo>
                <a:cubicBezTo>
                  <a:pt x="220" y="172"/>
                  <a:pt x="273" y="92"/>
                  <a:pt x="301" y="0"/>
                </a:cubicBezTo>
                <a:cubicBezTo>
                  <a:pt x="252" y="13"/>
                  <a:pt x="201" y="19"/>
                  <a:pt x="150" y="19"/>
                </a:cubicBezTo>
                <a:cubicBezTo>
                  <a:pt x="99" y="19"/>
                  <a:pt x="49" y="13"/>
                  <a:pt x="0" y="0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42000">
                <a:srgbClr val="6672E4"/>
              </a:gs>
              <a:gs pos="0">
                <a:srgbClr val="882BE5"/>
              </a:gs>
            </a:gsLst>
            <a:lin ang="54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Freeform 107" descr="This image is an icon of four people interacting. ">
            <a:extLst>
              <a:ext uri="{FF2B5EF4-FFF2-40B4-BE49-F238E27FC236}">
                <a16:creationId xmlns:a16="http://schemas.microsoft.com/office/drawing/2014/main" id="{C8436027-C518-481B-BDB7-763A96442B5F}"/>
              </a:ext>
            </a:extLst>
          </p:cNvPr>
          <p:cNvSpPr>
            <a:spLocks/>
          </p:cNvSpPr>
          <p:nvPr/>
        </p:nvSpPr>
        <p:spPr bwMode="auto">
          <a:xfrm>
            <a:off x="2859815" y="3050789"/>
            <a:ext cx="1125670" cy="1333546"/>
          </a:xfrm>
          <a:custGeom>
            <a:avLst/>
            <a:gdLst>
              <a:gd name="T0" fmla="*/ 344 w 344"/>
              <a:gd name="T1" fmla="*/ 376 h 408"/>
              <a:gd name="T2" fmla="*/ 344 w 344"/>
              <a:gd name="T3" fmla="*/ 377 h 408"/>
              <a:gd name="T4" fmla="*/ 323 w 344"/>
              <a:gd name="T5" fmla="*/ 385 h 408"/>
              <a:gd name="T6" fmla="*/ 282 w 344"/>
              <a:gd name="T7" fmla="*/ 396 h 408"/>
              <a:gd name="T8" fmla="*/ 277 w 344"/>
              <a:gd name="T9" fmla="*/ 397 h 408"/>
              <a:gd name="T10" fmla="*/ 218 w 344"/>
              <a:gd name="T11" fmla="*/ 406 h 408"/>
              <a:gd name="T12" fmla="*/ 217 w 344"/>
              <a:gd name="T13" fmla="*/ 406 h 408"/>
              <a:gd name="T14" fmla="*/ 214 w 344"/>
              <a:gd name="T15" fmla="*/ 406 h 408"/>
              <a:gd name="T16" fmla="*/ 172 w 344"/>
              <a:gd name="T17" fmla="*/ 408 h 408"/>
              <a:gd name="T18" fmla="*/ 128 w 344"/>
              <a:gd name="T19" fmla="*/ 406 h 408"/>
              <a:gd name="T20" fmla="*/ 127 w 344"/>
              <a:gd name="T21" fmla="*/ 406 h 408"/>
              <a:gd name="T22" fmla="*/ 64 w 344"/>
              <a:gd name="T23" fmla="*/ 396 h 408"/>
              <a:gd name="T24" fmla="*/ 62 w 344"/>
              <a:gd name="T25" fmla="*/ 396 h 408"/>
              <a:gd name="T26" fmla="*/ 0 w 344"/>
              <a:gd name="T27" fmla="*/ 377 h 408"/>
              <a:gd name="T28" fmla="*/ 0 w 344"/>
              <a:gd name="T29" fmla="*/ 376 h 408"/>
              <a:gd name="T30" fmla="*/ 4 w 344"/>
              <a:gd name="T31" fmla="*/ 313 h 408"/>
              <a:gd name="T32" fmla="*/ 17 w 344"/>
              <a:gd name="T33" fmla="*/ 249 h 408"/>
              <a:gd name="T34" fmla="*/ 86 w 344"/>
              <a:gd name="T35" fmla="*/ 97 h 408"/>
              <a:gd name="T36" fmla="*/ 126 w 344"/>
              <a:gd name="T37" fmla="*/ 46 h 408"/>
              <a:gd name="T38" fmla="*/ 172 w 344"/>
              <a:gd name="T39" fmla="*/ 0 h 408"/>
              <a:gd name="T40" fmla="*/ 218 w 344"/>
              <a:gd name="T41" fmla="*/ 46 h 408"/>
              <a:gd name="T42" fmla="*/ 258 w 344"/>
              <a:gd name="T43" fmla="*/ 97 h 408"/>
              <a:gd name="T44" fmla="*/ 327 w 344"/>
              <a:gd name="T45" fmla="*/ 249 h 408"/>
              <a:gd name="T46" fmla="*/ 340 w 344"/>
              <a:gd name="T47" fmla="*/ 313 h 408"/>
              <a:gd name="T48" fmla="*/ 344 w 344"/>
              <a:gd name="T49" fmla="*/ 37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408">
                <a:moveTo>
                  <a:pt x="344" y="376"/>
                </a:moveTo>
                <a:cubicBezTo>
                  <a:pt x="344" y="377"/>
                  <a:pt x="344" y="377"/>
                  <a:pt x="344" y="377"/>
                </a:cubicBezTo>
                <a:cubicBezTo>
                  <a:pt x="337" y="380"/>
                  <a:pt x="330" y="382"/>
                  <a:pt x="323" y="385"/>
                </a:cubicBezTo>
                <a:cubicBezTo>
                  <a:pt x="309" y="389"/>
                  <a:pt x="296" y="393"/>
                  <a:pt x="282" y="396"/>
                </a:cubicBezTo>
                <a:cubicBezTo>
                  <a:pt x="280" y="396"/>
                  <a:pt x="279" y="396"/>
                  <a:pt x="277" y="397"/>
                </a:cubicBezTo>
                <a:cubicBezTo>
                  <a:pt x="258" y="401"/>
                  <a:pt x="238" y="404"/>
                  <a:pt x="218" y="406"/>
                </a:cubicBezTo>
                <a:cubicBezTo>
                  <a:pt x="217" y="406"/>
                  <a:pt x="217" y="406"/>
                  <a:pt x="217" y="406"/>
                </a:cubicBezTo>
                <a:cubicBezTo>
                  <a:pt x="216" y="406"/>
                  <a:pt x="215" y="406"/>
                  <a:pt x="214" y="406"/>
                </a:cubicBezTo>
                <a:cubicBezTo>
                  <a:pt x="200" y="407"/>
                  <a:pt x="186" y="408"/>
                  <a:pt x="172" y="408"/>
                </a:cubicBezTo>
                <a:cubicBezTo>
                  <a:pt x="158" y="408"/>
                  <a:pt x="143" y="407"/>
                  <a:pt x="128" y="406"/>
                </a:cubicBezTo>
                <a:cubicBezTo>
                  <a:pt x="128" y="406"/>
                  <a:pt x="127" y="406"/>
                  <a:pt x="127" y="406"/>
                </a:cubicBezTo>
                <a:cubicBezTo>
                  <a:pt x="106" y="404"/>
                  <a:pt x="85" y="401"/>
                  <a:pt x="64" y="396"/>
                </a:cubicBezTo>
                <a:cubicBezTo>
                  <a:pt x="63" y="396"/>
                  <a:pt x="63" y="396"/>
                  <a:pt x="62" y="396"/>
                </a:cubicBezTo>
                <a:cubicBezTo>
                  <a:pt x="41" y="391"/>
                  <a:pt x="21" y="385"/>
                  <a:pt x="0" y="377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54"/>
                  <a:pt x="2" y="333"/>
                  <a:pt x="4" y="313"/>
                </a:cubicBezTo>
                <a:cubicBezTo>
                  <a:pt x="7" y="291"/>
                  <a:pt x="11" y="270"/>
                  <a:pt x="17" y="249"/>
                </a:cubicBezTo>
                <a:cubicBezTo>
                  <a:pt x="31" y="194"/>
                  <a:pt x="55" y="143"/>
                  <a:pt x="86" y="97"/>
                </a:cubicBezTo>
                <a:cubicBezTo>
                  <a:pt x="98" y="79"/>
                  <a:pt x="112" y="62"/>
                  <a:pt x="126" y="46"/>
                </a:cubicBezTo>
                <a:cubicBezTo>
                  <a:pt x="140" y="29"/>
                  <a:pt x="156" y="14"/>
                  <a:pt x="172" y="0"/>
                </a:cubicBezTo>
                <a:cubicBezTo>
                  <a:pt x="188" y="14"/>
                  <a:pt x="204" y="29"/>
                  <a:pt x="218" y="46"/>
                </a:cubicBezTo>
                <a:cubicBezTo>
                  <a:pt x="233" y="62"/>
                  <a:pt x="246" y="79"/>
                  <a:pt x="258" y="97"/>
                </a:cubicBezTo>
                <a:cubicBezTo>
                  <a:pt x="289" y="143"/>
                  <a:pt x="313" y="194"/>
                  <a:pt x="327" y="249"/>
                </a:cubicBezTo>
                <a:cubicBezTo>
                  <a:pt x="333" y="270"/>
                  <a:pt x="337" y="291"/>
                  <a:pt x="340" y="313"/>
                </a:cubicBezTo>
                <a:cubicBezTo>
                  <a:pt x="343" y="333"/>
                  <a:pt x="344" y="354"/>
                  <a:pt x="344" y="3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58965" y="5837793"/>
            <a:ext cx="365948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ALUR MANAJEMEN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SURAT PERINTAH TUGAS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4178269" y="1957808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2941551" y="3307727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435862" y="5181100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691146" y="5231901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969313" y="3307727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79BDC05-BA31-44EF-B695-331F1F3CEBCA}"/>
              </a:ext>
            </a:extLst>
          </p:cNvPr>
          <p:cNvSpPr/>
          <p:nvPr/>
        </p:nvSpPr>
        <p:spPr>
          <a:xfrm>
            <a:off x="10234492" y="5283795"/>
            <a:ext cx="1594604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Monitoring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surat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perintah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tugas</a:t>
            </a:r>
            <a:endParaRPr lang="en-US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DE6A47E-C4CC-416D-9C28-3273394521C8}"/>
              </a:ext>
            </a:extLst>
          </p:cNvPr>
          <p:cNvSpPr/>
          <p:nvPr/>
        </p:nvSpPr>
        <p:spPr>
          <a:xfrm>
            <a:off x="9592708" y="3313410"/>
            <a:ext cx="1594604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Persetujuan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surat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perintah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tugas</a:t>
            </a:r>
            <a:endParaRPr lang="en-US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594EDD4C-FB3C-4D67-A0E0-448BE5307678}"/>
              </a:ext>
            </a:extLst>
          </p:cNvPr>
          <p:cNvSpPr/>
          <p:nvPr/>
        </p:nvSpPr>
        <p:spPr>
          <a:xfrm>
            <a:off x="1092314" y="3437971"/>
            <a:ext cx="159460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Membuat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disposisi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surat</a:t>
            </a:r>
            <a:endParaRPr lang="en-US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BA0C149-973C-4722-BF48-FF9DE9B8BC55}"/>
              </a:ext>
            </a:extLst>
          </p:cNvPr>
          <p:cNvSpPr/>
          <p:nvPr/>
        </p:nvSpPr>
        <p:spPr>
          <a:xfrm>
            <a:off x="571105" y="5204023"/>
            <a:ext cx="159460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Menulis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data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surat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masuk</a:t>
            </a:r>
            <a:endParaRPr lang="en-US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9C08362-5A73-4AB7-8811-DC216428D42D}"/>
              </a:ext>
            </a:extLst>
          </p:cNvPr>
          <p:cNvSpPr/>
          <p:nvPr/>
        </p:nvSpPr>
        <p:spPr>
          <a:xfrm>
            <a:off x="1834904" y="1969782"/>
            <a:ext cx="312428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Persetujuan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disposisi</a:t>
            </a:r>
            <a:endParaRPr lang="en-US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126" name="Group 125" descr="This image is an icon of 1 person interacting with three people. ">
            <a:extLst>
              <a:ext uri="{FF2B5EF4-FFF2-40B4-BE49-F238E27FC236}">
                <a16:creationId xmlns:a16="http://schemas.microsoft.com/office/drawing/2014/main" id="{2197B725-A267-4445-9BEC-6417DC7E29A2}"/>
              </a:ext>
            </a:extLst>
          </p:cNvPr>
          <p:cNvGrpSpPr/>
          <p:nvPr/>
        </p:nvGrpSpPr>
        <p:grpSpPr>
          <a:xfrm>
            <a:off x="6793706" y="1970264"/>
            <a:ext cx="1273175" cy="1271588"/>
            <a:chOff x="5459412" y="1395413"/>
            <a:chExt cx="1273175" cy="1271588"/>
          </a:xfrm>
        </p:grpSpPr>
        <p:sp>
          <p:nvSpPr>
            <p:cNvPr id="127" name="Oval 26">
              <a:extLst>
                <a:ext uri="{FF2B5EF4-FFF2-40B4-BE49-F238E27FC236}">
                  <a16:creationId xmlns:a16="http://schemas.microsoft.com/office/drawing/2014/main" id="{5E9ED0C6-8007-472E-BFDA-41B6345B5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0D88EE3-C7C2-44D1-B5D7-E5B5AD596124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29" name="Oval 309">
                <a:extLst>
                  <a:ext uri="{FF2B5EF4-FFF2-40B4-BE49-F238E27FC236}">
                    <a16:creationId xmlns:a16="http://schemas.microsoft.com/office/drawing/2014/main" id="{4438B9F0-3940-4EB7-968E-2799028DA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310">
                <a:extLst>
                  <a:ext uri="{FF2B5EF4-FFF2-40B4-BE49-F238E27FC236}">
                    <a16:creationId xmlns:a16="http://schemas.microsoft.com/office/drawing/2014/main" id="{81822169-8900-4A85-A08B-C425CFDEA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Oval 311">
                <a:extLst>
                  <a:ext uri="{FF2B5EF4-FFF2-40B4-BE49-F238E27FC236}">
                    <a16:creationId xmlns:a16="http://schemas.microsoft.com/office/drawing/2014/main" id="{DBA48AC3-45B4-4E08-ADB8-4D722A90F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312">
                <a:extLst>
                  <a:ext uri="{FF2B5EF4-FFF2-40B4-BE49-F238E27FC236}">
                    <a16:creationId xmlns:a16="http://schemas.microsoft.com/office/drawing/2014/main" id="{E21D5097-1C72-4538-85C2-E920090C4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Oval 313">
                <a:extLst>
                  <a:ext uri="{FF2B5EF4-FFF2-40B4-BE49-F238E27FC236}">
                    <a16:creationId xmlns:a16="http://schemas.microsoft.com/office/drawing/2014/main" id="{1E166BE2-2025-4891-9891-AFE6EAA92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314">
                <a:extLst>
                  <a:ext uri="{FF2B5EF4-FFF2-40B4-BE49-F238E27FC236}">
                    <a16:creationId xmlns:a16="http://schemas.microsoft.com/office/drawing/2014/main" id="{273356F3-D44C-4D3F-B190-B466FE751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Oval 315">
                <a:extLst>
                  <a:ext uri="{FF2B5EF4-FFF2-40B4-BE49-F238E27FC236}">
                    <a16:creationId xmlns:a16="http://schemas.microsoft.com/office/drawing/2014/main" id="{853C13FF-B4E5-4393-AB6B-9C269AB5F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316">
                <a:extLst>
                  <a:ext uri="{FF2B5EF4-FFF2-40B4-BE49-F238E27FC236}">
                    <a16:creationId xmlns:a16="http://schemas.microsoft.com/office/drawing/2014/main" id="{2C4EE020-EBF7-428D-A495-3A0CA543C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Oval 317">
                <a:extLst>
                  <a:ext uri="{FF2B5EF4-FFF2-40B4-BE49-F238E27FC236}">
                    <a16:creationId xmlns:a16="http://schemas.microsoft.com/office/drawing/2014/main" id="{CE8F4B81-2C13-487A-986F-E55F94D0B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Freeform 318">
                <a:extLst>
                  <a:ext uri="{FF2B5EF4-FFF2-40B4-BE49-F238E27FC236}">
                    <a16:creationId xmlns:a16="http://schemas.microsoft.com/office/drawing/2014/main" id="{4137C8FF-DC57-4B78-9D64-A6DA36226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319">
                <a:extLst>
                  <a:ext uri="{FF2B5EF4-FFF2-40B4-BE49-F238E27FC236}">
                    <a16:creationId xmlns:a16="http://schemas.microsoft.com/office/drawing/2014/main" id="{DD749923-D5B7-42E1-8AD8-BC0D73207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Line 320">
                <a:extLst>
                  <a:ext uri="{FF2B5EF4-FFF2-40B4-BE49-F238E27FC236}">
                    <a16:creationId xmlns:a16="http://schemas.microsoft.com/office/drawing/2014/main" id="{494446F8-09B7-45FE-AB40-35D3C73E6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B7418F0-FB05-4791-BD8F-B01555464CB5}"/>
              </a:ext>
            </a:extLst>
          </p:cNvPr>
          <p:cNvSpPr/>
          <p:nvPr/>
        </p:nvSpPr>
        <p:spPr>
          <a:xfrm>
            <a:off x="7685716" y="1971241"/>
            <a:ext cx="312428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Mengajukan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surat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perintah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tugas</a:t>
            </a:r>
            <a:endParaRPr lang="en-US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147" name="Group 146" descr="This image is an icon of three people and a globe. ">
            <a:extLst>
              <a:ext uri="{FF2B5EF4-FFF2-40B4-BE49-F238E27FC236}">
                <a16:creationId xmlns:a16="http://schemas.microsoft.com/office/drawing/2014/main" id="{99529642-9987-40A3-8CF5-3D0B723A3C04}"/>
              </a:ext>
            </a:extLst>
          </p:cNvPr>
          <p:cNvGrpSpPr/>
          <p:nvPr/>
        </p:nvGrpSpPr>
        <p:grpSpPr>
          <a:xfrm>
            <a:off x="5468654" y="922890"/>
            <a:ext cx="1271588" cy="1273175"/>
            <a:chOff x="8229600" y="4162425"/>
            <a:chExt cx="1271588" cy="1273175"/>
          </a:xfrm>
        </p:grpSpPr>
        <p:sp>
          <p:nvSpPr>
            <p:cNvPr id="148" name="Oval 28">
              <a:extLst>
                <a:ext uri="{FF2B5EF4-FFF2-40B4-BE49-F238E27FC236}">
                  <a16:creationId xmlns:a16="http://schemas.microsoft.com/office/drawing/2014/main" id="{5C099B52-6C27-474D-85BA-FC9E8676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47AFF639-241E-4844-9677-4794016F4D08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151" name="Freeform 258">
                <a:extLst>
                  <a:ext uri="{FF2B5EF4-FFF2-40B4-BE49-F238E27FC236}">
                    <a16:creationId xmlns:a16="http://schemas.microsoft.com/office/drawing/2014/main" id="{1A2EE4CA-0C9A-40F9-BCEB-D0D5EFEED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259">
                <a:extLst>
                  <a:ext uri="{FF2B5EF4-FFF2-40B4-BE49-F238E27FC236}">
                    <a16:creationId xmlns:a16="http://schemas.microsoft.com/office/drawing/2014/main" id="{47AA3659-39C2-495D-947F-981EBCEE2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Freeform 260">
                <a:extLst>
                  <a:ext uri="{FF2B5EF4-FFF2-40B4-BE49-F238E27FC236}">
                    <a16:creationId xmlns:a16="http://schemas.microsoft.com/office/drawing/2014/main" id="{FE6B5066-FA9A-42E7-AFED-0D9F70882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Line 261">
                <a:extLst>
                  <a:ext uri="{FF2B5EF4-FFF2-40B4-BE49-F238E27FC236}">
                    <a16:creationId xmlns:a16="http://schemas.microsoft.com/office/drawing/2014/main" id="{B8E3A2B4-6F04-420D-A23D-20579CB80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Line 262">
                <a:extLst>
                  <a:ext uri="{FF2B5EF4-FFF2-40B4-BE49-F238E27FC236}">
                    <a16:creationId xmlns:a16="http://schemas.microsoft.com/office/drawing/2014/main" id="{AFC8CA09-4F28-4F4F-842E-021A79D90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Line 263">
                <a:extLst>
                  <a:ext uri="{FF2B5EF4-FFF2-40B4-BE49-F238E27FC236}">
                    <a16:creationId xmlns:a16="http://schemas.microsoft.com/office/drawing/2014/main" id="{DBCFA4E4-C63E-4A6A-8C29-E53D77F7C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Oval 264">
                <a:extLst>
                  <a:ext uri="{FF2B5EF4-FFF2-40B4-BE49-F238E27FC236}">
                    <a16:creationId xmlns:a16="http://schemas.microsoft.com/office/drawing/2014/main" id="{B71C14F0-14D9-462F-A1F1-B31CC5BC1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Oval 265">
                <a:extLst>
                  <a:ext uri="{FF2B5EF4-FFF2-40B4-BE49-F238E27FC236}">
                    <a16:creationId xmlns:a16="http://schemas.microsoft.com/office/drawing/2014/main" id="{AAB6936A-C4EE-4F80-AA76-729E9D011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Oval 266">
                <a:extLst>
                  <a:ext uri="{FF2B5EF4-FFF2-40B4-BE49-F238E27FC236}">
                    <a16:creationId xmlns:a16="http://schemas.microsoft.com/office/drawing/2014/main" id="{D5E41830-6E75-4DAE-8FBE-0D5106CDC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267">
                <a:extLst>
                  <a:ext uri="{FF2B5EF4-FFF2-40B4-BE49-F238E27FC236}">
                    <a16:creationId xmlns:a16="http://schemas.microsoft.com/office/drawing/2014/main" id="{30AD4225-8B62-4CE7-8FC4-AC9D439E7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8F3BB02-2531-4CCE-93A5-025A122A8A7E}"/>
              </a:ext>
            </a:extLst>
          </p:cNvPr>
          <p:cNvSpPr/>
          <p:nvPr/>
        </p:nvSpPr>
        <p:spPr>
          <a:xfrm>
            <a:off x="4576273" y="175093"/>
            <a:ext cx="312428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Membuat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endParaRPr lang="id-ID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algn="ctr"/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surat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perintah</a:t>
            </a:r>
            <a:r>
              <a:rPr lang="en-US" sz="20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tugas</a:t>
            </a:r>
            <a:endParaRPr lang="en-US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54" name="Oval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999" y="5176229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5" name="Oval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377" y="3370733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6" name="Oval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433" y="1970264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7" name="Oval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685" y="922889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8" name="Oval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870" y="1962662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9" name="Oval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458" y="3373437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0" name="Oval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177" y="5230625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2855091" y="5283795"/>
            <a:ext cx="4157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6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6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3402919" y="3544562"/>
            <a:ext cx="4157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6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6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4583362" y="2135205"/>
            <a:ext cx="4157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6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6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5875533" y="1047911"/>
            <a:ext cx="4157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6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6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7221093" y="2138304"/>
            <a:ext cx="4157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6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sz="6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8465824" y="3548359"/>
            <a:ext cx="4157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6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sz="6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9126106" y="5405547"/>
            <a:ext cx="41572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6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n-US" sz="6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KESIMPULAN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0" y="1144046"/>
            <a:ext cx="5369219" cy="320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Sistem 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Surat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oleh 5 </a:t>
            </a:r>
            <a:r>
              <a:rPr lang="en-US" dirty="0" err="1"/>
              <a:t>bagian</a:t>
            </a:r>
            <a:r>
              <a:rPr lang="en-US" dirty="0"/>
              <a:t> Admin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Admin(super admin), Admin TU, Admin BKD, Admin BKA dan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memanajemen</a:t>
            </a:r>
            <a:r>
              <a:rPr lang="en-US" dirty="0"/>
              <a:t> data dan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database</a:t>
            </a:r>
            <a:r>
              <a:rPr lang="id-ID" dirty="0"/>
              <a:t>.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Sistem Informasi </a:t>
            </a:r>
            <a:r>
              <a:rPr lang="en-US" dirty="0" err="1"/>
              <a:t>Manajemen</a:t>
            </a:r>
            <a:r>
              <a:rPr lang="en-US" dirty="0"/>
              <a:t> Surat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id-ID" dirty="0"/>
              <a:t>ini dapat mendukung proses </a:t>
            </a:r>
            <a:r>
              <a:rPr lang="en-US" dirty="0"/>
              <a:t>monitoring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.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Sistem Informasi </a:t>
            </a:r>
            <a:r>
              <a:rPr lang="en-US" dirty="0" err="1"/>
              <a:t>Manajemen</a:t>
            </a:r>
            <a:r>
              <a:rPr lang="en-US" dirty="0"/>
              <a:t> Surat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id-ID" dirty="0"/>
              <a:t>dapat melakukan proses </a:t>
            </a:r>
            <a:r>
              <a:rPr lang="en-US" dirty="0" err="1"/>
              <a:t>manejemen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perinta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id-ID" dirty="0"/>
              <a:t>sesuai dari hasil pengujian Black Box.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3F418-8757-4A9C-9AAF-2EFD75A2BEFB}">
  <ds:schemaRefs>
    <ds:schemaRef ds:uri="http://purl.org/dc/elements/1.1/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318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6</vt:lpstr>
      <vt:lpstr>Human resources slide 2</vt:lpstr>
      <vt:lpstr>Human resources slide 5</vt:lpstr>
      <vt:lpstr>Human resources slide 4</vt:lpstr>
      <vt:lpstr>Human resources slide 8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2019-12-08T17:26:44Z</dcterms:created>
  <dcterms:modified xsi:type="dcterms:W3CDTF">2019-12-10T06:55:27Z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