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7" r:id="rId17"/>
    <p:sldId id="288" r:id="rId18"/>
    <p:sldId id="289" r:id="rId19"/>
    <p:sldId id="290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57" r:id="rId31"/>
    <p:sldId id="258" r:id="rId32"/>
    <p:sldId id="259" r:id="rId33"/>
    <p:sldId id="260" r:id="rId34"/>
    <p:sldId id="26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4" d="100"/>
          <a:sy n="74" d="100"/>
        </p:scale>
        <p:origin x="88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32F4-B493-43FD-863B-E0E5620DF55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6CC1DE8-435C-4929-96E2-108BF152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5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32F4-B493-43FD-863B-E0E5620DF55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CC1DE8-435C-4929-96E2-108BF152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1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32F4-B493-43FD-863B-E0E5620DF55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CC1DE8-435C-4929-96E2-108BF152209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518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32F4-B493-43FD-863B-E0E5620DF55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CC1DE8-435C-4929-96E2-108BF152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97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32F4-B493-43FD-863B-E0E5620DF55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CC1DE8-435C-4929-96E2-108BF152209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4040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32F4-B493-43FD-863B-E0E5620DF55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CC1DE8-435C-4929-96E2-108BF152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56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32F4-B493-43FD-863B-E0E5620DF55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C1DE8-435C-4929-96E2-108BF152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79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32F4-B493-43FD-863B-E0E5620DF55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C1DE8-435C-4929-96E2-108BF152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32F4-B493-43FD-863B-E0E5620DF55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C1DE8-435C-4929-96E2-108BF152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32F4-B493-43FD-863B-E0E5620DF55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CC1DE8-435C-4929-96E2-108BF152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2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32F4-B493-43FD-863B-E0E5620DF55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6CC1DE8-435C-4929-96E2-108BF152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3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32F4-B493-43FD-863B-E0E5620DF55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6CC1DE8-435C-4929-96E2-108BF152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9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32F4-B493-43FD-863B-E0E5620DF55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C1DE8-435C-4929-96E2-108BF152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0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32F4-B493-43FD-863B-E0E5620DF55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C1DE8-435C-4929-96E2-108BF152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4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32F4-B493-43FD-863B-E0E5620DF55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C1DE8-435C-4929-96E2-108BF152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6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32F4-B493-43FD-863B-E0E5620DF55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CC1DE8-435C-4929-96E2-108BF152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6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332F4-B493-43FD-863B-E0E5620DF55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6CC1DE8-435C-4929-96E2-108BF152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236372"/>
            <a:ext cx="12011696" cy="2031325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ANALYSIS KESESUAIAN</a:t>
            </a:r>
          </a:p>
          <a:p>
            <a:pPr algn="ctr"/>
            <a:r>
              <a:rPr lang="en-US" sz="5400" b="1" dirty="0">
                <a:solidFill>
                  <a:srgbClr val="0070C0"/>
                </a:solidFill>
              </a:rPr>
              <a:t>DENGAN ISO/IEC 17025: </a:t>
            </a:r>
            <a:r>
              <a:rPr lang="en-US" sz="5400" b="1" dirty="0" smtClean="0">
                <a:solidFill>
                  <a:srgbClr val="0070C0"/>
                </a:solidFill>
              </a:rPr>
              <a:t>2017</a:t>
            </a:r>
          </a:p>
          <a:p>
            <a:pPr algn="ctr"/>
            <a:r>
              <a:rPr lang="en-US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PELATIHAN PRANATA LABORAN</a:t>
            </a:r>
            <a:endParaRPr lang="en-US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35527" y="4716379"/>
            <a:ext cx="6340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Bahnschrift SemiBold" panose="020B0502040204020203" pitchFamily="34" charset="0"/>
              </a:rPr>
              <a:t>ISO 17025 : 2017</a:t>
            </a:r>
          </a:p>
          <a:p>
            <a:r>
              <a:rPr lang="en-US" sz="3600" dirty="0" smtClean="0">
                <a:latin typeface="Bahnschrift SemiBold" panose="020B0502040204020203" pitchFamily="34" charset="0"/>
              </a:rPr>
              <a:t>ISO 17024 : 2015</a:t>
            </a:r>
          </a:p>
          <a:p>
            <a:r>
              <a:rPr lang="en-US" sz="3600" dirty="0" smtClean="0">
                <a:latin typeface="Bahnschrift SemiBold" panose="020B0502040204020203" pitchFamily="34" charset="0"/>
              </a:rPr>
              <a:t>ISO 9001 : 2015</a:t>
            </a:r>
          </a:p>
          <a:p>
            <a:r>
              <a:rPr lang="en-US" sz="3600" dirty="0" smtClean="0">
                <a:latin typeface="Bahnschrift SemiBold" panose="020B0502040204020203" pitchFamily="34" charset="0"/>
              </a:rPr>
              <a:t>SMMK3</a:t>
            </a:r>
            <a:endParaRPr lang="en-US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8951495" y="4247147"/>
            <a:ext cx="4812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0854038" y="3367158"/>
            <a:ext cx="902369" cy="87830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854038" y="4305294"/>
            <a:ext cx="902369" cy="87830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951669" y="3853713"/>
            <a:ext cx="902369" cy="878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44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3377" y="474345"/>
            <a:ext cx="1020887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Calibri" panose="020F0502020204030204" pitchFamily="34" charset="0"/>
              </a:rPr>
              <a:t>laboratorium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harus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menetapkan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program (</a:t>
            </a:r>
            <a:r>
              <a:rPr lang="en-US" sz="2400" dirty="0" err="1" smtClean="0">
                <a:latin typeface="Calibri" panose="020F0502020204030204" pitchFamily="34" charset="0"/>
              </a:rPr>
              <a:t>termasuk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</a:rPr>
              <a:t>interval) </a:t>
            </a:r>
            <a:r>
              <a:rPr lang="en-US" sz="2400" dirty="0" err="1">
                <a:latin typeface="Calibri" panose="020F0502020204030204" pitchFamily="34" charset="0"/>
              </a:rPr>
              <a:t>kalibrasi</a:t>
            </a:r>
            <a:r>
              <a:rPr lang="en-US" sz="2400" dirty="0">
                <a:latin typeface="Calibri" panose="020F0502020204030204" pitchFamily="34" charset="0"/>
              </a:rPr>
              <a:t>, yang </a:t>
            </a:r>
            <a:r>
              <a:rPr lang="en-US" sz="2400" dirty="0" err="1" smtClean="0">
                <a:latin typeface="Calibri" panose="020F0502020204030204" pitchFamily="34" charset="0"/>
              </a:rPr>
              <a:t>harus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dikaji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ulang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dan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disesuaikan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kembali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untuk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menjamin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kepercayaan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terhadap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status </a:t>
            </a:r>
            <a:r>
              <a:rPr lang="en-US" sz="2400" dirty="0" err="1" smtClean="0">
                <a:latin typeface="Calibri" panose="020F0502020204030204" pitchFamily="34" charset="0"/>
              </a:rPr>
              <a:t>kalibrasi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 smtClean="0">
                <a:latin typeface="Calibri" panose="020F0502020204030204" pitchFamily="34" charset="0"/>
              </a:rPr>
              <a:t>seluruh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peralatan</a:t>
            </a:r>
            <a:r>
              <a:rPr lang="en-US" sz="2400" dirty="0">
                <a:latin typeface="Calibri" panose="020F0502020204030204" pitchFamily="34" charset="0"/>
              </a:rPr>
              <a:t> yang </a:t>
            </a:r>
            <a:r>
              <a:rPr lang="en-US" sz="2400" dirty="0" err="1" smtClean="0">
                <a:latin typeface="Calibri" panose="020F0502020204030204" pitchFamily="34" charset="0"/>
              </a:rPr>
              <a:t>memerlukan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kalibrasi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harus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diberi</a:t>
            </a:r>
            <a:r>
              <a:rPr lang="en-US" sz="2400" dirty="0">
                <a:latin typeface="Calibri" panose="020F0502020204030204" pitchFamily="34" charset="0"/>
              </a:rPr>
              <a:t> label (</a:t>
            </a:r>
            <a:r>
              <a:rPr lang="en-US" sz="2400" dirty="0" err="1">
                <a:latin typeface="Calibri" panose="020F0502020204030204" pitchFamily="34" charset="0"/>
              </a:rPr>
              <a:t>atau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cara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lain yang </a:t>
            </a:r>
            <a:r>
              <a:rPr lang="en-US" sz="2400" dirty="0" err="1">
                <a:latin typeface="Calibri" panose="020F0502020204030204" pitchFamily="34" charset="0"/>
              </a:rPr>
              <a:t>sesuai</a:t>
            </a:r>
            <a:r>
              <a:rPr lang="en-US" sz="2400" dirty="0">
                <a:latin typeface="Calibri" panose="020F0502020204030204" pitchFamily="34" charset="0"/>
              </a:rPr>
              <a:t>) yang </a:t>
            </a:r>
            <a:r>
              <a:rPr lang="en-US" sz="2400" dirty="0" err="1">
                <a:latin typeface="Calibri" panose="020F0502020204030204" pitchFamily="34" charset="0"/>
              </a:rPr>
              <a:t>menunjukkan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statuskeabsahan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</a:rPr>
              <a:t>status </a:t>
            </a:r>
            <a:r>
              <a:rPr lang="en-US" sz="2400" dirty="0" err="1" smtClean="0">
                <a:latin typeface="Calibri" panose="020F0502020204030204" pitchFamily="34" charset="0"/>
              </a:rPr>
              <a:t>kalibrasinya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 smtClean="0">
                <a:latin typeface="Calibri" panose="020F0502020204030204" pitchFamily="34" charset="0"/>
              </a:rPr>
              <a:t>peralatan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</a:rPr>
              <a:t>yang </a:t>
            </a:r>
            <a:r>
              <a:rPr lang="en-US" sz="2400" dirty="0" err="1">
                <a:latin typeface="Calibri" panose="020F0502020204030204" pitchFamily="34" charset="0"/>
              </a:rPr>
              <a:t>tidak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memenuhi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persyaratan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</a:rPr>
              <a:t>yang </a:t>
            </a:r>
            <a:r>
              <a:rPr lang="en-US" sz="2400" dirty="0" err="1">
                <a:latin typeface="Calibri" panose="020F0502020204030204" pitchFamily="34" charset="0"/>
              </a:rPr>
              <a:t>ditetapkan</a:t>
            </a:r>
            <a:r>
              <a:rPr lang="en-US" sz="2400" dirty="0">
                <a:latin typeface="Calibri" panose="020F0502020204030204" pitchFamily="34" charset="0"/>
              </a:rPr>
              <a:t> (</a:t>
            </a:r>
            <a:r>
              <a:rPr lang="en-US" sz="2400" dirty="0" err="1" smtClean="0">
                <a:latin typeface="Calibri" panose="020F0502020204030204" pitchFamily="34" charset="0"/>
              </a:rPr>
              <a:t>akibat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kesalahan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penggunaan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atau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sebab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lainnya</a:t>
            </a:r>
            <a:r>
              <a:rPr lang="en-US" sz="2400" dirty="0">
                <a:latin typeface="Calibri" panose="020F0502020204030204" pitchFamily="34" charset="0"/>
              </a:rPr>
              <a:t>) </a:t>
            </a:r>
            <a:r>
              <a:rPr lang="en-US" sz="2400" dirty="0" err="1">
                <a:latin typeface="Calibri" panose="020F0502020204030204" pitchFamily="34" charset="0"/>
              </a:rPr>
              <a:t>harus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tidak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digunakan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untuk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melakukan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kegiatan</a:t>
            </a:r>
            <a:r>
              <a:rPr lang="en-US" sz="2400" dirty="0">
                <a:latin typeface="Calibri" panose="020F0502020204030204" pitchFamily="34" charset="0"/>
              </a:rPr>
              <a:t>, </a:t>
            </a:r>
            <a:r>
              <a:rPr lang="en-US" sz="2400" dirty="0" err="1" smtClean="0">
                <a:latin typeface="Calibri" panose="020F0502020204030204" pitchFamily="34" charset="0"/>
              </a:rPr>
              <a:t>pengaruhnya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nl-NL" sz="2400" dirty="0" smtClean="0">
                <a:latin typeface="Calibri" panose="020F0502020204030204" pitchFamily="34" charset="0"/>
              </a:rPr>
              <a:t>terhadap </a:t>
            </a:r>
            <a:r>
              <a:rPr lang="nl-NL" sz="2400" dirty="0">
                <a:latin typeface="Calibri" panose="020F0502020204030204" pitchFamily="34" charset="0"/>
              </a:rPr>
              <a:t>pekerjaan harus dievaluasi </a:t>
            </a:r>
            <a:r>
              <a:rPr lang="nl-NL" sz="2400" dirty="0" smtClean="0">
                <a:latin typeface="Calibri" panose="020F0502020204030204" pitchFamily="34" charset="0"/>
              </a:rPr>
              <a:t>dan </a:t>
            </a:r>
            <a:r>
              <a:rPr lang="en-US" sz="2400" dirty="0" err="1" smtClean="0">
                <a:latin typeface="Calibri" panose="020F0502020204030204" pitchFamily="34" charset="0"/>
              </a:rPr>
              <a:t>harus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dilakukan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tindakan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sesuai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dengan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-Bold"/>
              </a:rPr>
              <a:t>prosedur</a:t>
            </a:r>
            <a:r>
              <a:rPr lang="en-US" sz="2400" b="1" dirty="0" smtClean="0">
                <a:latin typeface="Calibri-Bold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pengelolaan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pekerjaan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yangtidak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sesuai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Calibri" panose="020F0502020204030204" pitchFamily="34" charset="0"/>
              </a:rPr>
              <a:t>“</a:t>
            </a:r>
            <a:r>
              <a:rPr lang="en-US" sz="2400" dirty="0" err="1" smtClean="0">
                <a:latin typeface="Calibri" panose="020F0502020204030204" pitchFamily="34" charset="0"/>
              </a:rPr>
              <a:t>pengecekan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antara</a:t>
            </a:r>
            <a:r>
              <a:rPr lang="en-US" sz="2400" dirty="0">
                <a:latin typeface="Calibri" panose="020F0502020204030204" pitchFamily="34" charset="0"/>
              </a:rPr>
              <a:t> (</a:t>
            </a:r>
            <a:r>
              <a:rPr lang="en-US" sz="2400" i="1" dirty="0">
                <a:latin typeface="Calibri-Italic"/>
              </a:rPr>
              <a:t>intermediate check</a:t>
            </a:r>
            <a:r>
              <a:rPr lang="en-US" sz="2400" dirty="0" smtClean="0">
                <a:latin typeface="Calibri" panose="020F0502020204030204" pitchFamily="34" charset="0"/>
              </a:rPr>
              <a:t>)” </a:t>
            </a:r>
            <a:r>
              <a:rPr lang="en-US" sz="2400" dirty="0" err="1" smtClean="0">
                <a:latin typeface="Calibri" panose="020F0502020204030204" pitchFamily="34" charset="0"/>
              </a:rPr>
              <a:t>harus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b="1" dirty="0" err="1">
                <a:latin typeface="Calibri-Bold"/>
              </a:rPr>
              <a:t>dilakukan</a:t>
            </a:r>
            <a:r>
              <a:rPr lang="en-US" sz="2400" b="1" dirty="0">
                <a:latin typeface="Calibri-Bold"/>
              </a:rPr>
              <a:t> </a:t>
            </a:r>
            <a:r>
              <a:rPr lang="en-US" sz="2400" b="1" dirty="0" err="1">
                <a:latin typeface="Calibri-Bold"/>
              </a:rPr>
              <a:t>sesuai</a:t>
            </a:r>
            <a:r>
              <a:rPr lang="en-US" sz="2400" b="1" dirty="0">
                <a:latin typeface="Calibri-Bold"/>
              </a:rPr>
              <a:t> </a:t>
            </a:r>
            <a:r>
              <a:rPr lang="en-US" sz="2400" b="1" dirty="0" err="1">
                <a:latin typeface="Calibri-Bold"/>
              </a:rPr>
              <a:t>prosedur</a:t>
            </a:r>
            <a:r>
              <a:rPr lang="en-US" sz="2400" b="1" dirty="0">
                <a:latin typeface="Calibri-Bold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tertentu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bila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diperlukan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untuk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menjamin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/>
              <a:t>kepercayaan</a:t>
            </a:r>
            <a:r>
              <a:rPr lang="en-US" sz="2400" dirty="0" smtClean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unjuk</a:t>
            </a:r>
            <a:r>
              <a:rPr lang="en-US" sz="2400" dirty="0"/>
              <a:t> </a:t>
            </a:r>
            <a:r>
              <a:rPr lang="en-US" sz="2400" dirty="0" err="1"/>
              <a:t>kerjanya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8036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1171" y="2274838"/>
            <a:ext cx="94796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Calibri" panose="020F0502020204030204" pitchFamily="34" charset="0"/>
              </a:rPr>
              <a:t>data </a:t>
            </a:r>
            <a:r>
              <a:rPr lang="en-US" sz="2400" dirty="0" err="1">
                <a:latin typeface="Calibri" panose="020F0502020204030204" pitchFamily="34" charset="0"/>
              </a:rPr>
              <a:t>bahan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acuan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atau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faktor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koreksi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harus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selalu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dimutakhirkan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dan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diterapkan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sejauh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diperlukan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untuk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memenuhi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persyaratan</a:t>
            </a:r>
            <a:r>
              <a:rPr lang="en-US" sz="2400" dirty="0">
                <a:latin typeface="Calibri" panose="020F0502020204030204" pitchFamily="34" charset="0"/>
              </a:rPr>
              <a:t> yang </a:t>
            </a:r>
            <a:r>
              <a:rPr lang="en-US" sz="2400" dirty="0" err="1" smtClean="0">
                <a:latin typeface="Calibri" panose="020F0502020204030204" pitchFamily="34" charset="0"/>
              </a:rPr>
              <a:t>ditetapkan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err="1" smtClean="0">
                <a:latin typeface="Calibri" panose="020F0502020204030204" pitchFamily="34" charset="0"/>
              </a:rPr>
              <a:t>harus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melakukan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tindakan</a:t>
            </a:r>
            <a:r>
              <a:rPr lang="en-US" sz="2400" dirty="0">
                <a:latin typeface="Calibri" panose="020F0502020204030204" pitchFamily="34" charset="0"/>
              </a:rPr>
              <a:t> yang </a:t>
            </a:r>
            <a:r>
              <a:rPr lang="en-US" sz="2400" dirty="0" err="1" smtClean="0">
                <a:latin typeface="Calibri" panose="020F0502020204030204" pitchFamily="34" charset="0"/>
              </a:rPr>
              <a:t>dapat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dilakukan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dalam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praktek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untuk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mencegah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penyetelan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peralatan</a:t>
            </a:r>
            <a:r>
              <a:rPr lang="en-US" sz="2400" dirty="0">
                <a:latin typeface="Calibri" panose="020F0502020204030204" pitchFamily="34" charset="0"/>
              </a:rPr>
              <a:t> yang </a:t>
            </a:r>
            <a:r>
              <a:rPr lang="en-US" sz="2400" dirty="0" err="1" smtClean="0">
                <a:latin typeface="Calibri" panose="020F0502020204030204" pitchFamily="34" charset="0"/>
              </a:rPr>
              <a:t>tidak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dikehendaki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0981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0227" y="197346"/>
            <a:ext cx="994265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b="1" dirty="0">
                <a:latin typeface="Calibri-Bold"/>
              </a:rPr>
              <a:t>rekaman peralatan </a:t>
            </a:r>
            <a:r>
              <a:rPr lang="fi-FI" sz="2400" dirty="0">
                <a:latin typeface="Calibri" panose="020F0502020204030204" pitchFamily="34" charset="0"/>
              </a:rPr>
              <a:t>harus dipelihara </a:t>
            </a:r>
            <a:r>
              <a:rPr lang="fi-FI" sz="2400" dirty="0" smtClean="0">
                <a:latin typeface="Calibri" panose="020F0502020204030204" pitchFamily="34" charset="0"/>
              </a:rPr>
              <a:t>dan </a:t>
            </a:r>
            <a:r>
              <a:rPr lang="en-US" sz="2400" dirty="0" err="1" smtClean="0">
                <a:latin typeface="Calibri" panose="020F0502020204030204" pitchFamily="34" charset="0"/>
              </a:rPr>
              <a:t>dimutakhirkan</a:t>
            </a:r>
            <a:r>
              <a:rPr lang="en-US" sz="2400" dirty="0">
                <a:latin typeface="Calibri" panose="020F0502020204030204" pitchFamily="34" charset="0"/>
              </a:rPr>
              <a:t>, yang </a:t>
            </a:r>
            <a:r>
              <a:rPr lang="en-US" sz="2400" dirty="0" err="1">
                <a:latin typeface="Calibri" panose="020F0502020204030204" pitchFamily="34" charset="0"/>
              </a:rPr>
              <a:t>bila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sesuai</a:t>
            </a:r>
            <a:endParaRPr lang="en-US" sz="2400" dirty="0">
              <a:latin typeface="Calibri" panose="020F0502020204030204" pitchFamily="34" charset="0"/>
            </a:endParaRPr>
          </a:p>
          <a:p>
            <a:r>
              <a:rPr lang="en-US" sz="2400" dirty="0" err="1">
                <a:latin typeface="Calibri" panose="020F0502020204030204" pitchFamily="34" charset="0"/>
              </a:rPr>
              <a:t>mencakup</a:t>
            </a:r>
            <a:r>
              <a:rPr lang="en-US" sz="2400" dirty="0">
                <a:latin typeface="Calibri" panose="020F0502020204030204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err="1" smtClean="0">
                <a:latin typeface="Calibri" panose="020F0502020204030204" pitchFamily="34" charset="0"/>
              </a:rPr>
              <a:t>identitas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peralatan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termasuk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versi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i="1" dirty="0" smtClean="0">
                <a:latin typeface="Calibri-Italic"/>
              </a:rPr>
              <a:t>software </a:t>
            </a:r>
            <a:r>
              <a:rPr lang="en-US" sz="2400" dirty="0" err="1">
                <a:latin typeface="Calibri" panose="020F0502020204030204" pitchFamily="34" charset="0"/>
              </a:rPr>
              <a:t>dan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i="1" dirty="0">
                <a:latin typeface="Calibri-Italic"/>
              </a:rPr>
              <a:t>firmware</a:t>
            </a:r>
            <a:r>
              <a:rPr lang="en-US" sz="2400" dirty="0">
                <a:latin typeface="Calibri" panose="020F0502020204030204" pitchFamily="34" charset="0"/>
              </a:rPr>
              <a:t>, </a:t>
            </a:r>
            <a:r>
              <a:rPr lang="en-US" sz="2400" dirty="0" err="1" smtClean="0">
                <a:latin typeface="Calibri" panose="020F0502020204030204" pitchFamily="34" charset="0"/>
              </a:rPr>
              <a:t>nama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produsen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dan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identifikasi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tipe</a:t>
            </a:r>
            <a:r>
              <a:rPr lang="en-US" sz="2400" dirty="0">
                <a:latin typeface="Calibri" panose="020F0502020204030204" pitchFamily="34" charset="0"/>
              </a:rPr>
              <a:t>, </a:t>
            </a:r>
            <a:r>
              <a:rPr lang="en-US" sz="2400" dirty="0" err="1" smtClean="0">
                <a:latin typeface="Calibri" panose="020F0502020204030204" pitchFamily="34" charset="0"/>
              </a:rPr>
              <a:t>nomor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fi-FI" sz="2400" dirty="0" smtClean="0">
                <a:latin typeface="Calibri" panose="020F0502020204030204" pitchFamily="34" charset="0"/>
              </a:rPr>
              <a:t>seri </a:t>
            </a:r>
            <a:r>
              <a:rPr lang="fi-FI" sz="2400" dirty="0">
                <a:latin typeface="Calibri" panose="020F0502020204030204" pitchFamily="34" charset="0"/>
              </a:rPr>
              <a:t>atau identitas unik </a:t>
            </a:r>
            <a:r>
              <a:rPr lang="fi-FI" sz="2400" dirty="0" smtClean="0">
                <a:latin typeface="Calibri" panose="020F0502020204030204" pitchFamily="34" charset="0"/>
              </a:rPr>
              <a:t>lainnya,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it-IT" sz="2400" b="1" dirty="0" smtClean="0">
                <a:latin typeface="Calibri-Bold"/>
              </a:rPr>
              <a:t>bukti </a:t>
            </a:r>
            <a:r>
              <a:rPr lang="it-IT" sz="2400" b="1" dirty="0">
                <a:latin typeface="Calibri-Bold"/>
              </a:rPr>
              <a:t>verifikasi </a:t>
            </a:r>
            <a:r>
              <a:rPr lang="it-IT" sz="2400" dirty="0">
                <a:latin typeface="Calibri" panose="020F0502020204030204" pitchFamily="34" charset="0"/>
              </a:rPr>
              <a:t>bahwa </a:t>
            </a:r>
            <a:r>
              <a:rPr lang="it-IT" sz="2400" dirty="0" smtClean="0">
                <a:latin typeface="Calibri" panose="020F0502020204030204" pitchFamily="34" charset="0"/>
              </a:rPr>
              <a:t>peralatan</a:t>
            </a:r>
            <a:r>
              <a:rPr lang="en-US" sz="2400" dirty="0" err="1" smtClean="0">
                <a:latin typeface="Calibri" panose="020F0502020204030204" pitchFamily="34" charset="0"/>
              </a:rPr>
              <a:t>memenuhi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b="1" dirty="0" err="1">
                <a:latin typeface="Calibri-Bold"/>
              </a:rPr>
              <a:t>spesifikasi</a:t>
            </a:r>
            <a:r>
              <a:rPr lang="en-US" sz="2400" dirty="0">
                <a:latin typeface="Calibri" panose="020F0502020204030204" pitchFamily="34" charset="0"/>
              </a:rPr>
              <a:t>,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Calibri" panose="020F0502020204030204" pitchFamily="34" charset="0"/>
              </a:rPr>
              <a:t>lokasi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peralatan</a:t>
            </a:r>
            <a:r>
              <a:rPr lang="en-US" sz="2400" dirty="0" smtClean="0">
                <a:latin typeface="Calibri" panose="020F0502020204030204" pitchFamily="34" charset="0"/>
              </a:rPr>
              <a:t>,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Calibri" panose="020F0502020204030204" pitchFamily="34" charset="0"/>
              </a:rPr>
              <a:t>tanggal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kalibrasi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terakhir</a:t>
            </a:r>
            <a:r>
              <a:rPr lang="en-US" sz="2400" dirty="0">
                <a:latin typeface="Calibri" panose="020F0502020204030204" pitchFamily="34" charset="0"/>
              </a:rPr>
              <a:t>, 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Calibri" panose="020F0502020204030204" pitchFamily="34" charset="0"/>
              </a:rPr>
              <a:t>Hasil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kalibrasi</a:t>
            </a:r>
            <a:r>
              <a:rPr lang="en-US" sz="2400" dirty="0">
                <a:latin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</a:rPr>
              <a:t>penyetelan</a:t>
            </a:r>
            <a:r>
              <a:rPr lang="en-US" sz="2400" dirty="0" smtClean="0">
                <a:latin typeface="Calibri" panose="020F0502020204030204" pitchFamily="34" charset="0"/>
              </a:rPr>
              <a:t>,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Calibri" panose="020F0502020204030204" pitchFamily="34" charset="0"/>
              </a:rPr>
              <a:t>Kriteria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keberterimaan</a:t>
            </a:r>
            <a:r>
              <a:rPr lang="en-US" sz="2400" dirty="0">
                <a:latin typeface="Calibri" panose="020F0502020204030204" pitchFamily="34" charset="0"/>
              </a:rPr>
              <a:t>, 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Calibri" panose="020F0502020204030204" pitchFamily="34" charset="0"/>
              </a:rPr>
              <a:t>tanggal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kalibrasi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berikutnya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atau</a:t>
            </a:r>
            <a:r>
              <a:rPr lang="en-US" sz="2400" dirty="0">
                <a:latin typeface="Calibri" panose="020F0502020204030204" pitchFamily="34" charset="0"/>
              </a:rPr>
              <a:t> interval </a:t>
            </a:r>
            <a:r>
              <a:rPr lang="en-US" sz="2400" dirty="0" err="1">
                <a:latin typeface="Calibri" panose="020F0502020204030204" pitchFamily="34" charset="0"/>
              </a:rPr>
              <a:t>kalibrasi</a:t>
            </a:r>
            <a:r>
              <a:rPr lang="en-US" sz="2400" dirty="0">
                <a:latin typeface="Calibri" panose="020F0502020204030204" pitchFamily="34" charset="0"/>
              </a:rPr>
              <a:t>,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400" dirty="0" err="1" smtClean="0">
                <a:latin typeface="Calibri" panose="020F0502020204030204" pitchFamily="34" charset="0"/>
              </a:rPr>
              <a:t>dokumentasi</a:t>
            </a:r>
            <a:r>
              <a:rPr lang="es-ES" sz="2400" dirty="0" smtClean="0">
                <a:latin typeface="Calibri" panose="020F0502020204030204" pitchFamily="34" charset="0"/>
              </a:rPr>
              <a:t> </a:t>
            </a:r>
            <a:r>
              <a:rPr lang="es-ES" sz="2400" dirty="0" err="1">
                <a:latin typeface="Calibri" panose="020F0502020204030204" pitchFamily="34" charset="0"/>
              </a:rPr>
              <a:t>bahan</a:t>
            </a:r>
            <a:r>
              <a:rPr lang="es-ES" sz="2400" dirty="0">
                <a:latin typeface="Calibri" panose="020F0502020204030204" pitchFamily="34" charset="0"/>
              </a:rPr>
              <a:t> </a:t>
            </a:r>
            <a:r>
              <a:rPr lang="es-ES" sz="2400" dirty="0" err="1">
                <a:latin typeface="Calibri" panose="020F0502020204030204" pitchFamily="34" charset="0"/>
              </a:rPr>
              <a:t>acuan</a:t>
            </a:r>
            <a:r>
              <a:rPr lang="es-ES" sz="2400" dirty="0">
                <a:latin typeface="Calibri" panose="020F0502020204030204" pitchFamily="34" charset="0"/>
              </a:rPr>
              <a:t>, </a:t>
            </a:r>
            <a:r>
              <a:rPr lang="es-ES" sz="2400" b="1" dirty="0" err="1" smtClean="0">
                <a:latin typeface="Calibri-Bold"/>
              </a:rPr>
              <a:t>hasil</a:t>
            </a:r>
            <a:r>
              <a:rPr lang="es-ES" sz="2400" b="1" dirty="0" smtClean="0">
                <a:latin typeface="Calibri-Bold"/>
              </a:rPr>
              <a:t> </a:t>
            </a:r>
            <a:r>
              <a:rPr lang="en-US" sz="2400" b="1" dirty="0" err="1" smtClean="0">
                <a:latin typeface="Calibri-Bold"/>
              </a:rPr>
              <a:t>verifikasi</a:t>
            </a:r>
            <a:r>
              <a:rPr lang="en-US" sz="2400" b="1" dirty="0" smtClean="0">
                <a:latin typeface="Calibri-Bold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dan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-Bold"/>
              </a:rPr>
              <a:t>kriteria</a:t>
            </a:r>
            <a:r>
              <a:rPr lang="en-US" sz="2400" b="1" dirty="0" smtClean="0">
                <a:latin typeface="Calibri-Bold"/>
              </a:rPr>
              <a:t> </a:t>
            </a:r>
            <a:r>
              <a:rPr lang="en-US" sz="2400" b="1" dirty="0" err="1" smtClean="0">
                <a:latin typeface="Calibri-Bold"/>
              </a:rPr>
              <a:t>keberterimaan</a:t>
            </a:r>
            <a:r>
              <a:rPr lang="en-US" sz="2400" dirty="0" err="1" smtClean="0">
                <a:latin typeface="Calibri" panose="020F0502020204030204" pitchFamily="34" charset="0"/>
              </a:rPr>
              <a:t>nya</a:t>
            </a:r>
            <a:r>
              <a:rPr lang="en-US" sz="2400" dirty="0">
                <a:latin typeface="Calibri" panose="020F0502020204030204" pitchFamily="34" charset="0"/>
              </a:rPr>
              <a:t>,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Calibri" panose="020F0502020204030204" pitchFamily="34" charset="0"/>
              </a:rPr>
              <a:t>periode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keabsahan</a:t>
            </a:r>
            <a:r>
              <a:rPr lang="en-US" sz="2400" dirty="0">
                <a:latin typeface="Calibri" panose="020F0502020204030204" pitchFamily="34" charset="0"/>
              </a:rPr>
              <a:t>, </a:t>
            </a:r>
            <a:r>
              <a:rPr lang="en-US" sz="2400" dirty="0" err="1" smtClean="0">
                <a:latin typeface="Calibri" panose="020F0502020204030204" pitchFamily="34" charset="0"/>
              </a:rPr>
              <a:t>rencana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pemeliharaan</a:t>
            </a:r>
            <a:r>
              <a:rPr lang="en-US" sz="2400" dirty="0">
                <a:latin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</a:rPr>
              <a:t>tanggal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pemeliharaan</a:t>
            </a:r>
            <a:r>
              <a:rPr lang="en-US" sz="2400" dirty="0" smtClean="0">
                <a:latin typeface="Calibri" panose="020F0502020204030204" pitchFamily="34" charset="0"/>
              </a:rPr>
              <a:t> yang </a:t>
            </a:r>
            <a:r>
              <a:rPr lang="en-US" sz="2400" dirty="0" err="1">
                <a:latin typeface="Calibri" panose="020F0502020204030204" pitchFamily="34" charset="0"/>
              </a:rPr>
              <a:t>telah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dilakukan</a:t>
            </a:r>
            <a:r>
              <a:rPr lang="en-US" sz="2400" dirty="0" smtClean="0">
                <a:latin typeface="Calibri" panose="020F0502020204030204" pitchFamily="34" charset="0"/>
              </a:rPr>
              <a:t>,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Calibri" panose="020F0502020204030204" pitchFamily="34" charset="0"/>
              </a:rPr>
              <a:t>rincian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tentang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kerusakan</a:t>
            </a:r>
            <a:r>
              <a:rPr lang="en-US" sz="2400" dirty="0">
                <a:latin typeface="Calibri" panose="020F0502020204030204" pitchFamily="34" charset="0"/>
              </a:rPr>
              <a:t>, </a:t>
            </a:r>
            <a:r>
              <a:rPr lang="en-US" sz="2400" dirty="0" err="1" smtClean="0">
                <a:latin typeface="Calibri" panose="020F0502020204030204" pitchFamily="34" charset="0"/>
              </a:rPr>
              <a:t>malfungsi</a:t>
            </a:r>
            <a:r>
              <a:rPr lang="en-US" sz="2400" dirty="0" smtClean="0">
                <a:latin typeface="Calibri" panose="020F0502020204030204" pitchFamily="34" charset="0"/>
              </a:rPr>
              <a:t> yang </a:t>
            </a:r>
            <a:r>
              <a:rPr lang="en-US" sz="2400" dirty="0" err="1">
                <a:latin typeface="Calibri" panose="020F0502020204030204" pitchFamily="34" charset="0"/>
              </a:rPr>
              <a:t>pernah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terjadi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atau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modifikasi</a:t>
            </a:r>
            <a:r>
              <a:rPr lang="en-US" sz="2400" dirty="0" smtClean="0">
                <a:latin typeface="Calibri" panose="020F0502020204030204" pitchFamily="34" charset="0"/>
              </a:rPr>
              <a:t> yang </a:t>
            </a:r>
            <a:r>
              <a:rPr lang="en-US" sz="2400" dirty="0" err="1">
                <a:latin typeface="Calibri" panose="020F0502020204030204" pitchFamily="34" charset="0"/>
              </a:rPr>
              <a:t>pernah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dilakukan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6229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3929" y="795262"/>
            <a:ext cx="99658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libri-Bold"/>
              </a:rPr>
              <a:t>6.5. </a:t>
            </a:r>
            <a:r>
              <a:rPr lang="en-US" sz="2400" b="1" dirty="0" err="1" smtClean="0">
                <a:latin typeface="Calibri-Bold"/>
              </a:rPr>
              <a:t>Ketertelusuran</a:t>
            </a:r>
            <a:r>
              <a:rPr lang="en-US" sz="2400" b="1" dirty="0" smtClean="0">
                <a:latin typeface="Calibri-Bold"/>
              </a:rPr>
              <a:t> </a:t>
            </a:r>
            <a:r>
              <a:rPr lang="en-US" sz="2400" b="1" dirty="0" err="1">
                <a:latin typeface="Calibri-Bold"/>
              </a:rPr>
              <a:t>Metrologi</a:t>
            </a:r>
            <a:endParaRPr lang="en-US" sz="2400" b="1" dirty="0">
              <a:latin typeface="Calibri-Bold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Calibri" panose="020F0502020204030204" pitchFamily="34" charset="0"/>
              </a:rPr>
              <a:t>harus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memelihara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ketertelusuran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hasil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pengukuran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</a:rPr>
              <a:t>(</a:t>
            </a:r>
            <a:r>
              <a:rPr lang="en-US" sz="2400" dirty="0" err="1">
                <a:latin typeface="Calibri" panose="020F0502020204030204" pitchFamily="34" charset="0"/>
              </a:rPr>
              <a:t>pengujian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dan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kalibrasi</a:t>
            </a:r>
            <a:r>
              <a:rPr lang="en-US" sz="2400" dirty="0" smtClean="0">
                <a:latin typeface="Calibri" panose="020F0502020204030204" pitchFamily="34" charset="0"/>
              </a:rPr>
              <a:t>) </a:t>
            </a:r>
            <a:r>
              <a:rPr lang="en-US" sz="2400" dirty="0" err="1" smtClean="0">
                <a:latin typeface="Calibri" panose="020F0502020204030204" pitchFamily="34" charset="0"/>
              </a:rPr>
              <a:t>melalu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b="1" dirty="0" err="1">
                <a:latin typeface="Calibri-Bold"/>
              </a:rPr>
              <a:t>rantai</a:t>
            </a:r>
            <a:r>
              <a:rPr lang="en-US" sz="2400" b="1" dirty="0">
                <a:latin typeface="Calibri-Bold"/>
              </a:rPr>
              <a:t> </a:t>
            </a:r>
            <a:r>
              <a:rPr lang="en-US" sz="2400" b="1" dirty="0" err="1">
                <a:latin typeface="Calibri-Bold"/>
              </a:rPr>
              <a:t>kalibrasi</a:t>
            </a:r>
            <a:r>
              <a:rPr lang="en-US" sz="2400" b="1" dirty="0">
                <a:latin typeface="Calibri-Bold"/>
              </a:rPr>
              <a:t> </a:t>
            </a:r>
            <a:r>
              <a:rPr lang="en-US" sz="2400" b="1" dirty="0" smtClean="0">
                <a:latin typeface="Calibri-Bold"/>
              </a:rPr>
              <a:t>yang </a:t>
            </a:r>
            <a:r>
              <a:rPr lang="en-US" sz="2400" b="1" dirty="0" err="1" smtClean="0">
                <a:latin typeface="Calibri-Bold"/>
              </a:rPr>
              <a:t>didokumentasikan</a:t>
            </a:r>
            <a:r>
              <a:rPr lang="en-US" sz="2400" dirty="0">
                <a:latin typeface="Calibri" panose="020F0502020204030204" pitchFamily="34" charset="0"/>
              </a:rPr>
              <a:t>, yang </a:t>
            </a:r>
            <a:r>
              <a:rPr lang="en-US" sz="2400" dirty="0" err="1" smtClean="0">
                <a:latin typeface="Calibri" panose="020F0502020204030204" pitchFamily="34" charset="0"/>
              </a:rPr>
              <a:t>masing‐masing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berkontribusi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pada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ketidakpastian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pengukuran</a:t>
            </a:r>
            <a:r>
              <a:rPr lang="en-US" sz="2400" dirty="0">
                <a:latin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</a:rPr>
              <a:t>menghubungkannya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pada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acuan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</a:rPr>
              <a:t>yang </a:t>
            </a:r>
            <a:r>
              <a:rPr lang="en-US" sz="2400" dirty="0" err="1" smtClean="0">
                <a:latin typeface="Calibri" panose="020F0502020204030204" pitchFamily="34" charset="0"/>
              </a:rPr>
              <a:t>tepat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i-FI" sz="2400" dirty="0" smtClean="0">
                <a:latin typeface="Calibri" panose="020F0502020204030204" pitchFamily="34" charset="0"/>
              </a:rPr>
              <a:t>memastikan </a:t>
            </a:r>
            <a:r>
              <a:rPr lang="fi-FI" sz="2400" dirty="0">
                <a:latin typeface="Calibri" panose="020F0502020204030204" pitchFamily="34" charset="0"/>
              </a:rPr>
              <a:t>hasil pengukuran </a:t>
            </a:r>
            <a:r>
              <a:rPr lang="fi-FI" sz="2400" dirty="0" smtClean="0">
                <a:latin typeface="Calibri" panose="020F0502020204030204" pitchFamily="34" charset="0"/>
              </a:rPr>
              <a:t>tertelusur </a:t>
            </a:r>
            <a:r>
              <a:rPr lang="en-US" sz="2400" dirty="0" err="1" smtClean="0">
                <a:latin typeface="Calibri" panose="020F0502020204030204" pitchFamily="34" charset="0"/>
              </a:rPr>
              <a:t>ke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Satuan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Sistem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Internasional</a:t>
            </a:r>
            <a:r>
              <a:rPr lang="en-US" sz="2400" dirty="0">
                <a:latin typeface="Calibri" panose="020F0502020204030204" pitchFamily="34" charset="0"/>
              </a:rPr>
              <a:t> (SI)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    </a:t>
            </a:r>
            <a:r>
              <a:rPr lang="en-US" sz="2400" dirty="0" err="1" smtClean="0">
                <a:latin typeface="Calibri" panose="020F0502020204030204" pitchFamily="34" charset="0"/>
              </a:rPr>
              <a:t>melalui</a:t>
            </a:r>
            <a:r>
              <a:rPr lang="en-US" sz="2400" dirty="0">
                <a:latin typeface="Calibri" panose="020F0502020204030204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 smtClean="0">
                <a:latin typeface="Calibri" panose="020F0502020204030204" pitchFamily="34" charset="0"/>
              </a:rPr>
              <a:t>kalibrasi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oleh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laboratorium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yang </a:t>
            </a:r>
            <a:r>
              <a:rPr lang="en-US" sz="2400" dirty="0" err="1" smtClean="0">
                <a:latin typeface="Calibri" panose="020F0502020204030204" pitchFamily="34" charset="0"/>
              </a:rPr>
              <a:t>kompeten</a:t>
            </a:r>
            <a:r>
              <a:rPr lang="en-US" sz="2400" dirty="0" smtClean="0">
                <a:latin typeface="Calibri" panose="020F0502020204030204" pitchFamily="34" charset="0"/>
              </a:rPr>
              <a:t>,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/>
              <a:t>CRM yang </a:t>
            </a:r>
            <a:r>
              <a:rPr lang="en-US" sz="2400" dirty="0" err="1"/>
              <a:t>diproduksi</a:t>
            </a:r>
            <a:r>
              <a:rPr lang="en-US" sz="2400" dirty="0"/>
              <a:t> </a:t>
            </a:r>
            <a:r>
              <a:rPr lang="en-US" sz="2400" dirty="0" err="1" smtClean="0"/>
              <a:t>oleh</a:t>
            </a:r>
            <a:r>
              <a:rPr lang="en-US" sz="2400" dirty="0"/>
              <a:t> </a:t>
            </a:r>
            <a:r>
              <a:rPr lang="en-US" sz="2400" dirty="0" err="1" smtClean="0"/>
              <a:t>produsen</a:t>
            </a:r>
            <a:r>
              <a:rPr lang="en-US" sz="2400" dirty="0" smtClean="0"/>
              <a:t> </a:t>
            </a:r>
            <a:r>
              <a:rPr lang="en-US" sz="2400" dirty="0"/>
              <a:t>yang </a:t>
            </a:r>
            <a:r>
              <a:rPr lang="en-US" sz="2400" dirty="0" err="1"/>
              <a:t>kompeten</a:t>
            </a:r>
            <a:r>
              <a:rPr lang="en-US" sz="2400" dirty="0"/>
              <a:t> </a:t>
            </a:r>
            <a:r>
              <a:rPr lang="en-US" sz="2400" dirty="0" err="1" smtClean="0"/>
              <a:t>dengan</a:t>
            </a:r>
            <a:r>
              <a:rPr lang="en-US" sz="2400" dirty="0"/>
              <a:t> </a:t>
            </a:r>
            <a:r>
              <a:rPr lang="en-US" sz="2400" dirty="0" err="1" smtClean="0"/>
              <a:t>pernyataan</a:t>
            </a:r>
            <a:r>
              <a:rPr lang="en-US" sz="2400" dirty="0" smtClean="0"/>
              <a:t> </a:t>
            </a:r>
            <a:r>
              <a:rPr lang="en-US" sz="2400" dirty="0" err="1"/>
              <a:t>ketertelusuran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smtClean="0"/>
              <a:t>SI,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nb-NO" sz="2400" dirty="0" smtClean="0"/>
              <a:t>realisasi </a:t>
            </a:r>
            <a:r>
              <a:rPr lang="nb-NO" sz="2400" dirty="0"/>
              <a:t>langsung satuan SI </a:t>
            </a:r>
            <a:r>
              <a:rPr lang="nb-NO" sz="2400" dirty="0" smtClean="0"/>
              <a:t>yang </a:t>
            </a:r>
            <a:r>
              <a:rPr lang="en-US" sz="2400" dirty="0" err="1" smtClean="0"/>
              <a:t>dijamin</a:t>
            </a:r>
            <a:r>
              <a:rPr lang="en-US" sz="2400" dirty="0" smtClean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perbandingan</a:t>
            </a:r>
            <a:r>
              <a:rPr lang="en-US" sz="2400" dirty="0"/>
              <a:t> </a:t>
            </a:r>
            <a:r>
              <a:rPr lang="en-US" sz="2400" dirty="0" err="1" smtClean="0"/>
              <a:t>secara</a:t>
            </a:r>
            <a:r>
              <a:rPr lang="en-US" sz="2400" dirty="0"/>
              <a:t> </a:t>
            </a:r>
            <a:r>
              <a:rPr lang="en-US" sz="2400" dirty="0" err="1" smtClean="0"/>
              <a:t>langsung</a:t>
            </a:r>
            <a:r>
              <a:rPr lang="en-US" sz="2400" dirty="0" smtClean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langsung</a:t>
            </a:r>
            <a:r>
              <a:rPr lang="en-US" sz="2400" dirty="0"/>
              <a:t> </a:t>
            </a:r>
            <a:r>
              <a:rPr lang="en-US" sz="2400" dirty="0" err="1" smtClean="0"/>
              <a:t>dengan</a:t>
            </a:r>
            <a:r>
              <a:rPr lang="en-US" sz="2400" dirty="0"/>
              <a:t> </a:t>
            </a:r>
            <a:r>
              <a:rPr lang="en-US" sz="2400" dirty="0" err="1" smtClean="0"/>
              <a:t>Standar</a:t>
            </a:r>
            <a:r>
              <a:rPr lang="en-US" sz="2400" dirty="0" smtClean="0"/>
              <a:t> </a:t>
            </a:r>
            <a:r>
              <a:rPr lang="en-US" sz="2400" dirty="0" err="1"/>
              <a:t>Nasional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 smtClean="0"/>
              <a:t>Standar</a:t>
            </a:r>
            <a:r>
              <a:rPr lang="en-US" sz="2400" dirty="0"/>
              <a:t> </a:t>
            </a:r>
            <a:r>
              <a:rPr lang="en-US" sz="2400" dirty="0" err="1" smtClean="0"/>
              <a:t>Internasional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7445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223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" name="Picture 24" descr="http://ptm.ft.unm.ac.id/wp-content/uploads/sites/26/2017/08/LAB-UNIT-MESIN-PERKAKAS-300x2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97" y="1"/>
            <a:ext cx="6296628" cy="398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Lab perpindahan pan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849" y="3102015"/>
            <a:ext cx="7143750" cy="338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6137" y="4259484"/>
            <a:ext cx="97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UNM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65576" y="5557778"/>
            <a:ext cx="97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94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boratorium Elektro - Fakultas Tekni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478" y="1545220"/>
            <a:ext cx="5625297" cy="409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elcome to my s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66" y="3854370"/>
            <a:ext cx="5342399" cy="357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25" descr="Elektro Thermal Constant Temperature Incubator 220V Makanan Perkecambahan  Biji Laboratorium Mikroorganisme Stainless Steel Incubator|Pusat Mesin| -  AliExpre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05" name="Picture 57" descr="Elektro Thermal Constant Temperature Incubator 220V Makanan Perkecambahan  Biji Laboratorium Mikroorganisme Stainless Steel Incubator|Pusat Mesin| -  AliExpre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67" y="-144463"/>
            <a:ext cx="5486398" cy="399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41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1505236" cy="628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39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62" y="742287"/>
            <a:ext cx="8055979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09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92" y="497712"/>
            <a:ext cx="9120850" cy="490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3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7881" y="206062"/>
            <a:ext cx="111015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6. PERSYARATAN </a:t>
            </a:r>
            <a:r>
              <a:rPr lang="en-US" sz="2800" b="1" dirty="0"/>
              <a:t>SUMBER </a:t>
            </a:r>
            <a:r>
              <a:rPr lang="en-US" sz="2800" b="1" dirty="0" smtClean="0"/>
              <a:t>DAYA</a:t>
            </a:r>
          </a:p>
          <a:p>
            <a:endParaRPr lang="en-US" sz="2800" b="1" dirty="0"/>
          </a:p>
          <a:p>
            <a:r>
              <a:rPr lang="en-US" sz="2800" b="1" dirty="0" smtClean="0"/>
              <a:t>6.1.Umum</a:t>
            </a:r>
            <a:endParaRPr lang="en-US" sz="2800" b="1" dirty="0"/>
          </a:p>
          <a:p>
            <a:r>
              <a:rPr lang="pt-BR" sz="2800" dirty="0" smtClean="0"/>
              <a:t> </a:t>
            </a:r>
            <a:r>
              <a:rPr lang="pt-BR" sz="2800" dirty="0"/>
              <a:t>harus memiliki personel, </a:t>
            </a:r>
            <a:r>
              <a:rPr lang="pt-BR" sz="2800" dirty="0" smtClean="0"/>
              <a:t>fasilitas, </a:t>
            </a:r>
            <a:r>
              <a:rPr lang="sv-SE" sz="2800" dirty="0" smtClean="0"/>
              <a:t>peralatan</a:t>
            </a:r>
            <a:r>
              <a:rPr lang="sv-SE" sz="2800" dirty="0"/>
              <a:t>, sistem dan pendukungnya </a:t>
            </a:r>
            <a:r>
              <a:rPr lang="sv-SE" sz="2800" dirty="0" smtClean="0"/>
              <a:t>yang </a:t>
            </a:r>
            <a:r>
              <a:rPr lang="en-US" sz="2800" dirty="0" err="1" smtClean="0"/>
              <a:t>diperlukan</a:t>
            </a:r>
            <a:r>
              <a:rPr lang="en-US" sz="2800" dirty="0" smtClean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menghasilkan</a:t>
            </a:r>
            <a:r>
              <a:rPr lang="en-US" sz="2800" dirty="0"/>
              <a:t> </a:t>
            </a:r>
            <a:r>
              <a:rPr lang="en-US" sz="2800" dirty="0" err="1" smtClean="0"/>
              <a:t>laporan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/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/>
              <a:t>sertifikat</a:t>
            </a:r>
            <a:r>
              <a:rPr lang="en-US" sz="2800" dirty="0"/>
              <a:t> </a:t>
            </a:r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uji</a:t>
            </a:r>
            <a:r>
              <a:rPr lang="en-US" sz="2800" dirty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/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sv-SE" sz="2800" dirty="0" smtClean="0"/>
              <a:t>kalibrasi </a:t>
            </a:r>
            <a:r>
              <a:rPr lang="sv-SE" sz="2800" dirty="0"/>
              <a:t>yang benar dan </a:t>
            </a:r>
            <a:r>
              <a:rPr lang="sv-SE" sz="2800" dirty="0" smtClean="0"/>
              <a:t>handal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2214621" y="3282629"/>
            <a:ext cx="88392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 smtClean="0">
                <a:latin typeface="Calibri-Bold"/>
              </a:rPr>
              <a:t>6.2.</a:t>
            </a:r>
            <a:r>
              <a:rPr lang="en-US" sz="2400" b="1" i="0" u="none" strike="noStrike" dirty="0" smtClean="0">
                <a:latin typeface="Calibri-Bold"/>
              </a:rPr>
              <a:t> </a:t>
            </a:r>
            <a:r>
              <a:rPr lang="en-US" sz="2400" b="1" i="0" u="none" strike="noStrike" baseline="0" dirty="0" err="1" smtClean="0">
                <a:latin typeface="Calibri-Bold"/>
              </a:rPr>
              <a:t>Personel</a:t>
            </a:r>
            <a:endParaRPr lang="en-US" sz="2400" b="1" i="0" u="none" strike="noStrike" baseline="0" dirty="0" smtClean="0">
              <a:latin typeface="Calibri-Bold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personel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,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baik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 internal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maupun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eksternal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,</a:t>
            </a:r>
            <a:r>
              <a:rPr lang="en-US" sz="2400" b="0" i="0" u="none" strike="noStrike" dirty="0" smtClean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harus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kompeten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dan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bertindak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imparsial</a:t>
            </a:r>
            <a:endParaRPr lang="en-US" sz="2400" dirty="0">
              <a:latin typeface="Calibri" panose="020F0502020204030204" pitchFamily="34" charset="0"/>
            </a:endParaRPr>
          </a:p>
          <a:p>
            <a:r>
              <a:rPr lang="en-US" sz="2400" b="1" i="0" u="none" strike="noStrike" baseline="0" dirty="0" smtClean="0">
                <a:latin typeface="Calibri-Bold"/>
              </a:rPr>
              <a:t>6.2.1. </a:t>
            </a:r>
            <a:r>
              <a:rPr lang="en-US" sz="2400" b="1" i="0" u="none" strike="noStrike" baseline="0" dirty="0" err="1" smtClean="0">
                <a:latin typeface="Calibri-Bold"/>
              </a:rPr>
              <a:t>persyaratan</a:t>
            </a:r>
            <a:r>
              <a:rPr lang="en-US" sz="2400" b="1" i="0" u="none" strike="noStrike" baseline="0" dirty="0" smtClean="0">
                <a:latin typeface="Calibri-Bold"/>
              </a:rPr>
              <a:t> </a:t>
            </a:r>
            <a:r>
              <a:rPr lang="en-US" sz="2400" b="1" i="0" u="none" strike="noStrike" baseline="0" dirty="0" err="1" smtClean="0">
                <a:latin typeface="Calibri-Bold"/>
              </a:rPr>
              <a:t>kompetensi</a:t>
            </a:r>
            <a:r>
              <a:rPr lang="en-US" sz="2400" b="1" i="0" u="none" strike="noStrike" baseline="0" dirty="0" smtClean="0">
                <a:latin typeface="Calibri-Bold"/>
              </a:rPr>
              <a:t> 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(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termasuk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persyaratan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pendidikan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,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kualifikasi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,</a:t>
            </a:r>
            <a:r>
              <a:rPr lang="en-US" sz="2400" b="0" i="0" u="none" strike="noStrike" dirty="0" smtClean="0">
                <a:latin typeface="Calibri" panose="020F0502020204030204" pitchFamily="34" charset="0"/>
              </a:rPr>
              <a:t> </a:t>
            </a:r>
            <a:r>
              <a:rPr lang="sv-SE" sz="2400" b="0" i="0" u="none" strike="noStrike" baseline="0" dirty="0" smtClean="0">
                <a:latin typeface="Calibri" panose="020F0502020204030204" pitchFamily="34" charset="0"/>
              </a:rPr>
              <a:t>pelatihan, pengetahuan teknis, skill dan</a:t>
            </a:r>
            <a:r>
              <a:rPr lang="sv-SE" sz="2400" b="0" i="0" u="none" strike="noStrike" dirty="0" smtClean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pengalaman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)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untuk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tiap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fungsi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personel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yang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mempengaruhi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kebenaran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hasil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uji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dan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/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atau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kalibrasi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 </a:t>
            </a:r>
            <a:r>
              <a:rPr lang="en-US" sz="2400" b="1" i="0" u="none" strike="noStrike" baseline="0" dirty="0" err="1" smtClean="0">
                <a:latin typeface="Calibri-Bold"/>
              </a:rPr>
              <a:t>harusdidokumentasikan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6263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73" y="462988"/>
            <a:ext cx="9977378" cy="614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58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857" y="-150471"/>
            <a:ext cx="7928659" cy="618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27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8" y="557694"/>
            <a:ext cx="7974852" cy="566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82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35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7669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8669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307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997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523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77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7153" y="549020"/>
            <a:ext cx="97998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harus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memiliki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personel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 yang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kompeten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untuk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melakukan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kegiatan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laboratorium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sesuai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tanggung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jawabnya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dan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untuk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mengevaluasi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penyimpangan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 yang</a:t>
            </a:r>
            <a:r>
              <a:rPr lang="en-US" sz="2400" b="0" i="0" u="none" strike="noStrike" dirty="0" smtClean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signifikan</a:t>
            </a:r>
            <a:endParaRPr lang="en-US" sz="2400" dirty="0">
              <a:latin typeface="Calibri" panose="020F0502020204030204" pitchFamily="34" charset="0"/>
            </a:endParaRPr>
          </a:p>
          <a:p>
            <a:r>
              <a:rPr lang="en-US" sz="2400" dirty="0" smtClean="0"/>
              <a:t>6.2.2.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b="1" dirty="0" err="1"/>
              <a:t>memiliki</a:t>
            </a:r>
            <a:r>
              <a:rPr lang="en-US" sz="2400" b="1" dirty="0"/>
              <a:t> </a:t>
            </a:r>
            <a:r>
              <a:rPr lang="en-US" sz="2400" b="1" dirty="0" err="1"/>
              <a:t>prosedur</a:t>
            </a:r>
            <a:r>
              <a:rPr lang="en-US" sz="2400" b="1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b="1" dirty="0" err="1" smtClean="0"/>
              <a:t>memelihara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rekaman</a:t>
            </a:r>
            <a:r>
              <a:rPr lang="en-US" sz="2400" b="1" dirty="0" smtClean="0"/>
              <a:t> </a:t>
            </a:r>
            <a:r>
              <a:rPr lang="en-US" sz="2400" dirty="0" err="1"/>
              <a:t>untuk</a:t>
            </a:r>
            <a:r>
              <a:rPr lang="en-US" sz="2400" dirty="0"/>
              <a:t>:</a:t>
            </a:r>
          </a:p>
          <a:p>
            <a:r>
              <a:rPr lang="en-US" sz="2400" dirty="0"/>
              <a:t>o </a:t>
            </a:r>
            <a:r>
              <a:rPr lang="en-US" sz="2400" dirty="0" err="1"/>
              <a:t>menetapkan</a:t>
            </a:r>
            <a:r>
              <a:rPr lang="en-US" sz="2400" dirty="0"/>
              <a:t> </a:t>
            </a:r>
            <a:r>
              <a:rPr lang="en-US" sz="2400" dirty="0" err="1"/>
              <a:t>persyaratan</a:t>
            </a:r>
            <a:r>
              <a:rPr lang="en-US" sz="2400" dirty="0"/>
              <a:t> </a:t>
            </a:r>
            <a:r>
              <a:rPr lang="en-US" sz="2400" dirty="0" err="1"/>
              <a:t>kompetensi</a:t>
            </a:r>
            <a:r>
              <a:rPr lang="en-US" sz="2400" dirty="0"/>
              <a:t>,</a:t>
            </a:r>
          </a:p>
          <a:p>
            <a:r>
              <a:rPr lang="en-US" sz="2400" dirty="0"/>
              <a:t>o </a:t>
            </a:r>
            <a:r>
              <a:rPr lang="en-US" sz="2400" dirty="0" err="1"/>
              <a:t>pemilihan</a:t>
            </a:r>
            <a:r>
              <a:rPr lang="en-US" sz="2400" dirty="0"/>
              <a:t> </a:t>
            </a:r>
            <a:r>
              <a:rPr lang="en-US" sz="2400" dirty="0" err="1"/>
              <a:t>personel</a:t>
            </a:r>
            <a:r>
              <a:rPr lang="en-US" sz="2400" dirty="0"/>
              <a:t>,</a:t>
            </a:r>
          </a:p>
          <a:p>
            <a:r>
              <a:rPr lang="en-US" sz="2400" dirty="0"/>
              <a:t>o </a:t>
            </a:r>
            <a:r>
              <a:rPr lang="en-US" sz="2400" dirty="0" err="1"/>
              <a:t>pelatihan</a:t>
            </a:r>
            <a:r>
              <a:rPr lang="en-US" sz="2400" dirty="0"/>
              <a:t> </a:t>
            </a:r>
            <a:r>
              <a:rPr lang="en-US" sz="2400" dirty="0" err="1"/>
              <a:t>personel</a:t>
            </a:r>
            <a:r>
              <a:rPr lang="en-US" sz="2400" dirty="0"/>
              <a:t>,</a:t>
            </a:r>
          </a:p>
          <a:p>
            <a:r>
              <a:rPr lang="en-US" sz="2400" dirty="0"/>
              <a:t>o </a:t>
            </a:r>
            <a:r>
              <a:rPr lang="en-US" sz="2400" dirty="0" err="1"/>
              <a:t>penyeliaan</a:t>
            </a:r>
            <a:r>
              <a:rPr lang="en-US" sz="2400" dirty="0"/>
              <a:t> </a:t>
            </a:r>
            <a:r>
              <a:rPr lang="en-US" sz="2400" dirty="0" err="1"/>
              <a:t>personel</a:t>
            </a:r>
            <a:r>
              <a:rPr lang="en-US" sz="2400" dirty="0"/>
              <a:t>,</a:t>
            </a:r>
          </a:p>
          <a:p>
            <a:r>
              <a:rPr lang="nl-NL" sz="2400" dirty="0"/>
              <a:t>o pemberian wewenang personel, dan</a:t>
            </a:r>
          </a:p>
          <a:p>
            <a:r>
              <a:rPr lang="en-US" sz="2400" dirty="0"/>
              <a:t>o </a:t>
            </a:r>
            <a:r>
              <a:rPr lang="en-US" sz="2400" dirty="0" err="1"/>
              <a:t>pemantaun</a:t>
            </a:r>
            <a:r>
              <a:rPr lang="en-US" sz="2400" dirty="0"/>
              <a:t> </a:t>
            </a:r>
            <a:r>
              <a:rPr lang="en-US" sz="2400" dirty="0" err="1"/>
              <a:t>kompetensi</a:t>
            </a:r>
            <a:r>
              <a:rPr lang="en-US" sz="2400" dirty="0"/>
              <a:t> </a:t>
            </a:r>
            <a:r>
              <a:rPr lang="en-US" sz="2400" dirty="0" err="1"/>
              <a:t>personel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5852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5202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6018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71341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46808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30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302962"/>
            <a:ext cx="102783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</a:rPr>
              <a:t>6.2.3.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harus </a:t>
            </a:r>
            <a:r>
              <a:rPr lang="en-US" sz="2400" b="1" i="0" u="none" strike="noStrike" baseline="0" dirty="0" err="1" smtClean="0">
                <a:latin typeface="Calibri-Bold"/>
              </a:rPr>
              <a:t>memberikan</a:t>
            </a:r>
            <a:r>
              <a:rPr lang="en-US" sz="2400" b="1" i="0" u="none" strike="noStrike" baseline="0" dirty="0" smtClean="0">
                <a:latin typeface="Calibri-Bold"/>
              </a:rPr>
              <a:t> </a:t>
            </a:r>
            <a:r>
              <a:rPr lang="en-US" sz="2400" b="1" i="0" u="none" strike="noStrike" baseline="0" dirty="0" err="1" smtClean="0">
                <a:latin typeface="Calibri-Bold"/>
              </a:rPr>
              <a:t>kewenangan</a:t>
            </a:r>
            <a:r>
              <a:rPr lang="en-US" sz="2400" b="1" i="0" u="none" strike="noStrike" baseline="0" dirty="0" smtClean="0">
                <a:latin typeface="Calibri-Bold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kepada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personel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untuk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melakukan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  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    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kegiatan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laboratorium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tertentu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, yang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mencakup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kewenangan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untuk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: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    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pengembangan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,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modifikasi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,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verifikasi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dan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validasi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metode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,</a:t>
            </a:r>
          </a:p>
          <a:p>
            <a:r>
              <a:rPr lang="en-US" sz="2400" b="0" i="0" u="none" strike="noStrike" baseline="0" dirty="0" smtClean="0">
                <a:latin typeface="Courier New" panose="02070309020205020404" pitchFamily="49" charset="0"/>
              </a:rPr>
              <a:t>o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analisis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hasil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termasuk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pernyataan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kesesuaian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dengan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spesifikasi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,</a:t>
            </a:r>
          </a:p>
          <a:p>
            <a:r>
              <a:rPr lang="it-IT" sz="2400" b="0" i="0" u="none" strike="noStrike" baseline="0" dirty="0" smtClean="0">
                <a:latin typeface="Courier New" panose="02070309020205020404" pitchFamily="49" charset="0"/>
              </a:rPr>
              <a:t>o </a:t>
            </a:r>
            <a:r>
              <a:rPr lang="it-IT" sz="2400" b="0" i="0" u="none" strike="noStrike" baseline="0" dirty="0" smtClean="0">
                <a:latin typeface="Calibri" panose="020F0502020204030204" pitchFamily="34" charset="0"/>
              </a:rPr>
              <a:t>pemberian opini dan interpretasi,</a:t>
            </a:r>
            <a:r>
              <a:rPr lang="it-IT" sz="2400" b="0" i="0" u="none" strike="noStrike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/>
              <a:t>pelaporan</a:t>
            </a:r>
            <a:r>
              <a:rPr lang="en-US" sz="2400" dirty="0"/>
              <a:t>, </a:t>
            </a:r>
            <a:r>
              <a:rPr lang="en-US" sz="2400" dirty="0" err="1"/>
              <a:t>kajian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 smtClean="0"/>
              <a:t>pengesahan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415970" y="3340106"/>
            <a:ext cx="97767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Calibri" panose="020F0502020204030204" pitchFamily="34" charset="0"/>
              </a:rPr>
              <a:t>6.4.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harus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 </a:t>
            </a:r>
            <a:r>
              <a:rPr lang="en-US" sz="2400" b="1" i="0" u="none" strike="noStrike" baseline="0" dirty="0" err="1" smtClean="0">
                <a:latin typeface="Calibri-Bold"/>
              </a:rPr>
              <a:t>memberikan</a:t>
            </a:r>
            <a:r>
              <a:rPr lang="en-US" sz="2400" b="1" i="0" u="none" strike="noStrike" baseline="0" dirty="0" smtClean="0">
                <a:latin typeface="Calibri-Bold"/>
              </a:rPr>
              <a:t> </a:t>
            </a:r>
            <a:r>
              <a:rPr lang="en-US" sz="2400" b="1" i="0" u="none" strike="noStrike" baseline="0" dirty="0" err="1" smtClean="0">
                <a:latin typeface="Calibri-Bold"/>
              </a:rPr>
              <a:t>kewenangan</a:t>
            </a:r>
            <a:r>
              <a:rPr lang="en-US" sz="2400" b="1" i="0" u="none" strike="noStrike" baseline="0" dirty="0" smtClean="0">
                <a:latin typeface="Calibri-Bold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kepada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personel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untuk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melakukan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kegiatan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laboratorium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tertentu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, yang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mencakup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kewenangan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untuk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:</a:t>
            </a:r>
          </a:p>
          <a:p>
            <a:r>
              <a:rPr lang="en-US" sz="2400" b="0" i="0" u="none" strike="noStrike" baseline="0" dirty="0" smtClean="0">
                <a:latin typeface="Courier New" panose="02070309020205020404" pitchFamily="49" charset="0"/>
              </a:rPr>
              <a:t>o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pengembangan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,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modifikasi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,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verifikasi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dan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validasi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metode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,</a:t>
            </a:r>
          </a:p>
          <a:p>
            <a:r>
              <a:rPr lang="en-US" sz="2400" b="0" i="0" u="none" strike="noStrike" baseline="0" dirty="0" smtClean="0">
                <a:latin typeface="Courier New" panose="02070309020205020404" pitchFamily="49" charset="0"/>
              </a:rPr>
              <a:t>o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analisis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hasil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termasuk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pernyataa</a:t>
            </a:r>
            <a:r>
              <a:rPr lang="en-US" sz="2400" dirty="0" err="1" smtClean="0">
                <a:latin typeface="Calibri" panose="020F0502020204030204" pitchFamily="34" charset="0"/>
              </a:rPr>
              <a:t>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kesesuaian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dengan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 smtClean="0">
                <a:latin typeface="Calibri" panose="020F0502020204030204" pitchFamily="34" charset="0"/>
              </a:rPr>
              <a:t>spesifikasi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,</a:t>
            </a:r>
          </a:p>
          <a:p>
            <a:r>
              <a:rPr lang="it-IT" sz="2400" b="0" i="0" u="none" strike="noStrike" baseline="0" dirty="0" smtClean="0">
                <a:latin typeface="Courier New" panose="02070309020205020404" pitchFamily="49" charset="0"/>
              </a:rPr>
              <a:t>o </a:t>
            </a:r>
            <a:r>
              <a:rPr lang="it-IT" sz="2400" b="0" i="0" u="none" strike="noStrike" baseline="0" dirty="0" smtClean="0">
                <a:latin typeface="Calibri" panose="020F0502020204030204" pitchFamily="34" charset="0"/>
              </a:rPr>
              <a:t>pemberian opini dan interpretasi</a:t>
            </a:r>
            <a:r>
              <a:rPr lang="en-US" sz="2400" b="0" i="0" u="none" strike="noStrike" baseline="0" dirty="0" smtClean="0">
                <a:latin typeface="Calibri" panose="020F0502020204030204" pitchFamily="34" charset="0"/>
              </a:rPr>
              <a:t>as</a:t>
            </a:r>
            <a:r>
              <a:rPr lang="it-IT" sz="2400" b="0" i="0" u="none" strike="noStrike" baseline="0" dirty="0" smtClean="0">
                <a:latin typeface="Calibri" panose="020F0502020204030204" pitchFamily="34" charset="0"/>
              </a:rPr>
              <a:t>,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839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4481" y="703855"/>
            <a:ext cx="973430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libri-Bold"/>
              </a:rPr>
              <a:t>6.3. </a:t>
            </a:r>
            <a:r>
              <a:rPr lang="en-US" sz="2400" b="1" dirty="0" err="1" smtClean="0">
                <a:latin typeface="Calibri-Bold"/>
              </a:rPr>
              <a:t>Fasilitas</a:t>
            </a:r>
            <a:r>
              <a:rPr lang="en-US" sz="2400" b="1" dirty="0" smtClean="0">
                <a:latin typeface="Calibri-Bold"/>
              </a:rPr>
              <a:t> </a:t>
            </a:r>
            <a:r>
              <a:rPr lang="en-US" sz="2400" b="1" dirty="0" err="1">
                <a:latin typeface="Calibri-Bold"/>
              </a:rPr>
              <a:t>dan</a:t>
            </a:r>
            <a:r>
              <a:rPr lang="en-US" sz="2400" b="1" dirty="0">
                <a:latin typeface="Calibri-Bold"/>
              </a:rPr>
              <a:t> </a:t>
            </a:r>
            <a:r>
              <a:rPr lang="en-US" sz="2400" b="1" dirty="0" err="1">
                <a:latin typeface="Calibri-Bold"/>
              </a:rPr>
              <a:t>Kondisi</a:t>
            </a:r>
            <a:r>
              <a:rPr lang="en-US" sz="2400" b="1" dirty="0">
                <a:latin typeface="Calibri-Bold"/>
              </a:rPr>
              <a:t> </a:t>
            </a:r>
            <a:r>
              <a:rPr lang="en-US" sz="2400" b="1" dirty="0" err="1">
                <a:latin typeface="Calibri-Bold"/>
              </a:rPr>
              <a:t>Lingkungan</a:t>
            </a:r>
            <a:endParaRPr lang="en-US" sz="2400" b="1" dirty="0">
              <a:latin typeface="Calibri-Bold"/>
            </a:endParaRPr>
          </a:p>
          <a:p>
            <a:r>
              <a:rPr lang="sv-SE" sz="2400" dirty="0">
                <a:latin typeface="Courier New" panose="02070309020205020404" pitchFamily="49" charset="0"/>
              </a:rPr>
              <a:t>o </a:t>
            </a:r>
            <a:r>
              <a:rPr lang="sv-SE" sz="2400" dirty="0">
                <a:latin typeface="Calibri" panose="020F0502020204030204" pitchFamily="34" charset="0"/>
              </a:rPr>
              <a:t>fasilitas dan kondisi lingkungan </a:t>
            </a:r>
            <a:r>
              <a:rPr lang="sv-SE" sz="2400" dirty="0" smtClean="0">
                <a:latin typeface="Calibri" panose="020F0502020204030204" pitchFamily="34" charset="0"/>
              </a:rPr>
              <a:t>harus  </a:t>
            </a:r>
            <a:r>
              <a:rPr lang="en-US" sz="2400" dirty="0" err="1" smtClean="0">
                <a:latin typeface="Calibri" panose="020F0502020204030204" pitchFamily="34" charset="0"/>
              </a:rPr>
              <a:t>memenuhi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persyaratan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untuk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endParaRPr lang="en-US" sz="2400" dirty="0" smtClean="0"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    </a:t>
            </a:r>
            <a:r>
              <a:rPr lang="en-US" sz="2400" dirty="0" err="1" smtClean="0">
                <a:latin typeface="Calibri" panose="020F0502020204030204" pitchFamily="34" charset="0"/>
              </a:rPr>
              <a:t>kegiatan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laboratorium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dan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tidak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berpengaruh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buruk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terhadap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hasil</a:t>
            </a:r>
            <a:endParaRPr lang="en-US" sz="2400" dirty="0">
              <a:latin typeface="Calibri" panose="020F0502020204030204" pitchFamily="34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o </a:t>
            </a:r>
            <a:r>
              <a:rPr lang="en-US" sz="2400" b="1" dirty="0" err="1">
                <a:latin typeface="Calibri-Bold"/>
              </a:rPr>
              <a:t>persyaratan</a:t>
            </a:r>
            <a:r>
              <a:rPr lang="en-US" sz="2400" b="1" dirty="0">
                <a:latin typeface="Calibri-Bold"/>
              </a:rPr>
              <a:t> </a:t>
            </a:r>
            <a:r>
              <a:rPr lang="en-US" sz="2400" b="1" dirty="0" err="1">
                <a:latin typeface="Calibri-Bold"/>
              </a:rPr>
              <a:t>fasilitas</a:t>
            </a:r>
            <a:r>
              <a:rPr lang="en-US" sz="2400" b="1" dirty="0">
                <a:latin typeface="Calibri-Bold"/>
              </a:rPr>
              <a:t> </a:t>
            </a:r>
            <a:r>
              <a:rPr lang="en-US" sz="2400" dirty="0">
                <a:latin typeface="Calibri" panose="020F0502020204030204" pitchFamily="34" charset="0"/>
              </a:rPr>
              <a:t>yang </a:t>
            </a:r>
            <a:r>
              <a:rPr lang="en-US" sz="2400" dirty="0" err="1" smtClean="0">
                <a:latin typeface="Calibri" panose="020F0502020204030204" pitchFamily="34" charset="0"/>
              </a:rPr>
              <a:t>berpengaruh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terhadap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unjuk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kerja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kegiatan</a:t>
            </a:r>
            <a:endParaRPr lang="en-US" sz="2400" dirty="0"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    </a:t>
            </a:r>
            <a:r>
              <a:rPr lang="en-US" sz="2400" dirty="0" err="1" smtClean="0">
                <a:latin typeface="Calibri" panose="020F0502020204030204" pitchFamily="34" charset="0"/>
              </a:rPr>
              <a:t>laboratorium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b="1" dirty="0" err="1">
                <a:latin typeface="Calibri-Bold"/>
              </a:rPr>
              <a:t>harus</a:t>
            </a:r>
            <a:r>
              <a:rPr lang="en-US" sz="2400" b="1" dirty="0">
                <a:latin typeface="Calibri-Bold"/>
              </a:rPr>
              <a:t> </a:t>
            </a:r>
            <a:r>
              <a:rPr lang="en-US" sz="2400" b="1" dirty="0" err="1">
                <a:latin typeface="Calibri-Bold"/>
              </a:rPr>
              <a:t>didokumentasikan</a:t>
            </a:r>
            <a:endParaRPr lang="en-US" sz="2400" b="1" dirty="0">
              <a:latin typeface="Calibri-Bold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o </a:t>
            </a:r>
            <a:r>
              <a:rPr lang="en-US" sz="2400" dirty="0" err="1">
                <a:latin typeface="Calibri" panose="020F0502020204030204" pitchFamily="34" charset="0"/>
              </a:rPr>
              <a:t>pemantauan</a:t>
            </a:r>
            <a:r>
              <a:rPr lang="en-US" sz="2400" dirty="0">
                <a:latin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</a:rPr>
              <a:t>pengendalian</a:t>
            </a:r>
            <a:r>
              <a:rPr lang="en-US" sz="2400" dirty="0">
                <a:latin typeface="Calibri" panose="020F0502020204030204" pitchFamily="34" charset="0"/>
              </a:rPr>
              <a:t>, </a:t>
            </a:r>
            <a:r>
              <a:rPr lang="en-US" sz="2400" dirty="0" err="1" smtClean="0">
                <a:latin typeface="Calibri" panose="020F0502020204030204" pitchFamily="34" charset="0"/>
              </a:rPr>
              <a:t>dan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perekaman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kondisi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lingkungan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harus</a:t>
            </a:r>
            <a:endParaRPr lang="en-US" sz="2400" dirty="0"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    </a:t>
            </a:r>
            <a:r>
              <a:rPr lang="en-US" sz="2400" dirty="0" err="1" smtClean="0">
                <a:latin typeface="Calibri" panose="020F0502020204030204" pitchFamily="34" charset="0"/>
              </a:rPr>
              <a:t>dilakukan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sesuai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dengan</a:t>
            </a:r>
            <a:r>
              <a:rPr lang="en-US" sz="2400" dirty="0">
                <a:latin typeface="Calibri" panose="020F0502020204030204" pitchFamily="34" charset="0"/>
              </a:rPr>
              <a:t>:</a:t>
            </a:r>
          </a:p>
          <a:p>
            <a:r>
              <a:rPr lang="en-US" sz="2400" dirty="0">
                <a:latin typeface="ArialMT"/>
              </a:rPr>
              <a:t>• </a:t>
            </a:r>
            <a:r>
              <a:rPr lang="en-US" sz="2400" dirty="0" err="1">
                <a:latin typeface="Calibri" panose="020F0502020204030204" pitchFamily="34" charset="0"/>
              </a:rPr>
              <a:t>spesifikasi</a:t>
            </a:r>
            <a:r>
              <a:rPr lang="en-US" sz="2400" dirty="0">
                <a:latin typeface="Calibri" panose="020F0502020204030204" pitchFamily="34" charset="0"/>
              </a:rPr>
              <a:t>,</a:t>
            </a:r>
          </a:p>
          <a:p>
            <a:r>
              <a:rPr lang="en-US" sz="2400" dirty="0">
                <a:latin typeface="ArialMT"/>
              </a:rPr>
              <a:t>• </a:t>
            </a:r>
            <a:r>
              <a:rPr lang="en-US" sz="2400" dirty="0" err="1">
                <a:latin typeface="Calibri" panose="020F0502020204030204" pitchFamily="34" charset="0"/>
              </a:rPr>
              <a:t>metode</a:t>
            </a:r>
            <a:r>
              <a:rPr lang="en-US" sz="2400" dirty="0">
                <a:latin typeface="Calibri" panose="020F0502020204030204" pitchFamily="34" charset="0"/>
              </a:rPr>
              <a:t>,</a:t>
            </a:r>
          </a:p>
          <a:p>
            <a:r>
              <a:rPr lang="en-US" sz="2400" dirty="0">
                <a:latin typeface="ArialMT"/>
              </a:rPr>
              <a:t>• </a:t>
            </a:r>
            <a:r>
              <a:rPr lang="en-US" sz="2400" dirty="0" err="1">
                <a:latin typeface="Calibri" panose="020F0502020204030204" pitchFamily="34" charset="0"/>
              </a:rPr>
              <a:t>prosedur</a:t>
            </a:r>
            <a:r>
              <a:rPr lang="en-US" sz="2400" dirty="0">
                <a:latin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</a:rPr>
              <a:t>atau</a:t>
            </a:r>
            <a:endParaRPr lang="en-US" sz="2400" dirty="0">
              <a:latin typeface="Calibri" panose="020F0502020204030204" pitchFamily="34" charset="0"/>
            </a:endParaRPr>
          </a:p>
          <a:p>
            <a:r>
              <a:rPr lang="en-US" sz="2400" dirty="0">
                <a:latin typeface="ArialMT"/>
              </a:rPr>
              <a:t>• </a:t>
            </a:r>
            <a:r>
              <a:rPr lang="en-US" sz="2400" dirty="0" err="1">
                <a:latin typeface="Calibri" panose="020F0502020204030204" pitchFamily="34" charset="0"/>
              </a:rPr>
              <a:t>apabila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berpengaruh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terhadap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keabsahan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hasil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154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3296" y="889844"/>
            <a:ext cx="883148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o </a:t>
            </a:r>
            <a:r>
              <a:rPr lang="en-US" sz="2400" dirty="0" err="1">
                <a:latin typeface="Calibri" panose="020F0502020204030204" pitchFamily="34" charset="0"/>
              </a:rPr>
              <a:t>tindakan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untuk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mengendalikan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fasilitas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nl-NL" sz="2400" dirty="0" smtClean="0">
                <a:latin typeface="Calibri" panose="020F0502020204030204" pitchFamily="34" charset="0"/>
              </a:rPr>
              <a:t>harus </a:t>
            </a:r>
            <a:r>
              <a:rPr lang="nl-NL" sz="2400" dirty="0">
                <a:latin typeface="Calibri" panose="020F0502020204030204" pitchFamily="34" charset="0"/>
              </a:rPr>
              <a:t>diterapkan, dipantau, </a:t>
            </a:r>
            <a:endParaRPr lang="nl-NL" sz="2400" dirty="0" smtClean="0">
              <a:latin typeface="Calibri" panose="020F0502020204030204" pitchFamily="34" charset="0"/>
            </a:endParaRPr>
          </a:p>
          <a:p>
            <a:r>
              <a:rPr lang="nl-NL" sz="2400" dirty="0">
                <a:latin typeface="Calibri" panose="020F0502020204030204" pitchFamily="34" charset="0"/>
              </a:rPr>
              <a:t> </a:t>
            </a:r>
            <a:r>
              <a:rPr lang="nl-NL" sz="2400" dirty="0" smtClean="0">
                <a:latin typeface="Calibri" panose="020F0502020204030204" pitchFamily="34" charset="0"/>
              </a:rPr>
              <a:t>   dan dikaji </a:t>
            </a:r>
            <a:r>
              <a:rPr lang="en-US" sz="2400" dirty="0" err="1" smtClean="0">
                <a:latin typeface="Calibri" panose="020F0502020204030204" pitchFamily="34" charset="0"/>
              </a:rPr>
              <a:t>ulang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secara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periodik</a:t>
            </a:r>
            <a:r>
              <a:rPr lang="en-US" sz="2400" dirty="0">
                <a:latin typeface="Calibri" panose="020F0502020204030204" pitchFamily="34" charset="0"/>
              </a:rPr>
              <a:t>, yang </a:t>
            </a:r>
            <a:r>
              <a:rPr lang="en-US" sz="2400" dirty="0" err="1">
                <a:latin typeface="Calibri" panose="020F0502020204030204" pitchFamily="34" charset="0"/>
              </a:rPr>
              <a:t>mencakup</a:t>
            </a:r>
            <a:r>
              <a:rPr lang="en-US" sz="2400" dirty="0">
                <a:latin typeface="Calibri" panose="020F0502020204030204" pitchFamily="34" charset="0"/>
              </a:rPr>
              <a:t>:</a:t>
            </a:r>
          </a:p>
          <a:p>
            <a:r>
              <a:rPr lang="es-ES" sz="2400" dirty="0">
                <a:latin typeface="ArialMT"/>
              </a:rPr>
              <a:t>• </a:t>
            </a:r>
            <a:r>
              <a:rPr lang="es-ES" sz="2400" dirty="0" err="1">
                <a:latin typeface="Calibri" panose="020F0502020204030204" pitchFamily="34" charset="0"/>
              </a:rPr>
              <a:t>akses</a:t>
            </a:r>
            <a:r>
              <a:rPr lang="es-ES" sz="2400" dirty="0">
                <a:latin typeface="Calibri" panose="020F0502020204030204" pitchFamily="34" charset="0"/>
              </a:rPr>
              <a:t> dan </a:t>
            </a:r>
            <a:r>
              <a:rPr lang="es-ES" sz="2400" dirty="0" err="1">
                <a:latin typeface="Calibri" panose="020F0502020204030204" pitchFamily="34" charset="0"/>
              </a:rPr>
              <a:t>penggunaan</a:t>
            </a:r>
            <a:r>
              <a:rPr lang="es-ES" sz="2400" dirty="0">
                <a:latin typeface="Calibri" panose="020F0502020204030204" pitchFamily="34" charset="0"/>
              </a:rPr>
              <a:t> </a:t>
            </a:r>
            <a:r>
              <a:rPr lang="es-ES" sz="2400" dirty="0" err="1">
                <a:latin typeface="Calibri" panose="020F0502020204030204" pitchFamily="34" charset="0"/>
              </a:rPr>
              <a:t>area</a:t>
            </a:r>
            <a:r>
              <a:rPr lang="es-ES" sz="2400" dirty="0">
                <a:latin typeface="Calibri" panose="020F0502020204030204" pitchFamily="34" charset="0"/>
              </a:rPr>
              <a:t> </a:t>
            </a:r>
            <a:r>
              <a:rPr lang="es-ES" sz="2400" dirty="0" smtClean="0">
                <a:latin typeface="Calibri" panose="020F0502020204030204" pitchFamily="34" charset="0"/>
              </a:rPr>
              <a:t>yang</a:t>
            </a:r>
            <a:r>
              <a:rPr lang="en-US" sz="2400" dirty="0" err="1" smtClean="0">
                <a:latin typeface="Calibri" panose="020F0502020204030204" pitchFamily="34" charset="0"/>
              </a:rPr>
              <a:t>mempengaruhi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kegiatan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endParaRPr lang="en-US" sz="2400" dirty="0" smtClean="0"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  </a:t>
            </a:r>
            <a:r>
              <a:rPr lang="en-US" sz="2400" dirty="0" err="1" smtClean="0">
                <a:latin typeface="Calibri" panose="020F0502020204030204" pitchFamily="34" charset="0"/>
              </a:rPr>
              <a:t>laboratorium,pencegahan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kontaminasi</a:t>
            </a:r>
            <a:r>
              <a:rPr lang="en-US" sz="2400" dirty="0">
                <a:latin typeface="Calibri" panose="020F0502020204030204" pitchFamily="34" charset="0"/>
              </a:rPr>
              <a:t>,</a:t>
            </a:r>
          </a:p>
          <a:p>
            <a:r>
              <a:rPr lang="en-US" sz="2400" dirty="0">
                <a:latin typeface="ArialMT"/>
              </a:rPr>
              <a:t>• </a:t>
            </a:r>
            <a:r>
              <a:rPr lang="en-US" sz="2400" dirty="0" err="1">
                <a:latin typeface="Calibri" panose="020F0502020204030204" pitchFamily="34" charset="0"/>
              </a:rPr>
              <a:t>interferensi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atau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pengaruh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buruk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terhadap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kegiatan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laboratorium</a:t>
            </a:r>
            <a:r>
              <a:rPr lang="en-US" sz="2400" dirty="0">
                <a:latin typeface="Calibri" panose="020F0502020204030204" pitchFamily="34" charset="0"/>
              </a:rPr>
              <a:t>,</a:t>
            </a:r>
          </a:p>
          <a:p>
            <a:r>
              <a:rPr lang="es-ES" sz="2400" dirty="0">
                <a:latin typeface="ArialMT"/>
              </a:rPr>
              <a:t>• </a:t>
            </a:r>
            <a:r>
              <a:rPr lang="es-ES" sz="2400" dirty="0" err="1">
                <a:latin typeface="Calibri" panose="020F0502020204030204" pitchFamily="34" charset="0"/>
              </a:rPr>
              <a:t>pemisahan</a:t>
            </a:r>
            <a:r>
              <a:rPr lang="es-ES" sz="2400" dirty="0">
                <a:latin typeface="Calibri" panose="020F0502020204030204" pitchFamily="34" charset="0"/>
              </a:rPr>
              <a:t> secara </a:t>
            </a:r>
            <a:r>
              <a:rPr lang="es-ES" sz="2400" dirty="0" err="1">
                <a:latin typeface="Calibri" panose="020F0502020204030204" pitchFamily="34" charset="0"/>
              </a:rPr>
              <a:t>efektif</a:t>
            </a:r>
            <a:r>
              <a:rPr lang="es-ES" sz="2400" dirty="0">
                <a:latin typeface="Calibri" panose="020F0502020204030204" pitchFamily="34" charset="0"/>
              </a:rPr>
              <a:t> </a:t>
            </a:r>
            <a:r>
              <a:rPr lang="es-ES" sz="2400" dirty="0" err="1">
                <a:latin typeface="Calibri" panose="020F0502020204030204" pitchFamily="34" charset="0"/>
              </a:rPr>
              <a:t>antar</a:t>
            </a:r>
            <a:r>
              <a:rPr lang="es-ES" sz="2400" dirty="0">
                <a:latin typeface="Calibri" panose="020F0502020204030204" pitchFamily="34" charset="0"/>
              </a:rPr>
              <a:t> </a:t>
            </a:r>
            <a:r>
              <a:rPr lang="es-ES" sz="2400" dirty="0" smtClean="0">
                <a:latin typeface="Calibri" panose="020F0502020204030204" pitchFamily="34" charset="0"/>
              </a:rPr>
              <a:t>área </a:t>
            </a:r>
            <a:r>
              <a:rPr lang="en-US" sz="2400" dirty="0" smtClean="0">
                <a:latin typeface="Calibri" panose="020F0502020204030204" pitchFamily="34" charset="0"/>
              </a:rPr>
              <a:t>yang </a:t>
            </a:r>
            <a:r>
              <a:rPr lang="en-US" sz="2400" dirty="0" err="1">
                <a:latin typeface="Calibri" panose="020F0502020204030204" pitchFamily="34" charset="0"/>
              </a:rPr>
              <a:t>digunakan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untuk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kegiatan</a:t>
            </a:r>
            <a:endParaRPr lang="en-US" sz="2400" dirty="0"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  </a:t>
            </a:r>
            <a:r>
              <a:rPr lang="en-US" sz="2400" dirty="0" err="1" smtClean="0">
                <a:latin typeface="Calibri" panose="020F0502020204030204" pitchFamily="34" charset="0"/>
              </a:rPr>
              <a:t>laboratorium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</a:rPr>
              <a:t>yang </a:t>
            </a:r>
            <a:r>
              <a:rPr lang="en-US" sz="2400" dirty="0" err="1">
                <a:latin typeface="Calibri" panose="020F0502020204030204" pitchFamily="34" charset="0"/>
              </a:rPr>
              <a:t>tidak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kompatibel</a:t>
            </a:r>
            <a:endParaRPr lang="en-US" sz="2400" dirty="0">
              <a:latin typeface="Calibri" panose="020F0502020204030204" pitchFamily="34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o </a:t>
            </a:r>
            <a:r>
              <a:rPr lang="en-US" sz="2400" dirty="0" err="1">
                <a:latin typeface="Calibri" panose="020F0502020204030204" pitchFamily="34" charset="0"/>
              </a:rPr>
              <a:t>apabila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laboratorium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melakukan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kegiatan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it-IT" sz="2400" dirty="0" smtClean="0">
                <a:latin typeface="Calibri" panose="020F0502020204030204" pitchFamily="34" charset="0"/>
              </a:rPr>
              <a:t>di </a:t>
            </a:r>
            <a:r>
              <a:rPr lang="it-IT" sz="2400" dirty="0">
                <a:latin typeface="Calibri" panose="020F0502020204030204" pitchFamily="34" charset="0"/>
              </a:rPr>
              <a:t>lokasi atau fasilitas di </a:t>
            </a:r>
            <a:endParaRPr lang="it-IT" sz="2400" dirty="0" smtClean="0">
              <a:latin typeface="Calibri" panose="020F0502020204030204" pitchFamily="34" charset="0"/>
            </a:endParaRPr>
          </a:p>
          <a:p>
            <a:r>
              <a:rPr lang="it-IT" sz="2400" dirty="0">
                <a:latin typeface="Calibri" panose="020F0502020204030204" pitchFamily="34" charset="0"/>
              </a:rPr>
              <a:t> </a:t>
            </a:r>
            <a:r>
              <a:rPr lang="it-IT" sz="2400" dirty="0" smtClean="0">
                <a:latin typeface="Calibri" panose="020F0502020204030204" pitchFamily="34" charset="0"/>
              </a:rPr>
              <a:t>  luar kendali </a:t>
            </a:r>
            <a:r>
              <a:rPr lang="en-US" sz="2400" dirty="0" err="1" smtClean="0">
                <a:latin typeface="Calibri" panose="020F0502020204030204" pitchFamily="34" charset="0"/>
              </a:rPr>
              <a:t>permanennya</a:t>
            </a:r>
            <a:r>
              <a:rPr lang="en-US" sz="2400" dirty="0">
                <a:latin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</a:rPr>
              <a:t>harus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menjamin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bahwa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sv-SE" sz="2400" dirty="0" smtClean="0">
                <a:latin typeface="Calibri" panose="020F0502020204030204" pitchFamily="34" charset="0"/>
              </a:rPr>
              <a:t>persyaratan </a:t>
            </a:r>
          </a:p>
          <a:p>
            <a:r>
              <a:rPr lang="sv-SE" sz="2400" dirty="0">
                <a:latin typeface="Calibri" panose="020F0502020204030204" pitchFamily="34" charset="0"/>
              </a:rPr>
              <a:t> </a:t>
            </a:r>
            <a:r>
              <a:rPr lang="sv-SE" sz="2400" dirty="0" smtClean="0">
                <a:latin typeface="Calibri" panose="020F0502020204030204" pitchFamily="34" charset="0"/>
              </a:rPr>
              <a:t>  terkait </a:t>
            </a:r>
            <a:r>
              <a:rPr lang="sv-SE" sz="2400" dirty="0">
                <a:latin typeface="Calibri" panose="020F0502020204030204" pitchFamily="34" charset="0"/>
              </a:rPr>
              <a:t>dengan fasilitas </a:t>
            </a:r>
            <a:r>
              <a:rPr lang="sv-SE" sz="2400" dirty="0" smtClean="0">
                <a:latin typeface="Calibri" panose="020F0502020204030204" pitchFamily="34" charset="0"/>
              </a:rPr>
              <a:t>dan </a:t>
            </a:r>
            <a:r>
              <a:rPr lang="fi-FI" sz="2400" dirty="0" smtClean="0">
                <a:latin typeface="Calibri" panose="020F0502020204030204" pitchFamily="34" charset="0"/>
              </a:rPr>
              <a:t>kondisi </a:t>
            </a:r>
            <a:r>
              <a:rPr lang="fi-FI" sz="2400" dirty="0">
                <a:latin typeface="Calibri" panose="020F0502020204030204" pitchFamily="34" charset="0"/>
              </a:rPr>
              <a:t>lingkungan di lokasi pelaksanaan</a:t>
            </a:r>
          </a:p>
          <a:p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  </a:t>
            </a:r>
            <a:r>
              <a:rPr lang="en-US" sz="2400" dirty="0" err="1" smtClean="0">
                <a:latin typeface="Calibri" panose="020F0502020204030204" pitchFamily="34" charset="0"/>
              </a:rPr>
              <a:t>kegiatan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tetap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terpenuhi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sesuai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dengan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persyaratan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</a:rPr>
              <a:t>yang </a:t>
            </a:r>
            <a:r>
              <a:rPr lang="en-US" sz="2400" dirty="0" err="1">
                <a:latin typeface="Calibri" panose="020F0502020204030204" pitchFamily="34" charset="0"/>
              </a:rPr>
              <a:t>ditetapkan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538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4319" y="2274838"/>
            <a:ext cx="998895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libri-Bold"/>
              </a:rPr>
              <a:t>6.4. </a:t>
            </a:r>
            <a:r>
              <a:rPr lang="en-US" sz="2400" b="1" dirty="0" err="1" smtClean="0">
                <a:latin typeface="Calibri-Bold"/>
              </a:rPr>
              <a:t>Peralatan</a:t>
            </a:r>
            <a:endParaRPr lang="en-US" sz="2400" b="1" dirty="0">
              <a:latin typeface="Calibri-Bold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o </a:t>
            </a:r>
            <a:r>
              <a:rPr lang="en-US" sz="2400" dirty="0" err="1">
                <a:latin typeface="Calibri" panose="020F0502020204030204" pitchFamily="34" charset="0"/>
              </a:rPr>
              <a:t>harus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b="1" dirty="0" err="1">
                <a:latin typeface="Calibri-Bold"/>
              </a:rPr>
              <a:t>memiliki</a:t>
            </a:r>
            <a:r>
              <a:rPr lang="en-US" sz="2400" b="1" dirty="0">
                <a:latin typeface="Calibri-Bold"/>
              </a:rPr>
              <a:t> </a:t>
            </a:r>
            <a:r>
              <a:rPr lang="en-US" sz="2400" b="1" dirty="0" err="1">
                <a:latin typeface="Calibri-Bold"/>
              </a:rPr>
              <a:t>akses</a:t>
            </a:r>
            <a:r>
              <a:rPr lang="en-US" sz="2400" b="1" dirty="0">
                <a:latin typeface="Calibri-Bold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pada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peralatan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it-IT" sz="2400" dirty="0" smtClean="0">
                <a:latin typeface="Calibri" panose="020F0502020204030204" pitchFamily="34" charset="0"/>
              </a:rPr>
              <a:t>(standar</a:t>
            </a:r>
            <a:r>
              <a:rPr lang="it-IT" sz="2400" dirty="0">
                <a:latin typeface="Calibri" panose="020F0502020204030204" pitchFamily="34" charset="0"/>
              </a:rPr>
              <a:t>, alat ukur, piranti lunak, </a:t>
            </a:r>
            <a:endParaRPr lang="it-IT" sz="2400" dirty="0" smtClean="0">
              <a:latin typeface="Calibri" panose="020F0502020204030204" pitchFamily="34" charset="0"/>
            </a:endParaRPr>
          </a:p>
          <a:p>
            <a:r>
              <a:rPr lang="it-IT" sz="2400" dirty="0">
                <a:latin typeface="Calibri" panose="020F0502020204030204" pitchFamily="34" charset="0"/>
              </a:rPr>
              <a:t> </a:t>
            </a:r>
            <a:r>
              <a:rPr lang="it-IT" sz="2400" dirty="0" smtClean="0">
                <a:latin typeface="Calibri" panose="020F0502020204030204" pitchFamily="34" charset="0"/>
              </a:rPr>
              <a:t>    data </a:t>
            </a:r>
            <a:r>
              <a:rPr lang="en-US" sz="2400" dirty="0" err="1" smtClean="0">
                <a:latin typeface="Calibri" panose="020F0502020204030204" pitchFamily="34" charset="0"/>
              </a:rPr>
              <a:t>acuan</a:t>
            </a:r>
            <a:r>
              <a:rPr lang="en-US" sz="2400" dirty="0">
                <a:latin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</a:rPr>
              <a:t>pelarut</a:t>
            </a:r>
            <a:r>
              <a:rPr lang="en-US" sz="2400" dirty="0">
                <a:latin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</a:rPr>
              <a:t>bahan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habis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pakai</a:t>
            </a:r>
            <a:r>
              <a:rPr lang="en-US" sz="2400" dirty="0">
                <a:latin typeface="Calibri" panose="020F0502020204030204" pitchFamily="34" charset="0"/>
              </a:rPr>
              <a:t>, </a:t>
            </a:r>
            <a:r>
              <a:rPr lang="en-US" sz="2400" dirty="0" err="1" smtClean="0">
                <a:latin typeface="Calibri" panose="020F0502020204030204" pitchFamily="34" charset="0"/>
              </a:rPr>
              <a:t>dll</a:t>
            </a:r>
            <a:r>
              <a:rPr lang="en-US" sz="2400" dirty="0" smtClean="0">
                <a:latin typeface="Calibri" panose="020F0502020204030204" pitchFamily="34" charset="0"/>
              </a:rPr>
              <a:t>) yang </a:t>
            </a:r>
            <a:r>
              <a:rPr lang="en-US" sz="2400" dirty="0" err="1">
                <a:latin typeface="Calibri" panose="020F0502020204030204" pitchFamily="34" charset="0"/>
              </a:rPr>
              <a:t>diperlukan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untuk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menjamin</a:t>
            </a:r>
            <a:endParaRPr lang="en-US" sz="2400" dirty="0">
              <a:latin typeface="Calibri" panose="020F0502020204030204" pitchFamily="34" charset="0"/>
            </a:endParaRPr>
          </a:p>
          <a:p>
            <a:r>
              <a:rPr lang="sv-SE" sz="2400" dirty="0">
                <a:latin typeface="Calibri" panose="020F0502020204030204" pitchFamily="34" charset="0"/>
              </a:rPr>
              <a:t> </a:t>
            </a:r>
            <a:r>
              <a:rPr lang="sv-SE" sz="2400" dirty="0" smtClean="0">
                <a:latin typeface="Calibri" panose="020F0502020204030204" pitchFamily="34" charset="0"/>
              </a:rPr>
              <a:t>    kebenaran </a:t>
            </a:r>
            <a:r>
              <a:rPr lang="sv-SE" sz="2400" dirty="0">
                <a:latin typeface="Calibri" panose="020F0502020204030204" pitchFamily="34" charset="0"/>
              </a:rPr>
              <a:t>unjuk kerja laboratorium </a:t>
            </a:r>
            <a:r>
              <a:rPr lang="sv-SE" sz="2400" dirty="0" smtClean="0">
                <a:latin typeface="Calibri" panose="020F0502020204030204" pitchFamily="34" charset="0"/>
              </a:rPr>
              <a:t>dan </a:t>
            </a:r>
            <a:r>
              <a:rPr lang="en-US" sz="2400" dirty="0" smtClean="0">
                <a:latin typeface="Calibri" panose="020F0502020204030204" pitchFamily="34" charset="0"/>
              </a:rPr>
              <a:t>yang </a:t>
            </a:r>
            <a:r>
              <a:rPr lang="en-US" sz="2400" dirty="0" err="1">
                <a:latin typeface="Calibri" panose="020F0502020204030204" pitchFamily="34" charset="0"/>
              </a:rPr>
              <a:t>berpengaruh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terhadap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hasil</a:t>
            </a:r>
            <a:endParaRPr lang="en-US" sz="2400" dirty="0">
              <a:latin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</a:rPr>
              <a:t>     </a:t>
            </a:r>
            <a:r>
              <a:rPr lang="en-US" sz="2400" dirty="0" err="1" smtClean="0">
                <a:latin typeface="Calibri" panose="020F0502020204030204" pitchFamily="34" charset="0"/>
              </a:rPr>
              <a:t>pengukuran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4683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0617" y="1166843"/>
            <a:ext cx="91671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err="1" smtClean="0">
                <a:latin typeface="Calibri" panose="020F0502020204030204" pitchFamily="34" charset="0"/>
              </a:rPr>
              <a:t>persyaratan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peralatan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juga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harus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dipenuhi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pada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saat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laboratorium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endParaRPr lang="en-US" sz="2400" dirty="0" smtClean="0"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    </a:t>
            </a:r>
            <a:r>
              <a:rPr lang="en-US" sz="2400" dirty="0" err="1" smtClean="0">
                <a:latin typeface="Calibri" panose="020F0502020204030204" pitchFamily="34" charset="0"/>
              </a:rPr>
              <a:t>menggunakan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it-IT" sz="2400" dirty="0" smtClean="0">
                <a:latin typeface="Calibri" panose="020F0502020204030204" pitchFamily="34" charset="0"/>
              </a:rPr>
              <a:t>peralatan </a:t>
            </a:r>
            <a:r>
              <a:rPr lang="it-IT" sz="2400" dirty="0">
                <a:latin typeface="Calibri" panose="020F0502020204030204" pitchFamily="34" charset="0"/>
              </a:rPr>
              <a:t>yang berada di luar </a:t>
            </a:r>
            <a:r>
              <a:rPr lang="it-IT" sz="2400" dirty="0" smtClean="0">
                <a:latin typeface="Calibri" panose="020F0502020204030204" pitchFamily="34" charset="0"/>
              </a:rPr>
              <a:t>kendali </a:t>
            </a:r>
            <a:r>
              <a:rPr lang="en-US" sz="2400" dirty="0" err="1" smtClean="0">
                <a:latin typeface="Calibri" panose="020F0502020204030204" pitchFamily="34" charset="0"/>
              </a:rPr>
              <a:t>permanennya</a:t>
            </a:r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err="1" smtClean="0">
                <a:latin typeface="Calibri" panose="020F0502020204030204" pitchFamily="34" charset="0"/>
              </a:rPr>
              <a:t>harus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b="1" dirty="0" err="1">
                <a:latin typeface="Calibri-Bold"/>
              </a:rPr>
              <a:t>memiliki</a:t>
            </a:r>
            <a:r>
              <a:rPr lang="en-US" sz="2400" b="1" dirty="0">
                <a:latin typeface="Calibri-Bold"/>
              </a:rPr>
              <a:t> </a:t>
            </a:r>
            <a:r>
              <a:rPr lang="en-US" sz="2400" b="1" dirty="0" err="1">
                <a:latin typeface="Calibri-Bold"/>
              </a:rPr>
              <a:t>prosedur</a:t>
            </a:r>
            <a:r>
              <a:rPr lang="en-US" sz="2400" b="1" dirty="0">
                <a:latin typeface="Calibri-Bold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untuk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penanganan</a:t>
            </a:r>
            <a:r>
              <a:rPr lang="en-US" sz="2400" dirty="0">
                <a:latin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</a:rPr>
              <a:t>transportasi</a:t>
            </a:r>
            <a:r>
              <a:rPr lang="en-US" sz="2400" dirty="0">
                <a:latin typeface="Calibri" panose="020F0502020204030204" pitchFamily="34" charset="0"/>
              </a:rPr>
              <a:t>, </a:t>
            </a:r>
            <a:endParaRPr lang="en-US" sz="2400" dirty="0" smtClean="0"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    </a:t>
            </a:r>
            <a:r>
              <a:rPr lang="en-US" sz="2400" dirty="0" err="1" smtClean="0">
                <a:latin typeface="Calibri" panose="020F0502020204030204" pitchFamily="34" charset="0"/>
              </a:rPr>
              <a:t>penyimpanan</a:t>
            </a:r>
            <a:r>
              <a:rPr lang="en-US" sz="2400" dirty="0" smtClean="0">
                <a:latin typeface="Calibri" panose="020F0502020204030204" pitchFamily="34" charset="0"/>
              </a:rPr>
              <a:t>, </a:t>
            </a:r>
            <a:r>
              <a:rPr lang="en-US" sz="2400" dirty="0" err="1" smtClean="0">
                <a:latin typeface="Calibri" panose="020F0502020204030204" pitchFamily="34" charset="0"/>
              </a:rPr>
              <a:t>penggunaan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dan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pemeliharaan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peralatan</a:t>
            </a:r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i-FI" sz="2400" dirty="0" smtClean="0">
                <a:latin typeface="Calibri" panose="020F0502020204030204" pitchFamily="34" charset="0"/>
              </a:rPr>
              <a:t>harus </a:t>
            </a:r>
            <a:r>
              <a:rPr lang="fi-FI" sz="2400" b="1" dirty="0">
                <a:latin typeface="Calibri-Bold"/>
              </a:rPr>
              <a:t>melakukan verifikasi </a:t>
            </a:r>
            <a:r>
              <a:rPr lang="fi-FI" sz="2400" dirty="0" smtClean="0">
                <a:latin typeface="Calibri" panose="020F0502020204030204" pitchFamily="34" charset="0"/>
              </a:rPr>
              <a:t>bahwa </a:t>
            </a:r>
            <a:r>
              <a:rPr lang="en-US" sz="2400" dirty="0" err="1" smtClean="0">
                <a:latin typeface="Calibri" panose="020F0502020204030204" pitchFamily="34" charset="0"/>
              </a:rPr>
              <a:t>peralatan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memenuhi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persyaratan</a:t>
            </a:r>
            <a:r>
              <a:rPr lang="en-US" sz="2400" dirty="0" smtClean="0">
                <a:latin typeface="Calibri" panose="020F0502020204030204" pitchFamily="34" charset="0"/>
              </a:rPr>
              <a:t> yang </a:t>
            </a:r>
            <a:r>
              <a:rPr lang="en-US" sz="2400" dirty="0" err="1" smtClean="0">
                <a:latin typeface="Calibri" panose="020F0502020204030204" pitchFamily="34" charset="0"/>
              </a:rPr>
              <a:t>ditetapkan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sebelum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pertama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kali </a:t>
            </a:r>
            <a:r>
              <a:rPr lang="fi-FI" sz="2400" dirty="0" smtClean="0">
                <a:latin typeface="Calibri" panose="020F0502020204030204" pitchFamily="34" charset="0"/>
              </a:rPr>
              <a:t>digunakan </a:t>
            </a:r>
            <a:r>
              <a:rPr lang="fi-FI" sz="2400" dirty="0">
                <a:latin typeface="Calibri" panose="020F0502020204030204" pitchFamily="34" charset="0"/>
              </a:rPr>
              <a:t>atau pada saat </a:t>
            </a:r>
            <a:r>
              <a:rPr lang="fi-FI" sz="2400" dirty="0" smtClean="0">
                <a:latin typeface="Calibri" panose="020F0502020204030204" pitchFamily="34" charset="0"/>
              </a:rPr>
              <a:t>digunakan </a:t>
            </a:r>
            <a:r>
              <a:rPr lang="en-US" sz="2400" dirty="0" err="1" smtClean="0">
                <a:latin typeface="Calibri" panose="020F0502020204030204" pitchFamily="34" charset="0"/>
              </a:rPr>
              <a:t>kembali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err="1" smtClean="0">
                <a:latin typeface="Calibri" panose="020F0502020204030204" pitchFamily="34" charset="0"/>
              </a:rPr>
              <a:t>peralatan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</a:rPr>
              <a:t>yang </a:t>
            </a:r>
            <a:r>
              <a:rPr lang="en-US" sz="2400" dirty="0" err="1">
                <a:latin typeface="Calibri" panose="020F0502020204030204" pitchFamily="34" charset="0"/>
              </a:rPr>
              <a:t>digunakan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harus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-Bold"/>
              </a:rPr>
              <a:t>mampu</a:t>
            </a:r>
            <a:r>
              <a:rPr lang="en-US" sz="2400" b="1" dirty="0" smtClean="0">
                <a:latin typeface="Calibri-Bold"/>
              </a:rPr>
              <a:t> </a:t>
            </a:r>
            <a:r>
              <a:rPr lang="en-US" sz="2400" b="1" dirty="0" err="1" smtClean="0">
                <a:latin typeface="Calibri-Bold"/>
              </a:rPr>
              <a:t>mencapai</a:t>
            </a:r>
            <a:r>
              <a:rPr lang="en-US" sz="2400" b="1" dirty="0" smtClean="0">
                <a:latin typeface="Calibri-Bold"/>
              </a:rPr>
              <a:t> </a:t>
            </a:r>
            <a:r>
              <a:rPr lang="en-US" sz="2400" b="1" dirty="0" err="1">
                <a:latin typeface="Calibri-Bold"/>
              </a:rPr>
              <a:t>akurasi</a:t>
            </a:r>
            <a:r>
              <a:rPr lang="en-US" sz="2400" b="1" dirty="0">
                <a:latin typeface="Calibri-Bold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atau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-Bold"/>
              </a:rPr>
              <a:t>ketidakpastian</a:t>
            </a:r>
            <a:r>
              <a:rPr lang="en-US" sz="2400" b="1" dirty="0" smtClean="0">
                <a:latin typeface="Calibri-Bold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yang </a:t>
            </a:r>
            <a:r>
              <a:rPr lang="en-US" sz="2400" dirty="0" err="1">
                <a:latin typeface="Calibri" panose="020F0502020204030204" pitchFamily="34" charset="0"/>
              </a:rPr>
              <a:t>diperlukan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untuk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memberikan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hasil</a:t>
            </a:r>
            <a:r>
              <a:rPr lang="en-US" sz="2400" dirty="0" smtClean="0">
                <a:latin typeface="Calibri" panose="020F0502020204030204" pitchFamily="34" charset="0"/>
              </a:rPr>
              <a:t> yang </a:t>
            </a:r>
            <a:r>
              <a:rPr lang="en-US" sz="2400" dirty="0">
                <a:latin typeface="Calibri" panose="020F0502020204030204" pitchFamily="34" charset="0"/>
              </a:rPr>
              <a:t>valid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7361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4237" y="335846"/>
            <a:ext cx="967643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sv-SE" sz="2400" dirty="0">
                <a:latin typeface="Calibri" panose="020F0502020204030204" pitchFamily="34" charset="0"/>
              </a:rPr>
              <a:t>persyaratan peralatan juga harus </a:t>
            </a:r>
            <a:r>
              <a:rPr lang="sv-SE" sz="2400" dirty="0" smtClean="0">
                <a:latin typeface="Calibri" panose="020F0502020204030204" pitchFamily="34" charset="0"/>
              </a:rPr>
              <a:t>dipenuhi </a:t>
            </a:r>
            <a:r>
              <a:rPr lang="en-US" sz="2400" dirty="0" err="1" smtClean="0">
                <a:latin typeface="Calibri" panose="020F0502020204030204" pitchFamily="34" charset="0"/>
              </a:rPr>
              <a:t>pada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saat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laboratorium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menggunakan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it-IT" sz="2400" dirty="0" smtClean="0">
                <a:latin typeface="Calibri" panose="020F0502020204030204" pitchFamily="34" charset="0"/>
              </a:rPr>
              <a:t>peralatan </a:t>
            </a:r>
            <a:r>
              <a:rPr lang="it-IT" sz="2400" dirty="0">
                <a:latin typeface="Calibri" panose="020F0502020204030204" pitchFamily="34" charset="0"/>
              </a:rPr>
              <a:t>yang berada di luar </a:t>
            </a:r>
            <a:r>
              <a:rPr lang="it-IT" sz="2400" dirty="0" smtClean="0">
                <a:latin typeface="Calibri" panose="020F0502020204030204" pitchFamily="34" charset="0"/>
              </a:rPr>
              <a:t>kendali </a:t>
            </a:r>
            <a:r>
              <a:rPr lang="en-US" sz="2400" dirty="0" err="1" smtClean="0">
                <a:latin typeface="Calibri" panose="020F0502020204030204" pitchFamily="34" charset="0"/>
              </a:rPr>
              <a:t>permanennya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 smtClean="0">
                <a:latin typeface="Calibri" panose="020F0502020204030204" pitchFamily="34" charset="0"/>
              </a:rPr>
              <a:t>harus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b="1" dirty="0" err="1">
                <a:latin typeface="Calibri-Bold"/>
              </a:rPr>
              <a:t>memiliki</a:t>
            </a:r>
            <a:r>
              <a:rPr lang="en-US" sz="2400" b="1" dirty="0">
                <a:latin typeface="Calibri-Bold"/>
              </a:rPr>
              <a:t> </a:t>
            </a:r>
            <a:r>
              <a:rPr lang="en-US" sz="2400" b="1" dirty="0" err="1">
                <a:latin typeface="Calibri-Bold"/>
              </a:rPr>
              <a:t>prosedur</a:t>
            </a:r>
            <a:r>
              <a:rPr lang="en-US" sz="2400" b="1" dirty="0">
                <a:latin typeface="Calibri-Bold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untuk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penanganan</a:t>
            </a:r>
            <a:r>
              <a:rPr lang="en-US" sz="2400" dirty="0">
                <a:latin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</a:rPr>
              <a:t>transportasi</a:t>
            </a:r>
            <a:r>
              <a:rPr lang="en-US" sz="2400" dirty="0">
                <a:latin typeface="Calibri" panose="020F0502020204030204" pitchFamily="34" charset="0"/>
              </a:rPr>
              <a:t>, </a:t>
            </a:r>
            <a:r>
              <a:rPr lang="en-US" sz="2400" dirty="0" err="1" smtClean="0">
                <a:latin typeface="Calibri" panose="020F0502020204030204" pitchFamily="34" charset="0"/>
              </a:rPr>
              <a:t>penyimpanan</a:t>
            </a:r>
            <a:r>
              <a:rPr lang="en-US" sz="2400" dirty="0" smtClean="0">
                <a:latin typeface="Calibri" panose="020F0502020204030204" pitchFamily="34" charset="0"/>
              </a:rPr>
              <a:t>, </a:t>
            </a:r>
            <a:r>
              <a:rPr lang="en-US" sz="2400" dirty="0" err="1" smtClean="0">
                <a:latin typeface="Calibri" panose="020F0502020204030204" pitchFamily="34" charset="0"/>
              </a:rPr>
              <a:t>penggunaan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dan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pemeliharaan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peralatan</a:t>
            </a:r>
            <a:r>
              <a:rPr lang="fi-FI" sz="2400" dirty="0" smtClean="0">
                <a:latin typeface="Calibri" panose="020F0502020204030204" pitchFamily="34" charset="0"/>
              </a:rPr>
              <a:t>harus </a:t>
            </a:r>
            <a:r>
              <a:rPr lang="fi-FI" sz="2400" b="1" dirty="0">
                <a:latin typeface="Calibri-Bold"/>
              </a:rPr>
              <a:t>melakukan verifikasi </a:t>
            </a:r>
            <a:r>
              <a:rPr lang="fi-FI" sz="2400" dirty="0" smtClean="0">
                <a:latin typeface="Calibri" panose="020F0502020204030204" pitchFamily="34" charset="0"/>
              </a:rPr>
              <a:t>bahwa</a:t>
            </a:r>
            <a:r>
              <a:rPr lang="en-US" sz="2400" dirty="0" err="1" smtClean="0">
                <a:latin typeface="Calibri" panose="020F0502020204030204" pitchFamily="34" charset="0"/>
              </a:rPr>
              <a:t>peralatan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memenuhi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persyaratan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yang </a:t>
            </a:r>
            <a:r>
              <a:rPr lang="en-US" sz="2400" dirty="0" err="1" smtClean="0">
                <a:latin typeface="Calibri" panose="020F0502020204030204" pitchFamily="34" charset="0"/>
              </a:rPr>
              <a:t>ditetapkan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sebelum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pertama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kali </a:t>
            </a:r>
            <a:r>
              <a:rPr lang="fi-FI" sz="2400" dirty="0" smtClean="0">
                <a:latin typeface="Calibri" panose="020F0502020204030204" pitchFamily="34" charset="0"/>
              </a:rPr>
              <a:t>digunakan </a:t>
            </a:r>
            <a:r>
              <a:rPr lang="fi-FI" sz="2400" dirty="0">
                <a:latin typeface="Calibri" panose="020F0502020204030204" pitchFamily="34" charset="0"/>
              </a:rPr>
              <a:t>atau pada saat </a:t>
            </a:r>
            <a:r>
              <a:rPr lang="fi-FI" sz="2400" dirty="0" smtClean="0">
                <a:latin typeface="Calibri" panose="020F0502020204030204" pitchFamily="34" charset="0"/>
              </a:rPr>
              <a:t>digunakan</a:t>
            </a:r>
            <a:r>
              <a:rPr lang="en-US" sz="2400" dirty="0" err="1" smtClean="0">
                <a:latin typeface="Calibri" panose="020F0502020204030204" pitchFamily="34" charset="0"/>
              </a:rPr>
              <a:t>kembali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 smtClean="0">
                <a:latin typeface="Calibri" panose="020F0502020204030204" pitchFamily="34" charset="0"/>
              </a:rPr>
              <a:t>peralatan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</a:rPr>
              <a:t>yang </a:t>
            </a:r>
            <a:r>
              <a:rPr lang="en-US" sz="2400" dirty="0" err="1">
                <a:latin typeface="Calibri" panose="020F0502020204030204" pitchFamily="34" charset="0"/>
              </a:rPr>
              <a:t>digunakan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harus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-Bold"/>
              </a:rPr>
              <a:t>mampu</a:t>
            </a:r>
            <a:r>
              <a:rPr lang="en-US" sz="2400" b="1" dirty="0" smtClean="0">
                <a:latin typeface="Calibri-Bold"/>
              </a:rPr>
              <a:t> </a:t>
            </a:r>
            <a:r>
              <a:rPr lang="en-US" sz="2400" b="1" dirty="0" err="1" smtClean="0">
                <a:latin typeface="Calibri-Bold"/>
              </a:rPr>
              <a:t>mencapai</a:t>
            </a:r>
            <a:r>
              <a:rPr lang="en-US" sz="2400" b="1" dirty="0" smtClean="0">
                <a:latin typeface="Calibri-Bold"/>
              </a:rPr>
              <a:t> </a:t>
            </a:r>
            <a:r>
              <a:rPr lang="en-US" sz="2400" b="1" dirty="0" err="1">
                <a:latin typeface="Calibri-Bold"/>
              </a:rPr>
              <a:t>akurasi</a:t>
            </a:r>
            <a:r>
              <a:rPr lang="en-US" sz="2400" b="1" dirty="0">
                <a:latin typeface="Calibri-Bold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atau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-Bold"/>
              </a:rPr>
              <a:t>ketidakpastian</a:t>
            </a:r>
            <a:r>
              <a:rPr lang="en-US" sz="2400" b="1" dirty="0" smtClean="0">
                <a:latin typeface="Calibri-Bold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yang </a:t>
            </a:r>
            <a:r>
              <a:rPr lang="en-US" sz="2400" dirty="0" err="1">
                <a:latin typeface="Calibri" panose="020F0502020204030204" pitchFamily="34" charset="0"/>
              </a:rPr>
              <a:t>diperlukan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untuk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memberikan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hasil</a:t>
            </a:r>
            <a:r>
              <a:rPr lang="en-US" sz="2400" dirty="0" smtClean="0">
                <a:latin typeface="Calibri" panose="020F0502020204030204" pitchFamily="34" charset="0"/>
              </a:rPr>
              <a:t> yang valid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 smtClean="0">
                <a:latin typeface="Calibri" panose="020F0502020204030204" pitchFamily="34" charset="0"/>
              </a:rPr>
              <a:t>alat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ukur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b="1" dirty="0" err="1">
                <a:latin typeface="Calibri-Bold"/>
              </a:rPr>
              <a:t>harus</a:t>
            </a:r>
            <a:r>
              <a:rPr lang="en-US" sz="2400" b="1" dirty="0">
                <a:latin typeface="Calibri-Bold"/>
              </a:rPr>
              <a:t> </a:t>
            </a:r>
            <a:r>
              <a:rPr lang="en-US" sz="2400" b="1" dirty="0" err="1">
                <a:latin typeface="Calibri-Bold"/>
              </a:rPr>
              <a:t>dikalibrasi</a:t>
            </a:r>
            <a:r>
              <a:rPr lang="en-US" sz="2400" b="1" dirty="0">
                <a:latin typeface="Calibri-Bold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apabila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-Bold"/>
              </a:rPr>
              <a:t>akurasi</a:t>
            </a:r>
            <a:r>
              <a:rPr lang="en-US" sz="2400" b="1" dirty="0" smtClean="0">
                <a:latin typeface="Calibri-Bold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atau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b="1" dirty="0" err="1">
                <a:latin typeface="Calibri-Bold"/>
              </a:rPr>
              <a:t>ketidakpastian</a:t>
            </a:r>
            <a:r>
              <a:rPr lang="en-US" sz="2400" dirty="0" err="1">
                <a:latin typeface="Calibri" panose="020F0502020204030204" pitchFamily="34" charset="0"/>
              </a:rPr>
              <a:t>nya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berpengaruh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terhadap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keabsahan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hasil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yang </a:t>
            </a:r>
            <a:r>
              <a:rPr lang="en-US" sz="2400" dirty="0" err="1" smtClean="0">
                <a:latin typeface="Calibri" panose="020F0502020204030204" pitchFamily="34" charset="0"/>
              </a:rPr>
              <a:t>dilaporkan</a:t>
            </a:r>
            <a:r>
              <a:rPr lang="en-US" sz="2400" dirty="0">
                <a:latin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</a:rPr>
              <a:t>dan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apabila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diperlukan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untuk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menetapkan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ketertelusuran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hasil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yang </a:t>
            </a:r>
            <a:r>
              <a:rPr lang="en-US" sz="2400" dirty="0" err="1" smtClean="0">
                <a:latin typeface="Calibri" panose="020F0502020204030204" pitchFamily="34" charset="0"/>
              </a:rPr>
              <a:t>dilaporkan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17472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396</TotalTime>
  <Words>930</Words>
  <Application>Microsoft Office PowerPoint</Application>
  <PresentationFormat>Widescreen</PresentationFormat>
  <Paragraphs>94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Arial</vt:lpstr>
      <vt:lpstr>ArialMT</vt:lpstr>
      <vt:lpstr>Bahnschrift SemiBold</vt:lpstr>
      <vt:lpstr>Calibri</vt:lpstr>
      <vt:lpstr>Calibri-Bold</vt:lpstr>
      <vt:lpstr>Calibri-Italic</vt:lpstr>
      <vt:lpstr>Century Gothic</vt:lpstr>
      <vt:lpstr>Courier New</vt:lpstr>
      <vt:lpstr>Verdana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28</cp:revision>
  <dcterms:created xsi:type="dcterms:W3CDTF">2021-10-05T14:44:12Z</dcterms:created>
  <dcterms:modified xsi:type="dcterms:W3CDTF">2021-10-08T22:29:04Z</dcterms:modified>
</cp:coreProperties>
</file>