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4" r:id="rId9"/>
    <p:sldId id="263" r:id="rId10"/>
    <p:sldId id="264" r:id="rId11"/>
    <p:sldId id="265" r:id="rId12"/>
    <p:sldId id="266" r:id="rId13"/>
    <p:sldId id="267" r:id="rId14"/>
    <p:sldId id="268" r:id="rId15"/>
    <p:sldId id="269" r:id="rId16"/>
    <p:sldId id="275" r:id="rId17"/>
    <p:sldId id="270" r:id="rId18"/>
    <p:sldId id="271" r:id="rId19"/>
    <p:sldId id="272" r:id="rId20"/>
    <p:sldId id="289" r:id="rId21"/>
    <p:sldId id="276" r:id="rId22"/>
    <p:sldId id="294" r:id="rId23"/>
    <p:sldId id="277" r:id="rId24"/>
    <p:sldId id="295" r:id="rId25"/>
    <p:sldId id="278" r:id="rId26"/>
    <p:sldId id="279" r:id="rId27"/>
    <p:sldId id="280" r:id="rId28"/>
    <p:sldId id="281" r:id="rId29"/>
    <p:sldId id="283" r:id="rId30"/>
    <p:sldId id="282" r:id="rId31"/>
    <p:sldId id="284" r:id="rId32"/>
    <p:sldId id="285" r:id="rId33"/>
    <p:sldId id="286" r:id="rId34"/>
    <p:sldId id="287" r:id="rId35"/>
    <p:sldId id="288" r:id="rId36"/>
    <p:sldId id="290" r:id="rId37"/>
    <p:sldId id="291" r:id="rId38"/>
    <p:sldId id="292" r:id="rId3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60" autoAdjust="0"/>
    <p:restoredTop sz="94660"/>
  </p:normalViewPr>
  <p:slideViewPr>
    <p:cSldViewPr>
      <p:cViewPr>
        <p:scale>
          <a:sx n="50" d="100"/>
          <a:sy n="50" d="100"/>
        </p:scale>
        <p:origin x="-1200" y="-6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F46DBAA-81A1-46C2-BC86-6AE7885D6023}" type="datetimeFigureOut">
              <a:rPr lang="id-ID" smtClean="0"/>
              <a:pPr/>
              <a:t>10/10/2012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E63F65A-DD5D-4348-A1A6-BA04A2B31B80}"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F46DBAA-81A1-46C2-BC86-6AE7885D6023}" type="datetimeFigureOut">
              <a:rPr lang="id-ID" smtClean="0"/>
              <a:pPr/>
              <a:t>10/10/2012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E63F65A-DD5D-4348-A1A6-BA04A2B31B80}"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F46DBAA-81A1-46C2-BC86-6AE7885D6023}" type="datetimeFigureOut">
              <a:rPr lang="id-ID" smtClean="0"/>
              <a:pPr/>
              <a:t>10/10/2012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E63F65A-DD5D-4348-A1A6-BA04A2B31B80}"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F46DBAA-81A1-46C2-BC86-6AE7885D6023}" type="datetimeFigureOut">
              <a:rPr lang="id-ID" smtClean="0"/>
              <a:pPr/>
              <a:t>10/10/2012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E63F65A-DD5D-4348-A1A6-BA04A2B31B80}"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46DBAA-81A1-46C2-BC86-6AE7885D6023}" type="datetimeFigureOut">
              <a:rPr lang="id-ID" smtClean="0"/>
              <a:pPr/>
              <a:t>10/10/2012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E63F65A-DD5D-4348-A1A6-BA04A2B31B80}"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EF46DBAA-81A1-46C2-BC86-6AE7885D6023}" type="datetimeFigureOut">
              <a:rPr lang="id-ID" smtClean="0"/>
              <a:pPr/>
              <a:t>10/10/2012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E63F65A-DD5D-4348-A1A6-BA04A2B31B80}"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EF46DBAA-81A1-46C2-BC86-6AE7885D6023}" type="datetimeFigureOut">
              <a:rPr lang="id-ID" smtClean="0"/>
              <a:pPr/>
              <a:t>10/10/2012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E63F65A-DD5D-4348-A1A6-BA04A2B31B80}"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EF46DBAA-81A1-46C2-BC86-6AE7885D6023}" type="datetimeFigureOut">
              <a:rPr lang="id-ID" smtClean="0"/>
              <a:pPr/>
              <a:t>10/10/2012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E63F65A-DD5D-4348-A1A6-BA04A2B31B80}"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46DBAA-81A1-46C2-BC86-6AE7885D6023}" type="datetimeFigureOut">
              <a:rPr lang="id-ID" smtClean="0"/>
              <a:pPr/>
              <a:t>10/10/2012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E63F65A-DD5D-4348-A1A6-BA04A2B31B80}"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46DBAA-81A1-46C2-BC86-6AE7885D6023}" type="datetimeFigureOut">
              <a:rPr lang="id-ID" smtClean="0"/>
              <a:pPr/>
              <a:t>10/10/2012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E63F65A-DD5D-4348-A1A6-BA04A2B31B80}"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46DBAA-81A1-46C2-BC86-6AE7885D6023}" type="datetimeFigureOut">
              <a:rPr lang="id-ID" smtClean="0"/>
              <a:pPr/>
              <a:t>10/10/2012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E63F65A-DD5D-4348-A1A6-BA04A2B31B80}"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46DBAA-81A1-46C2-BC86-6AE7885D6023}" type="datetimeFigureOut">
              <a:rPr lang="id-ID" smtClean="0"/>
              <a:pPr/>
              <a:t>10/10/2012</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3F65A-DD5D-4348-A1A6-BA04A2B31B80}"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7.xml"/><Relationship Id="rId18" Type="http://schemas.openxmlformats.org/officeDocument/2006/relationships/slide" Target="slide1.xml"/><Relationship Id="rId3" Type="http://schemas.openxmlformats.org/officeDocument/2006/relationships/image" Target="../media/image2.png"/><Relationship Id="rId7" Type="http://schemas.openxmlformats.org/officeDocument/2006/relationships/slide" Target="slide8.xml"/><Relationship Id="rId12" Type="http://schemas.openxmlformats.org/officeDocument/2006/relationships/slide" Target="slide16.xml"/><Relationship Id="rId17" Type="http://schemas.openxmlformats.org/officeDocument/2006/relationships/slide" Target="slide38.xml"/><Relationship Id="rId2" Type="http://schemas.openxmlformats.org/officeDocument/2006/relationships/image" Target="../media/image1.png"/><Relationship Id="rId16"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5.xml"/><Relationship Id="rId5" Type="http://schemas.openxmlformats.org/officeDocument/2006/relationships/image" Target="../media/image9.png"/><Relationship Id="rId15" Type="http://schemas.openxmlformats.org/officeDocument/2006/relationships/slide" Target="slide2.xml"/><Relationship Id="rId10" Type="http://schemas.openxmlformats.org/officeDocument/2006/relationships/slide" Target="slide13.xml"/><Relationship Id="rId19"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slide" Target="slide12.xml"/><Relationship Id="rId14" Type="http://schemas.openxmlformats.org/officeDocument/2006/relationships/slide" Target="slide19.xml"/></Relationships>
</file>

<file path=ppt/slides/_rels/slide11.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xml"/><Relationship Id="rId3" Type="http://schemas.openxmlformats.org/officeDocument/2006/relationships/image" Target="../media/image2.png"/><Relationship Id="rId7" Type="http://schemas.openxmlformats.org/officeDocument/2006/relationships/slide" Target="slide12.xml"/><Relationship Id="rId12" Type="http://schemas.openxmlformats.org/officeDocument/2006/relationships/slide" Target="slide19.xml"/><Relationship Id="rId17" Type="http://schemas.openxmlformats.org/officeDocument/2006/relationships/image" Target="../media/image3.png"/><Relationship Id="rId2" Type="http://schemas.openxmlformats.org/officeDocument/2006/relationships/image" Target="../media/image1.png"/><Relationship Id="rId16"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11.xml"/><Relationship Id="rId11" Type="http://schemas.openxmlformats.org/officeDocument/2006/relationships/slide" Target="slide17.xml"/><Relationship Id="rId5" Type="http://schemas.openxmlformats.org/officeDocument/2006/relationships/slide" Target="slide8.xml"/><Relationship Id="rId15" Type="http://schemas.openxmlformats.org/officeDocument/2006/relationships/slide" Target="slide38.xml"/><Relationship Id="rId10" Type="http://schemas.openxmlformats.org/officeDocument/2006/relationships/slide" Target="slide16.xml"/><Relationship Id="rId4" Type="http://schemas.openxmlformats.org/officeDocument/2006/relationships/slide" Target="slide7.xml"/><Relationship Id="rId9" Type="http://schemas.openxmlformats.org/officeDocument/2006/relationships/slide" Target="slide15.xml"/><Relationship Id="rId14" Type="http://schemas.openxmlformats.org/officeDocument/2006/relationships/slide" Target="slide20.xml"/></Relationships>
</file>

<file path=ppt/slides/_rels/slide12.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xml"/><Relationship Id="rId3" Type="http://schemas.openxmlformats.org/officeDocument/2006/relationships/image" Target="../media/image2.png"/><Relationship Id="rId7" Type="http://schemas.openxmlformats.org/officeDocument/2006/relationships/slide" Target="slide12.xml"/><Relationship Id="rId12" Type="http://schemas.openxmlformats.org/officeDocument/2006/relationships/slide" Target="slide19.xml"/><Relationship Id="rId17" Type="http://schemas.openxmlformats.org/officeDocument/2006/relationships/image" Target="../media/image3.png"/><Relationship Id="rId2" Type="http://schemas.openxmlformats.org/officeDocument/2006/relationships/image" Target="../media/image1.png"/><Relationship Id="rId16"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11.xml"/><Relationship Id="rId11" Type="http://schemas.openxmlformats.org/officeDocument/2006/relationships/slide" Target="slide17.xml"/><Relationship Id="rId5" Type="http://schemas.openxmlformats.org/officeDocument/2006/relationships/slide" Target="slide8.xml"/><Relationship Id="rId15" Type="http://schemas.openxmlformats.org/officeDocument/2006/relationships/slide" Target="slide38.xml"/><Relationship Id="rId10" Type="http://schemas.openxmlformats.org/officeDocument/2006/relationships/slide" Target="slide16.xml"/><Relationship Id="rId4" Type="http://schemas.openxmlformats.org/officeDocument/2006/relationships/slide" Target="slide7.xml"/><Relationship Id="rId9" Type="http://schemas.openxmlformats.org/officeDocument/2006/relationships/slide" Target="slide15.xml"/><Relationship Id="rId14" Type="http://schemas.openxmlformats.org/officeDocument/2006/relationships/slide" Target="slide20.xml"/></Relationships>
</file>

<file path=ppt/slides/_rels/slide13.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9.xml"/><Relationship Id="rId1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slide" Target="slide11.xml"/><Relationship Id="rId12" Type="http://schemas.openxmlformats.org/officeDocument/2006/relationships/slide" Target="slide17.xml"/><Relationship Id="rId17" Type="http://schemas.openxmlformats.org/officeDocument/2006/relationships/slide" Target="slide1.xml"/><Relationship Id="rId2" Type="http://schemas.openxmlformats.org/officeDocument/2006/relationships/image" Target="../media/image1.png"/><Relationship Id="rId16" Type="http://schemas.openxmlformats.org/officeDocument/2006/relationships/slide" Target="slide38.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slide" Target="slide16.xml"/><Relationship Id="rId5" Type="http://schemas.openxmlformats.org/officeDocument/2006/relationships/slide" Target="slide7.xml"/><Relationship Id="rId15" Type="http://schemas.openxmlformats.org/officeDocument/2006/relationships/slide" Target="slide20.xml"/><Relationship Id="rId10" Type="http://schemas.openxmlformats.org/officeDocument/2006/relationships/slide" Target="slide15.xml"/><Relationship Id="rId4" Type="http://schemas.openxmlformats.org/officeDocument/2006/relationships/image" Target="../media/image10.jpeg"/><Relationship Id="rId9" Type="http://schemas.openxmlformats.org/officeDocument/2006/relationships/slide" Target="slide13.xml"/><Relationship Id="rId14" Type="http://schemas.openxmlformats.org/officeDocument/2006/relationships/slide" Target="slide2.xml"/></Relationships>
</file>

<file path=ppt/slides/_rels/slide14.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9.xml"/><Relationship Id="rId1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slide" Target="slide11.xml"/><Relationship Id="rId12" Type="http://schemas.openxmlformats.org/officeDocument/2006/relationships/slide" Target="slide17.xml"/><Relationship Id="rId17" Type="http://schemas.openxmlformats.org/officeDocument/2006/relationships/slide" Target="slide1.xml"/><Relationship Id="rId2" Type="http://schemas.openxmlformats.org/officeDocument/2006/relationships/image" Target="../media/image1.png"/><Relationship Id="rId16" Type="http://schemas.openxmlformats.org/officeDocument/2006/relationships/slide" Target="slide38.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slide" Target="slide16.xml"/><Relationship Id="rId5" Type="http://schemas.openxmlformats.org/officeDocument/2006/relationships/slide" Target="slide7.xml"/><Relationship Id="rId15" Type="http://schemas.openxmlformats.org/officeDocument/2006/relationships/slide" Target="slide20.xml"/><Relationship Id="rId10" Type="http://schemas.openxmlformats.org/officeDocument/2006/relationships/slide" Target="slide15.xml"/><Relationship Id="rId4" Type="http://schemas.openxmlformats.org/officeDocument/2006/relationships/image" Target="../media/image11.jpeg"/><Relationship Id="rId9" Type="http://schemas.openxmlformats.org/officeDocument/2006/relationships/slide" Target="slide13.xml"/><Relationship Id="rId14" Type="http://schemas.openxmlformats.org/officeDocument/2006/relationships/slide" Target="slide2.xml"/></Relationships>
</file>

<file path=ppt/slides/_rels/slide15.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6.xml"/><Relationship Id="rId18" Type="http://schemas.openxmlformats.org/officeDocument/2006/relationships/slide" Target="slide38.xml"/><Relationship Id="rId3" Type="http://schemas.openxmlformats.org/officeDocument/2006/relationships/image" Target="../media/image2.png"/><Relationship Id="rId7" Type="http://schemas.openxmlformats.org/officeDocument/2006/relationships/slide" Target="slide7.xml"/><Relationship Id="rId12" Type="http://schemas.openxmlformats.org/officeDocument/2006/relationships/slide" Target="slide15.xml"/><Relationship Id="rId17" Type="http://schemas.openxmlformats.org/officeDocument/2006/relationships/slide" Target="slide20.xml"/><Relationship Id="rId2" Type="http://schemas.openxmlformats.org/officeDocument/2006/relationships/image" Target="../media/image1.png"/><Relationship Id="rId16" Type="http://schemas.openxmlformats.org/officeDocument/2006/relationships/slide" Target="slide2.xml"/><Relationship Id="rId20"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jpeg"/><Relationship Id="rId11" Type="http://schemas.openxmlformats.org/officeDocument/2006/relationships/slide" Target="slide13.xml"/><Relationship Id="rId5" Type="http://schemas.openxmlformats.org/officeDocument/2006/relationships/image" Target="../media/image13.jpeg"/><Relationship Id="rId15" Type="http://schemas.openxmlformats.org/officeDocument/2006/relationships/slide" Target="slide19.xml"/><Relationship Id="rId10" Type="http://schemas.openxmlformats.org/officeDocument/2006/relationships/slide" Target="slide12.xml"/><Relationship Id="rId19" Type="http://schemas.openxmlformats.org/officeDocument/2006/relationships/slide" Target="slide1.xml"/><Relationship Id="rId4" Type="http://schemas.openxmlformats.org/officeDocument/2006/relationships/image" Target="../media/image12.jpeg"/><Relationship Id="rId9" Type="http://schemas.openxmlformats.org/officeDocument/2006/relationships/slide" Target="slide11.xml"/><Relationship Id="rId14" Type="http://schemas.openxmlformats.org/officeDocument/2006/relationships/slide" Target="slide17.xml"/></Relationships>
</file>

<file path=ppt/slides/_rels/slide16.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9.xml"/><Relationship Id="rId1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slide" Target="slide11.xml"/><Relationship Id="rId12" Type="http://schemas.openxmlformats.org/officeDocument/2006/relationships/slide" Target="slide17.xml"/><Relationship Id="rId17" Type="http://schemas.openxmlformats.org/officeDocument/2006/relationships/slide" Target="slide1.xml"/><Relationship Id="rId2" Type="http://schemas.openxmlformats.org/officeDocument/2006/relationships/image" Target="../media/image1.png"/><Relationship Id="rId16" Type="http://schemas.openxmlformats.org/officeDocument/2006/relationships/slide" Target="slide38.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slide" Target="slide16.xml"/><Relationship Id="rId5" Type="http://schemas.openxmlformats.org/officeDocument/2006/relationships/slide" Target="slide7.xml"/><Relationship Id="rId15" Type="http://schemas.openxmlformats.org/officeDocument/2006/relationships/slide" Target="slide20.xml"/><Relationship Id="rId10" Type="http://schemas.openxmlformats.org/officeDocument/2006/relationships/slide" Target="slide15.xml"/><Relationship Id="rId4" Type="http://schemas.openxmlformats.org/officeDocument/2006/relationships/image" Target="../media/image15.png"/><Relationship Id="rId9" Type="http://schemas.openxmlformats.org/officeDocument/2006/relationships/slide" Target="slide13.xml"/><Relationship Id="rId14" Type="http://schemas.openxmlformats.org/officeDocument/2006/relationships/slide" Target="slide2.xml"/></Relationships>
</file>

<file path=ppt/slides/_rels/slide17.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9.xml"/><Relationship Id="rId1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slide" Target="slide11.xml"/><Relationship Id="rId12" Type="http://schemas.openxmlformats.org/officeDocument/2006/relationships/slide" Target="slide17.xml"/><Relationship Id="rId17" Type="http://schemas.openxmlformats.org/officeDocument/2006/relationships/slide" Target="slide1.xml"/><Relationship Id="rId2" Type="http://schemas.openxmlformats.org/officeDocument/2006/relationships/image" Target="../media/image1.png"/><Relationship Id="rId16" Type="http://schemas.openxmlformats.org/officeDocument/2006/relationships/slide" Target="slide38.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slide" Target="slide16.xml"/><Relationship Id="rId5" Type="http://schemas.openxmlformats.org/officeDocument/2006/relationships/slide" Target="slide7.xml"/><Relationship Id="rId15" Type="http://schemas.openxmlformats.org/officeDocument/2006/relationships/slide" Target="slide20.xml"/><Relationship Id="rId10" Type="http://schemas.openxmlformats.org/officeDocument/2006/relationships/slide" Target="slide15.xml"/><Relationship Id="rId4" Type="http://schemas.openxmlformats.org/officeDocument/2006/relationships/image" Target="../media/image16.png"/><Relationship Id="rId9" Type="http://schemas.openxmlformats.org/officeDocument/2006/relationships/slide" Target="slide13.xml"/><Relationship Id="rId14" Type="http://schemas.openxmlformats.org/officeDocument/2006/relationships/slide" Target="slide2.xml"/></Relationships>
</file>

<file path=ppt/slides/_rels/slide18.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xml"/><Relationship Id="rId3" Type="http://schemas.openxmlformats.org/officeDocument/2006/relationships/image" Target="../media/image2.png"/><Relationship Id="rId7" Type="http://schemas.openxmlformats.org/officeDocument/2006/relationships/slide" Target="slide12.xml"/><Relationship Id="rId12" Type="http://schemas.openxmlformats.org/officeDocument/2006/relationships/slide" Target="slide19.xml"/><Relationship Id="rId17" Type="http://schemas.openxmlformats.org/officeDocument/2006/relationships/image" Target="../media/image3.png"/><Relationship Id="rId2" Type="http://schemas.openxmlformats.org/officeDocument/2006/relationships/image" Target="../media/image1.png"/><Relationship Id="rId16"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11.xml"/><Relationship Id="rId11" Type="http://schemas.openxmlformats.org/officeDocument/2006/relationships/slide" Target="slide17.xml"/><Relationship Id="rId5" Type="http://schemas.openxmlformats.org/officeDocument/2006/relationships/slide" Target="slide8.xml"/><Relationship Id="rId15" Type="http://schemas.openxmlformats.org/officeDocument/2006/relationships/slide" Target="slide38.xml"/><Relationship Id="rId10" Type="http://schemas.openxmlformats.org/officeDocument/2006/relationships/slide" Target="slide16.xml"/><Relationship Id="rId4" Type="http://schemas.openxmlformats.org/officeDocument/2006/relationships/slide" Target="slide7.xml"/><Relationship Id="rId9" Type="http://schemas.openxmlformats.org/officeDocument/2006/relationships/slide" Target="slide15.xml"/><Relationship Id="rId14" Type="http://schemas.openxmlformats.org/officeDocument/2006/relationships/slide" Target="slide20.xml"/></Relationships>
</file>

<file path=ppt/slides/_rels/slide19.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xml"/><Relationship Id="rId3" Type="http://schemas.openxmlformats.org/officeDocument/2006/relationships/image" Target="../media/image2.png"/><Relationship Id="rId7" Type="http://schemas.openxmlformats.org/officeDocument/2006/relationships/slide" Target="slide12.xml"/><Relationship Id="rId12" Type="http://schemas.openxmlformats.org/officeDocument/2006/relationships/slide" Target="slide19.xml"/><Relationship Id="rId17" Type="http://schemas.openxmlformats.org/officeDocument/2006/relationships/image" Target="../media/image3.png"/><Relationship Id="rId2" Type="http://schemas.openxmlformats.org/officeDocument/2006/relationships/image" Target="../media/image1.png"/><Relationship Id="rId16"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11.xml"/><Relationship Id="rId11" Type="http://schemas.openxmlformats.org/officeDocument/2006/relationships/slide" Target="slide17.xml"/><Relationship Id="rId5" Type="http://schemas.openxmlformats.org/officeDocument/2006/relationships/slide" Target="slide8.xml"/><Relationship Id="rId15" Type="http://schemas.openxmlformats.org/officeDocument/2006/relationships/slide" Target="slide38.xml"/><Relationship Id="rId10" Type="http://schemas.openxmlformats.org/officeDocument/2006/relationships/slide" Target="slide16.xml"/><Relationship Id="rId4" Type="http://schemas.openxmlformats.org/officeDocument/2006/relationships/slide" Target="slide7.xml"/><Relationship Id="rId9" Type="http://schemas.openxmlformats.org/officeDocument/2006/relationships/slide" Target="slide15.xml"/><Relationship Id="rId14" Type="http://schemas.openxmlformats.org/officeDocument/2006/relationships/slide" Target="slide20.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3.png"/><Relationship Id="rId3" Type="http://schemas.openxmlformats.org/officeDocument/2006/relationships/slide" Target="slide2.xml"/><Relationship Id="rId7" Type="http://schemas.openxmlformats.org/officeDocument/2006/relationships/image" Target="../media/image2.png"/><Relationship Id="rId12"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38.xml"/><Relationship Id="rId11" Type="http://schemas.openxmlformats.org/officeDocument/2006/relationships/slide" Target="slide6.xml"/><Relationship Id="rId5" Type="http://schemas.openxmlformats.org/officeDocument/2006/relationships/slide" Target="slide20.xml"/><Relationship Id="rId10" Type="http://schemas.openxmlformats.org/officeDocument/2006/relationships/slide" Target="slide5.xml"/><Relationship Id="rId4" Type="http://schemas.openxmlformats.org/officeDocument/2006/relationships/slide" Target="slide7.xml"/><Relationship Id="rId9" Type="http://schemas.openxmlformats.org/officeDocument/2006/relationships/slide" Target="slide4.xml"/></Relationships>
</file>

<file path=ppt/slides/_rels/slide20.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6.xml"/><Relationship Id="rId18" Type="http://schemas.openxmlformats.org/officeDocument/2006/relationships/slide" Target="slide37.xml"/><Relationship Id="rId3" Type="http://schemas.openxmlformats.org/officeDocument/2006/relationships/image" Target="../media/image2.png"/><Relationship Id="rId7" Type="http://schemas.openxmlformats.org/officeDocument/2006/relationships/slide" Target="slide38.xml"/><Relationship Id="rId12" Type="http://schemas.openxmlformats.org/officeDocument/2006/relationships/slide" Target="slide25.xml"/><Relationship Id="rId17" Type="http://schemas.openxmlformats.org/officeDocument/2006/relationships/slide" Target="slide36.xml"/><Relationship Id="rId2" Type="http://schemas.openxmlformats.org/officeDocument/2006/relationships/image" Target="../media/image1.png"/><Relationship Id="rId16" Type="http://schemas.openxmlformats.org/officeDocument/2006/relationships/slide" Target="slide35.xml"/><Relationship Id="rId20"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slide" Target="slide20.xml"/><Relationship Id="rId11" Type="http://schemas.openxmlformats.org/officeDocument/2006/relationships/slide" Target="slide24.xml"/><Relationship Id="rId5" Type="http://schemas.openxmlformats.org/officeDocument/2006/relationships/slide" Target="slide7.xml"/><Relationship Id="rId15" Type="http://schemas.openxmlformats.org/officeDocument/2006/relationships/slide" Target="slide34.xml"/><Relationship Id="rId10" Type="http://schemas.openxmlformats.org/officeDocument/2006/relationships/slide" Target="slide23.xml"/><Relationship Id="rId19" Type="http://schemas.openxmlformats.org/officeDocument/2006/relationships/slide" Target="slide1.xml"/><Relationship Id="rId4" Type="http://schemas.openxmlformats.org/officeDocument/2006/relationships/slide" Target="slide2.xml"/><Relationship Id="rId9" Type="http://schemas.openxmlformats.org/officeDocument/2006/relationships/slide" Target="slide22.xml"/><Relationship Id="rId14" Type="http://schemas.openxmlformats.org/officeDocument/2006/relationships/slide" Target="slide30.xml"/></Relationships>
</file>

<file path=ppt/slides/_rels/slide21.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24.xml"/><Relationship Id="rId18" Type="http://schemas.openxmlformats.org/officeDocument/2006/relationships/slide" Target="slide35.xml"/><Relationship Id="rId3" Type="http://schemas.openxmlformats.org/officeDocument/2006/relationships/image" Target="../media/image2.png"/><Relationship Id="rId7" Type="http://schemas.openxmlformats.org/officeDocument/2006/relationships/slide" Target="slide38.xml"/><Relationship Id="rId12" Type="http://schemas.openxmlformats.org/officeDocument/2006/relationships/slide" Target="slide23.xml"/><Relationship Id="rId17" Type="http://schemas.openxmlformats.org/officeDocument/2006/relationships/slide" Target="slide34.xml"/><Relationship Id="rId2" Type="http://schemas.openxmlformats.org/officeDocument/2006/relationships/image" Target="../media/image1.png"/><Relationship Id="rId16" Type="http://schemas.openxmlformats.org/officeDocument/2006/relationships/slide" Target="slide30.xml"/><Relationship Id="rId20"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slide" Target="slide20.xml"/><Relationship Id="rId11" Type="http://schemas.openxmlformats.org/officeDocument/2006/relationships/slide" Target="slide22.xml"/><Relationship Id="rId5" Type="http://schemas.openxmlformats.org/officeDocument/2006/relationships/slide" Target="slide7.xml"/><Relationship Id="rId15" Type="http://schemas.openxmlformats.org/officeDocument/2006/relationships/slide" Target="slide26.xml"/><Relationship Id="rId10" Type="http://schemas.openxmlformats.org/officeDocument/2006/relationships/slide" Target="slide21.xml"/><Relationship Id="rId19" Type="http://schemas.openxmlformats.org/officeDocument/2006/relationships/slide" Target="slide36.xml"/><Relationship Id="rId4" Type="http://schemas.openxmlformats.org/officeDocument/2006/relationships/slide" Target="slide2.xml"/><Relationship Id="rId9" Type="http://schemas.openxmlformats.org/officeDocument/2006/relationships/image" Target="../media/image3.png"/><Relationship Id="rId14" Type="http://schemas.openxmlformats.org/officeDocument/2006/relationships/slide" Target="slide25.xml"/></Relationships>
</file>

<file path=ppt/slides/_rels/slide22.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23.xml"/><Relationship Id="rId18" Type="http://schemas.openxmlformats.org/officeDocument/2006/relationships/slide" Target="slide34.xml"/><Relationship Id="rId3" Type="http://schemas.openxmlformats.org/officeDocument/2006/relationships/image" Target="../media/image2.png"/><Relationship Id="rId21" Type="http://schemas.openxmlformats.org/officeDocument/2006/relationships/slide" Target="slide37.xml"/><Relationship Id="rId7" Type="http://schemas.openxmlformats.org/officeDocument/2006/relationships/slide" Target="slide20.xml"/><Relationship Id="rId12" Type="http://schemas.openxmlformats.org/officeDocument/2006/relationships/slide" Target="slide22.xml"/><Relationship Id="rId17" Type="http://schemas.openxmlformats.org/officeDocument/2006/relationships/slide" Target="slide30.xml"/><Relationship Id="rId2" Type="http://schemas.openxmlformats.org/officeDocument/2006/relationships/image" Target="../media/image1.png"/><Relationship Id="rId16" Type="http://schemas.openxmlformats.org/officeDocument/2006/relationships/slide" Target="slide26.xml"/><Relationship Id="rId20" Type="http://schemas.openxmlformats.org/officeDocument/2006/relationships/slide" Target="slide36.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21.xml"/><Relationship Id="rId5" Type="http://schemas.openxmlformats.org/officeDocument/2006/relationships/slide" Target="slide2.xml"/><Relationship Id="rId15" Type="http://schemas.openxmlformats.org/officeDocument/2006/relationships/slide" Target="slide25.xml"/><Relationship Id="rId10" Type="http://schemas.openxmlformats.org/officeDocument/2006/relationships/image" Target="../media/image3.png"/><Relationship Id="rId19" Type="http://schemas.openxmlformats.org/officeDocument/2006/relationships/slide" Target="slide35.xml"/><Relationship Id="rId4" Type="http://schemas.openxmlformats.org/officeDocument/2006/relationships/image" Target="../media/image17.jpeg"/><Relationship Id="rId9" Type="http://schemas.openxmlformats.org/officeDocument/2006/relationships/slide" Target="slide1.xml"/><Relationship Id="rId14" Type="http://schemas.openxmlformats.org/officeDocument/2006/relationships/slide" Target="slide24.xml"/></Relationships>
</file>

<file path=ppt/slides/_rels/slide23.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24.xml"/><Relationship Id="rId18" Type="http://schemas.openxmlformats.org/officeDocument/2006/relationships/slide" Target="slide35.xml"/><Relationship Id="rId3" Type="http://schemas.openxmlformats.org/officeDocument/2006/relationships/image" Target="../media/image2.png"/><Relationship Id="rId7" Type="http://schemas.openxmlformats.org/officeDocument/2006/relationships/slide" Target="slide38.xml"/><Relationship Id="rId12" Type="http://schemas.openxmlformats.org/officeDocument/2006/relationships/slide" Target="slide23.xml"/><Relationship Id="rId17" Type="http://schemas.openxmlformats.org/officeDocument/2006/relationships/slide" Target="slide34.xml"/><Relationship Id="rId2" Type="http://schemas.openxmlformats.org/officeDocument/2006/relationships/image" Target="../media/image1.png"/><Relationship Id="rId16" Type="http://schemas.openxmlformats.org/officeDocument/2006/relationships/slide" Target="slide30.xml"/><Relationship Id="rId20"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slide" Target="slide20.xml"/><Relationship Id="rId11" Type="http://schemas.openxmlformats.org/officeDocument/2006/relationships/slide" Target="slide22.xml"/><Relationship Id="rId5" Type="http://schemas.openxmlformats.org/officeDocument/2006/relationships/slide" Target="slide7.xml"/><Relationship Id="rId15" Type="http://schemas.openxmlformats.org/officeDocument/2006/relationships/slide" Target="slide26.xml"/><Relationship Id="rId10" Type="http://schemas.openxmlformats.org/officeDocument/2006/relationships/slide" Target="slide21.xml"/><Relationship Id="rId19" Type="http://schemas.openxmlformats.org/officeDocument/2006/relationships/slide" Target="slide36.xml"/><Relationship Id="rId4" Type="http://schemas.openxmlformats.org/officeDocument/2006/relationships/slide" Target="slide2.xml"/><Relationship Id="rId9" Type="http://schemas.openxmlformats.org/officeDocument/2006/relationships/image" Target="../media/image3.png"/><Relationship Id="rId14" Type="http://schemas.openxmlformats.org/officeDocument/2006/relationships/slide" Target="slide25.xml"/></Relationships>
</file>

<file path=ppt/slides/_rels/slide24.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24.xml"/><Relationship Id="rId18" Type="http://schemas.openxmlformats.org/officeDocument/2006/relationships/slide" Target="slide35.xml"/><Relationship Id="rId3" Type="http://schemas.openxmlformats.org/officeDocument/2006/relationships/image" Target="../media/image2.png"/><Relationship Id="rId7" Type="http://schemas.openxmlformats.org/officeDocument/2006/relationships/slide" Target="slide38.xml"/><Relationship Id="rId12" Type="http://schemas.openxmlformats.org/officeDocument/2006/relationships/slide" Target="slide23.xml"/><Relationship Id="rId17" Type="http://schemas.openxmlformats.org/officeDocument/2006/relationships/slide" Target="slide34.xml"/><Relationship Id="rId2" Type="http://schemas.openxmlformats.org/officeDocument/2006/relationships/image" Target="../media/image1.png"/><Relationship Id="rId16" Type="http://schemas.openxmlformats.org/officeDocument/2006/relationships/slide" Target="slide30.xml"/><Relationship Id="rId20"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slide" Target="slide20.xml"/><Relationship Id="rId11" Type="http://schemas.openxmlformats.org/officeDocument/2006/relationships/slide" Target="slide22.xml"/><Relationship Id="rId5" Type="http://schemas.openxmlformats.org/officeDocument/2006/relationships/slide" Target="slide7.xml"/><Relationship Id="rId15" Type="http://schemas.openxmlformats.org/officeDocument/2006/relationships/slide" Target="slide26.xml"/><Relationship Id="rId10" Type="http://schemas.openxmlformats.org/officeDocument/2006/relationships/slide" Target="slide21.xml"/><Relationship Id="rId19" Type="http://schemas.openxmlformats.org/officeDocument/2006/relationships/slide" Target="slide36.xml"/><Relationship Id="rId4" Type="http://schemas.openxmlformats.org/officeDocument/2006/relationships/slide" Target="slide2.xml"/><Relationship Id="rId9" Type="http://schemas.openxmlformats.org/officeDocument/2006/relationships/image" Target="../media/image3.png"/><Relationship Id="rId14" Type="http://schemas.openxmlformats.org/officeDocument/2006/relationships/slide" Target="slide25.xml"/></Relationships>
</file>

<file path=ppt/slides/_rels/slide25.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24.xml"/><Relationship Id="rId18" Type="http://schemas.openxmlformats.org/officeDocument/2006/relationships/slide" Target="slide35.xml"/><Relationship Id="rId3" Type="http://schemas.openxmlformats.org/officeDocument/2006/relationships/image" Target="../media/image2.png"/><Relationship Id="rId7" Type="http://schemas.openxmlformats.org/officeDocument/2006/relationships/slide" Target="slide38.xml"/><Relationship Id="rId12" Type="http://schemas.openxmlformats.org/officeDocument/2006/relationships/slide" Target="slide23.xml"/><Relationship Id="rId17" Type="http://schemas.openxmlformats.org/officeDocument/2006/relationships/slide" Target="slide34.xml"/><Relationship Id="rId2" Type="http://schemas.openxmlformats.org/officeDocument/2006/relationships/image" Target="../media/image1.png"/><Relationship Id="rId16" Type="http://schemas.openxmlformats.org/officeDocument/2006/relationships/slide" Target="slide30.xml"/><Relationship Id="rId20"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slide" Target="slide20.xml"/><Relationship Id="rId11" Type="http://schemas.openxmlformats.org/officeDocument/2006/relationships/slide" Target="slide22.xml"/><Relationship Id="rId5" Type="http://schemas.openxmlformats.org/officeDocument/2006/relationships/slide" Target="slide7.xml"/><Relationship Id="rId15" Type="http://schemas.openxmlformats.org/officeDocument/2006/relationships/slide" Target="slide26.xml"/><Relationship Id="rId10" Type="http://schemas.openxmlformats.org/officeDocument/2006/relationships/slide" Target="slide21.xml"/><Relationship Id="rId19" Type="http://schemas.openxmlformats.org/officeDocument/2006/relationships/slide" Target="slide36.xml"/><Relationship Id="rId4" Type="http://schemas.openxmlformats.org/officeDocument/2006/relationships/slide" Target="slide2.xml"/><Relationship Id="rId9" Type="http://schemas.openxmlformats.org/officeDocument/2006/relationships/image" Target="../media/image3.png"/><Relationship Id="rId14" Type="http://schemas.openxmlformats.org/officeDocument/2006/relationships/slide" Target="slide25.xml"/></Relationships>
</file>

<file path=ppt/slides/_rels/slide26.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23.xml"/><Relationship Id="rId18" Type="http://schemas.openxmlformats.org/officeDocument/2006/relationships/slide" Target="slide34.xml"/><Relationship Id="rId3" Type="http://schemas.openxmlformats.org/officeDocument/2006/relationships/image" Target="../media/image2.png"/><Relationship Id="rId21" Type="http://schemas.openxmlformats.org/officeDocument/2006/relationships/slide" Target="slide37.xml"/><Relationship Id="rId7" Type="http://schemas.openxmlformats.org/officeDocument/2006/relationships/slide" Target="slide20.xml"/><Relationship Id="rId12" Type="http://schemas.openxmlformats.org/officeDocument/2006/relationships/slide" Target="slide22.xml"/><Relationship Id="rId17" Type="http://schemas.openxmlformats.org/officeDocument/2006/relationships/slide" Target="slide30.xml"/><Relationship Id="rId2" Type="http://schemas.openxmlformats.org/officeDocument/2006/relationships/image" Target="../media/image1.png"/><Relationship Id="rId16" Type="http://schemas.openxmlformats.org/officeDocument/2006/relationships/slide" Target="slide26.xml"/><Relationship Id="rId20" Type="http://schemas.openxmlformats.org/officeDocument/2006/relationships/slide" Target="slide36.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21.xml"/><Relationship Id="rId5" Type="http://schemas.openxmlformats.org/officeDocument/2006/relationships/slide" Target="slide2.xml"/><Relationship Id="rId15" Type="http://schemas.openxmlformats.org/officeDocument/2006/relationships/slide" Target="slide25.xml"/><Relationship Id="rId10" Type="http://schemas.openxmlformats.org/officeDocument/2006/relationships/image" Target="../media/image3.png"/><Relationship Id="rId19" Type="http://schemas.openxmlformats.org/officeDocument/2006/relationships/slide" Target="slide35.xml"/><Relationship Id="rId4" Type="http://schemas.openxmlformats.org/officeDocument/2006/relationships/image" Target="../media/image18.jpeg"/><Relationship Id="rId9" Type="http://schemas.openxmlformats.org/officeDocument/2006/relationships/slide" Target="slide1.xml"/><Relationship Id="rId14" Type="http://schemas.openxmlformats.org/officeDocument/2006/relationships/slide" Target="slide24.xml"/></Relationships>
</file>

<file path=ppt/slides/_rels/slide27.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23.xml"/><Relationship Id="rId18" Type="http://schemas.openxmlformats.org/officeDocument/2006/relationships/slide" Target="slide34.xml"/><Relationship Id="rId3" Type="http://schemas.openxmlformats.org/officeDocument/2006/relationships/image" Target="../media/image2.png"/><Relationship Id="rId21" Type="http://schemas.openxmlformats.org/officeDocument/2006/relationships/slide" Target="slide37.xml"/><Relationship Id="rId7" Type="http://schemas.openxmlformats.org/officeDocument/2006/relationships/slide" Target="slide20.xml"/><Relationship Id="rId12" Type="http://schemas.openxmlformats.org/officeDocument/2006/relationships/slide" Target="slide22.xml"/><Relationship Id="rId17" Type="http://schemas.openxmlformats.org/officeDocument/2006/relationships/slide" Target="slide30.xml"/><Relationship Id="rId2" Type="http://schemas.openxmlformats.org/officeDocument/2006/relationships/image" Target="../media/image1.png"/><Relationship Id="rId16" Type="http://schemas.openxmlformats.org/officeDocument/2006/relationships/slide" Target="slide26.xml"/><Relationship Id="rId20" Type="http://schemas.openxmlformats.org/officeDocument/2006/relationships/slide" Target="slide36.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21.xml"/><Relationship Id="rId5" Type="http://schemas.openxmlformats.org/officeDocument/2006/relationships/slide" Target="slide2.xml"/><Relationship Id="rId15" Type="http://schemas.openxmlformats.org/officeDocument/2006/relationships/slide" Target="slide25.xml"/><Relationship Id="rId10" Type="http://schemas.openxmlformats.org/officeDocument/2006/relationships/image" Target="../media/image3.png"/><Relationship Id="rId19" Type="http://schemas.openxmlformats.org/officeDocument/2006/relationships/slide" Target="slide35.xml"/><Relationship Id="rId4" Type="http://schemas.openxmlformats.org/officeDocument/2006/relationships/image" Target="../media/image19.png"/><Relationship Id="rId9" Type="http://schemas.openxmlformats.org/officeDocument/2006/relationships/slide" Target="slide1.xml"/><Relationship Id="rId14" Type="http://schemas.openxmlformats.org/officeDocument/2006/relationships/slide" Target="slide24.xml"/></Relationships>
</file>

<file path=ppt/slides/_rels/slide28.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23.xml"/><Relationship Id="rId18" Type="http://schemas.openxmlformats.org/officeDocument/2006/relationships/slide" Target="slide34.xml"/><Relationship Id="rId3" Type="http://schemas.openxmlformats.org/officeDocument/2006/relationships/image" Target="../media/image2.png"/><Relationship Id="rId21" Type="http://schemas.openxmlformats.org/officeDocument/2006/relationships/slide" Target="slide37.xml"/><Relationship Id="rId7" Type="http://schemas.openxmlformats.org/officeDocument/2006/relationships/slide" Target="slide20.xml"/><Relationship Id="rId12" Type="http://schemas.openxmlformats.org/officeDocument/2006/relationships/slide" Target="slide22.xml"/><Relationship Id="rId17" Type="http://schemas.openxmlformats.org/officeDocument/2006/relationships/slide" Target="slide30.xml"/><Relationship Id="rId2" Type="http://schemas.openxmlformats.org/officeDocument/2006/relationships/image" Target="../media/image1.png"/><Relationship Id="rId16" Type="http://schemas.openxmlformats.org/officeDocument/2006/relationships/slide" Target="slide26.xml"/><Relationship Id="rId20" Type="http://schemas.openxmlformats.org/officeDocument/2006/relationships/slide" Target="slide36.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21.xml"/><Relationship Id="rId5" Type="http://schemas.openxmlformats.org/officeDocument/2006/relationships/slide" Target="slide2.xml"/><Relationship Id="rId15" Type="http://schemas.openxmlformats.org/officeDocument/2006/relationships/slide" Target="slide25.xml"/><Relationship Id="rId10" Type="http://schemas.openxmlformats.org/officeDocument/2006/relationships/image" Target="../media/image3.png"/><Relationship Id="rId19" Type="http://schemas.openxmlformats.org/officeDocument/2006/relationships/slide" Target="slide35.xml"/><Relationship Id="rId4" Type="http://schemas.openxmlformats.org/officeDocument/2006/relationships/image" Target="../media/image20.jpeg"/><Relationship Id="rId9" Type="http://schemas.openxmlformats.org/officeDocument/2006/relationships/slide" Target="slide1.xml"/><Relationship Id="rId14" Type="http://schemas.openxmlformats.org/officeDocument/2006/relationships/slide" Target="slide24.xml"/></Relationships>
</file>

<file path=ppt/slides/_rels/slide29.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23.xml"/><Relationship Id="rId18" Type="http://schemas.openxmlformats.org/officeDocument/2006/relationships/slide" Target="slide34.xml"/><Relationship Id="rId3" Type="http://schemas.openxmlformats.org/officeDocument/2006/relationships/image" Target="../media/image2.png"/><Relationship Id="rId21" Type="http://schemas.openxmlformats.org/officeDocument/2006/relationships/slide" Target="slide37.xml"/><Relationship Id="rId7" Type="http://schemas.openxmlformats.org/officeDocument/2006/relationships/slide" Target="slide20.xml"/><Relationship Id="rId12" Type="http://schemas.openxmlformats.org/officeDocument/2006/relationships/slide" Target="slide22.xml"/><Relationship Id="rId17" Type="http://schemas.openxmlformats.org/officeDocument/2006/relationships/slide" Target="slide30.xml"/><Relationship Id="rId2" Type="http://schemas.openxmlformats.org/officeDocument/2006/relationships/image" Target="../media/image1.png"/><Relationship Id="rId16" Type="http://schemas.openxmlformats.org/officeDocument/2006/relationships/slide" Target="slide26.xml"/><Relationship Id="rId20" Type="http://schemas.openxmlformats.org/officeDocument/2006/relationships/slide" Target="slide36.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21.xml"/><Relationship Id="rId5" Type="http://schemas.openxmlformats.org/officeDocument/2006/relationships/slide" Target="slide2.xml"/><Relationship Id="rId15" Type="http://schemas.openxmlformats.org/officeDocument/2006/relationships/slide" Target="slide25.xml"/><Relationship Id="rId10" Type="http://schemas.openxmlformats.org/officeDocument/2006/relationships/image" Target="../media/image3.png"/><Relationship Id="rId19" Type="http://schemas.openxmlformats.org/officeDocument/2006/relationships/slide" Target="slide35.xml"/><Relationship Id="rId4" Type="http://schemas.openxmlformats.org/officeDocument/2006/relationships/image" Target="../media/image21.png"/><Relationship Id="rId9" Type="http://schemas.openxmlformats.org/officeDocument/2006/relationships/slide" Target="slide1.xml"/><Relationship Id="rId14" Type="http://schemas.openxmlformats.org/officeDocument/2006/relationships/slide" Target="slide24.xml"/></Relationships>
</file>

<file path=ppt/slides/_rels/slide3.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slide" Target="slide5.xml"/><Relationship Id="rId12"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38.xml"/><Relationship Id="rId5" Type="http://schemas.openxmlformats.org/officeDocument/2006/relationships/slide" Target="slide3.xml"/><Relationship Id="rId10" Type="http://schemas.openxmlformats.org/officeDocument/2006/relationships/slide" Target="slide20.xml"/><Relationship Id="rId4" Type="http://schemas.openxmlformats.org/officeDocument/2006/relationships/slide" Target="slide2.xml"/><Relationship Id="rId9" Type="http://schemas.openxmlformats.org/officeDocument/2006/relationships/slide" Target="slide7.xml"/></Relationships>
</file>

<file path=ppt/slides/_rels/slide30.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24.xml"/><Relationship Id="rId18" Type="http://schemas.openxmlformats.org/officeDocument/2006/relationships/slide" Target="slide35.xml"/><Relationship Id="rId3" Type="http://schemas.openxmlformats.org/officeDocument/2006/relationships/image" Target="../media/image2.png"/><Relationship Id="rId7" Type="http://schemas.openxmlformats.org/officeDocument/2006/relationships/slide" Target="slide38.xml"/><Relationship Id="rId12" Type="http://schemas.openxmlformats.org/officeDocument/2006/relationships/slide" Target="slide23.xml"/><Relationship Id="rId17" Type="http://schemas.openxmlformats.org/officeDocument/2006/relationships/slide" Target="slide34.xml"/><Relationship Id="rId2" Type="http://schemas.openxmlformats.org/officeDocument/2006/relationships/image" Target="../media/image1.png"/><Relationship Id="rId16" Type="http://schemas.openxmlformats.org/officeDocument/2006/relationships/slide" Target="slide30.xml"/><Relationship Id="rId20"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slide" Target="slide20.xml"/><Relationship Id="rId11" Type="http://schemas.openxmlformats.org/officeDocument/2006/relationships/slide" Target="slide22.xml"/><Relationship Id="rId5" Type="http://schemas.openxmlformats.org/officeDocument/2006/relationships/slide" Target="slide7.xml"/><Relationship Id="rId15" Type="http://schemas.openxmlformats.org/officeDocument/2006/relationships/slide" Target="slide26.xml"/><Relationship Id="rId10" Type="http://schemas.openxmlformats.org/officeDocument/2006/relationships/slide" Target="slide21.xml"/><Relationship Id="rId19" Type="http://schemas.openxmlformats.org/officeDocument/2006/relationships/slide" Target="slide36.xml"/><Relationship Id="rId4" Type="http://schemas.openxmlformats.org/officeDocument/2006/relationships/slide" Target="slide2.xml"/><Relationship Id="rId9" Type="http://schemas.openxmlformats.org/officeDocument/2006/relationships/image" Target="../media/image3.png"/><Relationship Id="rId14" Type="http://schemas.openxmlformats.org/officeDocument/2006/relationships/slide" Target="slide25.xml"/></Relationships>
</file>

<file path=ppt/slides/_rels/slide31.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24.xml"/><Relationship Id="rId18" Type="http://schemas.openxmlformats.org/officeDocument/2006/relationships/slide" Target="slide35.xml"/><Relationship Id="rId3" Type="http://schemas.openxmlformats.org/officeDocument/2006/relationships/image" Target="../media/image2.png"/><Relationship Id="rId7" Type="http://schemas.openxmlformats.org/officeDocument/2006/relationships/slide" Target="slide38.xml"/><Relationship Id="rId12" Type="http://schemas.openxmlformats.org/officeDocument/2006/relationships/slide" Target="slide23.xml"/><Relationship Id="rId17" Type="http://schemas.openxmlformats.org/officeDocument/2006/relationships/slide" Target="slide34.xml"/><Relationship Id="rId2" Type="http://schemas.openxmlformats.org/officeDocument/2006/relationships/image" Target="../media/image1.png"/><Relationship Id="rId16" Type="http://schemas.openxmlformats.org/officeDocument/2006/relationships/slide" Target="slide30.xml"/><Relationship Id="rId20"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slide" Target="slide20.xml"/><Relationship Id="rId11" Type="http://schemas.openxmlformats.org/officeDocument/2006/relationships/slide" Target="slide22.xml"/><Relationship Id="rId5" Type="http://schemas.openxmlformats.org/officeDocument/2006/relationships/slide" Target="slide7.xml"/><Relationship Id="rId15" Type="http://schemas.openxmlformats.org/officeDocument/2006/relationships/slide" Target="slide26.xml"/><Relationship Id="rId10" Type="http://schemas.openxmlformats.org/officeDocument/2006/relationships/slide" Target="slide21.xml"/><Relationship Id="rId19" Type="http://schemas.openxmlformats.org/officeDocument/2006/relationships/slide" Target="slide36.xml"/><Relationship Id="rId4" Type="http://schemas.openxmlformats.org/officeDocument/2006/relationships/slide" Target="slide2.xml"/><Relationship Id="rId9" Type="http://schemas.openxmlformats.org/officeDocument/2006/relationships/image" Target="../media/image3.png"/><Relationship Id="rId14" Type="http://schemas.openxmlformats.org/officeDocument/2006/relationships/slide" Target="slide25.xml"/></Relationships>
</file>

<file path=ppt/slides/_rels/slide32.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24.xml"/><Relationship Id="rId18" Type="http://schemas.openxmlformats.org/officeDocument/2006/relationships/slide" Target="slide35.xml"/><Relationship Id="rId3" Type="http://schemas.openxmlformats.org/officeDocument/2006/relationships/image" Target="../media/image2.png"/><Relationship Id="rId7" Type="http://schemas.openxmlformats.org/officeDocument/2006/relationships/slide" Target="slide38.xml"/><Relationship Id="rId12" Type="http://schemas.openxmlformats.org/officeDocument/2006/relationships/slide" Target="slide23.xml"/><Relationship Id="rId17" Type="http://schemas.openxmlformats.org/officeDocument/2006/relationships/slide" Target="slide34.xml"/><Relationship Id="rId2" Type="http://schemas.openxmlformats.org/officeDocument/2006/relationships/image" Target="../media/image1.png"/><Relationship Id="rId16" Type="http://schemas.openxmlformats.org/officeDocument/2006/relationships/slide" Target="slide30.xml"/><Relationship Id="rId20"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slide" Target="slide20.xml"/><Relationship Id="rId11" Type="http://schemas.openxmlformats.org/officeDocument/2006/relationships/slide" Target="slide22.xml"/><Relationship Id="rId5" Type="http://schemas.openxmlformats.org/officeDocument/2006/relationships/slide" Target="slide7.xml"/><Relationship Id="rId15" Type="http://schemas.openxmlformats.org/officeDocument/2006/relationships/slide" Target="slide26.xml"/><Relationship Id="rId10" Type="http://schemas.openxmlformats.org/officeDocument/2006/relationships/slide" Target="slide21.xml"/><Relationship Id="rId19" Type="http://schemas.openxmlformats.org/officeDocument/2006/relationships/slide" Target="slide36.xml"/><Relationship Id="rId4" Type="http://schemas.openxmlformats.org/officeDocument/2006/relationships/slide" Target="slide2.xml"/><Relationship Id="rId9" Type="http://schemas.openxmlformats.org/officeDocument/2006/relationships/image" Target="../media/image3.png"/><Relationship Id="rId14" Type="http://schemas.openxmlformats.org/officeDocument/2006/relationships/slide" Target="slide25.xml"/></Relationships>
</file>

<file path=ppt/slides/_rels/slide33.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24.xml"/><Relationship Id="rId18" Type="http://schemas.openxmlformats.org/officeDocument/2006/relationships/slide" Target="slide35.xml"/><Relationship Id="rId3" Type="http://schemas.openxmlformats.org/officeDocument/2006/relationships/image" Target="../media/image2.png"/><Relationship Id="rId7" Type="http://schemas.openxmlformats.org/officeDocument/2006/relationships/slide" Target="slide38.xml"/><Relationship Id="rId12" Type="http://schemas.openxmlformats.org/officeDocument/2006/relationships/slide" Target="slide23.xml"/><Relationship Id="rId17" Type="http://schemas.openxmlformats.org/officeDocument/2006/relationships/slide" Target="slide34.xml"/><Relationship Id="rId2" Type="http://schemas.openxmlformats.org/officeDocument/2006/relationships/image" Target="../media/image1.png"/><Relationship Id="rId16" Type="http://schemas.openxmlformats.org/officeDocument/2006/relationships/slide" Target="slide30.xml"/><Relationship Id="rId20"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slide" Target="slide20.xml"/><Relationship Id="rId11" Type="http://schemas.openxmlformats.org/officeDocument/2006/relationships/slide" Target="slide22.xml"/><Relationship Id="rId5" Type="http://schemas.openxmlformats.org/officeDocument/2006/relationships/slide" Target="slide7.xml"/><Relationship Id="rId15" Type="http://schemas.openxmlformats.org/officeDocument/2006/relationships/slide" Target="slide26.xml"/><Relationship Id="rId10" Type="http://schemas.openxmlformats.org/officeDocument/2006/relationships/slide" Target="slide21.xml"/><Relationship Id="rId19" Type="http://schemas.openxmlformats.org/officeDocument/2006/relationships/slide" Target="slide36.xml"/><Relationship Id="rId4" Type="http://schemas.openxmlformats.org/officeDocument/2006/relationships/slide" Target="slide2.xml"/><Relationship Id="rId9" Type="http://schemas.openxmlformats.org/officeDocument/2006/relationships/image" Target="../media/image3.png"/><Relationship Id="rId14" Type="http://schemas.openxmlformats.org/officeDocument/2006/relationships/slide" Target="slide25.xml"/></Relationships>
</file>

<file path=ppt/slides/_rels/slide34.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24.xml"/><Relationship Id="rId18" Type="http://schemas.openxmlformats.org/officeDocument/2006/relationships/slide" Target="slide35.xml"/><Relationship Id="rId3" Type="http://schemas.openxmlformats.org/officeDocument/2006/relationships/image" Target="../media/image2.png"/><Relationship Id="rId7" Type="http://schemas.openxmlformats.org/officeDocument/2006/relationships/slide" Target="slide38.xml"/><Relationship Id="rId12" Type="http://schemas.openxmlformats.org/officeDocument/2006/relationships/slide" Target="slide23.xml"/><Relationship Id="rId17" Type="http://schemas.openxmlformats.org/officeDocument/2006/relationships/slide" Target="slide34.xml"/><Relationship Id="rId2" Type="http://schemas.openxmlformats.org/officeDocument/2006/relationships/image" Target="../media/image1.png"/><Relationship Id="rId16" Type="http://schemas.openxmlformats.org/officeDocument/2006/relationships/slide" Target="slide30.xml"/><Relationship Id="rId20"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slide" Target="slide20.xml"/><Relationship Id="rId11" Type="http://schemas.openxmlformats.org/officeDocument/2006/relationships/slide" Target="slide22.xml"/><Relationship Id="rId5" Type="http://schemas.openxmlformats.org/officeDocument/2006/relationships/slide" Target="slide7.xml"/><Relationship Id="rId15" Type="http://schemas.openxmlformats.org/officeDocument/2006/relationships/slide" Target="slide26.xml"/><Relationship Id="rId10" Type="http://schemas.openxmlformats.org/officeDocument/2006/relationships/slide" Target="slide21.xml"/><Relationship Id="rId19" Type="http://schemas.openxmlformats.org/officeDocument/2006/relationships/slide" Target="slide36.xml"/><Relationship Id="rId4" Type="http://schemas.openxmlformats.org/officeDocument/2006/relationships/slide" Target="slide2.xml"/><Relationship Id="rId9" Type="http://schemas.openxmlformats.org/officeDocument/2006/relationships/image" Target="../media/image3.png"/><Relationship Id="rId14" Type="http://schemas.openxmlformats.org/officeDocument/2006/relationships/slide" Target="slide25.xml"/></Relationships>
</file>

<file path=ppt/slides/_rels/slide35.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24.xml"/><Relationship Id="rId18" Type="http://schemas.openxmlformats.org/officeDocument/2006/relationships/slide" Target="slide35.xml"/><Relationship Id="rId3" Type="http://schemas.openxmlformats.org/officeDocument/2006/relationships/image" Target="../media/image2.png"/><Relationship Id="rId7" Type="http://schemas.openxmlformats.org/officeDocument/2006/relationships/slide" Target="slide38.xml"/><Relationship Id="rId12" Type="http://schemas.openxmlformats.org/officeDocument/2006/relationships/slide" Target="slide23.xml"/><Relationship Id="rId17" Type="http://schemas.openxmlformats.org/officeDocument/2006/relationships/slide" Target="slide34.xml"/><Relationship Id="rId2" Type="http://schemas.openxmlformats.org/officeDocument/2006/relationships/image" Target="../media/image1.png"/><Relationship Id="rId16" Type="http://schemas.openxmlformats.org/officeDocument/2006/relationships/slide" Target="slide30.xml"/><Relationship Id="rId20"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slide" Target="slide20.xml"/><Relationship Id="rId11" Type="http://schemas.openxmlformats.org/officeDocument/2006/relationships/slide" Target="slide22.xml"/><Relationship Id="rId5" Type="http://schemas.openxmlformats.org/officeDocument/2006/relationships/slide" Target="slide7.xml"/><Relationship Id="rId15" Type="http://schemas.openxmlformats.org/officeDocument/2006/relationships/slide" Target="slide26.xml"/><Relationship Id="rId10" Type="http://schemas.openxmlformats.org/officeDocument/2006/relationships/slide" Target="slide21.xml"/><Relationship Id="rId19" Type="http://schemas.openxmlformats.org/officeDocument/2006/relationships/slide" Target="slide36.xml"/><Relationship Id="rId4" Type="http://schemas.openxmlformats.org/officeDocument/2006/relationships/slide" Target="slide2.xml"/><Relationship Id="rId9" Type="http://schemas.openxmlformats.org/officeDocument/2006/relationships/image" Target="../media/image3.png"/><Relationship Id="rId14" Type="http://schemas.openxmlformats.org/officeDocument/2006/relationships/slide" Target="slide25.xml"/></Relationships>
</file>

<file path=ppt/slides/_rels/slide36.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24.xml"/><Relationship Id="rId18" Type="http://schemas.openxmlformats.org/officeDocument/2006/relationships/slide" Target="slide35.xml"/><Relationship Id="rId3" Type="http://schemas.openxmlformats.org/officeDocument/2006/relationships/image" Target="../media/image2.png"/><Relationship Id="rId7" Type="http://schemas.openxmlformats.org/officeDocument/2006/relationships/slide" Target="slide38.xml"/><Relationship Id="rId12" Type="http://schemas.openxmlformats.org/officeDocument/2006/relationships/slide" Target="slide23.xml"/><Relationship Id="rId17" Type="http://schemas.openxmlformats.org/officeDocument/2006/relationships/slide" Target="slide34.xml"/><Relationship Id="rId2" Type="http://schemas.openxmlformats.org/officeDocument/2006/relationships/image" Target="../media/image1.png"/><Relationship Id="rId16" Type="http://schemas.openxmlformats.org/officeDocument/2006/relationships/slide" Target="slide30.xml"/><Relationship Id="rId20"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slide" Target="slide20.xml"/><Relationship Id="rId11" Type="http://schemas.openxmlformats.org/officeDocument/2006/relationships/slide" Target="slide22.xml"/><Relationship Id="rId5" Type="http://schemas.openxmlformats.org/officeDocument/2006/relationships/slide" Target="slide7.xml"/><Relationship Id="rId15" Type="http://schemas.openxmlformats.org/officeDocument/2006/relationships/slide" Target="slide26.xml"/><Relationship Id="rId10" Type="http://schemas.openxmlformats.org/officeDocument/2006/relationships/slide" Target="slide21.xml"/><Relationship Id="rId19" Type="http://schemas.openxmlformats.org/officeDocument/2006/relationships/slide" Target="slide36.xml"/><Relationship Id="rId4" Type="http://schemas.openxmlformats.org/officeDocument/2006/relationships/slide" Target="slide2.xml"/><Relationship Id="rId9" Type="http://schemas.openxmlformats.org/officeDocument/2006/relationships/image" Target="../media/image3.png"/><Relationship Id="rId14" Type="http://schemas.openxmlformats.org/officeDocument/2006/relationships/slide" Target="slide25.xml"/></Relationships>
</file>

<file path=ppt/slides/_rels/slide37.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24.xml"/><Relationship Id="rId18" Type="http://schemas.openxmlformats.org/officeDocument/2006/relationships/slide" Target="slide35.xml"/><Relationship Id="rId3" Type="http://schemas.openxmlformats.org/officeDocument/2006/relationships/image" Target="../media/image2.png"/><Relationship Id="rId7" Type="http://schemas.openxmlformats.org/officeDocument/2006/relationships/slide" Target="slide38.xml"/><Relationship Id="rId12" Type="http://schemas.openxmlformats.org/officeDocument/2006/relationships/slide" Target="slide23.xml"/><Relationship Id="rId17" Type="http://schemas.openxmlformats.org/officeDocument/2006/relationships/slide" Target="slide34.xml"/><Relationship Id="rId2" Type="http://schemas.openxmlformats.org/officeDocument/2006/relationships/image" Target="../media/image1.png"/><Relationship Id="rId16" Type="http://schemas.openxmlformats.org/officeDocument/2006/relationships/slide" Target="slide30.xml"/><Relationship Id="rId20"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slide" Target="slide20.xml"/><Relationship Id="rId11" Type="http://schemas.openxmlformats.org/officeDocument/2006/relationships/slide" Target="slide22.xml"/><Relationship Id="rId5" Type="http://schemas.openxmlformats.org/officeDocument/2006/relationships/slide" Target="slide7.xml"/><Relationship Id="rId15" Type="http://schemas.openxmlformats.org/officeDocument/2006/relationships/slide" Target="slide26.xml"/><Relationship Id="rId10" Type="http://schemas.openxmlformats.org/officeDocument/2006/relationships/slide" Target="slide21.xml"/><Relationship Id="rId19" Type="http://schemas.openxmlformats.org/officeDocument/2006/relationships/slide" Target="slide36.xml"/><Relationship Id="rId4" Type="http://schemas.openxmlformats.org/officeDocument/2006/relationships/slide" Target="slide2.xml"/><Relationship Id="rId9" Type="http://schemas.openxmlformats.org/officeDocument/2006/relationships/image" Target="../media/image3.png"/><Relationship Id="rId14" Type="http://schemas.openxmlformats.org/officeDocument/2006/relationships/slide" Target="slide25.xml"/></Relationships>
</file>

<file path=ppt/slides/_rels/slide38.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image" Target="../media/image2.png"/><Relationship Id="rId7" Type="http://schemas.openxmlformats.org/officeDocument/2006/relationships/slide" Target="slide3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20.xml"/><Relationship Id="rId5" Type="http://schemas.openxmlformats.org/officeDocument/2006/relationships/slide" Target="slide7.xml"/><Relationship Id="rId4" Type="http://schemas.openxmlformats.org/officeDocument/2006/relationships/slide" Target="slide2.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slide" Target="slide5.xml"/><Relationship Id="rId12"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38.xml"/><Relationship Id="rId5" Type="http://schemas.openxmlformats.org/officeDocument/2006/relationships/slide" Target="slide3.xml"/><Relationship Id="rId10" Type="http://schemas.openxmlformats.org/officeDocument/2006/relationships/slide" Target="slide20.xml"/><Relationship Id="rId4" Type="http://schemas.openxmlformats.org/officeDocument/2006/relationships/slide" Target="slide2.xml"/><Relationship Id="rId9" Type="http://schemas.openxmlformats.org/officeDocument/2006/relationships/slide" Target="slide7.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slide" Target="slide5.xml"/><Relationship Id="rId12"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38.xml"/><Relationship Id="rId5" Type="http://schemas.openxmlformats.org/officeDocument/2006/relationships/slide" Target="slide3.xml"/><Relationship Id="rId10" Type="http://schemas.openxmlformats.org/officeDocument/2006/relationships/slide" Target="slide20.xml"/><Relationship Id="rId4" Type="http://schemas.openxmlformats.org/officeDocument/2006/relationships/slide" Target="slide2.xml"/><Relationship Id="rId9" Type="http://schemas.openxmlformats.org/officeDocument/2006/relationships/slide" Target="slide7.xml"/></Relationships>
</file>

<file path=ppt/slides/_rels/slide6.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slide" Target="slide5.xml"/><Relationship Id="rId12"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38.xml"/><Relationship Id="rId5" Type="http://schemas.openxmlformats.org/officeDocument/2006/relationships/slide" Target="slide3.xml"/><Relationship Id="rId10" Type="http://schemas.openxmlformats.org/officeDocument/2006/relationships/slide" Target="slide20.xml"/><Relationship Id="rId4" Type="http://schemas.openxmlformats.org/officeDocument/2006/relationships/slide" Target="slide2.xml"/><Relationship Id="rId9" Type="http://schemas.openxmlformats.org/officeDocument/2006/relationships/slide" Target="slide7.xml"/></Relationships>
</file>

<file path=ppt/slides/_rels/slide7.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xml"/><Relationship Id="rId3" Type="http://schemas.openxmlformats.org/officeDocument/2006/relationships/image" Target="../media/image2.png"/><Relationship Id="rId7" Type="http://schemas.openxmlformats.org/officeDocument/2006/relationships/slide" Target="slide12.xml"/><Relationship Id="rId12" Type="http://schemas.openxmlformats.org/officeDocument/2006/relationships/slide" Target="slide19.xml"/><Relationship Id="rId17" Type="http://schemas.openxmlformats.org/officeDocument/2006/relationships/image" Target="../media/image3.png"/><Relationship Id="rId2" Type="http://schemas.openxmlformats.org/officeDocument/2006/relationships/image" Target="../media/image1.png"/><Relationship Id="rId16"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11.xml"/><Relationship Id="rId11" Type="http://schemas.openxmlformats.org/officeDocument/2006/relationships/slide" Target="slide17.xml"/><Relationship Id="rId5" Type="http://schemas.openxmlformats.org/officeDocument/2006/relationships/slide" Target="slide8.xml"/><Relationship Id="rId15" Type="http://schemas.openxmlformats.org/officeDocument/2006/relationships/slide" Target="slide38.xml"/><Relationship Id="rId10" Type="http://schemas.openxmlformats.org/officeDocument/2006/relationships/slide" Target="slide16.xml"/><Relationship Id="rId4" Type="http://schemas.openxmlformats.org/officeDocument/2006/relationships/slide" Target="slide7.xml"/><Relationship Id="rId9" Type="http://schemas.openxmlformats.org/officeDocument/2006/relationships/slide" Target="slide15.xml"/><Relationship Id="rId14" Type="http://schemas.openxmlformats.org/officeDocument/2006/relationships/slide" Target="slide20.xml"/></Relationships>
</file>

<file path=ppt/slides/_rels/slide8.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7.xml"/><Relationship Id="rId18" Type="http://schemas.openxmlformats.org/officeDocument/2006/relationships/slide" Target="slide1.xml"/><Relationship Id="rId3" Type="http://schemas.openxmlformats.org/officeDocument/2006/relationships/image" Target="../media/image2.png"/><Relationship Id="rId7" Type="http://schemas.openxmlformats.org/officeDocument/2006/relationships/slide" Target="slide8.xml"/><Relationship Id="rId12" Type="http://schemas.openxmlformats.org/officeDocument/2006/relationships/slide" Target="slide16.xml"/><Relationship Id="rId17" Type="http://schemas.openxmlformats.org/officeDocument/2006/relationships/slide" Target="slide38.xml"/><Relationship Id="rId2" Type="http://schemas.openxmlformats.org/officeDocument/2006/relationships/image" Target="../media/image1.png"/><Relationship Id="rId16"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5.xml"/><Relationship Id="rId5" Type="http://schemas.openxmlformats.org/officeDocument/2006/relationships/image" Target="../media/image5.png"/><Relationship Id="rId15" Type="http://schemas.openxmlformats.org/officeDocument/2006/relationships/slide" Target="slide2.xml"/><Relationship Id="rId10" Type="http://schemas.openxmlformats.org/officeDocument/2006/relationships/slide" Target="slide13.xml"/><Relationship Id="rId19"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slide" Target="slide12.xml"/><Relationship Id="rId14" Type="http://schemas.openxmlformats.org/officeDocument/2006/relationships/slide" Target="slide19.xml"/></Relationships>
</file>

<file path=ppt/slides/_rels/slide9.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7.xml"/><Relationship Id="rId18" Type="http://schemas.openxmlformats.org/officeDocument/2006/relationships/slide" Target="slide1.xml"/><Relationship Id="rId3" Type="http://schemas.openxmlformats.org/officeDocument/2006/relationships/image" Target="../media/image2.png"/><Relationship Id="rId7" Type="http://schemas.openxmlformats.org/officeDocument/2006/relationships/slide" Target="slide8.xml"/><Relationship Id="rId12" Type="http://schemas.openxmlformats.org/officeDocument/2006/relationships/slide" Target="slide16.xml"/><Relationship Id="rId17" Type="http://schemas.openxmlformats.org/officeDocument/2006/relationships/slide" Target="slide38.xml"/><Relationship Id="rId2" Type="http://schemas.openxmlformats.org/officeDocument/2006/relationships/image" Target="../media/image1.png"/><Relationship Id="rId16"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5.xml"/><Relationship Id="rId5" Type="http://schemas.openxmlformats.org/officeDocument/2006/relationships/image" Target="../media/image7.png"/><Relationship Id="rId15" Type="http://schemas.openxmlformats.org/officeDocument/2006/relationships/slide" Target="slide2.xml"/><Relationship Id="rId10" Type="http://schemas.openxmlformats.org/officeDocument/2006/relationships/slide" Target="slide13.xml"/><Relationship Id="rId19"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slide" Target="slide12.xml"/><Relationship Id="rId14" Type="http://schemas.openxmlformats.org/officeDocument/2006/relationships/slide" Target="slide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5643578"/>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255713"/>
            <a:r>
              <a:rPr lang="en-GB" sz="1600" i="1" dirty="0">
                <a:effectLst>
                  <a:outerShdw blurRad="38100" dist="38100" dir="2700000" algn="tl">
                    <a:srgbClr val="000000">
                      <a:alpha val="43137"/>
                    </a:srgbClr>
                  </a:outerShdw>
                </a:effectLst>
                <a:latin typeface="Babylon5" pitchFamily="2" charset="0"/>
              </a:rPr>
              <a:t>Program Studi Teknik </a:t>
            </a:r>
            <a:r>
              <a:rPr lang="en-GB" sz="1600" i="1" dirty="0" smtClean="0">
                <a:effectLst>
                  <a:outerShdw blurRad="38100" dist="38100" dir="2700000" algn="tl">
                    <a:srgbClr val="000000">
                      <a:alpha val="43137"/>
                    </a:srgbClr>
                  </a:outerShdw>
                </a:effectLst>
                <a:latin typeface="Babylon5" pitchFamily="2" charset="0"/>
              </a:rPr>
              <a:t>Elektro </a:t>
            </a:r>
            <a:endParaRPr lang="id-ID" sz="1600" i="1" dirty="0" smtClean="0">
              <a:effectLst>
                <a:outerShdw blurRad="38100" dist="38100" dir="2700000" algn="tl">
                  <a:srgbClr val="000000">
                    <a:alpha val="43137"/>
                  </a:srgbClr>
                </a:outerShdw>
              </a:effectLst>
              <a:latin typeface="Babylon5" pitchFamily="2" charset="0"/>
            </a:endParaRPr>
          </a:p>
          <a:p>
            <a:pPr marL="1255713"/>
            <a:r>
              <a:rPr lang="en-GB" sz="1600" i="1" dirty="0" smtClean="0">
                <a:effectLst>
                  <a:outerShdw blurRad="38100" dist="38100" dir="2700000" algn="tl">
                    <a:srgbClr val="000000">
                      <a:alpha val="43137"/>
                    </a:srgbClr>
                  </a:outerShdw>
                </a:effectLst>
                <a:latin typeface="Babylon5" pitchFamily="2" charset="0"/>
              </a:rPr>
              <a:t>Fakultas </a:t>
            </a:r>
            <a:r>
              <a:rPr lang="en-GB" sz="1600" i="1" dirty="0">
                <a:effectLst>
                  <a:outerShdw blurRad="38100" dist="38100" dir="2700000" algn="tl">
                    <a:srgbClr val="000000">
                      <a:alpha val="43137"/>
                    </a:srgbClr>
                  </a:outerShdw>
                </a:effectLst>
                <a:latin typeface="Babylon5" pitchFamily="2" charset="0"/>
              </a:rPr>
              <a:t>Sains dan </a:t>
            </a:r>
            <a:r>
              <a:rPr lang="en-GB" sz="1600" i="1" dirty="0" smtClean="0">
                <a:effectLst>
                  <a:outerShdw blurRad="38100" dist="38100" dir="2700000" algn="tl">
                    <a:srgbClr val="000000">
                      <a:alpha val="43137"/>
                    </a:srgbClr>
                  </a:outerShdw>
                </a:effectLst>
                <a:latin typeface="Babylon5" pitchFamily="2" charset="0"/>
              </a:rPr>
              <a:t>Teknik</a:t>
            </a:r>
            <a:endParaRPr lang="id-ID" sz="1600" i="1" dirty="0" smtClean="0">
              <a:effectLst>
                <a:outerShdw blurRad="38100" dist="38100" dir="2700000" algn="tl">
                  <a:srgbClr val="000000">
                    <a:alpha val="43137"/>
                  </a:srgbClr>
                </a:outerShdw>
              </a:effectLst>
              <a:latin typeface="Babylon5" pitchFamily="2" charset="0"/>
            </a:endParaRPr>
          </a:p>
          <a:p>
            <a:pPr marL="1255713"/>
            <a:r>
              <a:rPr lang="en-GB" sz="1600" i="1" dirty="0" smtClean="0">
                <a:effectLst>
                  <a:outerShdw blurRad="38100" dist="38100" dir="2700000" algn="tl">
                    <a:srgbClr val="000000">
                      <a:alpha val="43137"/>
                    </a:srgbClr>
                  </a:outerShdw>
                </a:effectLst>
                <a:latin typeface="Babylon5" pitchFamily="2" charset="0"/>
              </a:rPr>
              <a:t>Universitas </a:t>
            </a:r>
            <a:r>
              <a:rPr lang="en-GB" sz="1600" i="1" dirty="0">
                <a:effectLst>
                  <a:outerShdw blurRad="38100" dist="38100" dir="2700000" algn="tl">
                    <a:srgbClr val="000000">
                      <a:alpha val="43137"/>
                    </a:srgbClr>
                  </a:outerShdw>
                </a:effectLst>
                <a:latin typeface="Babylon5" pitchFamily="2" charset="0"/>
              </a:rPr>
              <a:t>Jenderal Soedirman</a:t>
            </a:r>
            <a:r>
              <a:rPr lang="en-GB" i="1" dirty="0">
                <a:effectLst>
                  <a:outerShdw blurRad="38100" dist="38100" dir="2700000" algn="tl">
                    <a:srgbClr val="000000">
                      <a:alpha val="43137"/>
                    </a:srgbClr>
                  </a:outerShdw>
                </a:effectLst>
              </a:rPr>
              <a:t/>
            </a:r>
            <a:br>
              <a:rPr lang="en-GB" i="1" dirty="0">
                <a:effectLst>
                  <a:outerShdw blurRad="38100" dist="38100" dir="2700000" algn="tl">
                    <a:srgbClr val="000000">
                      <a:alpha val="43137"/>
                    </a:srgbClr>
                  </a:outerShdw>
                </a:effectLst>
              </a:rPr>
            </a:br>
            <a:r>
              <a:rPr lang="en-GB" sz="1200" i="1" dirty="0">
                <a:effectLst>
                  <a:outerShdw blurRad="38100" dist="38100" dir="2700000" algn="tl">
                    <a:srgbClr val="000000">
                      <a:alpha val="43137"/>
                    </a:srgbClr>
                  </a:outerShdw>
                </a:effectLst>
                <a:latin typeface="Babylon5" pitchFamily="2" charset="0"/>
              </a:rPr>
              <a:t>Jl. Mayjend Sungkono KM 05 Blater Purbalingga Indonesia</a:t>
            </a:r>
            <a:endParaRPr lang="id-ID" sz="1200" i="1" dirty="0">
              <a:effectLst>
                <a:outerShdw blurRad="38100" dist="38100" dir="2700000" algn="tl">
                  <a:srgbClr val="000000">
                    <a:alpha val="43137"/>
                  </a:srgbClr>
                </a:outerShdw>
              </a:effectLst>
              <a:latin typeface="Babylon5" pitchFamily="2" charset="0"/>
            </a:endParaRPr>
          </a:p>
        </p:txBody>
      </p:sp>
      <p:sp>
        <p:nvSpPr>
          <p:cNvPr id="2" name="Title 1"/>
          <p:cNvSpPr>
            <a:spLocks noGrp="1"/>
          </p:cNvSpPr>
          <p:nvPr>
            <p:ph type="ctrTitle"/>
          </p:nvPr>
        </p:nvSpPr>
        <p:spPr>
          <a:xfrm>
            <a:off x="1714480" y="285728"/>
            <a:ext cx="7429520" cy="2143140"/>
          </a:xfrm>
        </p:spPr>
        <p:txBody>
          <a:bodyPr>
            <a:noAutofit/>
          </a:bodyPr>
          <a:lstStyle/>
          <a:p>
            <a:pPr algn="r"/>
            <a:r>
              <a:rPr lang="id-ID" sz="2800" b="1" dirty="0">
                <a:solidFill>
                  <a:srgbClr val="FFFF00"/>
                </a:solidFill>
                <a:effectLst>
                  <a:outerShdw blurRad="393700" dist="25400" dir="6000000" algn="br" rotWithShape="0">
                    <a:srgbClr val="00B050">
                      <a:alpha val="98000"/>
                    </a:srgbClr>
                  </a:outerShdw>
                </a:effectLst>
              </a:rPr>
              <a:t>APLIKASI JARINGAN SENSOR NIRKABEL </a:t>
            </a:r>
            <a:r>
              <a:rPr lang="id-ID" sz="2800" b="1" dirty="0" smtClean="0">
                <a:solidFill>
                  <a:srgbClr val="FFFF00"/>
                </a:solidFill>
                <a:effectLst>
                  <a:outerShdw blurRad="393700" dist="25400" dir="6000000" algn="br" rotWithShape="0">
                    <a:srgbClr val="00B050">
                      <a:alpha val="98000"/>
                    </a:srgbClr>
                  </a:outerShdw>
                </a:effectLst>
              </a:rPr>
              <a:t/>
            </a:r>
            <a:br>
              <a:rPr lang="id-ID" sz="2800" b="1" dirty="0" smtClean="0">
                <a:solidFill>
                  <a:srgbClr val="FFFF00"/>
                </a:solidFill>
                <a:effectLst>
                  <a:outerShdw blurRad="393700" dist="25400" dir="6000000" algn="br" rotWithShape="0">
                    <a:srgbClr val="00B050">
                      <a:alpha val="98000"/>
                    </a:srgbClr>
                  </a:outerShdw>
                </a:effectLst>
              </a:rPr>
            </a:br>
            <a:r>
              <a:rPr lang="id-ID" sz="2800" b="1" dirty="0" smtClean="0">
                <a:solidFill>
                  <a:srgbClr val="FFFF00"/>
                </a:solidFill>
                <a:effectLst>
                  <a:outerShdw blurRad="393700" dist="25400" dir="6000000" algn="br" rotWithShape="0">
                    <a:srgbClr val="00B050">
                      <a:alpha val="98000"/>
                    </a:srgbClr>
                  </a:outerShdw>
                </a:effectLst>
              </a:rPr>
              <a:t>UNTUK </a:t>
            </a:r>
            <a:r>
              <a:rPr lang="id-ID" sz="2800" b="1" dirty="0">
                <a:solidFill>
                  <a:srgbClr val="FFFF00"/>
                </a:solidFill>
                <a:effectLst>
                  <a:outerShdw blurRad="393700" dist="25400" dir="6000000" algn="br" rotWithShape="0">
                    <a:srgbClr val="00B050">
                      <a:alpha val="98000"/>
                    </a:srgbClr>
                  </a:outerShdw>
                </a:effectLst>
              </a:rPr>
              <a:t>PENGUKURAN </a:t>
            </a:r>
            <a:r>
              <a:rPr lang="id-ID" sz="2800" b="1" dirty="0" smtClean="0">
                <a:solidFill>
                  <a:srgbClr val="FFFF00"/>
                </a:solidFill>
                <a:effectLst>
                  <a:outerShdw blurRad="393700" dist="25400" dir="6000000" algn="br" rotWithShape="0">
                    <a:srgbClr val="00B050">
                      <a:alpha val="98000"/>
                    </a:srgbClr>
                  </a:outerShdw>
                </a:effectLst>
              </a:rPr>
              <a:t>PERGERAKAN TANAH </a:t>
            </a:r>
            <a:r>
              <a:rPr lang="id-ID" sz="2800" b="1" dirty="0">
                <a:solidFill>
                  <a:srgbClr val="FFFF00"/>
                </a:solidFill>
                <a:effectLst>
                  <a:outerShdw blurRad="393700" dist="25400" dir="6000000" algn="br" rotWithShape="0">
                    <a:srgbClr val="00B050">
                      <a:alpha val="98000"/>
                    </a:srgbClr>
                  </a:outerShdw>
                </a:effectLst>
              </a:rPr>
              <a:t>MENGGUNAKAN SENSOR PERCEPATAN </a:t>
            </a:r>
            <a:r>
              <a:rPr lang="id-ID" sz="2800" b="1" dirty="0" smtClean="0">
                <a:solidFill>
                  <a:srgbClr val="FFFF00"/>
                </a:solidFill>
                <a:effectLst>
                  <a:outerShdw blurRad="393700" dist="25400" dir="6000000" algn="br" rotWithShape="0">
                    <a:srgbClr val="00B050">
                      <a:alpha val="98000"/>
                    </a:srgbClr>
                  </a:outerShdw>
                </a:effectLst>
              </a:rPr>
              <a:t>3 SUMBU </a:t>
            </a:r>
            <a:r>
              <a:rPr lang="id-ID" sz="2800" b="1" dirty="0">
                <a:solidFill>
                  <a:srgbClr val="FFFF00"/>
                </a:solidFill>
                <a:effectLst>
                  <a:outerShdw blurRad="393700" dist="25400" dir="6000000" algn="br" rotWithShape="0">
                    <a:srgbClr val="00B050">
                      <a:alpha val="98000"/>
                    </a:srgbClr>
                  </a:outerShdw>
                </a:effectLst>
              </a:rPr>
              <a:t>PADA DAERAH RAWAN </a:t>
            </a:r>
            <a:r>
              <a:rPr lang="id-ID" sz="2800" b="1" dirty="0" smtClean="0">
                <a:solidFill>
                  <a:srgbClr val="FFFF00"/>
                </a:solidFill>
                <a:effectLst>
                  <a:outerShdw blurRad="393700" dist="25400" dir="6000000" algn="br" rotWithShape="0">
                    <a:srgbClr val="00B050">
                      <a:alpha val="98000"/>
                    </a:srgbClr>
                  </a:outerShdw>
                </a:effectLst>
              </a:rPr>
              <a:t>LONGSOR</a:t>
            </a:r>
            <a:endParaRPr lang="id-ID" sz="2800" dirty="0">
              <a:solidFill>
                <a:srgbClr val="FFFF00"/>
              </a:solidFill>
              <a:effectLst>
                <a:outerShdw blurRad="393700" dist="25400" dir="6000000" algn="br" rotWithShape="0">
                  <a:srgbClr val="00B050">
                    <a:alpha val="98000"/>
                  </a:srgbClr>
                </a:outerShdw>
              </a:effectLst>
            </a:endParaRPr>
          </a:p>
        </p:txBody>
      </p:sp>
      <p:sp>
        <p:nvSpPr>
          <p:cNvPr id="3" name="Subtitle 2"/>
          <p:cNvSpPr>
            <a:spLocks noGrp="1"/>
          </p:cNvSpPr>
          <p:nvPr>
            <p:ph type="subTitle" idx="1"/>
          </p:nvPr>
        </p:nvSpPr>
        <p:spPr>
          <a:xfrm>
            <a:off x="5815034" y="4214818"/>
            <a:ext cx="3328966" cy="1400188"/>
          </a:xfrm>
        </p:spPr>
        <p:txBody>
          <a:bodyPr>
            <a:normAutofit/>
          </a:bodyPr>
          <a:lstStyle/>
          <a:p>
            <a:pPr algn="r"/>
            <a:r>
              <a:rPr lang="id-ID" sz="2000" b="1" dirty="0">
                <a:solidFill>
                  <a:schemeClr val="accent6"/>
                </a:solidFill>
              </a:rPr>
              <a:t>Oleh :</a:t>
            </a:r>
            <a:endParaRPr lang="id-ID" sz="2000" dirty="0">
              <a:solidFill>
                <a:schemeClr val="accent6"/>
              </a:solidFill>
            </a:endParaRPr>
          </a:p>
          <a:p>
            <a:pPr algn="r"/>
            <a:r>
              <a:rPr lang="id-ID" sz="2000" b="1" dirty="0">
                <a:solidFill>
                  <a:schemeClr val="accent6"/>
                </a:solidFill>
              </a:rPr>
              <a:t>DWI KURNIAWAN</a:t>
            </a:r>
            <a:endParaRPr lang="id-ID" sz="2000" dirty="0">
              <a:solidFill>
                <a:schemeClr val="accent6"/>
              </a:solidFill>
            </a:endParaRPr>
          </a:p>
          <a:p>
            <a:pPr algn="r"/>
            <a:r>
              <a:rPr lang="id-ID" sz="2000" b="1" dirty="0" smtClean="0">
                <a:solidFill>
                  <a:schemeClr val="accent6"/>
                </a:solidFill>
              </a:rPr>
              <a:t>I1A006019</a:t>
            </a:r>
            <a:endParaRPr lang="id-ID" sz="2000" dirty="0">
              <a:solidFill>
                <a:schemeClr val="accent6"/>
              </a:solidFill>
            </a:endParaRPr>
          </a:p>
        </p:txBody>
      </p:sp>
      <p:sp>
        <p:nvSpPr>
          <p:cNvPr id="5" name="Diagonal Stripe 4"/>
          <p:cNvSpPr/>
          <p:nvPr/>
        </p:nvSpPr>
        <p:spPr>
          <a:xfrm>
            <a:off x="0" y="0"/>
            <a:ext cx="3500430" cy="2928910"/>
          </a:xfrm>
          <a:prstGeom prst="diagStripe">
            <a:avLst>
              <a:gd name="adj" fmla="val 75496"/>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89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TextBox 5"/>
          <p:cNvSpPr txBox="1"/>
          <p:nvPr/>
        </p:nvSpPr>
        <p:spPr>
          <a:xfrm rot="19205791">
            <a:off x="-2447886" y="3175816"/>
            <a:ext cx="2838469" cy="461665"/>
          </a:xfrm>
          <a:prstGeom prst="rect">
            <a:avLst/>
          </a:prstGeom>
          <a:noFill/>
        </p:spPr>
        <p:txBody>
          <a:bodyPr wrap="none" rtlCol="0">
            <a:spAutoFit/>
          </a:bodyPr>
          <a:lstStyle/>
          <a:p>
            <a:r>
              <a:rPr lang="id-ID" sz="2400" b="1" dirty="0" smtClean="0">
                <a:effectLst>
                  <a:outerShdw blurRad="38100" dist="38100" dir="2700000" algn="tl">
                    <a:srgbClr val="000000">
                      <a:alpha val="43137"/>
                    </a:srgbClr>
                  </a:outerShdw>
                </a:effectLst>
              </a:rPr>
              <a:t>Proposal Tugas Akhir</a:t>
            </a:r>
            <a:endParaRPr lang="id-ID" sz="2400" b="1" dirty="0">
              <a:effectLst>
                <a:outerShdw blurRad="38100" dist="38100" dir="2700000" algn="tl">
                  <a:srgbClr val="000000">
                    <a:alpha val="43137"/>
                  </a:srgbClr>
                </a:outerShdw>
              </a:effectLst>
            </a:endParaRPr>
          </a:p>
        </p:txBody>
      </p:sp>
      <p:pic>
        <p:nvPicPr>
          <p:cNvPr id="10" name="Picture 9" descr="UNSOED.png"/>
          <p:cNvPicPr>
            <a:picLocks noChangeAspect="1"/>
          </p:cNvPicPr>
          <p:nvPr/>
        </p:nvPicPr>
        <p:blipFill>
          <a:blip r:embed="rId2" cstate="print"/>
          <a:stretch>
            <a:fillRect/>
          </a:stretch>
        </p:blipFill>
        <p:spPr>
          <a:xfrm>
            <a:off x="142844" y="5643578"/>
            <a:ext cx="1000132" cy="9286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repeatCount="indefinite" accel="50000" decel="50000" fill="hold" grpId="0" nodeType="afterEffect">
                                  <p:stCondLst>
                                    <p:cond delay="0"/>
                                  </p:stCondLst>
                                  <p:childTnLst>
                                    <p:animMotion origin="layout" path="M -1.38778E-17 2.77521E-7 L 0.56528 -0.62627 " pathEditMode="relative" rAng="0" ptsTypes="AA">
                                      <p:cBhvr>
                                        <p:cTn id="6" dur="5000" fill="hold"/>
                                        <p:tgtEl>
                                          <p:spTgt spid="6"/>
                                        </p:tgtEl>
                                        <p:attrNameLst>
                                          <p:attrName>ppt_x</p:attrName>
                                          <p:attrName>ppt_y</p:attrName>
                                        </p:attrNameLst>
                                      </p:cBhvr>
                                      <p:rCtr x="283" y="-3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072230" cy="338554"/>
          </a:xfrm>
          <a:prstGeom prst="rect">
            <a:avLst/>
          </a:prstGeom>
          <a:noFill/>
        </p:spPr>
        <p:txBody>
          <a:bodyPr wrap="square" rtlCol="0">
            <a:spAutoFit/>
          </a:bodyPr>
          <a:lstStyle/>
          <a:p>
            <a:pPr marL="0" lvl="1"/>
            <a:r>
              <a:rPr lang="id-ID" sz="1600" b="1" dirty="0" smtClean="0">
                <a:solidFill>
                  <a:schemeClr val="bg1"/>
                </a:solidFill>
              </a:rPr>
              <a:t>Jenis Longsor</a:t>
            </a:r>
          </a:p>
        </p:txBody>
      </p:sp>
      <p:sp>
        <p:nvSpPr>
          <p:cNvPr id="26" name="TextBox 25"/>
          <p:cNvSpPr txBox="1"/>
          <p:nvPr/>
        </p:nvSpPr>
        <p:spPr>
          <a:xfrm>
            <a:off x="3071802" y="2143116"/>
            <a:ext cx="1633332" cy="338554"/>
          </a:xfrm>
          <a:prstGeom prst="rect">
            <a:avLst/>
          </a:prstGeom>
          <a:noFill/>
        </p:spPr>
        <p:txBody>
          <a:bodyPr wrap="none" rtlCol="0">
            <a:spAutoFit/>
          </a:bodyPr>
          <a:lstStyle/>
          <a:p>
            <a:r>
              <a:rPr lang="id-ID" sz="1600" dirty="0" smtClean="0">
                <a:solidFill>
                  <a:schemeClr val="bg1"/>
                </a:solidFill>
              </a:rPr>
              <a:t>5. Rayapan Tanah</a:t>
            </a:r>
            <a:endParaRPr lang="id-ID" sz="1600" dirty="0">
              <a:solidFill>
                <a:schemeClr val="bg1"/>
              </a:solidFill>
            </a:endParaRPr>
          </a:p>
        </p:txBody>
      </p:sp>
      <p:sp>
        <p:nvSpPr>
          <p:cNvPr id="27" name="TextBox 26"/>
          <p:cNvSpPr txBox="1"/>
          <p:nvPr/>
        </p:nvSpPr>
        <p:spPr>
          <a:xfrm>
            <a:off x="3071802" y="4162016"/>
            <a:ext cx="2367186" cy="338554"/>
          </a:xfrm>
          <a:prstGeom prst="rect">
            <a:avLst/>
          </a:prstGeom>
          <a:noFill/>
        </p:spPr>
        <p:txBody>
          <a:bodyPr wrap="none" rtlCol="0">
            <a:spAutoFit/>
          </a:bodyPr>
          <a:lstStyle/>
          <a:p>
            <a:r>
              <a:rPr lang="id-ID" sz="1600" dirty="0" smtClean="0">
                <a:solidFill>
                  <a:schemeClr val="bg1"/>
                </a:solidFill>
              </a:rPr>
              <a:t>6. Aliran Bahan Rombakan</a:t>
            </a:r>
            <a:endParaRPr lang="id-ID" sz="1600" dirty="0">
              <a:solidFill>
                <a:schemeClr val="bg1"/>
              </a:solidFill>
            </a:endParaRPr>
          </a:p>
        </p:txBody>
      </p:sp>
      <p:pic>
        <p:nvPicPr>
          <p:cNvPr id="22" name="Picture 21"/>
          <p:cNvPicPr/>
          <p:nvPr/>
        </p:nvPicPr>
        <p:blipFill>
          <a:blip r:embed="rId4"/>
          <a:srcRect/>
          <a:stretch>
            <a:fillRect/>
          </a:stretch>
        </p:blipFill>
        <p:spPr bwMode="auto">
          <a:xfrm>
            <a:off x="3357554" y="2500306"/>
            <a:ext cx="2500330" cy="1428760"/>
          </a:xfrm>
          <a:prstGeom prst="rect">
            <a:avLst/>
          </a:prstGeom>
          <a:noFill/>
          <a:ln w="9525">
            <a:noFill/>
            <a:miter lim="800000"/>
            <a:headEnd/>
            <a:tailEnd/>
          </a:ln>
        </p:spPr>
      </p:pic>
      <p:pic>
        <p:nvPicPr>
          <p:cNvPr id="23" name="Picture 22"/>
          <p:cNvPicPr/>
          <p:nvPr/>
        </p:nvPicPr>
        <p:blipFill>
          <a:blip r:embed="rId5"/>
          <a:srcRect/>
          <a:stretch>
            <a:fillRect/>
          </a:stretch>
        </p:blipFill>
        <p:spPr bwMode="auto">
          <a:xfrm>
            <a:off x="3357554" y="4643446"/>
            <a:ext cx="2500330" cy="1357322"/>
          </a:xfrm>
          <a:prstGeom prst="rect">
            <a:avLst/>
          </a:prstGeom>
          <a:noFill/>
          <a:ln w="9525">
            <a:noFill/>
            <a:miter lim="800000"/>
            <a:headEnd/>
            <a:tailEnd/>
          </a:ln>
        </p:spPr>
      </p:pic>
      <p:sp>
        <p:nvSpPr>
          <p:cNvPr id="28" name="TextBox 27"/>
          <p:cNvSpPr txBox="1"/>
          <p:nvPr/>
        </p:nvSpPr>
        <p:spPr>
          <a:xfrm>
            <a:off x="142844" y="1571612"/>
            <a:ext cx="2286016" cy="3862596"/>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Longsor</a:t>
            </a:r>
            <a:endParaRPr lang="id-ID"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7" action="ppaction://hlinksldjump"/>
              </a:rPr>
              <a:t>Jenis longsor</a:t>
            </a:r>
            <a:endParaRPr lang="id-ID" sz="1600"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8" action="ppaction://hlinksldjump"/>
              </a:rPr>
              <a:t>Faktor Penyebab</a:t>
            </a:r>
            <a:endParaRPr lang="id-ID" sz="1600" b="1" dirty="0" smtClean="0">
              <a:solidFill>
                <a:schemeClr val="bg1"/>
              </a:solidFill>
              <a:effectLst>
                <a:outerShdw blurRad="38100" dist="38100" dir="2700000" algn="tl">
                  <a:srgbClr val="000000">
                    <a:alpha val="43137"/>
                  </a:srgbClr>
                </a:outerShdw>
              </a:effectLst>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9" action="ppaction://hlinksldjump"/>
              </a:rPr>
              <a:t>JSN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0" action="ppaction://hlinksldjump"/>
              </a:rPr>
              <a:t>Arsitektur</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1" action="ppaction://hlinksldjump"/>
              </a:rPr>
              <a:t>Topologi</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2" action="ppaction://hlinksldjump"/>
              </a:rPr>
              <a:t>Modul Wireless RF</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Sensor Percepatan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Pengukuran Perpindahan Tanah</a:t>
            </a:r>
            <a:endParaRPr lang="id-ID" sz="1600" dirty="0" smtClean="0">
              <a:solidFill>
                <a:schemeClr val="bg1"/>
              </a:solidFill>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p:txBody>
      </p:sp>
      <p:grpSp>
        <p:nvGrpSpPr>
          <p:cNvPr id="17" name="Group 16"/>
          <p:cNvGrpSpPr/>
          <p:nvPr/>
        </p:nvGrpSpPr>
        <p:grpSpPr>
          <a:xfrm>
            <a:off x="0" y="1214422"/>
            <a:ext cx="9144000" cy="357190"/>
            <a:chOff x="0" y="1214422"/>
            <a:chExt cx="9144000" cy="357190"/>
          </a:xfrm>
        </p:grpSpPr>
        <p:sp>
          <p:nvSpPr>
            <p:cNvPr id="20" name="Rectangle 19"/>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24" name="Rounded Rectangle 23">
              <a:hlinkClick r:id="rId15"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5" name="Rounded Rectangle 24">
              <a:hlinkClick r:id="rId6"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Tinjauan Pustaka</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9" name="Rounded Rectangle 28">
              <a:hlinkClick r:id="rId1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30" name="Rounded Rectangle 29">
              <a:hlinkClick r:id="rId1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31" name="Picture 30" descr="yz.png">
            <a:hlinkClick r:id="rId18" action="ppaction://hlinksldjump"/>
          </p:cNvPr>
          <p:cNvPicPr>
            <a:picLocks noChangeAspect="1"/>
          </p:cNvPicPr>
          <p:nvPr/>
        </p:nvPicPr>
        <p:blipFill>
          <a:blip r:embed="rId19"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072230" cy="3785652"/>
          </a:xfrm>
          <a:prstGeom prst="rect">
            <a:avLst/>
          </a:prstGeom>
          <a:noFill/>
        </p:spPr>
        <p:txBody>
          <a:bodyPr wrap="square" rtlCol="0">
            <a:spAutoFit/>
          </a:bodyPr>
          <a:lstStyle/>
          <a:p>
            <a:pPr marL="0" lvl="1"/>
            <a:r>
              <a:rPr lang="id-ID" sz="1600" b="1" dirty="0" smtClean="0">
                <a:solidFill>
                  <a:schemeClr val="bg1"/>
                </a:solidFill>
              </a:rPr>
              <a:t>Faktor Penyebab Longsor</a:t>
            </a:r>
          </a:p>
          <a:p>
            <a:pPr marL="0" lvl="1"/>
            <a:endParaRPr lang="id-ID" sz="1600" b="1" dirty="0" smtClean="0">
              <a:solidFill>
                <a:schemeClr val="bg1"/>
              </a:solidFill>
            </a:endParaRPr>
          </a:p>
          <a:p>
            <a:pPr marL="342900" lvl="1" indent="-342900">
              <a:buFont typeface="+mj-lt"/>
              <a:buAutoNum type="arabicPeriod"/>
            </a:pPr>
            <a:r>
              <a:rPr lang="id-ID" sz="1600" dirty="0" smtClean="0">
                <a:solidFill>
                  <a:schemeClr val="bg1"/>
                </a:solidFill>
              </a:rPr>
              <a:t>Hujan</a:t>
            </a:r>
          </a:p>
          <a:p>
            <a:pPr marL="342900" lvl="1" indent="-342900">
              <a:buFont typeface="+mj-lt"/>
              <a:buAutoNum type="arabicPeriod"/>
            </a:pPr>
            <a:r>
              <a:rPr lang="id-ID" sz="1600" dirty="0" smtClean="0">
                <a:solidFill>
                  <a:schemeClr val="bg1"/>
                </a:solidFill>
              </a:rPr>
              <a:t>Lereng terjal</a:t>
            </a:r>
          </a:p>
          <a:p>
            <a:pPr marL="342900" lvl="1" indent="-342900">
              <a:buFont typeface="+mj-lt"/>
              <a:buAutoNum type="arabicPeriod"/>
            </a:pPr>
            <a:r>
              <a:rPr lang="id-ID" sz="1600" dirty="0" smtClean="0">
                <a:solidFill>
                  <a:schemeClr val="bg1"/>
                </a:solidFill>
              </a:rPr>
              <a:t>Tanah yang kurang padat dan tebal</a:t>
            </a:r>
          </a:p>
          <a:p>
            <a:pPr marL="342900" lvl="1" indent="-342900">
              <a:buFont typeface="+mj-lt"/>
              <a:buAutoNum type="arabicPeriod"/>
            </a:pPr>
            <a:r>
              <a:rPr lang="id-ID" sz="1600" dirty="0" smtClean="0">
                <a:solidFill>
                  <a:schemeClr val="bg1"/>
                </a:solidFill>
              </a:rPr>
              <a:t>Batuan yang kurang kuat</a:t>
            </a:r>
          </a:p>
          <a:p>
            <a:pPr marL="342900" lvl="1" indent="-342900">
              <a:buFont typeface="+mj-lt"/>
              <a:buAutoNum type="arabicPeriod"/>
            </a:pPr>
            <a:r>
              <a:rPr lang="id-ID" sz="1600" dirty="0" smtClean="0">
                <a:solidFill>
                  <a:schemeClr val="bg1"/>
                </a:solidFill>
              </a:rPr>
              <a:t>Jenis tata lahan</a:t>
            </a:r>
          </a:p>
          <a:p>
            <a:pPr marL="342900" lvl="1" indent="-342900">
              <a:buFont typeface="+mj-lt"/>
              <a:buAutoNum type="arabicPeriod"/>
            </a:pPr>
            <a:r>
              <a:rPr lang="id-ID" sz="1600" dirty="0" smtClean="0">
                <a:solidFill>
                  <a:schemeClr val="bg1"/>
                </a:solidFill>
              </a:rPr>
              <a:t>Getaran</a:t>
            </a:r>
          </a:p>
          <a:p>
            <a:pPr marL="342900" lvl="1" indent="-342900">
              <a:buFont typeface="+mj-lt"/>
              <a:buAutoNum type="arabicPeriod"/>
            </a:pPr>
            <a:r>
              <a:rPr lang="id-ID" sz="1600" dirty="0" smtClean="0">
                <a:solidFill>
                  <a:schemeClr val="bg1"/>
                </a:solidFill>
              </a:rPr>
              <a:t>Susut muka air danau atau bendungan</a:t>
            </a:r>
          </a:p>
          <a:p>
            <a:pPr marL="342900" lvl="1" indent="-342900">
              <a:buFont typeface="+mj-lt"/>
              <a:buAutoNum type="arabicPeriod"/>
            </a:pPr>
            <a:r>
              <a:rPr lang="id-ID" sz="1600" dirty="0" smtClean="0">
                <a:solidFill>
                  <a:schemeClr val="bg1"/>
                </a:solidFill>
              </a:rPr>
              <a:t>Adanya beban tambahan</a:t>
            </a:r>
          </a:p>
          <a:p>
            <a:pPr marL="342900" lvl="1" indent="-342900">
              <a:buFont typeface="+mj-lt"/>
              <a:buAutoNum type="arabicPeriod"/>
            </a:pPr>
            <a:r>
              <a:rPr lang="id-ID" sz="1600" dirty="0" smtClean="0">
                <a:solidFill>
                  <a:schemeClr val="bg1"/>
                </a:solidFill>
              </a:rPr>
              <a:t>Adanya material timbunan pada tebing</a:t>
            </a:r>
          </a:p>
          <a:p>
            <a:pPr marL="342900" lvl="1" indent="-342900">
              <a:buFont typeface="+mj-lt"/>
              <a:buAutoNum type="arabicPeriod"/>
            </a:pPr>
            <a:r>
              <a:rPr lang="id-ID" sz="1600" dirty="0" smtClean="0">
                <a:solidFill>
                  <a:schemeClr val="bg1"/>
                </a:solidFill>
              </a:rPr>
              <a:t>Bekas longsoran lama</a:t>
            </a:r>
          </a:p>
          <a:p>
            <a:pPr marL="342900" lvl="1" indent="-342900">
              <a:buFont typeface="+mj-lt"/>
              <a:buAutoNum type="arabicPeriod"/>
            </a:pPr>
            <a:r>
              <a:rPr lang="id-ID" sz="1600" dirty="0" smtClean="0">
                <a:solidFill>
                  <a:schemeClr val="bg1"/>
                </a:solidFill>
              </a:rPr>
              <a:t>Adanya bidang diskontinyuitas (bidang tidak sinambung)</a:t>
            </a:r>
          </a:p>
          <a:p>
            <a:pPr marL="342900" lvl="1" indent="-342900">
              <a:buFont typeface="+mj-lt"/>
              <a:buAutoNum type="arabicPeriod"/>
            </a:pPr>
            <a:r>
              <a:rPr lang="id-ID" sz="1600" dirty="0" smtClean="0">
                <a:solidFill>
                  <a:schemeClr val="bg1"/>
                </a:solidFill>
              </a:rPr>
              <a:t>Penggundulan hutan</a:t>
            </a:r>
          </a:p>
          <a:p>
            <a:pPr marL="342900" lvl="1" indent="-342900">
              <a:buFont typeface="+mj-lt"/>
              <a:buAutoNum type="arabicPeriod"/>
            </a:pPr>
            <a:r>
              <a:rPr lang="id-ID" sz="1600" dirty="0" smtClean="0">
                <a:solidFill>
                  <a:schemeClr val="bg1"/>
                </a:solidFill>
              </a:rPr>
              <a:t>Daerah pembuangan sampah</a:t>
            </a:r>
          </a:p>
        </p:txBody>
      </p:sp>
      <p:sp>
        <p:nvSpPr>
          <p:cNvPr id="17" name="TextBox 16"/>
          <p:cNvSpPr txBox="1"/>
          <p:nvPr/>
        </p:nvSpPr>
        <p:spPr>
          <a:xfrm>
            <a:off x="142844" y="1571612"/>
            <a:ext cx="2286016" cy="3862596"/>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4" action="ppaction://hlinksldjump"/>
              </a:rPr>
              <a:t>Longsor</a:t>
            </a:r>
            <a:endParaRPr lang="id-ID"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5" action="ppaction://hlinksldjump"/>
              </a:rPr>
              <a:t>Jenis longsor</a:t>
            </a:r>
            <a:endParaRPr lang="id-ID" sz="1600"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6" action="ppaction://hlinksldjump"/>
              </a:rPr>
              <a:t>Faktor Penyebab</a:t>
            </a:r>
            <a:endParaRPr lang="id-ID" sz="1600" b="1" dirty="0" smtClean="0">
              <a:solidFill>
                <a:schemeClr val="bg1"/>
              </a:solidFill>
              <a:effectLst>
                <a:outerShdw blurRad="38100" dist="38100" dir="2700000" algn="tl">
                  <a:srgbClr val="000000">
                    <a:alpha val="43137"/>
                  </a:srgbClr>
                </a:outerShdw>
              </a:effectLst>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7" action="ppaction://hlinksldjump"/>
              </a:rPr>
              <a:t>JSN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8" action="ppaction://hlinksldjump"/>
              </a:rPr>
              <a:t>Arsitektur</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9" action="ppaction://hlinksldjump"/>
              </a:rPr>
              <a:t>Topologi</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0" action="ppaction://hlinksldjump"/>
              </a:rPr>
              <a:t>Modul Wireless RF</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1" action="ppaction://hlinksldjump"/>
              </a:rPr>
              <a:t>Sensor Percepatan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2" action="ppaction://hlinksldjump"/>
              </a:rPr>
              <a:t>Pengukuran Perpindahan Tanah</a:t>
            </a:r>
            <a:endParaRPr lang="id-ID" sz="1600" dirty="0" smtClean="0">
              <a:solidFill>
                <a:schemeClr val="bg1"/>
              </a:solidFill>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p:txBody>
      </p:sp>
      <p:grpSp>
        <p:nvGrpSpPr>
          <p:cNvPr id="11" name="Group 10"/>
          <p:cNvGrpSpPr/>
          <p:nvPr/>
        </p:nvGrpSpPr>
        <p:grpSpPr>
          <a:xfrm>
            <a:off x="0" y="1214422"/>
            <a:ext cx="9144000" cy="357190"/>
            <a:chOff x="0" y="1214422"/>
            <a:chExt cx="9144000" cy="357190"/>
          </a:xfrm>
        </p:grpSpPr>
        <p:sp>
          <p:nvSpPr>
            <p:cNvPr id="12" name="Rectangle 11"/>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Rounded Rectangle 12">
              <a:hlinkClick r:id="rId13"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4" name="Rounded Rectangle 13">
              <a:hlinkClick r:id="rId4"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Tinjauan Pustaka</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14"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22" name="Rounded Rectangle 21">
              <a:hlinkClick r:id="rId15"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3" name="Picture 22" descr="yz.png">
            <a:hlinkClick r:id="rId16" action="ppaction://hlinksldjump"/>
          </p:cNvPr>
          <p:cNvPicPr>
            <a:picLocks noChangeAspect="1"/>
          </p:cNvPicPr>
          <p:nvPr/>
        </p:nvPicPr>
        <p:blipFill>
          <a:blip r:embed="rId17"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072230" cy="2800767"/>
          </a:xfrm>
          <a:prstGeom prst="rect">
            <a:avLst/>
          </a:prstGeom>
          <a:noFill/>
        </p:spPr>
        <p:txBody>
          <a:bodyPr wrap="square" rtlCol="0">
            <a:spAutoFit/>
          </a:bodyPr>
          <a:lstStyle/>
          <a:p>
            <a:pPr marL="0" lvl="1"/>
            <a:r>
              <a:rPr lang="id-ID" sz="1600" b="1" dirty="0" smtClean="0">
                <a:solidFill>
                  <a:schemeClr val="bg1"/>
                </a:solidFill>
              </a:rPr>
              <a:t>Jaringan Sensor Nirkabel</a:t>
            </a:r>
          </a:p>
          <a:p>
            <a:pPr marL="0" lvl="1"/>
            <a:endParaRPr lang="id-ID" sz="1600" b="1" dirty="0" smtClean="0">
              <a:solidFill>
                <a:schemeClr val="bg1"/>
              </a:solidFill>
            </a:endParaRPr>
          </a:p>
          <a:p>
            <a:pPr marL="0" lvl="1" algn="just"/>
            <a:r>
              <a:rPr lang="id-ID" sz="1600" dirty="0" smtClean="0">
                <a:solidFill>
                  <a:schemeClr val="bg1"/>
                </a:solidFill>
              </a:rPr>
              <a:t>Jaringan </a:t>
            </a:r>
            <a:r>
              <a:rPr lang="en-US" sz="1600" dirty="0" smtClean="0">
                <a:solidFill>
                  <a:schemeClr val="bg1"/>
                </a:solidFill>
              </a:rPr>
              <a:t>Sensor Nirkabel</a:t>
            </a:r>
            <a:r>
              <a:rPr lang="id-ID" sz="1600" dirty="0" smtClean="0">
                <a:solidFill>
                  <a:schemeClr val="bg1"/>
                </a:solidFill>
              </a:rPr>
              <a:t> ( </a:t>
            </a:r>
            <a:r>
              <a:rPr lang="id-ID" sz="1600" i="1" dirty="0" smtClean="0">
                <a:solidFill>
                  <a:schemeClr val="bg1"/>
                </a:solidFill>
              </a:rPr>
              <a:t>Wireless Sensor Network </a:t>
            </a:r>
            <a:r>
              <a:rPr lang="id-ID" sz="1600" dirty="0" smtClean="0">
                <a:solidFill>
                  <a:schemeClr val="bg1"/>
                </a:solidFill>
              </a:rPr>
              <a:t>) merupakan suatu jaringan nirkabel </a:t>
            </a:r>
            <a:r>
              <a:rPr lang="en-US" sz="1600" dirty="0" smtClean="0">
                <a:solidFill>
                  <a:schemeClr val="bg1"/>
                </a:solidFill>
              </a:rPr>
              <a:t>yang</a:t>
            </a:r>
            <a:r>
              <a:rPr lang="id-ID" sz="1600" dirty="0" smtClean="0">
                <a:solidFill>
                  <a:schemeClr val="bg1"/>
                </a:solidFill>
              </a:rPr>
              <a:t> terdiri dari beberapa sensor (</a:t>
            </a:r>
            <a:r>
              <a:rPr lang="id-ID" sz="1600" i="1" dirty="0" smtClean="0">
                <a:solidFill>
                  <a:schemeClr val="bg1"/>
                </a:solidFill>
              </a:rPr>
              <a:t>node sensor</a:t>
            </a:r>
            <a:r>
              <a:rPr lang="id-ID" sz="1600" dirty="0" smtClean="0">
                <a:solidFill>
                  <a:schemeClr val="bg1"/>
                </a:solidFill>
              </a:rPr>
              <a:t>) yang diletakan diberbagai lokasi yang berbeda untuk memonitoring suatu plan.</a:t>
            </a:r>
          </a:p>
          <a:p>
            <a:pPr marL="0" lvl="1" algn="just"/>
            <a:endParaRPr lang="id-ID" sz="1600" dirty="0" smtClean="0">
              <a:solidFill>
                <a:schemeClr val="bg1"/>
              </a:solidFill>
            </a:endParaRPr>
          </a:p>
          <a:p>
            <a:pPr marL="0" lvl="1" algn="just"/>
            <a:r>
              <a:rPr lang="id-ID" sz="1600" dirty="0" smtClean="0">
                <a:solidFill>
                  <a:schemeClr val="bg1"/>
                </a:solidFill>
              </a:rPr>
              <a:t>Konsep </a:t>
            </a:r>
            <a:r>
              <a:rPr lang="en-US" sz="1600" dirty="0" smtClean="0">
                <a:solidFill>
                  <a:schemeClr val="bg1"/>
                </a:solidFill>
              </a:rPr>
              <a:t>dasar</a:t>
            </a:r>
            <a:r>
              <a:rPr lang="id-ID" sz="1600" dirty="0" smtClean="0">
                <a:solidFill>
                  <a:schemeClr val="bg1"/>
                </a:solidFill>
              </a:rPr>
              <a:t> perancangan Jaringan Sensor Nirkabel yaitu memadukan fungsi sensing dari suatu piranti dengan CPU (</a:t>
            </a:r>
            <a:r>
              <a:rPr lang="id-ID" sz="1600" i="1" dirty="0" smtClean="0">
                <a:solidFill>
                  <a:schemeClr val="bg1"/>
                </a:solidFill>
              </a:rPr>
              <a:t>Central Processing Unit</a:t>
            </a:r>
            <a:r>
              <a:rPr lang="id-ID" sz="1600" dirty="0" smtClean="0">
                <a:solidFill>
                  <a:schemeClr val="bg1"/>
                </a:solidFill>
              </a:rPr>
              <a:t>) sebagai unit pengolahan dan perhitungan data kemudian dipadukan dengan RF (</a:t>
            </a:r>
            <a:r>
              <a:rPr lang="id-ID" sz="1600" i="1" dirty="0" smtClean="0">
                <a:solidFill>
                  <a:schemeClr val="bg1"/>
                </a:solidFill>
              </a:rPr>
              <a:t>Radio Frequency</a:t>
            </a:r>
            <a:r>
              <a:rPr lang="id-ID" sz="1600" dirty="0" smtClean="0">
                <a:solidFill>
                  <a:schemeClr val="bg1"/>
                </a:solidFill>
              </a:rPr>
              <a:t>) untuk komunikasi data</a:t>
            </a:r>
          </a:p>
        </p:txBody>
      </p:sp>
      <p:sp>
        <p:nvSpPr>
          <p:cNvPr id="11" name="TextBox 10"/>
          <p:cNvSpPr txBox="1"/>
          <p:nvPr/>
        </p:nvSpPr>
        <p:spPr>
          <a:xfrm>
            <a:off x="142844" y="1571612"/>
            <a:ext cx="2286016" cy="3862596"/>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4" action="ppaction://hlinksldjump"/>
              </a:rPr>
              <a:t>Longsor</a:t>
            </a:r>
            <a:endParaRPr lang="id-ID"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5" action="ppaction://hlinksldjump"/>
              </a:rPr>
              <a:t>Jenis longsor</a:t>
            </a:r>
            <a:endParaRPr lang="id-ID" sz="1600"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6" action="ppaction://hlinksldjump"/>
              </a:rPr>
              <a:t>Faktor Penyebab</a:t>
            </a:r>
            <a:endParaRPr lang="id-ID" sz="1600" b="1" dirty="0" smtClean="0">
              <a:solidFill>
                <a:schemeClr val="bg1"/>
              </a:solidFill>
              <a:effectLst>
                <a:outerShdw blurRad="38100" dist="38100" dir="2700000" algn="tl">
                  <a:srgbClr val="000000">
                    <a:alpha val="43137"/>
                  </a:srgbClr>
                </a:outerShdw>
              </a:effectLst>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7" action="ppaction://hlinksldjump"/>
              </a:rPr>
              <a:t>JSN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8" action="ppaction://hlinksldjump"/>
              </a:rPr>
              <a:t>Arsitektur</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9" action="ppaction://hlinksldjump"/>
              </a:rPr>
              <a:t>Topologi</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0" action="ppaction://hlinksldjump"/>
              </a:rPr>
              <a:t>Modul Wireless RF</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1" action="ppaction://hlinksldjump"/>
              </a:rPr>
              <a:t>Sensor Percepatan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2" action="ppaction://hlinksldjump"/>
              </a:rPr>
              <a:t>Pengukuran Perpindahan Tanah</a:t>
            </a:r>
            <a:endParaRPr lang="id-ID" sz="1600" dirty="0" smtClean="0">
              <a:solidFill>
                <a:schemeClr val="bg1"/>
              </a:solidFill>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p:txBody>
      </p:sp>
      <p:grpSp>
        <p:nvGrpSpPr>
          <p:cNvPr id="12" name="Group 11"/>
          <p:cNvGrpSpPr/>
          <p:nvPr/>
        </p:nvGrpSpPr>
        <p:grpSpPr>
          <a:xfrm>
            <a:off x="0" y="1214422"/>
            <a:ext cx="9144000" cy="357190"/>
            <a:chOff x="0" y="1214422"/>
            <a:chExt cx="9144000" cy="357190"/>
          </a:xfrm>
        </p:grpSpPr>
        <p:sp>
          <p:nvSpPr>
            <p:cNvPr id="13" name="Rectangle 12"/>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4" name="Rounded Rectangle 13">
              <a:hlinkClick r:id="rId13"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7" name="Rounded Rectangle 16">
              <a:hlinkClick r:id="rId4"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Tinjauan Pustaka</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14"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22" name="Rounded Rectangle 21">
              <a:hlinkClick r:id="rId15"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3" name="Picture 22" descr="yz.png">
            <a:hlinkClick r:id="rId16" action="ppaction://hlinksldjump"/>
          </p:cNvPr>
          <p:cNvPicPr>
            <a:picLocks noChangeAspect="1"/>
          </p:cNvPicPr>
          <p:nvPr/>
        </p:nvPicPr>
        <p:blipFill>
          <a:blip r:embed="rId17"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3643338" cy="4031873"/>
          </a:xfrm>
          <a:prstGeom prst="rect">
            <a:avLst/>
          </a:prstGeom>
          <a:noFill/>
        </p:spPr>
        <p:txBody>
          <a:bodyPr wrap="square" rtlCol="0">
            <a:spAutoFit/>
          </a:bodyPr>
          <a:lstStyle/>
          <a:p>
            <a:pPr marL="0" lvl="1" algn="just"/>
            <a:r>
              <a:rPr lang="id-ID" sz="1600" b="1" dirty="0" smtClean="0">
                <a:solidFill>
                  <a:schemeClr val="bg1"/>
                </a:solidFill>
              </a:rPr>
              <a:t>Arsitektur Jaringan Sensor Nirkabel</a:t>
            </a:r>
          </a:p>
          <a:p>
            <a:pPr marL="0" lvl="1" algn="just"/>
            <a:endParaRPr lang="id-ID" sz="1600" b="1" dirty="0" smtClean="0">
              <a:solidFill>
                <a:schemeClr val="bg1"/>
              </a:solidFill>
            </a:endParaRPr>
          </a:p>
          <a:p>
            <a:pPr marL="0" lvl="1" algn="just"/>
            <a:r>
              <a:rPr lang="id-ID" sz="1600" dirty="0" smtClean="0">
                <a:solidFill>
                  <a:schemeClr val="bg1"/>
                </a:solidFill>
              </a:rPr>
              <a:t>Komponen utama terdiri dari:</a:t>
            </a:r>
          </a:p>
          <a:p>
            <a:pPr marL="342900" lvl="1" indent="-342900" algn="just">
              <a:buFont typeface="+mj-lt"/>
              <a:buAutoNum type="arabicPeriod"/>
            </a:pPr>
            <a:r>
              <a:rPr lang="id-ID" sz="1600" i="1" dirty="0" smtClean="0">
                <a:solidFill>
                  <a:schemeClr val="bg1"/>
                </a:solidFill>
              </a:rPr>
              <a:t>Node / mote</a:t>
            </a:r>
          </a:p>
          <a:p>
            <a:pPr marL="342900" lvl="1" indent="12700" algn="just"/>
            <a:r>
              <a:rPr lang="id-ID" sz="1600" dirty="0" smtClean="0">
                <a:solidFill>
                  <a:schemeClr val="bg1"/>
                </a:solidFill>
              </a:rPr>
              <a:t>Berfungsi untuk pembacaan data lingkungan, penympanan data , serta pengiriman data</a:t>
            </a:r>
            <a:endParaRPr lang="id-ID" sz="1600" i="1" dirty="0" smtClean="0">
              <a:solidFill>
                <a:schemeClr val="bg1"/>
              </a:solidFill>
            </a:endParaRPr>
          </a:p>
          <a:p>
            <a:pPr marL="342900" lvl="1" indent="-342900" algn="just">
              <a:buFont typeface="+mj-lt"/>
              <a:buAutoNum type="arabicPeriod" startAt="2"/>
            </a:pPr>
            <a:r>
              <a:rPr lang="id-ID" sz="1600" i="1" dirty="0" smtClean="0">
                <a:solidFill>
                  <a:schemeClr val="bg1"/>
                </a:solidFill>
              </a:rPr>
              <a:t>Gateway / Base station</a:t>
            </a:r>
          </a:p>
          <a:p>
            <a:pPr marL="342900" lvl="1" indent="12700" algn="just"/>
            <a:r>
              <a:rPr lang="id-ID" sz="1600" dirty="0" smtClean="0">
                <a:solidFill>
                  <a:schemeClr val="bg1"/>
                </a:solidFill>
              </a:rPr>
              <a:t>Berfungsi sebagai pengumpul data dari </a:t>
            </a:r>
            <a:r>
              <a:rPr lang="id-ID" sz="1600" i="1" dirty="0" smtClean="0">
                <a:solidFill>
                  <a:schemeClr val="bg1"/>
                </a:solidFill>
              </a:rPr>
              <a:t>node – node </a:t>
            </a:r>
            <a:r>
              <a:rPr lang="id-ID" sz="1600" dirty="0" smtClean="0">
                <a:solidFill>
                  <a:schemeClr val="bg1"/>
                </a:solidFill>
              </a:rPr>
              <a:t>yang tersebar di lapangan kemudian mengirimkanya ke komputer server.</a:t>
            </a:r>
            <a:endParaRPr lang="id-ID" sz="1600" i="1" dirty="0" smtClean="0">
              <a:solidFill>
                <a:schemeClr val="bg1"/>
              </a:solidFill>
            </a:endParaRPr>
          </a:p>
          <a:p>
            <a:pPr marL="342900" lvl="1" indent="-342900" algn="just">
              <a:buFont typeface="+mj-lt"/>
              <a:buAutoNum type="arabicPeriod" startAt="2"/>
            </a:pPr>
            <a:r>
              <a:rPr lang="id-ID" sz="1600" i="1" dirty="0" smtClean="0">
                <a:solidFill>
                  <a:schemeClr val="bg1"/>
                </a:solidFill>
              </a:rPr>
              <a:t>Server</a:t>
            </a:r>
          </a:p>
          <a:p>
            <a:pPr marL="342900" lvl="1" indent="12700" algn="just"/>
            <a:r>
              <a:rPr lang="id-ID" sz="1600" dirty="0" smtClean="0">
                <a:solidFill>
                  <a:schemeClr val="bg1"/>
                </a:solidFill>
              </a:rPr>
              <a:t>Berfungsi sebagai pusat basis data, sistem jaringan dan penyedia aplikasi.</a:t>
            </a:r>
            <a:r>
              <a:rPr lang="id-ID" sz="1600" dirty="0" smtClean="0"/>
              <a:t>.</a:t>
            </a:r>
            <a:endParaRPr lang="id-ID" sz="1600" i="1" dirty="0" smtClean="0">
              <a:solidFill>
                <a:schemeClr val="bg1"/>
              </a:solidFill>
            </a:endParaRPr>
          </a:p>
        </p:txBody>
      </p:sp>
      <p:pic>
        <p:nvPicPr>
          <p:cNvPr id="10" name="Picture 9" descr="Sensor Network Architecture.jpg"/>
          <p:cNvPicPr/>
          <p:nvPr/>
        </p:nvPicPr>
        <p:blipFill>
          <a:blip r:embed="rId4"/>
          <a:stretch>
            <a:fillRect/>
          </a:stretch>
        </p:blipFill>
        <p:spPr>
          <a:xfrm>
            <a:off x="6500826" y="2357430"/>
            <a:ext cx="2514604" cy="3214710"/>
          </a:xfrm>
          <a:prstGeom prst="rect">
            <a:avLst/>
          </a:prstGeom>
        </p:spPr>
      </p:pic>
      <p:sp>
        <p:nvSpPr>
          <p:cNvPr id="12" name="TextBox 11"/>
          <p:cNvSpPr txBox="1"/>
          <p:nvPr/>
        </p:nvSpPr>
        <p:spPr>
          <a:xfrm>
            <a:off x="142844" y="1571612"/>
            <a:ext cx="2286016" cy="3862596"/>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5" action="ppaction://hlinksldjump"/>
              </a:rPr>
              <a:t>Longsor</a:t>
            </a:r>
            <a:endParaRPr lang="id-ID"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6" action="ppaction://hlinksldjump"/>
              </a:rPr>
              <a:t>Jenis longsor</a:t>
            </a:r>
            <a:endParaRPr lang="id-ID" sz="1600"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7" action="ppaction://hlinksldjump"/>
              </a:rPr>
              <a:t>Faktor Penyebab</a:t>
            </a:r>
            <a:endParaRPr lang="id-ID" sz="1600" b="1" dirty="0" smtClean="0">
              <a:solidFill>
                <a:schemeClr val="bg1"/>
              </a:solidFill>
              <a:effectLst>
                <a:outerShdw blurRad="38100" dist="38100" dir="2700000" algn="tl">
                  <a:srgbClr val="000000">
                    <a:alpha val="43137"/>
                  </a:srgbClr>
                </a:outerShdw>
              </a:effectLst>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8" action="ppaction://hlinksldjump"/>
              </a:rPr>
              <a:t>JSN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9" action="ppaction://hlinksldjump"/>
              </a:rPr>
              <a:t>Arsitektur</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0" action="ppaction://hlinksldjump"/>
              </a:rPr>
              <a:t>Topologi</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1" action="ppaction://hlinksldjump"/>
              </a:rPr>
              <a:t>Modul Wireless RF</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2" action="ppaction://hlinksldjump"/>
              </a:rPr>
              <a:t>Sensor Percepatan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Pengukuran Perpindahan Tanah</a:t>
            </a:r>
            <a:endParaRPr lang="id-ID" sz="1600" dirty="0" smtClean="0">
              <a:solidFill>
                <a:schemeClr val="bg1"/>
              </a:solidFill>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p:txBody>
      </p:sp>
      <p:grpSp>
        <p:nvGrpSpPr>
          <p:cNvPr id="13" name="Group 12"/>
          <p:cNvGrpSpPr/>
          <p:nvPr/>
        </p:nvGrpSpPr>
        <p:grpSpPr>
          <a:xfrm>
            <a:off x="0" y="1214422"/>
            <a:ext cx="9144000" cy="357190"/>
            <a:chOff x="0" y="1214422"/>
            <a:chExt cx="9144000" cy="357190"/>
          </a:xfrm>
        </p:grpSpPr>
        <p:sp>
          <p:nvSpPr>
            <p:cNvPr id="14" name="Rectangle 13"/>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7" name="Rounded Rectangle 16">
              <a:hlinkClick r:id="rId1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Tinjauan Pustaka</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2" name="Rounded Rectangle 21">
              <a:hlinkClick r:id="rId15"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23" name="Rounded Rectangle 22">
              <a:hlinkClick r:id="rId16"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4" name="Picture 23" descr="yz.png">
            <a:hlinkClick r:id="rId17" action="ppaction://hlinksldjump"/>
          </p:cNvPr>
          <p:cNvPicPr>
            <a:picLocks noChangeAspect="1"/>
          </p:cNvPicPr>
          <p:nvPr/>
        </p:nvPicPr>
        <p:blipFill>
          <a:blip r:embed="rId18"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072230" cy="4278094"/>
          </a:xfrm>
          <a:prstGeom prst="rect">
            <a:avLst/>
          </a:prstGeom>
          <a:noFill/>
        </p:spPr>
        <p:txBody>
          <a:bodyPr wrap="square" rtlCol="0">
            <a:spAutoFit/>
          </a:bodyPr>
          <a:lstStyle/>
          <a:p>
            <a:pPr marL="0" lvl="1"/>
            <a:r>
              <a:rPr lang="id-ID" sz="1600" dirty="0" smtClean="0">
                <a:solidFill>
                  <a:schemeClr val="bg1"/>
                </a:solidFill>
              </a:rPr>
              <a:t>Arsitektur node secara individual (gambar )</a:t>
            </a:r>
          </a:p>
          <a:p>
            <a:pPr marL="0" lvl="1"/>
            <a:endParaRPr lang="id-ID" sz="1600" dirty="0" smtClean="0">
              <a:solidFill>
                <a:schemeClr val="bg1"/>
              </a:solidFill>
            </a:endParaRPr>
          </a:p>
          <a:p>
            <a:pPr marL="0" lvl="1"/>
            <a:endParaRPr lang="id-ID" sz="1600" dirty="0" smtClean="0">
              <a:solidFill>
                <a:schemeClr val="bg1"/>
              </a:solidFill>
            </a:endParaRPr>
          </a:p>
          <a:p>
            <a:pPr marL="0" lvl="1"/>
            <a:endParaRPr lang="id-ID" sz="1600" dirty="0" smtClean="0">
              <a:solidFill>
                <a:schemeClr val="bg1"/>
              </a:solidFill>
            </a:endParaRPr>
          </a:p>
          <a:p>
            <a:pPr marL="0" lvl="1"/>
            <a:endParaRPr lang="id-ID" sz="1600" dirty="0" smtClean="0">
              <a:solidFill>
                <a:schemeClr val="bg1"/>
              </a:solidFill>
            </a:endParaRPr>
          </a:p>
          <a:p>
            <a:pPr marL="0" lvl="1"/>
            <a:endParaRPr lang="id-ID" sz="1600" dirty="0" smtClean="0">
              <a:solidFill>
                <a:schemeClr val="bg1"/>
              </a:solidFill>
            </a:endParaRPr>
          </a:p>
          <a:p>
            <a:pPr marL="0" lvl="1"/>
            <a:endParaRPr lang="id-ID" sz="1600" dirty="0" smtClean="0">
              <a:solidFill>
                <a:schemeClr val="bg1"/>
              </a:solidFill>
            </a:endParaRPr>
          </a:p>
          <a:p>
            <a:pPr marL="0" lvl="1"/>
            <a:endParaRPr lang="id-ID" sz="1600" dirty="0" smtClean="0">
              <a:solidFill>
                <a:schemeClr val="bg1"/>
              </a:solidFill>
            </a:endParaRPr>
          </a:p>
          <a:p>
            <a:pPr marL="0" lvl="1"/>
            <a:endParaRPr lang="id-ID" sz="1600" dirty="0" smtClean="0">
              <a:solidFill>
                <a:schemeClr val="bg1"/>
              </a:solidFill>
            </a:endParaRPr>
          </a:p>
          <a:p>
            <a:pPr marL="0" lvl="1"/>
            <a:endParaRPr lang="id-ID" sz="1600" dirty="0" smtClean="0">
              <a:solidFill>
                <a:schemeClr val="bg1"/>
              </a:solidFill>
            </a:endParaRPr>
          </a:p>
          <a:p>
            <a:pPr marL="0" lvl="1"/>
            <a:endParaRPr lang="id-ID" sz="1600" dirty="0" smtClean="0">
              <a:solidFill>
                <a:schemeClr val="bg1"/>
              </a:solidFill>
            </a:endParaRPr>
          </a:p>
          <a:p>
            <a:pPr marL="0" lvl="1"/>
            <a:endParaRPr lang="id-ID" sz="1600" dirty="0" smtClean="0">
              <a:solidFill>
                <a:schemeClr val="bg1"/>
              </a:solidFill>
            </a:endParaRPr>
          </a:p>
          <a:p>
            <a:pPr marL="0" lvl="1"/>
            <a:endParaRPr lang="id-ID" sz="1600" dirty="0" smtClean="0">
              <a:solidFill>
                <a:schemeClr val="bg1"/>
              </a:solidFill>
            </a:endParaRPr>
          </a:p>
          <a:p>
            <a:pPr marL="0" lvl="1"/>
            <a:endParaRPr lang="id-ID" sz="1600" dirty="0" smtClean="0">
              <a:solidFill>
                <a:schemeClr val="bg1"/>
              </a:solidFill>
            </a:endParaRPr>
          </a:p>
          <a:p>
            <a:pPr marL="0" lvl="1"/>
            <a:endParaRPr lang="id-ID" sz="1600" dirty="0" smtClean="0">
              <a:solidFill>
                <a:schemeClr val="bg1"/>
              </a:solidFill>
            </a:endParaRPr>
          </a:p>
          <a:p>
            <a:pPr marL="0" lvl="1"/>
            <a:r>
              <a:rPr lang="id-ID" sz="1600" dirty="0" smtClean="0">
                <a:solidFill>
                  <a:schemeClr val="bg1"/>
                </a:solidFill>
              </a:rPr>
              <a:t>Secara individual node harus memenuhi fungsi </a:t>
            </a:r>
            <a:r>
              <a:rPr lang="id-ID" sz="1600" i="1" dirty="0" smtClean="0">
                <a:solidFill>
                  <a:schemeClr val="bg1"/>
                </a:solidFill>
              </a:rPr>
              <a:t>sensing, data logging </a:t>
            </a:r>
            <a:r>
              <a:rPr lang="id-ID" sz="1600" dirty="0" smtClean="0">
                <a:solidFill>
                  <a:schemeClr val="bg1"/>
                </a:solidFill>
              </a:rPr>
              <a:t>dan </a:t>
            </a:r>
            <a:r>
              <a:rPr lang="id-ID" sz="1600" i="1" dirty="0" smtClean="0">
                <a:solidFill>
                  <a:schemeClr val="bg1"/>
                </a:solidFill>
              </a:rPr>
              <a:t>data transmit. </a:t>
            </a:r>
            <a:endParaRPr lang="id-ID" sz="1600" dirty="0" smtClean="0">
              <a:solidFill>
                <a:schemeClr val="bg1"/>
              </a:solidFill>
            </a:endParaRPr>
          </a:p>
        </p:txBody>
      </p:sp>
      <p:pic>
        <p:nvPicPr>
          <p:cNvPr id="13" name="Picture 12" descr="Node Architecture.jpg"/>
          <p:cNvPicPr/>
          <p:nvPr/>
        </p:nvPicPr>
        <p:blipFill>
          <a:blip r:embed="rId4"/>
          <a:stretch>
            <a:fillRect/>
          </a:stretch>
        </p:blipFill>
        <p:spPr>
          <a:xfrm>
            <a:off x="3643306" y="2348040"/>
            <a:ext cx="4152900" cy="2724034"/>
          </a:xfrm>
          <a:prstGeom prst="rect">
            <a:avLst/>
          </a:prstGeom>
        </p:spPr>
      </p:pic>
      <p:sp>
        <p:nvSpPr>
          <p:cNvPr id="17" name="TextBox 16"/>
          <p:cNvSpPr txBox="1"/>
          <p:nvPr/>
        </p:nvSpPr>
        <p:spPr>
          <a:xfrm>
            <a:off x="142844" y="1571612"/>
            <a:ext cx="2286016" cy="3862596"/>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5" action="ppaction://hlinksldjump"/>
              </a:rPr>
              <a:t>Longsor</a:t>
            </a:r>
            <a:endParaRPr lang="id-ID"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6" action="ppaction://hlinksldjump"/>
              </a:rPr>
              <a:t>Jenis longsor</a:t>
            </a:r>
            <a:endParaRPr lang="id-ID" sz="1600"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7" action="ppaction://hlinksldjump"/>
              </a:rPr>
              <a:t>Faktor Penyebab</a:t>
            </a:r>
            <a:endParaRPr lang="id-ID" sz="1600" b="1" dirty="0" smtClean="0">
              <a:solidFill>
                <a:schemeClr val="bg1"/>
              </a:solidFill>
              <a:effectLst>
                <a:outerShdw blurRad="38100" dist="38100" dir="2700000" algn="tl">
                  <a:srgbClr val="000000">
                    <a:alpha val="43137"/>
                  </a:srgbClr>
                </a:outerShdw>
              </a:effectLst>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8" action="ppaction://hlinksldjump"/>
              </a:rPr>
              <a:t>JSN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9" action="ppaction://hlinksldjump"/>
              </a:rPr>
              <a:t>Arsitektur</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0" action="ppaction://hlinksldjump"/>
              </a:rPr>
              <a:t>Topologi</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1" action="ppaction://hlinksldjump"/>
              </a:rPr>
              <a:t>Modul Wireless RF</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2" action="ppaction://hlinksldjump"/>
              </a:rPr>
              <a:t>Sensor Percepatan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Pengukuran Perpindahan Tanah</a:t>
            </a:r>
            <a:endParaRPr lang="id-ID" sz="1600" dirty="0" smtClean="0">
              <a:solidFill>
                <a:schemeClr val="bg1"/>
              </a:solidFill>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p:txBody>
      </p:sp>
      <p:grpSp>
        <p:nvGrpSpPr>
          <p:cNvPr id="12" name="Group 11"/>
          <p:cNvGrpSpPr/>
          <p:nvPr/>
        </p:nvGrpSpPr>
        <p:grpSpPr>
          <a:xfrm>
            <a:off x="0" y="1214422"/>
            <a:ext cx="9144000" cy="357190"/>
            <a:chOff x="0" y="1214422"/>
            <a:chExt cx="9144000" cy="357190"/>
          </a:xfrm>
        </p:grpSpPr>
        <p:sp>
          <p:nvSpPr>
            <p:cNvPr id="14" name="Rectangle 13"/>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20" name="Rounded Rectangle 19">
              <a:hlinkClick r:id="rId1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2" name="Rounded Rectangle 21">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Tinjauan Pustaka</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3" name="Rounded Rectangle 22">
              <a:hlinkClick r:id="rId15"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24" name="Rounded Rectangle 23">
              <a:hlinkClick r:id="rId16"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5" name="Picture 24" descr="yz.png">
            <a:hlinkClick r:id="rId17" action="ppaction://hlinksldjump"/>
          </p:cNvPr>
          <p:cNvPicPr>
            <a:picLocks noChangeAspect="1"/>
          </p:cNvPicPr>
          <p:nvPr/>
        </p:nvPicPr>
        <p:blipFill>
          <a:blip r:embed="rId18"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072230" cy="1323439"/>
          </a:xfrm>
          <a:prstGeom prst="rect">
            <a:avLst/>
          </a:prstGeom>
          <a:noFill/>
        </p:spPr>
        <p:txBody>
          <a:bodyPr wrap="square" rtlCol="0">
            <a:spAutoFit/>
          </a:bodyPr>
          <a:lstStyle/>
          <a:p>
            <a:pPr marL="0" lvl="1"/>
            <a:r>
              <a:rPr lang="id-ID" sz="1600" b="1" dirty="0" smtClean="0">
                <a:solidFill>
                  <a:schemeClr val="bg1"/>
                </a:solidFill>
              </a:rPr>
              <a:t>Topologi Jaringan Sensor Nirkabel</a:t>
            </a:r>
          </a:p>
          <a:p>
            <a:pPr marL="0" lvl="1"/>
            <a:endParaRPr lang="id-ID" sz="1600" b="1" dirty="0" smtClean="0">
              <a:solidFill>
                <a:schemeClr val="bg1"/>
              </a:solidFill>
            </a:endParaRPr>
          </a:p>
          <a:p>
            <a:pPr marL="342900" lvl="1" indent="-342900">
              <a:buFont typeface="+mj-lt"/>
              <a:buAutoNum type="arabicPeriod"/>
            </a:pPr>
            <a:r>
              <a:rPr lang="id-ID" sz="1600" dirty="0" smtClean="0">
                <a:solidFill>
                  <a:schemeClr val="bg1"/>
                </a:solidFill>
              </a:rPr>
              <a:t>Topologi </a:t>
            </a:r>
            <a:r>
              <a:rPr lang="id-ID" sz="1600" i="1" dirty="0" smtClean="0">
                <a:solidFill>
                  <a:schemeClr val="bg1"/>
                </a:solidFill>
              </a:rPr>
              <a:t>star</a:t>
            </a:r>
          </a:p>
          <a:p>
            <a:pPr marL="342900" lvl="1" indent="-342900">
              <a:buFont typeface="+mj-lt"/>
              <a:buAutoNum type="arabicPeriod"/>
            </a:pPr>
            <a:r>
              <a:rPr lang="id-ID" sz="1600" dirty="0" smtClean="0">
                <a:solidFill>
                  <a:schemeClr val="bg1"/>
                </a:solidFill>
              </a:rPr>
              <a:t>Topologi </a:t>
            </a:r>
            <a:r>
              <a:rPr lang="id-ID" sz="1600" i="1" dirty="0" smtClean="0">
                <a:solidFill>
                  <a:schemeClr val="bg1"/>
                </a:solidFill>
              </a:rPr>
              <a:t>Mesh</a:t>
            </a:r>
          </a:p>
          <a:p>
            <a:pPr marL="342900" lvl="1" indent="-342900">
              <a:buFont typeface="+mj-lt"/>
              <a:buAutoNum type="arabicPeriod"/>
            </a:pPr>
            <a:r>
              <a:rPr lang="id-ID" sz="1600" i="1" dirty="0" smtClean="0">
                <a:solidFill>
                  <a:schemeClr val="bg1"/>
                </a:solidFill>
              </a:rPr>
              <a:t>Hybrid Star-Mesh</a:t>
            </a:r>
          </a:p>
        </p:txBody>
      </p:sp>
      <p:pic>
        <p:nvPicPr>
          <p:cNvPr id="10" name="Picture 9" descr="mesh.jpg"/>
          <p:cNvPicPr/>
          <p:nvPr/>
        </p:nvPicPr>
        <p:blipFill>
          <a:blip r:embed="rId4"/>
          <a:stretch>
            <a:fillRect/>
          </a:stretch>
        </p:blipFill>
        <p:spPr>
          <a:xfrm>
            <a:off x="2928926" y="3143248"/>
            <a:ext cx="2357454" cy="1357322"/>
          </a:xfrm>
          <a:prstGeom prst="rect">
            <a:avLst/>
          </a:prstGeom>
        </p:spPr>
      </p:pic>
      <p:pic>
        <p:nvPicPr>
          <p:cNvPr id="11" name="Picture 10" descr="mesh.jpg"/>
          <p:cNvPicPr/>
          <p:nvPr/>
        </p:nvPicPr>
        <p:blipFill>
          <a:blip r:embed="rId5"/>
          <a:stretch>
            <a:fillRect/>
          </a:stretch>
        </p:blipFill>
        <p:spPr>
          <a:xfrm>
            <a:off x="6215074" y="3143248"/>
            <a:ext cx="2357454" cy="1357322"/>
          </a:xfrm>
          <a:prstGeom prst="rect">
            <a:avLst/>
          </a:prstGeom>
        </p:spPr>
      </p:pic>
      <p:pic>
        <p:nvPicPr>
          <p:cNvPr id="12" name="Picture 11" descr="Hybrid.jpg"/>
          <p:cNvPicPr/>
          <p:nvPr/>
        </p:nvPicPr>
        <p:blipFill>
          <a:blip r:embed="rId6" cstate="print"/>
          <a:stretch>
            <a:fillRect/>
          </a:stretch>
        </p:blipFill>
        <p:spPr>
          <a:xfrm>
            <a:off x="2928926" y="4786322"/>
            <a:ext cx="2371726" cy="1357322"/>
          </a:xfrm>
          <a:prstGeom prst="rect">
            <a:avLst/>
          </a:prstGeom>
        </p:spPr>
      </p:pic>
      <p:sp>
        <p:nvSpPr>
          <p:cNvPr id="14" name="TextBox 13"/>
          <p:cNvSpPr txBox="1"/>
          <p:nvPr/>
        </p:nvSpPr>
        <p:spPr>
          <a:xfrm>
            <a:off x="142844" y="1571612"/>
            <a:ext cx="2286016" cy="3862596"/>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7" action="ppaction://hlinksldjump"/>
              </a:rPr>
              <a:t>Longsor</a:t>
            </a:r>
            <a:endParaRPr lang="id-ID"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8" action="ppaction://hlinksldjump"/>
              </a:rPr>
              <a:t>Jenis longsor</a:t>
            </a:r>
            <a:endParaRPr lang="id-ID" sz="1600"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9" action="ppaction://hlinksldjump"/>
              </a:rPr>
              <a:t>Faktor Penyebab</a:t>
            </a:r>
            <a:endParaRPr lang="id-ID" sz="1600" b="1" dirty="0" smtClean="0">
              <a:solidFill>
                <a:schemeClr val="bg1"/>
              </a:solidFill>
              <a:effectLst>
                <a:outerShdw blurRad="38100" dist="38100" dir="2700000" algn="tl">
                  <a:srgbClr val="000000">
                    <a:alpha val="43137"/>
                  </a:srgbClr>
                </a:outerShdw>
              </a:effectLst>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0" action="ppaction://hlinksldjump"/>
              </a:rPr>
              <a:t>JSN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1" action="ppaction://hlinksldjump"/>
              </a:rPr>
              <a:t>Arsitektur</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2" action="ppaction://hlinksldjump"/>
              </a:rPr>
              <a:t>Topologi</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Modul Wireless RF</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Sensor Percepatan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5" action="ppaction://hlinksldjump"/>
              </a:rPr>
              <a:t>Pengukuran Perpindahan Tanah</a:t>
            </a:r>
            <a:endParaRPr lang="id-ID" sz="1600" dirty="0" smtClean="0">
              <a:solidFill>
                <a:schemeClr val="bg1"/>
              </a:solidFill>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p:txBody>
      </p:sp>
      <p:grpSp>
        <p:nvGrpSpPr>
          <p:cNvPr id="17" name="Group 16"/>
          <p:cNvGrpSpPr/>
          <p:nvPr/>
        </p:nvGrpSpPr>
        <p:grpSpPr>
          <a:xfrm>
            <a:off x="0" y="1214422"/>
            <a:ext cx="9144000" cy="357190"/>
            <a:chOff x="0" y="1214422"/>
            <a:chExt cx="9144000" cy="357190"/>
          </a:xfrm>
        </p:grpSpPr>
        <p:sp>
          <p:nvSpPr>
            <p:cNvPr id="20" name="Rectangle 19"/>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22" name="Rounded Rectangle 21">
              <a:hlinkClick r:id="rId16"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3" name="Rounded Rectangle 22">
              <a:hlinkClick r:id="rId7"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Tinjauan Pustaka</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4" name="Rounded Rectangle 23">
              <a:hlinkClick r:id="rId17"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25" name="Rounded Rectangle 24">
              <a:hlinkClick r:id="rId18"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6" name="Picture 25" descr="yz.png">
            <a:hlinkClick r:id="rId19" action="ppaction://hlinksldjump"/>
          </p:cNvPr>
          <p:cNvPicPr>
            <a:picLocks noChangeAspect="1"/>
          </p:cNvPicPr>
          <p:nvPr/>
        </p:nvPicPr>
        <p:blipFill>
          <a:blip r:embed="rId20"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3786214" cy="4524315"/>
          </a:xfrm>
          <a:prstGeom prst="rect">
            <a:avLst/>
          </a:prstGeom>
          <a:noFill/>
        </p:spPr>
        <p:txBody>
          <a:bodyPr wrap="square" rtlCol="0">
            <a:spAutoFit/>
          </a:bodyPr>
          <a:lstStyle/>
          <a:p>
            <a:pPr marL="0" lvl="1"/>
            <a:r>
              <a:rPr lang="id-ID" sz="1600" b="1" dirty="0" smtClean="0">
                <a:solidFill>
                  <a:schemeClr val="bg1"/>
                </a:solidFill>
              </a:rPr>
              <a:t>Modul </a:t>
            </a:r>
            <a:r>
              <a:rPr lang="id-ID" sz="1600" b="1" i="1" dirty="0" smtClean="0">
                <a:solidFill>
                  <a:schemeClr val="bg1"/>
                </a:solidFill>
              </a:rPr>
              <a:t>Wireless </a:t>
            </a:r>
            <a:r>
              <a:rPr lang="id-ID" sz="1600" b="1" dirty="0" smtClean="0">
                <a:solidFill>
                  <a:schemeClr val="bg1"/>
                </a:solidFill>
              </a:rPr>
              <a:t>RF</a:t>
            </a:r>
          </a:p>
          <a:p>
            <a:pPr marL="0" lvl="1"/>
            <a:endParaRPr lang="id-ID" sz="1600" b="1" dirty="0" smtClean="0">
              <a:solidFill>
                <a:schemeClr val="bg1"/>
              </a:solidFill>
            </a:endParaRPr>
          </a:p>
          <a:p>
            <a:pPr marL="0" lvl="1" algn="just"/>
            <a:r>
              <a:rPr lang="id-ID" sz="1600" dirty="0" smtClean="0">
                <a:solidFill>
                  <a:schemeClr val="bg1"/>
                </a:solidFill>
              </a:rPr>
              <a:t>Salah satu modul </a:t>
            </a:r>
            <a:r>
              <a:rPr lang="id-ID" sz="1600" i="1" dirty="0" smtClean="0">
                <a:solidFill>
                  <a:schemeClr val="bg1"/>
                </a:solidFill>
              </a:rPr>
              <a:t>wireless </a:t>
            </a:r>
            <a:r>
              <a:rPr lang="id-ID" sz="1600" dirty="0" smtClean="0">
                <a:solidFill>
                  <a:schemeClr val="bg1"/>
                </a:solidFill>
              </a:rPr>
              <a:t>yang sering digunakan untuk jaringan sensor nirkabel diantaranya adalah  Xbee Pro  Series  1 dengan spesifikasi sebagai berikut.</a:t>
            </a:r>
          </a:p>
          <a:p>
            <a:pPr marL="342900" lvl="0" indent="-342900" algn="just">
              <a:buFont typeface="+mj-lt"/>
              <a:buAutoNum type="arabicPeriod"/>
            </a:pPr>
            <a:r>
              <a:rPr lang="id-ID" sz="1600" dirty="0" smtClean="0">
                <a:solidFill>
                  <a:schemeClr val="bg1"/>
                </a:solidFill>
              </a:rPr>
              <a:t>Jarak komunikasi </a:t>
            </a:r>
            <a:r>
              <a:rPr lang="id-ID" sz="1600" i="1" dirty="0" smtClean="0">
                <a:solidFill>
                  <a:schemeClr val="bg1"/>
                </a:solidFill>
              </a:rPr>
              <a:t>indoor</a:t>
            </a:r>
            <a:r>
              <a:rPr lang="id-ID" sz="1600" dirty="0" smtClean="0">
                <a:solidFill>
                  <a:schemeClr val="bg1"/>
                </a:solidFill>
              </a:rPr>
              <a:t> ≤ 300 m dan </a:t>
            </a:r>
            <a:r>
              <a:rPr lang="id-ID" sz="1600" i="1" dirty="0" smtClean="0">
                <a:solidFill>
                  <a:schemeClr val="bg1"/>
                </a:solidFill>
              </a:rPr>
              <a:t>outdoor</a:t>
            </a:r>
            <a:r>
              <a:rPr lang="id-ID" sz="1600" dirty="0" smtClean="0">
                <a:solidFill>
                  <a:schemeClr val="bg1"/>
                </a:solidFill>
              </a:rPr>
              <a:t>  ≤ 1500 m LOS ( </a:t>
            </a:r>
            <a:r>
              <a:rPr lang="id-ID" sz="1600" i="1" dirty="0" smtClean="0">
                <a:solidFill>
                  <a:schemeClr val="bg1"/>
                </a:solidFill>
              </a:rPr>
              <a:t>Line Of Sight </a:t>
            </a:r>
            <a:r>
              <a:rPr lang="id-ID" sz="1600" dirty="0" smtClean="0">
                <a:solidFill>
                  <a:schemeClr val="bg1"/>
                </a:solidFill>
              </a:rPr>
              <a:t>)</a:t>
            </a:r>
          </a:p>
          <a:p>
            <a:pPr marL="342900" lvl="0" indent="-342900" algn="just">
              <a:buFont typeface="+mj-lt"/>
              <a:buAutoNum type="arabicPeriod"/>
            </a:pPr>
            <a:r>
              <a:rPr lang="id-ID" sz="1600" dirty="0" smtClean="0">
                <a:solidFill>
                  <a:schemeClr val="bg1"/>
                </a:solidFill>
              </a:rPr>
              <a:t>Sensitivitas penerimaan -100dBm.</a:t>
            </a:r>
          </a:p>
          <a:p>
            <a:pPr marL="342900" lvl="0" indent="-342900" algn="just">
              <a:buFont typeface="+mj-lt"/>
              <a:buAutoNum type="arabicPeriod"/>
            </a:pPr>
            <a:r>
              <a:rPr lang="id-ID" sz="1600" dirty="0" smtClean="0">
                <a:solidFill>
                  <a:schemeClr val="bg1"/>
                </a:solidFill>
              </a:rPr>
              <a:t>RF data rate 250.000 bps.</a:t>
            </a:r>
          </a:p>
          <a:p>
            <a:pPr marL="342900" lvl="0" indent="-342900" algn="just">
              <a:buFont typeface="+mj-lt"/>
              <a:buAutoNum type="arabicPeriod"/>
            </a:pPr>
            <a:r>
              <a:rPr lang="id-ID" sz="1600" dirty="0" smtClean="0">
                <a:solidFill>
                  <a:schemeClr val="bg1"/>
                </a:solidFill>
              </a:rPr>
              <a:t>Setiap </a:t>
            </a:r>
            <a:r>
              <a:rPr lang="id-ID" sz="1600" i="1" dirty="0" smtClean="0">
                <a:solidFill>
                  <a:schemeClr val="bg1"/>
                </a:solidFill>
              </a:rPr>
              <a:t>channel</a:t>
            </a:r>
            <a:r>
              <a:rPr lang="id-ID" sz="1600" dirty="0" smtClean="0">
                <a:solidFill>
                  <a:schemeClr val="bg1"/>
                </a:solidFill>
              </a:rPr>
              <a:t> menyediakan alamat jaringan lebih dari 65.000 alamat.</a:t>
            </a:r>
          </a:p>
          <a:p>
            <a:pPr marL="342900" lvl="0" indent="-342900" algn="just">
              <a:buFont typeface="+mj-lt"/>
              <a:buAutoNum type="arabicPeriod"/>
            </a:pPr>
            <a:r>
              <a:rPr lang="id-ID" sz="1600" dirty="0" smtClean="0">
                <a:solidFill>
                  <a:schemeClr val="bg1"/>
                </a:solidFill>
              </a:rPr>
              <a:t>Mendukung topologi </a:t>
            </a:r>
            <a:r>
              <a:rPr lang="id-ID" sz="1600" i="1" dirty="0" smtClean="0">
                <a:solidFill>
                  <a:schemeClr val="bg1"/>
                </a:solidFill>
              </a:rPr>
              <a:t>peer to peer, point to multiple point </a:t>
            </a:r>
            <a:r>
              <a:rPr lang="id-ID" sz="1600" dirty="0" smtClean="0">
                <a:solidFill>
                  <a:schemeClr val="bg1"/>
                </a:solidFill>
              </a:rPr>
              <a:t>dan </a:t>
            </a:r>
            <a:r>
              <a:rPr lang="id-ID" sz="1600" i="1" dirty="0" smtClean="0">
                <a:solidFill>
                  <a:schemeClr val="bg1"/>
                </a:solidFill>
              </a:rPr>
              <a:t>point to point</a:t>
            </a:r>
            <a:r>
              <a:rPr lang="id-ID" sz="1600" dirty="0" smtClean="0">
                <a:solidFill>
                  <a:schemeClr val="bg1"/>
                </a:solidFill>
              </a:rPr>
              <a:t>.</a:t>
            </a:r>
          </a:p>
          <a:p>
            <a:pPr marL="342900" lvl="0" indent="-342900" algn="just">
              <a:buFont typeface="+mj-lt"/>
              <a:buAutoNum type="arabicPeriod"/>
            </a:pPr>
            <a:r>
              <a:rPr lang="id-ID" sz="1600" dirty="0" smtClean="0">
                <a:solidFill>
                  <a:schemeClr val="bg1"/>
                </a:solidFill>
              </a:rPr>
              <a:t>Kompatible dengan perangkat lain yang mendukung teknologi Zigbee/IEEE 802.15.4.</a:t>
            </a:r>
            <a:endParaRPr lang="id-ID" sz="1600" b="1" dirty="0" smtClean="0">
              <a:solidFill>
                <a:schemeClr val="bg1"/>
              </a:solidFill>
            </a:endParaRPr>
          </a:p>
        </p:txBody>
      </p:sp>
      <p:pic>
        <p:nvPicPr>
          <p:cNvPr id="13" name="Picture 12"/>
          <p:cNvPicPr/>
          <p:nvPr/>
        </p:nvPicPr>
        <p:blipFill>
          <a:blip r:embed="rId4"/>
          <a:srcRect l="7213"/>
          <a:stretch>
            <a:fillRect/>
          </a:stretch>
        </p:blipFill>
        <p:spPr bwMode="auto">
          <a:xfrm>
            <a:off x="6786578" y="2428868"/>
            <a:ext cx="2143108" cy="1143008"/>
          </a:xfrm>
          <a:prstGeom prst="rect">
            <a:avLst/>
          </a:prstGeom>
          <a:noFill/>
          <a:ln w="9525">
            <a:noFill/>
            <a:miter lim="800000"/>
            <a:headEnd/>
            <a:tailEnd/>
          </a:ln>
        </p:spPr>
      </p:pic>
      <p:sp>
        <p:nvSpPr>
          <p:cNvPr id="14" name="TextBox 13"/>
          <p:cNvSpPr txBox="1"/>
          <p:nvPr/>
        </p:nvSpPr>
        <p:spPr>
          <a:xfrm>
            <a:off x="142844" y="1571612"/>
            <a:ext cx="2286016" cy="3862596"/>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5" action="ppaction://hlinksldjump"/>
              </a:rPr>
              <a:t>Longsor</a:t>
            </a:r>
            <a:endParaRPr lang="id-ID"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6" action="ppaction://hlinksldjump"/>
              </a:rPr>
              <a:t>Jenis longsor</a:t>
            </a:r>
            <a:endParaRPr lang="id-ID" sz="1600"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7" action="ppaction://hlinksldjump"/>
              </a:rPr>
              <a:t>Faktor Penyebab</a:t>
            </a:r>
            <a:endParaRPr lang="id-ID" sz="1600" b="1" dirty="0" smtClean="0">
              <a:solidFill>
                <a:schemeClr val="bg1"/>
              </a:solidFill>
              <a:effectLst>
                <a:outerShdw blurRad="38100" dist="38100" dir="2700000" algn="tl">
                  <a:srgbClr val="000000">
                    <a:alpha val="43137"/>
                  </a:srgbClr>
                </a:outerShdw>
              </a:effectLst>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8" action="ppaction://hlinksldjump"/>
              </a:rPr>
              <a:t>JSN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9" action="ppaction://hlinksldjump"/>
              </a:rPr>
              <a:t>Arsitektur</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0" action="ppaction://hlinksldjump"/>
              </a:rPr>
              <a:t>Topologi</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1" action="ppaction://hlinksldjump"/>
              </a:rPr>
              <a:t>Modul Wireless RF</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2" action="ppaction://hlinksldjump"/>
              </a:rPr>
              <a:t>Sensor Percepatan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Pengukuran Perpindahan Tanah</a:t>
            </a:r>
            <a:endParaRPr lang="id-ID" sz="1600" dirty="0" smtClean="0">
              <a:solidFill>
                <a:schemeClr val="bg1"/>
              </a:solidFill>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p:txBody>
      </p:sp>
      <p:grpSp>
        <p:nvGrpSpPr>
          <p:cNvPr id="12" name="Group 11"/>
          <p:cNvGrpSpPr/>
          <p:nvPr/>
        </p:nvGrpSpPr>
        <p:grpSpPr>
          <a:xfrm>
            <a:off x="0" y="1214422"/>
            <a:ext cx="9144000" cy="357190"/>
            <a:chOff x="0" y="1214422"/>
            <a:chExt cx="9144000" cy="357190"/>
          </a:xfrm>
        </p:grpSpPr>
        <p:sp>
          <p:nvSpPr>
            <p:cNvPr id="17" name="Rectangle 16"/>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20" name="Rounded Rectangle 19">
              <a:hlinkClick r:id="rId1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2" name="Rounded Rectangle 21">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Tinjauan Pustaka</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3" name="Rounded Rectangle 22">
              <a:hlinkClick r:id="rId15"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24" name="Rounded Rectangle 23">
              <a:hlinkClick r:id="rId16"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5" name="Picture 24" descr="yz.png">
            <a:hlinkClick r:id="rId17" action="ppaction://hlinksldjump"/>
          </p:cNvPr>
          <p:cNvPicPr>
            <a:picLocks noChangeAspect="1"/>
          </p:cNvPicPr>
          <p:nvPr/>
        </p:nvPicPr>
        <p:blipFill>
          <a:blip r:embed="rId18"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3786214" cy="4031873"/>
          </a:xfrm>
          <a:prstGeom prst="rect">
            <a:avLst/>
          </a:prstGeom>
          <a:noFill/>
        </p:spPr>
        <p:txBody>
          <a:bodyPr wrap="square" rtlCol="0">
            <a:spAutoFit/>
          </a:bodyPr>
          <a:lstStyle/>
          <a:p>
            <a:pPr marL="0" lvl="1"/>
            <a:r>
              <a:rPr lang="id-ID" sz="1600" b="1" dirty="0" smtClean="0">
                <a:solidFill>
                  <a:schemeClr val="bg1"/>
                </a:solidFill>
              </a:rPr>
              <a:t>Sensor Percepatan 3 Sumbu H48C</a:t>
            </a:r>
          </a:p>
          <a:p>
            <a:pPr marL="0" lvl="1"/>
            <a:endParaRPr lang="id-ID" sz="1600" b="1" dirty="0" smtClean="0">
              <a:solidFill>
                <a:schemeClr val="bg1"/>
              </a:solidFill>
            </a:endParaRPr>
          </a:p>
          <a:p>
            <a:pPr algn="just"/>
            <a:r>
              <a:rPr lang="id-ID" sz="1600" dirty="0" smtClean="0">
                <a:solidFill>
                  <a:schemeClr val="bg1"/>
                </a:solidFill>
              </a:rPr>
              <a:t>H48C merupakan sensor percepatan yang mampu mendeteksi pergerakan dari 3 sumbu yaitu x, y, dan z. Sensor ini memberikan keluaran berupa data digital hasil konversi tegangan dengan resolusi ADC 12 bit.  Percepatan tiap sumbu(G) dapat dihitung dengan persamaan berikut :</a:t>
            </a:r>
          </a:p>
          <a:p>
            <a:pPr algn="just"/>
            <a:endParaRPr lang="id-ID" sz="1600" dirty="0" smtClean="0">
              <a:solidFill>
                <a:schemeClr val="bg1"/>
              </a:solidFill>
            </a:endParaRPr>
          </a:p>
          <a:p>
            <a:pPr algn="ctr"/>
            <a:r>
              <a:rPr lang="id-ID" sz="1600" dirty="0" smtClean="0">
                <a:solidFill>
                  <a:schemeClr val="bg1"/>
                </a:solidFill>
              </a:rPr>
              <a:t>G = (Axis – Vref) x  0,0022</a:t>
            </a:r>
          </a:p>
          <a:p>
            <a:pPr algn="just"/>
            <a:endParaRPr lang="id-ID" sz="1600" dirty="0" smtClean="0">
              <a:solidFill>
                <a:schemeClr val="bg1"/>
              </a:solidFill>
            </a:endParaRPr>
          </a:p>
          <a:p>
            <a:pPr algn="just"/>
            <a:r>
              <a:rPr lang="id-ID" sz="1600" dirty="0" smtClean="0">
                <a:solidFill>
                  <a:schemeClr val="bg1"/>
                </a:solidFill>
              </a:rPr>
              <a:t>Dimana :</a:t>
            </a:r>
          </a:p>
          <a:p>
            <a:pPr algn="just"/>
            <a:r>
              <a:rPr lang="id-ID" sz="1600" dirty="0" smtClean="0">
                <a:solidFill>
                  <a:schemeClr val="bg1"/>
                </a:solidFill>
              </a:rPr>
              <a:t>G	 = Percepatan</a:t>
            </a:r>
          </a:p>
          <a:p>
            <a:pPr algn="just"/>
            <a:r>
              <a:rPr lang="id-ID" sz="1600" dirty="0" smtClean="0">
                <a:solidFill>
                  <a:schemeClr val="bg1"/>
                </a:solidFill>
              </a:rPr>
              <a:t>Axis	 = Tegangan keluaran tiap sumbu</a:t>
            </a:r>
          </a:p>
          <a:p>
            <a:pPr algn="just"/>
            <a:r>
              <a:rPr lang="id-ID" sz="1600" dirty="0" smtClean="0">
                <a:solidFill>
                  <a:schemeClr val="bg1"/>
                </a:solidFill>
              </a:rPr>
              <a:t>vRef	 = Tegangan referensi ADC</a:t>
            </a:r>
          </a:p>
        </p:txBody>
      </p:sp>
      <p:pic>
        <p:nvPicPr>
          <p:cNvPr id="16386" name="Picture 2" descr="D:\My Documents\eagle\3D\untitled.bmp"/>
          <p:cNvPicPr>
            <a:picLocks noChangeAspect="1" noChangeArrowheads="1"/>
          </p:cNvPicPr>
          <p:nvPr/>
        </p:nvPicPr>
        <p:blipFill>
          <a:blip r:embed="rId4" cstate="screen">
            <a:clrChange>
              <a:clrFrom>
                <a:srgbClr val="FFFFFF"/>
              </a:clrFrom>
              <a:clrTo>
                <a:srgbClr val="FFFFFF">
                  <a:alpha val="0"/>
                </a:srgbClr>
              </a:clrTo>
            </a:clrChange>
          </a:blip>
          <a:srcRect l="11115" t="18668" r="12199" b="6971"/>
          <a:stretch>
            <a:fillRect/>
          </a:stretch>
        </p:blipFill>
        <p:spPr bwMode="auto">
          <a:xfrm>
            <a:off x="6786578" y="2285992"/>
            <a:ext cx="2143172" cy="1959472"/>
          </a:xfrm>
          <a:prstGeom prst="rect">
            <a:avLst/>
          </a:prstGeom>
          <a:noFill/>
        </p:spPr>
      </p:pic>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20" name="TextBox 19"/>
          <p:cNvSpPr txBox="1"/>
          <p:nvPr/>
        </p:nvSpPr>
        <p:spPr>
          <a:xfrm>
            <a:off x="142844" y="1571612"/>
            <a:ext cx="2286016" cy="3862596"/>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5" action="ppaction://hlinksldjump"/>
              </a:rPr>
              <a:t>Longsor</a:t>
            </a:r>
            <a:endParaRPr lang="id-ID"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6" action="ppaction://hlinksldjump"/>
              </a:rPr>
              <a:t>Jenis longsor</a:t>
            </a:r>
            <a:endParaRPr lang="id-ID" sz="1600"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7" action="ppaction://hlinksldjump"/>
              </a:rPr>
              <a:t>Faktor Penyebab</a:t>
            </a:r>
            <a:endParaRPr lang="id-ID" sz="1600" b="1" dirty="0" smtClean="0">
              <a:solidFill>
                <a:schemeClr val="bg1"/>
              </a:solidFill>
              <a:effectLst>
                <a:outerShdw blurRad="38100" dist="38100" dir="2700000" algn="tl">
                  <a:srgbClr val="000000">
                    <a:alpha val="43137"/>
                  </a:srgbClr>
                </a:outerShdw>
              </a:effectLst>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8" action="ppaction://hlinksldjump"/>
              </a:rPr>
              <a:t>JSN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9" action="ppaction://hlinksldjump"/>
              </a:rPr>
              <a:t>Arsitektur</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0" action="ppaction://hlinksldjump"/>
              </a:rPr>
              <a:t>Topologi</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1" action="ppaction://hlinksldjump"/>
              </a:rPr>
              <a:t>Modul Wireless RF</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2" action="ppaction://hlinksldjump"/>
              </a:rPr>
              <a:t>Sensor Percepatan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Pengukuran Perpindahan Tanah</a:t>
            </a:r>
            <a:endParaRPr lang="id-ID" sz="1600" dirty="0" smtClean="0">
              <a:solidFill>
                <a:schemeClr val="bg1"/>
              </a:solidFill>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p:txBody>
      </p:sp>
      <p:grpSp>
        <p:nvGrpSpPr>
          <p:cNvPr id="13" name="Group 12"/>
          <p:cNvGrpSpPr/>
          <p:nvPr/>
        </p:nvGrpSpPr>
        <p:grpSpPr>
          <a:xfrm>
            <a:off x="0" y="1214422"/>
            <a:ext cx="9144000" cy="357190"/>
            <a:chOff x="0" y="1214422"/>
            <a:chExt cx="9144000" cy="357190"/>
          </a:xfrm>
        </p:grpSpPr>
        <p:sp>
          <p:nvSpPr>
            <p:cNvPr id="14" name="Rectangle 13"/>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7" name="Rounded Rectangle 16">
              <a:hlinkClick r:id="rId1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2" name="Rounded Rectangle 21">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Tinjauan Pustaka</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3" name="Rounded Rectangle 22">
              <a:hlinkClick r:id="rId15"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24" name="Rounded Rectangle 23">
              <a:hlinkClick r:id="rId16"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5" name="Picture 24" descr="yz.png">
            <a:hlinkClick r:id="rId17" action="ppaction://hlinksldjump"/>
          </p:cNvPr>
          <p:cNvPicPr>
            <a:picLocks noChangeAspect="1"/>
          </p:cNvPicPr>
          <p:nvPr/>
        </p:nvPicPr>
        <p:blipFill>
          <a:blip r:embed="rId18"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4555093"/>
          </a:xfrm>
          <a:prstGeom prst="rect">
            <a:avLst/>
          </a:prstGeom>
          <a:noFill/>
        </p:spPr>
        <p:txBody>
          <a:bodyPr wrap="square" rtlCol="0">
            <a:spAutoFit/>
          </a:bodyPr>
          <a:lstStyle/>
          <a:p>
            <a:r>
              <a:rPr lang="id-ID" b="1" dirty="0" smtClean="0">
                <a:solidFill>
                  <a:schemeClr val="bg1"/>
                </a:solidFill>
                <a:effectLst>
                  <a:outerShdw blurRad="38100" dist="38100" dir="2700000" algn="tl">
                    <a:srgbClr val="000000">
                      <a:alpha val="43137"/>
                    </a:srgbClr>
                  </a:outerShdw>
                </a:effectLst>
              </a:rPr>
              <a:t>Pengukuran perpindahan tanah</a:t>
            </a:r>
          </a:p>
          <a:p>
            <a:endParaRPr lang="id-ID" sz="1600" b="1" dirty="0" smtClean="0">
              <a:solidFill>
                <a:schemeClr val="bg1"/>
              </a:solidFill>
              <a:effectLst>
                <a:outerShdw blurRad="38100" dist="38100" dir="2700000" algn="tl">
                  <a:srgbClr val="000000">
                    <a:alpha val="43137"/>
                  </a:srgbClr>
                </a:outerShdw>
              </a:effectLst>
            </a:endParaRPr>
          </a:p>
          <a:p>
            <a:pPr algn="just"/>
            <a:r>
              <a:rPr lang="id-ID" sz="1600" dirty="0" smtClean="0">
                <a:solidFill>
                  <a:schemeClr val="bg1"/>
                </a:solidFill>
              </a:rPr>
              <a:t>Persamaan untuk menghitung jarak perpindahan sesaat (s</a:t>
            </a:r>
            <a:r>
              <a:rPr lang="id-ID" sz="1600" baseline="-25000" dirty="0" smtClean="0">
                <a:solidFill>
                  <a:schemeClr val="bg1"/>
                </a:solidFill>
              </a:rPr>
              <a:t>t</a:t>
            </a:r>
            <a:r>
              <a:rPr lang="id-ID" sz="1600" dirty="0" smtClean="0">
                <a:solidFill>
                  <a:schemeClr val="bg1"/>
                </a:solidFill>
              </a:rPr>
              <a:t>) dari kelajuan sesaat (v</a:t>
            </a:r>
            <a:r>
              <a:rPr lang="id-ID" sz="1600" baseline="-25000" dirty="0" smtClean="0">
                <a:solidFill>
                  <a:schemeClr val="bg1"/>
                </a:solidFill>
              </a:rPr>
              <a:t>t</a:t>
            </a:r>
            <a:r>
              <a:rPr lang="id-ID" sz="1600" dirty="0" smtClean="0">
                <a:solidFill>
                  <a:schemeClr val="bg1"/>
                </a:solidFill>
              </a:rPr>
              <a:t>)  adalah sebagai berikut (persamaan 2.1).</a:t>
            </a:r>
          </a:p>
          <a:p>
            <a:pPr algn="ctr"/>
            <a:r>
              <a:rPr lang="id-ID" sz="1600" dirty="0" smtClean="0">
                <a:solidFill>
                  <a:schemeClr val="bg1"/>
                </a:solidFill>
              </a:rPr>
              <a:t>S(t) = ∫ V(t)dt  .................................(1)</a:t>
            </a:r>
          </a:p>
          <a:p>
            <a:pPr algn="just"/>
            <a:r>
              <a:rPr lang="id-ID" sz="1600" dirty="0" smtClean="0">
                <a:solidFill>
                  <a:schemeClr val="bg1"/>
                </a:solidFill>
              </a:rPr>
              <a:t>Sedangkan untuk menghitung kelajuan sesaat (v</a:t>
            </a:r>
            <a:r>
              <a:rPr lang="id-ID" sz="1600" baseline="-25000" dirty="0" smtClean="0">
                <a:solidFill>
                  <a:schemeClr val="bg1"/>
                </a:solidFill>
              </a:rPr>
              <a:t>t</a:t>
            </a:r>
            <a:r>
              <a:rPr lang="id-ID" sz="1600" dirty="0" smtClean="0">
                <a:solidFill>
                  <a:schemeClr val="bg1"/>
                </a:solidFill>
              </a:rPr>
              <a:t>) dari percepatan sesaat (a</a:t>
            </a:r>
            <a:r>
              <a:rPr lang="id-ID" sz="1600" baseline="-25000" dirty="0" smtClean="0">
                <a:solidFill>
                  <a:schemeClr val="bg1"/>
                </a:solidFill>
              </a:rPr>
              <a:t>t</a:t>
            </a:r>
            <a:r>
              <a:rPr lang="id-ID" sz="1600" dirty="0" smtClean="0">
                <a:solidFill>
                  <a:schemeClr val="bg1"/>
                </a:solidFill>
              </a:rPr>
              <a:t>) adalah sesuai persamaan 2.2 berikut.</a:t>
            </a:r>
          </a:p>
          <a:p>
            <a:pPr algn="ctr"/>
            <a:r>
              <a:rPr lang="id-ID" sz="1600" dirty="0" smtClean="0">
                <a:solidFill>
                  <a:schemeClr val="bg1"/>
                </a:solidFill>
              </a:rPr>
              <a:t>V(t) = ∫ a(t)dt  ..................................(2)</a:t>
            </a:r>
          </a:p>
          <a:p>
            <a:pPr algn="just"/>
            <a:r>
              <a:rPr lang="id-ID" sz="1600" dirty="0" smtClean="0">
                <a:solidFill>
                  <a:schemeClr val="bg1"/>
                </a:solidFill>
              </a:rPr>
              <a:t>Berdasarkan persamaan (1) dan persamaan (2) untuk memperoleh jarak  perpindahan sesaat (s</a:t>
            </a:r>
            <a:r>
              <a:rPr lang="id-ID" sz="1600" baseline="-25000" dirty="0" smtClean="0">
                <a:solidFill>
                  <a:schemeClr val="bg1"/>
                </a:solidFill>
              </a:rPr>
              <a:t>t</a:t>
            </a:r>
            <a:r>
              <a:rPr lang="id-ID" sz="1600" dirty="0" smtClean="0">
                <a:solidFill>
                  <a:schemeClr val="bg1"/>
                </a:solidFill>
              </a:rPr>
              <a:t>) dari percepatan sesaat (a</a:t>
            </a:r>
            <a:r>
              <a:rPr lang="id-ID" sz="1600" baseline="-25000" dirty="0" smtClean="0">
                <a:solidFill>
                  <a:schemeClr val="bg1"/>
                </a:solidFill>
              </a:rPr>
              <a:t>t</a:t>
            </a:r>
            <a:r>
              <a:rPr lang="id-ID" sz="1600" dirty="0" smtClean="0">
                <a:solidFill>
                  <a:schemeClr val="bg1"/>
                </a:solidFill>
              </a:rPr>
              <a:t>) dapat dilakukan subtitusi persamaan (2) ke persamaan (1) sehingga menjadi persamaan (3).</a:t>
            </a:r>
          </a:p>
          <a:p>
            <a:pPr algn="ctr"/>
            <a:r>
              <a:rPr lang="id-ID" sz="1600" dirty="0" smtClean="0">
                <a:solidFill>
                  <a:schemeClr val="bg1"/>
                </a:solidFill>
              </a:rPr>
              <a:t>S(t) = ∫∫a(t)dt  .................................(3)</a:t>
            </a:r>
          </a:p>
          <a:p>
            <a:pPr algn="just"/>
            <a:r>
              <a:rPr lang="id-ID" sz="1600" dirty="0" smtClean="0">
                <a:solidFill>
                  <a:schemeClr val="bg1"/>
                </a:solidFill>
              </a:rPr>
              <a:t>Dimana :</a:t>
            </a:r>
          </a:p>
          <a:p>
            <a:pPr algn="just"/>
            <a:r>
              <a:rPr lang="id-ID" sz="1600" dirty="0" smtClean="0">
                <a:solidFill>
                  <a:schemeClr val="bg1"/>
                </a:solidFill>
              </a:rPr>
              <a:t>t 	= waktu</a:t>
            </a:r>
          </a:p>
          <a:p>
            <a:pPr algn="just"/>
            <a:r>
              <a:rPr lang="id-ID" sz="1600" dirty="0" smtClean="0">
                <a:solidFill>
                  <a:schemeClr val="bg1"/>
                </a:solidFill>
              </a:rPr>
              <a:t>s(t) 	= Jarak perpindahan setelah t</a:t>
            </a:r>
          </a:p>
          <a:p>
            <a:pPr algn="just"/>
            <a:r>
              <a:rPr lang="id-ID" sz="1600" dirty="0" smtClean="0">
                <a:solidFill>
                  <a:schemeClr val="bg1"/>
                </a:solidFill>
              </a:rPr>
              <a:t>a(t)	= percepatan sesaat pada waktu t</a:t>
            </a:r>
          </a:p>
          <a:p>
            <a:pPr algn="just"/>
            <a:r>
              <a:rPr lang="id-ID" sz="1600" dirty="0" smtClean="0">
                <a:solidFill>
                  <a:schemeClr val="bg1"/>
                </a:solidFill>
              </a:rPr>
              <a:t> </a:t>
            </a:r>
            <a:endParaRPr lang="id-ID" sz="1600" b="1" dirty="0" smtClean="0">
              <a:solidFill>
                <a:schemeClr val="bg1"/>
              </a:solidFill>
            </a:endParaRP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3" name="TextBox 12"/>
          <p:cNvSpPr txBox="1"/>
          <p:nvPr/>
        </p:nvSpPr>
        <p:spPr>
          <a:xfrm>
            <a:off x="142844" y="1571612"/>
            <a:ext cx="2286016" cy="3862596"/>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4" action="ppaction://hlinksldjump"/>
              </a:rPr>
              <a:t>Longsor</a:t>
            </a:r>
            <a:endParaRPr lang="id-ID"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5" action="ppaction://hlinksldjump"/>
              </a:rPr>
              <a:t>Jenis longsor</a:t>
            </a:r>
            <a:endParaRPr lang="id-ID" sz="1600"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6" action="ppaction://hlinksldjump"/>
              </a:rPr>
              <a:t>Faktor Penyebab</a:t>
            </a:r>
            <a:endParaRPr lang="id-ID" sz="1600" b="1" dirty="0" smtClean="0">
              <a:solidFill>
                <a:schemeClr val="bg1"/>
              </a:solidFill>
              <a:effectLst>
                <a:outerShdw blurRad="38100" dist="38100" dir="2700000" algn="tl">
                  <a:srgbClr val="000000">
                    <a:alpha val="43137"/>
                  </a:srgbClr>
                </a:outerShdw>
              </a:effectLst>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7" action="ppaction://hlinksldjump"/>
              </a:rPr>
              <a:t>JSN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8" action="ppaction://hlinksldjump"/>
              </a:rPr>
              <a:t>Arsitektur</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9" action="ppaction://hlinksldjump"/>
              </a:rPr>
              <a:t>Topologi</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0" action="ppaction://hlinksldjump"/>
              </a:rPr>
              <a:t>Modul Wireless RF</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1" action="ppaction://hlinksldjump"/>
              </a:rPr>
              <a:t>Sensor Percepatan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2" action="ppaction://hlinksldjump"/>
              </a:rPr>
              <a:t>Pengukuran Perpindahan Tanah</a:t>
            </a:r>
            <a:endParaRPr lang="id-ID" sz="1600" dirty="0" smtClean="0">
              <a:solidFill>
                <a:schemeClr val="bg1"/>
              </a:solidFill>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p:txBody>
      </p:sp>
      <p:grpSp>
        <p:nvGrpSpPr>
          <p:cNvPr id="12" name="Group 11"/>
          <p:cNvGrpSpPr/>
          <p:nvPr/>
        </p:nvGrpSpPr>
        <p:grpSpPr>
          <a:xfrm>
            <a:off x="0" y="1214422"/>
            <a:ext cx="9144000" cy="357190"/>
            <a:chOff x="0" y="1214422"/>
            <a:chExt cx="9144000" cy="357190"/>
          </a:xfrm>
        </p:grpSpPr>
        <p:sp>
          <p:nvSpPr>
            <p:cNvPr id="14" name="Rectangle 13"/>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7" name="Rounded Rectangle 16">
              <a:hlinkClick r:id="rId13"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4"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Tinjauan Pustaka</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2" name="Rounded Rectangle 21">
              <a:hlinkClick r:id="rId14"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23" name="Rounded Rectangle 22">
              <a:hlinkClick r:id="rId15"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4" name="Picture 23" descr="yz.png">
            <a:hlinkClick r:id="rId16" action="ppaction://hlinksldjump"/>
          </p:cNvPr>
          <p:cNvPicPr>
            <a:picLocks noChangeAspect="1"/>
          </p:cNvPicPr>
          <p:nvPr/>
        </p:nvPicPr>
        <p:blipFill>
          <a:blip r:embed="rId17"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2831544"/>
          </a:xfrm>
          <a:prstGeom prst="rect">
            <a:avLst/>
          </a:prstGeom>
          <a:noFill/>
        </p:spPr>
        <p:txBody>
          <a:bodyPr wrap="square" rtlCol="0">
            <a:spAutoFit/>
          </a:bodyPr>
          <a:lstStyle/>
          <a:p>
            <a:r>
              <a:rPr lang="id-ID" b="1" dirty="0" smtClean="0">
                <a:solidFill>
                  <a:schemeClr val="bg1"/>
                </a:solidFill>
                <a:effectLst>
                  <a:outerShdw blurRad="38100" dist="38100" dir="2700000" algn="tl">
                    <a:srgbClr val="000000">
                      <a:alpha val="43137"/>
                    </a:srgbClr>
                  </a:outerShdw>
                </a:effectLst>
              </a:rPr>
              <a:t>Pengukuran perpindahan tanah</a:t>
            </a:r>
          </a:p>
          <a:p>
            <a:pPr algn="just"/>
            <a:endParaRPr lang="id-ID" sz="1600" dirty="0" smtClean="0">
              <a:solidFill>
                <a:schemeClr val="bg1"/>
              </a:solidFill>
            </a:endParaRPr>
          </a:p>
          <a:p>
            <a:pPr algn="just"/>
            <a:r>
              <a:rPr lang="id-ID" sz="1600" dirty="0" smtClean="0">
                <a:solidFill>
                  <a:schemeClr val="bg1"/>
                </a:solidFill>
              </a:rPr>
              <a:t>Proses perhitungan data pada kontroler merupakan perhitungan data digital. Sehingga perlu dilakukan konversi persamaan (1) dan (2) kedalam format persamaan digital.</a:t>
            </a:r>
          </a:p>
          <a:p>
            <a:pPr algn="just"/>
            <a:r>
              <a:rPr lang="id-ID" sz="1600" dirty="0" smtClean="0">
                <a:solidFill>
                  <a:schemeClr val="bg1"/>
                </a:solidFill>
              </a:rPr>
              <a:t>Dalam bentuk diskrit, proses integral pada dasarnya adalah proses penjumlahan dan perkalian sederhana. Persamaan (1) dan (2) dalam bentuk digital adalah sebagai berikut.</a:t>
            </a:r>
          </a:p>
          <a:p>
            <a:pPr algn="ctr"/>
            <a:r>
              <a:rPr lang="id-ID" sz="1600" dirty="0" smtClean="0">
                <a:solidFill>
                  <a:schemeClr val="bg1"/>
                </a:solidFill>
              </a:rPr>
              <a:t>S = ∑ v(t).∆t  ....................................(4)</a:t>
            </a:r>
          </a:p>
          <a:p>
            <a:pPr algn="ctr"/>
            <a:r>
              <a:rPr lang="id-ID" sz="1600" dirty="0" smtClean="0">
                <a:solidFill>
                  <a:schemeClr val="bg1"/>
                </a:solidFill>
              </a:rPr>
              <a:t>V = ∑ a(t).∆t  ....................................(5)</a:t>
            </a:r>
          </a:p>
          <a:p>
            <a:endParaRPr lang="id-ID" sz="1600" b="1" dirty="0" smtClean="0">
              <a:solidFill>
                <a:schemeClr val="bg1"/>
              </a:solidFill>
              <a:effectLst>
                <a:outerShdw blurRad="38100" dist="38100" dir="2700000" algn="tl">
                  <a:srgbClr val="000000">
                    <a:alpha val="43137"/>
                  </a:srgbClr>
                </a:outerShdw>
              </a:effectLst>
            </a:endParaRP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2" name="TextBox 11"/>
          <p:cNvSpPr txBox="1"/>
          <p:nvPr/>
        </p:nvSpPr>
        <p:spPr>
          <a:xfrm>
            <a:off x="142844" y="1571612"/>
            <a:ext cx="2286016" cy="3862596"/>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4" action="ppaction://hlinksldjump"/>
              </a:rPr>
              <a:t>Longsor</a:t>
            </a:r>
            <a:endParaRPr lang="id-ID"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5" action="ppaction://hlinksldjump"/>
              </a:rPr>
              <a:t>Jenis longsor</a:t>
            </a:r>
            <a:endParaRPr lang="id-ID" sz="1600"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6" action="ppaction://hlinksldjump"/>
              </a:rPr>
              <a:t>Faktor Penyebab</a:t>
            </a:r>
            <a:endParaRPr lang="id-ID" sz="1600" b="1" dirty="0" smtClean="0">
              <a:solidFill>
                <a:schemeClr val="bg1"/>
              </a:solidFill>
              <a:effectLst>
                <a:outerShdw blurRad="38100" dist="38100" dir="2700000" algn="tl">
                  <a:srgbClr val="000000">
                    <a:alpha val="43137"/>
                  </a:srgbClr>
                </a:outerShdw>
              </a:effectLst>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7" action="ppaction://hlinksldjump"/>
              </a:rPr>
              <a:t>JSN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8" action="ppaction://hlinksldjump"/>
              </a:rPr>
              <a:t>Arsitektur</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9" action="ppaction://hlinksldjump"/>
              </a:rPr>
              <a:t>Topologi</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0" action="ppaction://hlinksldjump"/>
              </a:rPr>
              <a:t>Modul Wireless RF</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1" action="ppaction://hlinksldjump"/>
              </a:rPr>
              <a:t>Sensor Percepatan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2" action="ppaction://hlinksldjump"/>
              </a:rPr>
              <a:t>Pengukuran Perpindahan Tanah</a:t>
            </a:r>
            <a:endParaRPr lang="id-ID" sz="1600" dirty="0" smtClean="0">
              <a:solidFill>
                <a:schemeClr val="bg1"/>
              </a:solidFill>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p:txBody>
      </p:sp>
      <p:grpSp>
        <p:nvGrpSpPr>
          <p:cNvPr id="13" name="Group 12"/>
          <p:cNvGrpSpPr/>
          <p:nvPr/>
        </p:nvGrpSpPr>
        <p:grpSpPr>
          <a:xfrm>
            <a:off x="0" y="1214422"/>
            <a:ext cx="9144000" cy="357190"/>
            <a:chOff x="0" y="1214422"/>
            <a:chExt cx="9144000" cy="357190"/>
          </a:xfrm>
        </p:grpSpPr>
        <p:sp>
          <p:nvSpPr>
            <p:cNvPr id="14" name="Rectangle 13"/>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7" name="Rounded Rectangle 16">
              <a:hlinkClick r:id="rId13"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4"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Tinjauan Pustaka</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2" name="Rounded Rectangle 21">
              <a:hlinkClick r:id="rId14"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23" name="Rounded Rectangle 22">
              <a:hlinkClick r:id="rId15"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4" name="Picture 23" descr="yz.png">
            <a:hlinkClick r:id="rId16" action="ppaction://hlinksldjump"/>
          </p:cNvPr>
          <p:cNvPicPr>
            <a:picLocks noChangeAspect="1"/>
          </p:cNvPicPr>
          <p:nvPr/>
        </p:nvPicPr>
        <p:blipFill>
          <a:blip r:embed="rId17"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grpSp>
        <p:nvGrpSpPr>
          <p:cNvPr id="20" name="Group 19"/>
          <p:cNvGrpSpPr/>
          <p:nvPr/>
        </p:nvGrpSpPr>
        <p:grpSpPr>
          <a:xfrm>
            <a:off x="0" y="1214422"/>
            <a:ext cx="9144000" cy="357190"/>
            <a:chOff x="0" y="1214422"/>
            <a:chExt cx="9144000" cy="357190"/>
          </a:xfrm>
        </p:grpSpPr>
        <p:sp>
          <p:nvSpPr>
            <p:cNvPr id="6" name="Rectangle 5"/>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1" name="Rounded Rectangle 10">
              <a:hlinkClick r:id="rId3"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Pendahuluan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12" name="Rounded Rectangle 11">
              <a:hlinkClick r:id="rId4"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Tinjauan Pustaka</a:t>
              </a:r>
              <a:endParaRPr lang="id-ID" sz="1600" dirty="0">
                <a:effectLst>
                  <a:outerShdw blurRad="38100" dist="38100" dir="2700000" algn="tl">
                    <a:srgbClr val="000000">
                      <a:alpha val="43137"/>
                    </a:srgbClr>
                  </a:outerShdw>
                </a:effectLst>
                <a:latin typeface="Bauhaus Md BT" pitchFamily="82" charset="0"/>
              </a:endParaRPr>
            </a:p>
          </p:txBody>
        </p:sp>
        <p:sp>
          <p:nvSpPr>
            <p:cNvPr id="13" name="Rounded Rectangle 12">
              <a:hlinkClick r:id="rId5"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14" name="Rounded Rectangle 13">
              <a:hlinkClick r:id="rId6"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7"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7"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072230" cy="3785652"/>
          </a:xfrm>
          <a:prstGeom prst="rect">
            <a:avLst/>
          </a:prstGeom>
          <a:noFill/>
        </p:spPr>
        <p:txBody>
          <a:bodyPr wrap="square" rtlCol="0">
            <a:spAutoFit/>
          </a:bodyPr>
          <a:lstStyle/>
          <a:p>
            <a:pPr marL="0" lvl="1"/>
            <a:r>
              <a:rPr lang="id-ID" sz="1600" b="1" dirty="0" smtClean="0">
                <a:solidFill>
                  <a:schemeClr val="bg1"/>
                </a:solidFill>
              </a:rPr>
              <a:t>Latar Belakang</a:t>
            </a:r>
          </a:p>
          <a:p>
            <a:pPr marL="0" lvl="1"/>
            <a:endParaRPr lang="id-ID" sz="1600" dirty="0" smtClean="0">
              <a:solidFill>
                <a:schemeClr val="bg1"/>
              </a:solidFill>
            </a:endParaRPr>
          </a:p>
          <a:p>
            <a:pPr marL="342900" indent="-342900" algn="just">
              <a:buFont typeface="+mj-lt"/>
              <a:buAutoNum type="arabicPeriod"/>
            </a:pPr>
            <a:r>
              <a:rPr lang="id-ID" sz="1600" dirty="0" smtClean="0">
                <a:solidFill>
                  <a:schemeClr val="bg1"/>
                </a:solidFill>
              </a:rPr>
              <a:t>Angka kejadian bencana tanah longsor di Indonesia sangat tinggi. Tercatat selama tahun 2011 terjadi 210 kejadian tanah longsor yang mengakibatkan 177 korban meninggal, 837 orang menderita dan mengungsi dan kerusakan bangunan mencapai 2992 rumah dan bangunan (BNPB, 2012</a:t>
            </a:r>
            <a:r>
              <a:rPr lang="id-ID" sz="1600" baseline="30000" dirty="0" smtClean="0">
                <a:solidFill>
                  <a:schemeClr val="bg1"/>
                </a:solidFill>
              </a:rPr>
              <a:t>a</a:t>
            </a:r>
            <a:r>
              <a:rPr lang="id-ID" sz="1600" dirty="0" smtClean="0">
                <a:solidFill>
                  <a:schemeClr val="bg1"/>
                </a:solidFill>
              </a:rPr>
              <a:t>). </a:t>
            </a:r>
          </a:p>
          <a:p>
            <a:pPr marL="342900" indent="-342900" algn="just">
              <a:buFont typeface="+mj-lt"/>
              <a:buAutoNum type="arabicPeriod"/>
            </a:pPr>
            <a:r>
              <a:rPr lang="id-ID" sz="1600" dirty="0" smtClean="0">
                <a:solidFill>
                  <a:schemeClr val="bg1"/>
                </a:solidFill>
              </a:rPr>
              <a:t>Titik potensi longsor pada suatu daerah umumnya mempunyai jarak yang beragam antara yang satu  dengan yang lainya.</a:t>
            </a:r>
          </a:p>
          <a:p>
            <a:pPr marL="342900" indent="-342900" algn="just">
              <a:buFont typeface="+mj-lt"/>
              <a:buAutoNum type="arabicPeriod"/>
            </a:pPr>
            <a:r>
              <a:rPr lang="id-ID" sz="1600" dirty="0" smtClean="0">
                <a:solidFill>
                  <a:schemeClr val="bg1"/>
                </a:solidFill>
              </a:rPr>
              <a:t>Telah dikembangkan piranti elektronik yang mampu mendeteksi percepatan gerak suatu benda sehingga besar kemungkinan piranti ini dapat diaplikasikan untuk membaca pergerakan</a:t>
            </a:r>
          </a:p>
          <a:p>
            <a:pPr marL="342900" indent="-342900" algn="just">
              <a:buFont typeface="+mj-lt"/>
              <a:buAutoNum type="arabicPeriod"/>
            </a:pPr>
            <a:r>
              <a:rPr lang="id-ID" sz="1600" dirty="0" smtClean="0">
                <a:solidFill>
                  <a:schemeClr val="bg1"/>
                </a:solidFill>
              </a:rPr>
              <a:t>Riset dari Robert Faludi dari New York University, USA (2010) mengenai  jaringan sensor nirkabel memanfaatkan </a:t>
            </a:r>
            <a:r>
              <a:rPr lang="id-ID" sz="1600" i="1" dirty="0" smtClean="0">
                <a:solidFill>
                  <a:schemeClr val="bg1"/>
                </a:solidFill>
              </a:rPr>
              <a:t>Zigbee Network.</a:t>
            </a:r>
            <a:endParaRPr lang="id-ID" sz="1600" dirty="0"/>
          </a:p>
        </p:txBody>
      </p:sp>
      <p:sp>
        <p:nvSpPr>
          <p:cNvPr id="17" name="TextBox 16"/>
          <p:cNvSpPr txBox="1"/>
          <p:nvPr/>
        </p:nvSpPr>
        <p:spPr>
          <a:xfrm>
            <a:off x="142844" y="1571612"/>
            <a:ext cx="2214578" cy="2862322"/>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3" action="ppaction://hlinksldjump"/>
              </a:rPr>
              <a:t>Latar Belakang</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8" action="ppaction://hlinksldjump"/>
              </a:rPr>
              <a:t>Perumusan Masalah</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9" action="ppaction://hlinksldjump"/>
              </a:rPr>
              <a:t>Batasan Masalah</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0" action="ppaction://hlinksldjump"/>
              </a:rPr>
              <a:t>Tujuan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1" action="ppaction://hlinksldjump"/>
              </a:rPr>
              <a:t>Manfaat</a:t>
            </a:r>
            <a:endParaRPr lang="id-ID" b="1" dirty="0">
              <a:solidFill>
                <a:schemeClr val="bg1"/>
              </a:solidFill>
              <a:effectLst>
                <a:outerShdw blurRad="38100" dist="38100" dir="2700000" algn="tl">
                  <a:srgbClr val="000000">
                    <a:alpha val="43137"/>
                  </a:srgbClr>
                </a:outerShdw>
              </a:effectLst>
            </a:endParaRPr>
          </a:p>
        </p:txBody>
      </p:sp>
      <p:pic>
        <p:nvPicPr>
          <p:cNvPr id="22" name="Picture 21" descr="yz.png">
            <a:hlinkClick r:id="rId12" action="ppaction://hlinksldjump"/>
          </p:cNvPr>
          <p:cNvPicPr>
            <a:picLocks noChangeAspect="1"/>
          </p:cNvPicPr>
          <p:nvPr/>
        </p:nvPicPr>
        <p:blipFill>
          <a:blip r:embed="rId13"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1846659"/>
          </a:xfrm>
          <a:prstGeom prst="rect">
            <a:avLst/>
          </a:prstGeom>
          <a:noFill/>
        </p:spPr>
        <p:txBody>
          <a:bodyPr wrap="square" rtlCol="0">
            <a:spAutoFit/>
          </a:bodyPr>
          <a:lstStyle/>
          <a:p>
            <a:r>
              <a:rPr lang="id-ID" b="1" dirty="0" smtClean="0">
                <a:solidFill>
                  <a:schemeClr val="bg1"/>
                </a:solidFill>
                <a:effectLst>
                  <a:outerShdw blurRad="38100" dist="38100" dir="2700000" algn="tl">
                    <a:srgbClr val="000000">
                      <a:alpha val="43137"/>
                    </a:srgbClr>
                  </a:outerShdw>
                </a:effectLst>
              </a:rPr>
              <a:t>Waktu dan Tempat</a:t>
            </a:r>
          </a:p>
          <a:p>
            <a:pPr algn="just"/>
            <a:endParaRPr lang="id-ID" sz="1600" dirty="0" smtClean="0">
              <a:solidFill>
                <a:schemeClr val="bg1"/>
              </a:solidFill>
            </a:endParaRPr>
          </a:p>
          <a:p>
            <a:pPr algn="just"/>
            <a:r>
              <a:rPr lang="en-US" sz="1600" dirty="0" smtClean="0">
                <a:solidFill>
                  <a:schemeClr val="bg1"/>
                </a:solidFill>
              </a:rPr>
              <a:t>Penelitian ini akan dilakasakan selama 5 bulan yang akan dilaksanakan mulai dari bulan </a:t>
            </a:r>
            <a:r>
              <a:rPr lang="id-ID" sz="1600" dirty="0" smtClean="0">
                <a:solidFill>
                  <a:schemeClr val="bg1"/>
                </a:solidFill>
              </a:rPr>
              <a:t>Febuari</a:t>
            </a:r>
            <a:r>
              <a:rPr lang="en-US" sz="1600" dirty="0" smtClean="0">
                <a:solidFill>
                  <a:schemeClr val="bg1"/>
                </a:solidFill>
              </a:rPr>
              <a:t> 201</a:t>
            </a:r>
            <a:r>
              <a:rPr lang="id-ID" sz="1600" dirty="0" smtClean="0">
                <a:solidFill>
                  <a:schemeClr val="bg1"/>
                </a:solidFill>
              </a:rPr>
              <a:t>2</a:t>
            </a:r>
            <a:r>
              <a:rPr lang="en-US" sz="1600" dirty="0" smtClean="0">
                <a:solidFill>
                  <a:schemeClr val="bg1"/>
                </a:solidFill>
              </a:rPr>
              <a:t> sampai dengan </a:t>
            </a:r>
            <a:r>
              <a:rPr lang="id-ID" sz="1600" dirty="0" smtClean="0">
                <a:solidFill>
                  <a:schemeClr val="bg1"/>
                </a:solidFill>
              </a:rPr>
              <a:t>Mei </a:t>
            </a:r>
            <a:r>
              <a:rPr lang="en-US" sz="1600" dirty="0" smtClean="0">
                <a:solidFill>
                  <a:schemeClr val="bg1"/>
                </a:solidFill>
              </a:rPr>
              <a:t>201</a:t>
            </a:r>
            <a:r>
              <a:rPr lang="id-ID" sz="1600" dirty="0" smtClean="0">
                <a:solidFill>
                  <a:schemeClr val="bg1"/>
                </a:solidFill>
              </a:rPr>
              <a:t>2</a:t>
            </a:r>
            <a:r>
              <a:rPr lang="en-US" sz="1600" dirty="0" smtClean="0">
                <a:solidFill>
                  <a:schemeClr val="bg1"/>
                </a:solidFill>
              </a:rPr>
              <a:t>. Sedangkan penelitian akan </a:t>
            </a:r>
            <a:r>
              <a:rPr lang="id-ID" sz="1600" dirty="0" smtClean="0">
                <a:solidFill>
                  <a:schemeClr val="bg1"/>
                </a:solidFill>
              </a:rPr>
              <a:t>dilaksanakan</a:t>
            </a:r>
            <a:r>
              <a:rPr lang="en-US" sz="1600" dirty="0" smtClean="0">
                <a:solidFill>
                  <a:schemeClr val="bg1"/>
                </a:solidFill>
              </a:rPr>
              <a:t> di Labolatorium Teknik Elektro Universitas Jenderal </a:t>
            </a:r>
            <a:r>
              <a:rPr lang="en-US" sz="1600" dirty="0" smtClean="0"/>
              <a:t>Soedirman Purwokerto.</a:t>
            </a:r>
            <a:endParaRPr lang="id-ID" sz="1600" dirty="0" smtClean="0"/>
          </a:p>
          <a:p>
            <a:endParaRPr lang="id-ID" sz="1600" b="1" dirty="0" smtClean="0">
              <a:solidFill>
                <a:schemeClr val="bg1"/>
              </a:solidFill>
              <a:effectLst>
                <a:outerShdw blurRad="38100" dist="38100" dir="2700000" algn="tl">
                  <a:srgbClr val="000000">
                    <a:alpha val="43137"/>
                  </a:srgbClr>
                </a:outerShdw>
              </a:effectLst>
            </a:endParaRP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pSp>
        <p:nvGrpSpPr>
          <p:cNvPr id="12" name="Group 11"/>
          <p:cNvGrpSpPr/>
          <p:nvPr/>
        </p:nvGrpSpPr>
        <p:grpSpPr>
          <a:xfrm>
            <a:off x="0" y="1214422"/>
            <a:ext cx="9144000" cy="357190"/>
            <a:chOff x="0" y="1214422"/>
            <a:chExt cx="9144000" cy="357190"/>
          </a:xfrm>
        </p:grpSpPr>
        <p:sp>
          <p:nvSpPr>
            <p:cNvPr id="13" name="Rectangle 12"/>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4" name="Rounded Rectangle 13">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7" name="Rounded Rectangle 16">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2" name="Rounded Rectangle 21">
              <a:hlinkClick r:id="rId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sp>
        <p:nvSpPr>
          <p:cNvPr id="23" name="TextBox 22"/>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8"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9"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0"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1"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2"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3"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4"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5"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6"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7"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8"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pic>
        <p:nvPicPr>
          <p:cNvPr id="24" name="Picture 23" descr="yz.png">
            <a:hlinkClick r:id="rId19" action="ppaction://hlinksldjump"/>
          </p:cNvPr>
          <p:cNvPicPr>
            <a:picLocks noChangeAspect="1"/>
          </p:cNvPicPr>
          <p:nvPr/>
        </p:nvPicPr>
        <p:blipFill>
          <a:blip r:embed="rId20"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1846659"/>
          </a:xfrm>
          <a:prstGeom prst="rect">
            <a:avLst/>
          </a:prstGeom>
          <a:noFill/>
        </p:spPr>
        <p:txBody>
          <a:bodyPr wrap="square" rtlCol="0">
            <a:spAutoFit/>
          </a:bodyPr>
          <a:lstStyle/>
          <a:p>
            <a:r>
              <a:rPr lang="id-ID" b="1" dirty="0" smtClean="0">
                <a:solidFill>
                  <a:schemeClr val="bg1"/>
                </a:solidFill>
                <a:effectLst>
                  <a:outerShdw blurRad="38100" dist="38100" dir="2700000" algn="tl">
                    <a:srgbClr val="000000">
                      <a:alpha val="43137"/>
                    </a:srgbClr>
                  </a:outerShdw>
                </a:effectLst>
              </a:rPr>
              <a:t>Alat dan Bahan</a:t>
            </a:r>
          </a:p>
          <a:p>
            <a:pPr marL="342900" indent="-342900" algn="just">
              <a:buFont typeface="+mj-lt"/>
              <a:buAutoNum type="arabicPeriod"/>
            </a:pPr>
            <a:endParaRPr lang="id-ID" sz="1600" dirty="0" smtClean="0">
              <a:solidFill>
                <a:schemeClr val="bg1"/>
              </a:solidFill>
            </a:endParaRPr>
          </a:p>
          <a:p>
            <a:pPr marL="342900" lvl="0" indent="-342900">
              <a:buFont typeface="+mj-lt"/>
              <a:buAutoNum type="arabicPeriod"/>
            </a:pPr>
            <a:r>
              <a:rPr lang="id-ID" sz="1600" dirty="0" smtClean="0">
                <a:solidFill>
                  <a:schemeClr val="bg1"/>
                </a:solidFill>
              </a:rPr>
              <a:t>Seperangkat komputer dengan sistem operasi Windows 7, RAM 2Gb </a:t>
            </a:r>
          </a:p>
          <a:p>
            <a:pPr marL="342900" lvl="0" indent="-342900">
              <a:buFont typeface="+mj-lt"/>
              <a:buAutoNum type="arabicPeriod"/>
            </a:pPr>
            <a:r>
              <a:rPr lang="id-ID" sz="1600" dirty="0" smtClean="0">
                <a:solidFill>
                  <a:schemeClr val="bg1"/>
                </a:solidFill>
              </a:rPr>
              <a:t>Arduino </a:t>
            </a:r>
            <a:r>
              <a:rPr lang="id-ID" sz="1600" i="1" dirty="0" smtClean="0">
                <a:solidFill>
                  <a:schemeClr val="bg1"/>
                </a:solidFill>
              </a:rPr>
              <a:t>Board</a:t>
            </a:r>
            <a:r>
              <a:rPr lang="id-ID" sz="1600" dirty="0" smtClean="0">
                <a:solidFill>
                  <a:schemeClr val="bg1"/>
                </a:solidFill>
              </a:rPr>
              <a:t> dan </a:t>
            </a:r>
            <a:r>
              <a:rPr lang="id-ID" sz="1600" i="1" dirty="0" smtClean="0">
                <a:solidFill>
                  <a:schemeClr val="bg1"/>
                </a:solidFill>
              </a:rPr>
              <a:t>Software </a:t>
            </a:r>
            <a:r>
              <a:rPr lang="id-ID" sz="1600" dirty="0" smtClean="0">
                <a:solidFill>
                  <a:schemeClr val="bg1"/>
                </a:solidFill>
              </a:rPr>
              <a:t>Arduino IDE 0022.</a:t>
            </a:r>
          </a:p>
          <a:p>
            <a:pPr marL="342900" lvl="0" indent="-342900">
              <a:buFont typeface="+mj-lt"/>
              <a:buAutoNum type="arabicPeriod"/>
            </a:pPr>
            <a:r>
              <a:rPr lang="id-ID" sz="1600" dirty="0" smtClean="0">
                <a:solidFill>
                  <a:schemeClr val="bg1"/>
                </a:solidFill>
              </a:rPr>
              <a:t>Paket </a:t>
            </a:r>
            <a:r>
              <a:rPr lang="id-ID" sz="1600" i="1" dirty="0" smtClean="0">
                <a:solidFill>
                  <a:schemeClr val="bg1"/>
                </a:solidFill>
              </a:rPr>
              <a:t>mote </a:t>
            </a:r>
            <a:r>
              <a:rPr lang="id-ID" sz="1600" dirty="0" smtClean="0">
                <a:solidFill>
                  <a:schemeClr val="bg1"/>
                </a:solidFill>
              </a:rPr>
              <a:t>(</a:t>
            </a:r>
            <a:r>
              <a:rPr lang="id-ID" sz="1600" i="1" dirty="0" smtClean="0">
                <a:solidFill>
                  <a:schemeClr val="bg1"/>
                </a:solidFill>
              </a:rPr>
              <a:t>Xbee Pro Series 1</a:t>
            </a:r>
            <a:r>
              <a:rPr lang="id-ID" sz="1600" dirty="0" smtClean="0">
                <a:solidFill>
                  <a:schemeClr val="bg1"/>
                </a:solidFill>
              </a:rPr>
              <a:t>).</a:t>
            </a:r>
          </a:p>
          <a:p>
            <a:pPr marL="342900" lvl="0" indent="-342900">
              <a:buFont typeface="+mj-lt"/>
              <a:buAutoNum type="arabicPeriod"/>
            </a:pPr>
            <a:r>
              <a:rPr lang="id-ID" sz="1600" dirty="0" smtClean="0">
                <a:solidFill>
                  <a:schemeClr val="bg1"/>
                </a:solidFill>
              </a:rPr>
              <a:t>Unit RTC ( IC DS1307, </a:t>
            </a:r>
            <a:r>
              <a:rPr lang="id-ID" sz="1600" i="1" dirty="0" smtClean="0">
                <a:solidFill>
                  <a:schemeClr val="bg1"/>
                </a:solidFill>
              </a:rPr>
              <a:t>Crystal 32.768KHz</a:t>
            </a:r>
            <a:r>
              <a:rPr lang="id-ID" sz="1600" dirty="0" smtClean="0">
                <a:solidFill>
                  <a:schemeClr val="bg1"/>
                </a:solidFill>
              </a:rPr>
              <a:t>, Baterai 3V).</a:t>
            </a:r>
          </a:p>
          <a:p>
            <a:pPr marL="342900" lvl="0" indent="-342900">
              <a:buFont typeface="+mj-lt"/>
              <a:buAutoNum type="arabicPeriod"/>
            </a:pPr>
            <a:r>
              <a:rPr lang="id-ID" sz="1600" dirty="0" smtClean="0">
                <a:solidFill>
                  <a:schemeClr val="bg1"/>
                </a:solidFill>
              </a:rPr>
              <a:t>Model fisik pergerakan tanah. </a:t>
            </a: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pSp>
        <p:nvGrpSpPr>
          <p:cNvPr id="11" name="Group 10"/>
          <p:cNvGrpSpPr/>
          <p:nvPr/>
        </p:nvGrpSpPr>
        <p:grpSpPr>
          <a:xfrm>
            <a:off x="0" y="1214422"/>
            <a:ext cx="9144000" cy="357190"/>
            <a:chOff x="0" y="1214422"/>
            <a:chExt cx="9144000" cy="357190"/>
          </a:xfrm>
        </p:grpSpPr>
        <p:sp>
          <p:nvSpPr>
            <p:cNvPr id="12" name="Rectangle 11"/>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Rounded Rectangle 12">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4" name="Rounded Rectangle 13">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7" name="Rounded Rectangle 16">
              <a:hlinkClick r:id="rId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3" name="Picture 22" descr="yz.png">
            <a:hlinkClick r:id="rId8" action="ppaction://hlinksldjump"/>
          </p:cNvPr>
          <p:cNvPicPr>
            <a:picLocks noChangeAspect="1"/>
          </p:cNvPicPr>
          <p:nvPr/>
        </p:nvPicPr>
        <p:blipFill>
          <a:blip r:embed="rId9" cstate="print"/>
          <a:stretch>
            <a:fillRect/>
          </a:stretch>
        </p:blipFill>
        <p:spPr>
          <a:xfrm>
            <a:off x="142844" y="5857892"/>
            <a:ext cx="571504" cy="571504"/>
          </a:xfrm>
          <a:prstGeom prst="rect">
            <a:avLst/>
          </a:prstGeom>
        </p:spPr>
      </p:pic>
      <p:sp>
        <p:nvSpPr>
          <p:cNvPr id="24" name="TextBox 23"/>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0"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1"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2"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5"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7"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0"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3000396" cy="1354217"/>
          </a:xfrm>
          <a:prstGeom prst="rect">
            <a:avLst/>
          </a:prstGeom>
          <a:noFill/>
        </p:spPr>
        <p:txBody>
          <a:bodyPr wrap="square" rtlCol="0">
            <a:spAutoFit/>
          </a:bodyPr>
          <a:lstStyle/>
          <a:p>
            <a:r>
              <a:rPr lang="id-ID" b="1" dirty="0" smtClean="0">
                <a:solidFill>
                  <a:schemeClr val="bg1"/>
                </a:solidFill>
                <a:effectLst>
                  <a:outerShdw blurRad="38100" dist="38100" dir="2700000" algn="tl">
                    <a:srgbClr val="000000">
                      <a:alpha val="43137"/>
                    </a:srgbClr>
                  </a:outerShdw>
                </a:effectLst>
              </a:rPr>
              <a:t>Metode Penelitian</a:t>
            </a:r>
          </a:p>
          <a:p>
            <a:endParaRPr lang="id-ID" sz="1600" dirty="0" smtClean="0">
              <a:solidFill>
                <a:schemeClr val="bg1"/>
              </a:solidFill>
            </a:endParaRPr>
          </a:p>
          <a:p>
            <a:pPr algn="just"/>
            <a:r>
              <a:rPr lang="id-ID" sz="1600" dirty="0" smtClean="0">
                <a:solidFill>
                  <a:schemeClr val="bg1"/>
                </a:solidFill>
              </a:rPr>
              <a:t>Secara Keseluruhan metode penelitian yang digunakan sesuia diagram alir disamping.</a:t>
            </a: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2" name="Picture 11" descr="Flowchart Metode Penelitian.jpg"/>
          <p:cNvPicPr/>
          <p:nvPr/>
        </p:nvPicPr>
        <p:blipFill>
          <a:blip r:embed="rId4"/>
          <a:stretch>
            <a:fillRect/>
          </a:stretch>
        </p:blipFill>
        <p:spPr>
          <a:xfrm>
            <a:off x="5857884" y="1857364"/>
            <a:ext cx="3071834" cy="3929090"/>
          </a:xfrm>
          <a:prstGeom prst="rect">
            <a:avLst/>
          </a:prstGeom>
        </p:spPr>
      </p:pic>
      <p:grpSp>
        <p:nvGrpSpPr>
          <p:cNvPr id="2" name="Group 23"/>
          <p:cNvGrpSpPr/>
          <p:nvPr/>
        </p:nvGrpSpPr>
        <p:grpSpPr>
          <a:xfrm>
            <a:off x="0" y="1214422"/>
            <a:ext cx="9144000" cy="357190"/>
            <a:chOff x="0" y="1214422"/>
            <a:chExt cx="9144000" cy="357190"/>
          </a:xfrm>
        </p:grpSpPr>
        <p:sp>
          <p:nvSpPr>
            <p:cNvPr id="25" name="Rectangle 24"/>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26" name="Rounded Rectangle 25">
              <a:hlinkClick r:id="rId5"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7" name="Rounded Rectangle 26">
              <a:hlinkClick r:id="rId6"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8" name="Rounded Rectangle 27">
              <a:hlinkClick r:id="rId7"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9" name="Rounded Rectangle 28">
              <a:hlinkClick r:id="rId8"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3" name="Picture 22" descr="yz.png">
            <a:hlinkClick r:id="rId9" action="ppaction://hlinksldjump"/>
          </p:cNvPr>
          <p:cNvPicPr>
            <a:picLocks noChangeAspect="1"/>
          </p:cNvPicPr>
          <p:nvPr/>
        </p:nvPicPr>
        <p:blipFill>
          <a:blip r:embed="rId10" cstate="print"/>
          <a:stretch>
            <a:fillRect/>
          </a:stretch>
        </p:blipFill>
        <p:spPr>
          <a:xfrm>
            <a:off x="142844" y="5857892"/>
            <a:ext cx="571504" cy="571504"/>
          </a:xfrm>
          <a:prstGeom prst="rect">
            <a:avLst/>
          </a:prstGeom>
        </p:spPr>
      </p:pic>
      <p:sp>
        <p:nvSpPr>
          <p:cNvPr id="20" name="TextBox 19"/>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7"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1"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2"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3"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5"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7"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20"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1"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1631216"/>
          </a:xfrm>
          <a:prstGeom prst="rect">
            <a:avLst/>
          </a:prstGeom>
          <a:noFill/>
        </p:spPr>
        <p:txBody>
          <a:bodyPr wrap="square" rtlCol="0">
            <a:spAutoFit/>
          </a:bodyPr>
          <a:lstStyle/>
          <a:p>
            <a:pPr marL="342900" lvl="0" indent="-342900" algn="just"/>
            <a:r>
              <a:rPr lang="id-ID" b="1" dirty="0" smtClean="0">
                <a:solidFill>
                  <a:schemeClr val="bg1"/>
                </a:solidFill>
                <a:effectLst>
                  <a:outerShdw blurRad="38100" dist="38100" dir="2700000" algn="tl">
                    <a:srgbClr val="000000">
                      <a:alpha val="43137"/>
                    </a:srgbClr>
                  </a:outerShdw>
                </a:effectLst>
              </a:rPr>
              <a:t>Studi Pustaka</a:t>
            </a:r>
          </a:p>
          <a:p>
            <a:pPr marL="342900" lvl="0" indent="-342900" algn="just"/>
            <a:endParaRPr lang="id-ID" b="1" dirty="0" smtClean="0">
              <a:solidFill>
                <a:schemeClr val="bg1"/>
              </a:solidFill>
              <a:effectLst>
                <a:outerShdw blurRad="38100" dist="38100" dir="2700000" algn="tl">
                  <a:srgbClr val="000000">
                    <a:alpha val="43137"/>
                  </a:srgbClr>
                </a:outerShdw>
              </a:effectLst>
            </a:endParaRPr>
          </a:p>
          <a:p>
            <a:pPr algn="just"/>
            <a:r>
              <a:rPr lang="id-ID" sz="1600" dirty="0" smtClean="0">
                <a:solidFill>
                  <a:schemeClr val="bg1"/>
                </a:solidFill>
              </a:rPr>
              <a:t>Pada metode ini dilakukan dengan cara mencari dan membaca buku-buku referensi ataupun juga dari sumber-sumber internet yang menunjang untuk penelitian ini.</a:t>
            </a:r>
          </a:p>
          <a:p>
            <a:pPr algn="just"/>
            <a:endParaRPr lang="id-ID" sz="1600" dirty="0" smtClean="0">
              <a:solidFill>
                <a:schemeClr val="bg1"/>
              </a:solidFill>
            </a:endParaRP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pSp>
        <p:nvGrpSpPr>
          <p:cNvPr id="11" name="Group 10"/>
          <p:cNvGrpSpPr/>
          <p:nvPr/>
        </p:nvGrpSpPr>
        <p:grpSpPr>
          <a:xfrm>
            <a:off x="0" y="1214422"/>
            <a:ext cx="9144000" cy="357190"/>
            <a:chOff x="0" y="1214422"/>
            <a:chExt cx="9144000" cy="357190"/>
          </a:xfrm>
        </p:grpSpPr>
        <p:sp>
          <p:nvSpPr>
            <p:cNvPr id="12" name="Rectangle 11"/>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Rounded Rectangle 12">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4" name="Rounded Rectangle 13">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7" name="Rounded Rectangle 16">
              <a:hlinkClick r:id="rId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3" name="Picture 22" descr="yz.png">
            <a:hlinkClick r:id="rId8" action="ppaction://hlinksldjump"/>
          </p:cNvPr>
          <p:cNvPicPr>
            <a:picLocks noChangeAspect="1"/>
          </p:cNvPicPr>
          <p:nvPr/>
        </p:nvPicPr>
        <p:blipFill>
          <a:blip r:embed="rId9" cstate="print"/>
          <a:stretch>
            <a:fillRect/>
          </a:stretch>
        </p:blipFill>
        <p:spPr>
          <a:xfrm>
            <a:off x="142844" y="5857892"/>
            <a:ext cx="571504" cy="571504"/>
          </a:xfrm>
          <a:prstGeom prst="rect">
            <a:avLst/>
          </a:prstGeom>
        </p:spPr>
      </p:pic>
      <p:sp>
        <p:nvSpPr>
          <p:cNvPr id="24" name="TextBox 23"/>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0"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1"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2"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5"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7"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0"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2277547"/>
          </a:xfrm>
          <a:prstGeom prst="rect">
            <a:avLst/>
          </a:prstGeom>
          <a:noFill/>
        </p:spPr>
        <p:txBody>
          <a:bodyPr wrap="square" rtlCol="0">
            <a:spAutoFit/>
          </a:bodyPr>
          <a:lstStyle/>
          <a:p>
            <a:pPr marL="342900" lvl="0" indent="-342900" algn="just"/>
            <a:r>
              <a:rPr lang="id-ID" b="1" dirty="0" smtClean="0">
                <a:solidFill>
                  <a:schemeClr val="bg1"/>
                </a:solidFill>
                <a:effectLst>
                  <a:outerShdw blurRad="38100" dist="38100" dir="2700000" algn="tl">
                    <a:srgbClr val="000000">
                      <a:alpha val="43137"/>
                    </a:srgbClr>
                  </a:outerShdw>
                </a:effectLst>
              </a:rPr>
              <a:t>Identifikasi Permasalahan</a:t>
            </a:r>
          </a:p>
          <a:p>
            <a:pPr marL="342900" lvl="0" indent="-342900" algn="just"/>
            <a:endParaRPr lang="id-ID" b="1" dirty="0" smtClean="0">
              <a:solidFill>
                <a:schemeClr val="bg1"/>
              </a:solidFill>
              <a:effectLst>
                <a:outerShdw blurRad="38100" dist="38100" dir="2700000" algn="tl">
                  <a:srgbClr val="000000">
                    <a:alpha val="43137"/>
                  </a:srgbClr>
                </a:outerShdw>
              </a:effectLst>
            </a:endParaRPr>
          </a:p>
          <a:p>
            <a:pPr algn="just"/>
            <a:r>
              <a:rPr lang="id-ID" dirty="0" smtClean="0">
                <a:solidFill>
                  <a:schemeClr val="bg1"/>
                </a:solidFill>
              </a:rPr>
              <a:t>Tahap ini mencakup identifikasi permasalahan dilapangan sehingga dapat menentukan spesifikasi peralatan yang sesuai dengan kondisi lapangan. Pada tahap ini, dilakukan juga pencatatan daftar kebutuhan sebagai persiapan dari perancangan</a:t>
            </a:r>
          </a:p>
          <a:p>
            <a:pPr algn="just"/>
            <a:endParaRPr lang="id-ID" sz="1600" dirty="0" smtClean="0">
              <a:solidFill>
                <a:schemeClr val="bg1"/>
              </a:solidFill>
            </a:endParaRP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pSp>
        <p:nvGrpSpPr>
          <p:cNvPr id="2" name="Group 10"/>
          <p:cNvGrpSpPr/>
          <p:nvPr/>
        </p:nvGrpSpPr>
        <p:grpSpPr>
          <a:xfrm>
            <a:off x="0" y="1214422"/>
            <a:ext cx="9144000" cy="357190"/>
            <a:chOff x="0" y="1214422"/>
            <a:chExt cx="9144000" cy="357190"/>
          </a:xfrm>
        </p:grpSpPr>
        <p:sp>
          <p:nvSpPr>
            <p:cNvPr id="12" name="Rectangle 11"/>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Rounded Rectangle 12">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4" name="Rounded Rectangle 13">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7" name="Rounded Rectangle 16">
              <a:hlinkClick r:id="rId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3" name="Picture 22" descr="yz.png">
            <a:hlinkClick r:id="rId8" action="ppaction://hlinksldjump"/>
          </p:cNvPr>
          <p:cNvPicPr>
            <a:picLocks noChangeAspect="1"/>
          </p:cNvPicPr>
          <p:nvPr/>
        </p:nvPicPr>
        <p:blipFill>
          <a:blip r:embed="rId9" cstate="print"/>
          <a:stretch>
            <a:fillRect/>
          </a:stretch>
        </p:blipFill>
        <p:spPr>
          <a:xfrm>
            <a:off x="142844" y="5857892"/>
            <a:ext cx="571504" cy="571504"/>
          </a:xfrm>
          <a:prstGeom prst="rect">
            <a:avLst/>
          </a:prstGeom>
        </p:spPr>
      </p:pic>
      <p:sp>
        <p:nvSpPr>
          <p:cNvPr id="24" name="TextBox 23"/>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0"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1"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2"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5"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7"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0"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1600438"/>
          </a:xfrm>
          <a:prstGeom prst="rect">
            <a:avLst/>
          </a:prstGeom>
          <a:noFill/>
        </p:spPr>
        <p:txBody>
          <a:bodyPr wrap="square" rtlCol="0">
            <a:spAutoFit/>
          </a:bodyPr>
          <a:lstStyle/>
          <a:p>
            <a:r>
              <a:rPr lang="id-ID" b="1" dirty="0" smtClean="0">
                <a:solidFill>
                  <a:schemeClr val="bg1"/>
                </a:solidFill>
                <a:effectLst>
                  <a:outerShdw blurRad="38100" dist="38100" dir="2700000" algn="tl">
                    <a:srgbClr val="000000">
                      <a:alpha val="43137"/>
                    </a:srgbClr>
                  </a:outerShdw>
                </a:effectLst>
              </a:rPr>
              <a:t>Perancangan Perangkat Keras</a:t>
            </a:r>
          </a:p>
          <a:p>
            <a:pPr marL="342900" indent="-342900" algn="just"/>
            <a:endParaRPr lang="id-ID" sz="1600" dirty="0" smtClean="0">
              <a:solidFill>
                <a:schemeClr val="bg1"/>
              </a:solidFill>
            </a:endParaRPr>
          </a:p>
          <a:p>
            <a:pPr marL="342900" indent="-342900" algn="just"/>
            <a:r>
              <a:rPr lang="id-ID" sz="1600" dirty="0" smtClean="0">
                <a:solidFill>
                  <a:schemeClr val="bg1"/>
                </a:solidFill>
              </a:rPr>
              <a:t>Meliputi beberapa proses yakni.</a:t>
            </a:r>
          </a:p>
          <a:p>
            <a:pPr marL="342900" indent="-342900" algn="just">
              <a:buFont typeface="Arial" pitchFamily="34" charset="0"/>
              <a:buChar char="•"/>
            </a:pPr>
            <a:r>
              <a:rPr lang="id-ID" sz="1600" dirty="0" smtClean="0">
                <a:solidFill>
                  <a:schemeClr val="bg1"/>
                </a:solidFill>
              </a:rPr>
              <a:t>Perantaraan accelerometer dengan arduino</a:t>
            </a:r>
          </a:p>
          <a:p>
            <a:pPr marL="342900" indent="-342900" algn="just">
              <a:buFont typeface="Arial" pitchFamily="34" charset="0"/>
              <a:buChar char="•"/>
            </a:pPr>
            <a:r>
              <a:rPr lang="id-ID" sz="1600" dirty="0" smtClean="0">
                <a:solidFill>
                  <a:schemeClr val="bg1"/>
                </a:solidFill>
              </a:rPr>
              <a:t>Perancangan unit RTC dengan arduino</a:t>
            </a:r>
          </a:p>
          <a:p>
            <a:pPr marL="342900" indent="-342900" algn="just">
              <a:buFont typeface="Arial" pitchFamily="34" charset="0"/>
              <a:buChar char="•"/>
            </a:pPr>
            <a:r>
              <a:rPr lang="id-ID" sz="1600" dirty="0" smtClean="0">
                <a:solidFill>
                  <a:schemeClr val="bg1"/>
                </a:solidFill>
              </a:rPr>
              <a:t>Perantaraan Xbee dengan arduino</a:t>
            </a: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pSp>
        <p:nvGrpSpPr>
          <p:cNvPr id="11" name="Group 10"/>
          <p:cNvGrpSpPr/>
          <p:nvPr/>
        </p:nvGrpSpPr>
        <p:grpSpPr>
          <a:xfrm>
            <a:off x="0" y="1214422"/>
            <a:ext cx="9144000" cy="357190"/>
            <a:chOff x="0" y="1214422"/>
            <a:chExt cx="9144000" cy="357190"/>
          </a:xfrm>
        </p:grpSpPr>
        <p:sp>
          <p:nvSpPr>
            <p:cNvPr id="12" name="Rectangle 11"/>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Rounded Rectangle 12">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4" name="Rounded Rectangle 13">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7" name="Rounded Rectangle 16">
              <a:hlinkClick r:id="rId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3" name="Picture 22" descr="yz.png">
            <a:hlinkClick r:id="rId8" action="ppaction://hlinksldjump"/>
          </p:cNvPr>
          <p:cNvPicPr>
            <a:picLocks noChangeAspect="1"/>
          </p:cNvPicPr>
          <p:nvPr/>
        </p:nvPicPr>
        <p:blipFill>
          <a:blip r:embed="rId9" cstate="print"/>
          <a:stretch>
            <a:fillRect/>
          </a:stretch>
        </p:blipFill>
        <p:spPr>
          <a:xfrm>
            <a:off x="142844" y="5857892"/>
            <a:ext cx="571504" cy="571504"/>
          </a:xfrm>
          <a:prstGeom prst="rect">
            <a:avLst/>
          </a:prstGeom>
        </p:spPr>
      </p:pic>
      <p:sp>
        <p:nvSpPr>
          <p:cNvPr id="24" name="TextBox 23"/>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0"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1"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2"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5"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7"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0"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369332"/>
          </a:xfrm>
          <a:prstGeom prst="rect">
            <a:avLst/>
          </a:prstGeom>
          <a:noFill/>
        </p:spPr>
        <p:txBody>
          <a:bodyPr wrap="square" rtlCol="0">
            <a:spAutoFit/>
          </a:bodyPr>
          <a:lstStyle/>
          <a:p>
            <a:pPr marL="342900" indent="-342900" algn="just"/>
            <a:r>
              <a:rPr lang="id-ID" b="1" dirty="0" smtClean="0">
                <a:solidFill>
                  <a:schemeClr val="bg1"/>
                </a:solidFill>
                <a:effectLst>
                  <a:outerShdw blurRad="38100" dist="38100" dir="2700000" algn="tl">
                    <a:srgbClr val="000000">
                      <a:alpha val="43137"/>
                    </a:srgbClr>
                  </a:outerShdw>
                </a:effectLst>
              </a:rPr>
              <a:t>1. Perantaraan accelerometer dengan arduino</a:t>
            </a: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28674" name="Picture 2" descr="E:\Picture\Job's\Sensor Network\WSN\H48C.jpg"/>
          <p:cNvPicPr>
            <a:picLocks noChangeAspect="1" noChangeArrowheads="1"/>
          </p:cNvPicPr>
          <p:nvPr/>
        </p:nvPicPr>
        <p:blipFill>
          <a:blip r:embed="rId4"/>
          <a:srcRect/>
          <a:stretch>
            <a:fillRect/>
          </a:stretch>
        </p:blipFill>
        <p:spPr bwMode="auto">
          <a:xfrm>
            <a:off x="3929058" y="2571744"/>
            <a:ext cx="3276600" cy="1752600"/>
          </a:xfrm>
          <a:prstGeom prst="rect">
            <a:avLst/>
          </a:prstGeom>
          <a:noFill/>
        </p:spPr>
      </p:pic>
      <p:grpSp>
        <p:nvGrpSpPr>
          <p:cNvPr id="12" name="Group 11"/>
          <p:cNvGrpSpPr/>
          <p:nvPr/>
        </p:nvGrpSpPr>
        <p:grpSpPr>
          <a:xfrm>
            <a:off x="0" y="1214422"/>
            <a:ext cx="9144000" cy="357190"/>
            <a:chOff x="0" y="1214422"/>
            <a:chExt cx="9144000" cy="357190"/>
          </a:xfrm>
        </p:grpSpPr>
        <p:sp>
          <p:nvSpPr>
            <p:cNvPr id="13" name="Rectangle 12"/>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4" name="Rounded Rectangle 13">
              <a:hlinkClick r:id="rId5"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7" name="Rounded Rectangle 16">
              <a:hlinkClick r:id="rId6"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7"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2" name="Rounded Rectangle 21">
              <a:hlinkClick r:id="rId8"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4" name="Picture 23" descr="yz.png">
            <a:hlinkClick r:id="rId9" action="ppaction://hlinksldjump"/>
          </p:cNvPr>
          <p:cNvPicPr>
            <a:picLocks noChangeAspect="1"/>
          </p:cNvPicPr>
          <p:nvPr/>
        </p:nvPicPr>
        <p:blipFill>
          <a:blip r:embed="rId10" cstate="print"/>
          <a:stretch>
            <a:fillRect/>
          </a:stretch>
        </p:blipFill>
        <p:spPr>
          <a:xfrm>
            <a:off x="142844" y="5857892"/>
            <a:ext cx="571504" cy="571504"/>
          </a:xfrm>
          <a:prstGeom prst="rect">
            <a:avLst/>
          </a:prstGeom>
        </p:spPr>
      </p:pic>
      <p:sp>
        <p:nvSpPr>
          <p:cNvPr id="25" name="TextBox 24"/>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7"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1"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2"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3"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5"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7"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20"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1"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369332"/>
          </a:xfrm>
          <a:prstGeom prst="rect">
            <a:avLst/>
          </a:prstGeom>
          <a:noFill/>
        </p:spPr>
        <p:txBody>
          <a:bodyPr wrap="square" rtlCol="0">
            <a:spAutoFit/>
          </a:bodyPr>
          <a:lstStyle/>
          <a:p>
            <a:pPr marL="342900" indent="-342900" algn="just"/>
            <a:r>
              <a:rPr lang="id-ID" b="1" dirty="0" smtClean="0">
                <a:solidFill>
                  <a:schemeClr val="bg1"/>
                </a:solidFill>
                <a:effectLst>
                  <a:outerShdw blurRad="38100" dist="38100" dir="2700000" algn="tl">
                    <a:srgbClr val="000000">
                      <a:alpha val="43137"/>
                    </a:srgbClr>
                  </a:outerShdw>
                </a:effectLst>
              </a:rPr>
              <a:t>2. Perantaraan Unit RTC dengan Arduino</a:t>
            </a: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29698" name="Picture 2"/>
          <p:cNvPicPr>
            <a:picLocks noChangeAspect="1" noChangeArrowheads="1"/>
          </p:cNvPicPr>
          <p:nvPr/>
        </p:nvPicPr>
        <p:blipFill>
          <a:blip r:embed="rId4"/>
          <a:srcRect/>
          <a:stretch>
            <a:fillRect/>
          </a:stretch>
        </p:blipFill>
        <p:spPr bwMode="auto">
          <a:xfrm>
            <a:off x="3428993" y="2214554"/>
            <a:ext cx="4500593" cy="3706810"/>
          </a:xfrm>
          <a:prstGeom prst="rect">
            <a:avLst/>
          </a:prstGeom>
          <a:noFill/>
          <a:ln w="9525">
            <a:noFill/>
            <a:miter lim="800000"/>
            <a:headEnd/>
            <a:tailEnd/>
          </a:ln>
          <a:effectLst/>
        </p:spPr>
      </p:pic>
      <p:grpSp>
        <p:nvGrpSpPr>
          <p:cNvPr id="12" name="Group 11"/>
          <p:cNvGrpSpPr/>
          <p:nvPr/>
        </p:nvGrpSpPr>
        <p:grpSpPr>
          <a:xfrm>
            <a:off x="0" y="1214422"/>
            <a:ext cx="9144000" cy="357190"/>
            <a:chOff x="0" y="1214422"/>
            <a:chExt cx="9144000" cy="357190"/>
          </a:xfrm>
        </p:grpSpPr>
        <p:sp>
          <p:nvSpPr>
            <p:cNvPr id="13" name="Rectangle 12"/>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4" name="Rounded Rectangle 13">
              <a:hlinkClick r:id="rId5"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7" name="Rounded Rectangle 16">
              <a:hlinkClick r:id="rId6"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7"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2" name="Rounded Rectangle 21">
              <a:hlinkClick r:id="rId8"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4" name="Picture 23" descr="yz.png">
            <a:hlinkClick r:id="rId9" action="ppaction://hlinksldjump"/>
          </p:cNvPr>
          <p:cNvPicPr>
            <a:picLocks noChangeAspect="1"/>
          </p:cNvPicPr>
          <p:nvPr/>
        </p:nvPicPr>
        <p:blipFill>
          <a:blip r:embed="rId10" cstate="print"/>
          <a:stretch>
            <a:fillRect/>
          </a:stretch>
        </p:blipFill>
        <p:spPr>
          <a:xfrm>
            <a:off x="142844" y="5857892"/>
            <a:ext cx="571504" cy="571504"/>
          </a:xfrm>
          <a:prstGeom prst="rect">
            <a:avLst/>
          </a:prstGeom>
        </p:spPr>
      </p:pic>
      <p:sp>
        <p:nvSpPr>
          <p:cNvPr id="25" name="TextBox 24"/>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7"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1"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2"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3"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5"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7"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20"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1"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369332"/>
          </a:xfrm>
          <a:prstGeom prst="rect">
            <a:avLst/>
          </a:prstGeom>
          <a:noFill/>
        </p:spPr>
        <p:txBody>
          <a:bodyPr wrap="square" rtlCol="0">
            <a:spAutoFit/>
          </a:bodyPr>
          <a:lstStyle/>
          <a:p>
            <a:pPr marL="342900" indent="-342900" algn="just"/>
            <a:r>
              <a:rPr lang="id-ID" b="1" dirty="0" smtClean="0">
                <a:solidFill>
                  <a:schemeClr val="bg1"/>
                </a:solidFill>
                <a:effectLst>
                  <a:outerShdw blurRad="38100" dist="38100" dir="2700000" algn="tl">
                    <a:srgbClr val="000000">
                      <a:alpha val="43137"/>
                    </a:srgbClr>
                  </a:outerShdw>
                </a:effectLst>
              </a:rPr>
              <a:t>3. Perantaraan Unit Komunikasi dengan Arduino</a:t>
            </a: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2" name="Picture 11" descr="komunikasi.jpg"/>
          <p:cNvPicPr/>
          <p:nvPr/>
        </p:nvPicPr>
        <p:blipFill>
          <a:blip r:embed="rId4"/>
          <a:stretch>
            <a:fillRect/>
          </a:stretch>
        </p:blipFill>
        <p:spPr>
          <a:xfrm>
            <a:off x="3334070" y="2500306"/>
            <a:ext cx="4809830" cy="2588680"/>
          </a:xfrm>
          <a:prstGeom prst="rect">
            <a:avLst/>
          </a:prstGeom>
        </p:spPr>
      </p:pic>
      <p:grpSp>
        <p:nvGrpSpPr>
          <p:cNvPr id="13" name="Group 12"/>
          <p:cNvGrpSpPr/>
          <p:nvPr/>
        </p:nvGrpSpPr>
        <p:grpSpPr>
          <a:xfrm>
            <a:off x="0" y="1214422"/>
            <a:ext cx="9144000" cy="357190"/>
            <a:chOff x="0" y="1214422"/>
            <a:chExt cx="9144000" cy="357190"/>
          </a:xfrm>
        </p:grpSpPr>
        <p:sp>
          <p:nvSpPr>
            <p:cNvPr id="14" name="Rectangle 13"/>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7" name="Rounded Rectangle 16">
              <a:hlinkClick r:id="rId5"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6"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2" name="Rounded Rectangle 21">
              <a:hlinkClick r:id="rId7"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3" name="Rounded Rectangle 22">
              <a:hlinkClick r:id="rId8"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5" name="Picture 24" descr="yz.png">
            <a:hlinkClick r:id="rId9" action="ppaction://hlinksldjump"/>
          </p:cNvPr>
          <p:cNvPicPr>
            <a:picLocks noChangeAspect="1"/>
          </p:cNvPicPr>
          <p:nvPr/>
        </p:nvPicPr>
        <p:blipFill>
          <a:blip r:embed="rId10" cstate="print"/>
          <a:stretch>
            <a:fillRect/>
          </a:stretch>
        </p:blipFill>
        <p:spPr>
          <a:xfrm>
            <a:off x="142844" y="5857892"/>
            <a:ext cx="571504" cy="571504"/>
          </a:xfrm>
          <a:prstGeom prst="rect">
            <a:avLst/>
          </a:prstGeom>
        </p:spPr>
      </p:pic>
      <p:sp>
        <p:nvSpPr>
          <p:cNvPr id="26" name="TextBox 25"/>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7"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1"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2"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3"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5"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7"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20"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1"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369332"/>
          </a:xfrm>
          <a:prstGeom prst="rect">
            <a:avLst/>
          </a:prstGeom>
          <a:noFill/>
        </p:spPr>
        <p:txBody>
          <a:bodyPr wrap="square" rtlCol="0">
            <a:spAutoFit/>
          </a:bodyPr>
          <a:lstStyle/>
          <a:p>
            <a:pPr marL="342900" indent="-342900" algn="just"/>
            <a:r>
              <a:rPr lang="id-ID" b="1" dirty="0" smtClean="0">
                <a:solidFill>
                  <a:schemeClr val="bg1"/>
                </a:solidFill>
                <a:effectLst>
                  <a:outerShdw blurRad="38100" dist="38100" dir="2700000" algn="tl">
                    <a:srgbClr val="000000">
                      <a:alpha val="43137"/>
                    </a:srgbClr>
                  </a:outerShdw>
                </a:effectLst>
              </a:rPr>
              <a:t>Layout hardware secara keseluruhan</a:t>
            </a: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26" name="Picture 2" descr="D:\Job's\Skripsi\WSN\Modul.png"/>
          <p:cNvPicPr>
            <a:picLocks noChangeAspect="1" noChangeArrowheads="1"/>
          </p:cNvPicPr>
          <p:nvPr/>
        </p:nvPicPr>
        <p:blipFill>
          <a:blip r:embed="rId4" cstate="screen"/>
          <a:srcRect/>
          <a:stretch>
            <a:fillRect/>
          </a:stretch>
        </p:blipFill>
        <p:spPr bwMode="auto">
          <a:xfrm>
            <a:off x="2643174" y="2285992"/>
            <a:ext cx="2762960" cy="4240199"/>
          </a:xfrm>
          <a:prstGeom prst="rect">
            <a:avLst/>
          </a:prstGeom>
          <a:noFill/>
        </p:spPr>
      </p:pic>
      <p:cxnSp>
        <p:nvCxnSpPr>
          <p:cNvPr id="14" name="Straight Arrow Connector 13"/>
          <p:cNvCxnSpPr/>
          <p:nvPr/>
        </p:nvCxnSpPr>
        <p:spPr>
          <a:xfrm>
            <a:off x="4786314" y="2428868"/>
            <a:ext cx="1500198"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 name="Straight Arrow Connector 21"/>
          <p:cNvCxnSpPr/>
          <p:nvPr/>
        </p:nvCxnSpPr>
        <p:spPr>
          <a:xfrm>
            <a:off x="4786314" y="3214686"/>
            <a:ext cx="1500198"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3" name="Straight Arrow Connector 22"/>
          <p:cNvCxnSpPr/>
          <p:nvPr/>
        </p:nvCxnSpPr>
        <p:spPr>
          <a:xfrm>
            <a:off x="4357686" y="3857628"/>
            <a:ext cx="1928826"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5" name="Straight Arrow Connector 24"/>
          <p:cNvCxnSpPr/>
          <p:nvPr/>
        </p:nvCxnSpPr>
        <p:spPr>
          <a:xfrm>
            <a:off x="4643438" y="4643446"/>
            <a:ext cx="1643074"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7" name="Straight Arrow Connector 26"/>
          <p:cNvCxnSpPr/>
          <p:nvPr/>
        </p:nvCxnSpPr>
        <p:spPr>
          <a:xfrm>
            <a:off x="5072066" y="5429264"/>
            <a:ext cx="1214446"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30" name="TextBox 29"/>
          <p:cNvSpPr txBox="1"/>
          <p:nvPr/>
        </p:nvSpPr>
        <p:spPr>
          <a:xfrm>
            <a:off x="6357950" y="2285992"/>
            <a:ext cx="1919180" cy="338554"/>
          </a:xfrm>
          <a:prstGeom prst="rect">
            <a:avLst/>
          </a:prstGeom>
          <a:noFill/>
        </p:spPr>
        <p:txBody>
          <a:bodyPr wrap="none" rtlCol="0">
            <a:spAutoFit/>
          </a:bodyPr>
          <a:lstStyle/>
          <a:p>
            <a:r>
              <a:rPr lang="id-ID" sz="1600" i="1" dirty="0" smtClean="0">
                <a:solidFill>
                  <a:schemeClr val="bg1"/>
                </a:solidFill>
              </a:rPr>
              <a:t>H48C  Accelerometer</a:t>
            </a:r>
            <a:endParaRPr lang="id-ID" i="1" dirty="0">
              <a:solidFill>
                <a:schemeClr val="bg1"/>
              </a:solidFill>
            </a:endParaRPr>
          </a:p>
        </p:txBody>
      </p:sp>
      <p:sp>
        <p:nvSpPr>
          <p:cNvPr id="31" name="TextBox 30"/>
          <p:cNvSpPr txBox="1"/>
          <p:nvPr/>
        </p:nvSpPr>
        <p:spPr>
          <a:xfrm>
            <a:off x="6357950" y="3000372"/>
            <a:ext cx="899798" cy="338554"/>
          </a:xfrm>
          <a:prstGeom prst="rect">
            <a:avLst/>
          </a:prstGeom>
          <a:noFill/>
        </p:spPr>
        <p:txBody>
          <a:bodyPr wrap="none" rtlCol="0">
            <a:spAutoFit/>
          </a:bodyPr>
          <a:lstStyle/>
          <a:p>
            <a:r>
              <a:rPr lang="id-ID" sz="1600" dirty="0" smtClean="0">
                <a:solidFill>
                  <a:schemeClr val="bg1"/>
                </a:solidFill>
              </a:rPr>
              <a:t>Unit RTC</a:t>
            </a:r>
            <a:endParaRPr lang="id-ID" dirty="0">
              <a:solidFill>
                <a:schemeClr val="bg1"/>
              </a:solidFill>
            </a:endParaRPr>
          </a:p>
        </p:txBody>
      </p:sp>
      <p:sp>
        <p:nvSpPr>
          <p:cNvPr id="32" name="TextBox 31"/>
          <p:cNvSpPr txBox="1"/>
          <p:nvPr/>
        </p:nvSpPr>
        <p:spPr>
          <a:xfrm>
            <a:off x="6429388" y="3643314"/>
            <a:ext cx="1582356" cy="338554"/>
          </a:xfrm>
          <a:prstGeom prst="rect">
            <a:avLst/>
          </a:prstGeom>
          <a:noFill/>
        </p:spPr>
        <p:txBody>
          <a:bodyPr wrap="none" rtlCol="0">
            <a:spAutoFit/>
          </a:bodyPr>
          <a:lstStyle/>
          <a:p>
            <a:r>
              <a:rPr lang="id-ID" sz="1600" dirty="0" smtClean="0">
                <a:solidFill>
                  <a:schemeClr val="bg1"/>
                </a:solidFill>
              </a:rPr>
              <a:t>Xbee Pro Series1</a:t>
            </a:r>
            <a:endParaRPr lang="id-ID" dirty="0">
              <a:solidFill>
                <a:schemeClr val="bg1"/>
              </a:solidFill>
            </a:endParaRPr>
          </a:p>
        </p:txBody>
      </p:sp>
      <p:sp>
        <p:nvSpPr>
          <p:cNvPr id="33" name="TextBox 32"/>
          <p:cNvSpPr txBox="1"/>
          <p:nvPr/>
        </p:nvSpPr>
        <p:spPr>
          <a:xfrm>
            <a:off x="6500826" y="4429132"/>
            <a:ext cx="1154483" cy="338554"/>
          </a:xfrm>
          <a:prstGeom prst="rect">
            <a:avLst/>
          </a:prstGeom>
          <a:noFill/>
        </p:spPr>
        <p:txBody>
          <a:bodyPr wrap="none" rtlCol="0">
            <a:spAutoFit/>
          </a:bodyPr>
          <a:lstStyle/>
          <a:p>
            <a:r>
              <a:rPr lang="id-ID" sz="1600" i="1" dirty="0" smtClean="0">
                <a:solidFill>
                  <a:schemeClr val="bg1"/>
                </a:solidFill>
              </a:rPr>
              <a:t>Xbee Shield</a:t>
            </a:r>
            <a:endParaRPr lang="id-ID" i="1" dirty="0">
              <a:solidFill>
                <a:schemeClr val="bg1"/>
              </a:solidFill>
            </a:endParaRPr>
          </a:p>
        </p:txBody>
      </p:sp>
      <p:sp>
        <p:nvSpPr>
          <p:cNvPr id="34" name="TextBox 33"/>
          <p:cNvSpPr txBox="1"/>
          <p:nvPr/>
        </p:nvSpPr>
        <p:spPr>
          <a:xfrm>
            <a:off x="6572264" y="5214950"/>
            <a:ext cx="1392497" cy="338554"/>
          </a:xfrm>
          <a:prstGeom prst="rect">
            <a:avLst/>
          </a:prstGeom>
          <a:noFill/>
        </p:spPr>
        <p:txBody>
          <a:bodyPr wrap="none" rtlCol="0">
            <a:spAutoFit/>
          </a:bodyPr>
          <a:lstStyle/>
          <a:p>
            <a:r>
              <a:rPr lang="id-ID" sz="1600" i="1" dirty="0" smtClean="0">
                <a:solidFill>
                  <a:schemeClr val="bg1"/>
                </a:solidFill>
              </a:rPr>
              <a:t>Arduino Board</a:t>
            </a:r>
            <a:endParaRPr lang="id-ID" i="1" dirty="0">
              <a:solidFill>
                <a:schemeClr val="bg1"/>
              </a:solidFill>
            </a:endParaRPr>
          </a:p>
        </p:txBody>
      </p:sp>
      <p:grpSp>
        <p:nvGrpSpPr>
          <p:cNvPr id="35" name="Group 34"/>
          <p:cNvGrpSpPr/>
          <p:nvPr/>
        </p:nvGrpSpPr>
        <p:grpSpPr>
          <a:xfrm>
            <a:off x="0" y="1214422"/>
            <a:ext cx="9144000" cy="357190"/>
            <a:chOff x="0" y="1214422"/>
            <a:chExt cx="9144000" cy="357190"/>
          </a:xfrm>
        </p:grpSpPr>
        <p:sp>
          <p:nvSpPr>
            <p:cNvPr id="36" name="Rectangle 35"/>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37" name="Rounded Rectangle 36">
              <a:hlinkClick r:id="rId5"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38" name="Rounded Rectangle 37">
              <a:hlinkClick r:id="rId6"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39" name="Rounded Rectangle 38">
              <a:hlinkClick r:id="rId7"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40" name="Rounded Rectangle 39">
              <a:hlinkClick r:id="rId8"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42" name="Picture 41" descr="yz.png">
            <a:hlinkClick r:id="rId9" action="ppaction://hlinksldjump"/>
          </p:cNvPr>
          <p:cNvPicPr>
            <a:picLocks noChangeAspect="1"/>
          </p:cNvPicPr>
          <p:nvPr/>
        </p:nvPicPr>
        <p:blipFill>
          <a:blip r:embed="rId10" cstate="print"/>
          <a:stretch>
            <a:fillRect/>
          </a:stretch>
        </p:blipFill>
        <p:spPr>
          <a:xfrm>
            <a:off x="142844" y="5857892"/>
            <a:ext cx="571504" cy="571504"/>
          </a:xfrm>
          <a:prstGeom prst="rect">
            <a:avLst/>
          </a:prstGeom>
        </p:spPr>
      </p:pic>
      <p:sp>
        <p:nvSpPr>
          <p:cNvPr id="43" name="TextBox 42"/>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7"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1"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2"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3"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5"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7"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20"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1"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072230" cy="3539430"/>
          </a:xfrm>
          <a:prstGeom prst="rect">
            <a:avLst/>
          </a:prstGeom>
          <a:noFill/>
        </p:spPr>
        <p:txBody>
          <a:bodyPr wrap="square" rtlCol="0">
            <a:spAutoFit/>
          </a:bodyPr>
          <a:lstStyle/>
          <a:p>
            <a:pPr marL="0" lvl="1"/>
            <a:r>
              <a:rPr lang="id-ID" sz="1600" b="1" dirty="0" smtClean="0">
                <a:solidFill>
                  <a:schemeClr val="bg1"/>
                </a:solidFill>
              </a:rPr>
              <a:t>Perumusan Masalah</a:t>
            </a:r>
          </a:p>
          <a:p>
            <a:pPr marL="0" lvl="1" algn="just"/>
            <a:endParaRPr lang="id-ID" sz="1600" dirty="0" smtClean="0">
              <a:solidFill>
                <a:schemeClr val="bg1"/>
              </a:solidFill>
            </a:endParaRPr>
          </a:p>
          <a:p>
            <a:pPr marL="342900" lvl="0" indent="-342900" algn="just">
              <a:buFont typeface="+mj-lt"/>
              <a:buAutoNum type="arabicPeriod"/>
            </a:pPr>
            <a:r>
              <a:rPr lang="id-ID" sz="1600" dirty="0" smtClean="0">
                <a:solidFill>
                  <a:schemeClr val="bg1"/>
                </a:solidFill>
              </a:rPr>
              <a:t>Bagaimana memanfaatkan sensor percepatan untuk akuisisi data kecepatan pergerakan tanah?</a:t>
            </a:r>
          </a:p>
          <a:p>
            <a:pPr marL="342900" lvl="0" indent="-342900" algn="just">
              <a:buFont typeface="+mj-lt"/>
              <a:buAutoNum type="arabicPeriod"/>
            </a:pPr>
            <a:r>
              <a:rPr lang="id-ID" sz="1600" dirty="0" smtClean="0">
                <a:solidFill>
                  <a:schemeClr val="bg1"/>
                </a:solidFill>
              </a:rPr>
              <a:t>Bagaimana melakukan kalibrasi dan menentukan tingkat akurasi sensor percepatan dalam melakukan pengukuran pergerakan tanah?</a:t>
            </a:r>
          </a:p>
          <a:p>
            <a:pPr marL="342900" lvl="0" indent="-342900" algn="just">
              <a:buFont typeface="+mj-lt"/>
              <a:buAutoNum type="arabicPeriod"/>
            </a:pPr>
            <a:r>
              <a:rPr lang="id-ID" sz="1600" dirty="0" smtClean="0">
                <a:solidFill>
                  <a:schemeClr val="bg1"/>
                </a:solidFill>
              </a:rPr>
              <a:t>Bagaimana memanfaatkan jaringan sensor nirkabel menggunakan protokol Zigbee untuk komunikasi data percepatan pergerakan tanah antar </a:t>
            </a:r>
            <a:r>
              <a:rPr lang="id-ID" sz="1600" i="1" dirty="0" smtClean="0">
                <a:solidFill>
                  <a:schemeClr val="bg1"/>
                </a:solidFill>
              </a:rPr>
              <a:t>mote</a:t>
            </a:r>
            <a:r>
              <a:rPr lang="id-ID" sz="1600" dirty="0" smtClean="0">
                <a:solidFill>
                  <a:schemeClr val="bg1"/>
                </a:solidFill>
              </a:rPr>
              <a:t>?</a:t>
            </a:r>
          </a:p>
          <a:p>
            <a:pPr marL="342900" lvl="0" indent="-342900" algn="just">
              <a:buFont typeface="+mj-lt"/>
              <a:buAutoNum type="arabicPeriod"/>
            </a:pPr>
            <a:r>
              <a:rPr lang="id-ID" sz="1600" dirty="0" smtClean="0">
                <a:solidFill>
                  <a:schemeClr val="bg1"/>
                </a:solidFill>
              </a:rPr>
              <a:t>Bagaimana sinkronisasi data antara akselerometer, mikrokontroler eksternal, dan modul wireless?</a:t>
            </a:r>
          </a:p>
          <a:p>
            <a:pPr marL="0" lvl="1"/>
            <a:endParaRPr lang="id-ID" sz="1600" dirty="0" smtClean="0">
              <a:solidFill>
                <a:schemeClr val="bg1"/>
              </a:solidFill>
            </a:endParaRPr>
          </a:p>
          <a:p>
            <a:pPr marL="0" lvl="1"/>
            <a:endParaRPr lang="id-ID" sz="1600" b="1" dirty="0" smtClean="0">
              <a:solidFill>
                <a:schemeClr val="bg1"/>
              </a:solidFill>
            </a:endParaRPr>
          </a:p>
        </p:txBody>
      </p:sp>
      <p:sp>
        <p:nvSpPr>
          <p:cNvPr id="31" name="TextBox 30"/>
          <p:cNvSpPr txBox="1"/>
          <p:nvPr/>
        </p:nvSpPr>
        <p:spPr>
          <a:xfrm>
            <a:off x="142844" y="1571612"/>
            <a:ext cx="2214578" cy="2862322"/>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4" action="ppaction://hlinksldjump"/>
              </a:rPr>
              <a:t>Latar Belakang</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5" action="ppaction://hlinksldjump"/>
              </a:rPr>
              <a:t>Perumusan Masalah</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Batasan Masalah</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7" action="ppaction://hlinksldjump"/>
              </a:rPr>
              <a:t>Tujuan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8" action="ppaction://hlinksldjump"/>
              </a:rPr>
              <a:t>Manfaat</a:t>
            </a:r>
            <a:endParaRPr lang="id-ID" b="1" dirty="0">
              <a:solidFill>
                <a:schemeClr val="bg1"/>
              </a:solidFill>
              <a:effectLst>
                <a:outerShdw blurRad="38100" dist="38100" dir="2700000" algn="tl">
                  <a:srgbClr val="000000">
                    <a:alpha val="43137"/>
                  </a:srgbClr>
                </a:outerShdw>
              </a:effectLst>
            </a:endParaRPr>
          </a:p>
        </p:txBody>
      </p:sp>
      <p:grpSp>
        <p:nvGrpSpPr>
          <p:cNvPr id="11" name="Group 10"/>
          <p:cNvGrpSpPr/>
          <p:nvPr/>
        </p:nvGrpSpPr>
        <p:grpSpPr>
          <a:xfrm>
            <a:off x="0" y="1214422"/>
            <a:ext cx="9144000" cy="357190"/>
            <a:chOff x="0" y="1214422"/>
            <a:chExt cx="9144000" cy="357190"/>
          </a:xfrm>
        </p:grpSpPr>
        <p:sp>
          <p:nvSpPr>
            <p:cNvPr id="12" name="Rectangle 11"/>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Rounded Rectangle 12">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Pendahuluan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14" name="Rounded Rectangle 13">
              <a:hlinkClick r:id="rId9"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Tinjauan Pustaka</a:t>
              </a:r>
              <a:endParaRPr lang="id-ID" sz="1600" dirty="0">
                <a:effectLst>
                  <a:outerShdw blurRad="38100" dist="38100" dir="2700000" algn="tl">
                    <a:srgbClr val="000000">
                      <a:alpha val="43137"/>
                    </a:srgbClr>
                  </a:outerShdw>
                </a:effectLst>
                <a:latin typeface="Bauhaus Md BT" pitchFamily="82" charset="0"/>
              </a:endParaRPr>
            </a:p>
          </p:txBody>
        </p:sp>
        <p:sp>
          <p:nvSpPr>
            <p:cNvPr id="17" name="Rounded Rectangle 16">
              <a:hlinkClick r:id="rId10"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20" name="Rounded Rectangle 19">
              <a:hlinkClick r:id="rId11"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2" name="Picture 21" descr="yz.png">
            <a:hlinkClick r:id="rId12" action="ppaction://hlinksldjump"/>
          </p:cNvPr>
          <p:cNvPicPr>
            <a:picLocks noChangeAspect="1"/>
          </p:cNvPicPr>
          <p:nvPr/>
        </p:nvPicPr>
        <p:blipFill>
          <a:blip r:embed="rId13"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1631216"/>
          </a:xfrm>
          <a:prstGeom prst="rect">
            <a:avLst/>
          </a:prstGeom>
          <a:noFill/>
        </p:spPr>
        <p:txBody>
          <a:bodyPr wrap="square" rtlCol="0">
            <a:spAutoFit/>
          </a:bodyPr>
          <a:lstStyle/>
          <a:p>
            <a:pPr marL="342900" indent="-342900" algn="just"/>
            <a:r>
              <a:rPr lang="id-ID" b="1" dirty="0" smtClean="0">
                <a:solidFill>
                  <a:schemeClr val="bg1"/>
                </a:solidFill>
                <a:effectLst>
                  <a:outerShdw blurRad="38100" dist="38100" dir="2700000" algn="tl">
                    <a:srgbClr val="000000">
                      <a:alpha val="43137"/>
                    </a:srgbClr>
                  </a:outerShdw>
                </a:effectLst>
              </a:rPr>
              <a:t>Perancangan Perangkat Lunak</a:t>
            </a:r>
          </a:p>
          <a:p>
            <a:pPr marL="342900" indent="-342900" algn="just"/>
            <a:endParaRPr lang="id-ID" b="1" dirty="0" smtClean="0">
              <a:solidFill>
                <a:schemeClr val="bg1"/>
              </a:solidFill>
              <a:effectLst>
                <a:outerShdw blurRad="38100" dist="38100" dir="2700000" algn="tl">
                  <a:srgbClr val="000000">
                    <a:alpha val="43137"/>
                  </a:srgbClr>
                </a:outerShdw>
              </a:effectLst>
            </a:endParaRPr>
          </a:p>
          <a:p>
            <a:pPr marL="342900" indent="-342900" algn="just"/>
            <a:r>
              <a:rPr lang="id-ID" sz="1600" dirty="0" smtClean="0">
                <a:solidFill>
                  <a:schemeClr val="bg1"/>
                </a:solidFill>
              </a:rPr>
              <a:t>Terdiri dari 3 program utama yaitu:</a:t>
            </a:r>
          </a:p>
          <a:p>
            <a:pPr marL="342900" indent="-342900" algn="just">
              <a:buFont typeface="+mj-lt"/>
              <a:buAutoNum type="arabicPeriod"/>
            </a:pPr>
            <a:r>
              <a:rPr lang="id-ID" sz="1600" dirty="0" smtClean="0">
                <a:solidFill>
                  <a:schemeClr val="bg1"/>
                </a:solidFill>
              </a:rPr>
              <a:t>Program pada </a:t>
            </a:r>
            <a:r>
              <a:rPr lang="id-ID" sz="1600" i="1" dirty="0" smtClean="0">
                <a:solidFill>
                  <a:schemeClr val="bg1"/>
                </a:solidFill>
              </a:rPr>
              <a:t>router</a:t>
            </a:r>
          </a:p>
          <a:p>
            <a:pPr marL="342900" indent="-342900" algn="just">
              <a:buFont typeface="+mj-lt"/>
              <a:buAutoNum type="arabicPeriod"/>
            </a:pPr>
            <a:r>
              <a:rPr lang="id-ID" sz="1600" dirty="0" smtClean="0">
                <a:solidFill>
                  <a:schemeClr val="bg1"/>
                </a:solidFill>
              </a:rPr>
              <a:t>Program pada </a:t>
            </a:r>
            <a:r>
              <a:rPr lang="id-ID" sz="1600" i="1" dirty="0" smtClean="0">
                <a:solidFill>
                  <a:schemeClr val="bg1"/>
                </a:solidFill>
              </a:rPr>
              <a:t>gateway</a:t>
            </a:r>
          </a:p>
          <a:p>
            <a:pPr marL="342900" indent="-342900" algn="just">
              <a:buFont typeface="+mj-lt"/>
              <a:buAutoNum type="arabicPeriod"/>
            </a:pPr>
            <a:r>
              <a:rPr lang="id-ID" sz="1600" dirty="0" smtClean="0">
                <a:solidFill>
                  <a:schemeClr val="bg1"/>
                </a:solidFill>
              </a:rPr>
              <a:t>Program pada server</a:t>
            </a: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pSp>
        <p:nvGrpSpPr>
          <p:cNvPr id="11" name="Group 10"/>
          <p:cNvGrpSpPr/>
          <p:nvPr/>
        </p:nvGrpSpPr>
        <p:grpSpPr>
          <a:xfrm>
            <a:off x="0" y="1214422"/>
            <a:ext cx="9144000" cy="357190"/>
            <a:chOff x="0" y="1214422"/>
            <a:chExt cx="9144000" cy="357190"/>
          </a:xfrm>
        </p:grpSpPr>
        <p:sp>
          <p:nvSpPr>
            <p:cNvPr id="12" name="Rectangle 11"/>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Rounded Rectangle 12">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4" name="Rounded Rectangle 13">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7" name="Rounded Rectangle 16">
              <a:hlinkClick r:id="rId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3" name="Picture 22" descr="yz.png">
            <a:hlinkClick r:id="rId8" action="ppaction://hlinksldjump"/>
          </p:cNvPr>
          <p:cNvPicPr>
            <a:picLocks noChangeAspect="1"/>
          </p:cNvPicPr>
          <p:nvPr/>
        </p:nvPicPr>
        <p:blipFill>
          <a:blip r:embed="rId9" cstate="print"/>
          <a:stretch>
            <a:fillRect/>
          </a:stretch>
        </p:blipFill>
        <p:spPr>
          <a:xfrm>
            <a:off x="142844" y="5857892"/>
            <a:ext cx="571504" cy="571504"/>
          </a:xfrm>
          <a:prstGeom prst="rect">
            <a:avLst/>
          </a:prstGeom>
        </p:spPr>
      </p:pic>
      <p:sp>
        <p:nvSpPr>
          <p:cNvPr id="24" name="TextBox 23"/>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0"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1"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2"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5"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7"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0"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Group 102"/>
          <p:cNvGrpSpPr/>
          <p:nvPr/>
        </p:nvGrpSpPr>
        <p:grpSpPr>
          <a:xfrm>
            <a:off x="2500298" y="2285993"/>
            <a:ext cx="6215106" cy="3571899"/>
            <a:chOff x="2428860" y="2285992"/>
            <a:chExt cx="6929486" cy="3286149"/>
          </a:xfrm>
        </p:grpSpPr>
        <p:sp>
          <p:nvSpPr>
            <p:cNvPr id="11" name="Oval 10"/>
            <p:cNvSpPr/>
            <p:nvPr/>
          </p:nvSpPr>
          <p:spPr>
            <a:xfrm>
              <a:off x="2928926" y="2428868"/>
              <a:ext cx="785818" cy="2857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Start</a:t>
              </a:r>
              <a:endParaRPr lang="id-ID" sz="1400" dirty="0"/>
            </a:p>
          </p:txBody>
        </p:sp>
        <p:cxnSp>
          <p:nvCxnSpPr>
            <p:cNvPr id="13" name="Straight Arrow Connector 12"/>
            <p:cNvCxnSpPr>
              <a:stCxn id="11" idx="4"/>
              <a:endCxn id="14" idx="0"/>
            </p:cNvCxnSpPr>
            <p:nvPr/>
          </p:nvCxnSpPr>
          <p:spPr>
            <a:xfrm rot="5400000">
              <a:off x="3178959" y="2857496"/>
              <a:ext cx="28575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4" name="Rounded Rectangle 13"/>
            <p:cNvSpPr/>
            <p:nvPr/>
          </p:nvSpPr>
          <p:spPr>
            <a:xfrm>
              <a:off x="2786050" y="3000372"/>
              <a:ext cx="1071570" cy="2857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Baca RTC</a:t>
              </a:r>
              <a:endParaRPr lang="id-ID" sz="1600" dirty="0"/>
            </a:p>
          </p:txBody>
        </p:sp>
        <p:sp>
          <p:nvSpPr>
            <p:cNvPr id="32" name="Rounded Rectangle 31"/>
            <p:cNvSpPr/>
            <p:nvPr/>
          </p:nvSpPr>
          <p:spPr>
            <a:xfrm>
              <a:off x="2714612" y="3571876"/>
              <a:ext cx="1214446" cy="2857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Baca Sensor</a:t>
              </a:r>
              <a:endParaRPr lang="id-ID" sz="1600" dirty="0"/>
            </a:p>
          </p:txBody>
        </p:sp>
        <p:cxnSp>
          <p:nvCxnSpPr>
            <p:cNvPr id="33" name="Straight Arrow Connector 32"/>
            <p:cNvCxnSpPr>
              <a:stCxn id="14" idx="2"/>
              <a:endCxn id="32" idx="0"/>
            </p:cNvCxnSpPr>
            <p:nvPr/>
          </p:nvCxnSpPr>
          <p:spPr>
            <a:xfrm rot="5400000">
              <a:off x="3178959" y="3429000"/>
              <a:ext cx="28575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2" name="Rounded Rectangle 41"/>
            <p:cNvSpPr/>
            <p:nvPr/>
          </p:nvSpPr>
          <p:spPr>
            <a:xfrm>
              <a:off x="2714612" y="4143380"/>
              <a:ext cx="1214446" cy="6429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Menunggu Perintah Kirim Data</a:t>
              </a:r>
              <a:endParaRPr lang="id-ID" sz="1600" dirty="0"/>
            </a:p>
          </p:txBody>
        </p:sp>
        <p:cxnSp>
          <p:nvCxnSpPr>
            <p:cNvPr id="43" name="Straight Arrow Connector 42"/>
            <p:cNvCxnSpPr>
              <a:stCxn id="32" idx="2"/>
              <a:endCxn id="42" idx="0"/>
            </p:cNvCxnSpPr>
            <p:nvPr/>
          </p:nvCxnSpPr>
          <p:spPr>
            <a:xfrm rot="5400000">
              <a:off x="3178959" y="4000504"/>
              <a:ext cx="28575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7" name="Diamond 46"/>
            <p:cNvSpPr/>
            <p:nvPr/>
          </p:nvSpPr>
          <p:spPr>
            <a:xfrm>
              <a:off x="4214810" y="3929066"/>
              <a:ext cx="1785950" cy="107157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100" dirty="0" smtClean="0"/>
                <a:t>Xbee menerima Paket data</a:t>
              </a:r>
              <a:endParaRPr lang="id-ID" sz="1100" dirty="0"/>
            </a:p>
          </p:txBody>
        </p:sp>
        <p:cxnSp>
          <p:nvCxnSpPr>
            <p:cNvPr id="49" name="Straight Arrow Connector 48"/>
            <p:cNvCxnSpPr>
              <a:stCxn id="42" idx="3"/>
              <a:endCxn id="47" idx="1"/>
            </p:cNvCxnSpPr>
            <p:nvPr/>
          </p:nvCxnSpPr>
          <p:spPr>
            <a:xfrm>
              <a:off x="3929058" y="4464851"/>
              <a:ext cx="28575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2" name="Diamond 51"/>
            <p:cNvSpPr/>
            <p:nvPr/>
          </p:nvSpPr>
          <p:spPr>
            <a:xfrm>
              <a:off x="6000760" y="2285992"/>
              <a:ext cx="1643074" cy="107157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Perintah Kirim data</a:t>
              </a:r>
              <a:endParaRPr lang="id-ID" sz="1200" dirty="0"/>
            </a:p>
          </p:txBody>
        </p:sp>
        <p:sp>
          <p:nvSpPr>
            <p:cNvPr id="53" name="Rounded Rectangle 52"/>
            <p:cNvSpPr/>
            <p:nvPr/>
          </p:nvSpPr>
          <p:spPr>
            <a:xfrm>
              <a:off x="4500562" y="2571744"/>
              <a:ext cx="1214446" cy="5000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Baca Paket Data</a:t>
              </a:r>
              <a:endParaRPr lang="id-ID" sz="1600" dirty="0"/>
            </a:p>
          </p:txBody>
        </p:sp>
        <p:cxnSp>
          <p:nvCxnSpPr>
            <p:cNvPr id="58" name="Straight Arrow Connector 57"/>
            <p:cNvCxnSpPr>
              <a:stCxn id="47" idx="0"/>
              <a:endCxn id="53" idx="2"/>
            </p:cNvCxnSpPr>
            <p:nvPr/>
          </p:nvCxnSpPr>
          <p:spPr>
            <a:xfrm rot="5400000" flipH="1" flipV="1">
              <a:off x="4679157" y="3500438"/>
              <a:ext cx="857256"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5" name="Straight Arrow Connector 64"/>
            <p:cNvCxnSpPr>
              <a:stCxn id="53" idx="3"/>
              <a:endCxn id="52" idx="1"/>
            </p:cNvCxnSpPr>
            <p:nvPr/>
          </p:nvCxnSpPr>
          <p:spPr>
            <a:xfrm>
              <a:off x="5715008" y="2821777"/>
              <a:ext cx="28575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73" name="Rounded Rectangle 72"/>
            <p:cNvSpPr/>
            <p:nvPr/>
          </p:nvSpPr>
          <p:spPr>
            <a:xfrm>
              <a:off x="7929554" y="2643182"/>
              <a:ext cx="1214446" cy="357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Kirim data</a:t>
              </a:r>
              <a:endParaRPr lang="id-ID" sz="1600" dirty="0"/>
            </a:p>
          </p:txBody>
        </p:sp>
        <p:cxnSp>
          <p:nvCxnSpPr>
            <p:cNvPr id="30" name="Straight Arrow Connector 29"/>
            <p:cNvCxnSpPr>
              <a:stCxn id="52" idx="3"/>
              <a:endCxn id="73" idx="1"/>
            </p:cNvCxnSpPr>
            <p:nvPr/>
          </p:nvCxnSpPr>
          <p:spPr>
            <a:xfrm>
              <a:off x="7643834" y="2821777"/>
              <a:ext cx="28572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5" name="Elbow Connector 54"/>
            <p:cNvCxnSpPr>
              <a:stCxn id="47" idx="2"/>
              <a:endCxn id="42" idx="2"/>
            </p:cNvCxnSpPr>
            <p:nvPr/>
          </p:nvCxnSpPr>
          <p:spPr>
            <a:xfrm rot="5400000" flipH="1">
              <a:off x="4107653" y="4000504"/>
              <a:ext cx="214314" cy="1785950"/>
            </a:xfrm>
            <a:prstGeom prst="bentConnector3">
              <a:avLst>
                <a:gd name="adj1" fmla="val -171519"/>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8" name="Shape 67"/>
            <p:cNvCxnSpPr>
              <a:stCxn id="52" idx="2"/>
            </p:cNvCxnSpPr>
            <p:nvPr/>
          </p:nvCxnSpPr>
          <p:spPr>
            <a:xfrm rot="5400000">
              <a:off x="4947049" y="3482580"/>
              <a:ext cx="2000266" cy="1750231"/>
            </a:xfrm>
            <a:prstGeom prst="bentConnector3">
              <a:avLst>
                <a:gd name="adj1" fmla="val 100468"/>
              </a:avLst>
            </a:prstGeom>
          </p:spPr>
          <p:style>
            <a:lnRef idx="3">
              <a:schemeClr val="accent6"/>
            </a:lnRef>
            <a:fillRef idx="0">
              <a:schemeClr val="accent6"/>
            </a:fillRef>
            <a:effectRef idx="2">
              <a:schemeClr val="accent6"/>
            </a:effectRef>
            <a:fontRef idx="minor">
              <a:schemeClr val="tx1"/>
            </a:fontRef>
          </p:style>
        </p:cxnSp>
        <p:sp>
          <p:nvSpPr>
            <p:cNvPr id="77" name="Rounded Rectangle 76"/>
            <p:cNvSpPr/>
            <p:nvPr/>
          </p:nvSpPr>
          <p:spPr>
            <a:xfrm>
              <a:off x="7929554" y="3286124"/>
              <a:ext cx="1214446" cy="4286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Menunggu Laporan</a:t>
              </a:r>
              <a:endParaRPr lang="id-ID" sz="1600" dirty="0"/>
            </a:p>
          </p:txBody>
        </p:sp>
        <p:cxnSp>
          <p:nvCxnSpPr>
            <p:cNvPr id="78" name="Straight Arrow Connector 77"/>
            <p:cNvCxnSpPr>
              <a:stCxn id="73" idx="2"/>
              <a:endCxn id="77" idx="0"/>
            </p:cNvCxnSpPr>
            <p:nvPr/>
          </p:nvCxnSpPr>
          <p:spPr>
            <a:xfrm rot="5400000">
              <a:off x="8393901" y="3143248"/>
              <a:ext cx="28575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81" name="Diamond 80"/>
            <p:cNvSpPr/>
            <p:nvPr/>
          </p:nvSpPr>
          <p:spPr>
            <a:xfrm>
              <a:off x="7715272" y="4000504"/>
              <a:ext cx="1643074" cy="92869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Data Diterima</a:t>
              </a:r>
              <a:endParaRPr lang="id-ID" sz="1200" dirty="0"/>
            </a:p>
          </p:txBody>
        </p:sp>
        <p:cxnSp>
          <p:nvCxnSpPr>
            <p:cNvPr id="82" name="Straight Arrow Connector 81"/>
            <p:cNvCxnSpPr>
              <a:stCxn id="77" idx="2"/>
              <a:endCxn id="81" idx="0"/>
            </p:cNvCxnSpPr>
            <p:nvPr/>
          </p:nvCxnSpPr>
          <p:spPr>
            <a:xfrm rot="16200000" flipH="1">
              <a:off x="8393917" y="3857612"/>
              <a:ext cx="285752" cy="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8" name="Shape 87"/>
            <p:cNvCxnSpPr>
              <a:stCxn id="81" idx="2"/>
            </p:cNvCxnSpPr>
            <p:nvPr/>
          </p:nvCxnSpPr>
          <p:spPr>
            <a:xfrm rot="5400000">
              <a:off x="5161364" y="2196695"/>
              <a:ext cx="642942" cy="6107949"/>
            </a:xfrm>
            <a:prstGeom prst="bentConnector2">
              <a:avLst/>
            </a:prstGeom>
          </p:spPr>
          <p:style>
            <a:lnRef idx="3">
              <a:schemeClr val="accent6"/>
            </a:lnRef>
            <a:fillRef idx="0">
              <a:schemeClr val="accent6"/>
            </a:fillRef>
            <a:effectRef idx="2">
              <a:schemeClr val="accent6"/>
            </a:effectRef>
            <a:fontRef idx="minor">
              <a:schemeClr val="tx1"/>
            </a:fontRef>
          </p:style>
        </p:cxnSp>
        <p:cxnSp>
          <p:nvCxnSpPr>
            <p:cNvPr id="90" name="Shape 89"/>
            <p:cNvCxnSpPr>
              <a:endCxn id="32" idx="1"/>
            </p:cNvCxnSpPr>
            <p:nvPr/>
          </p:nvCxnSpPr>
          <p:spPr>
            <a:xfrm rot="5400000" flipH="1" flipV="1">
              <a:off x="1643042" y="4500570"/>
              <a:ext cx="1857388" cy="285752"/>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9" name="Shape 98"/>
            <p:cNvCxnSpPr>
              <a:stCxn id="81" idx="3"/>
              <a:endCxn id="73" idx="3"/>
            </p:cNvCxnSpPr>
            <p:nvPr/>
          </p:nvCxnSpPr>
          <p:spPr>
            <a:xfrm flipH="1" flipV="1">
              <a:off x="9144000" y="2821777"/>
              <a:ext cx="214346" cy="1643074"/>
            </a:xfrm>
            <a:prstGeom prst="bentConnector3">
              <a:avLst>
                <a:gd name="adj1" fmla="val -106650"/>
              </a:avLst>
            </a:prstGeom>
            <a:ln>
              <a:tailEnd type="arrow"/>
            </a:ln>
          </p:spPr>
          <p:style>
            <a:lnRef idx="3">
              <a:schemeClr val="accent6"/>
            </a:lnRef>
            <a:fillRef idx="0">
              <a:schemeClr val="accent6"/>
            </a:fillRef>
            <a:effectRef idx="2">
              <a:schemeClr val="accent6"/>
            </a:effectRef>
            <a:fontRef idx="minor">
              <a:schemeClr val="tx1"/>
            </a:fontRef>
          </p:style>
        </p:cxnSp>
      </p:grpSp>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369332"/>
          </a:xfrm>
          <a:prstGeom prst="rect">
            <a:avLst/>
          </a:prstGeom>
          <a:noFill/>
        </p:spPr>
        <p:txBody>
          <a:bodyPr wrap="square" rtlCol="0">
            <a:spAutoFit/>
          </a:bodyPr>
          <a:lstStyle/>
          <a:p>
            <a:pPr marL="342900" indent="-342900" algn="just"/>
            <a:r>
              <a:rPr lang="id-ID" b="1" dirty="0" smtClean="0">
                <a:solidFill>
                  <a:schemeClr val="bg1"/>
                </a:solidFill>
                <a:effectLst>
                  <a:outerShdw blurRad="38100" dist="38100" dir="2700000" algn="tl">
                    <a:srgbClr val="000000">
                      <a:alpha val="43137"/>
                    </a:srgbClr>
                  </a:outerShdw>
                </a:effectLst>
              </a:rPr>
              <a:t>1. Program Pada Router</a:t>
            </a: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13" name="TextBox 112"/>
          <p:cNvSpPr txBox="1"/>
          <p:nvPr/>
        </p:nvSpPr>
        <p:spPr>
          <a:xfrm>
            <a:off x="4929190" y="3786190"/>
            <a:ext cx="277640" cy="307777"/>
          </a:xfrm>
          <a:prstGeom prst="rect">
            <a:avLst/>
          </a:prstGeom>
          <a:noFill/>
        </p:spPr>
        <p:txBody>
          <a:bodyPr wrap="none" rtlCol="0">
            <a:spAutoFit/>
          </a:bodyPr>
          <a:lstStyle/>
          <a:p>
            <a:r>
              <a:rPr lang="id-ID" sz="1400" b="1" dirty="0" smtClean="0">
                <a:solidFill>
                  <a:schemeClr val="bg1"/>
                </a:solidFill>
              </a:rPr>
              <a:t>Y</a:t>
            </a:r>
            <a:endParaRPr lang="id-ID" sz="1400" b="1" dirty="0">
              <a:solidFill>
                <a:schemeClr val="bg1"/>
              </a:solidFill>
            </a:endParaRPr>
          </a:p>
        </p:txBody>
      </p:sp>
      <p:sp>
        <p:nvSpPr>
          <p:cNvPr id="114" name="TextBox 113"/>
          <p:cNvSpPr txBox="1"/>
          <p:nvPr/>
        </p:nvSpPr>
        <p:spPr>
          <a:xfrm>
            <a:off x="7072330" y="2500306"/>
            <a:ext cx="277640" cy="307777"/>
          </a:xfrm>
          <a:prstGeom prst="rect">
            <a:avLst/>
          </a:prstGeom>
          <a:noFill/>
        </p:spPr>
        <p:txBody>
          <a:bodyPr wrap="none" rtlCol="0">
            <a:spAutoFit/>
          </a:bodyPr>
          <a:lstStyle/>
          <a:p>
            <a:r>
              <a:rPr lang="id-ID" sz="1400" b="1" dirty="0" smtClean="0">
                <a:solidFill>
                  <a:schemeClr val="bg1"/>
                </a:solidFill>
              </a:rPr>
              <a:t>Y</a:t>
            </a:r>
            <a:endParaRPr lang="id-ID" sz="1400" b="1" dirty="0">
              <a:solidFill>
                <a:schemeClr val="bg1"/>
              </a:solidFill>
            </a:endParaRPr>
          </a:p>
        </p:txBody>
      </p:sp>
      <p:sp>
        <p:nvSpPr>
          <p:cNvPr id="115" name="TextBox 114"/>
          <p:cNvSpPr txBox="1"/>
          <p:nvPr/>
        </p:nvSpPr>
        <p:spPr>
          <a:xfrm>
            <a:off x="8001024" y="5143512"/>
            <a:ext cx="277640" cy="307777"/>
          </a:xfrm>
          <a:prstGeom prst="rect">
            <a:avLst/>
          </a:prstGeom>
          <a:noFill/>
        </p:spPr>
        <p:txBody>
          <a:bodyPr wrap="none" rtlCol="0">
            <a:spAutoFit/>
          </a:bodyPr>
          <a:lstStyle/>
          <a:p>
            <a:r>
              <a:rPr lang="id-ID" sz="1400" b="1" dirty="0" smtClean="0">
                <a:solidFill>
                  <a:schemeClr val="bg1"/>
                </a:solidFill>
              </a:rPr>
              <a:t>Y</a:t>
            </a:r>
            <a:endParaRPr lang="id-ID" sz="1400" b="1" dirty="0">
              <a:solidFill>
                <a:schemeClr val="bg1"/>
              </a:solidFill>
            </a:endParaRPr>
          </a:p>
        </p:txBody>
      </p:sp>
      <p:sp>
        <p:nvSpPr>
          <p:cNvPr id="116" name="TextBox 115"/>
          <p:cNvSpPr txBox="1"/>
          <p:nvPr/>
        </p:nvSpPr>
        <p:spPr>
          <a:xfrm>
            <a:off x="8643966" y="4643446"/>
            <a:ext cx="303288" cy="307777"/>
          </a:xfrm>
          <a:prstGeom prst="rect">
            <a:avLst/>
          </a:prstGeom>
          <a:noFill/>
        </p:spPr>
        <p:txBody>
          <a:bodyPr wrap="none" rtlCol="0">
            <a:spAutoFit/>
          </a:bodyPr>
          <a:lstStyle/>
          <a:p>
            <a:r>
              <a:rPr lang="id-ID" sz="1400" b="1" dirty="0" smtClean="0">
                <a:solidFill>
                  <a:schemeClr val="bg1"/>
                </a:solidFill>
              </a:rPr>
              <a:t>N</a:t>
            </a:r>
            <a:endParaRPr lang="id-ID" sz="1400" b="1" dirty="0">
              <a:solidFill>
                <a:schemeClr val="bg1"/>
              </a:solidFill>
            </a:endParaRPr>
          </a:p>
        </p:txBody>
      </p:sp>
      <p:sp>
        <p:nvSpPr>
          <p:cNvPr id="117" name="TextBox 116"/>
          <p:cNvSpPr txBox="1"/>
          <p:nvPr/>
        </p:nvSpPr>
        <p:spPr>
          <a:xfrm>
            <a:off x="4929190" y="5214950"/>
            <a:ext cx="303288" cy="307777"/>
          </a:xfrm>
          <a:prstGeom prst="rect">
            <a:avLst/>
          </a:prstGeom>
          <a:noFill/>
        </p:spPr>
        <p:txBody>
          <a:bodyPr wrap="none" rtlCol="0">
            <a:spAutoFit/>
          </a:bodyPr>
          <a:lstStyle/>
          <a:p>
            <a:r>
              <a:rPr lang="id-ID" sz="1400" b="1" dirty="0" smtClean="0">
                <a:solidFill>
                  <a:schemeClr val="bg1"/>
                </a:solidFill>
              </a:rPr>
              <a:t>N</a:t>
            </a:r>
            <a:endParaRPr lang="id-ID" sz="1400" b="1" dirty="0">
              <a:solidFill>
                <a:schemeClr val="bg1"/>
              </a:solidFill>
            </a:endParaRPr>
          </a:p>
        </p:txBody>
      </p:sp>
      <p:sp>
        <p:nvSpPr>
          <p:cNvPr id="118" name="TextBox 117"/>
          <p:cNvSpPr txBox="1"/>
          <p:nvPr/>
        </p:nvSpPr>
        <p:spPr>
          <a:xfrm>
            <a:off x="6500826" y="3429000"/>
            <a:ext cx="303288" cy="307777"/>
          </a:xfrm>
          <a:prstGeom prst="rect">
            <a:avLst/>
          </a:prstGeom>
          <a:noFill/>
        </p:spPr>
        <p:txBody>
          <a:bodyPr wrap="none" rtlCol="0">
            <a:spAutoFit/>
          </a:bodyPr>
          <a:lstStyle/>
          <a:p>
            <a:r>
              <a:rPr lang="id-ID" sz="1400" b="1" dirty="0" smtClean="0">
                <a:solidFill>
                  <a:schemeClr val="bg1"/>
                </a:solidFill>
              </a:rPr>
              <a:t>N</a:t>
            </a:r>
            <a:endParaRPr lang="id-ID" sz="1400" b="1" dirty="0">
              <a:solidFill>
                <a:schemeClr val="bg1"/>
              </a:solidFill>
            </a:endParaRPr>
          </a:p>
        </p:txBody>
      </p:sp>
      <p:grpSp>
        <p:nvGrpSpPr>
          <p:cNvPr id="119" name="Group 118"/>
          <p:cNvGrpSpPr/>
          <p:nvPr/>
        </p:nvGrpSpPr>
        <p:grpSpPr>
          <a:xfrm>
            <a:off x="0" y="1214422"/>
            <a:ext cx="9144000" cy="357190"/>
            <a:chOff x="0" y="1214422"/>
            <a:chExt cx="9144000" cy="357190"/>
          </a:xfrm>
        </p:grpSpPr>
        <p:sp>
          <p:nvSpPr>
            <p:cNvPr id="120" name="Rectangle 119"/>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21" name="Rounded Rectangle 120">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22" name="Rounded Rectangle 121">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23" name="Rounded Rectangle 122">
              <a:hlinkClick r:id="rId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124" name="Rounded Rectangle 123">
              <a:hlinkClick r:id="rId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126" name="Picture 125" descr="yz.png">
            <a:hlinkClick r:id="rId8" action="ppaction://hlinksldjump"/>
          </p:cNvPr>
          <p:cNvPicPr>
            <a:picLocks noChangeAspect="1"/>
          </p:cNvPicPr>
          <p:nvPr/>
        </p:nvPicPr>
        <p:blipFill>
          <a:blip r:embed="rId9" cstate="print"/>
          <a:stretch>
            <a:fillRect/>
          </a:stretch>
        </p:blipFill>
        <p:spPr>
          <a:xfrm>
            <a:off x="142844" y="5857892"/>
            <a:ext cx="571504" cy="571504"/>
          </a:xfrm>
          <a:prstGeom prst="rect">
            <a:avLst/>
          </a:prstGeom>
        </p:spPr>
      </p:pic>
      <p:sp>
        <p:nvSpPr>
          <p:cNvPr id="50" name="TextBox 49"/>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0"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1"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2"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5"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7"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0"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 name="Group 137"/>
          <p:cNvGrpSpPr/>
          <p:nvPr/>
        </p:nvGrpSpPr>
        <p:grpSpPr>
          <a:xfrm>
            <a:off x="3000364" y="2357430"/>
            <a:ext cx="5519195" cy="3502050"/>
            <a:chOff x="2570942" y="2500306"/>
            <a:chExt cx="5519195" cy="3502050"/>
          </a:xfrm>
        </p:grpSpPr>
        <p:sp>
          <p:nvSpPr>
            <p:cNvPr id="11" name="Oval 10"/>
            <p:cNvSpPr/>
            <p:nvPr/>
          </p:nvSpPr>
          <p:spPr>
            <a:xfrm>
              <a:off x="3286116" y="2500306"/>
              <a:ext cx="714380" cy="310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Start</a:t>
              </a:r>
              <a:endParaRPr lang="id-ID" sz="1400" dirty="0"/>
            </a:p>
          </p:txBody>
        </p:sp>
        <p:cxnSp>
          <p:nvCxnSpPr>
            <p:cNvPr id="13" name="Straight Arrow Connector 12"/>
            <p:cNvCxnSpPr>
              <a:stCxn id="11" idx="4"/>
              <a:endCxn id="42" idx="0"/>
            </p:cNvCxnSpPr>
            <p:nvPr/>
          </p:nvCxnSpPr>
          <p:spPr>
            <a:xfrm rot="16200000" flipH="1">
              <a:off x="3338678" y="3115534"/>
              <a:ext cx="618094" cy="883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2" name="Rounded Rectangle 41"/>
            <p:cNvSpPr/>
            <p:nvPr/>
          </p:nvSpPr>
          <p:spPr>
            <a:xfrm>
              <a:off x="3071802" y="3429000"/>
              <a:ext cx="1160683" cy="6988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Kirim Perintah ke router</a:t>
              </a:r>
              <a:endParaRPr lang="id-ID" sz="1600" dirty="0"/>
            </a:p>
          </p:txBody>
        </p:sp>
        <p:sp>
          <p:nvSpPr>
            <p:cNvPr id="47" name="Diamond 46"/>
            <p:cNvSpPr/>
            <p:nvPr/>
          </p:nvSpPr>
          <p:spPr>
            <a:xfrm>
              <a:off x="2857488" y="4500571"/>
              <a:ext cx="1601831" cy="114300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100" dirty="0" smtClean="0"/>
                <a:t>Xbee menerima Paket data</a:t>
              </a:r>
              <a:endParaRPr lang="id-ID" sz="1100" dirty="0"/>
            </a:p>
          </p:txBody>
        </p:sp>
        <p:sp>
          <p:nvSpPr>
            <p:cNvPr id="52" name="Diamond 51"/>
            <p:cNvSpPr/>
            <p:nvPr/>
          </p:nvSpPr>
          <p:spPr>
            <a:xfrm>
              <a:off x="4929190" y="2857496"/>
              <a:ext cx="1473685" cy="100013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100" dirty="0" smtClean="0"/>
                <a:t>ID router diketahui</a:t>
              </a:r>
              <a:endParaRPr lang="id-ID" sz="1100" dirty="0"/>
            </a:p>
          </p:txBody>
        </p:sp>
        <p:sp>
          <p:nvSpPr>
            <p:cNvPr id="53" name="Rounded Rectangle 52"/>
            <p:cNvSpPr/>
            <p:nvPr/>
          </p:nvSpPr>
          <p:spPr>
            <a:xfrm>
              <a:off x="5143504" y="4786322"/>
              <a:ext cx="1089245" cy="571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Baca Paket Data</a:t>
              </a:r>
              <a:endParaRPr lang="id-ID" sz="1600" dirty="0"/>
            </a:p>
          </p:txBody>
        </p:sp>
        <p:sp>
          <p:nvSpPr>
            <p:cNvPr id="73" name="Rounded Rectangle 72"/>
            <p:cNvSpPr/>
            <p:nvPr/>
          </p:nvSpPr>
          <p:spPr>
            <a:xfrm>
              <a:off x="6929454" y="3143248"/>
              <a:ext cx="1160683" cy="4286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Kirim data ke Server</a:t>
              </a:r>
              <a:endParaRPr lang="id-ID" sz="1600" dirty="0"/>
            </a:p>
          </p:txBody>
        </p:sp>
        <p:cxnSp>
          <p:nvCxnSpPr>
            <p:cNvPr id="72" name="Straight Arrow Connector 71"/>
            <p:cNvCxnSpPr>
              <a:stCxn id="42" idx="2"/>
              <a:endCxn id="47" idx="0"/>
            </p:cNvCxnSpPr>
            <p:nvPr/>
          </p:nvCxnSpPr>
          <p:spPr>
            <a:xfrm rot="16200000" flipH="1">
              <a:off x="3468914" y="4311080"/>
              <a:ext cx="372721" cy="626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0" name="Straight Arrow Connector 79"/>
            <p:cNvCxnSpPr>
              <a:stCxn id="47" idx="3"/>
              <a:endCxn id="53" idx="1"/>
            </p:cNvCxnSpPr>
            <p:nvPr/>
          </p:nvCxnSpPr>
          <p:spPr>
            <a:xfrm flipV="1">
              <a:off x="4459319" y="5072074"/>
              <a:ext cx="684185" cy="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1" name="Straight Arrow Connector 90"/>
            <p:cNvCxnSpPr>
              <a:stCxn id="53" idx="0"/>
              <a:endCxn id="52" idx="2"/>
            </p:cNvCxnSpPr>
            <p:nvPr/>
          </p:nvCxnSpPr>
          <p:spPr>
            <a:xfrm rot="16200000" flipV="1">
              <a:off x="5212733" y="4310928"/>
              <a:ext cx="928694" cy="2209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4" name="Straight Arrow Connector 93"/>
            <p:cNvCxnSpPr>
              <a:endCxn id="73" idx="1"/>
            </p:cNvCxnSpPr>
            <p:nvPr/>
          </p:nvCxnSpPr>
          <p:spPr>
            <a:xfrm flipV="1">
              <a:off x="6357950" y="3357562"/>
              <a:ext cx="571504" cy="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8" name="Elbow Connector 97"/>
            <p:cNvCxnSpPr>
              <a:stCxn id="47" idx="1"/>
              <a:endCxn id="42" idx="1"/>
            </p:cNvCxnSpPr>
            <p:nvPr/>
          </p:nvCxnSpPr>
          <p:spPr>
            <a:xfrm rot="10800000" flipH="1">
              <a:off x="2857488" y="3778425"/>
              <a:ext cx="214314" cy="1293650"/>
            </a:xfrm>
            <a:prstGeom prst="bentConnector3">
              <a:avLst>
                <a:gd name="adj1" fmla="val -130817"/>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0" name="Straight Connector 109"/>
            <p:cNvCxnSpPr>
              <a:stCxn id="73" idx="2"/>
            </p:cNvCxnSpPr>
            <p:nvPr/>
          </p:nvCxnSpPr>
          <p:spPr>
            <a:xfrm rot="5400000">
              <a:off x="6290931" y="4781903"/>
              <a:ext cx="2428892" cy="8838"/>
            </a:xfrm>
            <a:prstGeom prst="line">
              <a:avLst/>
            </a:prstGeom>
          </p:spPr>
          <p:style>
            <a:lnRef idx="3">
              <a:schemeClr val="accent6"/>
            </a:lnRef>
            <a:fillRef idx="0">
              <a:schemeClr val="accent6"/>
            </a:fillRef>
            <a:effectRef idx="2">
              <a:schemeClr val="accent6"/>
            </a:effectRef>
            <a:fontRef idx="minor">
              <a:schemeClr val="tx1"/>
            </a:fontRef>
          </p:style>
        </p:cxnSp>
        <p:cxnSp>
          <p:nvCxnSpPr>
            <p:cNvPr id="121" name="Straight Connector 120"/>
            <p:cNvCxnSpPr/>
            <p:nvPr/>
          </p:nvCxnSpPr>
          <p:spPr>
            <a:xfrm rot="10800000">
              <a:off x="2571736" y="6000768"/>
              <a:ext cx="4929222"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23" name="Straight Connector 122"/>
            <p:cNvCxnSpPr/>
            <p:nvPr/>
          </p:nvCxnSpPr>
          <p:spPr>
            <a:xfrm rot="5400000" flipH="1" flipV="1">
              <a:off x="2107389" y="5536421"/>
              <a:ext cx="928694"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26" name="Elbow Connector 125"/>
            <p:cNvCxnSpPr>
              <a:stCxn id="52" idx="1"/>
            </p:cNvCxnSpPr>
            <p:nvPr/>
          </p:nvCxnSpPr>
          <p:spPr>
            <a:xfrm rot="10800000" flipV="1">
              <a:off x="4286248" y="3357562"/>
              <a:ext cx="642942" cy="428628"/>
            </a:xfrm>
            <a:prstGeom prst="bentConnector3">
              <a:avLst>
                <a:gd name="adj1" fmla="val 50000"/>
              </a:avLst>
            </a:prstGeom>
            <a:ln>
              <a:tailEnd type="arrow"/>
            </a:ln>
          </p:spPr>
          <p:style>
            <a:lnRef idx="3">
              <a:schemeClr val="accent6"/>
            </a:lnRef>
            <a:fillRef idx="0">
              <a:schemeClr val="accent6"/>
            </a:fillRef>
            <a:effectRef idx="2">
              <a:schemeClr val="accent6"/>
            </a:effectRef>
            <a:fontRef idx="minor">
              <a:schemeClr val="tx1"/>
            </a:fontRef>
          </p:style>
        </p:cxnSp>
      </p:grpSp>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369332"/>
          </a:xfrm>
          <a:prstGeom prst="rect">
            <a:avLst/>
          </a:prstGeom>
          <a:noFill/>
        </p:spPr>
        <p:txBody>
          <a:bodyPr wrap="square" rtlCol="0">
            <a:spAutoFit/>
          </a:bodyPr>
          <a:lstStyle/>
          <a:p>
            <a:pPr marL="342900" indent="-342900" algn="just"/>
            <a:r>
              <a:rPr lang="id-ID" b="1" dirty="0" smtClean="0">
                <a:solidFill>
                  <a:schemeClr val="bg1"/>
                </a:solidFill>
                <a:effectLst>
                  <a:outerShdw blurRad="38100" dist="38100" dir="2700000" algn="tl">
                    <a:srgbClr val="000000">
                      <a:alpha val="43137"/>
                    </a:srgbClr>
                  </a:outerShdw>
                </a:effectLst>
              </a:rPr>
              <a:t>2. Program Pada </a:t>
            </a:r>
            <a:r>
              <a:rPr lang="id-ID" b="1" i="1" dirty="0" smtClean="0">
                <a:solidFill>
                  <a:schemeClr val="bg1"/>
                </a:solidFill>
                <a:effectLst>
                  <a:outerShdw blurRad="38100" dist="38100" dir="2700000" algn="tl">
                    <a:srgbClr val="000000">
                      <a:alpha val="43137"/>
                    </a:srgbClr>
                  </a:outerShdw>
                </a:effectLst>
              </a:rPr>
              <a:t>Gateway</a:t>
            </a: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13" name="TextBox 112"/>
          <p:cNvSpPr txBox="1"/>
          <p:nvPr/>
        </p:nvSpPr>
        <p:spPr>
          <a:xfrm>
            <a:off x="4500562" y="4714884"/>
            <a:ext cx="277640" cy="307777"/>
          </a:xfrm>
          <a:prstGeom prst="rect">
            <a:avLst/>
          </a:prstGeom>
          <a:noFill/>
        </p:spPr>
        <p:txBody>
          <a:bodyPr wrap="none" rtlCol="0">
            <a:spAutoFit/>
          </a:bodyPr>
          <a:lstStyle/>
          <a:p>
            <a:r>
              <a:rPr lang="id-ID" sz="1400" b="1" dirty="0" smtClean="0">
                <a:solidFill>
                  <a:schemeClr val="bg1"/>
                </a:solidFill>
              </a:rPr>
              <a:t>Y</a:t>
            </a:r>
            <a:endParaRPr lang="id-ID" sz="1400" b="1" dirty="0">
              <a:solidFill>
                <a:schemeClr val="bg1"/>
              </a:solidFill>
            </a:endParaRPr>
          </a:p>
        </p:txBody>
      </p:sp>
      <p:sp>
        <p:nvSpPr>
          <p:cNvPr id="115" name="TextBox 114"/>
          <p:cNvSpPr txBox="1"/>
          <p:nvPr/>
        </p:nvSpPr>
        <p:spPr>
          <a:xfrm>
            <a:off x="6286512" y="3000372"/>
            <a:ext cx="277640" cy="307777"/>
          </a:xfrm>
          <a:prstGeom prst="rect">
            <a:avLst/>
          </a:prstGeom>
          <a:noFill/>
        </p:spPr>
        <p:txBody>
          <a:bodyPr wrap="none" rtlCol="0">
            <a:spAutoFit/>
          </a:bodyPr>
          <a:lstStyle/>
          <a:p>
            <a:r>
              <a:rPr lang="id-ID" sz="1400" b="1" dirty="0" smtClean="0">
                <a:solidFill>
                  <a:schemeClr val="bg1"/>
                </a:solidFill>
              </a:rPr>
              <a:t>Y</a:t>
            </a:r>
            <a:endParaRPr lang="id-ID" sz="1400" b="1" dirty="0">
              <a:solidFill>
                <a:schemeClr val="bg1"/>
              </a:solidFill>
            </a:endParaRPr>
          </a:p>
        </p:txBody>
      </p:sp>
      <p:sp>
        <p:nvSpPr>
          <p:cNvPr id="117" name="TextBox 116"/>
          <p:cNvSpPr txBox="1"/>
          <p:nvPr/>
        </p:nvSpPr>
        <p:spPr>
          <a:xfrm>
            <a:off x="3071802" y="4643446"/>
            <a:ext cx="303288" cy="307777"/>
          </a:xfrm>
          <a:prstGeom prst="rect">
            <a:avLst/>
          </a:prstGeom>
          <a:noFill/>
        </p:spPr>
        <p:txBody>
          <a:bodyPr wrap="none" rtlCol="0">
            <a:spAutoFit/>
          </a:bodyPr>
          <a:lstStyle/>
          <a:p>
            <a:r>
              <a:rPr lang="id-ID" sz="1400" b="1" dirty="0" smtClean="0">
                <a:solidFill>
                  <a:schemeClr val="bg1"/>
                </a:solidFill>
              </a:rPr>
              <a:t>N</a:t>
            </a:r>
            <a:endParaRPr lang="id-ID" sz="1400" b="1" dirty="0">
              <a:solidFill>
                <a:schemeClr val="bg1"/>
              </a:solidFill>
            </a:endParaRPr>
          </a:p>
        </p:txBody>
      </p:sp>
      <p:sp>
        <p:nvSpPr>
          <p:cNvPr id="118" name="TextBox 117"/>
          <p:cNvSpPr txBox="1"/>
          <p:nvPr/>
        </p:nvSpPr>
        <p:spPr>
          <a:xfrm>
            <a:off x="4786314" y="2928934"/>
            <a:ext cx="303288" cy="307777"/>
          </a:xfrm>
          <a:prstGeom prst="rect">
            <a:avLst/>
          </a:prstGeom>
          <a:noFill/>
        </p:spPr>
        <p:txBody>
          <a:bodyPr wrap="none" rtlCol="0">
            <a:spAutoFit/>
          </a:bodyPr>
          <a:lstStyle/>
          <a:p>
            <a:r>
              <a:rPr lang="id-ID" sz="1400" b="1" dirty="0" smtClean="0">
                <a:solidFill>
                  <a:schemeClr val="bg1"/>
                </a:solidFill>
              </a:rPr>
              <a:t>N</a:t>
            </a:r>
            <a:endParaRPr lang="id-ID" sz="1400" b="1" dirty="0">
              <a:solidFill>
                <a:schemeClr val="bg1"/>
              </a:solidFill>
            </a:endParaRPr>
          </a:p>
        </p:txBody>
      </p:sp>
      <p:sp>
        <p:nvSpPr>
          <p:cNvPr id="141" name="TextBox 140"/>
          <p:cNvSpPr txBox="1"/>
          <p:nvPr/>
        </p:nvSpPr>
        <p:spPr>
          <a:xfrm>
            <a:off x="4857752" y="4643446"/>
            <a:ext cx="277640" cy="307777"/>
          </a:xfrm>
          <a:prstGeom prst="rect">
            <a:avLst/>
          </a:prstGeom>
          <a:noFill/>
        </p:spPr>
        <p:txBody>
          <a:bodyPr wrap="none" rtlCol="0">
            <a:spAutoFit/>
          </a:bodyPr>
          <a:lstStyle/>
          <a:p>
            <a:r>
              <a:rPr lang="id-ID" sz="1400" b="1" dirty="0" smtClean="0">
                <a:solidFill>
                  <a:schemeClr val="bg1"/>
                </a:solidFill>
              </a:rPr>
              <a:t>Y</a:t>
            </a:r>
            <a:endParaRPr lang="id-ID" sz="1400" b="1" dirty="0">
              <a:solidFill>
                <a:schemeClr val="bg1"/>
              </a:solidFill>
            </a:endParaRPr>
          </a:p>
        </p:txBody>
      </p:sp>
      <p:sp>
        <p:nvSpPr>
          <p:cNvPr id="142" name="TextBox 141"/>
          <p:cNvSpPr txBox="1"/>
          <p:nvPr/>
        </p:nvSpPr>
        <p:spPr>
          <a:xfrm>
            <a:off x="6715140" y="2857496"/>
            <a:ext cx="277640" cy="307777"/>
          </a:xfrm>
          <a:prstGeom prst="rect">
            <a:avLst/>
          </a:prstGeom>
          <a:noFill/>
        </p:spPr>
        <p:txBody>
          <a:bodyPr wrap="none" rtlCol="0">
            <a:spAutoFit/>
          </a:bodyPr>
          <a:lstStyle/>
          <a:p>
            <a:r>
              <a:rPr lang="id-ID" sz="1400" b="1" dirty="0" smtClean="0">
                <a:solidFill>
                  <a:schemeClr val="bg1"/>
                </a:solidFill>
              </a:rPr>
              <a:t>Y</a:t>
            </a:r>
            <a:endParaRPr lang="id-ID" sz="1400" b="1" dirty="0">
              <a:solidFill>
                <a:schemeClr val="bg1"/>
              </a:solidFill>
            </a:endParaRPr>
          </a:p>
        </p:txBody>
      </p:sp>
      <p:grpSp>
        <p:nvGrpSpPr>
          <p:cNvPr id="143" name="Group 142"/>
          <p:cNvGrpSpPr/>
          <p:nvPr/>
        </p:nvGrpSpPr>
        <p:grpSpPr>
          <a:xfrm>
            <a:off x="0" y="1214422"/>
            <a:ext cx="9144000" cy="357190"/>
            <a:chOff x="0" y="1214422"/>
            <a:chExt cx="9144000" cy="357190"/>
          </a:xfrm>
        </p:grpSpPr>
        <p:sp>
          <p:nvSpPr>
            <p:cNvPr id="144" name="Rectangle 143"/>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45" name="Rounded Rectangle 144">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46" name="Rounded Rectangle 145">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47" name="Rounded Rectangle 146">
              <a:hlinkClick r:id="rId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148" name="Rounded Rectangle 147">
              <a:hlinkClick r:id="rId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150" name="Picture 149" descr="yz.png">
            <a:hlinkClick r:id="rId8" action="ppaction://hlinksldjump"/>
          </p:cNvPr>
          <p:cNvPicPr>
            <a:picLocks noChangeAspect="1"/>
          </p:cNvPicPr>
          <p:nvPr/>
        </p:nvPicPr>
        <p:blipFill>
          <a:blip r:embed="rId9" cstate="print"/>
          <a:stretch>
            <a:fillRect/>
          </a:stretch>
        </p:blipFill>
        <p:spPr>
          <a:xfrm>
            <a:off x="142844" y="5857892"/>
            <a:ext cx="571504" cy="571504"/>
          </a:xfrm>
          <a:prstGeom prst="rect">
            <a:avLst/>
          </a:prstGeom>
        </p:spPr>
      </p:pic>
      <p:sp>
        <p:nvSpPr>
          <p:cNvPr id="43" name="TextBox 42"/>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0"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1"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2"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5"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7"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0"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3715538" y="2357430"/>
            <a:ext cx="714380" cy="310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Start</a:t>
            </a:r>
            <a:endParaRPr lang="id-ID" sz="1400" dirty="0"/>
          </a:p>
        </p:txBody>
      </p:sp>
      <p:cxnSp>
        <p:nvCxnSpPr>
          <p:cNvPr id="13" name="Straight Arrow Connector 12"/>
          <p:cNvCxnSpPr>
            <a:stCxn id="11" idx="4"/>
            <a:endCxn id="42" idx="0"/>
          </p:cNvCxnSpPr>
          <p:nvPr/>
        </p:nvCxnSpPr>
        <p:spPr>
          <a:xfrm rot="16200000" flipH="1">
            <a:off x="3768100" y="2972658"/>
            <a:ext cx="618094" cy="883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2" name="Rounded Rectangle 41"/>
          <p:cNvSpPr/>
          <p:nvPr/>
        </p:nvSpPr>
        <p:spPr>
          <a:xfrm>
            <a:off x="3501224" y="3286124"/>
            <a:ext cx="1160683" cy="6988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Baca Port</a:t>
            </a:r>
            <a:endParaRPr lang="id-ID" sz="1600" dirty="0"/>
          </a:p>
        </p:txBody>
      </p:sp>
      <p:sp>
        <p:nvSpPr>
          <p:cNvPr id="47" name="Diamond 46"/>
          <p:cNvSpPr/>
          <p:nvPr/>
        </p:nvSpPr>
        <p:spPr>
          <a:xfrm>
            <a:off x="3286910" y="4357695"/>
            <a:ext cx="1601831" cy="114300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100" dirty="0" smtClean="0"/>
              <a:t>Terima Data dari Gateway</a:t>
            </a:r>
            <a:endParaRPr lang="id-ID" sz="1100" dirty="0"/>
          </a:p>
        </p:txBody>
      </p:sp>
      <p:sp>
        <p:nvSpPr>
          <p:cNvPr id="53" name="Rounded Rectangle 52"/>
          <p:cNvSpPr/>
          <p:nvPr/>
        </p:nvSpPr>
        <p:spPr>
          <a:xfrm>
            <a:off x="5572926" y="4643446"/>
            <a:ext cx="1142214" cy="571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Baca Paket Data</a:t>
            </a:r>
            <a:endParaRPr lang="id-ID" sz="1600" dirty="0"/>
          </a:p>
        </p:txBody>
      </p:sp>
      <p:sp>
        <p:nvSpPr>
          <p:cNvPr id="73" name="Rounded Rectangle 72"/>
          <p:cNvSpPr/>
          <p:nvPr/>
        </p:nvSpPr>
        <p:spPr>
          <a:xfrm>
            <a:off x="7286644" y="3071810"/>
            <a:ext cx="1160683" cy="4286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Simpan Data</a:t>
            </a:r>
            <a:endParaRPr lang="id-ID" sz="1600" dirty="0"/>
          </a:p>
        </p:txBody>
      </p:sp>
      <p:cxnSp>
        <p:nvCxnSpPr>
          <p:cNvPr id="72" name="Straight Arrow Connector 71"/>
          <p:cNvCxnSpPr>
            <a:stCxn id="42" idx="2"/>
            <a:endCxn id="47" idx="0"/>
          </p:cNvCxnSpPr>
          <p:nvPr/>
        </p:nvCxnSpPr>
        <p:spPr>
          <a:xfrm rot="16200000" flipH="1">
            <a:off x="3898336" y="4168204"/>
            <a:ext cx="372721" cy="626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0" name="Straight Arrow Connector 79"/>
          <p:cNvCxnSpPr>
            <a:stCxn id="47" idx="3"/>
            <a:endCxn id="53" idx="1"/>
          </p:cNvCxnSpPr>
          <p:nvPr/>
        </p:nvCxnSpPr>
        <p:spPr>
          <a:xfrm flipV="1">
            <a:off x="4888741" y="4929198"/>
            <a:ext cx="684185" cy="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1" name="Straight Arrow Connector 90"/>
          <p:cNvCxnSpPr>
            <a:stCxn id="53" idx="0"/>
            <a:endCxn id="34" idx="2"/>
          </p:cNvCxnSpPr>
          <p:nvPr/>
        </p:nvCxnSpPr>
        <p:spPr>
          <a:xfrm rot="5400000" flipH="1" flipV="1">
            <a:off x="5576749" y="4067722"/>
            <a:ext cx="1143008" cy="844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4" name="Straight Arrow Connector 93"/>
          <p:cNvCxnSpPr>
            <a:stCxn id="34" idx="3"/>
          </p:cNvCxnSpPr>
          <p:nvPr/>
        </p:nvCxnSpPr>
        <p:spPr>
          <a:xfrm>
            <a:off x="6732815" y="3286124"/>
            <a:ext cx="553829"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8" name="Elbow Connector 97"/>
          <p:cNvCxnSpPr>
            <a:stCxn id="47" idx="1"/>
            <a:endCxn id="42" idx="1"/>
          </p:cNvCxnSpPr>
          <p:nvPr/>
        </p:nvCxnSpPr>
        <p:spPr>
          <a:xfrm rot="10800000" flipH="1">
            <a:off x="3286910" y="3635549"/>
            <a:ext cx="214314" cy="1293650"/>
          </a:xfrm>
          <a:prstGeom prst="bentConnector3">
            <a:avLst>
              <a:gd name="adj1" fmla="val -130817"/>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0" name="Straight Connector 109"/>
          <p:cNvCxnSpPr>
            <a:stCxn id="73" idx="2"/>
          </p:cNvCxnSpPr>
          <p:nvPr/>
        </p:nvCxnSpPr>
        <p:spPr>
          <a:xfrm rot="5400000">
            <a:off x="6683840" y="4674746"/>
            <a:ext cx="2357454" cy="8838"/>
          </a:xfrm>
          <a:prstGeom prst="line">
            <a:avLst/>
          </a:prstGeom>
        </p:spPr>
        <p:style>
          <a:lnRef idx="3">
            <a:schemeClr val="accent6"/>
          </a:lnRef>
          <a:fillRef idx="0">
            <a:schemeClr val="accent6"/>
          </a:fillRef>
          <a:effectRef idx="2">
            <a:schemeClr val="accent6"/>
          </a:effectRef>
          <a:fontRef idx="minor">
            <a:schemeClr val="tx1"/>
          </a:fontRef>
        </p:style>
      </p:cxnSp>
      <p:cxnSp>
        <p:nvCxnSpPr>
          <p:cNvPr id="121" name="Straight Connector 120"/>
          <p:cNvCxnSpPr/>
          <p:nvPr/>
        </p:nvCxnSpPr>
        <p:spPr>
          <a:xfrm rot="10800000">
            <a:off x="3001158" y="5857892"/>
            <a:ext cx="485699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23" name="Straight Connector 122"/>
          <p:cNvCxnSpPr/>
          <p:nvPr/>
        </p:nvCxnSpPr>
        <p:spPr>
          <a:xfrm rot="5400000" flipH="1" flipV="1">
            <a:off x="2536811" y="5393545"/>
            <a:ext cx="928694" cy="1588"/>
          </a:xfrm>
          <a:prstGeom prst="line">
            <a:avLst/>
          </a:prstGeom>
        </p:spPr>
        <p:style>
          <a:lnRef idx="3">
            <a:schemeClr val="accent6"/>
          </a:lnRef>
          <a:fillRef idx="0">
            <a:schemeClr val="accent6"/>
          </a:fillRef>
          <a:effectRef idx="2">
            <a:schemeClr val="accent6"/>
          </a:effectRef>
          <a:fontRef idx="minor">
            <a:schemeClr val="tx1"/>
          </a:fontRef>
        </p:style>
      </p:cxnSp>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369332"/>
          </a:xfrm>
          <a:prstGeom prst="rect">
            <a:avLst/>
          </a:prstGeom>
          <a:noFill/>
        </p:spPr>
        <p:txBody>
          <a:bodyPr wrap="square" rtlCol="0">
            <a:spAutoFit/>
          </a:bodyPr>
          <a:lstStyle/>
          <a:p>
            <a:pPr marL="342900" indent="-342900" algn="just"/>
            <a:r>
              <a:rPr lang="id-ID" b="1" dirty="0" smtClean="0">
                <a:solidFill>
                  <a:schemeClr val="bg1"/>
                </a:solidFill>
                <a:effectLst>
                  <a:outerShdw blurRad="38100" dist="38100" dir="2700000" algn="tl">
                    <a:srgbClr val="000000">
                      <a:alpha val="43137"/>
                    </a:srgbClr>
                  </a:outerShdw>
                </a:effectLst>
              </a:rPr>
              <a:t>3. Program Pada Server</a:t>
            </a:r>
            <a:endParaRPr lang="id-ID" b="1" i="1" dirty="0" smtClean="0">
              <a:solidFill>
                <a:schemeClr val="bg1"/>
              </a:solidFill>
              <a:effectLst>
                <a:outerShdw blurRad="38100" dist="38100" dir="2700000" algn="tl">
                  <a:srgbClr val="000000">
                    <a:alpha val="43137"/>
                  </a:srgbClr>
                </a:outerShdw>
              </a:effectLst>
            </a:endParaRP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13" name="TextBox 112"/>
          <p:cNvSpPr txBox="1"/>
          <p:nvPr/>
        </p:nvSpPr>
        <p:spPr>
          <a:xfrm>
            <a:off x="4500562" y="4714884"/>
            <a:ext cx="277640" cy="307777"/>
          </a:xfrm>
          <a:prstGeom prst="rect">
            <a:avLst/>
          </a:prstGeom>
          <a:noFill/>
        </p:spPr>
        <p:txBody>
          <a:bodyPr wrap="none" rtlCol="0">
            <a:spAutoFit/>
          </a:bodyPr>
          <a:lstStyle/>
          <a:p>
            <a:r>
              <a:rPr lang="id-ID" sz="1400" b="1" dirty="0" smtClean="0">
                <a:solidFill>
                  <a:schemeClr val="bg1"/>
                </a:solidFill>
              </a:rPr>
              <a:t>Y</a:t>
            </a:r>
            <a:endParaRPr lang="id-ID" sz="1400" b="1" dirty="0">
              <a:solidFill>
                <a:schemeClr val="bg1"/>
              </a:solidFill>
            </a:endParaRPr>
          </a:p>
        </p:txBody>
      </p:sp>
      <p:sp>
        <p:nvSpPr>
          <p:cNvPr id="117" name="TextBox 116"/>
          <p:cNvSpPr txBox="1"/>
          <p:nvPr/>
        </p:nvSpPr>
        <p:spPr>
          <a:xfrm>
            <a:off x="3071802" y="4643446"/>
            <a:ext cx="303288" cy="307777"/>
          </a:xfrm>
          <a:prstGeom prst="rect">
            <a:avLst/>
          </a:prstGeom>
          <a:noFill/>
        </p:spPr>
        <p:txBody>
          <a:bodyPr wrap="none" rtlCol="0">
            <a:spAutoFit/>
          </a:bodyPr>
          <a:lstStyle/>
          <a:p>
            <a:r>
              <a:rPr lang="id-ID" sz="1400" b="1" dirty="0" smtClean="0">
                <a:solidFill>
                  <a:schemeClr val="bg1"/>
                </a:solidFill>
              </a:rPr>
              <a:t>N</a:t>
            </a:r>
            <a:endParaRPr lang="id-ID" sz="1400" b="1" dirty="0">
              <a:solidFill>
                <a:schemeClr val="bg1"/>
              </a:solidFill>
            </a:endParaRPr>
          </a:p>
        </p:txBody>
      </p:sp>
      <p:sp>
        <p:nvSpPr>
          <p:cNvPr id="141" name="TextBox 140"/>
          <p:cNvSpPr txBox="1"/>
          <p:nvPr/>
        </p:nvSpPr>
        <p:spPr>
          <a:xfrm>
            <a:off x="4857752" y="4643446"/>
            <a:ext cx="277640" cy="307777"/>
          </a:xfrm>
          <a:prstGeom prst="rect">
            <a:avLst/>
          </a:prstGeom>
          <a:noFill/>
        </p:spPr>
        <p:txBody>
          <a:bodyPr wrap="none" rtlCol="0">
            <a:spAutoFit/>
          </a:bodyPr>
          <a:lstStyle/>
          <a:p>
            <a:r>
              <a:rPr lang="id-ID" sz="1400" b="1" dirty="0" smtClean="0">
                <a:solidFill>
                  <a:schemeClr val="bg1"/>
                </a:solidFill>
              </a:rPr>
              <a:t>Y</a:t>
            </a:r>
            <a:endParaRPr lang="id-ID" sz="1400" b="1" dirty="0">
              <a:solidFill>
                <a:schemeClr val="bg1"/>
              </a:solidFill>
            </a:endParaRPr>
          </a:p>
        </p:txBody>
      </p:sp>
      <p:sp>
        <p:nvSpPr>
          <p:cNvPr id="34" name="Rounded Rectangle 33"/>
          <p:cNvSpPr/>
          <p:nvPr/>
        </p:nvSpPr>
        <p:spPr>
          <a:xfrm>
            <a:off x="5572132" y="3071810"/>
            <a:ext cx="1160683" cy="4286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smtClean="0"/>
              <a:t>Hitung V(t) dan S(t)</a:t>
            </a:r>
            <a:endParaRPr lang="id-ID" sz="1600" dirty="0"/>
          </a:p>
        </p:txBody>
      </p:sp>
      <p:grpSp>
        <p:nvGrpSpPr>
          <p:cNvPr id="45" name="Group 44"/>
          <p:cNvGrpSpPr/>
          <p:nvPr/>
        </p:nvGrpSpPr>
        <p:grpSpPr>
          <a:xfrm>
            <a:off x="0" y="1214422"/>
            <a:ext cx="9144000" cy="357190"/>
            <a:chOff x="0" y="1214422"/>
            <a:chExt cx="9144000" cy="357190"/>
          </a:xfrm>
        </p:grpSpPr>
        <p:sp>
          <p:nvSpPr>
            <p:cNvPr id="46" name="Rectangle 45"/>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48" name="Rounded Rectangle 47">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49" name="Rounded Rectangle 48">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50" name="Rounded Rectangle 49">
              <a:hlinkClick r:id="rId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51" name="Rounded Rectangle 50">
              <a:hlinkClick r:id="rId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55" name="Picture 54" descr="yz.png">
            <a:hlinkClick r:id="rId8" action="ppaction://hlinksldjump"/>
          </p:cNvPr>
          <p:cNvPicPr>
            <a:picLocks noChangeAspect="1"/>
          </p:cNvPicPr>
          <p:nvPr/>
        </p:nvPicPr>
        <p:blipFill>
          <a:blip r:embed="rId9" cstate="print"/>
          <a:stretch>
            <a:fillRect/>
          </a:stretch>
        </p:blipFill>
        <p:spPr>
          <a:xfrm>
            <a:off x="142844" y="5857892"/>
            <a:ext cx="571504" cy="571504"/>
          </a:xfrm>
          <a:prstGeom prst="rect">
            <a:avLst/>
          </a:prstGeom>
        </p:spPr>
      </p:pic>
      <p:sp>
        <p:nvSpPr>
          <p:cNvPr id="37" name="TextBox 36"/>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0"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1"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2"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5"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7"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0"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1384995"/>
          </a:xfrm>
          <a:prstGeom prst="rect">
            <a:avLst/>
          </a:prstGeom>
          <a:noFill/>
        </p:spPr>
        <p:txBody>
          <a:bodyPr wrap="square" rtlCol="0">
            <a:spAutoFit/>
          </a:bodyPr>
          <a:lstStyle/>
          <a:p>
            <a:pPr marL="342900" indent="-342900" algn="just"/>
            <a:r>
              <a:rPr lang="id-ID" b="1" dirty="0" smtClean="0">
                <a:solidFill>
                  <a:schemeClr val="bg1"/>
                </a:solidFill>
                <a:effectLst>
                  <a:outerShdw blurRad="38100" dist="38100" dir="2700000" algn="tl">
                    <a:srgbClr val="000000">
                      <a:alpha val="43137"/>
                    </a:srgbClr>
                  </a:outerShdw>
                </a:effectLst>
              </a:rPr>
              <a:t>Pembuatan Alat</a:t>
            </a:r>
          </a:p>
          <a:p>
            <a:pPr marL="180975" indent="-180975" algn="just"/>
            <a:endParaRPr lang="id-ID" b="1" i="1" dirty="0" smtClean="0">
              <a:solidFill>
                <a:schemeClr val="bg1"/>
              </a:solidFill>
              <a:effectLst>
                <a:outerShdw blurRad="38100" dist="38100" dir="2700000" algn="tl">
                  <a:srgbClr val="000000">
                    <a:alpha val="43137"/>
                  </a:srgbClr>
                </a:outerShdw>
              </a:effectLst>
            </a:endParaRPr>
          </a:p>
          <a:p>
            <a:pPr marL="180975" lvl="0" indent="-180975">
              <a:buFont typeface="Arial" pitchFamily="34" charset="0"/>
              <a:buChar char="•"/>
            </a:pPr>
            <a:r>
              <a:rPr lang="id-ID" sz="1600" dirty="0" smtClean="0">
                <a:solidFill>
                  <a:schemeClr val="bg1"/>
                </a:solidFill>
              </a:rPr>
              <a:t>Pembuatan sistem elektronis dan mekanis</a:t>
            </a:r>
          </a:p>
          <a:p>
            <a:pPr marL="180975" lvl="0" indent="-180975">
              <a:buFont typeface="Arial" pitchFamily="34" charset="0"/>
              <a:buChar char="•"/>
            </a:pPr>
            <a:r>
              <a:rPr lang="id-ID" sz="1600" dirty="0" smtClean="0">
                <a:solidFill>
                  <a:schemeClr val="bg1"/>
                </a:solidFill>
              </a:rPr>
              <a:t>Pembuatan perangkat lunak ( </a:t>
            </a:r>
            <a:r>
              <a:rPr lang="id-ID" sz="1600" i="1" dirty="0" smtClean="0">
                <a:solidFill>
                  <a:schemeClr val="bg1"/>
                </a:solidFill>
              </a:rPr>
              <a:t>software</a:t>
            </a:r>
            <a:r>
              <a:rPr lang="id-ID" sz="1600" dirty="0" smtClean="0">
                <a:solidFill>
                  <a:schemeClr val="bg1"/>
                </a:solidFill>
              </a:rPr>
              <a:t> )</a:t>
            </a:r>
          </a:p>
          <a:p>
            <a:pPr marL="180975" lvl="0" indent="-180975">
              <a:buFont typeface="Arial" pitchFamily="34" charset="0"/>
              <a:buChar char="•"/>
            </a:pPr>
            <a:r>
              <a:rPr lang="id-ID" sz="1600" dirty="0" smtClean="0">
                <a:solidFill>
                  <a:schemeClr val="bg1"/>
                </a:solidFill>
              </a:rPr>
              <a:t>Pembuatan perangkat keras (</a:t>
            </a:r>
            <a:r>
              <a:rPr lang="id-ID" sz="1600" i="1" dirty="0" smtClean="0">
                <a:solidFill>
                  <a:schemeClr val="bg1"/>
                </a:solidFill>
              </a:rPr>
              <a:t> hardware </a:t>
            </a:r>
            <a:r>
              <a:rPr lang="id-ID" sz="1600" dirty="0" smtClean="0">
                <a:solidFill>
                  <a:schemeClr val="bg1"/>
                </a:solidFill>
              </a:rPr>
              <a:t>)</a:t>
            </a: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pSp>
        <p:nvGrpSpPr>
          <p:cNvPr id="29" name="Group 28"/>
          <p:cNvGrpSpPr/>
          <p:nvPr/>
        </p:nvGrpSpPr>
        <p:grpSpPr>
          <a:xfrm>
            <a:off x="0" y="1214422"/>
            <a:ext cx="9144000" cy="357190"/>
            <a:chOff x="0" y="1214422"/>
            <a:chExt cx="9144000" cy="357190"/>
          </a:xfrm>
        </p:grpSpPr>
        <p:sp>
          <p:nvSpPr>
            <p:cNvPr id="30" name="Rectangle 29"/>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31" name="Rounded Rectangle 30">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32" name="Rounded Rectangle 31">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33" name="Rounded Rectangle 32">
              <a:hlinkClick r:id="rId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35" name="Rounded Rectangle 34">
              <a:hlinkClick r:id="rId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37" name="Picture 36" descr="yz.png">
            <a:hlinkClick r:id="rId8" action="ppaction://hlinksldjump"/>
          </p:cNvPr>
          <p:cNvPicPr>
            <a:picLocks noChangeAspect="1"/>
          </p:cNvPicPr>
          <p:nvPr/>
        </p:nvPicPr>
        <p:blipFill>
          <a:blip r:embed="rId9" cstate="print"/>
          <a:stretch>
            <a:fillRect/>
          </a:stretch>
        </p:blipFill>
        <p:spPr>
          <a:xfrm>
            <a:off x="142844" y="5857892"/>
            <a:ext cx="571504" cy="571504"/>
          </a:xfrm>
          <a:prstGeom prst="rect">
            <a:avLst/>
          </a:prstGeom>
        </p:spPr>
      </p:pic>
      <p:sp>
        <p:nvSpPr>
          <p:cNvPr id="20" name="TextBox 19"/>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0"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1"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2"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5"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7"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0"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2616101"/>
          </a:xfrm>
          <a:prstGeom prst="rect">
            <a:avLst/>
          </a:prstGeom>
          <a:noFill/>
        </p:spPr>
        <p:txBody>
          <a:bodyPr wrap="square" rtlCol="0">
            <a:spAutoFit/>
          </a:bodyPr>
          <a:lstStyle/>
          <a:p>
            <a:pPr marL="342900" indent="-342900" algn="just"/>
            <a:r>
              <a:rPr lang="id-ID" b="1" dirty="0" smtClean="0">
                <a:solidFill>
                  <a:schemeClr val="bg1"/>
                </a:solidFill>
                <a:effectLst>
                  <a:outerShdw blurRad="38100" dist="38100" dir="2700000" algn="tl">
                    <a:srgbClr val="000000">
                      <a:alpha val="43137"/>
                    </a:srgbClr>
                  </a:outerShdw>
                </a:effectLst>
              </a:rPr>
              <a:t>Pembuatan Alat</a:t>
            </a:r>
          </a:p>
          <a:p>
            <a:pPr marL="265113" lvl="0" indent="-265113"/>
            <a:endParaRPr lang="id-ID" sz="1600" dirty="0" smtClean="0">
              <a:solidFill>
                <a:schemeClr val="bg1"/>
              </a:solidFill>
            </a:endParaRPr>
          </a:p>
          <a:p>
            <a:pPr marL="265113" lvl="0" indent="-265113">
              <a:buFont typeface="Arial" pitchFamily="34" charset="0"/>
              <a:buChar char="•"/>
            </a:pPr>
            <a:r>
              <a:rPr lang="id-ID" sz="1600" dirty="0" smtClean="0">
                <a:solidFill>
                  <a:schemeClr val="bg1"/>
                </a:solidFill>
              </a:rPr>
              <a:t>Kalibrasi </a:t>
            </a:r>
            <a:r>
              <a:rPr lang="id-ID" sz="1600" i="1" dirty="0" smtClean="0">
                <a:solidFill>
                  <a:schemeClr val="bg1"/>
                </a:solidFill>
              </a:rPr>
              <a:t>acceleromer</a:t>
            </a:r>
            <a:r>
              <a:rPr lang="id-ID" sz="1600" dirty="0" smtClean="0">
                <a:solidFill>
                  <a:schemeClr val="bg1"/>
                </a:solidFill>
              </a:rPr>
              <a:t> H48C dalam melakukan pengukuran percepatan pergerakan tanah.</a:t>
            </a:r>
          </a:p>
          <a:p>
            <a:pPr marL="265113" lvl="0" indent="-265113">
              <a:buFont typeface="Arial" pitchFamily="34" charset="0"/>
              <a:buChar char="•"/>
            </a:pPr>
            <a:r>
              <a:rPr lang="id-ID" sz="1600" dirty="0" smtClean="0">
                <a:solidFill>
                  <a:schemeClr val="bg1"/>
                </a:solidFill>
              </a:rPr>
              <a:t>Menentukan frekuensi optimal pembacaan data percepatan menggunakan </a:t>
            </a:r>
            <a:r>
              <a:rPr lang="id-ID" sz="1600" i="1" dirty="0" smtClean="0">
                <a:solidFill>
                  <a:schemeClr val="bg1"/>
                </a:solidFill>
              </a:rPr>
              <a:t>accelerometer </a:t>
            </a:r>
            <a:r>
              <a:rPr lang="id-ID" sz="1600" dirty="0" smtClean="0">
                <a:solidFill>
                  <a:schemeClr val="bg1"/>
                </a:solidFill>
              </a:rPr>
              <a:t>H48C dan pengiriman data menggunakan Xbee Pro Series 1.</a:t>
            </a:r>
          </a:p>
          <a:p>
            <a:pPr marL="265113" lvl="0" indent="-265113">
              <a:buFont typeface="Arial" pitchFamily="34" charset="0"/>
              <a:buChar char="•"/>
            </a:pPr>
            <a:r>
              <a:rPr lang="id-ID" sz="1600" dirty="0" smtClean="0">
                <a:solidFill>
                  <a:schemeClr val="bg1"/>
                </a:solidFill>
              </a:rPr>
              <a:t>Membandingkan kuat sinyal komunikasi dalam berbagai medan.</a:t>
            </a:r>
          </a:p>
          <a:p>
            <a:pPr marL="265113" lvl="0" indent="-265113">
              <a:buFont typeface="Arial" pitchFamily="34" charset="0"/>
              <a:buChar char="•"/>
            </a:pPr>
            <a:r>
              <a:rPr lang="id-ID" sz="1600" dirty="0" smtClean="0">
                <a:solidFill>
                  <a:schemeClr val="bg1"/>
                </a:solidFill>
              </a:rPr>
              <a:t>Menghitung konsumsi daya tiap </a:t>
            </a:r>
            <a:r>
              <a:rPr lang="id-ID" sz="1600" i="1" dirty="0" smtClean="0">
                <a:solidFill>
                  <a:schemeClr val="bg1"/>
                </a:solidFill>
              </a:rPr>
              <a:t>mote</a:t>
            </a:r>
            <a:r>
              <a:rPr lang="id-ID" sz="1600" dirty="0" smtClean="0">
                <a:solidFill>
                  <a:schemeClr val="bg1"/>
                </a:solidFill>
              </a:rPr>
              <a:t>.</a:t>
            </a:r>
          </a:p>
          <a:p>
            <a:pPr marL="342900" indent="-342900" algn="just"/>
            <a:endParaRPr lang="id-ID" b="1" dirty="0" smtClean="0">
              <a:solidFill>
                <a:schemeClr val="bg1"/>
              </a:solidFill>
              <a:effectLst>
                <a:outerShdw blurRad="38100" dist="38100" dir="2700000" algn="tl">
                  <a:srgbClr val="000000">
                    <a:alpha val="43137"/>
                  </a:srgbClr>
                </a:outerShdw>
              </a:effectLst>
            </a:endParaRP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pSp>
        <p:nvGrpSpPr>
          <p:cNvPr id="11" name="Group 10"/>
          <p:cNvGrpSpPr/>
          <p:nvPr/>
        </p:nvGrpSpPr>
        <p:grpSpPr>
          <a:xfrm>
            <a:off x="0" y="1214422"/>
            <a:ext cx="9144000" cy="357190"/>
            <a:chOff x="0" y="1214422"/>
            <a:chExt cx="9144000" cy="357190"/>
          </a:xfrm>
        </p:grpSpPr>
        <p:sp>
          <p:nvSpPr>
            <p:cNvPr id="12" name="Rectangle 11"/>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Rounded Rectangle 12">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4" name="Rounded Rectangle 13">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7" name="Rounded Rectangle 16">
              <a:hlinkClick r:id="rId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3" name="Picture 22" descr="yz.png">
            <a:hlinkClick r:id="rId8" action="ppaction://hlinksldjump"/>
          </p:cNvPr>
          <p:cNvPicPr>
            <a:picLocks noChangeAspect="1"/>
          </p:cNvPicPr>
          <p:nvPr/>
        </p:nvPicPr>
        <p:blipFill>
          <a:blip r:embed="rId9" cstate="print"/>
          <a:stretch>
            <a:fillRect/>
          </a:stretch>
        </p:blipFill>
        <p:spPr>
          <a:xfrm>
            <a:off x="142844" y="5857892"/>
            <a:ext cx="571504" cy="571504"/>
          </a:xfrm>
          <a:prstGeom prst="rect">
            <a:avLst/>
          </a:prstGeom>
        </p:spPr>
      </p:pic>
      <p:sp>
        <p:nvSpPr>
          <p:cNvPr id="24" name="TextBox 23"/>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0"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1"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2"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5"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7"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0"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1107996"/>
          </a:xfrm>
          <a:prstGeom prst="rect">
            <a:avLst/>
          </a:prstGeom>
          <a:noFill/>
        </p:spPr>
        <p:txBody>
          <a:bodyPr wrap="square" rtlCol="0">
            <a:spAutoFit/>
          </a:bodyPr>
          <a:lstStyle/>
          <a:p>
            <a:pPr lvl="0"/>
            <a:r>
              <a:rPr lang="id-ID" b="1" dirty="0" smtClean="0">
                <a:solidFill>
                  <a:schemeClr val="bg1"/>
                </a:solidFill>
                <a:effectLst>
                  <a:outerShdw blurRad="38100" dist="38100" dir="2700000" algn="tl">
                    <a:srgbClr val="000000">
                      <a:alpha val="43137"/>
                    </a:srgbClr>
                  </a:outerShdw>
                </a:effectLst>
              </a:rPr>
              <a:t>Pengaplikasian Sistem</a:t>
            </a:r>
          </a:p>
          <a:p>
            <a:pPr lvl="0"/>
            <a:endParaRPr lang="id-ID" sz="1600" b="1" dirty="0" smtClean="0">
              <a:solidFill>
                <a:schemeClr val="bg1"/>
              </a:solidFill>
              <a:effectLst>
                <a:outerShdw blurRad="38100" dist="38100" dir="2700000" algn="tl">
                  <a:srgbClr val="000000">
                    <a:alpha val="43137"/>
                  </a:srgbClr>
                </a:outerShdw>
              </a:effectLst>
            </a:endParaRPr>
          </a:p>
          <a:p>
            <a:pPr algn="just"/>
            <a:r>
              <a:rPr lang="id-ID" sz="1600" dirty="0" smtClean="0">
                <a:solidFill>
                  <a:schemeClr val="bg1"/>
                </a:solidFill>
              </a:rPr>
              <a:t>Proses ini dilakukan jika pengujian sistem telah berhasil sehingga dianggap sistem yang dibuat telah siap diaplikasikan dilapangan</a:t>
            </a:r>
            <a:endParaRPr lang="id-ID" sz="1600" b="1" dirty="0" smtClean="0">
              <a:solidFill>
                <a:schemeClr val="bg1"/>
              </a:solidFill>
              <a:effectLst>
                <a:outerShdw blurRad="38100" dist="38100" dir="2700000" algn="tl">
                  <a:srgbClr val="000000">
                    <a:alpha val="43137"/>
                  </a:srgbClr>
                </a:outerShdw>
              </a:effectLst>
            </a:endParaRP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pSp>
        <p:nvGrpSpPr>
          <p:cNvPr id="11" name="Group 10"/>
          <p:cNvGrpSpPr/>
          <p:nvPr/>
        </p:nvGrpSpPr>
        <p:grpSpPr>
          <a:xfrm>
            <a:off x="0" y="1214422"/>
            <a:ext cx="9144000" cy="357190"/>
            <a:chOff x="0" y="1214422"/>
            <a:chExt cx="9144000" cy="357190"/>
          </a:xfrm>
        </p:grpSpPr>
        <p:sp>
          <p:nvSpPr>
            <p:cNvPr id="12" name="Rectangle 11"/>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Rounded Rectangle 12">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4" name="Rounded Rectangle 13">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7" name="Rounded Rectangle 16">
              <a:hlinkClick r:id="rId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3" name="Picture 22" descr="yz.png">
            <a:hlinkClick r:id="rId8" action="ppaction://hlinksldjump"/>
          </p:cNvPr>
          <p:cNvPicPr>
            <a:picLocks noChangeAspect="1"/>
          </p:cNvPicPr>
          <p:nvPr/>
        </p:nvPicPr>
        <p:blipFill>
          <a:blip r:embed="rId9" cstate="print"/>
          <a:stretch>
            <a:fillRect/>
          </a:stretch>
        </p:blipFill>
        <p:spPr>
          <a:xfrm>
            <a:off x="142844" y="5857892"/>
            <a:ext cx="571504" cy="571504"/>
          </a:xfrm>
          <a:prstGeom prst="rect">
            <a:avLst/>
          </a:prstGeom>
        </p:spPr>
      </p:pic>
      <p:sp>
        <p:nvSpPr>
          <p:cNvPr id="24" name="TextBox 23"/>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0"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1"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2"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5"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7"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0"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143668" cy="369332"/>
          </a:xfrm>
          <a:prstGeom prst="rect">
            <a:avLst/>
          </a:prstGeom>
          <a:noFill/>
        </p:spPr>
        <p:txBody>
          <a:bodyPr wrap="square" rtlCol="0">
            <a:spAutoFit/>
          </a:bodyPr>
          <a:lstStyle/>
          <a:p>
            <a:pPr lvl="0"/>
            <a:r>
              <a:rPr lang="id-ID" b="1" dirty="0" smtClean="0">
                <a:solidFill>
                  <a:schemeClr val="bg1"/>
                </a:solidFill>
                <a:effectLst>
                  <a:outerShdw blurRad="38100" dist="38100" dir="2700000" algn="tl">
                    <a:srgbClr val="000000">
                      <a:alpha val="43137"/>
                    </a:srgbClr>
                  </a:outerShdw>
                </a:effectLst>
              </a:rPr>
              <a:t>Jadwal Penelitian</a:t>
            </a: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11" name="Table 10"/>
          <p:cNvGraphicFramePr>
            <a:graphicFrameLocks noGrp="1"/>
          </p:cNvGraphicFramePr>
          <p:nvPr/>
        </p:nvGraphicFramePr>
        <p:xfrm>
          <a:off x="2500299" y="2357430"/>
          <a:ext cx="6572295" cy="2791790"/>
        </p:xfrm>
        <a:graphic>
          <a:graphicData uri="http://schemas.openxmlformats.org/drawingml/2006/table">
            <a:tbl>
              <a:tblPr>
                <a:tableStyleId>{2D5ABB26-0587-4C30-8999-92F81FD0307C}</a:tableStyleId>
              </a:tblPr>
              <a:tblGrid>
                <a:gridCol w="325658"/>
                <a:gridCol w="1603168"/>
                <a:gridCol w="239782"/>
                <a:gridCol w="278088"/>
                <a:gridCol w="286627"/>
                <a:gridCol w="286627"/>
                <a:gridCol w="229302"/>
                <a:gridCol w="278088"/>
                <a:gridCol w="286627"/>
                <a:gridCol w="286627"/>
                <a:gridCol w="286017"/>
                <a:gridCol w="278088"/>
                <a:gridCol w="286627"/>
                <a:gridCol w="286627"/>
                <a:gridCol w="262234"/>
                <a:gridCol w="362248"/>
                <a:gridCol w="362248"/>
                <a:gridCol w="347612"/>
              </a:tblGrid>
              <a:tr h="244360">
                <a:tc rowSpan="3">
                  <a:txBody>
                    <a:bodyPr/>
                    <a:lstStyle/>
                    <a:p>
                      <a:pPr algn="ctr">
                        <a:lnSpc>
                          <a:spcPct val="150000"/>
                        </a:lnSpc>
                        <a:spcAft>
                          <a:spcPts val="0"/>
                        </a:spcAft>
                      </a:pPr>
                      <a:r>
                        <a:rPr lang="id-ID" sz="1100" dirty="0">
                          <a:solidFill>
                            <a:schemeClr val="tx1"/>
                          </a:solidFill>
                        </a:rPr>
                        <a:t>No</a:t>
                      </a:r>
                      <a:endParaRPr lang="id-ID" sz="1000" dirty="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3">
                  <a:txBody>
                    <a:bodyPr/>
                    <a:lstStyle/>
                    <a:p>
                      <a:pPr algn="ctr">
                        <a:lnSpc>
                          <a:spcPct val="150000"/>
                        </a:lnSpc>
                        <a:spcAft>
                          <a:spcPts val="0"/>
                        </a:spcAft>
                      </a:pPr>
                      <a:r>
                        <a:rPr lang="id-ID" sz="1100">
                          <a:solidFill>
                            <a:schemeClr val="tx1"/>
                          </a:solidFill>
                        </a:rPr>
                        <a:t>Kegiatan</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gridSpan="16">
                  <a:txBody>
                    <a:bodyPr/>
                    <a:lstStyle/>
                    <a:p>
                      <a:pPr algn="ctr">
                        <a:lnSpc>
                          <a:spcPct val="150000"/>
                        </a:lnSpc>
                        <a:spcAft>
                          <a:spcPts val="0"/>
                        </a:spcAft>
                      </a:pPr>
                      <a:r>
                        <a:rPr lang="id-ID" sz="1100">
                          <a:solidFill>
                            <a:schemeClr val="tx1"/>
                          </a:solidFill>
                        </a:rPr>
                        <a:t>Bulan</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244360">
                <a:tc vMerge="1">
                  <a:txBody>
                    <a:bodyPr/>
                    <a:lstStyle/>
                    <a:p>
                      <a:endParaRPr lang="id-ID"/>
                    </a:p>
                  </a:txBody>
                  <a:tcPr/>
                </a:tc>
                <a:tc vMerge="1">
                  <a:txBody>
                    <a:bodyPr/>
                    <a:lstStyle/>
                    <a:p>
                      <a:endParaRPr lang="id-ID"/>
                    </a:p>
                  </a:txBody>
                  <a:tcPr/>
                </a:tc>
                <a:tc gridSpan="4">
                  <a:txBody>
                    <a:bodyPr/>
                    <a:lstStyle/>
                    <a:p>
                      <a:pPr algn="ctr">
                        <a:lnSpc>
                          <a:spcPct val="150000"/>
                        </a:lnSpc>
                        <a:spcAft>
                          <a:spcPts val="0"/>
                        </a:spcAft>
                      </a:pPr>
                      <a:r>
                        <a:rPr lang="id-ID" sz="1100">
                          <a:solidFill>
                            <a:schemeClr val="tx1"/>
                          </a:solidFill>
                        </a:rPr>
                        <a:t>Febuari 2012</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id-ID"/>
                    </a:p>
                  </a:txBody>
                  <a:tcPr/>
                </a:tc>
                <a:tc hMerge="1">
                  <a:txBody>
                    <a:bodyPr/>
                    <a:lstStyle/>
                    <a:p>
                      <a:endParaRPr lang="id-ID"/>
                    </a:p>
                  </a:txBody>
                  <a:tcPr/>
                </a:tc>
                <a:tc hMerge="1">
                  <a:txBody>
                    <a:bodyPr/>
                    <a:lstStyle/>
                    <a:p>
                      <a:endParaRPr lang="id-ID"/>
                    </a:p>
                  </a:txBody>
                  <a:tcPr/>
                </a:tc>
                <a:tc gridSpan="4">
                  <a:txBody>
                    <a:bodyPr/>
                    <a:lstStyle/>
                    <a:p>
                      <a:pPr algn="ctr">
                        <a:lnSpc>
                          <a:spcPct val="150000"/>
                        </a:lnSpc>
                        <a:spcAft>
                          <a:spcPts val="0"/>
                        </a:spcAft>
                      </a:pPr>
                      <a:r>
                        <a:rPr lang="id-ID" sz="1100">
                          <a:solidFill>
                            <a:schemeClr val="tx1"/>
                          </a:solidFill>
                        </a:rPr>
                        <a:t>Maret 2012</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id-ID"/>
                    </a:p>
                  </a:txBody>
                  <a:tcPr/>
                </a:tc>
                <a:tc hMerge="1">
                  <a:txBody>
                    <a:bodyPr/>
                    <a:lstStyle/>
                    <a:p>
                      <a:endParaRPr lang="id-ID"/>
                    </a:p>
                  </a:txBody>
                  <a:tcPr/>
                </a:tc>
                <a:tc hMerge="1">
                  <a:txBody>
                    <a:bodyPr/>
                    <a:lstStyle/>
                    <a:p>
                      <a:endParaRPr lang="id-ID"/>
                    </a:p>
                  </a:txBody>
                  <a:tcPr/>
                </a:tc>
                <a:tc gridSpan="4">
                  <a:txBody>
                    <a:bodyPr/>
                    <a:lstStyle/>
                    <a:p>
                      <a:pPr algn="ctr">
                        <a:lnSpc>
                          <a:spcPct val="150000"/>
                        </a:lnSpc>
                        <a:spcAft>
                          <a:spcPts val="0"/>
                        </a:spcAft>
                      </a:pPr>
                      <a:r>
                        <a:rPr lang="id-ID" sz="1100">
                          <a:solidFill>
                            <a:schemeClr val="tx1"/>
                          </a:solidFill>
                        </a:rPr>
                        <a:t>April 2012</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id-ID"/>
                    </a:p>
                  </a:txBody>
                  <a:tcPr/>
                </a:tc>
                <a:tc hMerge="1">
                  <a:txBody>
                    <a:bodyPr/>
                    <a:lstStyle/>
                    <a:p>
                      <a:endParaRPr lang="id-ID"/>
                    </a:p>
                  </a:txBody>
                  <a:tcPr/>
                </a:tc>
                <a:tc hMerge="1">
                  <a:txBody>
                    <a:bodyPr/>
                    <a:lstStyle/>
                    <a:p>
                      <a:endParaRPr lang="id-ID"/>
                    </a:p>
                  </a:txBody>
                  <a:tcPr/>
                </a:tc>
                <a:tc gridSpan="4">
                  <a:txBody>
                    <a:bodyPr/>
                    <a:lstStyle/>
                    <a:p>
                      <a:pPr algn="ctr">
                        <a:lnSpc>
                          <a:spcPct val="150000"/>
                        </a:lnSpc>
                        <a:spcAft>
                          <a:spcPts val="0"/>
                        </a:spcAft>
                      </a:pPr>
                      <a:r>
                        <a:rPr lang="id-ID" sz="1100">
                          <a:solidFill>
                            <a:schemeClr val="tx1"/>
                          </a:solidFill>
                        </a:rPr>
                        <a:t>Mei 2012</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id-ID"/>
                    </a:p>
                  </a:txBody>
                  <a:tcPr/>
                </a:tc>
                <a:tc hMerge="1">
                  <a:txBody>
                    <a:bodyPr/>
                    <a:lstStyle/>
                    <a:p>
                      <a:endParaRPr lang="id-ID"/>
                    </a:p>
                  </a:txBody>
                  <a:tcPr/>
                </a:tc>
                <a:tc hMerge="1">
                  <a:txBody>
                    <a:bodyPr/>
                    <a:lstStyle/>
                    <a:p>
                      <a:endParaRPr lang="id-ID"/>
                    </a:p>
                  </a:txBody>
                  <a:tcPr/>
                </a:tc>
              </a:tr>
              <a:tr h="244360">
                <a:tc vMerge="1">
                  <a:txBody>
                    <a:bodyPr/>
                    <a:lstStyle/>
                    <a:p>
                      <a:endParaRPr lang="id-ID"/>
                    </a:p>
                  </a:txBody>
                  <a:tcPr/>
                </a:tc>
                <a:tc vMerge="1">
                  <a:txBody>
                    <a:bodyPr/>
                    <a:lstStyle/>
                    <a:p>
                      <a:endParaRPr lang="id-ID"/>
                    </a:p>
                  </a:txBody>
                  <a:tcPr/>
                </a:tc>
                <a:tc>
                  <a:txBody>
                    <a:bodyPr/>
                    <a:lstStyle/>
                    <a:p>
                      <a:pPr algn="ctr">
                        <a:lnSpc>
                          <a:spcPct val="150000"/>
                        </a:lnSpc>
                        <a:spcAft>
                          <a:spcPts val="0"/>
                        </a:spcAft>
                      </a:pPr>
                      <a:r>
                        <a:rPr lang="id-ID" sz="1100">
                          <a:solidFill>
                            <a:schemeClr val="tx1"/>
                          </a:solidFill>
                        </a:rPr>
                        <a:t>I</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id-ID" sz="1100">
                          <a:solidFill>
                            <a:schemeClr val="tx1"/>
                          </a:solidFill>
                        </a:rPr>
                        <a:t>II</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id-ID" sz="1100">
                          <a:solidFill>
                            <a:schemeClr val="tx1"/>
                          </a:solidFill>
                        </a:rPr>
                        <a:t>III</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id-ID" sz="1100">
                          <a:solidFill>
                            <a:schemeClr val="tx1"/>
                          </a:solidFill>
                        </a:rPr>
                        <a:t>IV</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id-ID" sz="1100">
                          <a:solidFill>
                            <a:schemeClr val="tx1"/>
                          </a:solidFill>
                        </a:rPr>
                        <a:t>I</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id-ID" sz="1100">
                          <a:solidFill>
                            <a:schemeClr val="tx1"/>
                          </a:solidFill>
                        </a:rPr>
                        <a:t>II</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id-ID" sz="1100">
                          <a:solidFill>
                            <a:schemeClr val="tx1"/>
                          </a:solidFill>
                        </a:rPr>
                        <a:t>III</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id-ID" sz="1100">
                          <a:solidFill>
                            <a:schemeClr val="tx1"/>
                          </a:solidFill>
                        </a:rPr>
                        <a:t>IV</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id-ID" sz="1100">
                          <a:solidFill>
                            <a:schemeClr val="tx1"/>
                          </a:solidFill>
                        </a:rPr>
                        <a:t>I</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id-ID" sz="1100">
                          <a:solidFill>
                            <a:schemeClr val="tx1"/>
                          </a:solidFill>
                        </a:rPr>
                        <a:t>II</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id-ID" sz="1100">
                          <a:solidFill>
                            <a:schemeClr val="tx1"/>
                          </a:solidFill>
                        </a:rPr>
                        <a:t>III</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id-ID" sz="1100">
                          <a:solidFill>
                            <a:schemeClr val="tx1"/>
                          </a:solidFill>
                        </a:rPr>
                        <a:t>IV</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id-ID" sz="1100">
                          <a:solidFill>
                            <a:schemeClr val="tx1"/>
                          </a:solidFill>
                        </a:rPr>
                        <a:t>I</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id-ID" sz="1100">
                          <a:solidFill>
                            <a:schemeClr val="tx1"/>
                          </a:solidFill>
                        </a:rPr>
                        <a:t>II</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id-ID" sz="1100">
                          <a:solidFill>
                            <a:schemeClr val="tx1"/>
                          </a:solidFill>
                        </a:rPr>
                        <a:t>III</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id-ID" sz="1100">
                          <a:solidFill>
                            <a:schemeClr val="tx1"/>
                          </a:solidFill>
                        </a:rPr>
                        <a:t>IV</a:t>
                      </a:r>
                      <a:endParaRPr lang="id-ID" sz="1000">
                        <a:solidFill>
                          <a:schemeClr val="tx1"/>
                        </a:solidFill>
                        <a:latin typeface="Calibri"/>
                      </a:endParaRPr>
                    </a:p>
                  </a:txBody>
                  <a:tcPr marL="61090" marR="610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244360">
                <a:tc>
                  <a:txBody>
                    <a:bodyPr/>
                    <a:lstStyle/>
                    <a:p>
                      <a:pPr algn="ctr">
                        <a:lnSpc>
                          <a:spcPct val="150000"/>
                        </a:lnSpc>
                        <a:spcAft>
                          <a:spcPts val="0"/>
                        </a:spcAft>
                      </a:pPr>
                      <a:r>
                        <a:rPr lang="id-ID" sz="1100">
                          <a:solidFill>
                            <a:schemeClr val="tx1"/>
                          </a:solidFill>
                        </a:rPr>
                        <a:t>1</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Studi pustaka</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244360">
                <a:tc>
                  <a:txBody>
                    <a:bodyPr/>
                    <a:lstStyle/>
                    <a:p>
                      <a:pPr algn="ctr">
                        <a:lnSpc>
                          <a:spcPct val="150000"/>
                        </a:lnSpc>
                        <a:spcAft>
                          <a:spcPts val="0"/>
                        </a:spcAft>
                      </a:pPr>
                      <a:r>
                        <a:rPr lang="id-ID" sz="1100">
                          <a:solidFill>
                            <a:schemeClr val="tx1"/>
                          </a:solidFill>
                        </a:rPr>
                        <a:t>2</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Pembuatan proposal</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244360">
                <a:tc>
                  <a:txBody>
                    <a:bodyPr/>
                    <a:lstStyle/>
                    <a:p>
                      <a:pPr algn="ctr">
                        <a:lnSpc>
                          <a:spcPct val="150000"/>
                        </a:lnSpc>
                        <a:spcAft>
                          <a:spcPts val="0"/>
                        </a:spcAft>
                      </a:pPr>
                      <a:r>
                        <a:rPr lang="id-ID" sz="1100">
                          <a:solidFill>
                            <a:schemeClr val="tx1"/>
                          </a:solidFill>
                        </a:rPr>
                        <a:t>3</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Perancangan sistem</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277190">
                <a:tc>
                  <a:txBody>
                    <a:bodyPr/>
                    <a:lstStyle/>
                    <a:p>
                      <a:pPr algn="ctr">
                        <a:lnSpc>
                          <a:spcPct val="150000"/>
                        </a:lnSpc>
                        <a:spcAft>
                          <a:spcPts val="0"/>
                        </a:spcAft>
                      </a:pPr>
                      <a:r>
                        <a:rPr lang="id-ID" sz="1100" dirty="0">
                          <a:solidFill>
                            <a:schemeClr val="tx1"/>
                          </a:solidFill>
                        </a:rPr>
                        <a:t>4</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dirty="0">
                          <a:solidFill>
                            <a:schemeClr val="tx1"/>
                          </a:solidFill>
                        </a:rPr>
                        <a:t>Persiapan alat dan bahan</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244360">
                <a:tc>
                  <a:txBody>
                    <a:bodyPr/>
                    <a:lstStyle/>
                    <a:p>
                      <a:pPr algn="ctr">
                        <a:lnSpc>
                          <a:spcPct val="150000"/>
                        </a:lnSpc>
                        <a:spcAft>
                          <a:spcPts val="0"/>
                        </a:spcAft>
                      </a:pPr>
                      <a:r>
                        <a:rPr lang="id-ID" sz="1100">
                          <a:solidFill>
                            <a:schemeClr val="tx1"/>
                          </a:solidFill>
                        </a:rPr>
                        <a:t>5</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Pembuatan sistem</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244360">
                <a:tc>
                  <a:txBody>
                    <a:bodyPr/>
                    <a:lstStyle/>
                    <a:p>
                      <a:pPr algn="ctr">
                        <a:lnSpc>
                          <a:spcPct val="150000"/>
                        </a:lnSpc>
                        <a:spcAft>
                          <a:spcPts val="0"/>
                        </a:spcAft>
                      </a:pPr>
                      <a:r>
                        <a:rPr lang="id-ID" sz="1100">
                          <a:solidFill>
                            <a:schemeClr val="tx1"/>
                          </a:solidFill>
                        </a:rPr>
                        <a:t>6</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Pengujian sistem</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244360">
                <a:tc>
                  <a:txBody>
                    <a:bodyPr/>
                    <a:lstStyle/>
                    <a:p>
                      <a:pPr algn="ctr">
                        <a:lnSpc>
                          <a:spcPct val="150000"/>
                        </a:lnSpc>
                        <a:spcAft>
                          <a:spcPts val="0"/>
                        </a:spcAft>
                      </a:pPr>
                      <a:r>
                        <a:rPr lang="id-ID" sz="1100">
                          <a:solidFill>
                            <a:schemeClr val="tx1"/>
                          </a:solidFill>
                        </a:rPr>
                        <a:t>7</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Pengaplikasian sistem</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r>
              <a:tr h="244360">
                <a:tc>
                  <a:txBody>
                    <a:bodyPr/>
                    <a:lstStyle/>
                    <a:p>
                      <a:pPr algn="ctr">
                        <a:lnSpc>
                          <a:spcPct val="150000"/>
                        </a:lnSpc>
                        <a:spcAft>
                          <a:spcPts val="0"/>
                        </a:spcAft>
                      </a:pPr>
                      <a:r>
                        <a:rPr lang="id-ID" sz="1100">
                          <a:solidFill>
                            <a:schemeClr val="tx1"/>
                          </a:solidFill>
                        </a:rPr>
                        <a:t>8</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Pembuatan laporan</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a:solidFill>
                            <a:schemeClr val="tx1"/>
                          </a:solidFill>
                        </a:rPr>
                        <a:t> </a:t>
                      </a:r>
                      <a:endParaRPr lang="id-ID" sz="100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a:lnSpc>
                          <a:spcPct val="150000"/>
                        </a:lnSpc>
                        <a:spcAft>
                          <a:spcPts val="0"/>
                        </a:spcAft>
                      </a:pPr>
                      <a:r>
                        <a:rPr lang="id-ID" sz="1100" dirty="0">
                          <a:solidFill>
                            <a:schemeClr val="tx1"/>
                          </a:solidFill>
                        </a:rPr>
                        <a:t> </a:t>
                      </a:r>
                      <a:endParaRPr lang="id-ID" sz="1000" dirty="0">
                        <a:solidFill>
                          <a:schemeClr val="tx1"/>
                        </a:solidFill>
                        <a:latin typeface="Calibri"/>
                      </a:endParaRPr>
                    </a:p>
                  </a:txBody>
                  <a:tcPr marL="61090" marR="6109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r>
            </a:tbl>
          </a:graphicData>
        </a:graphic>
      </p:graphicFrame>
      <p:grpSp>
        <p:nvGrpSpPr>
          <p:cNvPr id="12" name="Group 11"/>
          <p:cNvGrpSpPr/>
          <p:nvPr/>
        </p:nvGrpSpPr>
        <p:grpSpPr>
          <a:xfrm>
            <a:off x="0" y="1214422"/>
            <a:ext cx="9144000" cy="357190"/>
            <a:chOff x="0" y="1214422"/>
            <a:chExt cx="9144000" cy="357190"/>
          </a:xfrm>
        </p:grpSpPr>
        <p:sp>
          <p:nvSpPr>
            <p:cNvPr id="13" name="Rectangle 12"/>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4" name="Rounded Rectangle 13">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7" name="Rounded Rectangle 16">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Metode Penelitian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22" name="Rounded Rectangle 21">
              <a:hlinkClick r:id="rId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4" name="Picture 23" descr="yz.png">
            <a:hlinkClick r:id="rId8" action="ppaction://hlinksldjump"/>
          </p:cNvPr>
          <p:cNvPicPr>
            <a:picLocks noChangeAspect="1"/>
          </p:cNvPicPr>
          <p:nvPr/>
        </p:nvPicPr>
        <p:blipFill>
          <a:blip r:embed="rId9" cstate="print"/>
          <a:stretch>
            <a:fillRect/>
          </a:stretch>
        </p:blipFill>
        <p:spPr>
          <a:xfrm>
            <a:off x="142844" y="5857892"/>
            <a:ext cx="571504" cy="571504"/>
          </a:xfrm>
          <a:prstGeom prst="rect">
            <a:avLst/>
          </a:prstGeom>
        </p:spPr>
      </p:pic>
      <p:sp>
        <p:nvSpPr>
          <p:cNvPr id="25" name="TextBox 24"/>
          <p:cNvSpPr txBox="1"/>
          <p:nvPr/>
        </p:nvSpPr>
        <p:spPr>
          <a:xfrm>
            <a:off x="142844" y="1571612"/>
            <a:ext cx="2286016" cy="4385816"/>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Waktu dan Tempat</a:t>
            </a: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10" action="ppaction://hlinksldjump"/>
              </a:rPr>
              <a:t>Alat dan Bahan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11" action="ppaction://hlinksldjump"/>
              </a:rPr>
              <a:t>Metode Penelitian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2" action="ppaction://hlinksldjump"/>
              </a:rPr>
              <a:t>Studi Pustaka</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Identifikasi Permasalahan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Perancangan Sistem</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5" action="ppaction://hlinksldjump"/>
              </a:rPr>
              <a:t>Perangkat Keras</a:t>
            </a:r>
            <a:endParaRPr lang="id-ID" sz="1600" dirty="0" smtClean="0">
              <a:solidFill>
                <a:schemeClr val="bg1"/>
              </a:solidFill>
            </a:endParaRPr>
          </a:p>
          <a:p>
            <a:pPr marL="627063" indent="-176213">
              <a:buFont typeface="Arial" pitchFamily="34" charset="0"/>
              <a:buChar char="•"/>
            </a:pPr>
            <a:r>
              <a:rPr lang="id-ID" sz="1600" dirty="0" smtClean="0">
                <a:solidFill>
                  <a:schemeClr val="bg1"/>
                </a:solidFill>
                <a:hlinkClick r:id="rId16" action="ppaction://hlinksldjump"/>
              </a:rPr>
              <a:t>Perangkat Lunak</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7" action="ppaction://hlinksldjump"/>
              </a:rPr>
              <a:t>Pembuatan Alat</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8" action="ppaction://hlinksldjump"/>
              </a:rPr>
              <a:t>Pengujian Sistem</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9" action="ppaction://hlinksldjump"/>
              </a:rPr>
              <a:t>Pengaplikasian Sistem</a:t>
            </a:r>
            <a:endParaRPr lang="id-ID" sz="1600" dirty="0" smtClean="0">
              <a:solidFill>
                <a:schemeClr val="bg1"/>
              </a:solidFill>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20" action="ppaction://hlinksldjump"/>
              </a:rPr>
              <a:t>Jadwal Penelitian</a:t>
            </a:r>
            <a:endParaRPr lang="id-ID" b="1" dirty="0" smtClean="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857356" y="-1643098"/>
            <a:ext cx="7500990" cy="1015663"/>
          </a:xfrm>
          <a:prstGeom prst="rect">
            <a:avLst/>
          </a:prstGeom>
          <a:noFill/>
        </p:spPr>
        <p:txBody>
          <a:bodyPr wrap="square" rtlCol="0">
            <a:spAutoFit/>
          </a:bodyPr>
          <a:lstStyle/>
          <a:p>
            <a:r>
              <a:rPr lang="id-ID" sz="6000" dirty="0" smtClean="0">
                <a:solidFill>
                  <a:schemeClr val="bg1"/>
                </a:solidFill>
                <a:latin typeface="Action Jackson" pitchFamily="2" charset="0"/>
              </a:rPr>
              <a:t>Terima Kasih</a:t>
            </a:r>
            <a:endParaRPr lang="id-ID" sz="6000" dirty="0">
              <a:solidFill>
                <a:schemeClr val="bg1"/>
              </a:solidFill>
              <a:latin typeface="Action Jackson" pitchFamily="2" charset="0"/>
            </a:endParaRPr>
          </a:p>
        </p:txBody>
      </p:sp>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pSp>
        <p:nvGrpSpPr>
          <p:cNvPr id="13" name="Group 12"/>
          <p:cNvGrpSpPr/>
          <p:nvPr/>
        </p:nvGrpSpPr>
        <p:grpSpPr>
          <a:xfrm>
            <a:off x="0" y="1214422"/>
            <a:ext cx="9144000" cy="357190"/>
            <a:chOff x="0" y="1214422"/>
            <a:chExt cx="9144000" cy="357190"/>
          </a:xfrm>
        </p:grpSpPr>
        <p:sp>
          <p:nvSpPr>
            <p:cNvPr id="14" name="Rectangle 13"/>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7" name="Rounded Rectangle 16">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0" name="Rounded Rectangle 19">
              <a:hlinkClick r:id="rId5"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Tinjauan Pustaka</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2" name="Rounded Rectangle 21">
              <a:hlinkClick r:id="rId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Metode Penelitian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23" name="Rounded Rectangle 22">
              <a:hlinkClick r:id="rId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Penutup</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grpSp>
      <p:sp>
        <p:nvSpPr>
          <p:cNvPr id="24" name="TextBox 23"/>
          <p:cNvSpPr txBox="1"/>
          <p:nvPr/>
        </p:nvSpPr>
        <p:spPr>
          <a:xfrm>
            <a:off x="142844" y="1571612"/>
            <a:ext cx="2286016" cy="568745"/>
          </a:xfrm>
          <a:prstGeom prst="rect">
            <a:avLst/>
          </a:prstGeom>
          <a:noFill/>
        </p:spPr>
        <p:txBody>
          <a:bodyPr wrap="square" rtlCol="0">
            <a:spAutoFit/>
          </a:bodyPr>
          <a:lstStyle/>
          <a:p>
            <a:pPr marL="0" lvl="1">
              <a:lnSpc>
                <a:spcPct val="200000"/>
              </a:lnSpc>
            </a:pPr>
            <a:r>
              <a:rPr lang="id-ID" b="1" dirty="0" smtClean="0">
                <a:solidFill>
                  <a:schemeClr val="bg1"/>
                </a:solidFill>
                <a:effectLst>
                  <a:outerShdw blurRad="38100" dist="38100" dir="2700000" algn="tl">
                    <a:srgbClr val="000000">
                      <a:alpha val="43137"/>
                    </a:srgbClr>
                  </a:outerShdw>
                </a:effectLst>
                <a:hlinkClick r:id="rId7" action="ppaction://hlinksldjump"/>
              </a:rPr>
              <a:t>Penutup</a:t>
            </a:r>
            <a:endParaRPr lang="id-ID" b="1" dirty="0" smtClean="0">
              <a:solidFill>
                <a:schemeClr val="bg1"/>
              </a:solidFill>
              <a:effectLst>
                <a:outerShdw blurRad="38100" dist="38100" dir="2700000" algn="tl">
                  <a:srgbClr val="000000">
                    <a:alpha val="43137"/>
                  </a:srgbClr>
                </a:outerShdw>
              </a:effectLst>
            </a:endParaRPr>
          </a:p>
        </p:txBody>
      </p:sp>
      <p:pic>
        <p:nvPicPr>
          <p:cNvPr id="26" name="Picture 25" descr="yz.png">
            <a:hlinkClick r:id="rId8" action="ppaction://hlinksldjump"/>
          </p:cNvPr>
          <p:cNvPicPr>
            <a:picLocks noChangeAspect="1"/>
          </p:cNvPicPr>
          <p:nvPr/>
        </p:nvPicPr>
        <p:blipFill>
          <a:blip r:embed="rId9"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par>
                                <p:cTn id="8" presetID="42" presetClass="path" presetSubtype="0" fill="hold" grpId="0" nodeType="withEffect">
                                  <p:stCondLst>
                                    <p:cond delay="0"/>
                                  </p:stCondLst>
                                  <p:iterate type="lt">
                                    <p:tmPct val="100000"/>
                                  </p:iterate>
                                  <p:childTnLst>
                                    <p:animMotion origin="layout" path="M 0.08664 0.01458 L 0.08369 0.76412 " pathEditMode="relative" rAng="0" ptsTypes="AA">
                                      <p:cBhvr>
                                        <p:cTn id="9" dur="1000" fill="hold"/>
                                        <p:tgtEl>
                                          <p:spTgt spid="12"/>
                                        </p:tgtEl>
                                        <p:attrNameLst>
                                          <p:attrName>ppt_x</p:attrName>
                                          <p:attrName>ppt_y</p:attrName>
                                        </p:attrNameLst>
                                      </p:cBhvr>
                                      <p:rCtr x="-2" y="3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072230" cy="4031873"/>
          </a:xfrm>
          <a:prstGeom prst="rect">
            <a:avLst/>
          </a:prstGeom>
          <a:noFill/>
        </p:spPr>
        <p:txBody>
          <a:bodyPr wrap="square" rtlCol="0">
            <a:spAutoFit/>
          </a:bodyPr>
          <a:lstStyle/>
          <a:p>
            <a:pPr marL="0" lvl="1"/>
            <a:r>
              <a:rPr lang="id-ID" sz="1600" b="1" dirty="0" smtClean="0">
                <a:solidFill>
                  <a:schemeClr val="bg1"/>
                </a:solidFill>
              </a:rPr>
              <a:t>Batasan Masalah</a:t>
            </a:r>
          </a:p>
          <a:p>
            <a:pPr marL="342900" lvl="1" indent="-342900" algn="just">
              <a:buFont typeface="+mj-lt"/>
              <a:buAutoNum type="arabicPeriod"/>
            </a:pPr>
            <a:endParaRPr lang="id-ID" sz="1600" dirty="0" smtClean="0">
              <a:solidFill>
                <a:schemeClr val="bg1"/>
              </a:solidFill>
            </a:endParaRPr>
          </a:p>
          <a:p>
            <a:pPr marL="342900" lvl="0" indent="-342900" algn="just">
              <a:buFont typeface="+mj-lt"/>
              <a:buAutoNum type="arabicPeriod"/>
            </a:pPr>
            <a:r>
              <a:rPr lang="id-ID" sz="1600" dirty="0" smtClean="0">
                <a:solidFill>
                  <a:schemeClr val="bg1"/>
                </a:solidFill>
              </a:rPr>
              <a:t>Perangkat yang digunakan adalah sebagai berikut.</a:t>
            </a:r>
          </a:p>
          <a:p>
            <a:pPr marL="714375" lvl="0" indent="-342900" algn="just">
              <a:buFont typeface="Arial" pitchFamily="34" charset="0"/>
              <a:buChar char="•"/>
            </a:pPr>
            <a:r>
              <a:rPr lang="id-ID" sz="1600" dirty="0" smtClean="0">
                <a:solidFill>
                  <a:schemeClr val="bg1"/>
                </a:solidFill>
              </a:rPr>
              <a:t>Sensor percepatan menggunakan modul </a:t>
            </a:r>
            <a:r>
              <a:rPr lang="id-ID" sz="1600" i="1" dirty="0" smtClean="0">
                <a:solidFill>
                  <a:schemeClr val="bg1"/>
                </a:solidFill>
              </a:rPr>
              <a:t>accelerometer</a:t>
            </a:r>
            <a:r>
              <a:rPr lang="id-ID" sz="1600" dirty="0" smtClean="0">
                <a:solidFill>
                  <a:schemeClr val="bg1"/>
                </a:solidFill>
              </a:rPr>
              <a:t> H48C</a:t>
            </a:r>
          </a:p>
          <a:p>
            <a:pPr marL="714375" lvl="0" indent="-342900" algn="just">
              <a:buFont typeface="Arial" pitchFamily="34" charset="0"/>
              <a:buChar char="•"/>
            </a:pPr>
            <a:r>
              <a:rPr lang="id-ID" sz="1600" dirty="0" smtClean="0">
                <a:solidFill>
                  <a:schemeClr val="bg1"/>
                </a:solidFill>
              </a:rPr>
              <a:t>Mikrokontroler eksternal menggunakan Arduino type Arduino Deumilanove</a:t>
            </a:r>
          </a:p>
          <a:p>
            <a:pPr marL="714375" lvl="0" indent="-342900" algn="just">
              <a:buFont typeface="Arial" pitchFamily="34" charset="0"/>
              <a:buChar char="•"/>
            </a:pPr>
            <a:r>
              <a:rPr lang="id-ID" sz="1600" dirty="0" smtClean="0">
                <a:solidFill>
                  <a:schemeClr val="bg1"/>
                </a:solidFill>
              </a:rPr>
              <a:t>Modul wireless menggunakan Xbee Pro </a:t>
            </a:r>
            <a:r>
              <a:rPr lang="id-ID" sz="1600" i="1" dirty="0" smtClean="0">
                <a:solidFill>
                  <a:schemeClr val="bg1"/>
                </a:solidFill>
              </a:rPr>
              <a:t>Series </a:t>
            </a:r>
            <a:endParaRPr lang="id-ID" sz="1600" dirty="0" smtClean="0">
              <a:solidFill>
                <a:schemeClr val="bg1"/>
              </a:solidFill>
            </a:endParaRPr>
          </a:p>
          <a:p>
            <a:pPr marL="342900" lvl="0" indent="-342900" algn="just">
              <a:buFont typeface="+mj-lt"/>
              <a:buAutoNum type="arabicPeriod" startAt="2"/>
            </a:pPr>
            <a:r>
              <a:rPr lang="en-US" sz="1600" dirty="0" smtClean="0">
                <a:solidFill>
                  <a:schemeClr val="bg1"/>
                </a:solidFill>
              </a:rPr>
              <a:t>Bagaimana </a:t>
            </a:r>
            <a:r>
              <a:rPr lang="id-ID" sz="1600" dirty="0" smtClean="0">
                <a:solidFill>
                  <a:schemeClr val="bg1"/>
                </a:solidFill>
              </a:rPr>
              <a:t>merancang sebuah sistem akusisi data yang mampu melakukan pengambilan data dari lingkungan sekaligus berkomunikasi dengan perangkat lain</a:t>
            </a:r>
            <a:r>
              <a:rPr lang="en-US" sz="1600" dirty="0" smtClean="0">
                <a:solidFill>
                  <a:schemeClr val="bg1"/>
                </a:solidFill>
              </a:rPr>
              <a:t>.</a:t>
            </a:r>
            <a:endParaRPr lang="id-ID" sz="1600" dirty="0" smtClean="0">
              <a:solidFill>
                <a:schemeClr val="bg1"/>
              </a:solidFill>
            </a:endParaRPr>
          </a:p>
          <a:p>
            <a:pPr marL="342900" lvl="0" indent="-342900" algn="just">
              <a:buFont typeface="+mj-lt"/>
              <a:buAutoNum type="arabicPeriod" startAt="2"/>
            </a:pPr>
            <a:r>
              <a:rPr lang="id-ID" sz="1600" dirty="0" smtClean="0">
                <a:solidFill>
                  <a:schemeClr val="bg1"/>
                </a:solidFill>
              </a:rPr>
              <a:t>Topologi jaringan ZigBee yang digunakan adalah topologi </a:t>
            </a:r>
            <a:r>
              <a:rPr lang="id-ID" sz="1600" i="1" dirty="0" smtClean="0">
                <a:solidFill>
                  <a:schemeClr val="bg1"/>
                </a:solidFill>
              </a:rPr>
              <a:t>star</a:t>
            </a:r>
            <a:r>
              <a:rPr lang="id-ID" sz="1600" dirty="0" smtClean="0">
                <a:solidFill>
                  <a:schemeClr val="bg1"/>
                </a:solidFill>
              </a:rPr>
              <a:t> dan tidak membahas detil tentang topologi jaringan.</a:t>
            </a:r>
          </a:p>
          <a:p>
            <a:pPr marL="342900" lvl="0" indent="-342900" algn="just">
              <a:buFont typeface="+mj-lt"/>
              <a:buAutoNum type="arabicPeriod" startAt="2"/>
            </a:pPr>
            <a:r>
              <a:rPr lang="en-US" sz="1600" dirty="0" smtClean="0">
                <a:solidFill>
                  <a:schemeClr val="bg1"/>
                </a:solidFill>
              </a:rPr>
              <a:t>Perancangan system tidak membahas masalah keamanan jaringan.</a:t>
            </a:r>
            <a:endParaRPr lang="id-ID" sz="1600" dirty="0" smtClean="0">
              <a:solidFill>
                <a:schemeClr val="bg1"/>
              </a:solidFill>
            </a:endParaRPr>
          </a:p>
          <a:p>
            <a:pPr marL="342900" lvl="0" indent="-342900" algn="just">
              <a:buFont typeface="+mj-lt"/>
              <a:buAutoNum type="arabicPeriod" startAt="2"/>
            </a:pPr>
            <a:endParaRPr lang="id-ID" sz="1600" dirty="0" smtClean="0">
              <a:solidFill>
                <a:schemeClr val="bg1"/>
              </a:solidFill>
            </a:endParaRPr>
          </a:p>
          <a:p>
            <a:pPr marL="0" lvl="1"/>
            <a:endParaRPr lang="id-ID" sz="1600" dirty="0" smtClean="0">
              <a:solidFill>
                <a:schemeClr val="bg1"/>
              </a:solidFill>
            </a:endParaRPr>
          </a:p>
          <a:p>
            <a:pPr marL="0" lvl="1"/>
            <a:endParaRPr lang="id-ID" sz="1600" b="1" dirty="0" smtClean="0">
              <a:solidFill>
                <a:schemeClr val="bg1"/>
              </a:solidFill>
            </a:endParaRPr>
          </a:p>
        </p:txBody>
      </p:sp>
      <p:sp>
        <p:nvSpPr>
          <p:cNvPr id="22" name="TextBox 21"/>
          <p:cNvSpPr txBox="1"/>
          <p:nvPr/>
        </p:nvSpPr>
        <p:spPr>
          <a:xfrm>
            <a:off x="142844" y="1571612"/>
            <a:ext cx="2214578" cy="2862322"/>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4" action="ppaction://hlinksldjump"/>
              </a:rPr>
              <a:t>Latar Belakang</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5" action="ppaction://hlinksldjump"/>
              </a:rPr>
              <a:t>Perumusan Masalah</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Batasan Masalah</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7" action="ppaction://hlinksldjump"/>
              </a:rPr>
              <a:t>Tujuan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8" action="ppaction://hlinksldjump"/>
              </a:rPr>
              <a:t>Manfaat</a:t>
            </a:r>
            <a:endParaRPr lang="id-ID" b="1" dirty="0">
              <a:solidFill>
                <a:schemeClr val="bg1"/>
              </a:solidFill>
              <a:effectLst>
                <a:outerShdw blurRad="38100" dist="38100" dir="2700000" algn="tl">
                  <a:srgbClr val="000000">
                    <a:alpha val="43137"/>
                  </a:srgbClr>
                </a:outerShdw>
              </a:effectLst>
            </a:endParaRPr>
          </a:p>
        </p:txBody>
      </p:sp>
      <p:grpSp>
        <p:nvGrpSpPr>
          <p:cNvPr id="11" name="Group 10"/>
          <p:cNvGrpSpPr/>
          <p:nvPr/>
        </p:nvGrpSpPr>
        <p:grpSpPr>
          <a:xfrm>
            <a:off x="0" y="1214422"/>
            <a:ext cx="9144000" cy="357190"/>
            <a:chOff x="0" y="1214422"/>
            <a:chExt cx="9144000" cy="357190"/>
          </a:xfrm>
        </p:grpSpPr>
        <p:sp>
          <p:nvSpPr>
            <p:cNvPr id="12" name="Rectangle 11"/>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Rounded Rectangle 12">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Pendahuluan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14" name="Rounded Rectangle 13">
              <a:hlinkClick r:id="rId9"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Tinjauan Pustaka</a:t>
              </a:r>
              <a:endParaRPr lang="id-ID" sz="1600" dirty="0">
                <a:effectLst>
                  <a:outerShdw blurRad="38100" dist="38100" dir="2700000" algn="tl">
                    <a:srgbClr val="000000">
                      <a:alpha val="43137"/>
                    </a:srgbClr>
                  </a:outerShdw>
                </a:effectLst>
                <a:latin typeface="Bauhaus Md BT" pitchFamily="82" charset="0"/>
              </a:endParaRPr>
            </a:p>
          </p:txBody>
        </p:sp>
        <p:sp>
          <p:nvSpPr>
            <p:cNvPr id="17" name="Rounded Rectangle 16">
              <a:hlinkClick r:id="rId10"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20" name="Rounded Rectangle 19">
              <a:hlinkClick r:id="rId11"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3" name="Picture 22" descr="yz.png">
            <a:hlinkClick r:id="rId12" action="ppaction://hlinksldjump"/>
          </p:cNvPr>
          <p:cNvPicPr>
            <a:picLocks noChangeAspect="1"/>
          </p:cNvPicPr>
          <p:nvPr/>
        </p:nvPicPr>
        <p:blipFill>
          <a:blip r:embed="rId13"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072230" cy="2800767"/>
          </a:xfrm>
          <a:prstGeom prst="rect">
            <a:avLst/>
          </a:prstGeom>
          <a:noFill/>
        </p:spPr>
        <p:txBody>
          <a:bodyPr wrap="square" rtlCol="0">
            <a:spAutoFit/>
          </a:bodyPr>
          <a:lstStyle/>
          <a:p>
            <a:pPr marL="0" lvl="1"/>
            <a:r>
              <a:rPr lang="id-ID" sz="1600" b="1" dirty="0" smtClean="0">
                <a:solidFill>
                  <a:schemeClr val="bg1"/>
                </a:solidFill>
              </a:rPr>
              <a:t>Tujuan</a:t>
            </a:r>
          </a:p>
          <a:p>
            <a:pPr marL="342900" lvl="1" indent="-342900" algn="just">
              <a:buFont typeface="+mj-lt"/>
              <a:buAutoNum type="arabicPeriod"/>
            </a:pPr>
            <a:endParaRPr lang="id-ID" sz="1600" dirty="0" smtClean="0">
              <a:solidFill>
                <a:schemeClr val="bg1"/>
              </a:solidFill>
            </a:endParaRPr>
          </a:p>
          <a:p>
            <a:pPr marL="342900" lvl="0" indent="-342900">
              <a:buFont typeface="+mj-lt"/>
              <a:buAutoNum type="arabicPeriod"/>
            </a:pPr>
            <a:r>
              <a:rPr lang="id-ID" sz="1600" dirty="0" smtClean="0">
                <a:solidFill>
                  <a:schemeClr val="bg1"/>
                </a:solidFill>
              </a:rPr>
              <a:t>Melakukan pengukuran terhadap pergerakan material longsor menggunakan sensor percepatan.</a:t>
            </a:r>
          </a:p>
          <a:p>
            <a:pPr marL="342900" lvl="0" indent="-342900">
              <a:buFont typeface="+mj-lt"/>
              <a:buAutoNum type="arabicPeriod"/>
            </a:pPr>
            <a:r>
              <a:rPr lang="id-ID" sz="1600" dirty="0" smtClean="0">
                <a:solidFill>
                  <a:schemeClr val="bg1"/>
                </a:solidFill>
              </a:rPr>
              <a:t>Melakukan kalibrasi dan menentukan tingkat akurasi terhadap modul sensor akselerometer H48C.</a:t>
            </a:r>
          </a:p>
          <a:p>
            <a:pPr marL="342900" lvl="0" indent="-342900">
              <a:buFont typeface="+mj-lt"/>
              <a:buAutoNum type="arabicPeriod"/>
            </a:pPr>
            <a:r>
              <a:rPr lang="id-ID" sz="1600" dirty="0" smtClean="0">
                <a:solidFill>
                  <a:schemeClr val="bg1"/>
                </a:solidFill>
              </a:rPr>
              <a:t>Merancang dan membuat sistem </a:t>
            </a:r>
            <a:r>
              <a:rPr lang="id-ID" sz="1600" i="1" dirty="0" smtClean="0">
                <a:solidFill>
                  <a:schemeClr val="bg1"/>
                </a:solidFill>
              </a:rPr>
              <a:t>telemetry</a:t>
            </a:r>
            <a:r>
              <a:rPr lang="id-ID" sz="1600" dirty="0" smtClean="0">
                <a:solidFill>
                  <a:schemeClr val="bg1"/>
                </a:solidFill>
              </a:rPr>
              <a:t> berbasis </a:t>
            </a:r>
            <a:r>
              <a:rPr lang="id-ID" sz="1600" i="1" dirty="0" smtClean="0">
                <a:solidFill>
                  <a:schemeClr val="bg1"/>
                </a:solidFill>
              </a:rPr>
              <a:t>Zigbee wireless RF</a:t>
            </a:r>
            <a:r>
              <a:rPr lang="id-ID" sz="1600" dirty="0" smtClean="0">
                <a:solidFill>
                  <a:schemeClr val="bg1"/>
                </a:solidFill>
              </a:rPr>
              <a:t>.</a:t>
            </a:r>
          </a:p>
          <a:p>
            <a:pPr marL="342900" lvl="0" indent="-342900" algn="just">
              <a:buFont typeface="+mj-lt"/>
              <a:buAutoNum type="arabicPeriod" startAt="2"/>
            </a:pPr>
            <a:endParaRPr lang="id-ID" sz="1600" dirty="0" smtClean="0">
              <a:solidFill>
                <a:schemeClr val="bg1"/>
              </a:solidFill>
            </a:endParaRPr>
          </a:p>
          <a:p>
            <a:pPr marL="0" lvl="1"/>
            <a:endParaRPr lang="id-ID" sz="1600" dirty="0" smtClean="0">
              <a:solidFill>
                <a:schemeClr val="bg1"/>
              </a:solidFill>
            </a:endParaRPr>
          </a:p>
          <a:p>
            <a:pPr marL="0" lvl="1"/>
            <a:endParaRPr lang="id-ID" sz="1600" b="1" dirty="0" smtClean="0">
              <a:solidFill>
                <a:schemeClr val="bg1"/>
              </a:solidFill>
            </a:endParaRPr>
          </a:p>
        </p:txBody>
      </p:sp>
      <p:sp>
        <p:nvSpPr>
          <p:cNvPr id="22" name="TextBox 21"/>
          <p:cNvSpPr txBox="1"/>
          <p:nvPr/>
        </p:nvSpPr>
        <p:spPr>
          <a:xfrm>
            <a:off x="142844" y="1571612"/>
            <a:ext cx="2214578" cy="2862322"/>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4" action="ppaction://hlinksldjump"/>
              </a:rPr>
              <a:t>Latar Belakang</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5" action="ppaction://hlinksldjump"/>
              </a:rPr>
              <a:t>Perumusan Masalah</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Batasan Masalah</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7" action="ppaction://hlinksldjump"/>
              </a:rPr>
              <a:t>Tujuan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8" action="ppaction://hlinksldjump"/>
              </a:rPr>
              <a:t>Manfaat</a:t>
            </a:r>
            <a:endParaRPr lang="id-ID" b="1" dirty="0">
              <a:solidFill>
                <a:schemeClr val="bg1"/>
              </a:solidFill>
              <a:effectLst>
                <a:outerShdw blurRad="38100" dist="38100" dir="2700000" algn="tl">
                  <a:srgbClr val="000000">
                    <a:alpha val="43137"/>
                  </a:srgbClr>
                </a:outerShdw>
              </a:effectLst>
            </a:endParaRPr>
          </a:p>
        </p:txBody>
      </p:sp>
      <p:grpSp>
        <p:nvGrpSpPr>
          <p:cNvPr id="11" name="Group 10"/>
          <p:cNvGrpSpPr/>
          <p:nvPr/>
        </p:nvGrpSpPr>
        <p:grpSpPr>
          <a:xfrm>
            <a:off x="0" y="1214422"/>
            <a:ext cx="9144000" cy="357190"/>
            <a:chOff x="0" y="1214422"/>
            <a:chExt cx="9144000" cy="357190"/>
          </a:xfrm>
        </p:grpSpPr>
        <p:sp>
          <p:nvSpPr>
            <p:cNvPr id="12" name="Rectangle 11"/>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Rounded Rectangle 12">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Pendahuluan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14" name="Rounded Rectangle 13">
              <a:hlinkClick r:id="rId9"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Tinjauan Pustaka</a:t>
              </a:r>
              <a:endParaRPr lang="id-ID" sz="1600" dirty="0">
                <a:effectLst>
                  <a:outerShdw blurRad="38100" dist="38100" dir="2700000" algn="tl">
                    <a:srgbClr val="000000">
                      <a:alpha val="43137"/>
                    </a:srgbClr>
                  </a:outerShdw>
                </a:effectLst>
                <a:latin typeface="Bauhaus Md BT" pitchFamily="82" charset="0"/>
              </a:endParaRPr>
            </a:p>
          </p:txBody>
        </p:sp>
        <p:sp>
          <p:nvSpPr>
            <p:cNvPr id="17" name="Rounded Rectangle 16">
              <a:hlinkClick r:id="rId10"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20" name="Rounded Rectangle 19">
              <a:hlinkClick r:id="rId11"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9" name="Picture 28" descr="yz.png">
            <a:hlinkClick r:id="rId12" action="ppaction://hlinksldjump"/>
          </p:cNvPr>
          <p:cNvPicPr>
            <a:picLocks noChangeAspect="1"/>
          </p:cNvPicPr>
          <p:nvPr/>
        </p:nvPicPr>
        <p:blipFill>
          <a:blip r:embed="rId13"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072230" cy="2800767"/>
          </a:xfrm>
          <a:prstGeom prst="rect">
            <a:avLst/>
          </a:prstGeom>
          <a:noFill/>
        </p:spPr>
        <p:txBody>
          <a:bodyPr wrap="square" rtlCol="0">
            <a:spAutoFit/>
          </a:bodyPr>
          <a:lstStyle/>
          <a:p>
            <a:pPr marL="0" lvl="1"/>
            <a:r>
              <a:rPr lang="id-ID" sz="1600" b="1" dirty="0" smtClean="0">
                <a:solidFill>
                  <a:schemeClr val="bg1"/>
                </a:solidFill>
              </a:rPr>
              <a:t>Manfaat</a:t>
            </a:r>
          </a:p>
          <a:p>
            <a:pPr marL="342900" lvl="1" indent="-342900" algn="just">
              <a:buFont typeface="+mj-lt"/>
              <a:buAutoNum type="arabicPeriod"/>
            </a:pPr>
            <a:endParaRPr lang="id-ID" sz="1600" dirty="0" smtClean="0">
              <a:solidFill>
                <a:schemeClr val="bg1"/>
              </a:solidFill>
            </a:endParaRPr>
          </a:p>
          <a:p>
            <a:pPr marL="342900" lvl="0" indent="-342900" algn="just">
              <a:buFont typeface="+mj-lt"/>
              <a:buAutoNum type="arabicPeriod"/>
            </a:pPr>
            <a:r>
              <a:rPr lang="id-ID" sz="1600" dirty="0" smtClean="0">
                <a:solidFill>
                  <a:schemeClr val="bg1"/>
                </a:solidFill>
              </a:rPr>
              <a:t>Mengaplikasikan jaringan sensor secara nirkabel terhadap sistem peringatan dini bencana tanah longsor.</a:t>
            </a:r>
          </a:p>
          <a:p>
            <a:pPr marL="342900" lvl="0" indent="-342900" algn="just">
              <a:buFont typeface="+mj-lt"/>
              <a:buAutoNum type="arabicPeriod"/>
            </a:pPr>
            <a:r>
              <a:rPr lang="en-US" sz="1600" dirty="0" smtClean="0">
                <a:solidFill>
                  <a:schemeClr val="bg1"/>
                </a:solidFill>
              </a:rPr>
              <a:t>Untuk </a:t>
            </a:r>
            <a:r>
              <a:rPr lang="id-ID" sz="1600" dirty="0" smtClean="0">
                <a:solidFill>
                  <a:schemeClr val="bg1"/>
                </a:solidFill>
              </a:rPr>
              <a:t>menyelesaikan permasalahan dari sistem peringatan dini bencana tanah longsor yang ada sebelumnya yang masih terkendala masalah fleksibilitas dan portabilitas</a:t>
            </a:r>
            <a:r>
              <a:rPr lang="en-US" sz="1600" dirty="0" smtClean="0">
                <a:solidFill>
                  <a:schemeClr val="bg1"/>
                </a:solidFill>
              </a:rPr>
              <a:t>.  </a:t>
            </a:r>
            <a:endParaRPr lang="id-ID" sz="1600" dirty="0" smtClean="0">
              <a:solidFill>
                <a:schemeClr val="bg1"/>
              </a:solidFill>
            </a:endParaRPr>
          </a:p>
          <a:p>
            <a:pPr marL="342900" lvl="0" indent="-342900" algn="just">
              <a:buFont typeface="+mj-lt"/>
              <a:buAutoNum type="arabicPeriod"/>
            </a:pPr>
            <a:r>
              <a:rPr lang="en-US" sz="1600" dirty="0" smtClean="0">
                <a:solidFill>
                  <a:schemeClr val="bg1"/>
                </a:solidFill>
              </a:rPr>
              <a:t>Dapat me</a:t>
            </a:r>
            <a:r>
              <a:rPr lang="id-ID" sz="1600" dirty="0" smtClean="0">
                <a:solidFill>
                  <a:schemeClr val="bg1"/>
                </a:solidFill>
              </a:rPr>
              <a:t>lakukan alih teknologi tentang jaringan sensor nirkabel yang masih terkategori baru untuk Indonesia</a:t>
            </a:r>
            <a:r>
              <a:rPr lang="en-US" sz="1600" dirty="0" smtClean="0">
                <a:solidFill>
                  <a:schemeClr val="bg1"/>
                </a:solidFill>
              </a:rPr>
              <a:t>.</a:t>
            </a:r>
            <a:endParaRPr lang="id-ID" sz="1600" dirty="0" smtClean="0">
              <a:solidFill>
                <a:schemeClr val="bg1"/>
              </a:solidFill>
            </a:endParaRPr>
          </a:p>
          <a:p>
            <a:pPr marL="342900" lvl="0" indent="-342900" algn="just">
              <a:buFont typeface="+mj-lt"/>
              <a:buAutoNum type="arabicPeriod"/>
            </a:pPr>
            <a:r>
              <a:rPr lang="id-ID" sz="1600" dirty="0" smtClean="0">
                <a:solidFill>
                  <a:schemeClr val="bg1"/>
                </a:solidFill>
              </a:rPr>
              <a:t>Sebagai bahan kajian untuk aplikasi jaringan sensor nirkabel dibidang lain.</a:t>
            </a:r>
          </a:p>
        </p:txBody>
      </p:sp>
      <p:sp>
        <p:nvSpPr>
          <p:cNvPr id="20" name="TextBox 19"/>
          <p:cNvSpPr txBox="1"/>
          <p:nvPr/>
        </p:nvSpPr>
        <p:spPr>
          <a:xfrm>
            <a:off x="142844" y="1571612"/>
            <a:ext cx="2214578" cy="2862322"/>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4" action="ppaction://hlinksldjump"/>
              </a:rPr>
              <a:t>Latar Belakang</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5" action="ppaction://hlinksldjump"/>
              </a:rPr>
              <a:t>Perumusan Masalah</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Batasan Masalah</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7" action="ppaction://hlinksldjump"/>
              </a:rPr>
              <a:t>Tujuan</a:t>
            </a:r>
            <a:endParaRPr lang="id-ID" b="1" dirty="0" smtClean="0">
              <a:solidFill>
                <a:schemeClr val="bg1"/>
              </a:solidFill>
              <a:effectLst>
                <a:outerShdw blurRad="38100" dist="38100" dir="2700000" algn="tl">
                  <a:srgbClr val="000000">
                    <a:alpha val="43137"/>
                  </a:srgbClr>
                </a:outerShdw>
              </a:effectLst>
            </a:endParaRPr>
          </a:p>
          <a:p>
            <a:pPr>
              <a:lnSpc>
                <a:spcPct val="200000"/>
              </a:lnSpc>
            </a:pPr>
            <a:r>
              <a:rPr lang="id-ID" b="1" dirty="0" smtClean="0">
                <a:solidFill>
                  <a:schemeClr val="bg1"/>
                </a:solidFill>
                <a:effectLst>
                  <a:outerShdw blurRad="38100" dist="38100" dir="2700000" algn="tl">
                    <a:srgbClr val="000000">
                      <a:alpha val="43137"/>
                    </a:srgbClr>
                  </a:outerShdw>
                </a:effectLst>
                <a:hlinkClick r:id="rId8" action="ppaction://hlinksldjump"/>
              </a:rPr>
              <a:t>Manfaat</a:t>
            </a:r>
            <a:endParaRPr lang="id-ID" b="1" dirty="0">
              <a:solidFill>
                <a:schemeClr val="bg1"/>
              </a:solidFill>
              <a:effectLst>
                <a:outerShdw blurRad="38100" dist="38100" dir="2700000" algn="tl">
                  <a:srgbClr val="000000">
                    <a:alpha val="43137"/>
                  </a:srgbClr>
                </a:outerShdw>
              </a:effectLst>
            </a:endParaRPr>
          </a:p>
        </p:txBody>
      </p:sp>
      <p:grpSp>
        <p:nvGrpSpPr>
          <p:cNvPr id="11" name="Group 10"/>
          <p:cNvGrpSpPr/>
          <p:nvPr/>
        </p:nvGrpSpPr>
        <p:grpSpPr>
          <a:xfrm>
            <a:off x="0" y="1214422"/>
            <a:ext cx="9144000" cy="357190"/>
            <a:chOff x="0" y="1214422"/>
            <a:chExt cx="9144000" cy="357190"/>
          </a:xfrm>
        </p:grpSpPr>
        <p:sp>
          <p:nvSpPr>
            <p:cNvPr id="12" name="Rectangle 11"/>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Rounded Rectangle 12">
              <a:hlinkClick r:id="rId4"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Pendahuluan</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14" name="Rounded Rectangle 13">
              <a:hlinkClick r:id="rId9"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Tinjauan Pustaka</a:t>
              </a:r>
              <a:endParaRPr lang="id-ID" sz="1600" dirty="0">
                <a:effectLst>
                  <a:outerShdw blurRad="38100" dist="38100" dir="2700000" algn="tl">
                    <a:srgbClr val="000000">
                      <a:alpha val="43137"/>
                    </a:srgbClr>
                  </a:outerShdw>
                </a:effectLst>
                <a:latin typeface="Bauhaus Md BT" pitchFamily="82" charset="0"/>
              </a:endParaRPr>
            </a:p>
          </p:txBody>
        </p:sp>
        <p:sp>
          <p:nvSpPr>
            <p:cNvPr id="17" name="Rounded Rectangle 16">
              <a:hlinkClick r:id="rId10"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22" name="Rounded Rectangle 21">
              <a:hlinkClick r:id="rId11"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3" name="Picture 22" descr="yz.png">
            <a:hlinkClick r:id="rId12" action="ppaction://hlinksldjump"/>
          </p:cNvPr>
          <p:cNvPicPr>
            <a:picLocks noChangeAspect="1"/>
          </p:cNvPicPr>
          <p:nvPr/>
        </p:nvPicPr>
        <p:blipFill>
          <a:blip r:embed="rId13"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072230" cy="1323439"/>
          </a:xfrm>
          <a:prstGeom prst="rect">
            <a:avLst/>
          </a:prstGeom>
          <a:noFill/>
        </p:spPr>
        <p:txBody>
          <a:bodyPr wrap="square" rtlCol="0">
            <a:spAutoFit/>
          </a:bodyPr>
          <a:lstStyle/>
          <a:p>
            <a:pPr marL="0" lvl="1"/>
            <a:r>
              <a:rPr lang="id-ID" sz="1600" b="1" dirty="0" smtClean="0">
                <a:solidFill>
                  <a:schemeClr val="bg1"/>
                </a:solidFill>
              </a:rPr>
              <a:t>Longsor</a:t>
            </a:r>
          </a:p>
          <a:p>
            <a:pPr marL="0" lvl="1" algn="just"/>
            <a:endParaRPr lang="id-ID" sz="1600" b="1" dirty="0" smtClean="0">
              <a:solidFill>
                <a:schemeClr val="bg1"/>
              </a:solidFill>
            </a:endParaRPr>
          </a:p>
          <a:p>
            <a:pPr marL="0" lvl="1" algn="just"/>
            <a:r>
              <a:rPr lang="id-ID" sz="1600" dirty="0" smtClean="0">
                <a:solidFill>
                  <a:schemeClr val="bg1"/>
                </a:solidFill>
              </a:rPr>
              <a:t>Tanah longsor adalah perpindahan material pembentuk lereng berupa batuan, bahan rombakan, tanah, atau material campuran tersebut, bergerak ke bawah atau keluar lereng.</a:t>
            </a:r>
            <a:endParaRPr lang="id-ID" sz="1600" b="1" dirty="0" smtClean="0">
              <a:solidFill>
                <a:schemeClr val="bg1"/>
              </a:solidFill>
            </a:endParaRPr>
          </a:p>
        </p:txBody>
      </p:sp>
      <p:sp>
        <p:nvSpPr>
          <p:cNvPr id="20" name="TextBox 19"/>
          <p:cNvSpPr txBox="1"/>
          <p:nvPr/>
        </p:nvSpPr>
        <p:spPr>
          <a:xfrm>
            <a:off x="142844" y="1571612"/>
            <a:ext cx="2286016" cy="3862596"/>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4" action="ppaction://hlinksldjump"/>
              </a:rPr>
              <a:t>Longsor</a:t>
            </a:r>
            <a:endParaRPr lang="id-ID"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5" action="ppaction://hlinksldjump"/>
              </a:rPr>
              <a:t>Jenis longsor</a:t>
            </a:r>
            <a:endParaRPr lang="id-ID" sz="1600"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6" action="ppaction://hlinksldjump"/>
              </a:rPr>
              <a:t>Faktor Penyebab</a:t>
            </a:r>
            <a:endParaRPr lang="id-ID" sz="1600" b="1" dirty="0" smtClean="0">
              <a:solidFill>
                <a:schemeClr val="bg1"/>
              </a:solidFill>
              <a:effectLst>
                <a:outerShdw blurRad="38100" dist="38100" dir="2700000" algn="tl">
                  <a:srgbClr val="000000">
                    <a:alpha val="43137"/>
                  </a:srgbClr>
                </a:outerShdw>
              </a:effectLst>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7" action="ppaction://hlinksldjump"/>
              </a:rPr>
              <a:t>JSN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8" action="ppaction://hlinksldjump"/>
              </a:rPr>
              <a:t>Arsitektur</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9" action="ppaction://hlinksldjump"/>
              </a:rPr>
              <a:t>Topologi</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0" action="ppaction://hlinksldjump"/>
              </a:rPr>
              <a:t>Modul Wireless RF</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1" action="ppaction://hlinksldjump"/>
              </a:rPr>
              <a:t>Sensor Percepatan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2" action="ppaction://hlinksldjump"/>
              </a:rPr>
              <a:t>Pengukuran Perpindahan Tanah</a:t>
            </a:r>
            <a:endParaRPr lang="id-ID" sz="1600" dirty="0" smtClean="0">
              <a:solidFill>
                <a:schemeClr val="bg1"/>
              </a:solidFill>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p:txBody>
      </p:sp>
      <p:grpSp>
        <p:nvGrpSpPr>
          <p:cNvPr id="11" name="Group 10"/>
          <p:cNvGrpSpPr/>
          <p:nvPr/>
        </p:nvGrpSpPr>
        <p:grpSpPr>
          <a:xfrm>
            <a:off x="0" y="1214422"/>
            <a:ext cx="9144000" cy="357190"/>
            <a:chOff x="0" y="1214422"/>
            <a:chExt cx="9144000" cy="357190"/>
          </a:xfrm>
        </p:grpSpPr>
        <p:sp>
          <p:nvSpPr>
            <p:cNvPr id="12" name="Rectangle 11"/>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Rounded Rectangle 12">
              <a:hlinkClick r:id="rId13"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14" name="Rounded Rectangle 13">
              <a:hlinkClick r:id="rId4"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Tinjauan Pustaka</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17" name="Rounded Rectangle 16">
              <a:hlinkClick r:id="rId14"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22" name="Rounded Rectangle 21">
              <a:hlinkClick r:id="rId15"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23" name="Picture 22" descr="yz.png">
            <a:hlinkClick r:id="rId16" action="ppaction://hlinksldjump"/>
          </p:cNvPr>
          <p:cNvPicPr>
            <a:picLocks noChangeAspect="1"/>
          </p:cNvPicPr>
          <p:nvPr/>
        </p:nvPicPr>
        <p:blipFill>
          <a:blip r:embed="rId17"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072230" cy="338554"/>
          </a:xfrm>
          <a:prstGeom prst="rect">
            <a:avLst/>
          </a:prstGeom>
          <a:noFill/>
        </p:spPr>
        <p:txBody>
          <a:bodyPr wrap="square" rtlCol="0">
            <a:spAutoFit/>
          </a:bodyPr>
          <a:lstStyle/>
          <a:p>
            <a:pPr marL="0" lvl="1"/>
            <a:r>
              <a:rPr lang="id-ID" sz="1600" b="1" dirty="0" smtClean="0">
                <a:solidFill>
                  <a:schemeClr val="bg1"/>
                </a:solidFill>
              </a:rPr>
              <a:t>Jenis Longsor</a:t>
            </a:r>
          </a:p>
        </p:txBody>
      </p:sp>
      <p:pic>
        <p:nvPicPr>
          <p:cNvPr id="22" name="Picture 21"/>
          <p:cNvPicPr/>
          <p:nvPr/>
        </p:nvPicPr>
        <p:blipFill>
          <a:blip r:embed="rId4"/>
          <a:srcRect/>
          <a:stretch>
            <a:fillRect/>
          </a:stretch>
        </p:blipFill>
        <p:spPr bwMode="auto">
          <a:xfrm>
            <a:off x="3357554" y="2500306"/>
            <a:ext cx="2500330" cy="1428760"/>
          </a:xfrm>
          <a:prstGeom prst="rect">
            <a:avLst/>
          </a:prstGeom>
          <a:noFill/>
          <a:ln w="9525">
            <a:noFill/>
            <a:miter lim="800000"/>
            <a:headEnd/>
            <a:tailEnd/>
          </a:ln>
        </p:spPr>
      </p:pic>
      <p:pic>
        <p:nvPicPr>
          <p:cNvPr id="23" name="Picture 22"/>
          <p:cNvPicPr/>
          <p:nvPr/>
        </p:nvPicPr>
        <p:blipFill>
          <a:blip r:embed="rId5"/>
          <a:srcRect/>
          <a:stretch>
            <a:fillRect/>
          </a:stretch>
        </p:blipFill>
        <p:spPr bwMode="auto">
          <a:xfrm>
            <a:off x="3357554" y="4643446"/>
            <a:ext cx="2500330" cy="1357322"/>
          </a:xfrm>
          <a:prstGeom prst="rect">
            <a:avLst/>
          </a:prstGeom>
          <a:noFill/>
          <a:ln w="9525">
            <a:noFill/>
            <a:miter lim="800000"/>
            <a:headEnd/>
            <a:tailEnd/>
          </a:ln>
        </p:spPr>
      </p:pic>
      <p:sp>
        <p:nvSpPr>
          <p:cNvPr id="26" name="TextBox 25"/>
          <p:cNvSpPr txBox="1"/>
          <p:nvPr/>
        </p:nvSpPr>
        <p:spPr>
          <a:xfrm>
            <a:off x="3071802" y="2143116"/>
            <a:ext cx="1804405" cy="338554"/>
          </a:xfrm>
          <a:prstGeom prst="rect">
            <a:avLst/>
          </a:prstGeom>
          <a:noFill/>
        </p:spPr>
        <p:txBody>
          <a:bodyPr wrap="none" rtlCol="0">
            <a:spAutoFit/>
          </a:bodyPr>
          <a:lstStyle/>
          <a:p>
            <a:r>
              <a:rPr lang="id-ID" sz="1600" dirty="0" smtClean="0">
                <a:solidFill>
                  <a:schemeClr val="bg1"/>
                </a:solidFill>
              </a:rPr>
              <a:t>1. Longsor Translasi</a:t>
            </a:r>
            <a:endParaRPr lang="id-ID" sz="1600" dirty="0">
              <a:solidFill>
                <a:schemeClr val="bg1"/>
              </a:solidFill>
            </a:endParaRPr>
          </a:p>
        </p:txBody>
      </p:sp>
      <p:sp>
        <p:nvSpPr>
          <p:cNvPr id="27" name="TextBox 26"/>
          <p:cNvSpPr txBox="1"/>
          <p:nvPr/>
        </p:nvSpPr>
        <p:spPr>
          <a:xfrm>
            <a:off x="3071802" y="4162016"/>
            <a:ext cx="1601400" cy="338554"/>
          </a:xfrm>
          <a:prstGeom prst="rect">
            <a:avLst/>
          </a:prstGeom>
          <a:noFill/>
        </p:spPr>
        <p:txBody>
          <a:bodyPr wrap="none" rtlCol="0">
            <a:spAutoFit/>
          </a:bodyPr>
          <a:lstStyle/>
          <a:p>
            <a:r>
              <a:rPr lang="id-ID" sz="1600" dirty="0" smtClean="0">
                <a:solidFill>
                  <a:schemeClr val="bg1"/>
                </a:solidFill>
              </a:rPr>
              <a:t>2. Longsor Rotasi</a:t>
            </a:r>
            <a:endParaRPr lang="id-ID" sz="1600" dirty="0">
              <a:solidFill>
                <a:schemeClr val="bg1"/>
              </a:solidFill>
            </a:endParaRPr>
          </a:p>
        </p:txBody>
      </p:sp>
      <p:sp>
        <p:nvSpPr>
          <p:cNvPr id="17" name="TextBox 16"/>
          <p:cNvSpPr txBox="1"/>
          <p:nvPr/>
        </p:nvSpPr>
        <p:spPr>
          <a:xfrm>
            <a:off x="142844" y="1571612"/>
            <a:ext cx="2286016" cy="3862596"/>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Longsor</a:t>
            </a:r>
            <a:endParaRPr lang="id-ID"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7" action="ppaction://hlinksldjump"/>
              </a:rPr>
              <a:t>Jenis longsor</a:t>
            </a:r>
            <a:endParaRPr lang="id-ID" sz="1600"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8" action="ppaction://hlinksldjump"/>
              </a:rPr>
              <a:t>Faktor Penyebab</a:t>
            </a:r>
            <a:endParaRPr lang="id-ID" sz="1600" b="1" dirty="0" smtClean="0">
              <a:solidFill>
                <a:schemeClr val="bg1"/>
              </a:solidFill>
              <a:effectLst>
                <a:outerShdw blurRad="38100" dist="38100" dir="2700000" algn="tl">
                  <a:srgbClr val="000000">
                    <a:alpha val="43137"/>
                  </a:srgbClr>
                </a:outerShdw>
              </a:effectLst>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9" action="ppaction://hlinksldjump"/>
              </a:rPr>
              <a:t>JSN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0" action="ppaction://hlinksldjump"/>
              </a:rPr>
              <a:t>Arsitektur</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1" action="ppaction://hlinksldjump"/>
              </a:rPr>
              <a:t>Topologi</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2" action="ppaction://hlinksldjump"/>
              </a:rPr>
              <a:t>Modul Wireless RF</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Sensor Percepatan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Pengukuran Perpindahan Tanah</a:t>
            </a:r>
            <a:endParaRPr lang="id-ID" sz="1600" dirty="0" smtClean="0">
              <a:solidFill>
                <a:schemeClr val="bg1"/>
              </a:solidFill>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p:txBody>
      </p:sp>
      <p:grpSp>
        <p:nvGrpSpPr>
          <p:cNvPr id="31" name="Group 30"/>
          <p:cNvGrpSpPr/>
          <p:nvPr/>
        </p:nvGrpSpPr>
        <p:grpSpPr>
          <a:xfrm>
            <a:off x="0" y="1214422"/>
            <a:ext cx="9144000" cy="357190"/>
            <a:chOff x="0" y="1214422"/>
            <a:chExt cx="9144000" cy="357190"/>
          </a:xfrm>
        </p:grpSpPr>
        <p:sp>
          <p:nvSpPr>
            <p:cNvPr id="32" name="Rectangle 31"/>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33" name="Rounded Rectangle 32">
              <a:hlinkClick r:id="rId15"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34" name="Rounded Rectangle 33">
              <a:hlinkClick r:id="rId6"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Tinjauan Pustaka</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35" name="Rounded Rectangle 34">
              <a:hlinkClick r:id="rId1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36" name="Rounded Rectangle 35">
              <a:hlinkClick r:id="rId1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37" name="Picture 36" descr="yz.png">
            <a:hlinkClick r:id="rId18" action="ppaction://hlinksldjump"/>
          </p:cNvPr>
          <p:cNvPicPr>
            <a:picLocks noChangeAspect="1"/>
          </p:cNvPicPr>
          <p:nvPr/>
        </p:nvPicPr>
        <p:blipFill>
          <a:blip r:embed="rId19"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928694"/>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350963">
              <a:tabLst>
                <a:tab pos="7356475" algn="l"/>
              </a:tabLst>
            </a:pP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Aplikasi Jaringan Sensor Nirkabel  </a:t>
            </a:r>
            <a:b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br>
            <a:r>
              <a:rPr lang="id-ID" sz="1600" i="1" dirty="0" smtClean="0">
                <a:ln w="12700">
                  <a:noFill/>
                  <a:prstDash val="solid"/>
                </a:ln>
                <a:solidFill>
                  <a:schemeClr val="bg2">
                    <a:tint val="85000"/>
                    <a:satMod val="155000"/>
                  </a:schemeClr>
                </a:solidFill>
                <a:effectLst>
                  <a:outerShdw blurRad="38100" dist="38100" dir="2700000" algn="tl">
                    <a:srgbClr val="000000">
                      <a:alpha val="43137"/>
                    </a:srgbClr>
                  </a:outerShdw>
                </a:effectLst>
                <a:latin typeface="Babylon5" pitchFamily="2" charset="0"/>
              </a:rPr>
              <a:t>Untuk Pengukuran Pergerakan Tanah Menggunakan Sensor Percepatan 3 Sumbu Pada Daerah Rawan Longso</a:t>
            </a:r>
            <a:r>
              <a:rPr lang="id-ID" sz="1600" b="1" i="1" dirty="0" smtClean="0">
                <a:ln w="12700">
                  <a:noFill/>
                  <a:prstDash val="solid"/>
                </a:ln>
                <a:solidFill>
                  <a:schemeClr val="bg2">
                    <a:tint val="85000"/>
                    <a:satMod val="155000"/>
                  </a:schemeClr>
                </a:solidFill>
                <a:latin typeface="Babylon5" pitchFamily="2" charset="0"/>
              </a:rPr>
              <a:t>r</a:t>
            </a:r>
            <a:endParaRPr lang="id-ID" sz="1200" b="1" i="1" dirty="0">
              <a:ln w="12700">
                <a:noFill/>
                <a:prstDash val="solid"/>
              </a:ln>
              <a:solidFill>
                <a:schemeClr val="bg2">
                  <a:tint val="85000"/>
                  <a:satMod val="155000"/>
                </a:schemeClr>
              </a:solidFill>
              <a:latin typeface="Babylon5" pitchFamily="2" charset="0"/>
            </a:endParaRPr>
          </a:p>
        </p:txBody>
      </p:sp>
      <p:pic>
        <p:nvPicPr>
          <p:cNvPr id="5" name="Picture 4" descr="UNSOED.png"/>
          <p:cNvPicPr>
            <a:picLocks noChangeAspect="1"/>
          </p:cNvPicPr>
          <p:nvPr/>
        </p:nvPicPr>
        <p:blipFill>
          <a:blip r:embed="rId2" cstate="print"/>
          <a:stretch>
            <a:fillRect/>
          </a:stretch>
        </p:blipFill>
        <p:spPr>
          <a:xfrm>
            <a:off x="214282" y="142877"/>
            <a:ext cx="1000132" cy="928669"/>
          </a:xfrm>
          <a:prstGeom prst="rect">
            <a:avLst/>
          </a:prstGeom>
        </p:spPr>
      </p:pic>
      <p:cxnSp>
        <p:nvCxnSpPr>
          <p:cNvPr id="8" name="Straight Connector 7"/>
          <p:cNvCxnSpPr/>
          <p:nvPr/>
        </p:nvCxnSpPr>
        <p:spPr>
          <a:xfrm rot="5400000">
            <a:off x="-70279" y="4000901"/>
            <a:ext cx="4856196" cy="794"/>
          </a:xfrm>
          <a:prstGeom prst="line">
            <a:avLst/>
          </a:prstGeom>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0" y="6429396"/>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pic>
        <p:nvPicPr>
          <p:cNvPr id="18" name="Picture 17" descr="Forward.png">
            <a:hlinkClick r:id="" action="ppaction://hlinkshowjump?jump=nextslide"/>
          </p:cNvPr>
          <p:cNvPicPr>
            <a:picLocks noChangeAspect="1"/>
          </p:cNvPicPr>
          <p:nvPr/>
        </p:nvPicPr>
        <p:blipFill>
          <a:blip r:embed="rId3" cstate="print"/>
          <a:stretch>
            <a:fillRect/>
          </a:stretch>
        </p:blipFill>
        <p:spPr>
          <a:xfrm>
            <a:off x="8639212" y="5929330"/>
            <a:ext cx="361944" cy="361944"/>
          </a:xfrm>
          <a:prstGeom prst="rect">
            <a:avLst/>
          </a:prstGeom>
        </p:spPr>
      </p:pic>
      <p:pic>
        <p:nvPicPr>
          <p:cNvPr id="19" name="Picture 18" descr="Forward.png">
            <a:hlinkClick r:id="" action="ppaction://hlinkshowjump?jump=previousslide"/>
          </p:cNvPr>
          <p:cNvPicPr>
            <a:picLocks noChangeAspect="1"/>
          </p:cNvPicPr>
          <p:nvPr/>
        </p:nvPicPr>
        <p:blipFill>
          <a:blip r:embed="rId3" cstate="print"/>
          <a:stretch>
            <a:fillRect/>
          </a:stretch>
        </p:blipFill>
        <p:spPr>
          <a:xfrm flipH="1">
            <a:off x="8143900" y="5929330"/>
            <a:ext cx="361944" cy="361944"/>
          </a:xfrm>
          <a:prstGeom prst="rect">
            <a:avLst/>
          </a:prstGeom>
        </p:spPr>
      </p:pic>
      <p:sp>
        <p:nvSpPr>
          <p:cNvPr id="21" name="TextBox 20"/>
          <p:cNvSpPr txBox="1"/>
          <p:nvPr/>
        </p:nvSpPr>
        <p:spPr>
          <a:xfrm>
            <a:off x="194450" y="6429396"/>
            <a:ext cx="8806706" cy="307777"/>
          </a:xfrm>
          <a:prstGeom prst="rect">
            <a:avLst/>
          </a:prstGeom>
          <a:noFill/>
        </p:spPr>
        <p:txBody>
          <a:bodyPr wrap="none" rtlCol="0">
            <a:spAutoFit/>
          </a:bodyPr>
          <a:lstStyle/>
          <a:p>
            <a:r>
              <a:rPr lang="id-ID" sz="1400" i="1" dirty="0" smtClean="0">
                <a:solidFill>
                  <a:schemeClr val="bg1"/>
                </a:solidFill>
                <a:effectLst>
                  <a:outerShdw blurRad="38100" dist="38100" dir="2700000" algn="tl">
                    <a:srgbClr val="000000">
                      <a:alpha val="43137"/>
                    </a:srgbClr>
                  </a:outerShdw>
                </a:effectLst>
                <a:latin typeface="Babylon5" pitchFamily="2" charset="0"/>
              </a:rPr>
              <a:t>Jurusan Teknik Elektro Fakultas Sains dan Teknik Universitas Jenderal Soedirman</a:t>
            </a:r>
            <a:endParaRPr lang="id-ID" sz="1400" i="1" dirty="0">
              <a:solidFill>
                <a:schemeClr val="bg1"/>
              </a:solidFill>
              <a:effectLst>
                <a:outerShdw blurRad="38100" dist="38100" dir="2700000" algn="tl">
                  <a:srgbClr val="000000">
                    <a:alpha val="43137"/>
                  </a:srgbClr>
                </a:outerShdw>
              </a:effectLst>
              <a:latin typeface="Babylon5" pitchFamily="2" charset="0"/>
            </a:endParaRPr>
          </a:p>
        </p:txBody>
      </p:sp>
      <p:sp>
        <p:nvSpPr>
          <p:cNvPr id="16" name="TextBox 15"/>
          <p:cNvSpPr txBox="1"/>
          <p:nvPr/>
        </p:nvSpPr>
        <p:spPr>
          <a:xfrm>
            <a:off x="2714612" y="1786488"/>
            <a:ext cx="6072230" cy="338554"/>
          </a:xfrm>
          <a:prstGeom prst="rect">
            <a:avLst/>
          </a:prstGeom>
          <a:noFill/>
        </p:spPr>
        <p:txBody>
          <a:bodyPr wrap="square" rtlCol="0">
            <a:spAutoFit/>
          </a:bodyPr>
          <a:lstStyle/>
          <a:p>
            <a:pPr marL="0" lvl="1"/>
            <a:r>
              <a:rPr lang="id-ID" sz="1600" b="1" dirty="0" smtClean="0">
                <a:solidFill>
                  <a:schemeClr val="bg1"/>
                </a:solidFill>
              </a:rPr>
              <a:t>Jenis Longsor</a:t>
            </a:r>
          </a:p>
        </p:txBody>
      </p:sp>
      <p:sp>
        <p:nvSpPr>
          <p:cNvPr id="26" name="TextBox 25"/>
          <p:cNvSpPr txBox="1"/>
          <p:nvPr/>
        </p:nvSpPr>
        <p:spPr>
          <a:xfrm>
            <a:off x="3071802" y="2143116"/>
            <a:ext cx="1724768" cy="338554"/>
          </a:xfrm>
          <a:prstGeom prst="rect">
            <a:avLst/>
          </a:prstGeom>
          <a:noFill/>
        </p:spPr>
        <p:txBody>
          <a:bodyPr wrap="none" rtlCol="0">
            <a:spAutoFit/>
          </a:bodyPr>
          <a:lstStyle/>
          <a:p>
            <a:r>
              <a:rPr lang="id-ID" sz="1600" dirty="0" smtClean="0">
                <a:solidFill>
                  <a:schemeClr val="bg1"/>
                </a:solidFill>
              </a:rPr>
              <a:t>3. Pergerakan Blok</a:t>
            </a:r>
            <a:endParaRPr lang="id-ID" sz="1600" dirty="0">
              <a:solidFill>
                <a:schemeClr val="bg1"/>
              </a:solidFill>
            </a:endParaRPr>
          </a:p>
        </p:txBody>
      </p:sp>
      <p:sp>
        <p:nvSpPr>
          <p:cNvPr id="27" name="TextBox 26"/>
          <p:cNvSpPr txBox="1"/>
          <p:nvPr/>
        </p:nvSpPr>
        <p:spPr>
          <a:xfrm>
            <a:off x="3071802" y="4162016"/>
            <a:ext cx="1631537" cy="338554"/>
          </a:xfrm>
          <a:prstGeom prst="rect">
            <a:avLst/>
          </a:prstGeom>
          <a:noFill/>
        </p:spPr>
        <p:txBody>
          <a:bodyPr wrap="none" rtlCol="0">
            <a:spAutoFit/>
          </a:bodyPr>
          <a:lstStyle/>
          <a:p>
            <a:r>
              <a:rPr lang="id-ID" sz="1600" dirty="0" smtClean="0">
                <a:solidFill>
                  <a:schemeClr val="bg1"/>
                </a:solidFill>
              </a:rPr>
              <a:t>4. Runtuhan Batu</a:t>
            </a:r>
            <a:endParaRPr lang="id-ID" sz="1600" dirty="0">
              <a:solidFill>
                <a:schemeClr val="bg1"/>
              </a:solidFill>
            </a:endParaRPr>
          </a:p>
        </p:txBody>
      </p:sp>
      <p:pic>
        <p:nvPicPr>
          <p:cNvPr id="17" name="Picture 16"/>
          <p:cNvPicPr/>
          <p:nvPr/>
        </p:nvPicPr>
        <p:blipFill>
          <a:blip r:embed="rId4"/>
          <a:srcRect/>
          <a:stretch>
            <a:fillRect/>
          </a:stretch>
        </p:blipFill>
        <p:spPr bwMode="auto">
          <a:xfrm>
            <a:off x="3357554" y="2500306"/>
            <a:ext cx="2500330" cy="1428759"/>
          </a:xfrm>
          <a:prstGeom prst="rect">
            <a:avLst/>
          </a:prstGeom>
          <a:noFill/>
          <a:ln w="9525">
            <a:noFill/>
            <a:miter lim="800000"/>
            <a:headEnd/>
            <a:tailEnd/>
          </a:ln>
        </p:spPr>
      </p:pic>
      <p:pic>
        <p:nvPicPr>
          <p:cNvPr id="24" name="Picture 23"/>
          <p:cNvPicPr/>
          <p:nvPr/>
        </p:nvPicPr>
        <p:blipFill>
          <a:blip r:embed="rId5"/>
          <a:srcRect/>
          <a:stretch>
            <a:fillRect/>
          </a:stretch>
        </p:blipFill>
        <p:spPr bwMode="auto">
          <a:xfrm>
            <a:off x="3357554" y="4643446"/>
            <a:ext cx="2500330" cy="1371596"/>
          </a:xfrm>
          <a:prstGeom prst="rect">
            <a:avLst/>
          </a:prstGeom>
          <a:noFill/>
          <a:ln w="9525">
            <a:noFill/>
            <a:miter lim="800000"/>
            <a:headEnd/>
            <a:tailEnd/>
          </a:ln>
        </p:spPr>
      </p:pic>
      <p:sp>
        <p:nvSpPr>
          <p:cNvPr id="28" name="TextBox 27"/>
          <p:cNvSpPr txBox="1"/>
          <p:nvPr/>
        </p:nvSpPr>
        <p:spPr>
          <a:xfrm>
            <a:off x="142844" y="1571612"/>
            <a:ext cx="2286016" cy="3862596"/>
          </a:xfrm>
          <a:prstGeom prst="rect">
            <a:avLst/>
          </a:prstGeom>
          <a:noFill/>
        </p:spPr>
        <p:txBody>
          <a:bodyPr wrap="square" rtlCol="0">
            <a:spAutoFit/>
          </a:bodyPr>
          <a:lstStyle/>
          <a:p>
            <a:pPr>
              <a:lnSpc>
                <a:spcPct val="200000"/>
              </a:lnSpc>
            </a:pPr>
            <a:r>
              <a:rPr lang="id-ID" b="1" dirty="0" smtClean="0">
                <a:solidFill>
                  <a:schemeClr val="bg1"/>
                </a:solidFill>
                <a:effectLst>
                  <a:outerShdw blurRad="38100" dist="38100" dir="2700000" algn="tl">
                    <a:srgbClr val="000000">
                      <a:alpha val="43137"/>
                    </a:srgbClr>
                  </a:outerShdw>
                </a:effectLst>
                <a:hlinkClick r:id="rId6" action="ppaction://hlinksldjump"/>
              </a:rPr>
              <a:t>Longsor</a:t>
            </a:r>
            <a:endParaRPr lang="id-ID"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7" action="ppaction://hlinksldjump"/>
              </a:rPr>
              <a:t>Jenis longsor</a:t>
            </a:r>
            <a:endParaRPr lang="id-ID" sz="1600" b="1" dirty="0" smtClean="0">
              <a:solidFill>
                <a:schemeClr val="bg1"/>
              </a:solidFill>
              <a:effectLst>
                <a:outerShdw blurRad="38100" dist="38100" dir="2700000" algn="tl">
                  <a:srgbClr val="000000">
                    <a:alpha val="43137"/>
                  </a:srgbClr>
                </a:outerShdw>
              </a:effectLst>
            </a:endParaRPr>
          </a:p>
          <a:p>
            <a:pPr marL="185738">
              <a:buFont typeface="Arial" pitchFamily="34" charset="0"/>
              <a:buChar char="•"/>
            </a:pPr>
            <a:r>
              <a:rPr lang="id-ID" sz="1600" b="1" dirty="0" smtClean="0">
                <a:solidFill>
                  <a:schemeClr val="bg1"/>
                </a:solidFill>
                <a:effectLst>
                  <a:outerShdw blurRad="38100" dist="38100" dir="2700000" algn="tl">
                    <a:srgbClr val="000000">
                      <a:alpha val="43137"/>
                    </a:srgbClr>
                  </a:outerShdw>
                </a:effectLst>
                <a:hlinkClick r:id="rId8" action="ppaction://hlinksldjump"/>
              </a:rPr>
              <a:t>Faktor Penyebab</a:t>
            </a:r>
            <a:endParaRPr lang="id-ID" sz="1600" b="1" dirty="0" smtClean="0">
              <a:solidFill>
                <a:schemeClr val="bg1"/>
              </a:solidFill>
              <a:effectLst>
                <a:outerShdw blurRad="38100" dist="38100" dir="2700000" algn="tl">
                  <a:srgbClr val="000000">
                    <a:alpha val="43137"/>
                  </a:srgbClr>
                </a:outerShdw>
              </a:effectLst>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a:p>
            <a:pPr>
              <a:lnSpc>
                <a:spcPct val="150000"/>
              </a:lnSpc>
            </a:pPr>
            <a:r>
              <a:rPr lang="id-ID" b="1" dirty="0" smtClean="0">
                <a:solidFill>
                  <a:schemeClr val="bg1"/>
                </a:solidFill>
                <a:effectLst>
                  <a:outerShdw blurRad="38100" dist="38100" dir="2700000" algn="tl">
                    <a:srgbClr val="000000">
                      <a:alpha val="43137"/>
                    </a:srgbClr>
                  </a:outerShdw>
                </a:effectLst>
                <a:hlinkClick r:id="rId9" action="ppaction://hlinksldjump"/>
              </a:rPr>
              <a:t>JSN</a:t>
            </a:r>
            <a:endParaRPr lang="id-ID" b="1" dirty="0" smtClean="0">
              <a:solidFill>
                <a:schemeClr val="bg1"/>
              </a:solidFill>
              <a:effectLst>
                <a:outerShdw blurRad="38100" dist="38100" dir="2700000" algn="tl">
                  <a:srgbClr val="000000">
                    <a:alpha val="43137"/>
                  </a:srgbClr>
                </a:outerShdw>
              </a:effectLst>
            </a:endParaRPr>
          </a:p>
          <a:p>
            <a:pPr marL="273050" indent="-95250">
              <a:buFont typeface="Arial" pitchFamily="34" charset="0"/>
              <a:buChar char="•"/>
            </a:pPr>
            <a:r>
              <a:rPr lang="id-ID" sz="1600" dirty="0" smtClean="0">
                <a:solidFill>
                  <a:schemeClr val="bg1"/>
                </a:solidFill>
                <a:hlinkClick r:id="rId10" action="ppaction://hlinksldjump"/>
              </a:rPr>
              <a:t>Arsitektur</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1" action="ppaction://hlinksldjump"/>
              </a:rPr>
              <a:t>Topologi</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2" action="ppaction://hlinksldjump"/>
              </a:rPr>
              <a:t>Modul Wireless RF</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3" action="ppaction://hlinksldjump"/>
              </a:rPr>
              <a:t>Sensor Percepatan</a:t>
            </a:r>
            <a:endParaRPr lang="id-ID" sz="1600" dirty="0" smtClean="0">
              <a:solidFill>
                <a:schemeClr val="bg1"/>
              </a:solidFill>
            </a:endParaRPr>
          </a:p>
          <a:p>
            <a:pPr marL="273050" indent="-95250">
              <a:buFont typeface="Arial" pitchFamily="34" charset="0"/>
              <a:buChar char="•"/>
            </a:pPr>
            <a:r>
              <a:rPr lang="id-ID" sz="1600" dirty="0" smtClean="0">
                <a:solidFill>
                  <a:schemeClr val="bg1"/>
                </a:solidFill>
                <a:hlinkClick r:id="rId14" action="ppaction://hlinksldjump"/>
              </a:rPr>
              <a:t>Pengukuran Perpindahan Tanah</a:t>
            </a:r>
            <a:endParaRPr lang="id-ID" sz="1600" dirty="0" smtClean="0">
              <a:solidFill>
                <a:schemeClr val="bg1"/>
              </a:solidFill>
            </a:endParaRPr>
          </a:p>
          <a:p>
            <a:pPr>
              <a:lnSpc>
                <a:spcPct val="150000"/>
              </a:lnSpc>
            </a:pPr>
            <a:endParaRPr lang="id-ID" b="1" dirty="0" smtClean="0">
              <a:solidFill>
                <a:schemeClr val="bg1"/>
              </a:solidFill>
              <a:effectLst>
                <a:outerShdw blurRad="38100" dist="38100" dir="2700000" algn="tl">
                  <a:srgbClr val="000000">
                    <a:alpha val="43137"/>
                  </a:srgbClr>
                </a:outerShdw>
              </a:effectLst>
            </a:endParaRPr>
          </a:p>
        </p:txBody>
      </p:sp>
      <p:grpSp>
        <p:nvGrpSpPr>
          <p:cNvPr id="31" name="Group 30"/>
          <p:cNvGrpSpPr/>
          <p:nvPr/>
        </p:nvGrpSpPr>
        <p:grpSpPr>
          <a:xfrm>
            <a:off x="0" y="1214422"/>
            <a:ext cx="9144000" cy="357190"/>
            <a:chOff x="0" y="1214422"/>
            <a:chExt cx="9144000" cy="357190"/>
          </a:xfrm>
        </p:grpSpPr>
        <p:sp>
          <p:nvSpPr>
            <p:cNvPr id="32" name="Rectangle 31"/>
            <p:cNvSpPr/>
            <p:nvPr/>
          </p:nvSpPr>
          <p:spPr>
            <a:xfrm>
              <a:off x="0" y="1214422"/>
              <a:ext cx="9144000" cy="35719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33" name="Rounded Rectangle 32">
              <a:hlinkClick r:id="rId15" action="ppaction://hlinksldjump"/>
            </p:cNvPr>
            <p:cNvSpPr/>
            <p:nvPr/>
          </p:nvSpPr>
          <p:spPr>
            <a:xfrm>
              <a:off x="28572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chemeClr val="bg1"/>
                  </a:solidFill>
                  <a:effectLst>
                    <a:outerShdw blurRad="38100" dist="38100" dir="2700000" algn="tl">
                      <a:srgbClr val="000000">
                        <a:alpha val="43137"/>
                      </a:srgbClr>
                    </a:outerShdw>
                  </a:effectLst>
                  <a:latin typeface="Bauhaus Md BT" pitchFamily="82" charset="0"/>
                </a:rPr>
                <a:t>Pendahuluan</a:t>
              </a:r>
              <a:endParaRPr lang="id-ID" sz="1600" dirty="0">
                <a:solidFill>
                  <a:schemeClr val="bg1"/>
                </a:solidFill>
                <a:effectLst>
                  <a:outerShdw blurRad="38100" dist="38100" dir="2700000" algn="tl">
                    <a:srgbClr val="000000">
                      <a:alpha val="43137"/>
                    </a:srgbClr>
                  </a:outerShdw>
                </a:effectLst>
                <a:latin typeface="Bauhaus Md BT" pitchFamily="82" charset="0"/>
              </a:endParaRPr>
            </a:p>
          </p:txBody>
        </p:sp>
        <p:sp>
          <p:nvSpPr>
            <p:cNvPr id="34" name="Rounded Rectangle 33">
              <a:hlinkClick r:id="rId6" action="ppaction://hlinksldjump"/>
            </p:cNvPr>
            <p:cNvSpPr/>
            <p:nvPr/>
          </p:nvSpPr>
          <p:spPr>
            <a:xfrm>
              <a:off x="2571736"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solidFill>
                    <a:srgbClr val="FF0000"/>
                  </a:solidFill>
                  <a:effectLst>
                    <a:outerShdw blurRad="38100" dist="38100" dir="2700000" algn="tl">
                      <a:srgbClr val="000000">
                        <a:alpha val="43137"/>
                      </a:srgbClr>
                    </a:outerShdw>
                  </a:effectLst>
                  <a:latin typeface="Bauhaus Md BT" pitchFamily="82" charset="0"/>
                </a:rPr>
                <a:t>Tinjauan Pustaka</a:t>
              </a:r>
              <a:endParaRPr lang="id-ID" sz="1600" dirty="0">
                <a:solidFill>
                  <a:srgbClr val="FF0000"/>
                </a:solidFill>
                <a:effectLst>
                  <a:outerShdw blurRad="38100" dist="38100" dir="2700000" algn="tl">
                    <a:srgbClr val="000000">
                      <a:alpha val="43137"/>
                    </a:srgbClr>
                  </a:outerShdw>
                </a:effectLst>
                <a:latin typeface="Bauhaus Md BT" pitchFamily="82" charset="0"/>
              </a:endParaRPr>
            </a:p>
          </p:txBody>
        </p:sp>
        <p:sp>
          <p:nvSpPr>
            <p:cNvPr id="35" name="Rounded Rectangle 34">
              <a:hlinkClick r:id="rId16" action="ppaction://hlinksldjump"/>
            </p:cNvPr>
            <p:cNvSpPr/>
            <p:nvPr/>
          </p:nvSpPr>
          <p:spPr>
            <a:xfrm>
              <a:off x="4857752"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Metode Penelitian</a:t>
              </a:r>
              <a:endParaRPr lang="id-ID" sz="1600" dirty="0">
                <a:effectLst>
                  <a:outerShdw blurRad="38100" dist="38100" dir="2700000" algn="tl">
                    <a:srgbClr val="000000">
                      <a:alpha val="43137"/>
                    </a:srgbClr>
                  </a:outerShdw>
                </a:effectLst>
                <a:latin typeface="Bauhaus Md BT" pitchFamily="82" charset="0"/>
              </a:endParaRPr>
            </a:p>
          </p:txBody>
        </p:sp>
        <p:sp>
          <p:nvSpPr>
            <p:cNvPr id="36" name="Rounded Rectangle 35">
              <a:hlinkClick r:id="rId17" action="ppaction://hlinksldjump"/>
            </p:cNvPr>
            <p:cNvSpPr/>
            <p:nvPr/>
          </p:nvSpPr>
          <p:spPr>
            <a:xfrm>
              <a:off x="7072330" y="1285860"/>
              <a:ext cx="1857388" cy="214314"/>
            </a:xfrm>
            <a:prstGeom prst="roundRect">
              <a:avLst/>
            </a:prstGeom>
            <a:solidFill>
              <a:schemeClr val="accent5">
                <a:alpha val="50000"/>
              </a:schemeClr>
            </a:solidFill>
            <a:ln w="3175"/>
            <a:effectLst>
              <a:glow rad="635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600" dirty="0" smtClean="0">
                  <a:effectLst>
                    <a:outerShdw blurRad="38100" dist="38100" dir="2700000" algn="tl">
                      <a:srgbClr val="000000">
                        <a:alpha val="43137"/>
                      </a:srgbClr>
                    </a:outerShdw>
                  </a:effectLst>
                  <a:latin typeface="Bauhaus Md BT" pitchFamily="82" charset="0"/>
                </a:rPr>
                <a:t>Penutup</a:t>
              </a:r>
              <a:endParaRPr lang="id-ID" sz="1600" dirty="0">
                <a:effectLst>
                  <a:outerShdw blurRad="38100" dist="38100" dir="2700000" algn="tl">
                    <a:srgbClr val="000000">
                      <a:alpha val="43137"/>
                    </a:srgbClr>
                  </a:outerShdw>
                </a:effectLst>
                <a:latin typeface="Bauhaus Md BT" pitchFamily="82" charset="0"/>
              </a:endParaRPr>
            </a:p>
          </p:txBody>
        </p:sp>
      </p:grpSp>
      <p:pic>
        <p:nvPicPr>
          <p:cNvPr id="37" name="Picture 36" descr="yz.png">
            <a:hlinkClick r:id="rId18" action="ppaction://hlinksldjump"/>
          </p:cNvPr>
          <p:cNvPicPr>
            <a:picLocks noChangeAspect="1"/>
          </p:cNvPicPr>
          <p:nvPr/>
        </p:nvPicPr>
        <p:blipFill>
          <a:blip r:embed="rId19" cstate="print"/>
          <a:stretch>
            <a:fillRect/>
          </a:stretch>
        </p:blipFill>
        <p:spPr>
          <a:xfrm>
            <a:off x="142844" y="5857892"/>
            <a:ext cx="571504" cy="571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repeatCount="indefinite"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checkerboard(dow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TotalTime>
  <Words>2883</Words>
  <Application>Microsoft Office PowerPoint</Application>
  <PresentationFormat>On-screen Show (4:3)</PresentationFormat>
  <Paragraphs>999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APLIKASI JARINGAN SENSOR NIRKABEL  UNTUK PENGUKURAN PERGERAKAN TANAH MENGGUNAKAN SENSOR PERCEPATAN 3 SUMBU PADA DAERAH RAWAN LONGSOR</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JARINGAN SENSOR NIRKABEL UNTUK PENGUKURAN PERGERAKAN TANAH MENGGUNAKAN SENSOR PERCEPATAN 3 SUMBU PADA DAERAH RAWAN LONGSOR</dc:title>
  <dc:creator>Dwi Kurniawan</dc:creator>
  <cp:lastModifiedBy>Dwi Kurniawan</cp:lastModifiedBy>
  <cp:revision>105</cp:revision>
  <dcterms:created xsi:type="dcterms:W3CDTF">2012-10-07T21:15:30Z</dcterms:created>
  <dcterms:modified xsi:type="dcterms:W3CDTF">2012-10-09T23:44:34Z</dcterms:modified>
</cp:coreProperties>
</file>