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93" r:id="rId4"/>
    <p:sldId id="270" r:id="rId5"/>
    <p:sldId id="294" r:id="rId6"/>
    <p:sldId id="271" r:id="rId7"/>
    <p:sldId id="295" r:id="rId8"/>
    <p:sldId id="296" r:id="rId9"/>
    <p:sldId id="272" r:id="rId10"/>
    <p:sldId id="298" r:id="rId11"/>
    <p:sldId id="299" r:id="rId12"/>
    <p:sldId id="300" r:id="rId13"/>
    <p:sldId id="301" r:id="rId14"/>
    <p:sldId id="284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860" autoAdjust="0"/>
    <p:restoredTop sz="94660"/>
  </p:normalViewPr>
  <p:slideViewPr>
    <p:cSldViewPr>
      <p:cViewPr>
        <p:scale>
          <a:sx n="60" d="100"/>
          <a:sy n="60" d="100"/>
        </p:scale>
        <p:origin x="-60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Job's\Skripsi\Data-data\Orde%20Filter\perbandingan%20Orde5Hz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Job's\Skripsi\Data-data\Data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Job's\Skripsi\Data-data\Data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Job's\Skripsi\Data-data\Orde%20Filter\perbandingan%20Orde10Hz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best!$K$4:$K$37</c:f>
              <c:numCache>
                <c:formatCode>General</c:formatCode>
                <c:ptCount val="34"/>
                <c:pt idx="0">
                  <c:v>0.16000000000000006</c:v>
                </c:pt>
                <c:pt idx="1">
                  <c:v>0.30000000000000032</c:v>
                </c:pt>
                <c:pt idx="2">
                  <c:v>0.45</c:v>
                </c:pt>
                <c:pt idx="3">
                  <c:v>0.59000000000000019</c:v>
                </c:pt>
                <c:pt idx="4">
                  <c:v>0.77000000000000313</c:v>
                </c:pt>
                <c:pt idx="5">
                  <c:v>0.49000000000000032</c:v>
                </c:pt>
                <c:pt idx="6">
                  <c:v>0.36000000000000032</c:v>
                </c:pt>
                <c:pt idx="7">
                  <c:v>0.36000000000000032</c:v>
                </c:pt>
                <c:pt idx="8">
                  <c:v>0.24000000000000021</c:v>
                </c:pt>
                <c:pt idx="9">
                  <c:v>4.0000000000000036E-2</c:v>
                </c:pt>
                <c:pt idx="10">
                  <c:v>-8.0000000000000071E-2</c:v>
                </c:pt>
                <c:pt idx="11">
                  <c:v>-2.0000000000000018E-2</c:v>
                </c:pt>
                <c:pt idx="12">
                  <c:v>-0.30000000000000032</c:v>
                </c:pt>
                <c:pt idx="13">
                  <c:v>-0.54</c:v>
                </c:pt>
                <c:pt idx="14">
                  <c:v>-0.70000000000000062</c:v>
                </c:pt>
                <c:pt idx="15">
                  <c:v>-0.56999999999999995</c:v>
                </c:pt>
                <c:pt idx="16">
                  <c:v>-0.43000000000000038</c:v>
                </c:pt>
                <c:pt idx="17">
                  <c:v>-0.33000000000000196</c:v>
                </c:pt>
                <c:pt idx="18">
                  <c:v>-0.5</c:v>
                </c:pt>
                <c:pt idx="19">
                  <c:v>-0.14000000000000001</c:v>
                </c:pt>
                <c:pt idx="20">
                  <c:v>-1.0000000000000009E-2</c:v>
                </c:pt>
                <c:pt idx="21">
                  <c:v>2.0000000000000018E-2</c:v>
                </c:pt>
                <c:pt idx="22">
                  <c:v>0.11000000000000003</c:v>
                </c:pt>
                <c:pt idx="23">
                  <c:v>4.0000000000000036E-2</c:v>
                </c:pt>
                <c:pt idx="24">
                  <c:v>-2.0000000000000018E-2</c:v>
                </c:pt>
                <c:pt idx="25">
                  <c:v>1.0000000000000009E-2</c:v>
                </c:pt>
                <c:pt idx="26">
                  <c:v>-9.0000000000000052E-2</c:v>
                </c:pt>
                <c:pt idx="27">
                  <c:v>1.0000000000000009E-2</c:v>
                </c:pt>
                <c:pt idx="28">
                  <c:v>0</c:v>
                </c:pt>
                <c:pt idx="29">
                  <c:v>1.0000000000000009E-2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1.0000000000000009E-2</c:v>
                </c:pt>
              </c:numCache>
            </c:numRef>
          </c:val>
        </c:ser>
        <c:marker val="1"/>
        <c:axId val="58561280"/>
        <c:axId val="58563584"/>
      </c:lineChart>
      <c:catAx>
        <c:axId val="58561280"/>
        <c:scaling>
          <c:orientation val="minMax"/>
        </c:scaling>
        <c:delete val="1"/>
        <c:axPos val="b"/>
        <c:tickLblPos val="nextTo"/>
        <c:crossAx val="58563584"/>
        <c:crosses val="autoZero"/>
        <c:auto val="1"/>
        <c:lblAlgn val="ctr"/>
        <c:lblOffset val="100"/>
      </c:catAx>
      <c:valAx>
        <c:axId val="58563584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5856128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plotArea>
      <c:layout>
        <c:manualLayout>
          <c:layoutTarget val="inner"/>
          <c:xMode val="edge"/>
          <c:yMode val="edge"/>
          <c:x val="6.5726229552738213E-2"/>
          <c:y val="9.8746617733959527E-2"/>
          <c:w val="0.87950191248664678"/>
          <c:h val="0.80250676453208092"/>
        </c:manualLayout>
      </c:layout>
      <c:lineChart>
        <c:grouping val="standard"/>
        <c:ser>
          <c:idx val="0"/>
          <c:order val="0"/>
          <c:marker>
            <c:symbol val="none"/>
          </c:marker>
          <c:val>
            <c:numRef>
              <c:f>best!$AG$4:$AG$24</c:f>
              <c:numCache>
                <c:formatCode>General</c:formatCode>
                <c:ptCount val="21"/>
                <c:pt idx="0">
                  <c:v>1.6000000000000021E-2</c:v>
                </c:pt>
                <c:pt idx="1">
                  <c:v>4.5999999999999999E-2</c:v>
                </c:pt>
                <c:pt idx="2">
                  <c:v>9.1000000000000025E-2</c:v>
                </c:pt>
                <c:pt idx="3">
                  <c:v>0.15000000000000024</c:v>
                </c:pt>
                <c:pt idx="4">
                  <c:v>0.22700000000000001</c:v>
                </c:pt>
                <c:pt idx="5">
                  <c:v>0.27600000000000002</c:v>
                </c:pt>
                <c:pt idx="6">
                  <c:v>0.3120000000000015</c:v>
                </c:pt>
                <c:pt idx="7">
                  <c:v>0.34800000000000031</c:v>
                </c:pt>
                <c:pt idx="8">
                  <c:v>0.3720000000000015</c:v>
                </c:pt>
                <c:pt idx="9">
                  <c:v>0.3760000000000015</c:v>
                </c:pt>
                <c:pt idx="10">
                  <c:v>0.36800000000000038</c:v>
                </c:pt>
                <c:pt idx="11">
                  <c:v>0.36600000000000038</c:v>
                </c:pt>
                <c:pt idx="12">
                  <c:v>0.33600000000000196</c:v>
                </c:pt>
                <c:pt idx="13">
                  <c:v>0.28200000000000008</c:v>
                </c:pt>
                <c:pt idx="14">
                  <c:v>0.21200000000000024</c:v>
                </c:pt>
                <c:pt idx="15">
                  <c:v>0.15500000000000044</c:v>
                </c:pt>
                <c:pt idx="16">
                  <c:v>0.11199999999999995</c:v>
                </c:pt>
                <c:pt idx="17">
                  <c:v>7.8999999999999973E-2</c:v>
                </c:pt>
                <c:pt idx="18">
                  <c:v>2.8999999999999953E-2</c:v>
                </c:pt>
                <c:pt idx="19">
                  <c:v>1.4999999999999934E-2</c:v>
                </c:pt>
                <c:pt idx="20">
                  <c:v>1.3999999999999952E-2</c:v>
                </c:pt>
              </c:numCache>
            </c:numRef>
          </c:val>
        </c:ser>
        <c:marker val="1"/>
        <c:axId val="58964224"/>
        <c:axId val="58970112"/>
      </c:lineChart>
      <c:catAx>
        <c:axId val="58964224"/>
        <c:scaling>
          <c:orientation val="minMax"/>
        </c:scaling>
        <c:delete val="1"/>
        <c:axPos val="b"/>
        <c:tickLblPos val="nextTo"/>
        <c:crossAx val="58970112"/>
        <c:crosses val="autoZero"/>
        <c:auto val="1"/>
        <c:lblAlgn val="ctr"/>
        <c:lblOffset val="100"/>
      </c:catAx>
      <c:valAx>
        <c:axId val="58970112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58964224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plotArea>
      <c:layout/>
      <c:lineChart>
        <c:grouping val="standard"/>
        <c:ser>
          <c:idx val="0"/>
          <c:order val="0"/>
          <c:marker>
            <c:symbol val="none"/>
          </c:marker>
          <c:val>
            <c:numRef>
              <c:f>best!$AI$4:$AI$24</c:f>
              <c:numCache>
                <c:formatCode>General</c:formatCode>
                <c:ptCount val="21"/>
                <c:pt idx="0">
                  <c:v>1.6000000000000101E-3</c:v>
                </c:pt>
                <c:pt idx="1">
                  <c:v>6.200000000000031E-3</c:v>
                </c:pt>
                <c:pt idx="2">
                  <c:v>1.5300000000000001E-2</c:v>
                </c:pt>
                <c:pt idx="3">
                  <c:v>3.0300000000000001E-2</c:v>
                </c:pt>
                <c:pt idx="4">
                  <c:v>5.3000000000000012E-2</c:v>
                </c:pt>
                <c:pt idx="5">
                  <c:v>8.0600000000000047E-2</c:v>
                </c:pt>
                <c:pt idx="6">
                  <c:v>0.11180000000000001</c:v>
                </c:pt>
                <c:pt idx="7">
                  <c:v>0.14660000000000001</c:v>
                </c:pt>
                <c:pt idx="8">
                  <c:v>0.18380000000000021</c:v>
                </c:pt>
                <c:pt idx="9">
                  <c:v>0.22140000000000001</c:v>
                </c:pt>
                <c:pt idx="10">
                  <c:v>0.25820000000000004</c:v>
                </c:pt>
                <c:pt idx="11">
                  <c:v>0.29480000000000167</c:v>
                </c:pt>
                <c:pt idx="12">
                  <c:v>0.32840000000000202</c:v>
                </c:pt>
                <c:pt idx="13">
                  <c:v>0.35660000000000008</c:v>
                </c:pt>
                <c:pt idx="14">
                  <c:v>0.37780000000000197</c:v>
                </c:pt>
                <c:pt idx="15">
                  <c:v>0.39330000000000276</c:v>
                </c:pt>
                <c:pt idx="16">
                  <c:v>0.40450000000000008</c:v>
                </c:pt>
                <c:pt idx="17">
                  <c:v>0.41240000000000032</c:v>
                </c:pt>
                <c:pt idx="18">
                  <c:v>0.41530000000000156</c:v>
                </c:pt>
                <c:pt idx="19">
                  <c:v>0.41680000000000172</c:v>
                </c:pt>
                <c:pt idx="20">
                  <c:v>0.41820000000000007</c:v>
                </c:pt>
              </c:numCache>
            </c:numRef>
          </c:val>
        </c:ser>
        <c:marker val="1"/>
        <c:axId val="58993280"/>
        <c:axId val="58999168"/>
      </c:lineChart>
      <c:catAx>
        <c:axId val="58993280"/>
        <c:scaling>
          <c:orientation val="minMax"/>
        </c:scaling>
        <c:delete val="1"/>
        <c:axPos val="b"/>
        <c:tickLblPos val="nextTo"/>
        <c:crossAx val="58999168"/>
        <c:crosses val="autoZero"/>
        <c:auto val="1"/>
        <c:lblAlgn val="ctr"/>
        <c:lblOffset val="100"/>
      </c:catAx>
      <c:valAx>
        <c:axId val="58999168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58993280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rMSE!$L$2</c:f>
              <c:strCache>
                <c:ptCount val="1"/>
                <c:pt idx="0">
                  <c:v>rMSE</c:v>
                </c:pt>
              </c:strCache>
            </c:strRef>
          </c:tx>
          <c:marker>
            <c:symbol val="none"/>
          </c:marker>
          <c:dLbls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</a:defRPr>
                </a:pPr>
                <a:endParaRPr lang="id-ID"/>
              </a:p>
            </c:txPr>
            <c:dLblPos val="t"/>
            <c:showVal val="1"/>
          </c:dLbls>
          <c:cat>
            <c:strRef>
              <c:f>rMSE!$A$4:$A$14</c:f>
              <c:strCache>
                <c:ptCount val="11"/>
                <c:pt idx="0">
                  <c:v>Tidak difilter</c:v>
                </c:pt>
                <c:pt idx="1">
                  <c:v>Orde 1</c:v>
                </c:pt>
                <c:pt idx="2">
                  <c:v>Orde 2</c:v>
                </c:pt>
                <c:pt idx="3">
                  <c:v>Orde 3</c:v>
                </c:pt>
                <c:pt idx="4">
                  <c:v>Orde 4</c:v>
                </c:pt>
                <c:pt idx="5">
                  <c:v>Orde 5</c:v>
                </c:pt>
                <c:pt idx="6">
                  <c:v>Orde 6</c:v>
                </c:pt>
                <c:pt idx="7">
                  <c:v>Orde 7</c:v>
                </c:pt>
                <c:pt idx="8">
                  <c:v>Orde 8</c:v>
                </c:pt>
                <c:pt idx="9">
                  <c:v>Orde 9</c:v>
                </c:pt>
                <c:pt idx="10">
                  <c:v>Orde 10</c:v>
                </c:pt>
              </c:strCache>
            </c:strRef>
          </c:cat>
          <c:val>
            <c:numRef>
              <c:f>rMSE!$L$4:$L$14</c:f>
              <c:numCache>
                <c:formatCode>0.0000</c:formatCode>
                <c:ptCount val="11"/>
                <c:pt idx="0">
                  <c:v>4.7379984230400123E-2</c:v>
                </c:pt>
                <c:pt idx="1">
                  <c:v>4.5004071254431649E-2</c:v>
                </c:pt>
                <c:pt idx="2">
                  <c:v>4.4132563992401945E-2</c:v>
                </c:pt>
                <c:pt idx="3">
                  <c:v>4.3191160840480101E-2</c:v>
                </c:pt>
                <c:pt idx="4">
                  <c:v>4.2340131533198717E-2</c:v>
                </c:pt>
                <c:pt idx="5">
                  <c:v>4.1599113485873057E-2</c:v>
                </c:pt>
                <c:pt idx="6">
                  <c:v>4.0949079686458376E-2</c:v>
                </c:pt>
                <c:pt idx="7">
                  <c:v>4.0365870552161794E-2</c:v>
                </c:pt>
                <c:pt idx="8">
                  <c:v>3.9832188780402442E-2</c:v>
                </c:pt>
                <c:pt idx="9">
                  <c:v>3.9336857934331879E-2</c:v>
                </c:pt>
                <c:pt idx="10">
                  <c:v>3.8872711543147836E-2</c:v>
                </c:pt>
              </c:numCache>
            </c:numRef>
          </c:val>
        </c:ser>
        <c:dLbls>
          <c:showVal val="1"/>
        </c:dLbls>
        <c:marker val="1"/>
        <c:axId val="60111488"/>
        <c:axId val="60113280"/>
      </c:lineChart>
      <c:catAx>
        <c:axId val="6011148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900">
                <a:solidFill>
                  <a:schemeClr val="bg1"/>
                </a:solidFill>
              </a:defRPr>
            </a:pPr>
            <a:endParaRPr lang="id-ID"/>
          </a:p>
        </c:txPr>
        <c:crossAx val="60113280"/>
        <c:crosses val="autoZero"/>
        <c:auto val="1"/>
        <c:lblAlgn val="ctr"/>
        <c:lblOffset val="100"/>
      </c:catAx>
      <c:valAx>
        <c:axId val="60113280"/>
        <c:scaling>
          <c:orientation val="minMax"/>
          <c:min val="3.7000000000000012E-2"/>
        </c:scaling>
        <c:axPos val="l"/>
        <c:majorGridlines/>
        <c:numFmt formatCode="0.0000" sourceLinked="1"/>
        <c:tickLblPos val="nextTo"/>
        <c:txPr>
          <a:bodyPr/>
          <a:lstStyle/>
          <a:p>
            <a:pPr>
              <a:defRPr sz="900">
                <a:solidFill>
                  <a:schemeClr val="bg1"/>
                </a:solidFill>
              </a:defRPr>
            </a:pPr>
            <a:endParaRPr lang="id-ID"/>
          </a:p>
        </c:txPr>
        <c:crossAx val="6011148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id-ID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BAA-81A1-46C2-BC86-6AE7885D6023}" type="datetimeFigureOut">
              <a:rPr lang="id-ID" smtClean="0"/>
              <a:pPr/>
              <a:t>22/07/2013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F65A-DD5D-4348-A1A6-BA04A2B31B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BAA-81A1-46C2-BC86-6AE7885D6023}" type="datetimeFigureOut">
              <a:rPr lang="id-ID" smtClean="0"/>
              <a:pPr/>
              <a:t>22/07/2013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F65A-DD5D-4348-A1A6-BA04A2B31B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BAA-81A1-46C2-BC86-6AE7885D6023}" type="datetimeFigureOut">
              <a:rPr lang="id-ID" smtClean="0"/>
              <a:pPr/>
              <a:t>22/07/2013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F65A-DD5D-4348-A1A6-BA04A2B31B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BAA-81A1-46C2-BC86-6AE7885D6023}" type="datetimeFigureOut">
              <a:rPr lang="id-ID" smtClean="0"/>
              <a:pPr/>
              <a:t>22/07/2013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F65A-DD5D-4348-A1A6-BA04A2B31B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BAA-81A1-46C2-BC86-6AE7885D6023}" type="datetimeFigureOut">
              <a:rPr lang="id-ID" smtClean="0"/>
              <a:pPr/>
              <a:t>22/07/2013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F65A-DD5D-4348-A1A6-BA04A2B31B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BAA-81A1-46C2-BC86-6AE7885D6023}" type="datetimeFigureOut">
              <a:rPr lang="id-ID" smtClean="0"/>
              <a:pPr/>
              <a:t>22/07/2013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F65A-DD5D-4348-A1A6-BA04A2B31B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BAA-81A1-46C2-BC86-6AE7885D6023}" type="datetimeFigureOut">
              <a:rPr lang="id-ID" smtClean="0"/>
              <a:pPr/>
              <a:t>22/07/2013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F65A-DD5D-4348-A1A6-BA04A2B31B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BAA-81A1-46C2-BC86-6AE7885D6023}" type="datetimeFigureOut">
              <a:rPr lang="id-ID" smtClean="0"/>
              <a:pPr/>
              <a:t>22/07/2013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F65A-DD5D-4348-A1A6-BA04A2B31B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BAA-81A1-46C2-BC86-6AE7885D6023}" type="datetimeFigureOut">
              <a:rPr lang="id-ID" smtClean="0"/>
              <a:pPr/>
              <a:t>22/07/2013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F65A-DD5D-4348-A1A6-BA04A2B31B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BAA-81A1-46C2-BC86-6AE7885D6023}" type="datetimeFigureOut">
              <a:rPr lang="id-ID" smtClean="0"/>
              <a:pPr/>
              <a:t>22/07/2013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F65A-DD5D-4348-A1A6-BA04A2B31B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BAA-81A1-46C2-BC86-6AE7885D6023}" type="datetimeFigureOut">
              <a:rPr lang="id-ID" smtClean="0"/>
              <a:pPr/>
              <a:t>22/07/2013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F65A-DD5D-4348-A1A6-BA04A2B31B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DBAA-81A1-46C2-BC86-6AE7885D6023}" type="datetimeFigureOut">
              <a:rPr lang="id-ID" smtClean="0"/>
              <a:pPr/>
              <a:t>22/07/2013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F65A-DD5D-4348-A1A6-BA04A2B31B8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11" Type="http://schemas.openxmlformats.org/officeDocument/2006/relationships/slide" Target="slide14.xml"/><Relationship Id="rId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slide" Target="slide1.xml"/><Relationship Id="rId9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20.xml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1.xml"/><Relationship Id="rId9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20.xml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1.xml"/><Relationship Id="rId9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20.xml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1.xml"/><Relationship Id="rId9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9.xml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slide" Target="slide15.xml"/><Relationship Id="rId5" Type="http://schemas.openxmlformats.org/officeDocument/2006/relationships/image" Target="../media/image3.png"/><Relationship Id="rId10" Type="http://schemas.openxmlformats.org/officeDocument/2006/relationships/slide" Target="slide20.xml"/><Relationship Id="rId4" Type="http://schemas.openxmlformats.org/officeDocument/2006/relationships/slide" Target="slide1.xml"/><Relationship Id="rId9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9.xml"/><Relationship Id="rId5" Type="http://schemas.openxmlformats.org/officeDocument/2006/relationships/image" Target="../media/image3.png"/><Relationship Id="rId10" Type="http://schemas.openxmlformats.org/officeDocument/2006/relationships/slide" Target="slide17.xml"/><Relationship Id="rId4" Type="http://schemas.openxmlformats.org/officeDocument/2006/relationships/slide" Target="slide1.xml"/><Relationship Id="rId9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9.xml"/><Relationship Id="rId5" Type="http://schemas.openxmlformats.org/officeDocument/2006/relationships/image" Target="../media/image3.png"/><Relationship Id="rId10" Type="http://schemas.openxmlformats.org/officeDocument/2006/relationships/slide" Target="slide17.xml"/><Relationship Id="rId4" Type="http://schemas.openxmlformats.org/officeDocument/2006/relationships/slide" Target="slide1.xml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12" Type="http://schemas.openxmlformats.org/officeDocument/2006/relationships/slide" Target="slid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slide" Target="slide17.xml"/><Relationship Id="rId5" Type="http://schemas.openxmlformats.org/officeDocument/2006/relationships/image" Target="../media/image3.png"/><Relationship Id="rId10" Type="http://schemas.openxmlformats.org/officeDocument/2006/relationships/slide" Target="slide15.xml"/><Relationship Id="rId4" Type="http://schemas.openxmlformats.org/officeDocument/2006/relationships/slide" Target="slide1.xml"/><Relationship Id="rId9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12" Type="http://schemas.openxmlformats.org/officeDocument/2006/relationships/slide" Target="slid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slide" Target="slide17.xml"/><Relationship Id="rId5" Type="http://schemas.openxmlformats.org/officeDocument/2006/relationships/image" Target="../media/image3.png"/><Relationship Id="rId10" Type="http://schemas.openxmlformats.org/officeDocument/2006/relationships/slide" Target="slide15.xml"/><Relationship Id="rId4" Type="http://schemas.openxmlformats.org/officeDocument/2006/relationships/slide" Target="slide1.xml"/><Relationship Id="rId9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9.xml"/><Relationship Id="rId5" Type="http://schemas.openxmlformats.org/officeDocument/2006/relationships/image" Target="../media/image3.png"/><Relationship Id="rId10" Type="http://schemas.openxmlformats.org/officeDocument/2006/relationships/slide" Target="slide17.xml"/><Relationship Id="rId4" Type="http://schemas.openxmlformats.org/officeDocument/2006/relationships/slide" Target="slide1.xml"/><Relationship Id="rId9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4.png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3.png"/><Relationship Id="rId4" Type="http://schemas.openxmlformats.org/officeDocument/2006/relationships/slide" Target="slide1.xml"/><Relationship Id="rId9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3.png"/><Relationship Id="rId4" Type="http://schemas.openxmlformats.org/officeDocument/2006/relationships/slide" Target="slide1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slide" Target="slide20.xml"/><Relationship Id="rId4" Type="http://schemas.openxmlformats.org/officeDocument/2006/relationships/slide" Target="slide1.xml"/><Relationship Id="rId9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slide" Target="slide12.xml"/><Relationship Id="rId12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4.xml"/><Relationship Id="rId10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20.xml"/><Relationship Id="rId5" Type="http://schemas.openxmlformats.org/officeDocument/2006/relationships/image" Target="../media/image3.png"/><Relationship Id="rId10" Type="http://schemas.openxmlformats.org/officeDocument/2006/relationships/slide" Target="slide14.xml"/><Relationship Id="rId4" Type="http://schemas.openxmlformats.org/officeDocument/2006/relationships/slide" Target="slide1.xml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14.xml"/><Relationship Id="rId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slide" Target="slide1.xml"/><Relationship Id="rId9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slide" Target="slide14.xml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11" Type="http://schemas.openxmlformats.org/officeDocument/2006/relationships/slide" Target="slide12.xml"/><Relationship Id="rId5" Type="http://schemas.openxmlformats.org/officeDocument/2006/relationships/image" Target="../media/image3.png"/><Relationship Id="rId10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4.xml"/><Relationship Id="rId14" Type="http://schemas.openxmlformats.org/officeDocument/2006/relationships/slide" Target="slide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slide" Target="slide14.xml"/><Relationship Id="rId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slide" Target="slide1.xml"/><Relationship Id="rId9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14.xml"/><Relationship Id="rId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slide" Target="slide1.xml"/><Relationship Id="rId9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643578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/>
            <a:r>
              <a:rPr lang="en-GB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Program Studi Teknik </a:t>
            </a:r>
            <a:r>
              <a:rPr lang="en-GB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Elektro </a:t>
            </a:r>
            <a:endParaRPr lang="id-ID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  <a:p>
            <a:pPr marL="1255713"/>
            <a:r>
              <a:rPr lang="en-GB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Fakultas </a:t>
            </a:r>
            <a:r>
              <a:rPr lang="en-GB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Sains dan </a:t>
            </a:r>
            <a:r>
              <a:rPr lang="en-GB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Teknik</a:t>
            </a:r>
            <a:endParaRPr lang="id-ID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  <a:p>
            <a:pPr marL="1255713"/>
            <a:r>
              <a:rPr lang="en-GB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Universitas </a:t>
            </a:r>
            <a:r>
              <a:rPr lang="en-GB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Jenderal Soedirman</a:t>
            </a:r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Jl. Mayjend Sungkono KM 05 Blater Purbalingga Indonesia</a:t>
            </a:r>
            <a:endParaRPr lang="id-ID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285728"/>
            <a:ext cx="7429520" cy="2143140"/>
          </a:xfrm>
        </p:spPr>
        <p:txBody>
          <a:bodyPr>
            <a:noAutofit/>
          </a:bodyPr>
          <a:lstStyle/>
          <a:p>
            <a:pPr algn="r"/>
            <a:r>
              <a:rPr lang="id-ID" sz="2800" b="1" dirty="0">
                <a:solidFill>
                  <a:srgbClr val="FFFF00"/>
                </a:solidFill>
                <a:effectLst>
                  <a:outerShdw blurRad="393700" dist="25400" dir="6000000" algn="br" rotWithShape="0">
                    <a:srgbClr val="00B050">
                      <a:alpha val="98000"/>
                    </a:srgbClr>
                  </a:outerShdw>
                </a:effectLst>
              </a:rPr>
              <a:t>APLIKASI JARINGAN SENSOR NIRKABEL </a:t>
            </a:r>
            <a:r>
              <a:rPr lang="id-ID" sz="2800" b="1" dirty="0" smtClean="0">
                <a:solidFill>
                  <a:srgbClr val="FFFF00"/>
                </a:solidFill>
                <a:effectLst>
                  <a:outerShdw blurRad="393700" dist="25400" dir="6000000" algn="br" rotWithShape="0">
                    <a:srgbClr val="00B050">
                      <a:alpha val="98000"/>
                    </a:srgbClr>
                  </a:outerShdw>
                </a:effectLst>
              </a:rPr>
              <a:t/>
            </a:r>
            <a:br>
              <a:rPr lang="id-ID" sz="2800" b="1" dirty="0" smtClean="0">
                <a:solidFill>
                  <a:srgbClr val="FFFF00"/>
                </a:solidFill>
                <a:effectLst>
                  <a:outerShdw blurRad="393700" dist="25400" dir="6000000" algn="br" rotWithShape="0">
                    <a:srgbClr val="00B050">
                      <a:alpha val="98000"/>
                    </a:srgbClr>
                  </a:outerShdw>
                </a:effectLst>
              </a:rPr>
            </a:br>
            <a:r>
              <a:rPr lang="id-ID" sz="2800" b="1" dirty="0" smtClean="0">
                <a:solidFill>
                  <a:srgbClr val="FFFF00"/>
                </a:solidFill>
                <a:effectLst>
                  <a:outerShdw blurRad="393700" dist="25400" dir="6000000" algn="br" rotWithShape="0">
                    <a:srgbClr val="00B050">
                      <a:alpha val="98000"/>
                    </a:srgbClr>
                  </a:outerShdw>
                </a:effectLst>
              </a:rPr>
              <a:t>UNTUK </a:t>
            </a:r>
            <a:r>
              <a:rPr lang="id-ID" sz="2800" b="1" dirty="0">
                <a:solidFill>
                  <a:srgbClr val="FFFF00"/>
                </a:solidFill>
                <a:effectLst>
                  <a:outerShdw blurRad="393700" dist="25400" dir="6000000" algn="br" rotWithShape="0">
                    <a:srgbClr val="00B050">
                      <a:alpha val="98000"/>
                    </a:srgbClr>
                  </a:outerShdw>
                </a:effectLst>
              </a:rPr>
              <a:t>PENGUKURAN </a:t>
            </a:r>
            <a:r>
              <a:rPr lang="id-ID" sz="2800" b="1" dirty="0" smtClean="0">
                <a:solidFill>
                  <a:srgbClr val="FFFF00"/>
                </a:solidFill>
                <a:effectLst>
                  <a:outerShdw blurRad="393700" dist="25400" dir="6000000" algn="br" rotWithShape="0">
                    <a:srgbClr val="00B050">
                      <a:alpha val="98000"/>
                    </a:srgbClr>
                  </a:outerShdw>
                </a:effectLst>
              </a:rPr>
              <a:t>PERGERAKAN TANAH </a:t>
            </a:r>
            <a:r>
              <a:rPr lang="id-ID" sz="2800" b="1" dirty="0">
                <a:solidFill>
                  <a:srgbClr val="FFFF00"/>
                </a:solidFill>
                <a:effectLst>
                  <a:outerShdw blurRad="393700" dist="25400" dir="6000000" algn="br" rotWithShape="0">
                    <a:srgbClr val="00B050">
                      <a:alpha val="98000"/>
                    </a:srgbClr>
                  </a:outerShdw>
                </a:effectLst>
              </a:rPr>
              <a:t>MENGGUNAKAN SENSOR PERCEPATAN </a:t>
            </a:r>
            <a:r>
              <a:rPr lang="id-ID" sz="2800" b="1" dirty="0" smtClean="0">
                <a:solidFill>
                  <a:srgbClr val="FFFF00"/>
                </a:solidFill>
                <a:effectLst>
                  <a:outerShdw blurRad="393700" dist="25400" dir="6000000" algn="br" rotWithShape="0">
                    <a:srgbClr val="00B050">
                      <a:alpha val="98000"/>
                    </a:srgbClr>
                  </a:outerShdw>
                </a:effectLst>
              </a:rPr>
              <a:t>3 SUMBU </a:t>
            </a:r>
            <a:r>
              <a:rPr lang="id-ID" sz="2800" b="1" dirty="0">
                <a:solidFill>
                  <a:srgbClr val="FFFF00"/>
                </a:solidFill>
                <a:effectLst>
                  <a:outerShdw blurRad="393700" dist="25400" dir="6000000" algn="br" rotWithShape="0">
                    <a:srgbClr val="00B050">
                      <a:alpha val="98000"/>
                    </a:srgbClr>
                  </a:outerShdw>
                </a:effectLst>
              </a:rPr>
              <a:t>PADA DAERAH RAWAN </a:t>
            </a:r>
            <a:r>
              <a:rPr lang="id-ID" sz="2800" b="1" dirty="0" smtClean="0">
                <a:solidFill>
                  <a:srgbClr val="FFFF00"/>
                </a:solidFill>
                <a:effectLst>
                  <a:outerShdw blurRad="393700" dist="25400" dir="6000000" algn="br" rotWithShape="0">
                    <a:srgbClr val="00B050">
                      <a:alpha val="98000"/>
                    </a:srgbClr>
                  </a:outerShdw>
                </a:effectLst>
              </a:rPr>
              <a:t>LONGSOR</a:t>
            </a:r>
            <a:endParaRPr lang="id-ID" sz="2800" dirty="0">
              <a:solidFill>
                <a:srgbClr val="FFFF00"/>
              </a:solidFill>
              <a:effectLst>
                <a:outerShdw blurRad="393700" dist="25400" dir="6000000" algn="br" rotWithShape="0">
                  <a:srgbClr val="00B050">
                    <a:alpha val="9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5034" y="4214818"/>
            <a:ext cx="3328966" cy="1400188"/>
          </a:xfrm>
        </p:spPr>
        <p:txBody>
          <a:bodyPr>
            <a:normAutofit/>
          </a:bodyPr>
          <a:lstStyle/>
          <a:p>
            <a:pPr algn="r"/>
            <a:r>
              <a:rPr lang="id-ID" sz="2000" b="1" dirty="0">
                <a:solidFill>
                  <a:schemeClr val="accent6"/>
                </a:solidFill>
              </a:rPr>
              <a:t>Oleh :</a:t>
            </a:r>
            <a:endParaRPr lang="id-ID" sz="2000" dirty="0">
              <a:solidFill>
                <a:schemeClr val="accent6"/>
              </a:solidFill>
            </a:endParaRPr>
          </a:p>
          <a:p>
            <a:pPr algn="r"/>
            <a:r>
              <a:rPr lang="id-ID" sz="2000" b="1" dirty="0">
                <a:solidFill>
                  <a:schemeClr val="accent6"/>
                </a:solidFill>
              </a:rPr>
              <a:t>DWI KURNIAWAN</a:t>
            </a:r>
            <a:endParaRPr lang="id-ID" sz="2000" dirty="0">
              <a:solidFill>
                <a:schemeClr val="accent6"/>
              </a:solidFill>
            </a:endParaRPr>
          </a:p>
          <a:p>
            <a:pPr algn="r"/>
            <a:r>
              <a:rPr lang="id-ID" sz="2000" b="1" dirty="0" smtClean="0">
                <a:solidFill>
                  <a:schemeClr val="accent6"/>
                </a:solidFill>
              </a:rPr>
              <a:t>I1A006019</a:t>
            </a:r>
            <a:endParaRPr lang="id-ID" sz="2000" dirty="0">
              <a:solidFill>
                <a:schemeClr val="accent6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>
            <a:off x="0" y="0"/>
            <a:ext cx="3500430" cy="2928910"/>
          </a:xfrm>
          <a:prstGeom prst="diagStripe">
            <a:avLst>
              <a:gd name="adj" fmla="val 75496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19205791">
            <a:off x="-2406335" y="3175816"/>
            <a:ext cx="2755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Laporan Tugas Akhir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5643578"/>
            <a:ext cx="1000132" cy="928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2.77521E-7 L 0.56528 -0.6262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" y="-3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" name="Picture 23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86050" y="1785926"/>
            <a:ext cx="229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Penentuan Orde Filter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2786050" y="2285992"/>
            <a:ext cx="4613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chemeClr val="bg1"/>
                </a:solidFill>
              </a:rPr>
              <a:t>Menguji data dari akselerometer dengan filter Bessel dari orde 1 -10. 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Melakukan  dobel integral untuk mendapatkan data perpindahan jarak.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Membuat kurva rMSE(</a:t>
            </a:r>
            <a:r>
              <a:rPr lang="id-ID" sz="1200" i="1" dirty="0" smtClean="0">
                <a:solidFill>
                  <a:schemeClr val="bg1"/>
                </a:solidFill>
              </a:rPr>
              <a:t>root Mean Square Error</a:t>
            </a:r>
            <a:r>
              <a:rPr lang="id-ID" sz="1200" dirty="0" smtClean="0">
                <a:solidFill>
                  <a:schemeClr val="bg1"/>
                </a:solidFill>
              </a:rPr>
              <a:t>)</a:t>
            </a:r>
          </a:p>
          <a:p>
            <a:endParaRPr lang="id-ID" sz="1200" dirty="0">
              <a:solidFill>
                <a:schemeClr val="bg1"/>
              </a:solidFill>
            </a:endParaRPr>
          </a:p>
        </p:txBody>
      </p:sp>
      <p:graphicFrame>
        <p:nvGraphicFramePr>
          <p:cNvPr id="27" name="Chart 26"/>
          <p:cNvGraphicFramePr/>
          <p:nvPr/>
        </p:nvGraphicFramePr>
        <p:xfrm>
          <a:off x="2714612" y="2928934"/>
          <a:ext cx="4806523" cy="275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42844" y="1571612"/>
            <a:ext cx="2286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Filter</a:t>
            </a:r>
            <a:endParaRPr lang="id-ID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ed Rectangle 32">
            <a:hlinkClick r:id="rId10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4" name="Rounded Rectangle 33">
            <a:hlinkClick r:id="rId10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Pembahasan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5" name="Rounded Rectangle 34">
            <a:hlinkClick r:id="rId11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6" name="Rounded Rectangle 35">
            <a:hlinkClick r:id="rId12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" name="Picture 23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86050" y="1785926"/>
            <a:ext cx="229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Penentuan Orde Filter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2786050" y="2285992"/>
            <a:ext cx="378340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chemeClr val="bg1"/>
                </a:solidFill>
              </a:rPr>
              <a:t>Performa terbaik pada orde 10</a:t>
            </a:r>
          </a:p>
          <a:p>
            <a:endParaRPr lang="id-ID" sz="1200" dirty="0" smtClean="0">
              <a:solidFill>
                <a:schemeClr val="bg1"/>
              </a:solidFill>
            </a:endParaRPr>
          </a:p>
          <a:p>
            <a:r>
              <a:rPr lang="id-ID" sz="1200" dirty="0" smtClean="0">
                <a:solidFill>
                  <a:schemeClr val="bg1"/>
                </a:solidFill>
              </a:rPr>
              <a:t>Koefisien rekursi filter Bessel orde 10 adalah:</a:t>
            </a:r>
          </a:p>
          <a:p>
            <a:endParaRPr lang="id-ID" sz="1200" dirty="0" smtClean="0">
              <a:solidFill>
                <a:schemeClr val="bg1"/>
              </a:solidFill>
            </a:endParaRPr>
          </a:p>
          <a:p>
            <a:r>
              <a:rPr lang="id-ID" sz="1200" dirty="0" smtClean="0">
                <a:solidFill>
                  <a:schemeClr val="bg1"/>
                </a:solidFill>
              </a:rPr>
              <a:t>	b</a:t>
            </a:r>
            <a:r>
              <a:rPr lang="id-ID" sz="1200" baseline="-25000" dirty="0" smtClean="0">
                <a:solidFill>
                  <a:schemeClr val="bg1"/>
                </a:solidFill>
              </a:rPr>
              <a:t>0</a:t>
            </a:r>
            <a:r>
              <a:rPr lang="id-ID" sz="1200" dirty="0" smtClean="0">
                <a:solidFill>
                  <a:schemeClr val="bg1"/>
                </a:solidFill>
              </a:rPr>
              <a:t> =</a:t>
            </a:r>
            <a:r>
              <a:rPr lang="en-US" sz="1200" dirty="0" smtClean="0">
                <a:solidFill>
                  <a:schemeClr val="bg1"/>
                </a:solidFill>
              </a:rPr>
              <a:t> 1</a:t>
            </a:r>
            <a:endParaRPr lang="id-ID" sz="1200" dirty="0" smtClean="0">
              <a:solidFill>
                <a:schemeClr val="bg1"/>
              </a:solidFill>
            </a:endParaRPr>
          </a:p>
          <a:p>
            <a:r>
              <a:rPr lang="id-ID" sz="1200" dirty="0" smtClean="0">
                <a:solidFill>
                  <a:schemeClr val="bg1"/>
                </a:solidFill>
              </a:rPr>
              <a:t>	b</a:t>
            </a:r>
            <a:r>
              <a:rPr lang="id-ID" sz="1200" baseline="-25000" dirty="0" smtClean="0">
                <a:solidFill>
                  <a:schemeClr val="bg1"/>
                </a:solidFill>
              </a:rPr>
              <a:t>1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10</a:t>
            </a:r>
            <a:r>
              <a:rPr lang="id-ID" sz="1200" dirty="0" smtClean="0">
                <a:solidFill>
                  <a:schemeClr val="bg1"/>
                </a:solidFill>
              </a:rPr>
              <a:t>		a</a:t>
            </a:r>
            <a:r>
              <a:rPr lang="id-ID" sz="1200" baseline="-25000" dirty="0" smtClean="0">
                <a:solidFill>
                  <a:schemeClr val="bg1"/>
                </a:solidFill>
              </a:rPr>
              <a:t>1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-0.0217</a:t>
            </a:r>
            <a:endParaRPr lang="id-ID" sz="1200" dirty="0" smtClean="0">
              <a:solidFill>
                <a:schemeClr val="bg1"/>
              </a:solidFill>
            </a:endParaRPr>
          </a:p>
          <a:p>
            <a:r>
              <a:rPr lang="id-ID" sz="1200" dirty="0" smtClean="0">
                <a:solidFill>
                  <a:schemeClr val="bg1"/>
                </a:solidFill>
              </a:rPr>
              <a:t>	b</a:t>
            </a:r>
            <a:r>
              <a:rPr lang="id-ID" sz="1200" baseline="-25000" dirty="0" smtClean="0">
                <a:solidFill>
                  <a:schemeClr val="bg1"/>
                </a:solidFill>
              </a:rPr>
              <a:t>2</a:t>
            </a:r>
            <a:r>
              <a:rPr lang="id-ID" sz="1200" dirty="0" smtClean="0">
                <a:solidFill>
                  <a:schemeClr val="bg1"/>
                </a:solidFill>
              </a:rPr>
              <a:t> =</a:t>
            </a:r>
            <a:r>
              <a:rPr lang="en-US" sz="1200" dirty="0" smtClean="0">
                <a:solidFill>
                  <a:schemeClr val="bg1"/>
                </a:solidFill>
              </a:rPr>
              <a:t> 45 </a:t>
            </a:r>
            <a:r>
              <a:rPr lang="id-ID" sz="1200" dirty="0" smtClean="0">
                <a:solidFill>
                  <a:schemeClr val="bg1"/>
                </a:solidFill>
              </a:rPr>
              <a:t>		a</a:t>
            </a:r>
            <a:r>
              <a:rPr lang="id-ID" sz="1200" baseline="-25000" dirty="0" smtClean="0">
                <a:solidFill>
                  <a:schemeClr val="bg1"/>
                </a:solidFill>
              </a:rPr>
              <a:t>2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0.301</a:t>
            </a:r>
            <a:r>
              <a:rPr lang="id-ID" sz="1200" dirty="0" smtClean="0">
                <a:solidFill>
                  <a:schemeClr val="bg1"/>
                </a:solidFill>
              </a:rPr>
              <a:t>3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	b</a:t>
            </a:r>
            <a:r>
              <a:rPr lang="id-ID" sz="1200" baseline="-25000" dirty="0" smtClean="0">
                <a:solidFill>
                  <a:schemeClr val="bg1"/>
                </a:solidFill>
              </a:rPr>
              <a:t>3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120</a:t>
            </a:r>
            <a:r>
              <a:rPr lang="id-ID" sz="1200" dirty="0" smtClean="0">
                <a:solidFill>
                  <a:schemeClr val="bg1"/>
                </a:solidFill>
              </a:rPr>
              <a:t>		a</a:t>
            </a:r>
            <a:r>
              <a:rPr lang="id-ID" sz="1200" baseline="-25000" dirty="0" smtClean="0">
                <a:solidFill>
                  <a:schemeClr val="bg1"/>
                </a:solidFill>
              </a:rPr>
              <a:t>3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-1.899</a:t>
            </a:r>
            <a:r>
              <a:rPr lang="id-ID" sz="1200" dirty="0" smtClean="0">
                <a:solidFill>
                  <a:schemeClr val="bg1"/>
                </a:solidFill>
              </a:rPr>
              <a:t>9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	b</a:t>
            </a:r>
            <a:r>
              <a:rPr lang="id-ID" sz="1200" baseline="-25000" dirty="0" smtClean="0">
                <a:solidFill>
                  <a:schemeClr val="bg1"/>
                </a:solidFill>
              </a:rPr>
              <a:t>4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210</a:t>
            </a:r>
            <a:r>
              <a:rPr lang="id-ID" sz="1200" dirty="0" smtClean="0">
                <a:solidFill>
                  <a:schemeClr val="bg1"/>
                </a:solidFill>
              </a:rPr>
              <a:t>		a</a:t>
            </a:r>
            <a:r>
              <a:rPr lang="id-ID" sz="1200" baseline="-25000" dirty="0" smtClean="0">
                <a:solidFill>
                  <a:schemeClr val="bg1"/>
                </a:solidFill>
              </a:rPr>
              <a:t>4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7.176</a:t>
            </a:r>
            <a:r>
              <a:rPr lang="id-ID" sz="1200" dirty="0" smtClean="0">
                <a:solidFill>
                  <a:schemeClr val="bg1"/>
                </a:solidFill>
              </a:rPr>
              <a:t>6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	b</a:t>
            </a:r>
            <a:r>
              <a:rPr lang="id-ID" sz="1200" baseline="-25000" dirty="0" smtClean="0">
                <a:solidFill>
                  <a:schemeClr val="bg1"/>
                </a:solidFill>
              </a:rPr>
              <a:t>5</a:t>
            </a:r>
            <a:r>
              <a:rPr lang="id-ID" sz="1200" dirty="0" smtClean="0">
                <a:solidFill>
                  <a:schemeClr val="bg1"/>
                </a:solidFill>
              </a:rPr>
              <a:t> =</a:t>
            </a:r>
            <a:r>
              <a:rPr lang="en-US" sz="1200" dirty="0" smtClean="0">
                <a:solidFill>
                  <a:schemeClr val="bg1"/>
                </a:solidFill>
              </a:rPr>
              <a:t> 252</a:t>
            </a:r>
            <a:r>
              <a:rPr lang="id-ID" sz="1200" dirty="0" smtClean="0">
                <a:solidFill>
                  <a:schemeClr val="bg1"/>
                </a:solidFill>
              </a:rPr>
              <a:t>		a</a:t>
            </a:r>
            <a:r>
              <a:rPr lang="id-ID" sz="1200" baseline="-25000" dirty="0" smtClean="0">
                <a:solidFill>
                  <a:schemeClr val="bg1"/>
                </a:solidFill>
              </a:rPr>
              <a:t>5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-17.99</a:t>
            </a:r>
            <a:r>
              <a:rPr lang="id-ID" sz="1200" dirty="0" smtClean="0">
                <a:solidFill>
                  <a:schemeClr val="bg1"/>
                </a:solidFill>
              </a:rPr>
              <a:t>70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	b</a:t>
            </a:r>
            <a:r>
              <a:rPr lang="id-ID" sz="1200" baseline="-25000" dirty="0" smtClean="0">
                <a:solidFill>
                  <a:schemeClr val="bg1"/>
                </a:solidFill>
              </a:rPr>
              <a:t>6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210</a:t>
            </a:r>
            <a:r>
              <a:rPr lang="id-ID" sz="1200" dirty="0" smtClean="0">
                <a:solidFill>
                  <a:schemeClr val="bg1"/>
                </a:solidFill>
              </a:rPr>
              <a:t>		a</a:t>
            </a:r>
            <a:r>
              <a:rPr lang="id-ID" sz="1200" baseline="-25000" dirty="0" smtClean="0">
                <a:solidFill>
                  <a:schemeClr val="bg1"/>
                </a:solidFill>
              </a:rPr>
              <a:t>6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31.333</a:t>
            </a:r>
            <a:r>
              <a:rPr lang="id-ID" sz="1200" dirty="0" smtClean="0">
                <a:solidFill>
                  <a:schemeClr val="bg1"/>
                </a:solidFill>
              </a:rPr>
              <a:t>5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	b</a:t>
            </a:r>
            <a:r>
              <a:rPr lang="id-ID" sz="1200" baseline="-25000" dirty="0" smtClean="0">
                <a:solidFill>
                  <a:schemeClr val="bg1"/>
                </a:solidFill>
              </a:rPr>
              <a:t>7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120</a:t>
            </a:r>
            <a:r>
              <a:rPr lang="id-ID" sz="1200" dirty="0" smtClean="0">
                <a:solidFill>
                  <a:schemeClr val="bg1"/>
                </a:solidFill>
              </a:rPr>
              <a:t>		a</a:t>
            </a:r>
            <a:r>
              <a:rPr lang="id-ID" sz="1200" baseline="-25000" dirty="0" smtClean="0">
                <a:solidFill>
                  <a:schemeClr val="bg1"/>
                </a:solidFill>
              </a:rPr>
              <a:t>7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-38.3927</a:t>
            </a:r>
            <a:endParaRPr lang="id-ID" sz="1200" dirty="0" smtClean="0">
              <a:solidFill>
                <a:schemeClr val="bg1"/>
              </a:solidFill>
            </a:endParaRPr>
          </a:p>
          <a:p>
            <a:r>
              <a:rPr lang="id-ID" sz="1200" dirty="0" smtClean="0">
                <a:solidFill>
                  <a:schemeClr val="bg1"/>
                </a:solidFill>
              </a:rPr>
              <a:t>	b</a:t>
            </a:r>
            <a:r>
              <a:rPr lang="id-ID" sz="1200" baseline="-25000" dirty="0" smtClean="0">
                <a:solidFill>
                  <a:schemeClr val="bg1"/>
                </a:solidFill>
              </a:rPr>
              <a:t>8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45</a:t>
            </a:r>
            <a:r>
              <a:rPr lang="id-ID" sz="1200" dirty="0" smtClean="0">
                <a:solidFill>
                  <a:schemeClr val="bg1"/>
                </a:solidFill>
              </a:rPr>
              <a:t>		a</a:t>
            </a:r>
            <a:r>
              <a:rPr lang="id-ID" sz="1200" baseline="-25000" dirty="0" smtClean="0">
                <a:solidFill>
                  <a:schemeClr val="bg1"/>
                </a:solidFill>
              </a:rPr>
              <a:t>8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32.7257</a:t>
            </a:r>
            <a:endParaRPr lang="id-ID" sz="1200" dirty="0" smtClean="0">
              <a:solidFill>
                <a:schemeClr val="bg1"/>
              </a:solidFill>
            </a:endParaRPr>
          </a:p>
          <a:p>
            <a:r>
              <a:rPr lang="id-ID" sz="1200" dirty="0" smtClean="0">
                <a:solidFill>
                  <a:schemeClr val="bg1"/>
                </a:solidFill>
              </a:rPr>
              <a:t>	b</a:t>
            </a:r>
            <a:r>
              <a:rPr lang="id-ID" sz="1200" baseline="-25000" dirty="0" smtClean="0">
                <a:solidFill>
                  <a:schemeClr val="bg1"/>
                </a:solidFill>
              </a:rPr>
              <a:t>9</a:t>
            </a:r>
            <a:r>
              <a:rPr lang="id-ID" sz="1200" dirty="0" smtClean="0">
                <a:solidFill>
                  <a:schemeClr val="bg1"/>
                </a:solidFill>
              </a:rPr>
              <a:t> = 1</a:t>
            </a:r>
            <a:r>
              <a:rPr lang="en-US" sz="1200" dirty="0" smtClean="0">
                <a:solidFill>
                  <a:schemeClr val="bg1"/>
                </a:solidFill>
              </a:rPr>
              <a:t>0</a:t>
            </a:r>
            <a:r>
              <a:rPr lang="id-ID" sz="1200" dirty="0" smtClean="0">
                <a:solidFill>
                  <a:schemeClr val="bg1"/>
                </a:solidFill>
              </a:rPr>
              <a:t>		a</a:t>
            </a:r>
            <a:r>
              <a:rPr lang="id-ID" sz="1200" baseline="-25000" dirty="0" smtClean="0">
                <a:solidFill>
                  <a:schemeClr val="bg1"/>
                </a:solidFill>
              </a:rPr>
              <a:t>9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-18.5945</a:t>
            </a:r>
            <a:endParaRPr lang="id-ID" sz="1200" dirty="0" smtClean="0">
              <a:solidFill>
                <a:schemeClr val="bg1"/>
              </a:solidFill>
            </a:endParaRPr>
          </a:p>
          <a:p>
            <a:r>
              <a:rPr lang="id-ID" sz="1200" dirty="0" smtClean="0">
                <a:solidFill>
                  <a:schemeClr val="bg1"/>
                </a:solidFill>
              </a:rPr>
              <a:t>	b</a:t>
            </a:r>
            <a:r>
              <a:rPr lang="id-ID" sz="1200" baseline="-25000" dirty="0" smtClean="0">
                <a:solidFill>
                  <a:schemeClr val="bg1"/>
                </a:solidFill>
              </a:rPr>
              <a:t>10</a:t>
            </a:r>
            <a:r>
              <a:rPr lang="id-ID" sz="1200" dirty="0" smtClean="0">
                <a:solidFill>
                  <a:schemeClr val="bg1"/>
                </a:solidFill>
              </a:rPr>
              <a:t>=</a:t>
            </a:r>
            <a:r>
              <a:rPr lang="en-US" sz="1200" dirty="0" smtClean="0">
                <a:solidFill>
                  <a:schemeClr val="bg1"/>
                </a:solidFill>
              </a:rPr>
              <a:t> 1</a:t>
            </a:r>
            <a:r>
              <a:rPr lang="id-ID" sz="1200" dirty="0" smtClean="0">
                <a:solidFill>
                  <a:schemeClr val="bg1"/>
                </a:solidFill>
              </a:rPr>
              <a:t>		a</a:t>
            </a:r>
            <a:r>
              <a:rPr lang="id-ID" sz="1200" baseline="-25000" dirty="0" smtClean="0">
                <a:solidFill>
                  <a:schemeClr val="bg1"/>
                </a:solidFill>
              </a:rPr>
              <a:t>10</a:t>
            </a:r>
            <a:r>
              <a:rPr lang="id-ID" sz="1200" dirty="0" smtClean="0">
                <a:solidFill>
                  <a:schemeClr val="bg1"/>
                </a:solidFill>
              </a:rPr>
              <a:t>= </a:t>
            </a:r>
            <a:r>
              <a:rPr lang="en-US" sz="1200" dirty="0" smtClean="0">
                <a:solidFill>
                  <a:schemeClr val="bg1"/>
                </a:solidFill>
              </a:rPr>
              <a:t>6.3684</a:t>
            </a:r>
            <a:endParaRPr lang="id-ID" sz="1200" dirty="0" smtClean="0">
              <a:solidFill>
                <a:schemeClr val="bg1"/>
              </a:solidFill>
            </a:endParaRPr>
          </a:p>
          <a:p>
            <a:endParaRPr lang="id-ID" sz="1200" dirty="0" smtClean="0">
              <a:solidFill>
                <a:schemeClr val="bg1"/>
              </a:solidFill>
            </a:endParaRPr>
          </a:p>
          <a:p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2844" y="1571612"/>
            <a:ext cx="2286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Filter</a:t>
            </a:r>
            <a:endParaRPr lang="id-ID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ounded Rectangle 35">
            <a:hlinkClick r:id="rId9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7" name="Rounded Rectangle 36">
            <a:hlinkClick r:id="rId9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8" name="Rounded Rectangle 37">
            <a:hlinkClick r:id="rId10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9" name="Rounded Rectangle 38">
            <a:hlinkClick r:id="rId11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" name="Picture 23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51145" y="1785926"/>
            <a:ext cx="8215582" cy="4847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Unit Komunikasi</a:t>
            </a:r>
          </a:p>
          <a:p>
            <a:endParaRPr lang="id-ID" sz="1200" b="1" dirty="0" smtClean="0">
              <a:solidFill>
                <a:schemeClr val="bg1"/>
              </a:solidFill>
            </a:endParaRPr>
          </a:p>
          <a:p>
            <a:r>
              <a:rPr lang="id-ID" sz="1200" dirty="0" smtClean="0">
                <a:solidFill>
                  <a:schemeClr val="bg1"/>
                </a:solidFill>
              </a:rPr>
              <a:t>Unit komunikasi memanfaatkan modul RF Xbee </a:t>
            </a:r>
            <a:r>
              <a:rPr lang="id-ID" sz="1200" i="1" dirty="0" smtClean="0">
                <a:solidFill>
                  <a:schemeClr val="bg1"/>
                </a:solidFill>
              </a:rPr>
              <a:t>Pro</a:t>
            </a:r>
            <a:r>
              <a:rPr lang="id-ID" sz="1200" dirty="0" smtClean="0">
                <a:solidFill>
                  <a:schemeClr val="bg1"/>
                </a:solidFill>
              </a:rPr>
              <a:t> </a:t>
            </a:r>
            <a:r>
              <a:rPr lang="id-ID" sz="1200" i="1" dirty="0" smtClean="0">
                <a:solidFill>
                  <a:schemeClr val="bg1"/>
                </a:solidFill>
              </a:rPr>
              <a:t>series </a:t>
            </a:r>
            <a:r>
              <a:rPr lang="id-ID" sz="1200" dirty="0" smtClean="0">
                <a:solidFill>
                  <a:schemeClr val="bg1"/>
                </a:solidFill>
              </a:rPr>
              <a:t>1.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 Modul diset dalam mode API dengan format frame data yang digunakan sebagai berikut: 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ke-1 =0x7E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ke-2=0x00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ke-3=0x12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ke-4=0x81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ke-5=MSB address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ke-6=LSB address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ke-7=RSSI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ke-8=0x00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ke-9=jam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ke-10=menit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ke-11=detik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ke-12=tanggal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ke-13=bulan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ke-14=tahun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ke-15=flag Dx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ke-16=Dx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ke-17=flag Dy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ke-18=Dy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ke-19=Flag Dz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ke-20=Dz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ke-21=0x00</a:t>
            </a:r>
          </a:p>
          <a:p>
            <a:r>
              <a:rPr lang="id-ID" sz="1050" i="1" dirty="0" smtClean="0">
                <a:solidFill>
                  <a:schemeClr val="bg1"/>
                </a:solidFill>
              </a:rPr>
              <a:t>byte </a:t>
            </a:r>
            <a:r>
              <a:rPr lang="id-ID" sz="1050" dirty="0" smtClean="0">
                <a:solidFill>
                  <a:schemeClr val="bg1"/>
                </a:solidFill>
              </a:rPr>
              <a:t>ke-22=checksum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Pewaktuan pengiriman data diatur oleh unit RTC yang memanfaatkan DS1307. Pengiriman data diatur pada selang waktu 5 detik.</a:t>
            </a:r>
          </a:p>
          <a:p>
            <a:endParaRPr lang="id-ID" sz="1200" b="1" dirty="0">
              <a:solidFill>
                <a:schemeClr val="bg1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7" name="TextBox 26"/>
          <p:cNvSpPr txBox="1"/>
          <p:nvPr/>
        </p:nvSpPr>
        <p:spPr>
          <a:xfrm>
            <a:off x="142844" y="1571612"/>
            <a:ext cx="2286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Filter</a:t>
            </a:r>
            <a:endParaRPr lang="id-ID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6" name="Rounded Rectangle 35">
            <a:hlinkClick r:id="rId9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7" name="Rounded Rectangle 36">
            <a:hlinkClick r:id="rId10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8" name="Rounded Rectangle 37">
            <a:hlinkClick r:id="rId11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" name="Picture 23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51145" y="1785926"/>
            <a:ext cx="50928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Unit Komunikasi (cont.)</a:t>
            </a:r>
          </a:p>
          <a:p>
            <a:endParaRPr lang="id-ID" sz="1200" b="1" dirty="0" smtClean="0">
              <a:solidFill>
                <a:schemeClr val="bg1"/>
              </a:solidFill>
            </a:endParaRPr>
          </a:p>
          <a:p>
            <a:r>
              <a:rPr lang="id-ID" sz="1200" dirty="0" smtClean="0">
                <a:solidFill>
                  <a:schemeClr val="bg1"/>
                </a:solidFill>
              </a:rPr>
              <a:t>Pewaktuan pengiriman data diatur oleh unit RTC yang memanfaatkan DS1307. 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Pengiriman data diatur pada selang waktu 5 detik.</a:t>
            </a:r>
          </a:p>
          <a:p>
            <a:endParaRPr lang="id-ID" sz="1200" b="1" dirty="0">
              <a:solidFill>
                <a:schemeClr val="bg1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142844" y="1571612"/>
            <a:ext cx="2286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Filter</a:t>
            </a:r>
            <a:endParaRPr lang="id-ID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ounded Rectangle 33">
            <a:hlinkClick r:id="rId9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6" name="Rounded Rectangle 35">
            <a:hlinkClick r:id="rId10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7" name="Rounded Rectangle 36">
            <a:hlinkClick r:id="rId11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4612" y="178648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Respon Filter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26" name="Picture 125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pic>
        <p:nvPicPr>
          <p:cNvPr id="9217" name="Chart 2"/>
          <p:cNvPicPr>
            <a:picLocks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2214554"/>
            <a:ext cx="279717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Chart 3"/>
          <p:cNvPicPr>
            <a:picLocks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214818"/>
            <a:ext cx="2901950" cy="172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Box 63"/>
          <p:cNvSpPr txBox="1"/>
          <p:nvPr/>
        </p:nvSpPr>
        <p:spPr>
          <a:xfrm>
            <a:off x="6000760" y="2857496"/>
            <a:ext cx="1234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chemeClr val="bg1"/>
                </a:solidFill>
              </a:rPr>
              <a:t>Sebelum di Filter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2198" y="4929198"/>
            <a:ext cx="1189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chemeClr val="bg1"/>
                </a:solidFill>
              </a:rPr>
              <a:t>Sesudah di filter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ounded Rectangle 68">
            <a:hlinkClick r:id="rId8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70" name="Rounded Rectangle 69">
            <a:hlinkClick r:id="rId8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71" name="Rounded Rectangle 70">
            <a:hlinkClick r:id="rId9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72" name="Rounded Rectangle 71">
            <a:hlinkClick r:id="rId10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7158" y="2000240"/>
            <a:ext cx="1290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hlinkClick r:id="rId9" action="ppaction://hlinksldjump"/>
              </a:rPr>
              <a:t>Filter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1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2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3" action="ppaction://hlinksldjump"/>
              </a:rPr>
              <a:t>Power</a:t>
            </a:r>
            <a:endParaRPr lang="id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4612" y="178648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Pengukuran Jarak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26" name="Picture 125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714611" y="2357433"/>
          <a:ext cx="5214974" cy="27146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85038"/>
                <a:gridCol w="743943"/>
                <a:gridCol w="743943"/>
                <a:gridCol w="722868"/>
                <a:gridCol w="722868"/>
                <a:gridCol w="748157"/>
                <a:gridCol w="748157"/>
              </a:tblGrid>
              <a:tr h="20623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 dirty="0"/>
                        <a:t>Jarak (cm)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X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Y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Z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062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Terukur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Error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Terukur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 dirty="0"/>
                        <a:t>Error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Terukur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Error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</a:tr>
              <a:tr h="206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10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 dirty="0"/>
                        <a:t>11.02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1.02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11.24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1.24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11.75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1.75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</a:tr>
              <a:tr h="206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20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 dirty="0"/>
                        <a:t>20.03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0.03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20.94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0.94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20.79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0.79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</a:tr>
              <a:tr h="206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30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33.75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 dirty="0"/>
                        <a:t>3.75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31.99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1.99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32.29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2.29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</a:tr>
              <a:tr h="206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40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45.08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5.08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43.09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3.09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42.71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2.71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</a:tr>
              <a:tr h="206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50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54.10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4.10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 dirty="0"/>
                        <a:t>51.95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1.95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53.18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3.18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</a:tr>
              <a:tr h="206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-10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-9.61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0.39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-10.43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 dirty="0"/>
                        <a:t>0.43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-11.45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1.45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</a:tr>
              <a:tr h="206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-20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-19.70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0.30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-21.81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 dirty="0"/>
                        <a:t>1.81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 dirty="0"/>
                        <a:t>-21.80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1.80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</a:tr>
              <a:tr h="206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-30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-31.79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1.79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-30.41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0.41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 dirty="0"/>
                        <a:t>-29.56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0.44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</a:tr>
              <a:tr h="206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-40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-43.04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3.04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-42.74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2.74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-39.92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0.08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</a:tr>
              <a:tr h="206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-50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-50.10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0.10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-54.22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4.22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-53.10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 dirty="0"/>
                        <a:t>3.10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</a:tr>
              <a:tr h="2398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Error rata - rata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1.96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1.88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endParaRPr lang="id-ID" sz="11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 dirty="0"/>
                        <a:t>1.76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ounded Rectangle 22">
            <a:hlinkClick r:id="rId6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2000240"/>
            <a:ext cx="1290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hlinkClick r:id="rId7" action="ppaction://hlinksldjump"/>
              </a:rPr>
              <a:t>Filter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9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0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1" action="ppaction://hlinksldjump"/>
              </a:rPr>
              <a:t>Power</a:t>
            </a:r>
            <a:endParaRPr lang="id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4612" y="178648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Cross Axis Effect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26" name="Picture 125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643174" y="2786058"/>
          <a:ext cx="6095999" cy="207170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2444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 dirty="0"/>
                        <a:t>Jarak (cm)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Pergeseran di X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Pergeseran di Y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Pergeseran di Z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4448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Y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Z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X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Z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X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Y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160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800"/>
                        <a:t>10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-1.19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-5.47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0.45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-0.16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1.90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3.63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160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800"/>
                        <a:t>20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-0.55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-2.17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-0.87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-1.00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-0.33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1.83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149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30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-4.81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-4.69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2.67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-1.63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6.17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2.16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149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800"/>
                        <a:t>40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-0.21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-3.45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4.04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-3.50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3.94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1.39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160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800"/>
                        <a:t>50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3.22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-6.91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2.52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0.62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5.34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2.74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160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800"/>
                        <a:t>-10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-0.53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-1.45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0.85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0.15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-1.34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-0.31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160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800"/>
                        <a:t>-20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-0.68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-2.64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-2.61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-0.53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-3.52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-1.69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160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800"/>
                        <a:t>-</a:t>
                      </a:r>
                      <a:r>
                        <a:rPr lang="en-US" sz="800"/>
                        <a:t>30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-2.64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-1.03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/>
                        <a:t>-0.47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1.84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-1.55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-0.97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160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800"/>
                        <a:t>-</a:t>
                      </a:r>
                      <a:r>
                        <a:rPr lang="en-US" sz="800"/>
                        <a:t>40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1.07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-2.79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-2.35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2.69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5.64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-0.33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1605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800"/>
                        <a:t>-</a:t>
                      </a:r>
                      <a:r>
                        <a:rPr lang="en-US" sz="800"/>
                        <a:t>50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-3.19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-4.78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-5.65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3.01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/>
                        <a:t>3.03</a:t>
                      </a:r>
                      <a:endParaRPr lang="id-ID" sz="100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/>
                        <a:t>-5.66</a:t>
                      </a:r>
                      <a:endParaRPr lang="id-ID" sz="1000" dirty="0">
                        <a:solidFill>
                          <a:schemeClr val="bg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ed Rectangle 28">
            <a:hlinkClick r:id="rId6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0" name="Rounded Rectangle 29">
            <a:hlinkClick r:id="rId6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1" name="Rounded Rectangle 30">
            <a:hlinkClick r:id="rId7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2" name="Rounded Rectangle 31">
            <a:hlinkClick r:id="rId8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7158" y="2000240"/>
            <a:ext cx="1290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hlinkClick r:id="rId7" action="ppaction://hlinksldjump"/>
              </a:rPr>
              <a:t>Filter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9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0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1" action="ppaction://hlinksldjump"/>
              </a:rPr>
              <a:t>Power</a:t>
            </a:r>
            <a:endParaRPr lang="id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4612" y="178648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RSSI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26" name="Picture 125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pic>
        <p:nvPicPr>
          <p:cNvPr id="33794" name="Chart 11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2500306"/>
            <a:ext cx="478634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ounded Rectangle 22">
            <a:hlinkClick r:id="rId7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4" name="Rounded Rectangle 23">
            <a:hlinkClick r:id="rId7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5" name="Rounded Rectangle 24">
            <a:hlinkClick r:id="rId8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6" name="Rounded Rectangle 25">
            <a:hlinkClick r:id="rId9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2000240"/>
            <a:ext cx="1290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hlinkClick r:id="rId8" action="ppaction://hlinksldjump"/>
              </a:rPr>
              <a:t>Filter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0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1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2" action="ppaction://hlinksldjump"/>
              </a:rPr>
              <a:t>Power</a:t>
            </a:r>
            <a:endParaRPr lang="id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4612" y="178648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RSSI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26" name="Picture 125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pic>
        <p:nvPicPr>
          <p:cNvPr id="34818" name="Chart 1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2357430"/>
            <a:ext cx="500066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ounded Rectangle 21">
            <a:hlinkClick r:id="rId7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3" name="Rounded Rectangle 22">
            <a:hlinkClick r:id="rId7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4" name="Rounded Rectangle 23">
            <a:hlinkClick r:id="rId8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5" name="Rounded Rectangle 24">
            <a:hlinkClick r:id="rId9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158" y="2000240"/>
            <a:ext cx="1290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hlinkClick r:id="rId8" action="ppaction://hlinksldjump"/>
              </a:rPr>
              <a:t>Filter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0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1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2" action="ppaction://hlinksldjump"/>
              </a:rPr>
              <a:t>Power</a:t>
            </a:r>
            <a:endParaRPr lang="id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4612" y="178648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Konsumsi Daya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26" name="Picture 125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642360" y="2996563"/>
          <a:ext cx="3501408" cy="178975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83302"/>
                <a:gridCol w="1118106"/>
              </a:tblGrid>
              <a:tr h="298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id-ID" sz="1100" dirty="0">
                        <a:solidFill>
                          <a:schemeClr val="tx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</a:rPr>
                        <a:t>Arus</a:t>
                      </a:r>
                      <a:endParaRPr lang="id-ID" sz="1100">
                        <a:solidFill>
                          <a:schemeClr val="tx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8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</a:rPr>
                        <a:t>Kontroler ( Arduino)</a:t>
                      </a:r>
                      <a:endParaRPr lang="id-ID" sz="1100">
                        <a:solidFill>
                          <a:schemeClr val="tx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</a:rPr>
                        <a:t>20 mA</a:t>
                      </a:r>
                      <a:endParaRPr lang="id-ID" sz="1100">
                        <a:solidFill>
                          <a:schemeClr val="tx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8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</a:rPr>
                        <a:t>RF ( Xbee Pro )</a:t>
                      </a:r>
                      <a:endParaRPr lang="id-ID" sz="1100">
                        <a:solidFill>
                          <a:schemeClr val="tx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</a:rPr>
                        <a:t>62 mA</a:t>
                      </a:r>
                      <a:endParaRPr lang="id-ID" sz="1100">
                        <a:solidFill>
                          <a:schemeClr val="tx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8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</a:rPr>
                        <a:t>RTC ( DS1307 )</a:t>
                      </a:r>
                      <a:endParaRPr lang="id-ID" sz="1100">
                        <a:solidFill>
                          <a:schemeClr val="tx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</a:rPr>
                        <a:t>2 mA</a:t>
                      </a:r>
                      <a:endParaRPr lang="id-ID" sz="1100">
                        <a:solidFill>
                          <a:schemeClr val="tx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8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</a:rPr>
                        <a:t>Akselerometer ( H48C )</a:t>
                      </a:r>
                      <a:endParaRPr lang="id-ID" sz="1100">
                        <a:solidFill>
                          <a:schemeClr val="tx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</a:rPr>
                        <a:t>1 mA</a:t>
                      </a:r>
                      <a:endParaRPr lang="id-ID" sz="1100">
                        <a:solidFill>
                          <a:schemeClr val="tx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82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</a:rPr>
                        <a:t>Arus Total</a:t>
                      </a:r>
                      <a:endParaRPr lang="id-ID" sz="1100">
                        <a:solidFill>
                          <a:schemeClr val="tx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</a:rPr>
                        <a:t>85 mA</a:t>
                      </a:r>
                      <a:endParaRPr lang="id-ID" sz="1100" dirty="0">
                        <a:solidFill>
                          <a:schemeClr val="tx1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ounded Rectangle 22">
            <a:hlinkClick r:id="rId6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2000240"/>
            <a:ext cx="1290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hlinkClick r:id="rId7" action="ppaction://hlinksldjump"/>
              </a:rPr>
              <a:t>Filter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9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0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11" action="ppaction://hlinksldjump"/>
              </a:rPr>
              <a:t>Power</a:t>
            </a:r>
            <a:endParaRPr lang="id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44" y="1571612"/>
            <a:ext cx="22860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Hardware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Topologi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1214422"/>
            <a:ext cx="9144000" cy="357190"/>
            <a:chOff x="0" y="1214422"/>
            <a:chExt cx="9144000" cy="357190"/>
          </a:xfrm>
        </p:grpSpPr>
        <p:sp>
          <p:nvSpPr>
            <p:cNvPr id="14" name="Rectangle 13"/>
            <p:cNvSpPr/>
            <p:nvPr/>
          </p:nvSpPr>
          <p:spPr>
            <a:xfrm>
              <a:off x="0" y="1214422"/>
              <a:ext cx="9144000" cy="35719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ounded Rectangle 16">
              <a:hlinkClick r:id="rId4" action="ppaction://hlinksldjump"/>
            </p:cNvPr>
            <p:cNvSpPr/>
            <p:nvPr/>
          </p:nvSpPr>
          <p:spPr>
            <a:xfrm>
              <a:off x="285720" y="1285860"/>
              <a:ext cx="1857388" cy="214314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 w="3175"/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Md BT" pitchFamily="82" charset="0"/>
                </a:rPr>
                <a:t>Preview</a:t>
              </a:r>
              <a:endParaRPr lang="id-ID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endParaRPr>
            </a:p>
          </p:txBody>
        </p:sp>
        <p:sp>
          <p:nvSpPr>
            <p:cNvPr id="22" name="Rounded Rectangle 21">
              <a:hlinkClick r:id="rId6" action="ppaction://hlinksldjump"/>
            </p:cNvPr>
            <p:cNvSpPr/>
            <p:nvPr/>
          </p:nvSpPr>
          <p:spPr>
            <a:xfrm>
              <a:off x="4857752" y="1285860"/>
              <a:ext cx="1857388" cy="214314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 w="3175"/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Md BT" pitchFamily="82" charset="0"/>
                </a:rPr>
                <a:t>Pengujian</a:t>
              </a:r>
              <a:endParaRPr lang="id-ID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endParaRPr>
            </a:p>
          </p:txBody>
        </p:sp>
        <p:sp>
          <p:nvSpPr>
            <p:cNvPr id="23" name="Rounded Rectangle 22">
              <a:hlinkClick r:id="rId7" action="ppaction://hlinksldjump"/>
            </p:cNvPr>
            <p:cNvSpPr/>
            <p:nvPr/>
          </p:nvSpPr>
          <p:spPr>
            <a:xfrm>
              <a:off x="7072330" y="1285860"/>
              <a:ext cx="1857388" cy="214314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 w="3175"/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Md BT" pitchFamily="82" charset="0"/>
                </a:rPr>
                <a:t>Penutup</a:t>
              </a:r>
              <a:endParaRPr lang="id-ID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endParaRPr>
            </a:p>
          </p:txBody>
        </p:sp>
      </p:grpSp>
      <p:pic>
        <p:nvPicPr>
          <p:cNvPr id="24" name="Picture 23" descr="yz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pic>
        <p:nvPicPr>
          <p:cNvPr id="25" name="Picture 2" descr="D:\Job's\Skripsi\WSN\Modul.png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2643174" y="2285992"/>
            <a:ext cx="2762960" cy="424019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2714612" y="178648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hardware secara keseluruhan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86314" y="2428868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86314" y="3214686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57686" y="385762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43438" y="4643446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72066" y="542926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57950" y="2285992"/>
            <a:ext cx="1919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i="1" dirty="0" smtClean="0">
                <a:solidFill>
                  <a:schemeClr val="bg1"/>
                </a:solidFill>
              </a:rPr>
              <a:t>H48C  Accelerometer</a:t>
            </a:r>
            <a:endParaRPr lang="id-ID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57950" y="3000372"/>
            <a:ext cx="899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</a:rPr>
              <a:t>Unit RTC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29388" y="3643314"/>
            <a:ext cx="1582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</a:rPr>
              <a:t>Xbee Pro Series1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00826" y="4429132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i="1" dirty="0" smtClean="0">
                <a:solidFill>
                  <a:schemeClr val="bg1"/>
                </a:solidFill>
              </a:rPr>
              <a:t>Xbee Shield</a:t>
            </a:r>
            <a:endParaRPr lang="id-ID" i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72264" y="5214950"/>
            <a:ext cx="1392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i="1" dirty="0" smtClean="0">
                <a:solidFill>
                  <a:schemeClr val="bg1"/>
                </a:solidFill>
              </a:rPr>
              <a:t>Arduino Board</a:t>
            </a:r>
            <a:endParaRPr lang="id-ID" i="1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hlinkClick r:id="rId11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Pembahasan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26" name="Picture 125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14612" y="2428868"/>
            <a:ext cx="62179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chemeClr val="bg1"/>
                </a:solidFill>
              </a:rPr>
              <a:t>Akselerometer dapat digunakan untuk melakukan pengukuran data perpindahan sehingga dapat 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diaplikasikan untuk melakukan pengukuran pergerakan material tanah. Data dari akselerometer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 masih terdapat banyak </a:t>
            </a:r>
            <a:r>
              <a:rPr lang="id-ID" sz="1200" i="1" dirty="0" smtClean="0">
                <a:solidFill>
                  <a:schemeClr val="bg1"/>
                </a:solidFill>
              </a:rPr>
              <a:t>noise</a:t>
            </a:r>
            <a:r>
              <a:rPr lang="id-ID" sz="1200" dirty="0" smtClean="0">
                <a:solidFill>
                  <a:schemeClr val="bg1"/>
                </a:solidFill>
              </a:rPr>
              <a:t> sehingga diperlukan pemfilteran data. 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Setelah menggunakan filter </a:t>
            </a:r>
            <a:r>
              <a:rPr lang="id-ID" sz="1200" i="1" dirty="0" smtClean="0">
                <a:solidFill>
                  <a:schemeClr val="bg1"/>
                </a:solidFill>
              </a:rPr>
              <a:t>Bessel</a:t>
            </a:r>
            <a:r>
              <a:rPr lang="id-ID" sz="1200" dirty="0" smtClean="0">
                <a:solidFill>
                  <a:schemeClr val="bg1"/>
                </a:solidFill>
              </a:rPr>
              <a:t> orde 10, kesalahan rata – rata pengukuran sebesar 1.96 cm 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untuk sumbu x, 1.88 cm untuk sumbu y dan 1.76 cm untuk sumbu z.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Pada pengujian komunikasi data pada kondisi LOS, modul RF masih dapat mlakukan komunikasi 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pada jarak 500 m hanya saja nilai RSSI nya sudah melemah hingga -97 dBm.</a:t>
            </a:r>
          </a:p>
          <a:p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6050" y="1857364"/>
            <a:ext cx="12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Kesimpulan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1857364"/>
            <a:ext cx="1297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hlinkClick r:id="rId6" action="ppaction://hlinksldjump"/>
              </a:rPr>
              <a:t>Kesimpulan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7" action="ppaction://hlinksldjump"/>
              </a:rPr>
              <a:t>Saran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7" name="Rounded Rectangle 26">
            <a:hlinkClick r:id="rId8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8" name="Rounded Rectangle 27">
            <a:hlinkClick r:id="rId9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29" name="Rounded Rectangle 28">
            <a:hlinkClick r:id="rId6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26" name="Picture 125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14612" y="2428868"/>
            <a:ext cx="6346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chemeClr val="bg1"/>
                </a:solidFill>
              </a:rPr>
              <a:t>Penggunaan akselerometer untuk pengukuran percepatan dinamis masih terdapat nilai percepatan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 yang dipengaruhi oleh pecepatan gravitasi sehingga diperlukan </a:t>
            </a:r>
            <a:r>
              <a:rPr lang="en-US" sz="1200" dirty="0" smtClean="0">
                <a:solidFill>
                  <a:schemeClr val="bg1"/>
                </a:solidFill>
              </a:rPr>
              <a:t>t</a:t>
            </a:r>
            <a:r>
              <a:rPr lang="id-ID" sz="1200" dirty="0" smtClean="0">
                <a:solidFill>
                  <a:schemeClr val="bg1"/>
                </a:solidFill>
              </a:rPr>
              <a:t>ambahan sensor untuk 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memberikan koreksi kemiringan sensor</a:t>
            </a:r>
            <a:r>
              <a:rPr lang="en-US" sz="1200" dirty="0" smtClean="0">
                <a:solidFill>
                  <a:schemeClr val="bg1"/>
                </a:solidFill>
              </a:rPr>
              <a:t>,</a:t>
            </a:r>
            <a:r>
              <a:rPr lang="id-ID" sz="1200" dirty="0" smtClean="0">
                <a:solidFill>
                  <a:schemeClr val="bg1"/>
                </a:solidFill>
              </a:rPr>
              <a:t> ini dapat dilakukan dengan menambahkan </a:t>
            </a:r>
            <a:r>
              <a:rPr lang="id-ID" sz="1200" i="1" dirty="0" smtClean="0">
                <a:solidFill>
                  <a:schemeClr val="bg1"/>
                </a:solidFill>
              </a:rPr>
              <a:t>gyro</a:t>
            </a:r>
            <a:r>
              <a:rPr lang="id-ID" sz="1200" dirty="0" smtClean="0">
                <a:solidFill>
                  <a:schemeClr val="bg1"/>
                </a:solidFill>
              </a:rPr>
              <a:t>.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6050" y="1857364"/>
            <a:ext cx="72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Saran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1857364"/>
            <a:ext cx="1297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hlinkClick r:id="rId6" action="ppaction://hlinksldjump"/>
              </a:rPr>
              <a:t>Kesimpulan</a:t>
            </a:r>
            <a:endParaRPr lang="id-ID" b="1" dirty="0" smtClean="0">
              <a:solidFill>
                <a:schemeClr val="bg1"/>
              </a:solidFill>
            </a:endParaRPr>
          </a:p>
          <a:p>
            <a:endParaRPr lang="id-ID" b="1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  <a:hlinkClick r:id="rId7" action="ppaction://hlinksldjump"/>
              </a:rPr>
              <a:t>Saran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ed Rectangle 29">
            <a:hlinkClick r:id="rId8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1" name="Rounded Rectangle 30">
            <a:hlinkClick r:id="rId8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2" name="Rounded Rectangle 31">
            <a:hlinkClick r:id="rId9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3" name="Rounded Rectangle 32">
            <a:hlinkClick r:id="rId6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pic>
        <p:nvPicPr>
          <p:cNvPr id="24" name="Picture 23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pic>
        <p:nvPicPr>
          <p:cNvPr id="26" name="Picture 25" descr="Untitl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826" y="2214554"/>
            <a:ext cx="2095793" cy="289600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928926" y="1785926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Topologi Jaringan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0364" y="2571744"/>
            <a:ext cx="3268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</a:rPr>
              <a:t>Sistem tersusun atas 2 buah node sebagai </a:t>
            </a:r>
          </a:p>
          <a:p>
            <a:r>
              <a:rPr lang="id-ID" sz="1400" i="1" dirty="0" smtClean="0">
                <a:solidFill>
                  <a:schemeClr val="bg1"/>
                </a:solidFill>
              </a:rPr>
              <a:t>end device </a:t>
            </a:r>
            <a:r>
              <a:rPr lang="id-ID" sz="1400" dirty="0" smtClean="0">
                <a:solidFill>
                  <a:schemeClr val="bg1"/>
                </a:solidFill>
              </a:rPr>
              <a:t>dan sebuah </a:t>
            </a:r>
            <a:r>
              <a:rPr lang="id-ID" sz="1400" i="1" dirty="0" smtClean="0">
                <a:solidFill>
                  <a:schemeClr val="bg1"/>
                </a:solidFill>
              </a:rPr>
              <a:t>gateway</a:t>
            </a:r>
          </a:p>
          <a:p>
            <a:endParaRPr lang="id-ID" sz="1400" i="1" dirty="0" smtClean="0">
              <a:solidFill>
                <a:schemeClr val="bg1"/>
              </a:solidFill>
            </a:endParaRPr>
          </a:p>
          <a:p>
            <a:r>
              <a:rPr lang="id-ID" sz="1400" dirty="0" smtClean="0">
                <a:solidFill>
                  <a:schemeClr val="bg1"/>
                </a:solidFill>
              </a:rPr>
              <a:t>Topologi yang digunakan adalah </a:t>
            </a:r>
            <a:r>
              <a:rPr lang="id-ID" sz="1400" i="1" dirty="0" smtClean="0">
                <a:solidFill>
                  <a:schemeClr val="bg1"/>
                </a:solidFill>
              </a:rPr>
              <a:t>star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2844" y="1571612"/>
            <a:ext cx="22860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Hardware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Topologi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ounded Rectangle 34">
            <a:hlinkClick r:id="rId7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6" name="Rounded Rectangle 35">
            <a:hlinkClick r:id="rId7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Pembahasan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7" name="Rounded Rectangle 36">
            <a:hlinkClick r:id="rId9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8" name="Rounded Rectangle 37">
            <a:hlinkClick r:id="rId10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4612" y="1786488"/>
            <a:ext cx="37862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d-ID" sz="1600" b="1" dirty="0" smtClean="0">
                <a:solidFill>
                  <a:schemeClr val="bg1"/>
                </a:solidFill>
              </a:rPr>
              <a:t>Metode Akuisis data Percepatan</a:t>
            </a:r>
          </a:p>
          <a:p>
            <a:pPr marL="0" lvl="1"/>
            <a:endParaRPr lang="id-ID" sz="1600" b="1" dirty="0" smtClean="0">
              <a:solidFill>
                <a:schemeClr val="bg1"/>
              </a:solidFill>
            </a:endParaRPr>
          </a:p>
          <a:p>
            <a:pPr algn="just"/>
            <a:r>
              <a:rPr lang="id-ID" sz="1600" dirty="0" smtClean="0">
                <a:solidFill>
                  <a:schemeClr val="bg1"/>
                </a:solidFill>
              </a:rPr>
              <a:t>H48C merupakan sensor percepatan yang mampu mendeteksi pergerakan dari 3 sumbu yaitu x, y, dan z. Sensor ini memberikan keluaran berupa data digital hasil konversi tegangan dengan resolusi ADC 12 bit.  Percepatan tiap sumbu(G) dapat dihitung dengan persamaan berikut :</a:t>
            </a:r>
          </a:p>
          <a:p>
            <a:pPr algn="just"/>
            <a:endParaRPr lang="id-ID" sz="1600" dirty="0" smtClean="0">
              <a:solidFill>
                <a:schemeClr val="bg1"/>
              </a:solidFill>
            </a:endParaRPr>
          </a:p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G = (Axis – Vref) x  0,0022</a:t>
            </a:r>
          </a:p>
          <a:p>
            <a:pPr algn="just"/>
            <a:endParaRPr lang="id-ID" sz="1600" dirty="0" smtClean="0">
              <a:solidFill>
                <a:schemeClr val="bg1"/>
              </a:solidFill>
            </a:endParaRPr>
          </a:p>
          <a:p>
            <a:pPr algn="just"/>
            <a:r>
              <a:rPr lang="id-ID" sz="1600" dirty="0" smtClean="0">
                <a:solidFill>
                  <a:schemeClr val="bg1"/>
                </a:solidFill>
              </a:rPr>
              <a:t>Dimana :</a:t>
            </a:r>
          </a:p>
          <a:p>
            <a:pPr algn="just"/>
            <a:r>
              <a:rPr lang="id-ID" sz="1600" dirty="0" smtClean="0">
                <a:solidFill>
                  <a:schemeClr val="bg1"/>
                </a:solidFill>
              </a:rPr>
              <a:t>G	 = Percepatan</a:t>
            </a:r>
          </a:p>
          <a:p>
            <a:pPr algn="just"/>
            <a:r>
              <a:rPr lang="id-ID" sz="1600" dirty="0" smtClean="0">
                <a:solidFill>
                  <a:schemeClr val="bg1"/>
                </a:solidFill>
              </a:rPr>
              <a:t>Axis	 = Tegangan keluaran tiap sumbu</a:t>
            </a:r>
          </a:p>
          <a:p>
            <a:pPr algn="just"/>
            <a:r>
              <a:rPr lang="id-ID" sz="1600" dirty="0" smtClean="0">
                <a:solidFill>
                  <a:schemeClr val="bg1"/>
                </a:solidFill>
              </a:rPr>
              <a:t>vRef	 = Tegangan referensi ADC</a:t>
            </a:r>
          </a:p>
        </p:txBody>
      </p:sp>
      <p:pic>
        <p:nvPicPr>
          <p:cNvPr id="16386" name="Picture 2" descr="D:\My Documents\eagle\3D\untitled.bmp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115" t="18668" r="12199" b="6971"/>
          <a:stretch>
            <a:fillRect/>
          </a:stretch>
        </p:blipFill>
        <p:spPr bwMode="auto">
          <a:xfrm>
            <a:off x="6786578" y="2285992"/>
            <a:ext cx="2143172" cy="1959472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142844" y="1571612"/>
            <a:ext cx="2286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Filter</a:t>
            </a:r>
            <a:endParaRPr lang="id-ID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4" descr="yz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ed Rectangle 29">
            <a:hlinkClick r:id="rId10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1" name="Rounded Rectangle 30">
            <a:hlinkClick r:id="rId10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Pembahasan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2" name="Rounded Rectangle 31">
            <a:hlinkClick r:id="rId11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3" name="Rounded Rectangle 32">
            <a:hlinkClick r:id="rId12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5" name="Picture 24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14612" y="1786488"/>
            <a:ext cx="61436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Pengukuran perpindahan tanah</a:t>
            </a:r>
          </a:p>
          <a:p>
            <a:endParaRPr lang="id-ID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id-ID" sz="1600" dirty="0" smtClean="0">
                <a:solidFill>
                  <a:schemeClr val="bg1"/>
                </a:solidFill>
              </a:rPr>
              <a:t>Persamaan untuk menghitung jarak perpindahan setelah sampel ke-n.</a:t>
            </a:r>
          </a:p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S(n) = S(n-1)+V(n).∆t  </a:t>
            </a:r>
          </a:p>
          <a:p>
            <a:pPr algn="just"/>
            <a:r>
              <a:rPr lang="id-ID" sz="1600" dirty="0" smtClean="0">
                <a:solidFill>
                  <a:schemeClr val="bg1"/>
                </a:solidFill>
              </a:rPr>
              <a:t>Sedangkan untuk menghitung kelajuan setelah sampel ke-n.</a:t>
            </a:r>
          </a:p>
          <a:p>
            <a:pPr algn="ctr"/>
            <a:r>
              <a:rPr lang="id-ID" sz="1600" dirty="0" smtClean="0">
                <a:solidFill>
                  <a:schemeClr val="bg1"/>
                </a:solidFill>
              </a:rPr>
              <a:t>V(n) = V(n-1)+a(n).∆t </a:t>
            </a:r>
            <a:endParaRPr lang="id-ID" sz="1600" b="1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2844" y="1571612"/>
            <a:ext cx="2286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Filter</a:t>
            </a:r>
            <a:endParaRPr lang="id-ID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ounded Rectangle 36">
            <a:hlinkClick r:id="rId9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8" name="Rounded Rectangle 37">
            <a:hlinkClick r:id="rId9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Pembahasan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9" name="Rounded Rectangle 38">
            <a:hlinkClick r:id="rId10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40" name="Rounded Rectangle 39">
            <a:hlinkClick r:id="rId11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" name="Picture 23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pic>
        <p:nvPicPr>
          <p:cNvPr id="25" name="Picture 24" descr="gb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488" y="2571744"/>
            <a:ext cx="5812855" cy="184326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714612" y="1785926"/>
            <a:ext cx="176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Arah Pergerakan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0496" y="4786322"/>
            <a:ext cx="63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</a:rPr>
              <a:t>Positif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2330" y="4786322"/>
            <a:ext cx="713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</a:rPr>
              <a:t>Negatif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844" y="1571612"/>
            <a:ext cx="2286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Filter</a:t>
            </a:r>
            <a:endParaRPr lang="id-ID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ounded Rectangle 36">
            <a:hlinkClick r:id="rId10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8" name="Rounded Rectangle 37">
            <a:hlinkClick r:id="rId10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Pembahasan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9" name="Rounded Rectangle 38">
            <a:hlinkClick r:id="rId11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40" name="Rounded Rectangle 39">
            <a:hlinkClick r:id="rId12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" name="Picture 23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714612" y="1785926"/>
            <a:ext cx="163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Grafik Integrasi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43240" y="4214818"/>
            <a:ext cx="100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</a:rPr>
              <a:t>Percepatan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7818" y="4214818"/>
            <a:ext cx="948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</a:rPr>
              <a:t>Kecepatan</a:t>
            </a:r>
            <a:endParaRPr lang="id-ID" sz="1400" dirty="0">
              <a:solidFill>
                <a:schemeClr val="bg1"/>
              </a:solidFill>
            </a:endParaRPr>
          </a:p>
        </p:txBody>
      </p:sp>
      <p:graphicFrame>
        <p:nvGraphicFramePr>
          <p:cNvPr id="29" name="Chart 28"/>
          <p:cNvGraphicFramePr/>
          <p:nvPr/>
        </p:nvGraphicFramePr>
        <p:xfrm>
          <a:off x="2500299" y="2643182"/>
          <a:ext cx="2286016" cy="1500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Chart 29"/>
          <p:cNvGraphicFramePr/>
          <p:nvPr/>
        </p:nvGraphicFramePr>
        <p:xfrm>
          <a:off x="4857752" y="2643182"/>
          <a:ext cx="2143140" cy="15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1" name="Chart 30"/>
          <p:cNvGraphicFramePr/>
          <p:nvPr/>
        </p:nvGraphicFramePr>
        <p:xfrm>
          <a:off x="7000892" y="2643182"/>
          <a:ext cx="2143108" cy="1475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572396" y="4143380"/>
            <a:ext cx="1114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</a:rPr>
              <a:t>Perpindahan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844" y="1571612"/>
            <a:ext cx="2286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 action="ppaction://hlinksldjump"/>
              </a:rPr>
              <a:t>Filter</a:t>
            </a:r>
            <a:endParaRPr lang="id-ID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ounded Rectangle 40">
            <a:hlinkClick r:id="rId12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42" name="Rounded Rectangle 41">
            <a:hlinkClick r:id="rId12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Pembahasan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43" name="Rounded Rectangle 42">
            <a:hlinkClick r:id="rId13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44" name="Rounded Rectangle 43">
            <a:hlinkClick r:id="rId14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" name="Picture 23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714612" y="17859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Axis Effect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43240" y="4214818"/>
            <a:ext cx="554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</a:rPr>
              <a:t>Faktor Penyebab :</a:t>
            </a:r>
            <a:br>
              <a:rPr lang="id-ID" sz="1400" dirty="0" smtClean="0">
                <a:solidFill>
                  <a:schemeClr val="bg1"/>
                </a:solidFill>
              </a:rPr>
            </a:br>
            <a:r>
              <a:rPr lang="id-ID" sz="1400" dirty="0" smtClean="0">
                <a:solidFill>
                  <a:schemeClr val="bg1"/>
                </a:solidFill>
              </a:rPr>
              <a:t>Sistem MEMS (</a:t>
            </a:r>
            <a:r>
              <a:rPr lang="id-ID" sz="1400" i="1" dirty="0" smtClean="0">
                <a:solidFill>
                  <a:schemeClr val="bg1"/>
                </a:solidFill>
              </a:rPr>
              <a:t>Micro-Electromechanical System</a:t>
            </a:r>
            <a:r>
              <a:rPr lang="id-ID" sz="1400" dirty="0" smtClean="0">
                <a:solidFill>
                  <a:schemeClr val="bg1"/>
                </a:solidFill>
              </a:rPr>
              <a:t>) mengalami HK Newton I</a:t>
            </a:r>
            <a:endParaRPr lang="id-ID" sz="1400" dirty="0">
              <a:solidFill>
                <a:schemeClr val="bg1"/>
              </a:solidFill>
            </a:endParaRPr>
          </a:p>
        </p:txBody>
      </p:sp>
      <p:pic>
        <p:nvPicPr>
          <p:cNvPr id="25" name="Picture 24" descr="D:\Job's\Skripsi\WSN\pindah.jpg"/>
          <p:cNvPicPr/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143240" y="2571744"/>
            <a:ext cx="507209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142844" y="1571612"/>
            <a:ext cx="2286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Filter</a:t>
            </a:r>
            <a:endParaRPr lang="id-ID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ounded Rectangle 40">
            <a:hlinkClick r:id="rId10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42" name="Rounded Rectangle 41">
            <a:hlinkClick r:id="rId10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Pembahasan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43" name="Rounded Rectangle 42">
            <a:hlinkClick r:id="rId11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44" name="Rounded Rectangle 43">
            <a:hlinkClick r:id="rId12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350963">
              <a:tabLst>
                <a:tab pos="7356475" algn="l"/>
              </a:tabLst>
            </a:pP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Aplikasi Jaringan Sensor Nirkabel  </a:t>
            </a:r>
            <a:b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</a:br>
            <a:r>
              <a:rPr lang="id-ID" sz="1600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Untuk Pengukuran Pergerakan Tanah Menggunakan Sensor Percepatan 3 Sumbu Pada Daerah Rawan Longso</a:t>
            </a:r>
            <a:r>
              <a:rPr lang="id-ID" sz="1600" b="1" i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Babylon5" pitchFamily="2" charset="0"/>
              </a:rPr>
              <a:t>r</a:t>
            </a:r>
            <a:endParaRPr lang="id-ID" sz="1200" b="1" i="1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Babylon5" pitchFamily="2" charset="0"/>
            </a:endParaRPr>
          </a:p>
        </p:txBody>
      </p:sp>
      <p:pic>
        <p:nvPicPr>
          <p:cNvPr id="5" name="Picture 4" descr="UNSO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77"/>
            <a:ext cx="1000132" cy="9286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-70279" y="4000901"/>
            <a:ext cx="4856196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429396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 descr="Forward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9212" y="5929330"/>
            <a:ext cx="361944" cy="361944"/>
          </a:xfrm>
          <a:prstGeom prst="rect">
            <a:avLst/>
          </a:prstGeom>
        </p:spPr>
      </p:pic>
      <p:pic>
        <p:nvPicPr>
          <p:cNvPr id="19" name="Picture 18" descr="Forward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143900" y="5929330"/>
            <a:ext cx="361944" cy="3619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4450" y="6429396"/>
            <a:ext cx="880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bylon5" pitchFamily="2" charset="0"/>
              </a:rPr>
              <a:t>Jurusan Teknik Elektro Fakultas Sains dan Teknik Universitas Jenderal Soedirman</a:t>
            </a:r>
            <a:endParaRPr lang="id-ID" sz="1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bylon5" pitchFamily="2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" name="Picture 23" descr="yz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5857892"/>
            <a:ext cx="571504" cy="5715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86050" y="192880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Filter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2214546" y="2428868"/>
            <a:ext cx="67217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Data percepatan dari akselerometer merupakan sinyal yang informasinya direpresentasikan dalam 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runtun waktu diskret. Sehingga dipilih filter IIR (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Infinite Impulse Response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) dan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prototype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filter 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analog yang dipilih adalah LPF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Bessel Filter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sz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Fungsi rekursi untuk IIR ditunjukan oleh persamaan .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0" name="Picture 29" descr="pers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926" y="3643314"/>
            <a:ext cx="3256642" cy="64294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488" y="4643446"/>
            <a:ext cx="6149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chemeClr val="bg1"/>
                </a:solidFill>
              </a:rPr>
              <a:t>Pengambilan data akselerometer dalam 1 detik sebanyak 125 data sehingga frekuensi sampling 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adalah 125 Hz, sedangkan frekuensi </a:t>
            </a:r>
            <a:r>
              <a:rPr lang="id-ID" sz="1200" i="1" dirty="0" smtClean="0">
                <a:solidFill>
                  <a:schemeClr val="bg1"/>
                </a:solidFill>
              </a:rPr>
              <a:t>cutt off </a:t>
            </a:r>
            <a:r>
              <a:rPr lang="id-ID" sz="1200" dirty="0" smtClean="0">
                <a:solidFill>
                  <a:schemeClr val="bg1"/>
                </a:solidFill>
              </a:rPr>
              <a:t>dibuat 5 Hz. 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Respon frekuensi dari filter digital adalah pada [0,1] sedangkan 1 merepresentasikan  π yang 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merupakan frekuensi </a:t>
            </a:r>
            <a:r>
              <a:rPr lang="id-ID" sz="1200" i="1" dirty="0" smtClean="0">
                <a:solidFill>
                  <a:schemeClr val="bg1"/>
                </a:solidFill>
              </a:rPr>
              <a:t>Nyquist </a:t>
            </a:r>
            <a:r>
              <a:rPr lang="id-ID" sz="1200" dirty="0" smtClean="0">
                <a:solidFill>
                  <a:schemeClr val="bg1"/>
                </a:solidFill>
              </a:rPr>
              <a:t>sehingga π = 62.5 Hz. Frekuensi </a:t>
            </a:r>
            <a:r>
              <a:rPr lang="id-ID" sz="1200" i="1" dirty="0" smtClean="0">
                <a:solidFill>
                  <a:schemeClr val="bg1"/>
                </a:solidFill>
              </a:rPr>
              <a:t>cutt off </a:t>
            </a:r>
            <a:r>
              <a:rPr lang="id-ID" sz="1200" dirty="0" smtClean="0">
                <a:solidFill>
                  <a:schemeClr val="bg1"/>
                </a:solidFill>
              </a:rPr>
              <a:t>dari filter digital adalah </a:t>
            </a:r>
          </a:p>
          <a:p>
            <a:r>
              <a:rPr lang="id-ID" sz="1200" dirty="0" smtClean="0">
                <a:solidFill>
                  <a:schemeClr val="bg1"/>
                </a:solidFill>
              </a:rPr>
              <a:t>ω</a:t>
            </a:r>
            <a:r>
              <a:rPr lang="id-ID" sz="1200" baseline="-25000" dirty="0" smtClean="0">
                <a:solidFill>
                  <a:schemeClr val="bg1"/>
                </a:solidFill>
              </a:rPr>
              <a:t>c</a:t>
            </a:r>
            <a:r>
              <a:rPr lang="id-ID" sz="1200" dirty="0" smtClean="0">
                <a:solidFill>
                  <a:schemeClr val="bg1"/>
                </a:solidFill>
              </a:rPr>
              <a:t> = </a:t>
            </a:r>
            <a:r>
              <a:rPr lang="id-ID" sz="1200" i="1" dirty="0" smtClean="0">
                <a:solidFill>
                  <a:schemeClr val="bg1"/>
                </a:solidFill>
              </a:rPr>
              <a:t>f</a:t>
            </a:r>
            <a:r>
              <a:rPr lang="id-ID" sz="1200" i="1" baseline="-25000" dirty="0" smtClean="0">
                <a:solidFill>
                  <a:schemeClr val="bg1"/>
                </a:solidFill>
              </a:rPr>
              <a:t>c </a:t>
            </a:r>
            <a:r>
              <a:rPr lang="id-ID" sz="1200" i="1" dirty="0" smtClean="0">
                <a:solidFill>
                  <a:schemeClr val="bg1"/>
                </a:solidFill>
              </a:rPr>
              <a:t>/ f</a:t>
            </a:r>
            <a:r>
              <a:rPr lang="id-ID" sz="1200" i="1" baseline="-25000" dirty="0" smtClean="0">
                <a:solidFill>
                  <a:schemeClr val="bg1"/>
                </a:solidFill>
              </a:rPr>
              <a:t>s</a:t>
            </a:r>
            <a:r>
              <a:rPr lang="id-ID" sz="1200" i="1" dirty="0" smtClean="0">
                <a:solidFill>
                  <a:schemeClr val="bg1"/>
                </a:solidFill>
              </a:rPr>
              <a:t> </a:t>
            </a:r>
            <a:r>
              <a:rPr lang="id-ID" sz="1200" dirty="0" smtClean="0">
                <a:solidFill>
                  <a:schemeClr val="bg1"/>
                </a:solidFill>
              </a:rPr>
              <a:t>= 0.04 rad/s.</a:t>
            </a:r>
          </a:p>
          <a:p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86512" y="3786190"/>
            <a:ext cx="265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chemeClr val="bg1"/>
                </a:solidFill>
              </a:rPr>
              <a:t>Dengan a dan b adalah koefisien rekursi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844" y="1571612"/>
            <a:ext cx="2286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Sensor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/>
              </a:rPr>
              <a:t>Filter</a:t>
            </a:r>
            <a:endParaRPr lang="id-ID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Komunikasi</a:t>
            </a:r>
            <a:endParaRPr lang="id-ID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1214422"/>
            <a:ext cx="9144000" cy="35719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ounded Rectangle 34">
            <a:hlinkClick r:id="rId10" action="ppaction://hlinksldjump"/>
          </p:cNvPr>
          <p:cNvSpPr/>
          <p:nvPr/>
        </p:nvSpPr>
        <p:spPr>
          <a:xfrm>
            <a:off x="28572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Preview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6" name="Rounded Rectangle 35">
            <a:hlinkClick r:id="rId10" action="ppaction://hlinksldjump"/>
          </p:cNvPr>
          <p:cNvSpPr/>
          <p:nvPr/>
        </p:nvSpPr>
        <p:spPr>
          <a:xfrm>
            <a:off x="2571736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Pembahasan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7" name="Rounded Rectangle 36">
            <a:hlinkClick r:id="rId11" action="ppaction://hlinksldjump"/>
          </p:cNvPr>
          <p:cNvSpPr/>
          <p:nvPr/>
        </p:nvSpPr>
        <p:spPr>
          <a:xfrm>
            <a:off x="4857752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Pengujian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  <p:sp>
        <p:nvSpPr>
          <p:cNvPr id="38" name="Rounded Rectangle 37">
            <a:hlinkClick r:id="rId12" action="ppaction://hlinksldjump"/>
          </p:cNvPr>
          <p:cNvSpPr/>
          <p:nvPr/>
        </p:nvSpPr>
        <p:spPr>
          <a:xfrm>
            <a:off x="7072330" y="1285860"/>
            <a:ext cx="1857388" cy="21431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3175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Md BT" pitchFamily="82" charset="0"/>
              </a:rPr>
              <a:t>Penutup</a:t>
            </a:r>
            <a:endParaRPr lang="id-ID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Md B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repeatCount="indefinit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1308</Words>
  <Application>Microsoft Office PowerPoint</Application>
  <PresentationFormat>On-screen Show (4:3)</PresentationFormat>
  <Paragraphs>506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APLIKASI JARINGAN SENSOR NIRKABEL  UNTUK PENGUKURAN PERGERAKAN TANAH MENGGUNAKAN SENSOR PERCEPATAN 3 SUMBU PADA DAERAH RAWAN LONGSOR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JARINGAN SENSOR NIRKABEL UNTUK PENGUKURAN PERGERAKAN TANAH MENGGUNAKAN SENSOR PERCEPATAN 3 SUMBU PADA DAERAH RAWAN LONGSOR</dc:title>
  <dc:creator>Dwi Kurniawan</dc:creator>
  <cp:lastModifiedBy>Dwi Kurniawan</cp:lastModifiedBy>
  <cp:revision>124</cp:revision>
  <dcterms:created xsi:type="dcterms:W3CDTF">2012-10-07T21:15:30Z</dcterms:created>
  <dcterms:modified xsi:type="dcterms:W3CDTF">2013-07-22T04:09:51Z</dcterms:modified>
</cp:coreProperties>
</file>