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2" r:id="rId7"/>
    <p:sldId id="281" r:id="rId8"/>
    <p:sldId id="263" r:id="rId9"/>
    <p:sldId id="264" r:id="rId10"/>
    <p:sldId id="267" r:id="rId11"/>
    <p:sldId id="269" r:id="rId12"/>
    <p:sldId id="270" r:id="rId13"/>
    <p:sldId id="271" r:id="rId14"/>
    <p:sldId id="272" r:id="rId15"/>
    <p:sldId id="279" r:id="rId16"/>
    <p:sldId id="280" r:id="rId17"/>
    <p:sldId id="273" r:id="rId18"/>
    <p:sldId id="277" r:id="rId19"/>
    <p:sldId id="278" r:id="rId20"/>
    <p:sldId id="282"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D707DB-B8C3-4246-88D0-629E089817CA}"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263935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707DB-B8C3-4246-88D0-629E089817CA}"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290914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707DB-B8C3-4246-88D0-629E089817CA}"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319449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707DB-B8C3-4246-88D0-629E089817CA}"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45214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707DB-B8C3-4246-88D0-629E089817CA}"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19568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D707DB-B8C3-4246-88D0-629E089817CA}"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10136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D707DB-B8C3-4246-88D0-629E089817CA}"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357481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D707DB-B8C3-4246-88D0-629E089817CA}"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294499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707DB-B8C3-4246-88D0-629E089817CA}"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397924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707DB-B8C3-4246-88D0-629E089817CA}"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137198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707DB-B8C3-4246-88D0-629E089817CA}"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6221D-73D5-4FBA-946E-1748B1BEA106}" type="slidenum">
              <a:rPr lang="en-US" smtClean="0"/>
              <a:t>‹#›</a:t>
            </a:fld>
            <a:endParaRPr lang="en-US"/>
          </a:p>
        </p:txBody>
      </p:sp>
    </p:spTree>
    <p:extLst>
      <p:ext uri="{BB962C8B-B14F-4D97-AF65-F5344CB8AC3E}">
        <p14:creationId xmlns:p14="http://schemas.microsoft.com/office/powerpoint/2010/main" val="285062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707DB-B8C3-4246-88D0-629E089817CA}"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6221D-73D5-4FBA-946E-1748B1BEA106}" type="slidenum">
              <a:rPr lang="en-US" smtClean="0"/>
              <a:t>‹#›</a:t>
            </a:fld>
            <a:endParaRPr lang="en-US"/>
          </a:p>
        </p:txBody>
      </p:sp>
    </p:spTree>
    <p:extLst>
      <p:ext uri="{BB962C8B-B14F-4D97-AF65-F5344CB8AC3E}">
        <p14:creationId xmlns:p14="http://schemas.microsoft.com/office/powerpoint/2010/main" val="1685057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nformation_technology" TargetMode="External"/><Relationship Id="rId2" Type="http://schemas.openxmlformats.org/officeDocument/2006/relationships/hyperlink" Target="https://en.wikipedia.org/wiki/United_States_Department_of_Commer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ternational_Laboratory_Accreditation_Cooper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igmaaldrich.com/analytical-chromatography/analytical-standards/certified-reference/rtc-reference-materials.html#abo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id.wikipedia.org/wiki/Konsentrasi" TargetMode="External"/><Relationship Id="rId2" Type="http://schemas.openxmlformats.org/officeDocument/2006/relationships/hyperlink" Target="https://id.wikipedia.org/wiki/Larutan" TargetMode="External"/><Relationship Id="rId1" Type="http://schemas.openxmlformats.org/officeDocument/2006/relationships/slideLayout" Target="../slideLayouts/slideLayout2.xml"/><Relationship Id="rId4" Type="http://schemas.openxmlformats.org/officeDocument/2006/relationships/hyperlink" Target="https://id.wikipedia.org/wiki/Gravimetri"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id.wikipedia.org/wiki/Titrimetri" TargetMode="External"/><Relationship Id="rId2" Type="http://schemas.openxmlformats.org/officeDocument/2006/relationships/hyperlink" Target="https://id.wikipedia.org/wiki/Larut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ational_Institute_of_Standards_and_Technology" TargetMode="External"/><Relationship Id="rId2" Type="http://schemas.openxmlformats.org/officeDocument/2006/relationships/hyperlink" Target="https://en.wikipedia.org/wiki/United_Sta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8275" y="2486024"/>
            <a:ext cx="9144000" cy="1414463"/>
          </a:xfrm>
        </p:spPr>
        <p:txBody>
          <a:bodyPr>
            <a:normAutofit/>
          </a:bodyPr>
          <a:lstStyle/>
          <a:p>
            <a:r>
              <a:rPr lang="en-US" sz="4800" b="1" dirty="0" err="1" smtClean="0">
                <a:effectLst>
                  <a:outerShdw blurRad="38100" dist="38100" dir="2700000" algn="tl">
                    <a:srgbClr val="000000">
                      <a:alpha val="43137"/>
                    </a:srgbClr>
                  </a:outerShdw>
                </a:effectLst>
              </a:rPr>
              <a:t>Bahan</a:t>
            </a:r>
            <a:r>
              <a:rPr lang="en-US" sz="4800" b="1" dirty="0" smtClean="0">
                <a:effectLst>
                  <a:outerShdw blurRad="38100" dist="38100" dir="2700000" algn="tl">
                    <a:srgbClr val="000000">
                      <a:alpha val="43137"/>
                    </a:srgbClr>
                  </a:outerShdw>
                </a:effectLst>
              </a:rPr>
              <a:t> </a:t>
            </a:r>
            <a:r>
              <a:rPr lang="en-US" sz="4800" b="1" dirty="0" err="1" smtClean="0">
                <a:effectLst>
                  <a:outerShdw blurRad="38100" dist="38100" dir="2700000" algn="tl">
                    <a:srgbClr val="000000">
                      <a:alpha val="43137"/>
                    </a:srgbClr>
                  </a:outerShdw>
                </a:effectLst>
              </a:rPr>
              <a:t>Acuan</a:t>
            </a:r>
            <a:r>
              <a:rPr lang="en-US" sz="4800" b="1" dirty="0" smtClean="0">
                <a:effectLst>
                  <a:outerShdw blurRad="38100" dist="38100" dir="2700000" algn="tl">
                    <a:srgbClr val="000000">
                      <a:alpha val="43137"/>
                    </a:srgbClr>
                  </a:outerShdw>
                </a:effectLst>
              </a:rPr>
              <a:t> &amp; </a:t>
            </a:r>
            <a:r>
              <a:rPr lang="en-US" sz="4800" b="1" dirty="0" err="1" smtClean="0">
                <a:effectLst>
                  <a:outerShdw blurRad="38100" dist="38100" dir="2700000" algn="tl">
                    <a:srgbClr val="000000">
                      <a:alpha val="43137"/>
                    </a:srgbClr>
                  </a:outerShdw>
                </a:effectLst>
              </a:rPr>
              <a:t>Bahan</a:t>
            </a:r>
            <a:r>
              <a:rPr lang="en-US" sz="4800" b="1" dirty="0" smtClean="0">
                <a:effectLst>
                  <a:outerShdw blurRad="38100" dist="38100" dir="2700000" algn="tl">
                    <a:srgbClr val="000000">
                      <a:alpha val="43137"/>
                    </a:srgbClr>
                  </a:outerShdw>
                </a:effectLst>
              </a:rPr>
              <a:t> </a:t>
            </a:r>
            <a:r>
              <a:rPr lang="en-US" sz="4800" b="1" dirty="0" err="1" smtClean="0">
                <a:effectLst>
                  <a:outerShdw blurRad="38100" dist="38100" dir="2700000" algn="tl">
                    <a:srgbClr val="000000">
                      <a:alpha val="43137"/>
                    </a:srgbClr>
                  </a:outerShdw>
                </a:effectLst>
              </a:rPr>
              <a:t>Acuan</a:t>
            </a:r>
            <a:r>
              <a:rPr lang="en-US" sz="4800" b="1" dirty="0" smtClean="0">
                <a:effectLst>
                  <a:outerShdw blurRad="38100" dist="38100" dir="2700000" algn="tl">
                    <a:srgbClr val="000000">
                      <a:alpha val="43137"/>
                    </a:srgbClr>
                  </a:outerShdw>
                </a:effectLst>
              </a:rPr>
              <a:t> </a:t>
            </a:r>
            <a:r>
              <a:rPr lang="en-US" sz="4800" b="1" dirty="0" err="1" smtClean="0">
                <a:effectLst>
                  <a:outerShdw blurRad="38100" dist="38100" dir="2700000" algn="tl">
                    <a:srgbClr val="000000">
                      <a:alpha val="43137"/>
                    </a:srgbClr>
                  </a:outerShdw>
                </a:effectLst>
              </a:rPr>
              <a:t>Bersertifikat</a:t>
            </a:r>
            <a:r>
              <a:rPr lang="en-US" sz="4800" b="1" dirty="0" smtClean="0">
                <a:effectLst>
                  <a:outerShdw blurRad="38100" dist="38100" dir="2700000" algn="tl">
                    <a:srgbClr val="000000">
                      <a:alpha val="43137"/>
                    </a:srgbClr>
                  </a:outerShdw>
                </a:effectLst>
              </a:rPr>
              <a:t> </a:t>
            </a:r>
            <a:endParaRPr lang="en-US" sz="4800" b="1" dirty="0"/>
          </a:p>
        </p:txBody>
      </p:sp>
      <p:sp>
        <p:nvSpPr>
          <p:cNvPr id="3" name="Subtitle 2"/>
          <p:cNvSpPr>
            <a:spLocks noGrp="1"/>
          </p:cNvSpPr>
          <p:nvPr>
            <p:ph type="subTitle" idx="1"/>
          </p:nvPr>
        </p:nvSpPr>
        <p:spPr>
          <a:xfrm>
            <a:off x="1619250" y="3990975"/>
            <a:ext cx="9048750" cy="1266824"/>
          </a:xfrm>
        </p:spPr>
        <p:txBody>
          <a:bodyPr/>
          <a:lstStyle/>
          <a:p>
            <a:pPr algn="l"/>
            <a:endParaRPr lang="en-US" b="1" dirty="0" smtClean="0"/>
          </a:p>
          <a:p>
            <a:r>
              <a:rPr lang="en-US" b="1" dirty="0" err="1" smtClean="0"/>
              <a:t>agus</a:t>
            </a:r>
            <a:r>
              <a:rPr lang="en-US" b="1" dirty="0" smtClean="0"/>
              <a:t> </a:t>
            </a:r>
            <a:r>
              <a:rPr lang="en-US" b="1" dirty="0" err="1" smtClean="0"/>
              <a:t>hadiyarto</a:t>
            </a:r>
            <a:endParaRPr lang="en-US" b="1" dirty="0"/>
          </a:p>
        </p:txBody>
      </p:sp>
      <p:sp>
        <p:nvSpPr>
          <p:cNvPr id="4" name="Rectangle 3"/>
          <p:cNvSpPr/>
          <p:nvPr/>
        </p:nvSpPr>
        <p:spPr>
          <a:xfrm>
            <a:off x="611560" y="692696"/>
            <a:ext cx="10780340" cy="1569660"/>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PROGRAM PELATIHAN MAGANG PLP </a:t>
            </a:r>
            <a:endParaRPr lang="en-US" sz="2400" b="1" dirty="0" smtClean="0">
              <a:effectLst>
                <a:outerShdw blurRad="38100" dist="38100" dir="2700000" algn="tl">
                  <a:srgbClr val="000000">
                    <a:alpha val="43137"/>
                  </a:srgbClr>
                </a:outerShdw>
              </a:effectLst>
            </a:endParaRPr>
          </a:p>
          <a:p>
            <a:pPr algn="ctr"/>
            <a:r>
              <a:rPr lang="en-US" sz="2400" b="1" dirty="0" smtClean="0">
                <a:effectLst>
                  <a:outerShdw blurRad="38100" dist="38100" dir="2700000" algn="tl">
                    <a:srgbClr val="000000">
                      <a:alpha val="43137"/>
                    </a:srgbClr>
                  </a:outerShdw>
                </a:effectLst>
              </a:rPr>
              <a:t>KEMENTERIAN </a:t>
            </a:r>
            <a:r>
              <a:rPr lang="en-US" sz="2400" b="1" dirty="0">
                <a:effectLst>
                  <a:outerShdw blurRad="38100" dist="38100" dir="2700000" algn="tl">
                    <a:srgbClr val="000000">
                      <a:alpha val="43137"/>
                    </a:srgbClr>
                  </a:outerShdw>
                </a:effectLst>
              </a:rPr>
              <a:t>PENDIDIKAN, KEBUDAYAAN, RISET, DAN TEKNOLOGI </a:t>
            </a:r>
            <a:endParaRPr lang="en-US" sz="2400" b="1" dirty="0" smtClean="0">
              <a:effectLst>
                <a:outerShdw blurRad="38100" dist="38100" dir="2700000" algn="tl">
                  <a:srgbClr val="000000">
                    <a:alpha val="43137"/>
                  </a:srgbClr>
                </a:outerShdw>
              </a:effectLst>
            </a:endParaRPr>
          </a:p>
          <a:p>
            <a:pPr algn="ctr"/>
            <a:r>
              <a:rPr lang="en-US" sz="2400" b="1" dirty="0" smtClean="0">
                <a:effectLst>
                  <a:outerShdw blurRad="38100" dist="38100" dir="2700000" algn="tl">
                    <a:srgbClr val="000000">
                      <a:alpha val="43137"/>
                    </a:srgbClr>
                  </a:outerShdw>
                </a:effectLst>
              </a:rPr>
              <a:t>UNIVERSITAS </a:t>
            </a:r>
            <a:r>
              <a:rPr lang="en-US" sz="2400" b="1" dirty="0">
                <a:effectLst>
                  <a:outerShdw blurRad="38100" dist="38100" dir="2700000" algn="tl">
                    <a:srgbClr val="000000">
                      <a:alpha val="43137"/>
                    </a:srgbClr>
                  </a:outerShdw>
                </a:effectLst>
              </a:rPr>
              <a:t>DIPONEGORO </a:t>
            </a:r>
            <a:r>
              <a:rPr lang="en-US" sz="2400" b="1" dirty="0" smtClean="0">
                <a:effectLst>
                  <a:outerShdw blurRad="38100" dist="38100" dir="2700000" algn="tl">
                    <a:srgbClr val="000000">
                      <a:alpha val="43137"/>
                    </a:srgbClr>
                  </a:outerShdw>
                </a:effectLst>
              </a:rPr>
              <a:t>- </a:t>
            </a:r>
            <a:r>
              <a:rPr lang="en-US" sz="2400" b="1" dirty="0" smtClean="0">
                <a:effectLst>
                  <a:outerShdw blurRad="38100" dist="38100" dir="2700000" algn="tl">
                    <a:srgbClr val="000000">
                      <a:alpha val="43137"/>
                    </a:srgbClr>
                  </a:outerShdw>
                </a:effectLst>
              </a:rPr>
              <a:t>UPT </a:t>
            </a:r>
            <a:r>
              <a:rPr lang="en-US" sz="2400" b="1" dirty="0">
                <a:effectLst>
                  <a:outerShdw blurRad="38100" dist="38100" dir="2700000" algn="tl">
                    <a:srgbClr val="000000">
                      <a:alpha val="43137"/>
                    </a:srgbClr>
                  </a:outerShdw>
                </a:effectLst>
              </a:rPr>
              <a:t>LABORATORIUM </a:t>
            </a:r>
            <a:r>
              <a:rPr lang="en-US" sz="2400" b="1" dirty="0" smtClean="0">
                <a:effectLst>
                  <a:outerShdw blurRad="38100" dist="38100" dir="2700000" algn="tl">
                    <a:srgbClr val="000000">
                      <a:alpha val="43137"/>
                    </a:srgbClr>
                  </a:outerShdw>
                </a:effectLst>
              </a:rPr>
              <a:t>TERPADU</a:t>
            </a:r>
          </a:p>
          <a:p>
            <a:pPr algn="ctr"/>
            <a:r>
              <a:rPr lang="en-US" sz="2400" b="1" dirty="0" smtClean="0">
                <a:effectLst>
                  <a:outerShdw blurRad="38100" dist="38100" dir="2700000" algn="tl">
                    <a:srgbClr val="000000">
                      <a:alpha val="43137"/>
                    </a:srgbClr>
                  </a:outerShdw>
                </a:effectLst>
              </a:rPr>
              <a:t>2021</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1497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lidesharecdn.com/certifiedreferencematerialscrmsforspectrometer-161205060055/95/certified-reference-materials-crms-for-spectrometer-1-638.jpg?cb=14809177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4" y="-5269"/>
            <a:ext cx="4860924" cy="68799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researchgate.net/profile/Sibel_Silici2/publication/258314460/figure/tbl3/AS:669135637860353@1536545776076/Trace-element-concentrations-in-certified-reference-material-NIST-SRM-1515-Ap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540" y="387680"/>
            <a:ext cx="6504738" cy="3112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540" y="3681196"/>
            <a:ext cx="6504738" cy="28765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97862" y="47298"/>
            <a:ext cx="7846080" cy="276999"/>
          </a:xfrm>
          <a:prstGeom prst="rect">
            <a:avLst/>
          </a:prstGeom>
        </p:spPr>
        <p:txBody>
          <a:bodyPr wrap="square">
            <a:spAutoFit/>
          </a:bodyPr>
          <a:lstStyle/>
          <a:p>
            <a:r>
              <a:rPr lang="en-US" sz="1200" dirty="0">
                <a:solidFill>
                  <a:srgbClr val="000000"/>
                </a:solidFill>
                <a:latin typeface="ff6"/>
              </a:rPr>
              <a:t> </a:t>
            </a:r>
            <a:r>
              <a:rPr lang="en-US" sz="1200" dirty="0" smtClean="0">
                <a:solidFill>
                  <a:srgbClr val="000000"/>
                </a:solidFill>
                <a:latin typeface="ff6"/>
              </a:rPr>
              <a:t>    </a:t>
            </a:r>
            <a:r>
              <a:rPr lang="en-US" sz="1200" u="sng" dirty="0">
                <a:solidFill>
                  <a:srgbClr val="000000"/>
                </a:solidFill>
                <a:latin typeface="ff7"/>
              </a:rPr>
              <a:t>Trace element concentrations in certified reference material (NIST SRM 1515 Apple Leaves), </a:t>
            </a:r>
            <a:r>
              <a:rPr lang="en-US" sz="1200" u="sng" dirty="0" smtClean="0">
                <a:solidFill>
                  <a:srgbClr val="000000"/>
                </a:solidFill>
                <a:latin typeface="ff5"/>
              </a:rPr>
              <a:t>N=</a:t>
            </a:r>
            <a:r>
              <a:rPr lang="en-US" sz="1200" u="sng" dirty="0" smtClean="0">
                <a:solidFill>
                  <a:srgbClr val="000000"/>
                </a:solidFill>
                <a:latin typeface="ff7"/>
              </a:rPr>
              <a:t>4</a:t>
            </a:r>
            <a:r>
              <a:rPr lang="en-US" sz="1200" u="sng" dirty="0">
                <a:solidFill>
                  <a:srgbClr val="000000"/>
                </a:solidFill>
                <a:latin typeface="ff7"/>
              </a:rPr>
              <a:t>.</a:t>
            </a:r>
            <a:endParaRPr lang="en-US" sz="1200" u="sng" dirty="0"/>
          </a:p>
        </p:txBody>
      </p:sp>
    </p:spTree>
    <p:extLst>
      <p:ext uri="{BB962C8B-B14F-4D97-AF65-F5344CB8AC3E}">
        <p14:creationId xmlns:p14="http://schemas.microsoft.com/office/powerpoint/2010/main" val="194695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err="1">
                <a:effectLst>
                  <a:outerShdw blurRad="38100" dist="38100" dir="2700000" algn="tl">
                    <a:srgbClr val="000000">
                      <a:alpha val="43137"/>
                    </a:srgbClr>
                  </a:outerShdw>
                </a:effectLst>
              </a:rPr>
              <a:t>Pemanfaatan</a:t>
            </a:r>
            <a:r>
              <a:rPr lang="en-US" sz="3200" b="1" u="sng" dirty="0">
                <a:effectLst>
                  <a:outerShdw blurRad="38100" dist="38100" dir="2700000" algn="tl">
                    <a:srgbClr val="000000">
                      <a:alpha val="43137"/>
                    </a:srgbClr>
                  </a:outerShdw>
                </a:effectLst>
              </a:rPr>
              <a:t> </a:t>
            </a:r>
            <a:r>
              <a:rPr lang="en-US" sz="3200" b="1" u="sng" dirty="0" err="1">
                <a:effectLst>
                  <a:outerShdw blurRad="38100" dist="38100" dir="2700000" algn="tl">
                    <a:srgbClr val="000000">
                      <a:alpha val="43137"/>
                    </a:srgbClr>
                  </a:outerShdw>
                </a:effectLst>
              </a:rPr>
              <a:t>Bahan</a:t>
            </a:r>
            <a:r>
              <a:rPr lang="en-US" sz="3200" b="1" u="sng" dirty="0">
                <a:effectLst>
                  <a:outerShdw blurRad="38100" dist="38100" dir="2700000" algn="tl">
                    <a:srgbClr val="000000">
                      <a:alpha val="43137"/>
                    </a:srgbClr>
                  </a:outerShdw>
                </a:effectLst>
              </a:rPr>
              <a:t> </a:t>
            </a:r>
            <a:r>
              <a:rPr lang="en-US" sz="3200" b="1" u="sng" dirty="0" err="1">
                <a:effectLst>
                  <a:outerShdw blurRad="38100" dist="38100" dir="2700000" algn="tl">
                    <a:srgbClr val="000000">
                      <a:alpha val="43137"/>
                    </a:srgbClr>
                  </a:outerShdw>
                </a:effectLst>
              </a:rPr>
              <a:t>Acuan</a:t>
            </a:r>
            <a:r>
              <a:rPr lang="en-US" sz="3200" b="1" u="sng" dirty="0">
                <a:effectLst>
                  <a:outerShdw blurRad="38100" dist="38100" dir="2700000" algn="tl">
                    <a:srgbClr val="000000">
                      <a:alpha val="43137"/>
                    </a:srgbClr>
                  </a:outerShdw>
                </a:effectLst>
              </a:rPr>
              <a:t> </a:t>
            </a:r>
            <a:r>
              <a:rPr lang="en-US" sz="3200" b="1" u="sng" dirty="0" smtClean="0">
                <a:effectLst>
                  <a:outerShdw blurRad="38100" dist="38100" dir="2700000" algn="tl">
                    <a:srgbClr val="000000">
                      <a:alpha val="43137"/>
                    </a:srgbClr>
                  </a:outerShdw>
                </a:effectLst>
              </a:rPr>
              <a:t>(BA) </a:t>
            </a:r>
            <a:r>
              <a:rPr lang="en-US" sz="3200" b="1" u="sng" dirty="0" err="1" smtClean="0">
                <a:effectLst>
                  <a:outerShdw blurRad="38100" dist="38100" dir="2700000" algn="tl">
                    <a:srgbClr val="000000">
                      <a:alpha val="43137"/>
                    </a:srgbClr>
                  </a:outerShdw>
                </a:effectLst>
              </a:rPr>
              <a:t>Untuk</a:t>
            </a:r>
            <a:r>
              <a:rPr lang="en-US" sz="3200" b="1" u="sng" dirty="0" smtClean="0">
                <a:effectLst>
                  <a:outerShdw blurRad="38100" dist="38100" dir="2700000" algn="tl">
                    <a:srgbClr val="000000">
                      <a:alpha val="43137"/>
                    </a:srgbClr>
                  </a:outerShdw>
                </a:effectLst>
              </a:rPr>
              <a:t> </a:t>
            </a:r>
            <a:r>
              <a:rPr lang="en-US" sz="3200" b="1" u="sng" dirty="0" err="1">
                <a:effectLst>
                  <a:outerShdw blurRad="38100" dist="38100" dir="2700000" algn="tl">
                    <a:srgbClr val="000000">
                      <a:alpha val="43137"/>
                    </a:srgbClr>
                  </a:outerShdw>
                </a:effectLst>
              </a:rPr>
              <a:t>Kaliberasi</a:t>
            </a:r>
            <a:endParaRPr lang="en-US" sz="3200" b="1" u="sng" dirty="0"/>
          </a:p>
        </p:txBody>
      </p:sp>
      <p:sp>
        <p:nvSpPr>
          <p:cNvPr id="3" name="Content Placeholder 2"/>
          <p:cNvSpPr>
            <a:spLocks noGrp="1"/>
          </p:cNvSpPr>
          <p:nvPr>
            <p:ph idx="1"/>
          </p:nvPr>
        </p:nvSpPr>
        <p:spPr>
          <a:xfrm>
            <a:off x="838200" y="1825624"/>
            <a:ext cx="10515600" cy="2478361"/>
          </a:xfrm>
        </p:spPr>
        <p:txBody>
          <a:bodyPr>
            <a:normAutofit lnSpcReduction="10000"/>
          </a:bodyPr>
          <a:lstStyle/>
          <a:p>
            <a:pPr marL="441325" indent="-441325"/>
            <a:r>
              <a:rPr lang="en-US" dirty="0" err="1" smtClean="0"/>
              <a:t>Kaliberasi</a:t>
            </a:r>
            <a:r>
              <a:rPr lang="en-US" dirty="0" smtClean="0"/>
              <a:t> </a:t>
            </a:r>
            <a:r>
              <a:rPr lang="en-US" dirty="0" err="1" smtClean="0"/>
              <a:t>Langsung</a:t>
            </a:r>
            <a:r>
              <a:rPr lang="en-US" dirty="0" smtClean="0"/>
              <a:t>, </a:t>
            </a:r>
            <a:r>
              <a:rPr lang="en-US" dirty="0" err="1" smtClean="0"/>
              <a:t>misalnya</a:t>
            </a:r>
            <a:r>
              <a:rPr lang="en-US" dirty="0" smtClean="0"/>
              <a:t> </a:t>
            </a:r>
            <a:r>
              <a:rPr lang="en-US" dirty="0" err="1" smtClean="0"/>
              <a:t>kaliberasi</a:t>
            </a:r>
            <a:r>
              <a:rPr lang="en-US" dirty="0" smtClean="0"/>
              <a:t> </a:t>
            </a:r>
            <a:r>
              <a:rPr lang="en-US" dirty="0" err="1" smtClean="0"/>
              <a:t>elektroda</a:t>
            </a:r>
            <a:r>
              <a:rPr lang="en-US" dirty="0" smtClean="0"/>
              <a:t> pH </a:t>
            </a:r>
            <a:r>
              <a:rPr lang="en-US" dirty="0" err="1" smtClean="0"/>
              <a:t>menggunakan</a:t>
            </a:r>
            <a:r>
              <a:rPr lang="en-US" dirty="0" smtClean="0"/>
              <a:t> </a:t>
            </a:r>
            <a:r>
              <a:rPr lang="en-US" dirty="0" err="1" smtClean="0"/>
              <a:t>larutan</a:t>
            </a:r>
            <a:r>
              <a:rPr lang="en-US" dirty="0" smtClean="0"/>
              <a:t> Buffer pH</a:t>
            </a:r>
          </a:p>
          <a:p>
            <a:pPr marL="441325" indent="-441325"/>
            <a:r>
              <a:rPr lang="en-US" dirty="0" err="1" smtClean="0"/>
              <a:t>Menggunakan</a:t>
            </a:r>
            <a:r>
              <a:rPr lang="en-US" dirty="0" smtClean="0"/>
              <a:t> </a:t>
            </a:r>
            <a:r>
              <a:rPr lang="en-US" dirty="0" err="1" smtClean="0"/>
              <a:t>larutan</a:t>
            </a:r>
            <a:r>
              <a:rPr lang="en-US" dirty="0" smtClean="0"/>
              <a:t> </a:t>
            </a:r>
            <a:r>
              <a:rPr lang="en-US" dirty="0" err="1" smtClean="0"/>
              <a:t>standar</a:t>
            </a:r>
            <a:r>
              <a:rPr lang="en-US" dirty="0" smtClean="0"/>
              <a:t> </a:t>
            </a:r>
            <a:r>
              <a:rPr lang="en-US" dirty="0" err="1" smtClean="0"/>
              <a:t>kerja</a:t>
            </a:r>
            <a:r>
              <a:rPr lang="en-US" dirty="0" smtClean="0"/>
              <a:t>, </a:t>
            </a:r>
            <a:r>
              <a:rPr lang="en-US" dirty="0" err="1" smtClean="0"/>
              <a:t>misalnya</a:t>
            </a:r>
            <a:r>
              <a:rPr lang="en-US" dirty="0" smtClean="0"/>
              <a:t> </a:t>
            </a:r>
            <a:r>
              <a:rPr lang="en-US" dirty="0" err="1" smtClean="0"/>
              <a:t>membuat</a:t>
            </a:r>
            <a:r>
              <a:rPr lang="en-US" dirty="0" smtClean="0"/>
              <a:t> </a:t>
            </a:r>
            <a:r>
              <a:rPr lang="en-US" dirty="0" err="1" smtClean="0"/>
              <a:t>kurva</a:t>
            </a:r>
            <a:r>
              <a:rPr lang="en-US" dirty="0" smtClean="0"/>
              <a:t> </a:t>
            </a:r>
            <a:r>
              <a:rPr lang="en-US" dirty="0" err="1" smtClean="0"/>
              <a:t>kaliberasi</a:t>
            </a:r>
            <a:r>
              <a:rPr lang="en-US" dirty="0" smtClean="0"/>
              <a:t> </a:t>
            </a:r>
            <a:r>
              <a:rPr lang="en-US" dirty="0" err="1" smtClean="0"/>
              <a:t>nitrat</a:t>
            </a:r>
            <a:r>
              <a:rPr lang="en-US" dirty="0" smtClean="0"/>
              <a:t> </a:t>
            </a:r>
            <a:r>
              <a:rPr lang="en-US" dirty="0" err="1" smtClean="0"/>
              <a:t>dengan</a:t>
            </a:r>
            <a:r>
              <a:rPr lang="en-US" dirty="0" smtClean="0"/>
              <a:t> </a:t>
            </a:r>
            <a:r>
              <a:rPr lang="en-US" dirty="0" err="1" smtClean="0"/>
              <a:t>spektrofotometer</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ini</a:t>
            </a:r>
            <a:r>
              <a:rPr lang="en-US" dirty="0" smtClean="0"/>
              <a:t> </a:t>
            </a:r>
            <a:r>
              <a:rPr lang="en-US" dirty="0" err="1" smtClean="0"/>
              <a:t>ketertelusuran</a:t>
            </a:r>
            <a:r>
              <a:rPr lang="en-US" dirty="0" smtClean="0"/>
              <a:t> </a:t>
            </a:r>
            <a:r>
              <a:rPr lang="en-US" dirty="0" err="1" smtClean="0"/>
              <a:t>hasil</a:t>
            </a:r>
            <a:r>
              <a:rPr lang="en-US" dirty="0" smtClean="0"/>
              <a:t> </a:t>
            </a:r>
            <a:r>
              <a:rPr lang="en-US" dirty="0" err="1" smtClean="0"/>
              <a:t>terhadap</a:t>
            </a:r>
            <a:r>
              <a:rPr lang="en-US" dirty="0" smtClean="0"/>
              <a:t> </a:t>
            </a:r>
            <a:r>
              <a:rPr lang="en-US" dirty="0" err="1" smtClean="0"/>
              <a:t>nilai</a:t>
            </a:r>
            <a:r>
              <a:rPr lang="en-US" dirty="0" smtClean="0"/>
              <a:t> </a:t>
            </a:r>
            <a:r>
              <a:rPr lang="en-US" dirty="0" err="1" smtClean="0"/>
              <a:t>properti</a:t>
            </a:r>
            <a:r>
              <a:rPr lang="en-US" dirty="0" smtClean="0"/>
              <a:t> </a:t>
            </a:r>
            <a:r>
              <a:rPr lang="en-US" dirty="0" err="1" smtClean="0"/>
              <a:t>dari</a:t>
            </a:r>
            <a:r>
              <a:rPr lang="en-US" dirty="0" smtClean="0"/>
              <a:t> </a:t>
            </a:r>
            <a:r>
              <a:rPr lang="en-US" dirty="0" err="1" smtClean="0"/>
              <a:t>bahan</a:t>
            </a:r>
            <a:r>
              <a:rPr lang="en-US" dirty="0" smtClean="0"/>
              <a:t> </a:t>
            </a:r>
            <a:r>
              <a:rPr lang="en-US" dirty="0" err="1" smtClean="0"/>
              <a:t>acuan</a:t>
            </a:r>
            <a:r>
              <a:rPr lang="en-US" dirty="0" smtClean="0"/>
              <a:t> </a:t>
            </a:r>
            <a:r>
              <a:rPr lang="en-US" dirty="0" err="1" smtClean="0"/>
              <a:t>bersertifikat</a:t>
            </a:r>
            <a:r>
              <a:rPr lang="en-US" dirty="0" smtClean="0"/>
              <a:t> </a:t>
            </a:r>
            <a:r>
              <a:rPr lang="en-US" dirty="0" err="1" smtClean="0"/>
              <a:t>dapat</a:t>
            </a:r>
            <a:r>
              <a:rPr lang="en-US" dirty="0" smtClean="0"/>
              <a:t> </a:t>
            </a:r>
            <a:r>
              <a:rPr lang="en-US" dirty="0" err="1" smtClean="0"/>
              <a:t>dipastikan</a:t>
            </a:r>
            <a:r>
              <a:rPr lang="en-US" dirty="0" smtClean="0"/>
              <a:t>. </a:t>
            </a:r>
            <a:endParaRPr lang="en-US" dirty="0"/>
          </a:p>
        </p:txBody>
      </p:sp>
      <p:cxnSp>
        <p:nvCxnSpPr>
          <p:cNvPr id="5" name="Straight Connector 4"/>
          <p:cNvCxnSpPr/>
          <p:nvPr/>
        </p:nvCxnSpPr>
        <p:spPr>
          <a:xfrm>
            <a:off x="1466188" y="4587765"/>
            <a:ext cx="15765" cy="145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13484" y="6038193"/>
            <a:ext cx="3137338" cy="15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481953" y="4587765"/>
            <a:ext cx="2853559" cy="14661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7457" y="5136195"/>
            <a:ext cx="536027" cy="369332"/>
          </a:xfrm>
          <a:prstGeom prst="rect">
            <a:avLst/>
          </a:prstGeom>
          <a:noFill/>
        </p:spPr>
        <p:txBody>
          <a:bodyPr wrap="square" rtlCol="0">
            <a:spAutoFit/>
          </a:bodyPr>
          <a:lstStyle/>
          <a:p>
            <a:r>
              <a:rPr lang="en-US" dirty="0"/>
              <a:t>A</a:t>
            </a:r>
          </a:p>
        </p:txBody>
      </p:sp>
      <p:sp>
        <p:nvSpPr>
          <p:cNvPr id="14" name="TextBox 13"/>
          <p:cNvSpPr txBox="1"/>
          <p:nvPr/>
        </p:nvSpPr>
        <p:spPr>
          <a:xfrm>
            <a:off x="2640718" y="6153072"/>
            <a:ext cx="536027" cy="369332"/>
          </a:xfrm>
          <a:prstGeom prst="rect">
            <a:avLst/>
          </a:prstGeom>
          <a:noFill/>
        </p:spPr>
        <p:txBody>
          <a:bodyPr wrap="square" rtlCol="0">
            <a:spAutoFit/>
          </a:bodyPr>
          <a:lstStyle/>
          <a:p>
            <a:r>
              <a:rPr lang="en-US" dirty="0" smtClean="0"/>
              <a:t>C</a:t>
            </a:r>
            <a:endParaRPr lang="en-US" dirty="0"/>
          </a:p>
        </p:txBody>
      </p:sp>
    </p:spTree>
    <p:extLst>
      <p:ext uri="{BB962C8B-B14F-4D97-AF65-F5344CB8AC3E}">
        <p14:creationId xmlns:p14="http://schemas.microsoft.com/office/powerpoint/2010/main" val="316164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err="1" smtClean="0">
                <a:effectLst>
                  <a:outerShdw blurRad="38100" dist="38100" dir="2700000" algn="tl">
                    <a:srgbClr val="000000">
                      <a:alpha val="43137"/>
                    </a:srgbClr>
                  </a:outerShdw>
                </a:effectLst>
              </a:rPr>
              <a:t>Pemanfaatan</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Bahan</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Acuan</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untuk</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Validasi</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Metoda</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Uji</a:t>
            </a:r>
            <a:endParaRPr lang="en-US" sz="36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940066"/>
          </a:xfrm>
        </p:spPr>
        <p:txBody>
          <a:bodyPr/>
          <a:lstStyle/>
          <a:p>
            <a:pPr marL="0" indent="0">
              <a:buNone/>
            </a:pPr>
            <a:r>
              <a:rPr lang="en-US" dirty="0" err="1" smtClean="0"/>
              <a:t>Bahan</a:t>
            </a:r>
            <a:r>
              <a:rPr lang="en-US" dirty="0" smtClean="0"/>
              <a:t> </a:t>
            </a:r>
            <a:r>
              <a:rPr lang="en-US" dirty="0" err="1" smtClean="0"/>
              <a:t>Acuan</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mengetahui</a:t>
            </a:r>
            <a:r>
              <a:rPr lang="en-US" dirty="0" smtClean="0"/>
              <a:t> </a:t>
            </a:r>
            <a:r>
              <a:rPr lang="en-US" b="1" u="sng" dirty="0" err="1" smtClean="0"/>
              <a:t>akurasi</a:t>
            </a:r>
            <a:r>
              <a:rPr lang="en-US" dirty="0" smtClean="0"/>
              <a:t> </a:t>
            </a:r>
            <a:r>
              <a:rPr lang="en-US" dirty="0" err="1" smtClean="0"/>
              <a:t>metoda</a:t>
            </a:r>
            <a:r>
              <a:rPr lang="en-US" dirty="0" smtClean="0"/>
              <a:t> </a:t>
            </a:r>
            <a:r>
              <a:rPr lang="en-US" dirty="0" err="1" smtClean="0"/>
              <a:t>uji</a:t>
            </a:r>
            <a:r>
              <a:rPr lang="en-US" dirty="0" smtClean="0"/>
              <a:t>, </a:t>
            </a:r>
            <a:r>
              <a:rPr lang="en-US" dirty="0" err="1" smtClean="0"/>
              <a:t>terutama</a:t>
            </a:r>
            <a:r>
              <a:rPr lang="en-US" dirty="0" smtClean="0"/>
              <a:t> </a:t>
            </a:r>
            <a:r>
              <a:rPr lang="en-US" dirty="0" err="1" smtClean="0"/>
              <a:t>untuk</a:t>
            </a:r>
            <a:r>
              <a:rPr lang="en-US" dirty="0" smtClean="0"/>
              <a:t> </a:t>
            </a:r>
            <a:r>
              <a:rPr lang="en-US" dirty="0" err="1" smtClean="0"/>
              <a:t>penentuan</a:t>
            </a:r>
            <a:r>
              <a:rPr lang="en-US" dirty="0" smtClean="0"/>
              <a:t> </a:t>
            </a:r>
            <a:r>
              <a:rPr lang="en-US" b="1" u="sng" dirty="0" smtClean="0"/>
              <a:t>bias/</a:t>
            </a:r>
            <a:r>
              <a:rPr lang="en-US" b="1" u="sng" dirty="0" err="1" smtClean="0"/>
              <a:t>simpangan</a:t>
            </a:r>
            <a:r>
              <a:rPr lang="en-US" dirty="0" smtClean="0"/>
              <a:t> </a:t>
            </a:r>
            <a:r>
              <a:rPr lang="en-US" dirty="0" err="1" smtClean="0"/>
              <a:t>dan</a:t>
            </a:r>
            <a:r>
              <a:rPr lang="en-US" dirty="0" smtClean="0"/>
              <a:t> </a:t>
            </a:r>
            <a:r>
              <a:rPr lang="en-US" b="1" u="sng" dirty="0" err="1" smtClean="0"/>
              <a:t>presisi</a:t>
            </a:r>
            <a:endParaRPr lang="en-US" b="1" u="sng" dirty="0"/>
          </a:p>
        </p:txBody>
      </p:sp>
      <p:cxnSp>
        <p:nvCxnSpPr>
          <p:cNvPr id="5" name="Straight Connector 4"/>
          <p:cNvCxnSpPr/>
          <p:nvPr/>
        </p:nvCxnSpPr>
        <p:spPr>
          <a:xfrm flipH="1">
            <a:off x="1043152" y="3026979"/>
            <a:ext cx="15765" cy="20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027386" y="5076496"/>
            <a:ext cx="6085490" cy="31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838200" y="3484179"/>
            <a:ext cx="6132786" cy="315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38200" y="4414345"/>
            <a:ext cx="6132786" cy="315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38200" y="3941379"/>
            <a:ext cx="6132786" cy="3153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59718" y="3026979"/>
            <a:ext cx="867104" cy="369332"/>
          </a:xfrm>
          <a:prstGeom prst="rect">
            <a:avLst/>
          </a:prstGeom>
          <a:solidFill>
            <a:schemeClr val="bg1"/>
          </a:solidFill>
          <a:ln>
            <a:solidFill>
              <a:srgbClr val="00B050"/>
            </a:solidFill>
          </a:ln>
        </p:spPr>
        <p:txBody>
          <a:bodyPr wrap="square" rtlCol="0">
            <a:spAutoFit/>
          </a:bodyPr>
          <a:lstStyle/>
          <a:p>
            <a:r>
              <a:rPr lang="en-US" b="1" dirty="0" smtClean="0">
                <a:solidFill>
                  <a:schemeClr val="accent1">
                    <a:lumMod val="75000"/>
                  </a:schemeClr>
                </a:solidFill>
              </a:rPr>
              <a:t>C-CRM</a:t>
            </a:r>
            <a:endParaRPr lang="en-US" b="1" dirty="0">
              <a:solidFill>
                <a:schemeClr val="accent1">
                  <a:lumMod val="75000"/>
                </a:schemeClr>
              </a:solidFill>
            </a:endParaRPr>
          </a:p>
        </p:txBody>
      </p:sp>
      <p:cxnSp>
        <p:nvCxnSpPr>
          <p:cNvPr id="14" name="Straight Arrow Connector 13"/>
          <p:cNvCxnSpPr/>
          <p:nvPr/>
        </p:nvCxnSpPr>
        <p:spPr>
          <a:xfrm flipH="1">
            <a:off x="6356131" y="3396311"/>
            <a:ext cx="1103587" cy="54506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241331" y="4193629"/>
            <a:ext cx="0" cy="64638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225565" y="4445876"/>
            <a:ext cx="45719" cy="7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3024356" y="4046481"/>
            <a:ext cx="0" cy="64638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08590" y="4298728"/>
            <a:ext cx="45719" cy="7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812629" y="4172603"/>
            <a:ext cx="0" cy="646385"/>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796863" y="4424850"/>
            <a:ext cx="45719" cy="7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4585138" y="4141071"/>
            <a:ext cx="0" cy="646385"/>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69372" y="4393318"/>
            <a:ext cx="45719" cy="7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931" y="3175796"/>
            <a:ext cx="3590925" cy="128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9"/>
          <p:cNvSpPr txBox="1">
            <a:spLocks noChangeArrowheads="1"/>
          </p:cNvSpPr>
          <p:nvPr/>
        </p:nvSpPr>
        <p:spPr bwMode="auto">
          <a:xfrm>
            <a:off x="8367873" y="4313908"/>
            <a:ext cx="1028700" cy="515526"/>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sz="1050" dirty="0">
                <a:latin typeface="Arial" panose="020B0604020202020204" pitchFamily="34" charset="0"/>
              </a:rPr>
              <a:t>Accurate</a:t>
            </a:r>
          </a:p>
          <a:p>
            <a:pPr algn="ctr" eaLnBrk="1" hangingPunct="1">
              <a:spcBef>
                <a:spcPct val="50000"/>
              </a:spcBef>
              <a:buFontTx/>
              <a:buNone/>
            </a:pPr>
            <a:r>
              <a:rPr lang="en-US" sz="1050" dirty="0">
                <a:latin typeface="Arial" panose="020B0604020202020204" pitchFamily="34" charset="0"/>
              </a:rPr>
              <a:t>Not Precise</a:t>
            </a:r>
          </a:p>
        </p:txBody>
      </p:sp>
      <p:sp>
        <p:nvSpPr>
          <p:cNvPr id="37" name="Text Box 11"/>
          <p:cNvSpPr txBox="1">
            <a:spLocks noChangeArrowheads="1"/>
          </p:cNvSpPr>
          <p:nvPr/>
        </p:nvSpPr>
        <p:spPr bwMode="auto">
          <a:xfrm>
            <a:off x="9705974" y="4329673"/>
            <a:ext cx="1061513" cy="515526"/>
          </a:xfrm>
          <a:prstGeom prst="rect">
            <a:avLst/>
          </a:prstGeom>
          <a:noFill/>
          <a:ln w="952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sz="1050" dirty="0">
                <a:latin typeface="Arial" panose="020B0604020202020204" pitchFamily="34" charset="0"/>
              </a:rPr>
              <a:t>Not Accurate</a:t>
            </a:r>
          </a:p>
          <a:p>
            <a:pPr algn="ctr" eaLnBrk="1" hangingPunct="1">
              <a:spcBef>
                <a:spcPct val="50000"/>
              </a:spcBef>
              <a:buFontTx/>
              <a:buNone/>
            </a:pPr>
            <a:r>
              <a:rPr lang="en-US" sz="1050" dirty="0">
                <a:latin typeface="Arial" panose="020B0604020202020204" pitchFamily="34" charset="0"/>
              </a:rPr>
              <a:t>Precise</a:t>
            </a:r>
          </a:p>
        </p:txBody>
      </p:sp>
      <p:sp>
        <p:nvSpPr>
          <p:cNvPr id="38" name="Text Box 12"/>
          <p:cNvSpPr txBox="1">
            <a:spLocks noChangeArrowheads="1"/>
          </p:cNvSpPr>
          <p:nvPr/>
        </p:nvSpPr>
        <p:spPr bwMode="auto">
          <a:xfrm>
            <a:off x="11017732" y="4313908"/>
            <a:ext cx="866774" cy="51552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sz="1050">
                <a:latin typeface="Arial" panose="020B0604020202020204" pitchFamily="34" charset="0"/>
              </a:rPr>
              <a:t>Accurate</a:t>
            </a:r>
          </a:p>
          <a:p>
            <a:pPr algn="ctr" eaLnBrk="1" hangingPunct="1">
              <a:spcBef>
                <a:spcPct val="50000"/>
              </a:spcBef>
              <a:buFontTx/>
              <a:buNone/>
            </a:pPr>
            <a:r>
              <a:rPr lang="en-US" sz="1050">
                <a:latin typeface="Arial" panose="020B0604020202020204" pitchFamily="34" charset="0"/>
              </a:rPr>
              <a:t>Precise</a:t>
            </a:r>
          </a:p>
        </p:txBody>
      </p:sp>
      <p:sp>
        <p:nvSpPr>
          <p:cNvPr id="8" name="TextBox 7"/>
          <p:cNvSpPr txBox="1"/>
          <p:nvPr/>
        </p:nvSpPr>
        <p:spPr>
          <a:xfrm>
            <a:off x="561975" y="3771900"/>
            <a:ext cx="381000" cy="369332"/>
          </a:xfrm>
          <a:prstGeom prst="rect">
            <a:avLst/>
          </a:prstGeom>
          <a:noFill/>
        </p:spPr>
        <p:txBody>
          <a:bodyPr wrap="square" rtlCol="0">
            <a:spAutoFit/>
          </a:bodyPr>
          <a:lstStyle/>
          <a:p>
            <a:r>
              <a:rPr lang="en-US" b="1" dirty="0" smtClean="0">
                <a:solidFill>
                  <a:schemeClr val="accent1">
                    <a:lumMod val="75000"/>
                  </a:schemeClr>
                </a:solidFill>
                <a:effectLst>
                  <a:outerShdw blurRad="38100" dist="38100" dir="2700000" algn="tl">
                    <a:srgbClr val="000000">
                      <a:alpha val="43137"/>
                    </a:srgbClr>
                  </a:outerShdw>
                </a:effectLst>
              </a:rPr>
              <a:t>C</a:t>
            </a:r>
            <a:endParaRPr lang="en-US"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168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err="1" smtClean="0">
                <a:effectLst>
                  <a:outerShdw blurRad="38100" dist="38100" dir="2700000" algn="tl">
                    <a:srgbClr val="000000">
                      <a:alpha val="43137"/>
                    </a:srgbClr>
                  </a:outerShdw>
                </a:effectLst>
              </a:rPr>
              <a:t>Lembaga</a:t>
            </a:r>
            <a:r>
              <a:rPr lang="en-US" sz="3600" b="1" u="sng" dirty="0" smtClean="0">
                <a:effectLst>
                  <a:outerShdw blurRad="38100" dist="38100" dir="2700000" algn="tl">
                    <a:srgbClr val="000000">
                      <a:alpha val="43137"/>
                    </a:srgbClr>
                  </a:outerShdw>
                </a:effectLst>
              </a:rPr>
              <a:t> Yang </a:t>
            </a:r>
            <a:r>
              <a:rPr lang="en-US" sz="3600" b="1" u="sng" dirty="0" err="1" smtClean="0">
                <a:effectLst>
                  <a:outerShdw blurRad="38100" dist="38100" dir="2700000" algn="tl">
                    <a:srgbClr val="000000">
                      <a:alpha val="43137"/>
                    </a:srgbClr>
                  </a:outerShdw>
                </a:effectLst>
              </a:rPr>
              <a:t>Terkait</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dengan</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Standar</a:t>
            </a:r>
            <a:endParaRPr lang="en-US" sz="36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The </a:t>
            </a:r>
            <a:r>
              <a:rPr lang="en-US" b="1" dirty="0"/>
              <a:t>National Institute of Standards and Technology</a:t>
            </a:r>
            <a:r>
              <a:rPr lang="en-US" dirty="0"/>
              <a:t> (</a:t>
            </a:r>
            <a:r>
              <a:rPr lang="en-US" b="1" dirty="0"/>
              <a:t>NIST</a:t>
            </a:r>
            <a:r>
              <a:rPr lang="en-US" dirty="0"/>
              <a:t>) is a physical sciences laboratory and a non-regulatory agency of the </a:t>
            </a:r>
            <a:r>
              <a:rPr lang="en-US" dirty="0">
                <a:hlinkClick r:id="rId2" tooltip="United States Department of Commerce"/>
              </a:rPr>
              <a:t>United States Department of Commerce</a:t>
            </a:r>
            <a:r>
              <a:rPr lang="en-US" dirty="0"/>
              <a:t>. Its mission is to promote innovation and industrial competitiveness. NIST's activities are organized into laboratory programs that include </a:t>
            </a:r>
            <a:r>
              <a:rPr lang="en-US" dirty="0" err="1"/>
              <a:t>nanoscale</a:t>
            </a:r>
            <a:r>
              <a:rPr lang="en-US" dirty="0"/>
              <a:t> science and technology, engineering, </a:t>
            </a:r>
            <a:r>
              <a:rPr lang="en-US" dirty="0">
                <a:hlinkClick r:id="rId3" tooltip="Information technology"/>
              </a:rPr>
              <a:t>information technology</a:t>
            </a:r>
            <a:r>
              <a:rPr lang="en-US" dirty="0"/>
              <a:t>, neutron research, material measurement, and physical measurement. From 1901–1988, the agency was named the </a:t>
            </a:r>
            <a:r>
              <a:rPr lang="en-US" b="1" dirty="0"/>
              <a:t>National Bureau of Standards</a:t>
            </a:r>
            <a:r>
              <a:rPr lang="en-US" dirty="0"/>
              <a:t>.</a:t>
            </a:r>
          </a:p>
        </p:txBody>
      </p:sp>
    </p:spTree>
    <p:extLst>
      <p:ext uri="{BB962C8B-B14F-4D97-AF65-F5344CB8AC3E}">
        <p14:creationId xmlns:p14="http://schemas.microsoft.com/office/powerpoint/2010/main" val="5074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ILAC </a:t>
            </a:r>
            <a:r>
              <a:rPr lang="en-US" dirty="0" smtClean="0"/>
              <a:t>(</a:t>
            </a:r>
            <a:r>
              <a:rPr lang="en-US" b="1" u="sng" dirty="0">
                <a:hlinkClick r:id="rId2"/>
              </a:rPr>
              <a:t>International Laboratory Accreditation </a:t>
            </a:r>
            <a:r>
              <a:rPr lang="en-US" b="1" u="sng" dirty="0" smtClean="0">
                <a:hlinkClick r:id="rId2"/>
              </a:rPr>
              <a:t>Cooperation</a:t>
            </a:r>
            <a:r>
              <a:rPr lang="en-US" b="1" dirty="0" smtClean="0"/>
              <a:t>) </a:t>
            </a:r>
            <a:r>
              <a:rPr lang="en-US" dirty="0" smtClean="0"/>
              <a:t>is </a:t>
            </a:r>
            <a:r>
              <a:rPr lang="en-US" dirty="0"/>
              <a:t>the </a:t>
            </a:r>
            <a:r>
              <a:rPr lang="en-US" dirty="0" smtClean="0"/>
              <a:t>International </a:t>
            </a:r>
            <a:r>
              <a:rPr lang="en-US" dirty="0" err="1"/>
              <a:t>organisation</a:t>
            </a:r>
            <a:r>
              <a:rPr lang="en-US" dirty="0"/>
              <a:t> for accreditation bodies operating in accordance with ISO/IEC 17011 and involved in the accreditation of conformity assessment bodies including calibration laboratories (using ISO/IEC 17025), testing laboratories (using ISO/IEC 17025), medical testing laboratories (using ISO 15189), inspection bodies (using ISO/IEC 17020), proficiency testing providers (using ISO/IEC 17043) and reference material producers (using ISO 17034).</a:t>
            </a:r>
          </a:p>
        </p:txBody>
      </p:sp>
    </p:spTree>
    <p:extLst>
      <p:ext uri="{BB962C8B-B14F-4D97-AF65-F5344CB8AC3E}">
        <p14:creationId xmlns:p14="http://schemas.microsoft.com/office/powerpoint/2010/main" val="124390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838200" y="2652915"/>
            <a:ext cx="10515600"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477EC0"/>
                </a:solidFill>
                <a:effectLst/>
                <a:latin typeface="Arial" panose="020B0604020202020204" pitchFamily="34" charset="0"/>
                <a:cs typeface="Arial" panose="020B0604020202020204" pitchFamily="34" charset="0"/>
              </a:rPr>
              <a:t>ABOUT WATERS ERA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F5F62"/>
                </a:solidFill>
                <a:effectLst/>
                <a:latin typeface="Arial" panose="020B0604020202020204" pitchFamily="34" charset="0"/>
                <a:cs typeface="Arial" panose="020B0604020202020204" pitchFamily="34" charset="0"/>
              </a:rPr>
              <a:t>Laboratories partner with Waters ERA because, regardless of the internal QA or regulatory compliance challenges they face, we have the programs in place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F5F62"/>
                </a:solidFill>
                <a:effectLst/>
                <a:latin typeface="Arial" panose="020B0604020202020204" pitchFamily="34" charset="0"/>
                <a:cs typeface="Arial" panose="020B0604020202020204" pitchFamily="34" charset="0"/>
              </a:rPr>
              <a:t>to validate and document the quality of the data they produce.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F5F62"/>
                </a:solidFill>
                <a:effectLst/>
                <a:latin typeface="Arial" panose="020B0604020202020204" pitchFamily="34" charset="0"/>
                <a:cs typeface="Arial" panose="020B0604020202020204" pitchFamily="34" charset="0"/>
              </a:rPr>
              <a:t>Founded in 1977, ERA has evolved to become the premier providers of Proficiency Testing (PT) products and Certified Reference Materials (CRMs) to thousands of laboratories around the world and across multiple industries. With the financial strength of our parent company,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F5F62"/>
                </a:solidFill>
                <a:effectLst/>
                <a:latin typeface="Arial" panose="020B0604020202020204" pitchFamily="34" charset="0"/>
                <a:cs typeface="Arial" panose="020B0604020202020204" pitchFamily="34" charset="0"/>
              </a:rPr>
              <a:t>Waters Corporation, we continue to expand our capabilities and worldwide presence by now serving laboratories in more than 80 countries.</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21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a:t>Sigma-Aldrich RTC</a:t>
            </a:r>
            <a:r>
              <a:rPr lang="en-US" dirty="0"/>
              <a:t> products include high quality Certified Reference Materials (CRMs), Quality Control (QC) Samples, and Proficiency Testing (PT) Samples. </a:t>
            </a:r>
            <a:endParaRPr lang="en-US" dirty="0" smtClean="0"/>
          </a:p>
          <a:p>
            <a:r>
              <a:rPr lang="en-US" dirty="0" smtClean="0"/>
              <a:t>RTC </a:t>
            </a:r>
            <a:r>
              <a:rPr lang="en-US" dirty="0"/>
              <a:t>has more than 20 years of experience and strong expertise in the environmental and pharmaceutical sectors. RTC was also one of the original Proficiency Test providers recognized by the US EPA. </a:t>
            </a:r>
            <a:endParaRPr lang="en-US" dirty="0" smtClean="0"/>
          </a:p>
          <a:p>
            <a:r>
              <a:rPr lang="en-US" dirty="0" smtClean="0"/>
              <a:t>Quality </a:t>
            </a:r>
            <a:r>
              <a:rPr lang="en-US" dirty="0"/>
              <a:t>systems are based upon the accreditation to ISO/IEC 17025:2005, ISO Guide 34:2009, ISO/IEC 17043:2010 and registration to ISO 9001:2008. In addition, Sigma-Aldrich RTC is an accredited TNI Proficiency Testing provider. Please refer to the applicable scope of </a:t>
            </a:r>
            <a:r>
              <a:rPr lang="en-US" dirty="0">
                <a:hlinkClick r:id="rId2"/>
              </a:rPr>
              <a:t>accreditation</a:t>
            </a:r>
            <a:r>
              <a:rPr lang="en-US" dirty="0"/>
              <a:t> for specific details.</a:t>
            </a:r>
            <a:br>
              <a:rPr lang="en-US" dirty="0"/>
            </a:br>
            <a:endParaRPr lang="en-US" dirty="0"/>
          </a:p>
        </p:txBody>
      </p:sp>
    </p:spTree>
    <p:extLst>
      <p:ext uri="{BB962C8B-B14F-4D97-AF65-F5344CB8AC3E}">
        <p14:creationId xmlns:p14="http://schemas.microsoft.com/office/powerpoint/2010/main" val="175694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petro-online.com/assets/file_store/pr_files/43062/thumbnails/images/800w_600h-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34" y="409904"/>
            <a:ext cx="571500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petro-online.com/assets/file_store/pr_files/43062/thumbnails/images/800w_600h-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34" y="530772"/>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71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normAutofit/>
          </a:bodyPr>
          <a:lstStyle/>
          <a:p>
            <a:r>
              <a:rPr lang="en-US" sz="3200" u="sng" dirty="0" err="1" smtClean="0">
                <a:effectLst>
                  <a:outerShdw blurRad="38100" dist="38100" dir="2700000" algn="tl">
                    <a:srgbClr val="000000">
                      <a:alpha val="43137"/>
                    </a:srgbClr>
                  </a:outerShdw>
                </a:effectLst>
              </a:rPr>
              <a:t>Larutan</a:t>
            </a:r>
            <a:r>
              <a:rPr lang="en-US" sz="3200" u="sng" dirty="0" smtClean="0">
                <a:effectLst>
                  <a:outerShdw blurRad="38100" dist="38100" dir="2700000" algn="tl">
                    <a:srgbClr val="000000">
                      <a:alpha val="43137"/>
                    </a:srgbClr>
                  </a:outerShdw>
                </a:effectLst>
              </a:rPr>
              <a:t> Baku</a:t>
            </a:r>
            <a:endParaRPr lang="en-US" sz="32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16155"/>
            <a:ext cx="10515600" cy="4351338"/>
          </a:xfrm>
        </p:spPr>
        <p:txBody>
          <a:bodyPr>
            <a:noAutofit/>
          </a:bodyPr>
          <a:lstStyle/>
          <a:p>
            <a:pPr marL="0" indent="0">
              <a:lnSpc>
                <a:spcPct val="100000"/>
              </a:lnSpc>
              <a:spcBef>
                <a:spcPts val="600"/>
              </a:spcBef>
              <a:spcAft>
                <a:spcPts val="600"/>
              </a:spcAft>
              <a:buNone/>
            </a:pPr>
            <a:r>
              <a:rPr lang="en-US" sz="3200" b="1" u="sng" dirty="0" err="1"/>
              <a:t>Larutan</a:t>
            </a:r>
            <a:r>
              <a:rPr lang="en-US" sz="3200" b="1" u="sng" dirty="0"/>
              <a:t> </a:t>
            </a:r>
            <a:r>
              <a:rPr lang="en-US" sz="3200" b="1" u="sng" dirty="0" err="1"/>
              <a:t>baku</a:t>
            </a:r>
            <a:r>
              <a:rPr lang="en-US" sz="3200" b="1" u="sng" dirty="0"/>
              <a:t> primer</a:t>
            </a:r>
            <a:r>
              <a:rPr lang="en-US" sz="2100" dirty="0"/>
              <a:t> </a:t>
            </a:r>
            <a:r>
              <a:rPr lang="en-US" sz="2100" dirty="0" err="1"/>
              <a:t>merupakan</a:t>
            </a:r>
            <a:r>
              <a:rPr lang="en-US" sz="2100" dirty="0"/>
              <a:t> </a:t>
            </a:r>
            <a:r>
              <a:rPr lang="en-US" sz="2100" dirty="0" err="1">
                <a:hlinkClick r:id="rId2" tooltip="Larutan"/>
              </a:rPr>
              <a:t>larutan</a:t>
            </a:r>
            <a:r>
              <a:rPr lang="en-US" sz="2100" dirty="0"/>
              <a:t> yang </a:t>
            </a:r>
            <a:r>
              <a:rPr lang="en-US" sz="2100" dirty="0" err="1"/>
              <a:t>mengandung</a:t>
            </a:r>
            <a:r>
              <a:rPr lang="en-US" sz="2100" dirty="0"/>
              <a:t> </a:t>
            </a:r>
            <a:r>
              <a:rPr lang="en-US" sz="2100" dirty="0" err="1"/>
              <a:t>zat</a:t>
            </a:r>
            <a:r>
              <a:rPr lang="en-US" sz="2100" dirty="0"/>
              <a:t> </a:t>
            </a:r>
            <a:r>
              <a:rPr lang="en-US" sz="2100" dirty="0" err="1"/>
              <a:t>padat</a:t>
            </a:r>
            <a:r>
              <a:rPr lang="en-US" sz="2100" dirty="0"/>
              <a:t> </a:t>
            </a:r>
            <a:r>
              <a:rPr lang="en-US" sz="2100" dirty="0" err="1"/>
              <a:t>murni</a:t>
            </a:r>
            <a:r>
              <a:rPr lang="en-US" sz="2100" dirty="0"/>
              <a:t> yang </a:t>
            </a:r>
            <a:r>
              <a:rPr lang="en-US" sz="2100" dirty="0" err="1">
                <a:hlinkClick r:id="rId3" tooltip="Konsentrasi"/>
              </a:rPr>
              <a:t>konsentrasi</a:t>
            </a:r>
            <a:r>
              <a:rPr lang="en-US" sz="2100" dirty="0"/>
              <a:t> </a:t>
            </a:r>
            <a:r>
              <a:rPr lang="en-US" sz="2100" dirty="0" err="1"/>
              <a:t>larutannya</a:t>
            </a:r>
            <a:r>
              <a:rPr lang="en-US" sz="2100" dirty="0"/>
              <a:t> </a:t>
            </a:r>
            <a:r>
              <a:rPr lang="en-US" sz="2100" dirty="0" err="1"/>
              <a:t>diketahui</a:t>
            </a:r>
            <a:r>
              <a:rPr lang="en-US" sz="2100" dirty="0"/>
              <a:t> </a:t>
            </a:r>
            <a:r>
              <a:rPr lang="en-US" sz="2100" dirty="0" err="1"/>
              <a:t>secara</a:t>
            </a:r>
            <a:r>
              <a:rPr lang="en-US" sz="2100" dirty="0"/>
              <a:t> </a:t>
            </a:r>
            <a:r>
              <a:rPr lang="en-US" sz="2100" dirty="0" err="1"/>
              <a:t>tepat</a:t>
            </a:r>
            <a:r>
              <a:rPr lang="en-US" sz="2100" dirty="0"/>
              <a:t> </a:t>
            </a:r>
            <a:r>
              <a:rPr lang="en-US" sz="2100" dirty="0" err="1"/>
              <a:t>melalui</a:t>
            </a:r>
            <a:r>
              <a:rPr lang="en-US" sz="2100" dirty="0"/>
              <a:t> </a:t>
            </a:r>
            <a:r>
              <a:rPr lang="en-US" sz="2100" dirty="0" err="1"/>
              <a:t>metode</a:t>
            </a:r>
            <a:r>
              <a:rPr lang="en-US" sz="2100" dirty="0"/>
              <a:t> </a:t>
            </a:r>
            <a:r>
              <a:rPr lang="en-US" sz="2100" dirty="0" err="1">
                <a:hlinkClick r:id="rId4" tooltip="Gravimetri"/>
              </a:rPr>
              <a:t>gravimetri</a:t>
            </a:r>
            <a:r>
              <a:rPr lang="en-US" sz="2100" dirty="0"/>
              <a:t> (</a:t>
            </a:r>
            <a:r>
              <a:rPr lang="en-US" sz="2100" dirty="0" err="1"/>
              <a:t>perhitungan</a:t>
            </a:r>
            <a:r>
              <a:rPr lang="en-US" sz="2100" dirty="0"/>
              <a:t> </a:t>
            </a:r>
            <a:r>
              <a:rPr lang="en-US" sz="2100" dirty="0" err="1"/>
              <a:t>massa</a:t>
            </a:r>
            <a:r>
              <a:rPr lang="en-US" sz="2100" dirty="0"/>
              <a:t>), </a:t>
            </a:r>
            <a:r>
              <a:rPr lang="en-US" sz="2100" dirty="0" err="1"/>
              <a:t>dapat</a:t>
            </a:r>
            <a:r>
              <a:rPr lang="en-US" sz="2100" dirty="0"/>
              <a:t> </a:t>
            </a:r>
            <a:r>
              <a:rPr lang="en-US" sz="2100" dirty="0" err="1"/>
              <a:t>digunakan</a:t>
            </a:r>
            <a:r>
              <a:rPr lang="en-US" sz="2100" dirty="0"/>
              <a:t> </a:t>
            </a:r>
            <a:r>
              <a:rPr lang="en-US" sz="2100" dirty="0" err="1"/>
              <a:t>untuk</a:t>
            </a:r>
            <a:r>
              <a:rPr lang="en-US" sz="2100" dirty="0"/>
              <a:t> </a:t>
            </a:r>
            <a:r>
              <a:rPr lang="en-US" sz="2100" dirty="0" err="1"/>
              <a:t>menetapkan</a:t>
            </a:r>
            <a:r>
              <a:rPr lang="en-US" sz="2100" dirty="0"/>
              <a:t> </a:t>
            </a:r>
            <a:r>
              <a:rPr lang="en-US" sz="2100" dirty="0" err="1"/>
              <a:t>konsentrasi</a:t>
            </a:r>
            <a:r>
              <a:rPr lang="en-US" sz="2100" dirty="0"/>
              <a:t> </a:t>
            </a:r>
            <a:r>
              <a:rPr lang="en-US" sz="2100" dirty="0" err="1"/>
              <a:t>larutan</a:t>
            </a:r>
            <a:r>
              <a:rPr lang="en-US" sz="2100" dirty="0"/>
              <a:t> lain yang </a:t>
            </a:r>
            <a:r>
              <a:rPr lang="en-US" sz="2100" dirty="0" err="1"/>
              <a:t>belum</a:t>
            </a:r>
            <a:r>
              <a:rPr lang="en-US" sz="2100" dirty="0"/>
              <a:t> </a:t>
            </a:r>
            <a:r>
              <a:rPr lang="en-US" sz="2100" dirty="0" err="1" smtClean="0"/>
              <a:t>diketahu</a:t>
            </a:r>
            <a:r>
              <a:rPr lang="en-US" sz="2100" dirty="0" smtClean="0"/>
              <a:t>, </a:t>
            </a:r>
            <a:r>
              <a:rPr lang="en-US" sz="2100" dirty="0" err="1" smtClean="0"/>
              <a:t>syaratnya</a:t>
            </a:r>
            <a:r>
              <a:rPr lang="en-US" sz="2100" dirty="0" smtClean="0"/>
              <a:t> :</a:t>
            </a:r>
          </a:p>
          <a:p>
            <a:pPr marL="536575" indent="-536575"/>
            <a:r>
              <a:rPr lang="en-US" sz="2100" dirty="0" err="1"/>
              <a:t>Mudah</a:t>
            </a:r>
            <a:r>
              <a:rPr lang="en-US" sz="2100" dirty="0"/>
              <a:t> </a:t>
            </a:r>
            <a:r>
              <a:rPr lang="en-US" sz="2100" dirty="0" err="1"/>
              <a:t>diperoleh</a:t>
            </a:r>
            <a:r>
              <a:rPr lang="en-US" sz="2100" dirty="0"/>
              <a:t>, </a:t>
            </a:r>
            <a:r>
              <a:rPr lang="en-US" sz="2100" dirty="0" err="1"/>
              <a:t>dimurnikan</a:t>
            </a:r>
            <a:r>
              <a:rPr lang="en-US" sz="2100" dirty="0"/>
              <a:t>, </a:t>
            </a:r>
            <a:r>
              <a:rPr lang="en-US" sz="2100" dirty="0" err="1"/>
              <a:t>dikeringkan</a:t>
            </a:r>
            <a:r>
              <a:rPr lang="en-US" sz="2100" dirty="0"/>
              <a:t> </a:t>
            </a:r>
            <a:r>
              <a:rPr lang="en-US" sz="2100" dirty="0" smtClean="0"/>
              <a:t>(110-120</a:t>
            </a:r>
            <a:r>
              <a:rPr lang="en-US" sz="2100" baseline="30000" dirty="0" smtClean="0"/>
              <a:t>0</a:t>
            </a:r>
            <a:r>
              <a:rPr lang="en-US" sz="2100" dirty="0" smtClean="0"/>
              <a:t>C</a:t>
            </a:r>
            <a:r>
              <a:rPr lang="en-US" sz="2100" dirty="0"/>
              <a:t>) </a:t>
            </a:r>
            <a:r>
              <a:rPr lang="en-US" sz="2100" dirty="0" err="1"/>
              <a:t>dan</a:t>
            </a:r>
            <a:r>
              <a:rPr lang="en-US" sz="2100" dirty="0"/>
              <a:t> </a:t>
            </a:r>
            <a:r>
              <a:rPr lang="en-US" sz="2100" dirty="0" err="1"/>
              <a:t>disimpan</a:t>
            </a:r>
            <a:r>
              <a:rPr lang="en-US" sz="2100" dirty="0"/>
              <a:t> </a:t>
            </a:r>
            <a:r>
              <a:rPr lang="en-US" sz="2100" dirty="0" err="1"/>
              <a:t>dalam</a:t>
            </a:r>
            <a:r>
              <a:rPr lang="en-US" sz="2100" dirty="0"/>
              <a:t> </a:t>
            </a:r>
            <a:r>
              <a:rPr lang="en-US" sz="2100" dirty="0" err="1"/>
              <a:t>keadaan</a:t>
            </a:r>
            <a:r>
              <a:rPr lang="en-US" sz="2100" dirty="0"/>
              <a:t> </a:t>
            </a:r>
            <a:r>
              <a:rPr lang="en-US" sz="2100" dirty="0" err="1" smtClean="0"/>
              <a:t>murni</a:t>
            </a:r>
            <a:r>
              <a:rPr lang="en-US" sz="2100" dirty="0" smtClean="0"/>
              <a:t>.</a:t>
            </a:r>
          </a:p>
          <a:p>
            <a:pPr marL="536575" indent="-536575"/>
            <a:r>
              <a:rPr lang="en-US" sz="2100" dirty="0" err="1" smtClean="0"/>
              <a:t>Tidak</a:t>
            </a:r>
            <a:r>
              <a:rPr lang="en-US" sz="2100" dirty="0" smtClean="0"/>
              <a:t> </a:t>
            </a:r>
            <a:r>
              <a:rPr lang="en-US" sz="2100" dirty="0" err="1"/>
              <a:t>bersifat</a:t>
            </a:r>
            <a:r>
              <a:rPr lang="en-US" sz="2100" dirty="0"/>
              <a:t> </a:t>
            </a:r>
            <a:r>
              <a:rPr lang="en-US" sz="2100" dirty="0" err="1"/>
              <a:t>higroskopis</a:t>
            </a:r>
            <a:r>
              <a:rPr lang="en-US" sz="2100" dirty="0"/>
              <a:t> </a:t>
            </a:r>
            <a:r>
              <a:rPr lang="en-US" sz="2100" dirty="0" smtClean="0"/>
              <a:t>, </a:t>
            </a:r>
            <a:r>
              <a:rPr lang="en-US" sz="2100" dirty="0" err="1" smtClean="0"/>
              <a:t>tidak</a:t>
            </a:r>
            <a:r>
              <a:rPr lang="en-US" sz="2100" dirty="0" smtClean="0"/>
              <a:t> </a:t>
            </a:r>
            <a:r>
              <a:rPr lang="en-US" sz="2100" dirty="0" err="1" smtClean="0"/>
              <a:t>teroksidasi</a:t>
            </a:r>
            <a:r>
              <a:rPr lang="en-US" sz="2100" dirty="0" smtClean="0"/>
              <a:t> </a:t>
            </a:r>
            <a:r>
              <a:rPr lang="en-US" sz="2100" dirty="0" err="1" smtClean="0"/>
              <a:t>oleh</a:t>
            </a:r>
            <a:r>
              <a:rPr lang="en-US" sz="2100" dirty="0" smtClean="0"/>
              <a:t> </a:t>
            </a:r>
            <a:r>
              <a:rPr lang="en-US" sz="2100" dirty="0" err="1" smtClean="0"/>
              <a:t>udara</a:t>
            </a:r>
            <a:r>
              <a:rPr lang="en-US" sz="2100" dirty="0" smtClean="0"/>
              <a:t>, </a:t>
            </a:r>
            <a:r>
              <a:rPr lang="en-US" sz="2100" dirty="0" err="1" smtClean="0"/>
              <a:t>tidak</a:t>
            </a:r>
            <a:r>
              <a:rPr lang="en-US" sz="2100" dirty="0" smtClean="0"/>
              <a:t> </a:t>
            </a:r>
            <a:r>
              <a:rPr lang="en-US" sz="2100" dirty="0" err="1" smtClean="0"/>
              <a:t>menyerap</a:t>
            </a:r>
            <a:r>
              <a:rPr lang="en-US" sz="2100" dirty="0" smtClean="0"/>
              <a:t> CO</a:t>
            </a:r>
            <a:r>
              <a:rPr lang="en-US" sz="2100" baseline="-25000" dirty="0" smtClean="0"/>
              <a:t>2</a:t>
            </a:r>
            <a:r>
              <a:rPr lang="en-US" sz="2100" dirty="0" smtClean="0"/>
              <a:t>.</a:t>
            </a:r>
          </a:p>
          <a:p>
            <a:pPr marL="536575" indent="-536575"/>
            <a:r>
              <a:rPr lang="en-US" sz="2100" dirty="0" err="1" smtClean="0"/>
              <a:t>Zat</a:t>
            </a:r>
            <a:r>
              <a:rPr lang="en-US" sz="2100" dirty="0" smtClean="0"/>
              <a:t> </a:t>
            </a:r>
            <a:r>
              <a:rPr lang="en-US" sz="2100" dirty="0" err="1"/>
              <a:t>tersebut</a:t>
            </a:r>
            <a:r>
              <a:rPr lang="en-US" sz="2100" dirty="0"/>
              <a:t> </a:t>
            </a:r>
            <a:r>
              <a:rPr lang="en-US" sz="2100" dirty="0" err="1"/>
              <a:t>dapat</a:t>
            </a:r>
            <a:r>
              <a:rPr lang="en-US" sz="2100" dirty="0"/>
              <a:t> </a:t>
            </a:r>
            <a:r>
              <a:rPr lang="en-US" sz="2100" dirty="0" err="1"/>
              <a:t>diuji</a:t>
            </a:r>
            <a:r>
              <a:rPr lang="en-US" sz="2100" dirty="0"/>
              <a:t> </a:t>
            </a:r>
            <a:r>
              <a:rPr lang="en-US" sz="2100" dirty="0" err="1"/>
              <a:t>kadar</a:t>
            </a:r>
            <a:r>
              <a:rPr lang="en-US" sz="2100" dirty="0"/>
              <a:t> </a:t>
            </a:r>
            <a:r>
              <a:rPr lang="en-US" sz="2100" dirty="0" err="1"/>
              <a:t>pengotornya</a:t>
            </a:r>
            <a:r>
              <a:rPr lang="en-US" sz="2100" dirty="0"/>
              <a:t> </a:t>
            </a:r>
            <a:r>
              <a:rPr lang="en-US" sz="2100" dirty="0" err="1"/>
              <a:t>dengan</a:t>
            </a:r>
            <a:r>
              <a:rPr lang="en-US" sz="2100" dirty="0"/>
              <a:t> </a:t>
            </a:r>
            <a:r>
              <a:rPr lang="en-US" sz="2100" dirty="0" err="1"/>
              <a:t>uji</a:t>
            </a:r>
            <a:r>
              <a:rPr lang="en-US" sz="2100" dirty="0"/>
              <a:t> </a:t>
            </a:r>
            <a:r>
              <a:rPr lang="en-US" sz="2100" dirty="0" err="1"/>
              <a:t>kualitatif</a:t>
            </a:r>
            <a:r>
              <a:rPr lang="en-US" sz="2100" dirty="0"/>
              <a:t> </a:t>
            </a:r>
            <a:r>
              <a:rPr lang="en-US" sz="2100" dirty="0" err="1"/>
              <a:t>dan</a:t>
            </a:r>
            <a:r>
              <a:rPr lang="en-US" sz="2100" dirty="0"/>
              <a:t> </a:t>
            </a:r>
            <a:r>
              <a:rPr lang="en-US" sz="2100" dirty="0" err="1"/>
              <a:t>kepekaan</a:t>
            </a:r>
            <a:r>
              <a:rPr lang="en-US" sz="2100" dirty="0"/>
              <a:t> </a:t>
            </a:r>
            <a:r>
              <a:rPr lang="en-US" sz="2100" dirty="0" err="1" smtClean="0"/>
              <a:t>tertentu</a:t>
            </a:r>
            <a:r>
              <a:rPr lang="en-US" sz="2100" dirty="0" smtClean="0"/>
              <a:t>.</a:t>
            </a:r>
          </a:p>
          <a:p>
            <a:pPr marL="536575" indent="-536575"/>
            <a:r>
              <a:rPr lang="en-US" sz="2100" dirty="0" err="1" smtClean="0"/>
              <a:t>Sedapat</a:t>
            </a:r>
            <a:r>
              <a:rPr lang="en-US" sz="2100" dirty="0" smtClean="0"/>
              <a:t> </a:t>
            </a:r>
            <a:r>
              <a:rPr lang="en-US" sz="2100" dirty="0" err="1"/>
              <a:t>mungkin</a:t>
            </a:r>
            <a:r>
              <a:rPr lang="en-US" sz="2100" dirty="0"/>
              <a:t> </a:t>
            </a:r>
            <a:r>
              <a:rPr lang="en-US" sz="2100" dirty="0" err="1"/>
              <a:t>mempunyai</a:t>
            </a:r>
            <a:r>
              <a:rPr lang="en-US" sz="2100" dirty="0"/>
              <a:t> </a:t>
            </a:r>
            <a:r>
              <a:rPr lang="en-US" sz="2100" dirty="0" err="1"/>
              <a:t>massa</a:t>
            </a:r>
            <a:r>
              <a:rPr lang="en-US" sz="2100" dirty="0"/>
              <a:t> </a:t>
            </a:r>
            <a:r>
              <a:rPr lang="en-US" sz="2100" dirty="0" err="1"/>
              <a:t>relatif</a:t>
            </a:r>
            <a:r>
              <a:rPr lang="en-US" sz="2100" dirty="0"/>
              <a:t> </a:t>
            </a:r>
            <a:r>
              <a:rPr lang="en-US" sz="2100" dirty="0" err="1"/>
              <a:t>dan</a:t>
            </a:r>
            <a:r>
              <a:rPr lang="en-US" sz="2100" dirty="0"/>
              <a:t> </a:t>
            </a:r>
            <a:r>
              <a:rPr lang="en-US" sz="2100" dirty="0" err="1"/>
              <a:t>massa</a:t>
            </a:r>
            <a:r>
              <a:rPr lang="en-US" sz="2100" dirty="0"/>
              <a:t> </a:t>
            </a:r>
            <a:r>
              <a:rPr lang="en-US" sz="2100" dirty="0" err="1"/>
              <a:t>ekivalen</a:t>
            </a:r>
            <a:r>
              <a:rPr lang="en-US" sz="2100" dirty="0"/>
              <a:t> yang </a:t>
            </a:r>
            <a:r>
              <a:rPr lang="en-US" sz="2100" dirty="0" err="1"/>
              <a:t>besar</a:t>
            </a:r>
            <a:r>
              <a:rPr lang="en-US" sz="2100" dirty="0"/>
              <a:t>, </a:t>
            </a:r>
            <a:r>
              <a:rPr lang="en-US" sz="2100" dirty="0" err="1"/>
              <a:t>sehingga</a:t>
            </a:r>
            <a:r>
              <a:rPr lang="en-US" sz="2100" dirty="0"/>
              <a:t> </a:t>
            </a:r>
            <a:r>
              <a:rPr lang="en-US" sz="2100" dirty="0" err="1"/>
              <a:t>kesalahan</a:t>
            </a:r>
            <a:r>
              <a:rPr lang="en-US" sz="2100" dirty="0"/>
              <a:t> </a:t>
            </a:r>
            <a:r>
              <a:rPr lang="en-US" sz="2100" dirty="0" err="1"/>
              <a:t>karena</a:t>
            </a:r>
            <a:r>
              <a:rPr lang="en-US" sz="2100" dirty="0"/>
              <a:t> </a:t>
            </a:r>
            <a:r>
              <a:rPr lang="en-US" sz="2100" dirty="0" err="1"/>
              <a:t>penimbangan</a:t>
            </a:r>
            <a:r>
              <a:rPr lang="en-US" sz="2100" dirty="0"/>
              <a:t> </a:t>
            </a:r>
            <a:r>
              <a:rPr lang="en-US" sz="2100" dirty="0" err="1"/>
              <a:t>dapat</a:t>
            </a:r>
            <a:r>
              <a:rPr lang="en-US" sz="2100" dirty="0"/>
              <a:t> </a:t>
            </a:r>
            <a:r>
              <a:rPr lang="en-US" sz="2100" dirty="0" err="1" smtClean="0"/>
              <a:t>diabaikan</a:t>
            </a:r>
            <a:r>
              <a:rPr lang="en-US" sz="2100" dirty="0" smtClean="0"/>
              <a:t>.</a:t>
            </a:r>
          </a:p>
          <a:p>
            <a:pPr marL="536575" indent="-536575"/>
            <a:r>
              <a:rPr lang="en-US" sz="2100" dirty="0" err="1" smtClean="0"/>
              <a:t>Bahan</a:t>
            </a:r>
            <a:r>
              <a:rPr lang="en-US" sz="2100" dirty="0" smtClean="0"/>
              <a:t> </a:t>
            </a:r>
            <a:r>
              <a:rPr lang="en-US" sz="2100" dirty="0" err="1" smtClean="0"/>
              <a:t>harus</a:t>
            </a:r>
            <a:r>
              <a:rPr lang="en-US" sz="2100" dirty="0" smtClean="0"/>
              <a:t> </a:t>
            </a:r>
            <a:r>
              <a:rPr lang="en-US" sz="2100" dirty="0" err="1"/>
              <a:t>mudah</a:t>
            </a:r>
            <a:r>
              <a:rPr lang="en-US" sz="2100" dirty="0"/>
              <a:t> </a:t>
            </a:r>
            <a:r>
              <a:rPr lang="en-US" sz="2100" dirty="0" err="1"/>
              <a:t>larut</a:t>
            </a:r>
            <a:r>
              <a:rPr lang="en-US" sz="2100" dirty="0"/>
              <a:t> </a:t>
            </a:r>
            <a:r>
              <a:rPr lang="en-US" sz="2100" dirty="0" err="1"/>
              <a:t>dalam</a:t>
            </a:r>
            <a:r>
              <a:rPr lang="en-US" sz="2100" dirty="0"/>
              <a:t> </a:t>
            </a:r>
            <a:r>
              <a:rPr lang="en-US" sz="2100" dirty="0" err="1"/>
              <a:t>pelarut</a:t>
            </a:r>
            <a:r>
              <a:rPr lang="en-US" sz="2100" dirty="0"/>
              <a:t> yang </a:t>
            </a:r>
            <a:r>
              <a:rPr lang="en-US" sz="2100" dirty="0" err="1" smtClean="0"/>
              <a:t>dipilih</a:t>
            </a:r>
            <a:endParaRPr lang="en-US" sz="2100" dirty="0" smtClean="0"/>
          </a:p>
          <a:p>
            <a:pPr marL="536575" indent="-536575"/>
            <a:r>
              <a:rPr lang="en-US" sz="2100" dirty="0" err="1"/>
              <a:t>Reaksi</a:t>
            </a:r>
            <a:r>
              <a:rPr lang="en-US" sz="2100" dirty="0"/>
              <a:t> yang </a:t>
            </a:r>
            <a:r>
              <a:rPr lang="en-US" sz="2100" dirty="0" err="1"/>
              <a:t>berlangsung</a:t>
            </a:r>
            <a:r>
              <a:rPr lang="en-US" sz="2100" dirty="0"/>
              <a:t> </a:t>
            </a:r>
            <a:r>
              <a:rPr lang="en-US" sz="2100" dirty="0" err="1"/>
              <a:t>dengan</a:t>
            </a:r>
            <a:r>
              <a:rPr lang="en-US" sz="2100" dirty="0"/>
              <a:t> </a:t>
            </a:r>
            <a:r>
              <a:rPr lang="en-US" sz="2100" dirty="0" err="1"/>
              <a:t>pereaksi</a:t>
            </a:r>
            <a:r>
              <a:rPr lang="en-US" sz="2100" dirty="0"/>
              <a:t> </a:t>
            </a:r>
            <a:r>
              <a:rPr lang="en-US" sz="2100" dirty="0" err="1"/>
              <a:t>harus</a:t>
            </a:r>
            <a:r>
              <a:rPr lang="en-US" sz="2100" dirty="0"/>
              <a:t> </a:t>
            </a:r>
            <a:r>
              <a:rPr lang="en-US" sz="2100" dirty="0" err="1"/>
              <a:t>bersifat</a:t>
            </a:r>
            <a:r>
              <a:rPr lang="en-US" sz="2100" dirty="0"/>
              <a:t> </a:t>
            </a:r>
            <a:r>
              <a:rPr lang="en-US" sz="2100" dirty="0" err="1"/>
              <a:t>stoikiometrik</a:t>
            </a:r>
            <a:r>
              <a:rPr lang="en-US" sz="2100" dirty="0"/>
              <a:t> </a:t>
            </a:r>
            <a:r>
              <a:rPr lang="en-US" sz="2100" dirty="0" err="1"/>
              <a:t>dan</a:t>
            </a:r>
            <a:r>
              <a:rPr lang="en-US" sz="2100" dirty="0"/>
              <a:t> </a:t>
            </a:r>
            <a:r>
              <a:rPr lang="en-US" sz="2100" dirty="0" err="1"/>
              <a:t>langsung</a:t>
            </a:r>
            <a:endParaRPr lang="en-US" sz="2100" dirty="0"/>
          </a:p>
          <a:p>
            <a:pPr marL="630238" indent="-630238">
              <a:lnSpc>
                <a:spcPct val="100000"/>
              </a:lnSpc>
              <a:spcBef>
                <a:spcPts val="600"/>
              </a:spcBef>
              <a:spcAft>
                <a:spcPts val="600"/>
              </a:spcAft>
            </a:pPr>
            <a:endParaRPr lang="en-US" sz="2100" dirty="0" smtClean="0"/>
          </a:p>
          <a:p>
            <a:pPr marL="630238" indent="-630238"/>
            <a:endParaRPr lang="en-US" sz="2100" b="1" dirty="0"/>
          </a:p>
          <a:p>
            <a:endParaRPr lang="en-US" sz="2100" dirty="0"/>
          </a:p>
        </p:txBody>
      </p:sp>
    </p:spTree>
    <p:extLst>
      <p:ext uri="{BB962C8B-B14F-4D97-AF65-F5344CB8AC3E}">
        <p14:creationId xmlns:p14="http://schemas.microsoft.com/office/powerpoint/2010/main" val="94816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5931"/>
            <a:ext cx="10515600" cy="5231032"/>
          </a:xfrm>
        </p:spPr>
        <p:txBody>
          <a:bodyPr>
            <a:normAutofit/>
          </a:bodyPr>
          <a:lstStyle/>
          <a:p>
            <a:pPr marL="0" indent="0" fontAlgn="base">
              <a:lnSpc>
                <a:spcPct val="100000"/>
              </a:lnSpc>
              <a:spcBef>
                <a:spcPts val="600"/>
              </a:spcBef>
              <a:spcAft>
                <a:spcPts val="600"/>
              </a:spcAft>
              <a:buNone/>
            </a:pPr>
            <a:r>
              <a:rPr lang="en-US" sz="3200" b="1" u="sng" dirty="0" err="1"/>
              <a:t>Larutan</a:t>
            </a:r>
            <a:r>
              <a:rPr lang="en-US" sz="3200" b="1" u="sng" dirty="0"/>
              <a:t> </a:t>
            </a:r>
            <a:r>
              <a:rPr lang="en-US" sz="3200" b="1" u="sng" dirty="0" err="1"/>
              <a:t>baku</a:t>
            </a:r>
            <a:r>
              <a:rPr lang="en-US" sz="3200" b="1" u="sng" dirty="0"/>
              <a:t> </a:t>
            </a:r>
            <a:r>
              <a:rPr lang="en-US" sz="3200" b="1" u="sng" dirty="0" err="1"/>
              <a:t>sekunder</a:t>
            </a:r>
            <a:r>
              <a:rPr lang="en-US" sz="3600" dirty="0"/>
              <a:t> </a:t>
            </a:r>
            <a:r>
              <a:rPr lang="en-US" sz="2400" dirty="0" err="1"/>
              <a:t>merupakan</a:t>
            </a:r>
            <a:r>
              <a:rPr lang="en-US" sz="2400" dirty="0"/>
              <a:t> </a:t>
            </a:r>
            <a:r>
              <a:rPr lang="en-US" sz="2400" dirty="0" err="1">
                <a:hlinkClick r:id="rId2" tooltip="Larutan"/>
              </a:rPr>
              <a:t>larutan</a:t>
            </a:r>
            <a:r>
              <a:rPr lang="en-US" sz="2400" dirty="0"/>
              <a:t> yang </a:t>
            </a:r>
            <a:r>
              <a:rPr lang="en-US" sz="2400" dirty="0" err="1"/>
              <a:t>mengandung</a:t>
            </a:r>
            <a:r>
              <a:rPr lang="en-US" sz="2400" dirty="0"/>
              <a:t> </a:t>
            </a:r>
            <a:r>
              <a:rPr lang="en-US" sz="2400" dirty="0" err="1"/>
              <a:t>suatu</a:t>
            </a:r>
            <a:r>
              <a:rPr lang="en-US" sz="2400" dirty="0"/>
              <a:t> </a:t>
            </a:r>
            <a:r>
              <a:rPr lang="en-US" sz="2400" dirty="0" err="1"/>
              <a:t>zat</a:t>
            </a:r>
            <a:r>
              <a:rPr lang="en-US" sz="2400" dirty="0"/>
              <a:t> yang </a:t>
            </a:r>
            <a:r>
              <a:rPr lang="en-US" sz="2400" dirty="0" err="1"/>
              <a:t>konsentrasinya</a:t>
            </a:r>
            <a:r>
              <a:rPr lang="en-US" sz="2400" dirty="0"/>
              <a:t> </a:t>
            </a:r>
            <a:r>
              <a:rPr lang="en-US" sz="2400" dirty="0" err="1"/>
              <a:t>tidak</a:t>
            </a:r>
            <a:r>
              <a:rPr lang="en-US" sz="2400" dirty="0"/>
              <a:t> </a:t>
            </a:r>
            <a:r>
              <a:rPr lang="en-US" sz="2400" dirty="0" err="1"/>
              <a:t>dapat</a:t>
            </a:r>
            <a:r>
              <a:rPr lang="en-US" sz="2400" dirty="0"/>
              <a:t> </a:t>
            </a:r>
            <a:r>
              <a:rPr lang="en-US" sz="2400" dirty="0" err="1"/>
              <a:t>diketahui</a:t>
            </a:r>
            <a:r>
              <a:rPr lang="en-US" sz="2400" dirty="0"/>
              <a:t> </a:t>
            </a:r>
            <a:r>
              <a:rPr lang="en-US" sz="2400" dirty="0" err="1"/>
              <a:t>dengan</a:t>
            </a:r>
            <a:r>
              <a:rPr lang="en-US" sz="2400" dirty="0"/>
              <a:t> </a:t>
            </a:r>
            <a:r>
              <a:rPr lang="en-US" sz="2400" dirty="0" err="1"/>
              <a:t>tepat</a:t>
            </a:r>
            <a:r>
              <a:rPr lang="en-US" sz="2400" dirty="0"/>
              <a:t> </a:t>
            </a:r>
            <a:r>
              <a:rPr lang="en-US" sz="2400" dirty="0" err="1"/>
              <a:t>karena</a:t>
            </a:r>
            <a:r>
              <a:rPr lang="en-US" sz="2400" dirty="0"/>
              <a:t> </a:t>
            </a:r>
            <a:r>
              <a:rPr lang="en-US" sz="2400" dirty="0" err="1"/>
              <a:t>berasal</a:t>
            </a:r>
            <a:r>
              <a:rPr lang="en-US" sz="2400" dirty="0"/>
              <a:t> </a:t>
            </a:r>
            <a:r>
              <a:rPr lang="en-US" sz="2400" dirty="0" err="1"/>
              <a:t>dari</a:t>
            </a:r>
            <a:r>
              <a:rPr lang="en-US" sz="2400" dirty="0"/>
              <a:t> </a:t>
            </a:r>
            <a:r>
              <a:rPr lang="en-US" sz="2400" dirty="0" err="1"/>
              <a:t>zat</a:t>
            </a:r>
            <a:r>
              <a:rPr lang="en-US" sz="2400" dirty="0"/>
              <a:t> yang </a:t>
            </a:r>
            <a:r>
              <a:rPr lang="en-US" sz="2400" dirty="0" err="1"/>
              <a:t>tidak</a:t>
            </a:r>
            <a:r>
              <a:rPr lang="en-US" sz="2400" dirty="0"/>
              <a:t> </a:t>
            </a:r>
            <a:r>
              <a:rPr lang="en-US" sz="2400" dirty="0" err="1"/>
              <a:t>pernah</a:t>
            </a:r>
            <a:r>
              <a:rPr lang="en-US" sz="2400" dirty="0"/>
              <a:t> </a:t>
            </a:r>
            <a:r>
              <a:rPr lang="en-US" sz="2400" dirty="0" err="1"/>
              <a:t>murni</a:t>
            </a:r>
            <a:r>
              <a:rPr lang="en-US" sz="2400" dirty="0"/>
              <a:t>. </a:t>
            </a:r>
            <a:r>
              <a:rPr lang="en-US" sz="2400" dirty="0" err="1"/>
              <a:t>Konsentrasi</a:t>
            </a:r>
            <a:r>
              <a:rPr lang="en-US" sz="2400" dirty="0"/>
              <a:t> </a:t>
            </a:r>
            <a:r>
              <a:rPr lang="en-US" sz="2400" dirty="0" err="1"/>
              <a:t>larutan</a:t>
            </a:r>
            <a:r>
              <a:rPr lang="en-US" sz="2400" dirty="0"/>
              <a:t> </a:t>
            </a:r>
            <a:r>
              <a:rPr lang="en-US" sz="2400" dirty="0" err="1"/>
              <a:t>ini</a:t>
            </a:r>
            <a:r>
              <a:rPr lang="en-US" sz="2400" dirty="0"/>
              <a:t> </a:t>
            </a:r>
            <a:r>
              <a:rPr lang="en-US" sz="2400" dirty="0" err="1"/>
              <a:t>ditentukan</a:t>
            </a:r>
            <a:r>
              <a:rPr lang="en-US" sz="2400" dirty="0"/>
              <a:t> </a:t>
            </a:r>
            <a:r>
              <a:rPr lang="en-US" sz="2400" dirty="0" err="1"/>
              <a:t>dengan</a:t>
            </a:r>
            <a:r>
              <a:rPr lang="en-US" sz="2400" dirty="0"/>
              <a:t> </a:t>
            </a:r>
            <a:r>
              <a:rPr lang="en-US" sz="2400" dirty="0" err="1"/>
              <a:t>pembakuan</a:t>
            </a:r>
            <a:r>
              <a:rPr lang="en-US" sz="2400" dirty="0"/>
              <a:t> </a:t>
            </a:r>
            <a:r>
              <a:rPr lang="en-US" sz="2400" dirty="0" err="1"/>
              <a:t>menggunakan</a:t>
            </a:r>
            <a:r>
              <a:rPr lang="en-US" sz="2400" dirty="0"/>
              <a:t> </a:t>
            </a:r>
            <a:r>
              <a:rPr lang="en-US" sz="2400" dirty="0" err="1"/>
              <a:t>larutan</a:t>
            </a:r>
            <a:r>
              <a:rPr lang="en-US" sz="2400" dirty="0"/>
              <a:t> </a:t>
            </a:r>
            <a:r>
              <a:rPr lang="en-US" sz="2400" dirty="0" err="1"/>
              <a:t>baku</a:t>
            </a:r>
            <a:r>
              <a:rPr lang="en-US" sz="2400" dirty="0"/>
              <a:t> primer, </a:t>
            </a:r>
            <a:r>
              <a:rPr lang="en-US" sz="2400" dirty="0" err="1"/>
              <a:t>biasanya</a:t>
            </a:r>
            <a:r>
              <a:rPr lang="en-US" sz="2400" dirty="0"/>
              <a:t> </a:t>
            </a:r>
            <a:r>
              <a:rPr lang="en-US" sz="2400" dirty="0" err="1"/>
              <a:t>melalui</a:t>
            </a:r>
            <a:r>
              <a:rPr lang="en-US" sz="2400" dirty="0"/>
              <a:t> </a:t>
            </a:r>
            <a:r>
              <a:rPr lang="en-US" sz="2400" dirty="0" err="1"/>
              <a:t>metode</a:t>
            </a:r>
            <a:r>
              <a:rPr lang="en-US" sz="2400" dirty="0"/>
              <a:t> </a:t>
            </a:r>
            <a:r>
              <a:rPr lang="en-US" sz="2400" dirty="0" smtClean="0">
                <a:hlinkClick r:id="rId3" tooltip="Titrimetri"/>
              </a:rPr>
              <a:t>titrimetri</a:t>
            </a:r>
            <a:r>
              <a:rPr lang="en-US" sz="2400" dirty="0" smtClean="0"/>
              <a:t>c. </a:t>
            </a:r>
            <a:r>
              <a:rPr lang="en-US" sz="2400" dirty="0" err="1" smtClean="0"/>
              <a:t>Syaratnya</a:t>
            </a:r>
            <a:endParaRPr lang="en-US" sz="2400" dirty="0"/>
          </a:p>
          <a:p>
            <a:pPr marL="536575" indent="-536575" fontAlgn="base"/>
            <a:r>
              <a:rPr lang="en-US" sz="2400" dirty="0" err="1" smtClean="0"/>
              <a:t>Tidak</a:t>
            </a:r>
            <a:r>
              <a:rPr lang="en-US" sz="2400" dirty="0" smtClean="0"/>
              <a:t> </a:t>
            </a:r>
            <a:r>
              <a:rPr lang="en-US" sz="2400" dirty="0" err="1"/>
              <a:t>mudah</a:t>
            </a:r>
            <a:r>
              <a:rPr lang="en-US" sz="2400" dirty="0"/>
              <a:t> </a:t>
            </a:r>
            <a:r>
              <a:rPr lang="en-US" sz="2400" dirty="0" err="1"/>
              <a:t>diperoleh</a:t>
            </a:r>
            <a:r>
              <a:rPr lang="en-US" sz="2400" dirty="0"/>
              <a:t> </a:t>
            </a:r>
            <a:r>
              <a:rPr lang="en-US" sz="2400" dirty="0" err="1"/>
              <a:t>dalam</a:t>
            </a:r>
            <a:r>
              <a:rPr lang="en-US" sz="2400" dirty="0"/>
              <a:t> </a:t>
            </a:r>
            <a:r>
              <a:rPr lang="en-US" sz="2400" dirty="0" err="1" smtClean="0"/>
              <a:t>keadaan</a:t>
            </a:r>
            <a:r>
              <a:rPr lang="en-US" sz="2400" dirty="0" smtClean="0"/>
              <a:t> </a:t>
            </a:r>
            <a:r>
              <a:rPr lang="en-US" sz="2400" dirty="0" err="1" smtClean="0"/>
              <a:t>murni</a:t>
            </a:r>
            <a:endParaRPr lang="en-US" sz="2400" dirty="0"/>
          </a:p>
          <a:p>
            <a:pPr marL="536575" indent="-536575" fontAlgn="base"/>
            <a:r>
              <a:rPr lang="en-US" sz="2400" dirty="0" err="1" smtClean="0"/>
              <a:t>Zatnya</a:t>
            </a:r>
            <a:r>
              <a:rPr lang="en-US" sz="2400" dirty="0" smtClean="0"/>
              <a:t> </a:t>
            </a:r>
            <a:r>
              <a:rPr lang="en-US" sz="2400" dirty="0" err="1"/>
              <a:t>tidak</a:t>
            </a:r>
            <a:r>
              <a:rPr lang="en-US" sz="2400" dirty="0"/>
              <a:t> </a:t>
            </a:r>
            <a:r>
              <a:rPr lang="en-US" sz="2400" dirty="0" err="1"/>
              <a:t>mudah</a:t>
            </a:r>
            <a:r>
              <a:rPr lang="en-US" sz="2400" dirty="0"/>
              <a:t> </a:t>
            </a:r>
            <a:r>
              <a:rPr lang="en-US" sz="2400" dirty="0" err="1" smtClean="0"/>
              <a:t>dikeringkan</a:t>
            </a:r>
            <a:r>
              <a:rPr lang="en-US" sz="2400" dirty="0"/>
              <a:t> </a:t>
            </a:r>
            <a:r>
              <a:rPr lang="en-US" sz="2400" dirty="0" err="1" smtClean="0"/>
              <a:t>karena</a:t>
            </a:r>
            <a:r>
              <a:rPr lang="en-US" sz="2400" dirty="0" smtClean="0"/>
              <a:t> </a:t>
            </a:r>
            <a:r>
              <a:rPr lang="en-US" sz="2400" dirty="0" err="1" smtClean="0"/>
              <a:t>bersifat</a:t>
            </a:r>
            <a:r>
              <a:rPr lang="en-US" sz="2400" dirty="0" smtClean="0"/>
              <a:t> </a:t>
            </a:r>
            <a:r>
              <a:rPr lang="en-US" sz="2400" dirty="0" err="1" smtClean="0"/>
              <a:t>higrokopis</a:t>
            </a:r>
            <a:r>
              <a:rPr lang="en-US" sz="2400" dirty="0" smtClean="0"/>
              <a:t> </a:t>
            </a:r>
            <a:r>
              <a:rPr lang="en-US" sz="2400" dirty="0" err="1" smtClean="0"/>
              <a:t>serta</a:t>
            </a:r>
            <a:r>
              <a:rPr lang="en-US" sz="2400" dirty="0" smtClean="0"/>
              <a:t> </a:t>
            </a:r>
            <a:r>
              <a:rPr lang="en-US" sz="2400" dirty="0" err="1" smtClean="0"/>
              <a:t>menyerap</a:t>
            </a:r>
            <a:r>
              <a:rPr lang="en-US" sz="2400" dirty="0" smtClean="0"/>
              <a:t> </a:t>
            </a:r>
            <a:r>
              <a:rPr lang="en-US" sz="2400" dirty="0"/>
              <a:t>CO</a:t>
            </a:r>
            <a:r>
              <a:rPr lang="en-US" sz="2400" baseline="-25000" dirty="0"/>
              <a:t>2</a:t>
            </a:r>
            <a:r>
              <a:rPr lang="en-US" sz="2400" dirty="0"/>
              <a:t> </a:t>
            </a:r>
            <a:r>
              <a:rPr lang="en-US" sz="2400" dirty="0" err="1" smtClean="0"/>
              <a:t>saat</a:t>
            </a:r>
            <a:r>
              <a:rPr lang="en-US" sz="2400" dirty="0" smtClean="0"/>
              <a:t> </a:t>
            </a:r>
            <a:r>
              <a:rPr lang="en-US" sz="2400" dirty="0" err="1" smtClean="0"/>
              <a:t>ditimbang</a:t>
            </a:r>
            <a:r>
              <a:rPr lang="en-US" sz="2400" dirty="0" smtClean="0"/>
              <a:t>.</a:t>
            </a:r>
            <a:endParaRPr lang="en-US" sz="2400" dirty="0"/>
          </a:p>
          <a:p>
            <a:pPr marL="536575" indent="-536575" fontAlgn="base"/>
            <a:r>
              <a:rPr lang="en-US" sz="2400" dirty="0" err="1" smtClean="0"/>
              <a:t>Derajat</a:t>
            </a:r>
            <a:r>
              <a:rPr lang="en-US" sz="2400" dirty="0" smtClean="0"/>
              <a:t> </a:t>
            </a:r>
            <a:r>
              <a:rPr lang="en-US" sz="2400" dirty="0" err="1"/>
              <a:t>kemurnian</a:t>
            </a:r>
            <a:r>
              <a:rPr lang="en-US" sz="2400" dirty="0"/>
              <a:t> </a:t>
            </a:r>
            <a:r>
              <a:rPr lang="en-US" sz="2400" dirty="0" err="1"/>
              <a:t>lebih</a:t>
            </a:r>
            <a:r>
              <a:rPr lang="en-US" sz="2400" dirty="0"/>
              <a:t> </a:t>
            </a:r>
            <a:r>
              <a:rPr lang="en-US" sz="2400" dirty="0" err="1"/>
              <a:t>rendah</a:t>
            </a:r>
            <a:r>
              <a:rPr lang="en-US" sz="2400" dirty="0"/>
              <a:t> </a:t>
            </a:r>
            <a:r>
              <a:rPr lang="en-US" sz="2400" dirty="0" err="1"/>
              <a:t>daripada</a:t>
            </a:r>
            <a:r>
              <a:rPr lang="en-US" sz="2400" dirty="0"/>
              <a:t> </a:t>
            </a:r>
            <a:r>
              <a:rPr lang="en-US" sz="2400" dirty="0" err="1"/>
              <a:t>larutan</a:t>
            </a:r>
            <a:r>
              <a:rPr lang="en-US" sz="2400" dirty="0"/>
              <a:t> </a:t>
            </a:r>
            <a:r>
              <a:rPr lang="en-US" sz="2400" dirty="0" err="1"/>
              <a:t>baku</a:t>
            </a:r>
            <a:r>
              <a:rPr lang="en-US" sz="2400" dirty="0"/>
              <a:t> primer</a:t>
            </a:r>
          </a:p>
          <a:p>
            <a:pPr marL="536575" indent="-536575" fontAlgn="base"/>
            <a:r>
              <a:rPr lang="en-US" sz="2400" dirty="0" err="1" smtClean="0"/>
              <a:t>Mempunyai</a:t>
            </a:r>
            <a:r>
              <a:rPr lang="en-US" sz="2400" dirty="0" smtClean="0"/>
              <a:t> </a:t>
            </a:r>
            <a:r>
              <a:rPr lang="en-US" sz="2400" dirty="0" err="1" smtClean="0"/>
              <a:t>berat</a:t>
            </a:r>
            <a:r>
              <a:rPr lang="en-US" sz="2400" dirty="0" smtClean="0"/>
              <a:t> </a:t>
            </a:r>
            <a:r>
              <a:rPr lang="en-US" sz="2400" dirty="0" err="1" smtClean="0"/>
              <a:t>ekivalen</a:t>
            </a:r>
            <a:r>
              <a:rPr lang="en-US" sz="2400" dirty="0" smtClean="0"/>
              <a:t> </a:t>
            </a:r>
            <a:r>
              <a:rPr lang="en-US" sz="2400" dirty="0"/>
              <a:t>yang </a:t>
            </a:r>
            <a:r>
              <a:rPr lang="en-US" sz="2400" dirty="0" err="1"/>
              <a:t>tinggi</a:t>
            </a:r>
            <a:r>
              <a:rPr lang="en-US" sz="2400" dirty="0"/>
              <a:t> </a:t>
            </a:r>
            <a:r>
              <a:rPr lang="en-US" sz="2400" dirty="0" err="1"/>
              <a:t>untuk</a:t>
            </a:r>
            <a:r>
              <a:rPr lang="en-US" sz="2400" dirty="0"/>
              <a:t> </a:t>
            </a:r>
            <a:r>
              <a:rPr lang="en-US" sz="2400" dirty="0" err="1"/>
              <a:t>memperkecil</a:t>
            </a:r>
            <a:r>
              <a:rPr lang="en-US" sz="2400" dirty="0"/>
              <a:t> </a:t>
            </a:r>
            <a:r>
              <a:rPr lang="en-US" sz="2400" dirty="0" err="1"/>
              <a:t>kesalahan</a:t>
            </a:r>
            <a:r>
              <a:rPr lang="en-US" sz="2400" dirty="0"/>
              <a:t> </a:t>
            </a:r>
            <a:r>
              <a:rPr lang="en-US" sz="2400" dirty="0" err="1"/>
              <a:t>penimbangan</a:t>
            </a:r>
            <a:endParaRPr lang="en-US" sz="2400" dirty="0"/>
          </a:p>
          <a:p>
            <a:pPr marL="536575" indent="-536575" fontAlgn="base"/>
            <a:r>
              <a:rPr lang="en-US" sz="2400" dirty="0" err="1" smtClean="0"/>
              <a:t>Larutannya</a:t>
            </a:r>
            <a:r>
              <a:rPr lang="en-US" sz="2400" dirty="0" smtClean="0"/>
              <a:t> </a:t>
            </a:r>
            <a:r>
              <a:rPr lang="en-US" sz="2400" dirty="0" err="1"/>
              <a:t>relatif</a:t>
            </a:r>
            <a:r>
              <a:rPr lang="en-US" sz="2400" dirty="0"/>
              <a:t> </a:t>
            </a:r>
            <a:r>
              <a:rPr lang="en-US" sz="2400" dirty="0" err="1"/>
              <a:t>stabil</a:t>
            </a:r>
            <a:r>
              <a:rPr lang="en-US" sz="2400" dirty="0"/>
              <a:t> </a:t>
            </a:r>
            <a:r>
              <a:rPr lang="en-US" sz="2400" dirty="0" err="1" smtClean="0"/>
              <a:t>saat</a:t>
            </a:r>
            <a:r>
              <a:rPr lang="en-US" sz="2400" dirty="0" smtClean="0"/>
              <a:t> </a:t>
            </a:r>
            <a:r>
              <a:rPr lang="en-US" sz="2400" dirty="0" err="1" smtClean="0"/>
              <a:t>penyimpanan</a:t>
            </a:r>
            <a:endParaRPr lang="en-US" sz="2400" dirty="0"/>
          </a:p>
          <a:p>
            <a:endParaRPr lang="en-US" sz="2400" dirty="0"/>
          </a:p>
        </p:txBody>
      </p:sp>
    </p:spTree>
    <p:extLst>
      <p:ext uri="{BB962C8B-B14F-4D97-AF65-F5344CB8AC3E}">
        <p14:creationId xmlns:p14="http://schemas.microsoft.com/office/powerpoint/2010/main" val="304931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err="1" smtClean="0">
                <a:effectLst>
                  <a:outerShdw blurRad="38100" dist="38100" dir="2700000" algn="tl">
                    <a:srgbClr val="000000">
                      <a:alpha val="43137"/>
                    </a:srgbClr>
                  </a:outerShdw>
                </a:effectLst>
              </a:rPr>
              <a:t>Bahan</a:t>
            </a:r>
            <a:r>
              <a:rPr lang="en-US" sz="3600" u="sng" dirty="0" smtClean="0">
                <a:effectLst>
                  <a:outerShdw blurRad="38100" dist="38100" dir="2700000" algn="tl">
                    <a:srgbClr val="000000">
                      <a:alpha val="43137"/>
                    </a:srgbClr>
                  </a:outerShdw>
                </a:effectLst>
              </a:rPr>
              <a:t> </a:t>
            </a:r>
            <a:r>
              <a:rPr lang="en-US" sz="3600" u="sng" dirty="0" err="1" smtClean="0">
                <a:effectLst>
                  <a:outerShdw blurRad="38100" dist="38100" dir="2700000" algn="tl">
                    <a:srgbClr val="000000">
                      <a:alpha val="43137"/>
                    </a:srgbClr>
                  </a:outerShdw>
                </a:effectLst>
              </a:rPr>
              <a:t>Acuan</a:t>
            </a:r>
            <a:r>
              <a:rPr lang="en-US" sz="3600" u="sng" dirty="0" smtClean="0">
                <a:effectLst>
                  <a:outerShdw blurRad="38100" dist="38100" dir="2700000" algn="tl">
                    <a:srgbClr val="000000">
                      <a:alpha val="43137"/>
                    </a:srgbClr>
                  </a:outerShdw>
                </a:effectLst>
              </a:rPr>
              <a:t> &amp; </a:t>
            </a:r>
            <a:r>
              <a:rPr lang="en-US" sz="3600" u="sng" dirty="0" err="1" smtClean="0">
                <a:effectLst>
                  <a:outerShdw blurRad="38100" dist="38100" dir="2700000" algn="tl">
                    <a:srgbClr val="000000">
                      <a:alpha val="43137"/>
                    </a:srgbClr>
                  </a:outerShdw>
                </a:effectLst>
              </a:rPr>
              <a:t>Bahan</a:t>
            </a:r>
            <a:r>
              <a:rPr lang="en-US" sz="3600" u="sng" dirty="0" smtClean="0">
                <a:effectLst>
                  <a:outerShdw blurRad="38100" dist="38100" dir="2700000" algn="tl">
                    <a:srgbClr val="000000">
                      <a:alpha val="43137"/>
                    </a:srgbClr>
                  </a:outerShdw>
                </a:effectLst>
              </a:rPr>
              <a:t> </a:t>
            </a:r>
            <a:r>
              <a:rPr lang="en-US" sz="3600" u="sng" dirty="0" err="1" smtClean="0">
                <a:effectLst>
                  <a:outerShdw blurRad="38100" dist="38100" dir="2700000" algn="tl">
                    <a:srgbClr val="000000">
                      <a:alpha val="43137"/>
                    </a:srgbClr>
                  </a:outerShdw>
                </a:effectLst>
              </a:rPr>
              <a:t>Acuan</a:t>
            </a:r>
            <a:r>
              <a:rPr lang="en-US" sz="3600" u="sng" dirty="0" smtClean="0">
                <a:effectLst>
                  <a:outerShdw blurRad="38100" dist="38100" dir="2700000" algn="tl">
                    <a:srgbClr val="000000">
                      <a:alpha val="43137"/>
                    </a:srgbClr>
                  </a:outerShdw>
                </a:effectLst>
              </a:rPr>
              <a:t> </a:t>
            </a:r>
            <a:r>
              <a:rPr lang="en-US" sz="3600" u="sng" dirty="0" err="1" smtClean="0">
                <a:effectLst>
                  <a:outerShdw blurRad="38100" dist="38100" dir="2700000" algn="tl">
                    <a:srgbClr val="000000">
                      <a:alpha val="43137"/>
                    </a:srgbClr>
                  </a:outerShdw>
                </a:effectLst>
              </a:rPr>
              <a:t>Bersertifikat</a:t>
            </a:r>
            <a:endParaRPr lang="en-US" sz="36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nSpc>
                <a:spcPct val="100000"/>
              </a:lnSpc>
            </a:pPr>
            <a:r>
              <a:rPr lang="en-US" b="1" dirty="0" err="1" smtClean="0"/>
              <a:t>Bahan</a:t>
            </a:r>
            <a:r>
              <a:rPr lang="en-US" b="1" dirty="0" smtClean="0"/>
              <a:t> </a:t>
            </a:r>
            <a:r>
              <a:rPr lang="en-US" b="1" dirty="0" err="1" smtClean="0"/>
              <a:t>Acuan</a:t>
            </a:r>
            <a:r>
              <a:rPr lang="en-US" b="1" dirty="0" smtClean="0"/>
              <a:t> (Reference Material)</a:t>
            </a:r>
            <a:r>
              <a:rPr lang="en-US" dirty="0" smtClean="0"/>
              <a:t> </a:t>
            </a:r>
            <a:r>
              <a:rPr lang="en-US" dirty="0" err="1" smtClean="0"/>
              <a:t>adalah</a:t>
            </a:r>
            <a:r>
              <a:rPr lang="en-US" dirty="0" smtClean="0"/>
              <a:t> </a:t>
            </a:r>
            <a:r>
              <a:rPr lang="en-US" dirty="0" err="1" smtClean="0"/>
              <a:t>bahan</a:t>
            </a:r>
            <a:r>
              <a:rPr lang="en-US" dirty="0" smtClean="0"/>
              <a:t> </a:t>
            </a:r>
            <a:r>
              <a:rPr lang="en-US" dirty="0" err="1" smtClean="0"/>
              <a:t>standar</a:t>
            </a:r>
            <a:r>
              <a:rPr lang="en-US" dirty="0" smtClean="0"/>
              <a:t> yang </a:t>
            </a:r>
            <a:r>
              <a:rPr lang="en-US" dirty="0" err="1" smtClean="0"/>
              <a:t>mempunyai</a:t>
            </a:r>
            <a:r>
              <a:rPr lang="en-US" dirty="0" smtClean="0"/>
              <a:t> </a:t>
            </a:r>
            <a:r>
              <a:rPr lang="en-US" dirty="0" err="1" smtClean="0"/>
              <a:t>karakter</a:t>
            </a:r>
            <a:r>
              <a:rPr lang="en-US" dirty="0" smtClean="0"/>
              <a:t> (1) </a:t>
            </a:r>
            <a:r>
              <a:rPr lang="en-US" dirty="0" err="1" smtClean="0"/>
              <a:t>homogen</a:t>
            </a:r>
            <a:r>
              <a:rPr lang="en-US" dirty="0" smtClean="0"/>
              <a:t>, (2) </a:t>
            </a:r>
            <a:r>
              <a:rPr lang="en-US" dirty="0" err="1" smtClean="0"/>
              <a:t>stabil</a:t>
            </a:r>
            <a:r>
              <a:rPr lang="en-US" dirty="0" smtClean="0"/>
              <a:t>, (3) </a:t>
            </a:r>
            <a:r>
              <a:rPr lang="en-US" dirty="0" err="1" smtClean="0"/>
              <a:t>mirip</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menetapkan</a:t>
            </a:r>
            <a:r>
              <a:rPr lang="en-US" dirty="0" smtClean="0"/>
              <a:t> </a:t>
            </a:r>
            <a:r>
              <a:rPr lang="en-US" dirty="0" err="1" smtClean="0"/>
              <a:t>nilai</a:t>
            </a:r>
            <a:r>
              <a:rPr lang="en-US" dirty="0" smtClean="0"/>
              <a:t> </a:t>
            </a:r>
            <a:r>
              <a:rPr lang="en-US" dirty="0" err="1" smtClean="0"/>
              <a:t>pada</a:t>
            </a:r>
            <a:r>
              <a:rPr lang="en-US" dirty="0" smtClean="0"/>
              <a:t> </a:t>
            </a:r>
            <a:r>
              <a:rPr lang="en-US" dirty="0" err="1" smtClean="0"/>
              <a:t>bahan</a:t>
            </a:r>
            <a:r>
              <a:rPr lang="en-US" dirty="0" smtClean="0"/>
              <a:t> </a:t>
            </a:r>
            <a:r>
              <a:rPr lang="en-US" dirty="0" err="1" smtClean="0"/>
              <a:t>lainnya</a:t>
            </a:r>
            <a:r>
              <a:rPr lang="en-US" dirty="0" smtClean="0"/>
              <a:t>, </a:t>
            </a:r>
            <a:r>
              <a:rPr lang="en-US" dirty="0" err="1" smtClean="0"/>
              <a:t>validasi</a:t>
            </a:r>
            <a:r>
              <a:rPr lang="en-US" dirty="0" smtClean="0"/>
              <a:t> </a:t>
            </a:r>
            <a:r>
              <a:rPr lang="en-US" dirty="0" err="1" smtClean="0"/>
              <a:t>metoda</a:t>
            </a:r>
            <a:r>
              <a:rPr lang="en-US" dirty="0" smtClean="0"/>
              <a:t> </a:t>
            </a:r>
            <a:r>
              <a:rPr lang="en-US" dirty="0" err="1" smtClean="0"/>
              <a:t>pengukuran</a:t>
            </a:r>
            <a:r>
              <a:rPr lang="en-US" dirty="0" smtClean="0"/>
              <a:t> </a:t>
            </a:r>
            <a:r>
              <a:rPr lang="en-US" dirty="0" err="1" smtClean="0"/>
              <a:t>maupun</a:t>
            </a:r>
            <a:r>
              <a:rPr lang="en-US" dirty="0" smtClean="0"/>
              <a:t> </a:t>
            </a:r>
            <a:r>
              <a:rPr lang="en-US" dirty="0" err="1" smtClean="0"/>
              <a:t>kaliberasi</a:t>
            </a:r>
            <a:r>
              <a:rPr lang="en-US" dirty="0" smtClean="0"/>
              <a:t> </a:t>
            </a:r>
            <a:r>
              <a:rPr lang="en-US" dirty="0" err="1" smtClean="0"/>
              <a:t>peralatan</a:t>
            </a:r>
            <a:r>
              <a:rPr lang="en-US" dirty="0"/>
              <a:t>.</a:t>
            </a:r>
            <a:endParaRPr lang="en-US" dirty="0" smtClean="0"/>
          </a:p>
          <a:p>
            <a:pPr>
              <a:lnSpc>
                <a:spcPct val="100000"/>
              </a:lnSpc>
            </a:pPr>
            <a:r>
              <a:rPr lang="en-US" b="1" dirty="0" err="1" smtClean="0"/>
              <a:t>Bahan</a:t>
            </a:r>
            <a:r>
              <a:rPr lang="en-US" b="1" dirty="0" smtClean="0"/>
              <a:t> </a:t>
            </a:r>
            <a:r>
              <a:rPr lang="en-US" b="1" dirty="0" err="1" smtClean="0"/>
              <a:t>Acuan</a:t>
            </a:r>
            <a:r>
              <a:rPr lang="en-US" b="1" dirty="0" smtClean="0"/>
              <a:t> </a:t>
            </a:r>
            <a:r>
              <a:rPr lang="en-US" b="1" dirty="0" err="1" smtClean="0"/>
              <a:t>Bersertifikat</a:t>
            </a:r>
            <a:r>
              <a:rPr lang="en-US" b="1" dirty="0" smtClean="0"/>
              <a:t> (Certified </a:t>
            </a:r>
            <a:r>
              <a:rPr lang="en-US" b="1" dirty="0" err="1" smtClean="0"/>
              <a:t>Refence</a:t>
            </a:r>
            <a:r>
              <a:rPr lang="en-US" b="1" dirty="0" smtClean="0"/>
              <a:t> Material)</a:t>
            </a:r>
            <a:r>
              <a:rPr lang="en-US" dirty="0" smtClean="0"/>
              <a:t> </a:t>
            </a:r>
            <a:r>
              <a:rPr lang="en-US" dirty="0" err="1" smtClean="0"/>
              <a:t>adalah</a:t>
            </a:r>
            <a:r>
              <a:rPr lang="en-US" dirty="0" smtClean="0"/>
              <a:t> </a:t>
            </a:r>
            <a:r>
              <a:rPr lang="en-US" dirty="0" err="1" smtClean="0"/>
              <a:t>bahan</a:t>
            </a:r>
            <a:r>
              <a:rPr lang="en-US" dirty="0"/>
              <a:t> </a:t>
            </a:r>
            <a:r>
              <a:rPr lang="en-US" dirty="0" err="1" smtClean="0"/>
              <a:t>standar</a:t>
            </a:r>
            <a:r>
              <a:rPr lang="en-US" dirty="0" smtClean="0"/>
              <a:t> </a:t>
            </a:r>
            <a:r>
              <a:rPr lang="en-US" dirty="0"/>
              <a:t>yang </a:t>
            </a:r>
            <a:r>
              <a:rPr lang="en-US" dirty="0" err="1"/>
              <a:t>mempunyai</a:t>
            </a:r>
            <a:r>
              <a:rPr lang="en-US" dirty="0"/>
              <a:t> </a:t>
            </a:r>
            <a:r>
              <a:rPr lang="en-US" dirty="0" err="1"/>
              <a:t>karakter</a:t>
            </a:r>
            <a:r>
              <a:rPr lang="en-US" dirty="0"/>
              <a:t> </a:t>
            </a:r>
            <a:r>
              <a:rPr lang="en-US" dirty="0" smtClean="0"/>
              <a:t>(1) </a:t>
            </a:r>
            <a:r>
              <a:rPr lang="en-US" dirty="0" err="1" smtClean="0"/>
              <a:t>homogen</a:t>
            </a:r>
            <a:r>
              <a:rPr lang="en-US" dirty="0" smtClean="0"/>
              <a:t>, (2) </a:t>
            </a:r>
            <a:r>
              <a:rPr lang="en-US" dirty="0" err="1" smtClean="0"/>
              <a:t>stabil</a:t>
            </a:r>
            <a:r>
              <a:rPr lang="en-US" dirty="0" smtClean="0"/>
              <a:t>, (3) </a:t>
            </a:r>
            <a:r>
              <a:rPr lang="en-US" dirty="0" err="1" smtClean="0"/>
              <a:t>mirip</a:t>
            </a:r>
            <a:r>
              <a:rPr lang="en-US" dirty="0" smtClean="0"/>
              <a:t>, (4) </a:t>
            </a:r>
            <a:r>
              <a:rPr lang="en-US" dirty="0" err="1" smtClean="0"/>
              <a:t>akurat</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kaliberasi</a:t>
            </a:r>
            <a:r>
              <a:rPr lang="en-US" dirty="0" smtClean="0"/>
              <a:t> </a:t>
            </a:r>
            <a:r>
              <a:rPr lang="en-US" dirty="0" err="1" smtClean="0"/>
              <a:t>peralatan</a:t>
            </a:r>
            <a:r>
              <a:rPr lang="en-US" dirty="0" smtClean="0"/>
              <a:t>, </a:t>
            </a:r>
            <a:r>
              <a:rPr lang="en-US" dirty="0" err="1" smtClean="0"/>
              <a:t>asesmen</a:t>
            </a:r>
            <a:r>
              <a:rPr lang="en-US" dirty="0" smtClean="0"/>
              <a:t> </a:t>
            </a:r>
            <a:r>
              <a:rPr lang="en-US" dirty="0" err="1" smtClean="0"/>
              <a:t>metoda</a:t>
            </a:r>
            <a:r>
              <a:rPr lang="en-US" dirty="0" smtClean="0"/>
              <a:t> </a:t>
            </a:r>
            <a:r>
              <a:rPr lang="en-US" dirty="0" err="1" smtClean="0"/>
              <a:t>pengujian</a:t>
            </a:r>
            <a:r>
              <a:rPr lang="en-US" dirty="0" smtClean="0"/>
              <a:t> </a:t>
            </a:r>
            <a:r>
              <a:rPr lang="en-US" dirty="0" err="1" smtClean="0"/>
              <a:t>maupun</a:t>
            </a:r>
            <a:r>
              <a:rPr lang="en-US" dirty="0" smtClean="0"/>
              <a:t> </a:t>
            </a:r>
            <a:r>
              <a:rPr lang="en-US" dirty="0" err="1" smtClean="0"/>
              <a:t>menetapkan</a:t>
            </a:r>
            <a:r>
              <a:rPr lang="en-US" dirty="0" smtClean="0"/>
              <a:t> </a:t>
            </a:r>
            <a:r>
              <a:rPr lang="en-US" dirty="0" err="1" smtClean="0"/>
              <a:t>nilai</a:t>
            </a:r>
            <a:r>
              <a:rPr lang="en-US" dirty="0" smtClean="0"/>
              <a:t> </a:t>
            </a:r>
            <a:r>
              <a:rPr lang="en-US" dirty="0" err="1" smtClean="0"/>
              <a:t>pada</a:t>
            </a:r>
            <a:r>
              <a:rPr lang="en-US" dirty="0" smtClean="0"/>
              <a:t> </a:t>
            </a:r>
            <a:r>
              <a:rPr lang="en-US" dirty="0" err="1" smtClean="0"/>
              <a:t>bahan</a:t>
            </a:r>
            <a:r>
              <a:rPr lang="en-US" dirty="0" smtClean="0"/>
              <a:t> </a:t>
            </a:r>
            <a:r>
              <a:rPr lang="en-US" dirty="0" err="1" smtClean="0"/>
              <a:t>lainnya</a:t>
            </a:r>
            <a:r>
              <a:rPr lang="en-US" dirty="0"/>
              <a:t> </a:t>
            </a:r>
            <a:r>
              <a:rPr lang="en-US" dirty="0" err="1"/>
              <a:t>disertai</a:t>
            </a:r>
            <a:r>
              <a:rPr lang="en-US" dirty="0"/>
              <a:t> data </a:t>
            </a:r>
            <a:r>
              <a:rPr lang="en-US" dirty="0" err="1" smtClean="0"/>
              <a:t>ketidakpastian</a:t>
            </a:r>
            <a:r>
              <a:rPr lang="en-US" dirty="0" smtClean="0"/>
              <a:t>, </a:t>
            </a:r>
            <a:r>
              <a:rPr lang="en-US" dirty="0" err="1" smtClean="0"/>
              <a:t>ketertelusuran</a:t>
            </a:r>
            <a:r>
              <a:rPr lang="en-US" dirty="0" smtClean="0"/>
              <a:t> </a:t>
            </a:r>
            <a:r>
              <a:rPr lang="en-US" dirty="0" err="1" smtClean="0"/>
              <a:t>dan</a:t>
            </a:r>
            <a:r>
              <a:rPr lang="en-US" dirty="0" smtClean="0"/>
              <a:t> </a:t>
            </a:r>
            <a:r>
              <a:rPr lang="en-US" dirty="0" err="1" smtClean="0"/>
              <a:t>sertifikat</a:t>
            </a:r>
            <a:r>
              <a:rPr lang="en-US" dirty="0" smtClean="0"/>
              <a:t> .</a:t>
            </a:r>
          </a:p>
          <a:p>
            <a:pPr marL="0" indent="0">
              <a:lnSpc>
                <a:spcPct val="100000"/>
              </a:lnSpc>
              <a:buNone/>
            </a:pPr>
            <a:endParaRPr lang="en-US" dirty="0"/>
          </a:p>
        </p:txBody>
      </p:sp>
    </p:spTree>
    <p:extLst>
      <p:ext uri="{BB962C8B-B14F-4D97-AF65-F5344CB8AC3E}">
        <p14:creationId xmlns:p14="http://schemas.microsoft.com/office/powerpoint/2010/main" val="1567492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err="1" smtClean="0"/>
              <a:t>Larutan</a:t>
            </a:r>
            <a:r>
              <a:rPr lang="en-US" sz="3200" b="1" u="sng" dirty="0" smtClean="0"/>
              <a:t> </a:t>
            </a:r>
            <a:r>
              <a:rPr lang="en-US" sz="3200" b="1" u="sng" dirty="0" err="1" smtClean="0"/>
              <a:t>Standar</a:t>
            </a:r>
            <a:r>
              <a:rPr lang="en-US" sz="3200" b="1" u="sng" dirty="0" smtClean="0"/>
              <a:t> </a:t>
            </a:r>
            <a:r>
              <a:rPr lang="en-US" sz="3200" b="1" u="sng" dirty="0" err="1" smtClean="0"/>
              <a:t>Acuan</a:t>
            </a:r>
            <a:r>
              <a:rPr lang="en-US" sz="3200" b="1" u="sng" dirty="0" smtClean="0"/>
              <a:t> </a:t>
            </a:r>
            <a:r>
              <a:rPr lang="en-US" sz="3200" b="1" u="sng" dirty="0" err="1" smtClean="0"/>
              <a:t>dan</a:t>
            </a:r>
            <a:r>
              <a:rPr lang="en-US" sz="3200" b="1" u="sng" dirty="0" smtClean="0"/>
              <a:t> </a:t>
            </a:r>
            <a:r>
              <a:rPr lang="en-US" sz="3200" b="1" u="sng" dirty="0" err="1" smtClean="0"/>
              <a:t>Larutan</a:t>
            </a:r>
            <a:r>
              <a:rPr lang="en-US" sz="3200" b="1" u="sng" dirty="0" smtClean="0"/>
              <a:t> </a:t>
            </a:r>
            <a:r>
              <a:rPr lang="en-US" sz="3200" b="1" u="sng" dirty="0" err="1" smtClean="0"/>
              <a:t>Standar</a:t>
            </a:r>
            <a:r>
              <a:rPr lang="en-US" sz="3200" b="1" u="sng" dirty="0" smtClean="0"/>
              <a:t> </a:t>
            </a:r>
            <a:r>
              <a:rPr lang="en-US" sz="3200" b="1" u="sng" dirty="0" err="1" smtClean="0"/>
              <a:t>Kerja</a:t>
            </a:r>
            <a:endParaRPr lang="en-US" sz="3200" b="1" u="sng" dirty="0"/>
          </a:p>
        </p:txBody>
      </p:sp>
      <p:sp>
        <p:nvSpPr>
          <p:cNvPr id="3" name="Content Placeholder 2"/>
          <p:cNvSpPr>
            <a:spLocks noGrp="1"/>
          </p:cNvSpPr>
          <p:nvPr>
            <p:ph idx="1"/>
          </p:nvPr>
        </p:nvSpPr>
        <p:spPr/>
        <p:txBody>
          <a:bodyPr/>
          <a:lstStyle/>
          <a:p>
            <a:r>
              <a:rPr lang="en-US" b="1" u="sng" dirty="0" smtClean="0"/>
              <a:t>(</a:t>
            </a:r>
            <a:r>
              <a:rPr lang="en-US" b="1" u="sng" dirty="0" err="1" smtClean="0"/>
              <a:t>Larutan</a:t>
            </a:r>
            <a:r>
              <a:rPr lang="en-US" b="1" u="sng" dirty="0" smtClean="0"/>
              <a:t>) </a:t>
            </a:r>
            <a:r>
              <a:rPr lang="en-US" b="1" u="sng" dirty="0" err="1" smtClean="0"/>
              <a:t>Standar</a:t>
            </a:r>
            <a:r>
              <a:rPr lang="en-US" b="1" u="sng" dirty="0" smtClean="0"/>
              <a:t> </a:t>
            </a:r>
            <a:r>
              <a:rPr lang="en-US" b="1" u="sng" dirty="0" err="1" smtClean="0"/>
              <a:t>Acuan</a:t>
            </a:r>
            <a:r>
              <a:rPr lang="en-US" dirty="0" smtClean="0"/>
              <a:t> : </a:t>
            </a:r>
            <a:r>
              <a:rPr lang="en-US" dirty="0" err="1" smtClean="0"/>
              <a:t>adalah</a:t>
            </a:r>
            <a:r>
              <a:rPr lang="en-US" dirty="0" smtClean="0"/>
              <a:t> </a:t>
            </a:r>
            <a:r>
              <a:rPr lang="en-US" dirty="0" err="1" smtClean="0"/>
              <a:t>larutan</a:t>
            </a:r>
            <a:r>
              <a:rPr lang="en-US" dirty="0" smtClean="0"/>
              <a:t> </a:t>
            </a:r>
            <a:r>
              <a:rPr lang="en-US" dirty="0" err="1" smtClean="0"/>
              <a:t>untuk</a:t>
            </a:r>
            <a:r>
              <a:rPr lang="en-US" dirty="0" smtClean="0"/>
              <a:t> </a:t>
            </a:r>
            <a:r>
              <a:rPr lang="en-US" dirty="0" err="1"/>
              <a:t>kalibrasi</a:t>
            </a:r>
            <a:r>
              <a:rPr lang="en-US" dirty="0"/>
              <a:t> </a:t>
            </a:r>
            <a:r>
              <a:rPr lang="en-US" dirty="0" err="1"/>
              <a:t>rutin</a:t>
            </a:r>
            <a:r>
              <a:rPr lang="en-US" dirty="0"/>
              <a:t> </a:t>
            </a:r>
            <a:r>
              <a:rPr lang="en-US" dirty="0" err="1" smtClean="0"/>
              <a:t>misalnya</a:t>
            </a:r>
            <a:r>
              <a:rPr lang="en-US" dirty="0" smtClean="0"/>
              <a:t> </a:t>
            </a:r>
            <a:r>
              <a:rPr lang="en-US" dirty="0" err="1" smtClean="0"/>
              <a:t>untuk</a:t>
            </a:r>
            <a:r>
              <a:rPr lang="en-US" dirty="0" smtClean="0"/>
              <a:t> </a:t>
            </a:r>
            <a:r>
              <a:rPr lang="en-US" dirty="0" err="1" smtClean="0"/>
              <a:t>ukur</a:t>
            </a:r>
            <a:r>
              <a:rPr lang="en-US" dirty="0" smtClean="0"/>
              <a:t> </a:t>
            </a:r>
            <a:r>
              <a:rPr lang="en-US" dirty="0" err="1" smtClean="0"/>
              <a:t>warna</a:t>
            </a:r>
            <a:r>
              <a:rPr lang="en-US" dirty="0" smtClean="0"/>
              <a:t>. </a:t>
            </a:r>
            <a:r>
              <a:rPr lang="en-US" dirty="0" err="1" smtClean="0"/>
              <a:t>Industri</a:t>
            </a:r>
            <a:r>
              <a:rPr lang="en-US" dirty="0" smtClean="0"/>
              <a:t> </a:t>
            </a:r>
            <a:r>
              <a:rPr lang="en-US" dirty="0"/>
              <a:t>proses di </a:t>
            </a:r>
            <a:r>
              <a:rPr lang="en-US" dirty="0" err="1"/>
              <a:t>seluruh</a:t>
            </a:r>
            <a:r>
              <a:rPr lang="en-US" dirty="0"/>
              <a:t> </a:t>
            </a:r>
            <a:r>
              <a:rPr lang="en-US" dirty="0" err="1"/>
              <a:t>dunia</a:t>
            </a:r>
            <a:r>
              <a:rPr lang="en-US" dirty="0"/>
              <a:t> </a:t>
            </a:r>
            <a:r>
              <a:rPr lang="en-US" dirty="0" err="1" smtClean="0"/>
              <a:t>biasanya</a:t>
            </a:r>
            <a:r>
              <a:rPr lang="en-US" dirty="0" smtClean="0"/>
              <a:t> </a:t>
            </a:r>
            <a:r>
              <a:rPr lang="en-US" dirty="0" err="1" smtClean="0"/>
              <a:t>menggunakan</a:t>
            </a:r>
            <a:r>
              <a:rPr lang="en-US" dirty="0" smtClean="0"/>
              <a:t> </a:t>
            </a:r>
            <a:r>
              <a:rPr lang="en-US" dirty="0" err="1"/>
              <a:t>kolorimeter</a:t>
            </a:r>
            <a:r>
              <a:rPr lang="en-US" dirty="0"/>
              <a:t> </a:t>
            </a:r>
            <a:r>
              <a:rPr lang="en-US" dirty="0" err="1"/>
              <a:t>untuk</a:t>
            </a:r>
            <a:r>
              <a:rPr lang="en-US" dirty="0"/>
              <a:t> </a:t>
            </a:r>
            <a:r>
              <a:rPr lang="en-US" dirty="0" err="1"/>
              <a:t>kontrol</a:t>
            </a:r>
            <a:r>
              <a:rPr lang="en-US" dirty="0"/>
              <a:t> </a:t>
            </a:r>
            <a:r>
              <a:rPr lang="en-US" dirty="0" err="1"/>
              <a:t>warna</a:t>
            </a:r>
            <a:r>
              <a:rPr lang="en-US" dirty="0"/>
              <a:t> </a:t>
            </a:r>
            <a:r>
              <a:rPr lang="en-US" dirty="0" err="1"/>
              <a:t>produk</a:t>
            </a:r>
            <a:r>
              <a:rPr lang="en-US" dirty="0"/>
              <a:t> </a:t>
            </a:r>
            <a:r>
              <a:rPr lang="en-US" dirty="0" err="1"/>
              <a:t>seperti</a:t>
            </a:r>
            <a:r>
              <a:rPr lang="en-US" dirty="0"/>
              <a:t> </a:t>
            </a:r>
            <a:r>
              <a:rPr lang="en-US" dirty="0" err="1"/>
              <a:t>minyak</a:t>
            </a:r>
            <a:r>
              <a:rPr lang="en-US" dirty="0"/>
              <a:t> </a:t>
            </a:r>
            <a:r>
              <a:rPr lang="en-US" dirty="0" err="1" smtClean="0"/>
              <a:t>nabati</a:t>
            </a:r>
            <a:r>
              <a:rPr lang="en-US" dirty="0" smtClean="0"/>
              <a:t>, </a:t>
            </a:r>
            <a:r>
              <a:rPr lang="en-US" dirty="0" err="1"/>
              <a:t>bahan</a:t>
            </a:r>
            <a:r>
              <a:rPr lang="en-US" dirty="0"/>
              <a:t> </a:t>
            </a:r>
            <a:r>
              <a:rPr lang="en-US" dirty="0" err="1"/>
              <a:t>bakar</a:t>
            </a:r>
            <a:r>
              <a:rPr lang="en-US" dirty="0"/>
              <a:t>, </a:t>
            </a:r>
            <a:r>
              <a:rPr lang="en-US" dirty="0" err="1"/>
              <a:t>bahan</a:t>
            </a:r>
            <a:r>
              <a:rPr lang="en-US" dirty="0"/>
              <a:t> </a:t>
            </a:r>
            <a:r>
              <a:rPr lang="en-US" dirty="0" err="1"/>
              <a:t>kimia</a:t>
            </a:r>
            <a:r>
              <a:rPr lang="en-US" dirty="0"/>
              <a:t>, </a:t>
            </a:r>
            <a:r>
              <a:rPr lang="en-US" dirty="0" err="1"/>
              <a:t>obat-obatan</a:t>
            </a:r>
            <a:r>
              <a:rPr lang="en-US" dirty="0"/>
              <a:t>, cat </a:t>
            </a:r>
            <a:r>
              <a:rPr lang="en-US" dirty="0" smtClean="0"/>
              <a:t>. </a:t>
            </a:r>
            <a:r>
              <a:rPr lang="en-US" dirty="0" err="1" smtClean="0"/>
              <a:t>Parameternya</a:t>
            </a:r>
            <a:r>
              <a:rPr lang="en-US" dirty="0" smtClean="0"/>
              <a:t> </a:t>
            </a:r>
            <a:r>
              <a:rPr lang="en-US" dirty="0" err="1" smtClean="0"/>
              <a:t>adalah</a:t>
            </a:r>
            <a:r>
              <a:rPr lang="en-US" dirty="0" smtClean="0"/>
              <a:t> </a:t>
            </a:r>
            <a:r>
              <a:rPr lang="en-US" dirty="0" err="1" smtClean="0"/>
              <a:t>PtCo</a:t>
            </a:r>
            <a:r>
              <a:rPr lang="en-US" dirty="0" smtClean="0"/>
              <a:t>/Hazen/APHA </a:t>
            </a:r>
            <a:r>
              <a:rPr lang="en-US" dirty="0"/>
              <a:t>Color (ASTM D1209</a:t>
            </a:r>
            <a:r>
              <a:rPr lang="en-US" dirty="0" smtClean="0"/>
              <a:t>)- </a:t>
            </a:r>
          </a:p>
          <a:p>
            <a:r>
              <a:rPr lang="en-US" b="1" u="sng" dirty="0" smtClean="0"/>
              <a:t>(</a:t>
            </a:r>
            <a:r>
              <a:rPr lang="en-US" b="1" u="sng" dirty="0" err="1" smtClean="0"/>
              <a:t>Larutan</a:t>
            </a:r>
            <a:r>
              <a:rPr lang="en-US" b="1" u="sng" dirty="0" smtClean="0"/>
              <a:t>) </a:t>
            </a:r>
            <a:r>
              <a:rPr lang="en-US" b="1" u="sng" dirty="0" err="1" smtClean="0"/>
              <a:t>Standar</a:t>
            </a:r>
            <a:r>
              <a:rPr lang="en-US" b="1" u="sng" dirty="0" smtClean="0"/>
              <a:t> </a:t>
            </a:r>
            <a:r>
              <a:rPr lang="en-US" b="1" u="sng" dirty="0" err="1" smtClean="0"/>
              <a:t>Kerja</a:t>
            </a:r>
            <a:r>
              <a:rPr lang="en-US" dirty="0" smtClean="0"/>
              <a:t> : </a:t>
            </a:r>
            <a:r>
              <a:rPr lang="en-US" dirty="0" err="1" smtClean="0"/>
              <a:t>adalah</a:t>
            </a:r>
            <a:r>
              <a:rPr lang="en-US" dirty="0" smtClean="0"/>
              <a:t> </a:t>
            </a:r>
            <a:r>
              <a:rPr lang="en-US" dirty="0" err="1" smtClean="0"/>
              <a:t>larutan</a:t>
            </a:r>
            <a:r>
              <a:rPr lang="en-US" dirty="0" smtClean="0"/>
              <a:t> </a:t>
            </a:r>
            <a:r>
              <a:rPr lang="en-US" dirty="0" err="1"/>
              <a:t>kimia</a:t>
            </a:r>
            <a:r>
              <a:rPr lang="en-US" dirty="0"/>
              <a:t> yang </a:t>
            </a:r>
            <a:r>
              <a:rPr lang="en-US" dirty="0" err="1"/>
              <a:t>dibuat</a:t>
            </a:r>
            <a:r>
              <a:rPr lang="en-US" dirty="0"/>
              <a:t> </a:t>
            </a:r>
            <a:r>
              <a:rPr lang="en-US" dirty="0" smtClean="0"/>
              <a:t>di </a:t>
            </a:r>
            <a:r>
              <a:rPr lang="en-US" dirty="0" err="1"/>
              <a:t>laboratorium</a:t>
            </a:r>
            <a:r>
              <a:rPr lang="en-US" dirty="0"/>
              <a:t>, </a:t>
            </a:r>
            <a:r>
              <a:rPr lang="en-US" dirty="0" err="1"/>
              <a:t>biasanya</a:t>
            </a:r>
            <a:r>
              <a:rPr lang="en-US" dirty="0"/>
              <a:t> </a:t>
            </a:r>
            <a:r>
              <a:rPr lang="en-US" dirty="0" err="1"/>
              <a:t>dibuat</a:t>
            </a:r>
            <a:r>
              <a:rPr lang="en-US" dirty="0"/>
              <a:t> </a:t>
            </a:r>
            <a:r>
              <a:rPr lang="en-US" dirty="0" err="1"/>
              <a:t>dari</a:t>
            </a:r>
            <a:r>
              <a:rPr lang="en-US" dirty="0"/>
              <a:t> </a:t>
            </a:r>
            <a:r>
              <a:rPr lang="en-US" dirty="0" err="1"/>
              <a:t>pengenceran</a:t>
            </a:r>
            <a:r>
              <a:rPr lang="en-US" dirty="0"/>
              <a:t> </a:t>
            </a:r>
            <a:r>
              <a:rPr lang="en-US" dirty="0" err="1"/>
              <a:t>atau</a:t>
            </a:r>
            <a:r>
              <a:rPr lang="en-US" dirty="0"/>
              <a:t> </a:t>
            </a:r>
            <a:r>
              <a:rPr lang="en-US" dirty="0" err="1"/>
              <a:t>penggabungan</a:t>
            </a:r>
            <a:r>
              <a:rPr lang="en-US" dirty="0"/>
              <a:t> </a:t>
            </a:r>
            <a:r>
              <a:rPr lang="en-US" dirty="0" err="1"/>
              <a:t>larutan</a:t>
            </a:r>
            <a:r>
              <a:rPr lang="en-US" dirty="0"/>
              <a:t> </a:t>
            </a:r>
            <a:r>
              <a:rPr lang="en-US" dirty="0" err="1"/>
              <a:t>stok</a:t>
            </a:r>
            <a:r>
              <a:rPr lang="en-US" dirty="0"/>
              <a:t> </a:t>
            </a:r>
            <a:r>
              <a:rPr lang="en-US" dirty="0" err="1"/>
              <a:t>atau</a:t>
            </a:r>
            <a:r>
              <a:rPr lang="en-US" dirty="0"/>
              <a:t> </a:t>
            </a:r>
            <a:r>
              <a:rPr lang="en-US" dirty="0" err="1"/>
              <a:t>larutan</a:t>
            </a:r>
            <a:r>
              <a:rPr lang="en-US" dirty="0"/>
              <a:t> </a:t>
            </a:r>
            <a:r>
              <a:rPr lang="en-US" dirty="0" err="1"/>
              <a:t>standar</a:t>
            </a:r>
            <a:r>
              <a:rPr lang="en-US" dirty="0"/>
              <a:t>.</a:t>
            </a:r>
          </a:p>
        </p:txBody>
      </p:sp>
    </p:spTree>
    <p:extLst>
      <p:ext uri="{BB962C8B-B14F-4D97-AF65-F5344CB8AC3E}">
        <p14:creationId xmlns:p14="http://schemas.microsoft.com/office/powerpoint/2010/main" val="181973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normAutofit/>
          </a:bodyPr>
          <a:lstStyle/>
          <a:p>
            <a:r>
              <a:rPr lang="en-US" sz="3200" u="sng" dirty="0" smtClean="0">
                <a:effectLst>
                  <a:outerShdw blurRad="38100" dist="38100" dir="2700000" algn="tl">
                    <a:srgbClr val="000000">
                      <a:alpha val="43137"/>
                    </a:srgbClr>
                  </a:outerShdw>
                </a:effectLst>
              </a:rPr>
              <a:t>Expiration Date &amp; Shelf Life</a:t>
            </a:r>
            <a:endParaRPr lang="en-US" sz="32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55834"/>
            <a:ext cx="10515600" cy="4679235"/>
          </a:xfrm>
        </p:spPr>
        <p:txBody>
          <a:bodyPr>
            <a:noAutofit/>
          </a:bodyPr>
          <a:lstStyle/>
          <a:p>
            <a:pPr marL="0" indent="0">
              <a:buNone/>
            </a:pPr>
            <a:r>
              <a:rPr lang="en-US" sz="2000" dirty="0" err="1" smtClean="0"/>
              <a:t>Tanggal</a:t>
            </a:r>
            <a:r>
              <a:rPr lang="en-US" sz="2000" dirty="0" smtClean="0"/>
              <a:t> </a:t>
            </a:r>
            <a:r>
              <a:rPr lang="en-US" sz="2000" dirty="0" err="1" smtClean="0"/>
              <a:t>Kedaluwarsa</a:t>
            </a:r>
            <a:r>
              <a:rPr lang="en-US" sz="2000" dirty="0" smtClean="0"/>
              <a:t> </a:t>
            </a:r>
            <a:r>
              <a:rPr lang="en-US" sz="2000" dirty="0" err="1" smtClean="0"/>
              <a:t>dan</a:t>
            </a:r>
            <a:r>
              <a:rPr lang="en-US" sz="2000" dirty="0" smtClean="0"/>
              <a:t> </a:t>
            </a:r>
            <a:r>
              <a:rPr lang="en-US" sz="2000" dirty="0" err="1" smtClean="0"/>
              <a:t>Umur</a:t>
            </a:r>
            <a:r>
              <a:rPr lang="en-US" sz="2000" dirty="0" smtClean="0"/>
              <a:t> </a:t>
            </a:r>
            <a:r>
              <a:rPr lang="en-US" sz="2000" dirty="0" err="1" smtClean="0"/>
              <a:t>simpan</a:t>
            </a:r>
            <a:r>
              <a:rPr lang="en-US" sz="2000" dirty="0" smtClean="0"/>
              <a:t>, </a:t>
            </a:r>
            <a:r>
              <a:rPr lang="en-US" sz="2000" dirty="0" err="1" smtClean="0"/>
              <a:t>tergantung</a:t>
            </a:r>
            <a:r>
              <a:rPr lang="en-US" sz="2000" dirty="0" smtClean="0"/>
              <a:t> </a:t>
            </a:r>
            <a:r>
              <a:rPr lang="en-US" sz="2000" dirty="0" err="1" smtClean="0"/>
              <a:t>pada</a:t>
            </a:r>
            <a:r>
              <a:rPr lang="en-US" sz="2000" dirty="0" smtClean="0"/>
              <a:t> </a:t>
            </a:r>
            <a:r>
              <a:rPr lang="en-US" sz="2000" dirty="0" err="1" smtClean="0"/>
              <a:t>beberapa</a:t>
            </a:r>
            <a:r>
              <a:rPr lang="en-US" sz="2000" dirty="0" smtClean="0"/>
              <a:t> </a:t>
            </a:r>
            <a:r>
              <a:rPr lang="en-US" sz="2000" dirty="0" err="1" smtClean="0"/>
              <a:t>faktor</a:t>
            </a:r>
            <a:r>
              <a:rPr lang="en-US" sz="2000" dirty="0" smtClean="0"/>
              <a:t> :</a:t>
            </a:r>
          </a:p>
          <a:p>
            <a:pPr marL="536575" indent="-536575">
              <a:buFont typeface="+mj-lt"/>
              <a:buAutoNum type="arabicPeriod"/>
            </a:pPr>
            <a:r>
              <a:rPr lang="en-US" sz="2000" dirty="0" err="1" smtClean="0"/>
              <a:t>Stabilitas</a:t>
            </a:r>
            <a:r>
              <a:rPr lang="en-US" sz="2000" dirty="0" smtClean="0"/>
              <a:t> </a:t>
            </a:r>
            <a:r>
              <a:rPr lang="en-US" sz="2000" dirty="0" err="1" smtClean="0"/>
              <a:t>bahan</a:t>
            </a:r>
            <a:r>
              <a:rPr lang="en-US" sz="2000" dirty="0" smtClean="0"/>
              <a:t> </a:t>
            </a:r>
            <a:r>
              <a:rPr lang="en-US" sz="2000" dirty="0" err="1" smtClean="0"/>
              <a:t>kimia</a:t>
            </a:r>
            <a:r>
              <a:rPr lang="en-US" sz="2000" dirty="0" smtClean="0"/>
              <a:t> </a:t>
            </a:r>
            <a:r>
              <a:rPr lang="en-US" sz="2000" dirty="0" err="1" smtClean="0"/>
              <a:t>nya</a:t>
            </a:r>
            <a:endParaRPr lang="en-US" sz="2000" dirty="0"/>
          </a:p>
          <a:p>
            <a:pPr marL="536575" indent="-536575">
              <a:buFont typeface="+mj-lt"/>
              <a:buAutoNum type="arabicPeriod"/>
            </a:pPr>
            <a:r>
              <a:rPr lang="en-US" sz="2000" dirty="0" err="1"/>
              <a:t>Kerugian</a:t>
            </a:r>
            <a:r>
              <a:rPr lang="en-US" sz="2000" dirty="0"/>
              <a:t> </a:t>
            </a:r>
            <a:r>
              <a:rPr lang="en-US" sz="2000" dirty="0" err="1"/>
              <a:t>transpirasi</a:t>
            </a:r>
            <a:r>
              <a:rPr lang="en-US" sz="2000" dirty="0"/>
              <a:t> </a:t>
            </a:r>
            <a:r>
              <a:rPr lang="en-US" sz="2000" dirty="0" err="1"/>
              <a:t>dari</a:t>
            </a:r>
            <a:r>
              <a:rPr lang="en-US" sz="2000" dirty="0"/>
              <a:t> </a:t>
            </a:r>
            <a:r>
              <a:rPr lang="en-US" sz="2000" dirty="0" err="1" smtClean="0"/>
              <a:t>Bahan</a:t>
            </a:r>
            <a:r>
              <a:rPr lang="en-US" sz="2000" dirty="0" smtClean="0"/>
              <a:t> </a:t>
            </a:r>
            <a:r>
              <a:rPr lang="en-US" sz="2000" dirty="0" err="1" smtClean="0"/>
              <a:t>Acuan</a:t>
            </a:r>
            <a:r>
              <a:rPr lang="en-US" sz="2000" dirty="0" smtClean="0"/>
              <a:t>.</a:t>
            </a:r>
            <a:endParaRPr lang="en-US" sz="2000" dirty="0"/>
          </a:p>
          <a:p>
            <a:pPr marL="536575" indent="-536575">
              <a:buFont typeface="+mj-lt"/>
              <a:buAutoNum type="arabicPeriod"/>
            </a:pPr>
            <a:r>
              <a:rPr lang="en-US" sz="2000" dirty="0" err="1" smtClean="0"/>
              <a:t>Faktor</a:t>
            </a:r>
            <a:r>
              <a:rPr lang="en-US" sz="2000" dirty="0" smtClean="0"/>
              <a:t> </a:t>
            </a:r>
            <a:r>
              <a:rPr lang="en-US" sz="2000" dirty="0" err="1" smtClean="0"/>
              <a:t>manusia</a:t>
            </a:r>
            <a:r>
              <a:rPr lang="en-US" sz="2000" dirty="0" smtClean="0"/>
              <a:t> </a:t>
            </a:r>
            <a:r>
              <a:rPr lang="en-US" sz="2000" dirty="0" err="1"/>
              <a:t>saat</a:t>
            </a:r>
            <a:r>
              <a:rPr lang="en-US" sz="2000" dirty="0"/>
              <a:t> </a:t>
            </a:r>
            <a:r>
              <a:rPr lang="en-US" sz="2000" dirty="0" err="1"/>
              <a:t>menggunakan</a:t>
            </a:r>
            <a:r>
              <a:rPr lang="en-US" sz="2000" dirty="0"/>
              <a:t> </a:t>
            </a:r>
            <a:r>
              <a:rPr lang="en-US" sz="2000" dirty="0" err="1" smtClean="0"/>
              <a:t>Bahan</a:t>
            </a:r>
            <a:r>
              <a:rPr lang="en-US" sz="2000" dirty="0" smtClean="0"/>
              <a:t> </a:t>
            </a:r>
            <a:r>
              <a:rPr lang="en-US" sz="2000" dirty="0" err="1" smtClean="0"/>
              <a:t>Acuan</a:t>
            </a:r>
            <a:r>
              <a:rPr lang="en-US" sz="2000" dirty="0" smtClean="0"/>
              <a:t>.</a:t>
            </a:r>
          </a:p>
          <a:p>
            <a:pPr marL="536575" indent="-536575"/>
            <a:endParaRPr lang="en-US" sz="2000" dirty="0"/>
          </a:p>
          <a:p>
            <a:pPr marL="0" indent="0">
              <a:buNone/>
            </a:pPr>
            <a:r>
              <a:rPr lang="en-US" sz="2000" dirty="0" err="1"/>
              <a:t>Umur</a:t>
            </a:r>
            <a:r>
              <a:rPr lang="en-US" sz="2000" dirty="0"/>
              <a:t> </a:t>
            </a:r>
            <a:r>
              <a:rPr lang="en-US" sz="2000" dirty="0" err="1"/>
              <a:t>simpan</a:t>
            </a:r>
            <a:r>
              <a:rPr lang="en-US" sz="2000" dirty="0"/>
              <a:t> </a:t>
            </a:r>
            <a:r>
              <a:rPr lang="en-US" sz="2000" dirty="0" err="1" smtClean="0"/>
              <a:t>larutan</a:t>
            </a:r>
            <a:r>
              <a:rPr lang="en-US" sz="2000" dirty="0" smtClean="0"/>
              <a:t> </a:t>
            </a:r>
            <a:r>
              <a:rPr lang="en-US" sz="2000" dirty="0" err="1" smtClean="0"/>
              <a:t>standar</a:t>
            </a:r>
            <a:r>
              <a:rPr lang="en-US" sz="2000" dirty="0" smtClean="0"/>
              <a:t> </a:t>
            </a:r>
            <a:r>
              <a:rPr lang="en-US" sz="2000" dirty="0" err="1"/>
              <a:t>logam</a:t>
            </a:r>
            <a:r>
              <a:rPr lang="en-US" sz="2000" dirty="0"/>
              <a:t> </a:t>
            </a:r>
            <a:r>
              <a:rPr lang="en-US" sz="2000" dirty="0" err="1" smtClean="0"/>
              <a:t>misalnya</a:t>
            </a:r>
            <a:r>
              <a:rPr lang="en-US" sz="2000" dirty="0" smtClean="0"/>
              <a:t> </a:t>
            </a:r>
            <a:r>
              <a:rPr lang="en-US" sz="2000" dirty="0" err="1" smtClean="0"/>
              <a:t>bergantung</a:t>
            </a:r>
            <a:r>
              <a:rPr lang="en-US" sz="2000" dirty="0" smtClean="0"/>
              <a:t> </a:t>
            </a:r>
            <a:r>
              <a:rPr lang="en-US" sz="2000" dirty="0" err="1" smtClean="0"/>
              <a:t>pada</a:t>
            </a:r>
            <a:r>
              <a:rPr lang="en-US" sz="2000" dirty="0" smtClean="0"/>
              <a:t> (1) </a:t>
            </a:r>
            <a:r>
              <a:rPr lang="en-US" sz="2000" dirty="0" err="1" smtClean="0"/>
              <a:t>stabilitas</a:t>
            </a:r>
            <a:r>
              <a:rPr lang="en-US" sz="2000" dirty="0" smtClean="0"/>
              <a:t> </a:t>
            </a:r>
            <a:r>
              <a:rPr lang="en-US" sz="2000" dirty="0" err="1" smtClean="0"/>
              <a:t>bahan</a:t>
            </a:r>
            <a:r>
              <a:rPr lang="en-US" sz="2000" dirty="0" smtClean="0"/>
              <a:t> </a:t>
            </a:r>
            <a:r>
              <a:rPr lang="en-US" sz="2000" dirty="0" err="1" smtClean="0"/>
              <a:t>dan</a:t>
            </a:r>
            <a:r>
              <a:rPr lang="en-US" sz="2000" dirty="0" smtClean="0"/>
              <a:t> (2) </a:t>
            </a:r>
            <a:r>
              <a:rPr lang="en-US" sz="2000" dirty="0" err="1" smtClean="0"/>
              <a:t>kerugian</a:t>
            </a:r>
            <a:r>
              <a:rPr lang="en-US" sz="2000" dirty="0" smtClean="0"/>
              <a:t> </a:t>
            </a:r>
            <a:r>
              <a:rPr lang="en-US" sz="2000" dirty="0" err="1" smtClean="0"/>
              <a:t>transpirasi</a:t>
            </a:r>
            <a:r>
              <a:rPr lang="en-US" sz="2000" dirty="0" smtClean="0"/>
              <a:t>. </a:t>
            </a:r>
          </a:p>
          <a:p>
            <a:pPr marL="0" indent="0">
              <a:buNone/>
            </a:pPr>
            <a:r>
              <a:rPr lang="en-US" sz="2000" dirty="0" err="1" smtClean="0"/>
              <a:t>Waktu</a:t>
            </a:r>
            <a:r>
              <a:rPr lang="en-US" sz="2000" dirty="0" smtClean="0"/>
              <a:t> </a:t>
            </a:r>
            <a:r>
              <a:rPr lang="en-US" sz="2000" dirty="0" err="1" smtClean="0"/>
              <a:t>simpan</a:t>
            </a:r>
            <a:r>
              <a:rPr lang="en-US" sz="2000" dirty="0" smtClean="0"/>
              <a:t> </a:t>
            </a:r>
            <a:r>
              <a:rPr lang="en-US" sz="2000" dirty="0" err="1" smtClean="0"/>
              <a:t>adalah</a:t>
            </a:r>
            <a:r>
              <a:rPr lang="en-US" sz="2000" dirty="0" smtClean="0"/>
              <a:t> </a:t>
            </a:r>
            <a:r>
              <a:rPr lang="en-US" sz="2000" dirty="0" err="1"/>
              <a:t>lamanya</a:t>
            </a:r>
            <a:r>
              <a:rPr lang="en-US" sz="2000" dirty="0"/>
              <a:t> </a:t>
            </a:r>
            <a:r>
              <a:rPr lang="en-US" sz="2000" dirty="0" err="1"/>
              <a:t>waktu</a:t>
            </a:r>
            <a:r>
              <a:rPr lang="en-US" sz="2000" dirty="0"/>
              <a:t> </a:t>
            </a:r>
            <a:r>
              <a:rPr lang="en-US" sz="2000" dirty="0" err="1" smtClean="0"/>
              <a:t>mulai</a:t>
            </a:r>
            <a:r>
              <a:rPr lang="en-US" sz="2000" dirty="0" smtClean="0"/>
              <a:t> </a:t>
            </a:r>
            <a:r>
              <a:rPr lang="en-US" sz="2000" dirty="0" err="1" smtClean="0"/>
              <a:t>dikemas</a:t>
            </a:r>
            <a:r>
              <a:rPr lang="en-US" sz="2000" dirty="0" smtClean="0"/>
              <a:t>, </a:t>
            </a:r>
            <a:r>
              <a:rPr lang="en-US" sz="2000" dirty="0" err="1" smtClean="0"/>
              <a:t>disimpan</a:t>
            </a:r>
            <a:r>
              <a:rPr lang="en-US" sz="2000" dirty="0" smtClean="0"/>
              <a:t> </a:t>
            </a:r>
            <a:r>
              <a:rPr lang="en-US" sz="2000" dirty="0" err="1" smtClean="0"/>
              <a:t>sesuai</a:t>
            </a:r>
            <a:r>
              <a:rPr lang="en-US" sz="2000" dirty="0" smtClean="0"/>
              <a:t> </a:t>
            </a:r>
            <a:r>
              <a:rPr lang="en-US" sz="2000" dirty="0" err="1" smtClean="0"/>
              <a:t>petunjuk</a:t>
            </a:r>
            <a:r>
              <a:rPr lang="en-US" sz="2000" dirty="0" smtClean="0"/>
              <a:t> yang </a:t>
            </a:r>
            <a:r>
              <a:rPr lang="en-US" sz="2000" dirty="0" err="1"/>
              <a:t>benar</a:t>
            </a:r>
            <a:r>
              <a:rPr lang="en-US" sz="2000" dirty="0"/>
              <a:t> </a:t>
            </a:r>
            <a:r>
              <a:rPr lang="en-US" sz="2000" dirty="0" err="1"/>
              <a:t>akan</a:t>
            </a:r>
            <a:r>
              <a:rPr lang="en-US" sz="2000" dirty="0"/>
              <a:t> </a:t>
            </a:r>
            <a:r>
              <a:rPr lang="en-US" sz="2000" dirty="0" err="1"/>
              <a:t>bertahan</a:t>
            </a:r>
            <a:r>
              <a:rPr lang="en-US" sz="2000" dirty="0"/>
              <a:t> </a:t>
            </a:r>
            <a:r>
              <a:rPr lang="en-US" sz="2000" dirty="0" err="1"/>
              <a:t>tanpa</a:t>
            </a:r>
            <a:r>
              <a:rPr lang="en-US" sz="2000" dirty="0"/>
              <a:t> </a:t>
            </a:r>
            <a:r>
              <a:rPr lang="en-US" sz="2000" dirty="0" err="1"/>
              <a:t>mengalami</a:t>
            </a:r>
            <a:r>
              <a:rPr lang="en-US" sz="2000" dirty="0"/>
              <a:t> </a:t>
            </a:r>
            <a:r>
              <a:rPr lang="en-US" sz="2000" dirty="0" err="1"/>
              <a:t>perubahan</a:t>
            </a:r>
            <a:r>
              <a:rPr lang="en-US" sz="2000" dirty="0"/>
              <a:t> </a:t>
            </a:r>
            <a:r>
              <a:rPr lang="en-US" sz="2000" dirty="0" err="1"/>
              <a:t>kimiawi</a:t>
            </a:r>
            <a:r>
              <a:rPr lang="en-US" sz="2000" dirty="0"/>
              <a:t> </a:t>
            </a:r>
            <a:r>
              <a:rPr lang="en-US" sz="2000" dirty="0" err="1"/>
              <a:t>atau</a:t>
            </a:r>
            <a:r>
              <a:rPr lang="en-US" sz="2000" dirty="0"/>
              <a:t> </a:t>
            </a:r>
            <a:r>
              <a:rPr lang="en-US" sz="2000" dirty="0" err="1" smtClean="0"/>
              <a:t>fisik</a:t>
            </a:r>
            <a:r>
              <a:rPr lang="en-US" sz="2000" dirty="0" smtClean="0"/>
              <a:t> </a:t>
            </a:r>
            <a:r>
              <a:rPr lang="en-US" sz="2000" dirty="0" err="1" smtClean="0"/>
              <a:t>dan</a:t>
            </a:r>
            <a:r>
              <a:rPr lang="en-US" sz="2000" dirty="0" smtClean="0"/>
              <a:t> </a:t>
            </a:r>
            <a:r>
              <a:rPr lang="en-US" sz="2000" dirty="0" err="1" smtClean="0"/>
              <a:t>tetap</a:t>
            </a:r>
            <a:r>
              <a:rPr lang="en-US" sz="2000" dirty="0" smtClean="0"/>
              <a:t> </a:t>
            </a:r>
            <a:r>
              <a:rPr lang="en-US" sz="2000" dirty="0" err="1"/>
              <a:t>dalam</a:t>
            </a:r>
            <a:r>
              <a:rPr lang="en-US" sz="2000" dirty="0"/>
              <a:t> </a:t>
            </a:r>
            <a:r>
              <a:rPr lang="en-US" sz="2000" dirty="0" err="1"/>
              <a:t>ketidakpastian</a:t>
            </a:r>
            <a:r>
              <a:rPr lang="en-US" sz="2000" dirty="0"/>
              <a:t> yang </a:t>
            </a:r>
            <a:r>
              <a:rPr lang="en-US" sz="2000" dirty="0" err="1" smtClean="0"/>
              <a:t>ditentukan</a:t>
            </a:r>
            <a:r>
              <a:rPr lang="en-US" sz="2000" dirty="0" smtClean="0"/>
              <a:t> ( ± 0,5%)</a:t>
            </a:r>
          </a:p>
          <a:p>
            <a:pPr marL="0" indent="0">
              <a:buNone/>
            </a:pPr>
            <a:r>
              <a:rPr lang="en-US" sz="2000" dirty="0" err="1" smtClean="0"/>
              <a:t>Apabila</a:t>
            </a:r>
            <a:r>
              <a:rPr lang="en-US" sz="2000" dirty="0" smtClean="0"/>
              <a:t> </a:t>
            </a:r>
            <a:r>
              <a:rPr lang="en-US" sz="2000" dirty="0" err="1" smtClean="0"/>
              <a:t>ketidakpastian</a:t>
            </a:r>
            <a:r>
              <a:rPr lang="en-US" sz="2000" dirty="0" smtClean="0"/>
              <a:t> </a:t>
            </a:r>
            <a:r>
              <a:rPr lang="en-US" sz="2000" dirty="0" err="1"/>
              <a:t>itu</a:t>
            </a:r>
            <a:r>
              <a:rPr lang="en-US" sz="2000" dirty="0"/>
              <a:t> </a:t>
            </a:r>
            <a:r>
              <a:rPr lang="en-US" sz="2000" dirty="0" err="1" smtClean="0"/>
              <a:t>lebih</a:t>
            </a:r>
            <a:r>
              <a:rPr lang="en-US" sz="2000" dirty="0" smtClean="0"/>
              <a:t> </a:t>
            </a:r>
            <a:r>
              <a:rPr lang="en-US" sz="2000" dirty="0" err="1" smtClean="0"/>
              <a:t>besar</a:t>
            </a:r>
            <a:r>
              <a:rPr lang="en-US" sz="2000" dirty="0" smtClean="0"/>
              <a:t> </a:t>
            </a:r>
            <a:r>
              <a:rPr lang="en-US" sz="2000" dirty="0" err="1" smtClean="0"/>
              <a:t>dari</a:t>
            </a:r>
            <a:r>
              <a:rPr lang="en-US" sz="2000" dirty="0" smtClean="0"/>
              <a:t> ± </a:t>
            </a:r>
            <a:r>
              <a:rPr lang="en-US" sz="2000" dirty="0"/>
              <a:t>0,5</a:t>
            </a:r>
            <a:r>
              <a:rPr lang="en-US" sz="2000" dirty="0" smtClean="0"/>
              <a:t>%, </a:t>
            </a:r>
            <a:r>
              <a:rPr lang="en-US" sz="2000" dirty="0" err="1" smtClean="0"/>
              <a:t>maka</a:t>
            </a:r>
            <a:r>
              <a:rPr lang="en-US" sz="2000" dirty="0" smtClean="0"/>
              <a:t> </a:t>
            </a:r>
            <a:r>
              <a:rPr lang="en-US" sz="2000" dirty="0" err="1" smtClean="0"/>
              <a:t>bahan</a:t>
            </a:r>
            <a:r>
              <a:rPr lang="en-US" sz="2000" dirty="0" smtClean="0"/>
              <a:t> </a:t>
            </a:r>
            <a:r>
              <a:rPr lang="en-US" sz="2000" dirty="0" err="1" smtClean="0"/>
              <a:t>acuan</a:t>
            </a:r>
            <a:r>
              <a:rPr lang="en-US" sz="2000" dirty="0" smtClean="0"/>
              <a:t> </a:t>
            </a:r>
            <a:r>
              <a:rPr lang="en-US" sz="2000" dirty="0" err="1" smtClean="0"/>
              <a:t>telah</a:t>
            </a:r>
            <a:r>
              <a:rPr lang="en-US" sz="2000" dirty="0" smtClean="0"/>
              <a:t> </a:t>
            </a:r>
            <a:r>
              <a:rPr lang="en-US" sz="2000" dirty="0" err="1"/>
              <a:t>melewati</a:t>
            </a:r>
            <a:r>
              <a:rPr lang="en-US" sz="2000" dirty="0"/>
              <a:t> </a:t>
            </a:r>
            <a:r>
              <a:rPr lang="en-US" sz="2000" dirty="0" err="1" smtClean="0"/>
              <a:t>umur</a:t>
            </a:r>
            <a:r>
              <a:rPr lang="en-US" sz="2000" dirty="0" smtClean="0"/>
              <a:t> </a:t>
            </a:r>
            <a:r>
              <a:rPr lang="en-US" sz="2000" dirty="0" err="1"/>
              <a:t>simpannya</a:t>
            </a:r>
            <a:r>
              <a:rPr lang="en-US" sz="2000" dirty="0" smtClean="0"/>
              <a:t>. </a:t>
            </a:r>
          </a:p>
          <a:p>
            <a:pPr marL="0" indent="0">
              <a:buNone/>
            </a:pPr>
            <a:r>
              <a:rPr lang="en-US" sz="2000" dirty="0" err="1" smtClean="0"/>
              <a:t>Waktu</a:t>
            </a:r>
            <a:r>
              <a:rPr lang="en-US" sz="2000" dirty="0" smtClean="0"/>
              <a:t> </a:t>
            </a:r>
            <a:r>
              <a:rPr lang="en-US" sz="2000" dirty="0" err="1" smtClean="0"/>
              <a:t>kedaluwarsa</a:t>
            </a:r>
            <a:r>
              <a:rPr lang="en-US" sz="2000" dirty="0" smtClean="0"/>
              <a:t> </a:t>
            </a:r>
            <a:r>
              <a:rPr lang="en-US" sz="2000" dirty="0" err="1" smtClean="0"/>
              <a:t>larutan</a:t>
            </a:r>
            <a:r>
              <a:rPr lang="en-US" sz="2000" dirty="0" smtClean="0"/>
              <a:t> </a:t>
            </a:r>
            <a:r>
              <a:rPr lang="en-US" sz="2000" dirty="0" err="1" smtClean="0"/>
              <a:t>standar</a:t>
            </a:r>
            <a:r>
              <a:rPr lang="en-US" sz="2000" dirty="0" smtClean="0"/>
              <a:t> </a:t>
            </a:r>
            <a:r>
              <a:rPr lang="en-US" sz="2000" dirty="0" err="1"/>
              <a:t>tidak</a:t>
            </a:r>
            <a:r>
              <a:rPr lang="en-US" sz="2000" dirty="0"/>
              <a:t> </a:t>
            </a:r>
            <a:r>
              <a:rPr lang="en-US" sz="2000" dirty="0" err="1"/>
              <a:t>boleh</a:t>
            </a:r>
            <a:r>
              <a:rPr lang="en-US" sz="2000" dirty="0"/>
              <a:t> </a:t>
            </a:r>
            <a:r>
              <a:rPr lang="en-US" sz="2000" dirty="0" err="1"/>
              <a:t>melebihi</a:t>
            </a:r>
            <a:r>
              <a:rPr lang="en-US" sz="2000" dirty="0"/>
              <a:t> 1 </a:t>
            </a:r>
            <a:r>
              <a:rPr lang="en-US" sz="2000" dirty="0" err="1" smtClean="0"/>
              <a:t>tahun</a:t>
            </a:r>
            <a:r>
              <a:rPr lang="en-US" sz="2000" dirty="0" smtClean="0"/>
              <a:t>, </a:t>
            </a:r>
            <a:r>
              <a:rPr lang="en-US" sz="2000" dirty="0" err="1" smtClean="0"/>
              <a:t>umur</a:t>
            </a:r>
            <a:r>
              <a:rPr lang="en-US" sz="2000" dirty="0" smtClean="0"/>
              <a:t> </a:t>
            </a:r>
            <a:r>
              <a:rPr lang="en-US" sz="2000" dirty="0" err="1" smtClean="0"/>
              <a:t>simpan</a:t>
            </a:r>
            <a:r>
              <a:rPr lang="en-US" sz="2000" dirty="0" smtClean="0"/>
              <a:t> </a:t>
            </a:r>
            <a:r>
              <a:rPr lang="en-US" sz="2000" dirty="0" err="1" smtClean="0"/>
              <a:t>sekitar</a:t>
            </a:r>
            <a:r>
              <a:rPr lang="en-US" sz="2000" dirty="0" smtClean="0"/>
              <a:t> 2-4 </a:t>
            </a:r>
            <a:r>
              <a:rPr lang="en-US" sz="2000" dirty="0" err="1" smtClean="0"/>
              <a:t>tahun</a:t>
            </a:r>
            <a:r>
              <a:rPr lang="en-US" sz="2000" dirty="0" smtClean="0"/>
              <a:t>.</a:t>
            </a:r>
            <a:endParaRPr lang="en-US" sz="2000" dirty="0"/>
          </a:p>
          <a:p>
            <a:pPr marL="0" indent="0">
              <a:buNone/>
            </a:pPr>
            <a:endParaRPr lang="en-US" sz="2000" dirty="0"/>
          </a:p>
          <a:p>
            <a:pPr marL="0" indent="0">
              <a:buNone/>
            </a:pPr>
            <a:endParaRPr lang="en-US" sz="2000" dirty="0"/>
          </a:p>
          <a:p>
            <a:pPr marL="536575" indent="-536575"/>
            <a:endParaRPr lang="en-US" sz="2000" dirty="0"/>
          </a:p>
        </p:txBody>
      </p:sp>
    </p:spTree>
    <p:extLst>
      <p:ext uri="{BB962C8B-B14F-4D97-AF65-F5344CB8AC3E}">
        <p14:creationId xmlns:p14="http://schemas.microsoft.com/office/powerpoint/2010/main" val="3648560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8950"/>
            <a:ext cx="10515600" cy="1158875"/>
          </a:xfrm>
        </p:spPr>
        <p:txBody>
          <a:bodyPr>
            <a:normAutofit/>
          </a:bodyPr>
          <a:lstStyle/>
          <a:p>
            <a:r>
              <a:rPr lang="en-US" sz="3200" b="1" u="sng" dirty="0" err="1" smtClean="0">
                <a:effectLst>
                  <a:outerShdw blurRad="38100" dist="38100" dir="2700000" algn="tl">
                    <a:srgbClr val="000000">
                      <a:alpha val="43137"/>
                    </a:srgbClr>
                  </a:outerShdw>
                </a:effectLst>
              </a:rPr>
              <a:t>Kesalahan</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karena</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Faktor</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Manusia</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setelah</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wadah</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dibuka</a:t>
            </a:r>
            <a:r>
              <a:rPr lang="en-US" sz="3200" b="1" u="sng" dirty="0" smtClean="0">
                <a:effectLst>
                  <a:outerShdw blurRad="38100" dist="38100" dir="2700000" algn="tl">
                    <a:srgbClr val="000000">
                      <a:alpha val="43137"/>
                    </a:srgbClr>
                  </a:outerShdw>
                </a:effectLst>
              </a:rPr>
              <a:t>)</a:t>
            </a:r>
            <a:endParaRPr lang="en-US" sz="32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36575" indent="-536575"/>
            <a:r>
              <a:rPr lang="en-US" sz="2000" dirty="0" err="1" smtClean="0"/>
              <a:t>Kontaminasi</a:t>
            </a:r>
            <a:r>
              <a:rPr lang="en-US" sz="2000" dirty="0" smtClean="0"/>
              <a:t> </a:t>
            </a:r>
            <a:r>
              <a:rPr lang="en-US" sz="2000" dirty="0" err="1"/>
              <a:t>standar</a:t>
            </a:r>
            <a:r>
              <a:rPr lang="en-US" sz="2000" dirty="0"/>
              <a:t> </a:t>
            </a:r>
            <a:r>
              <a:rPr lang="en-US" sz="2000" dirty="0" err="1"/>
              <a:t>dari</a:t>
            </a:r>
            <a:r>
              <a:rPr lang="en-US" sz="2000" dirty="0"/>
              <a:t> </a:t>
            </a:r>
            <a:r>
              <a:rPr lang="en-US" sz="2000" dirty="0" err="1"/>
              <a:t>ujung</a:t>
            </a:r>
            <a:r>
              <a:rPr lang="en-US" sz="2000" dirty="0"/>
              <a:t> pipet, </a:t>
            </a:r>
            <a:r>
              <a:rPr lang="en-US" sz="2000" dirty="0" err="1"/>
              <a:t>peralatan</a:t>
            </a:r>
            <a:r>
              <a:rPr lang="en-US" sz="2000" dirty="0"/>
              <a:t> </a:t>
            </a:r>
            <a:r>
              <a:rPr lang="en-US" sz="2000" dirty="0" err="1"/>
              <a:t>gelas</a:t>
            </a:r>
            <a:r>
              <a:rPr lang="en-US" sz="2000" dirty="0"/>
              <a:t> </a:t>
            </a:r>
            <a:r>
              <a:rPr lang="en-US" sz="2000" dirty="0" err="1"/>
              <a:t>volumetrik</a:t>
            </a:r>
            <a:r>
              <a:rPr lang="en-US" sz="2000" dirty="0"/>
              <a:t>, </a:t>
            </a:r>
            <a:r>
              <a:rPr lang="en-US" sz="2000" dirty="0" err="1" smtClean="0"/>
              <a:t>dan</a:t>
            </a:r>
            <a:r>
              <a:rPr lang="en-US" sz="2000" dirty="0" smtClean="0"/>
              <a:t>/</a:t>
            </a:r>
            <a:r>
              <a:rPr lang="en-US" sz="2000" dirty="0" err="1" smtClean="0"/>
              <a:t>atau</a:t>
            </a:r>
            <a:r>
              <a:rPr lang="en-US" sz="2000" dirty="0" smtClean="0"/>
              <a:t> </a:t>
            </a:r>
            <a:r>
              <a:rPr lang="en-US" sz="2000" dirty="0" err="1" smtClean="0"/>
              <a:t>tutup</a:t>
            </a:r>
            <a:r>
              <a:rPr lang="en-US" sz="2000" dirty="0" smtClean="0"/>
              <a:t> </a:t>
            </a:r>
            <a:r>
              <a:rPr lang="en-US" sz="2000" dirty="0" err="1"/>
              <a:t>botol</a:t>
            </a:r>
            <a:r>
              <a:rPr lang="en-US" sz="2000" dirty="0"/>
              <a:t>.</a:t>
            </a:r>
          </a:p>
          <a:p>
            <a:pPr marL="536575" indent="-536575"/>
            <a:r>
              <a:rPr lang="en-US" sz="2000" dirty="0" err="1"/>
              <a:t>T</a:t>
            </a:r>
            <a:r>
              <a:rPr lang="en-US" sz="2000" dirty="0" err="1" smtClean="0"/>
              <a:t>utup</a:t>
            </a:r>
            <a:r>
              <a:rPr lang="en-US" sz="2000" dirty="0" smtClean="0"/>
              <a:t> </a:t>
            </a:r>
            <a:r>
              <a:rPr lang="en-US" sz="2000" dirty="0" err="1" smtClean="0"/>
              <a:t>wadah</a:t>
            </a:r>
            <a:r>
              <a:rPr lang="en-US" sz="2000" dirty="0" smtClean="0"/>
              <a:t> yang </a:t>
            </a:r>
            <a:r>
              <a:rPr lang="en-US" sz="2000" dirty="0" err="1" smtClean="0"/>
              <a:t>longgar</a:t>
            </a:r>
            <a:r>
              <a:rPr lang="en-US" sz="2000" dirty="0" smtClean="0"/>
              <a:t> </a:t>
            </a:r>
            <a:r>
              <a:rPr lang="en-US" sz="2000" dirty="0"/>
              <a:t>yang </a:t>
            </a:r>
            <a:r>
              <a:rPr lang="en-US" sz="2000" dirty="0" err="1" smtClean="0"/>
              <a:t>menyebabkan</a:t>
            </a:r>
            <a:r>
              <a:rPr lang="en-US" sz="2000" dirty="0" smtClean="0"/>
              <a:t> </a:t>
            </a:r>
            <a:r>
              <a:rPr lang="en-US" sz="2000" dirty="0" err="1" smtClean="0"/>
              <a:t>terjadinya</a:t>
            </a:r>
            <a:r>
              <a:rPr lang="en-US" sz="2000" dirty="0" smtClean="0"/>
              <a:t> </a:t>
            </a:r>
            <a:r>
              <a:rPr lang="en-US" sz="2000" dirty="0" err="1" smtClean="0"/>
              <a:t>penguapan</a:t>
            </a:r>
            <a:r>
              <a:rPr lang="en-US" sz="2000" dirty="0" smtClean="0"/>
              <a:t> </a:t>
            </a:r>
            <a:r>
              <a:rPr lang="en-US" sz="2000" dirty="0" err="1" smtClean="0"/>
              <a:t>bahan</a:t>
            </a:r>
            <a:r>
              <a:rPr lang="en-US" sz="2000" dirty="0" smtClean="0"/>
              <a:t> . </a:t>
            </a:r>
            <a:endParaRPr lang="en-US" sz="2000" dirty="0"/>
          </a:p>
          <a:p>
            <a:pPr marL="536575" indent="-536575"/>
            <a:r>
              <a:rPr lang="en-US" sz="2000" dirty="0" err="1"/>
              <a:t>Kontaminasi</a:t>
            </a:r>
            <a:r>
              <a:rPr lang="en-US" sz="2000" dirty="0"/>
              <a:t> </a:t>
            </a:r>
            <a:r>
              <a:rPr lang="en-US" sz="2000" dirty="0" err="1" smtClean="0"/>
              <a:t>isinya</a:t>
            </a:r>
            <a:r>
              <a:rPr lang="en-US" sz="2000" dirty="0" smtClean="0"/>
              <a:t> </a:t>
            </a:r>
            <a:r>
              <a:rPr lang="en-US" sz="2000" dirty="0" err="1"/>
              <a:t>oleh</a:t>
            </a:r>
            <a:r>
              <a:rPr lang="en-US" sz="2000" dirty="0"/>
              <a:t> </a:t>
            </a:r>
            <a:r>
              <a:rPr lang="en-US" sz="2000" dirty="0" err="1"/>
              <a:t>debu</a:t>
            </a:r>
            <a:r>
              <a:rPr lang="en-US" sz="2000" dirty="0"/>
              <a:t> </a:t>
            </a:r>
            <a:r>
              <a:rPr lang="en-US" sz="2000" dirty="0" err="1" smtClean="0"/>
              <a:t>dan</a:t>
            </a:r>
            <a:r>
              <a:rPr lang="en-US" sz="2000" dirty="0" smtClean="0"/>
              <a:t>/</a:t>
            </a:r>
            <a:r>
              <a:rPr lang="en-US" sz="2000" dirty="0" err="1" smtClean="0"/>
              <a:t>atau</a:t>
            </a:r>
            <a:r>
              <a:rPr lang="en-US" sz="2000" dirty="0" smtClean="0"/>
              <a:t> </a:t>
            </a:r>
            <a:r>
              <a:rPr lang="en-US" sz="2000" dirty="0" err="1"/>
              <a:t>uap</a:t>
            </a:r>
            <a:r>
              <a:rPr lang="en-US" sz="2000" dirty="0" smtClean="0"/>
              <a:t>.</a:t>
            </a:r>
          </a:p>
          <a:p>
            <a:pPr marL="536575" indent="-536575"/>
            <a:r>
              <a:rPr lang="en-US" sz="2000" dirty="0" err="1" smtClean="0"/>
              <a:t>Kontaminasi</a:t>
            </a:r>
            <a:r>
              <a:rPr lang="en-US" sz="2000" dirty="0" smtClean="0"/>
              <a:t> </a:t>
            </a:r>
            <a:r>
              <a:rPr lang="en-US" sz="2000" dirty="0" err="1" smtClean="0"/>
              <a:t>karena</a:t>
            </a:r>
            <a:r>
              <a:rPr lang="en-US" sz="2000" dirty="0" smtClean="0"/>
              <a:t> </a:t>
            </a:r>
            <a:r>
              <a:rPr lang="en-US" sz="2000" dirty="0" err="1" smtClean="0"/>
              <a:t>kesalahan</a:t>
            </a:r>
            <a:r>
              <a:rPr lang="en-US" sz="2000" dirty="0" smtClean="0"/>
              <a:t> </a:t>
            </a:r>
            <a:r>
              <a:rPr lang="en-US" sz="2000" dirty="0" err="1" smtClean="0"/>
              <a:t>pengemasan</a:t>
            </a:r>
            <a:r>
              <a:rPr lang="en-US" sz="2000" dirty="0" smtClean="0"/>
              <a:t>.</a:t>
            </a:r>
            <a:endParaRPr lang="en-US" sz="2000" dirty="0"/>
          </a:p>
          <a:p>
            <a:pPr marL="536575" indent="-536575"/>
            <a:r>
              <a:rPr lang="en-US" sz="2000" dirty="0" err="1" smtClean="0"/>
              <a:t>Kontaminasi</a:t>
            </a:r>
            <a:r>
              <a:rPr lang="en-US" sz="2000" dirty="0" smtClean="0"/>
              <a:t> </a:t>
            </a:r>
            <a:r>
              <a:rPr lang="en-US" sz="2000" dirty="0" err="1" smtClean="0"/>
              <a:t>tumpahan</a:t>
            </a:r>
            <a:r>
              <a:rPr lang="en-US" sz="2000" dirty="0" smtClean="0"/>
              <a:t> </a:t>
            </a:r>
            <a:r>
              <a:rPr lang="en-US" sz="2000" dirty="0" err="1"/>
              <a:t>secara</a:t>
            </a:r>
            <a:r>
              <a:rPr lang="en-US" sz="2000" dirty="0"/>
              <a:t> </a:t>
            </a:r>
            <a:r>
              <a:rPr lang="en-US" sz="2000" dirty="0" err="1"/>
              <a:t>tidak</a:t>
            </a:r>
            <a:r>
              <a:rPr lang="en-US" sz="2000" dirty="0"/>
              <a:t> </a:t>
            </a:r>
            <a:r>
              <a:rPr lang="en-US" sz="2000" dirty="0" err="1"/>
              <a:t>sengaja</a:t>
            </a:r>
            <a:r>
              <a:rPr lang="en-US" sz="2000" dirty="0"/>
              <a:t>.</a:t>
            </a:r>
          </a:p>
          <a:p>
            <a:endParaRPr lang="en-US" sz="2000" dirty="0"/>
          </a:p>
        </p:txBody>
      </p:sp>
    </p:spTree>
    <p:extLst>
      <p:ext uri="{BB962C8B-B14F-4D97-AF65-F5344CB8AC3E}">
        <p14:creationId xmlns:p14="http://schemas.microsoft.com/office/powerpoint/2010/main" val="341184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365126"/>
            <a:ext cx="10515600" cy="958850"/>
          </a:xfrm>
        </p:spPr>
        <p:txBody>
          <a:bodyPr>
            <a:normAutofit/>
          </a:bodyPr>
          <a:lstStyle/>
          <a:p>
            <a:r>
              <a:rPr lang="en-US" sz="3200" b="1" dirty="0" smtClean="0">
                <a:effectLst>
                  <a:outerShdw blurRad="38100" dist="38100" dir="2700000" algn="tl">
                    <a:srgbClr val="000000">
                      <a:alpha val="43137"/>
                    </a:srgbClr>
                  </a:outerShdw>
                </a:effectLst>
              </a:rPr>
              <a:t>(1) </a:t>
            </a:r>
            <a:r>
              <a:rPr lang="en-US" sz="3200" b="1" u="sng" dirty="0" err="1" smtClean="0">
                <a:effectLst>
                  <a:outerShdw blurRad="38100" dist="38100" dir="2700000" algn="tl">
                    <a:srgbClr val="000000">
                      <a:alpha val="43137"/>
                    </a:srgbClr>
                  </a:outerShdw>
                </a:effectLst>
              </a:rPr>
              <a:t>Homogen</a:t>
            </a:r>
            <a:endParaRPr lang="en-US" sz="32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62024" y="1263650"/>
            <a:ext cx="10448925" cy="1460500"/>
          </a:xfrm>
        </p:spPr>
        <p:txBody>
          <a:bodyPr/>
          <a:lstStyle/>
          <a:p>
            <a:pPr marL="0" indent="0">
              <a:buNone/>
            </a:pPr>
            <a:r>
              <a:rPr lang="en-US" dirty="0" err="1" smtClean="0"/>
              <a:t>Memastikan</a:t>
            </a:r>
            <a:r>
              <a:rPr lang="en-US" dirty="0" smtClean="0"/>
              <a:t> </a:t>
            </a:r>
            <a:r>
              <a:rPr lang="en-US" dirty="0" err="1" smtClean="0"/>
              <a:t>bahwa</a:t>
            </a:r>
            <a:r>
              <a:rPr lang="en-US" dirty="0" smtClean="0"/>
              <a:t> </a:t>
            </a:r>
            <a:r>
              <a:rPr lang="en-US" dirty="0" err="1" smtClean="0"/>
              <a:t>analisis</a:t>
            </a:r>
            <a:r>
              <a:rPr lang="en-US" dirty="0" smtClean="0"/>
              <a:t> </a:t>
            </a:r>
            <a:r>
              <a:rPr lang="en-US" dirty="0" err="1" smtClean="0"/>
              <a:t>semua</a:t>
            </a:r>
            <a:r>
              <a:rPr lang="en-US" dirty="0" smtClean="0"/>
              <a:t> </a:t>
            </a:r>
            <a:r>
              <a:rPr lang="en-US" dirty="0" err="1" smtClean="0"/>
              <a:t>sampel</a:t>
            </a:r>
            <a:r>
              <a:rPr lang="en-US" dirty="0" smtClean="0"/>
              <a:t> </a:t>
            </a:r>
            <a:r>
              <a:rPr lang="en-US" dirty="0" err="1" smtClean="0"/>
              <a:t>dari</a:t>
            </a:r>
            <a:r>
              <a:rPr lang="en-US" dirty="0" smtClean="0"/>
              <a:t> </a:t>
            </a:r>
            <a:r>
              <a:rPr lang="en-US" dirty="0" err="1" smtClean="0"/>
              <a:t>bahan</a:t>
            </a:r>
            <a:r>
              <a:rPr lang="en-US" dirty="0" smtClean="0"/>
              <a:t> </a:t>
            </a:r>
            <a:r>
              <a:rPr lang="en-US" dirty="0" err="1" smtClean="0"/>
              <a:t>acuan</a:t>
            </a:r>
            <a:r>
              <a:rPr lang="en-US" dirty="0" smtClean="0"/>
              <a:t> yang </a:t>
            </a:r>
            <a:r>
              <a:rPr lang="en-US" dirty="0" err="1" smtClean="0"/>
              <a:t>diambil</a:t>
            </a:r>
            <a:r>
              <a:rPr lang="en-US" dirty="0" smtClean="0"/>
              <a:t> </a:t>
            </a:r>
            <a:r>
              <a:rPr lang="en-US" dirty="0" err="1" smtClean="0"/>
              <a:t>untuk</a:t>
            </a:r>
            <a:r>
              <a:rPr lang="en-US" dirty="0" smtClean="0"/>
              <a:t> </a:t>
            </a:r>
            <a:r>
              <a:rPr lang="en-US" dirty="0" err="1" smtClean="0"/>
              <a:t>pengukuran</a:t>
            </a:r>
            <a:r>
              <a:rPr lang="en-US" dirty="0" smtClean="0"/>
              <a:t> </a:t>
            </a:r>
            <a:r>
              <a:rPr lang="en-US" dirty="0" err="1" smtClean="0"/>
              <a:t>akan</a:t>
            </a:r>
            <a:r>
              <a:rPr lang="en-US" dirty="0" smtClean="0"/>
              <a:t> </a:t>
            </a:r>
            <a:r>
              <a:rPr lang="en-US" dirty="0" err="1" smtClean="0"/>
              <a:t>menghasilkan</a:t>
            </a:r>
            <a:r>
              <a:rPr lang="en-US" dirty="0" smtClean="0"/>
              <a:t> </a:t>
            </a:r>
            <a:r>
              <a:rPr lang="en-US" dirty="0" err="1" smtClean="0"/>
              <a:t>hasil</a:t>
            </a:r>
            <a:r>
              <a:rPr lang="en-US" dirty="0" smtClean="0"/>
              <a:t> </a:t>
            </a:r>
            <a:r>
              <a:rPr lang="en-US" dirty="0" err="1" smtClean="0"/>
              <a:t>analitik</a:t>
            </a:r>
            <a:r>
              <a:rPr lang="en-US" dirty="0" smtClean="0"/>
              <a:t> yang </a:t>
            </a:r>
            <a:r>
              <a:rPr lang="en-US" dirty="0" err="1" smtClean="0"/>
              <a:t>sama</a:t>
            </a:r>
            <a:r>
              <a:rPr lang="en-US" dirty="0" smtClean="0"/>
              <a:t> </a:t>
            </a:r>
            <a:r>
              <a:rPr lang="en-US" dirty="0" err="1" smtClean="0"/>
              <a:t>dalam</a:t>
            </a:r>
            <a:r>
              <a:rPr lang="en-US" dirty="0" smtClean="0"/>
              <a:t> </a:t>
            </a:r>
            <a:r>
              <a:rPr lang="en-US" dirty="0" err="1" smtClean="0"/>
              <a:t>ketidakpastian</a:t>
            </a:r>
            <a:r>
              <a:rPr lang="en-US" dirty="0" smtClean="0"/>
              <a:t> </a:t>
            </a:r>
            <a:r>
              <a:rPr lang="en-US" dirty="0" err="1" smtClean="0"/>
              <a:t>pengukuran</a:t>
            </a:r>
            <a:r>
              <a:rPr lang="en-US" dirty="0" smtClean="0"/>
              <a:t> .</a:t>
            </a:r>
          </a:p>
          <a:p>
            <a:endParaRPr lang="en-US" dirty="0" smtClean="0"/>
          </a:p>
        </p:txBody>
      </p:sp>
      <p:sp>
        <p:nvSpPr>
          <p:cNvPr id="4" name="Title 1"/>
          <p:cNvSpPr txBox="1">
            <a:spLocks/>
          </p:cNvSpPr>
          <p:nvPr/>
        </p:nvSpPr>
        <p:spPr>
          <a:xfrm>
            <a:off x="895350" y="2574925"/>
            <a:ext cx="10515600" cy="892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effectLst>
                  <a:outerShdw blurRad="38100" dist="38100" dir="2700000" algn="tl">
                    <a:srgbClr val="000000">
                      <a:alpha val="43137"/>
                    </a:srgbClr>
                  </a:outerShdw>
                </a:effectLst>
              </a:rPr>
              <a:t>(2) </a:t>
            </a:r>
            <a:r>
              <a:rPr lang="en-US" sz="3200" b="1" u="sng" dirty="0" err="1" smtClean="0">
                <a:effectLst>
                  <a:outerShdw blurRad="38100" dist="38100" dir="2700000" algn="tl">
                    <a:srgbClr val="000000">
                      <a:alpha val="43137"/>
                    </a:srgbClr>
                  </a:outerShdw>
                </a:effectLst>
              </a:rPr>
              <a:t>Stabil</a:t>
            </a:r>
            <a:endParaRPr lang="en-US" sz="3200" b="1" u="sng" dirty="0">
              <a:effectLst>
                <a:outerShdw blurRad="38100" dist="38100" dir="2700000" algn="tl">
                  <a:srgbClr val="000000">
                    <a:alpha val="43137"/>
                  </a:srgbClr>
                </a:outerShdw>
              </a:effectLst>
            </a:endParaRPr>
          </a:p>
        </p:txBody>
      </p:sp>
      <p:sp>
        <p:nvSpPr>
          <p:cNvPr id="5" name="Content Placeholder 2"/>
          <p:cNvSpPr txBox="1">
            <a:spLocks/>
          </p:cNvSpPr>
          <p:nvPr/>
        </p:nvSpPr>
        <p:spPr>
          <a:xfrm>
            <a:off x="990600" y="3486149"/>
            <a:ext cx="10515600" cy="2152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smtClean="0"/>
              <a:t>Produsen</a:t>
            </a:r>
            <a:r>
              <a:rPr lang="en-US" dirty="0" smtClean="0"/>
              <a:t> </a:t>
            </a:r>
            <a:r>
              <a:rPr lang="en-US" dirty="0" err="1" smtClean="0"/>
              <a:t>harus</a:t>
            </a:r>
            <a:r>
              <a:rPr lang="en-US" dirty="0" smtClean="0"/>
              <a:t> </a:t>
            </a:r>
            <a:r>
              <a:rPr lang="en-US" dirty="0" err="1" smtClean="0"/>
              <a:t>memberi</a:t>
            </a:r>
            <a:r>
              <a:rPr lang="en-US" dirty="0" smtClean="0"/>
              <a:t> </a:t>
            </a:r>
            <a:r>
              <a:rPr lang="en-US" dirty="0" err="1" smtClean="0"/>
              <a:t>pernyataan</a:t>
            </a:r>
            <a:r>
              <a:rPr lang="en-US" dirty="0" smtClean="0"/>
              <a:t> useable life </a:t>
            </a:r>
            <a:r>
              <a:rPr lang="en-US" dirty="0" err="1" smtClean="0"/>
              <a:t>terhadap</a:t>
            </a:r>
            <a:r>
              <a:rPr lang="en-US" dirty="0" smtClean="0"/>
              <a:t> </a:t>
            </a:r>
            <a:r>
              <a:rPr lang="en-US" dirty="0" err="1" smtClean="0"/>
              <a:t>bahan</a:t>
            </a:r>
            <a:r>
              <a:rPr lang="en-US" dirty="0" smtClean="0"/>
              <a:t> </a:t>
            </a:r>
            <a:r>
              <a:rPr lang="en-US" dirty="0" err="1" smtClean="0"/>
              <a:t>acuan</a:t>
            </a:r>
            <a:r>
              <a:rPr lang="en-US" dirty="0" smtClean="0"/>
              <a:t> yang  </a:t>
            </a:r>
            <a:r>
              <a:rPr lang="en-US" dirty="0" err="1" smtClean="0"/>
              <a:t>digunakan</a:t>
            </a:r>
            <a:r>
              <a:rPr lang="en-US" dirty="0" smtClean="0"/>
              <a:t>, </a:t>
            </a:r>
            <a:r>
              <a:rPr lang="en-US" dirty="0" err="1" smtClean="0"/>
              <a:t>karena</a:t>
            </a:r>
            <a:r>
              <a:rPr lang="en-US" dirty="0" smtClean="0"/>
              <a:t> </a:t>
            </a:r>
            <a:r>
              <a:rPr lang="en-US" dirty="0" err="1" smtClean="0"/>
              <a:t>bahan</a:t>
            </a:r>
            <a:r>
              <a:rPr lang="en-US" dirty="0" smtClean="0"/>
              <a:t> </a:t>
            </a:r>
            <a:r>
              <a:rPr lang="en-US" dirty="0" err="1" smtClean="0"/>
              <a:t>bisa</a:t>
            </a:r>
            <a:r>
              <a:rPr lang="en-US" dirty="0" smtClean="0"/>
              <a:t> </a:t>
            </a:r>
            <a:r>
              <a:rPr lang="en-US" dirty="0" err="1" smtClean="0"/>
              <a:t>sensitif</a:t>
            </a:r>
            <a:r>
              <a:rPr lang="en-US" dirty="0" smtClean="0"/>
              <a:t> </a:t>
            </a:r>
            <a:r>
              <a:rPr lang="en-US" dirty="0" err="1" smtClean="0"/>
              <a:t>terhadap</a:t>
            </a:r>
            <a:r>
              <a:rPr lang="en-US" dirty="0" smtClean="0"/>
              <a:t> </a:t>
            </a:r>
            <a:r>
              <a:rPr lang="en-US" dirty="0" err="1" smtClean="0"/>
              <a:t>cahaya</a:t>
            </a:r>
            <a:r>
              <a:rPr lang="en-US" dirty="0" smtClean="0"/>
              <a:t>, </a:t>
            </a:r>
            <a:r>
              <a:rPr lang="en-US" dirty="0" err="1" smtClean="0"/>
              <a:t>kelembaban</a:t>
            </a:r>
            <a:r>
              <a:rPr lang="en-US" dirty="0" smtClean="0"/>
              <a:t>, </a:t>
            </a:r>
            <a:r>
              <a:rPr lang="en-US" dirty="0" err="1" smtClean="0"/>
              <a:t>aktivitas</a:t>
            </a:r>
            <a:r>
              <a:rPr lang="en-US" dirty="0" smtClean="0"/>
              <a:t> </a:t>
            </a:r>
            <a:r>
              <a:rPr lang="en-US" dirty="0" err="1" smtClean="0"/>
              <a:t>mikroba</a:t>
            </a:r>
            <a:r>
              <a:rPr lang="en-US" dirty="0" smtClean="0"/>
              <a:t>, </a:t>
            </a:r>
            <a:r>
              <a:rPr lang="en-US" dirty="0" err="1" smtClean="0"/>
              <a:t>suhu</a:t>
            </a:r>
            <a:r>
              <a:rPr lang="en-US" dirty="0" smtClean="0"/>
              <a:t>, </a:t>
            </a:r>
            <a:r>
              <a:rPr lang="en-US" dirty="0" err="1" smtClean="0"/>
              <a:t>waktu</a:t>
            </a:r>
            <a:r>
              <a:rPr lang="en-US" dirty="0" smtClean="0"/>
              <a:t>, </a:t>
            </a:r>
            <a:r>
              <a:rPr lang="en-US" dirty="0" err="1" smtClean="0"/>
              <a:t>dll</a:t>
            </a:r>
            <a:r>
              <a:rPr lang="en-US" dirty="0" smtClean="0"/>
              <a:t>. </a:t>
            </a:r>
          </a:p>
          <a:p>
            <a:pPr marL="0" indent="0">
              <a:buFont typeface="Arial" panose="020B0604020202020204" pitchFamily="34" charset="0"/>
              <a:buNone/>
            </a:pPr>
            <a:r>
              <a:rPr lang="en-US" dirty="0" err="1" smtClean="0"/>
              <a:t>Pengujian</a:t>
            </a:r>
            <a:r>
              <a:rPr lang="en-US" dirty="0" smtClean="0"/>
              <a:t> </a:t>
            </a:r>
            <a:r>
              <a:rPr lang="en-US" dirty="0" err="1" smtClean="0"/>
              <a:t>jangka</a:t>
            </a:r>
            <a:r>
              <a:rPr lang="en-US" dirty="0" smtClean="0"/>
              <a:t> </a:t>
            </a:r>
            <a:r>
              <a:rPr lang="en-US" dirty="0" err="1" smtClean="0"/>
              <a:t>panjang</a:t>
            </a:r>
            <a:r>
              <a:rPr lang="en-US" dirty="0" smtClean="0"/>
              <a:t> </a:t>
            </a:r>
            <a:r>
              <a:rPr lang="en-US" dirty="0" err="1" smtClean="0"/>
              <a:t>diperlukan</a:t>
            </a:r>
            <a:r>
              <a:rPr lang="en-US" dirty="0" smtClean="0"/>
              <a:t> </a:t>
            </a:r>
            <a:r>
              <a:rPr lang="en-US" dirty="0" err="1" smtClean="0"/>
              <a:t>untuk</a:t>
            </a:r>
            <a:r>
              <a:rPr lang="en-US" dirty="0" smtClean="0"/>
              <a:t> </a:t>
            </a:r>
            <a:r>
              <a:rPr lang="en-US" dirty="0" err="1" smtClean="0"/>
              <a:t>memvalidasi</a:t>
            </a:r>
            <a:r>
              <a:rPr lang="en-US" dirty="0" smtClean="0"/>
              <a:t> </a:t>
            </a:r>
            <a:r>
              <a:rPr lang="en-US" dirty="0" err="1" smtClean="0"/>
              <a:t>stabilitas</a:t>
            </a:r>
            <a:r>
              <a:rPr lang="en-US" dirty="0" smtClean="0"/>
              <a:t> material </a:t>
            </a:r>
            <a:r>
              <a:rPr lang="en-US" dirty="0" err="1" smtClean="0"/>
              <a:t>pada</a:t>
            </a:r>
            <a:r>
              <a:rPr lang="en-US" dirty="0" smtClean="0"/>
              <a:t> </a:t>
            </a:r>
            <a:r>
              <a:rPr lang="en-US" dirty="0" err="1" smtClean="0"/>
              <a:t>berbagai</a:t>
            </a:r>
            <a:r>
              <a:rPr lang="en-US" dirty="0" smtClean="0"/>
              <a:t> </a:t>
            </a:r>
            <a:r>
              <a:rPr lang="en-US" dirty="0" err="1" smtClean="0"/>
              <a:t>kondisi</a:t>
            </a:r>
            <a:r>
              <a:rPr lang="en-US" dirty="0" smtClean="0"/>
              <a:t> </a:t>
            </a:r>
            <a:r>
              <a:rPr lang="en-US" dirty="0" err="1" smtClean="0"/>
              <a:t>penyimpanan</a:t>
            </a:r>
            <a:r>
              <a:rPr lang="en-US" dirty="0" smtClean="0"/>
              <a:t> </a:t>
            </a:r>
            <a:r>
              <a:rPr lang="en-US" dirty="0" err="1" smtClean="0"/>
              <a:t>dan</a:t>
            </a:r>
            <a:r>
              <a:rPr lang="en-US" dirty="0" smtClean="0"/>
              <a:t> </a:t>
            </a:r>
            <a:r>
              <a:rPr lang="en-US" dirty="0" err="1" smtClean="0"/>
              <a:t>transportasi</a:t>
            </a:r>
            <a:r>
              <a:rPr lang="en-US" dirty="0" smtClean="0"/>
              <a:t>.</a:t>
            </a:r>
          </a:p>
          <a:p>
            <a:endParaRPr lang="en-US" dirty="0"/>
          </a:p>
        </p:txBody>
      </p:sp>
    </p:spTree>
    <p:extLst>
      <p:ext uri="{BB962C8B-B14F-4D97-AF65-F5344CB8AC3E}">
        <p14:creationId xmlns:p14="http://schemas.microsoft.com/office/powerpoint/2010/main" val="44236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375"/>
          </a:xfrm>
        </p:spPr>
        <p:txBody>
          <a:bodyPr>
            <a:normAutofit/>
          </a:bodyPr>
          <a:lstStyle/>
          <a:p>
            <a:r>
              <a:rPr lang="en-US" sz="3200" b="1" dirty="0" smtClean="0">
                <a:effectLst>
                  <a:outerShdw blurRad="38100" dist="38100" dir="2700000" algn="tl">
                    <a:srgbClr val="000000">
                      <a:alpha val="43137"/>
                    </a:srgbClr>
                  </a:outerShdw>
                </a:effectLst>
              </a:rPr>
              <a:t>(3) </a:t>
            </a:r>
            <a:r>
              <a:rPr lang="en-US" sz="3200" b="1" u="sng" dirty="0" err="1" smtClean="0">
                <a:effectLst>
                  <a:outerShdw blurRad="38100" dist="38100" dir="2700000" algn="tl">
                    <a:srgbClr val="000000">
                      <a:alpha val="43137"/>
                    </a:srgbClr>
                  </a:outerShdw>
                </a:effectLst>
              </a:rPr>
              <a:t>Kemiripan</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dengan</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sampel</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asli</a:t>
            </a:r>
            <a:endParaRPr lang="en-US" sz="32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04875" y="1177925"/>
            <a:ext cx="10515600" cy="1060450"/>
          </a:xfrm>
        </p:spPr>
        <p:txBody>
          <a:bodyPr/>
          <a:lstStyle/>
          <a:p>
            <a:pPr marL="0" indent="0">
              <a:buNone/>
            </a:pPr>
            <a:r>
              <a:rPr lang="en-US" dirty="0" err="1" smtClean="0"/>
              <a:t>Untuk</a:t>
            </a:r>
            <a:r>
              <a:rPr lang="en-US" dirty="0" smtClean="0"/>
              <a:t> </a:t>
            </a:r>
            <a:r>
              <a:rPr lang="en-US" dirty="0" err="1" smtClean="0"/>
              <a:t>mendapatkan</a:t>
            </a:r>
            <a:r>
              <a:rPr lang="en-US" dirty="0" smtClean="0"/>
              <a:t> </a:t>
            </a:r>
            <a:r>
              <a:rPr lang="en-US" dirty="0" err="1" smtClean="0"/>
              <a:t>hasil</a:t>
            </a:r>
            <a:r>
              <a:rPr lang="en-US" dirty="0" smtClean="0"/>
              <a:t> </a:t>
            </a:r>
            <a:r>
              <a:rPr lang="en-US" dirty="0" err="1" smtClean="0"/>
              <a:t>analisis</a:t>
            </a:r>
            <a:r>
              <a:rPr lang="en-US" dirty="0" smtClean="0"/>
              <a:t> yang </a:t>
            </a:r>
            <a:r>
              <a:rPr lang="en-US" dirty="0" err="1" smtClean="0"/>
              <a:t>bermakna</a:t>
            </a:r>
            <a:r>
              <a:rPr lang="en-US" dirty="0" smtClean="0"/>
              <a:t>, </a:t>
            </a:r>
            <a:r>
              <a:rPr lang="en-US" dirty="0" err="1" smtClean="0"/>
              <a:t>bahan</a:t>
            </a:r>
            <a:r>
              <a:rPr lang="en-US" dirty="0" smtClean="0"/>
              <a:t> </a:t>
            </a:r>
            <a:r>
              <a:rPr lang="en-US" dirty="0" err="1" smtClean="0"/>
              <a:t>acuan</a:t>
            </a:r>
            <a:r>
              <a:rPr lang="en-US" dirty="0" smtClean="0"/>
              <a:t> </a:t>
            </a:r>
            <a:r>
              <a:rPr lang="en-US" dirty="0" err="1" smtClean="0"/>
              <a:t>harus</a:t>
            </a:r>
            <a:r>
              <a:rPr lang="en-US" dirty="0" smtClean="0"/>
              <a:t> </a:t>
            </a:r>
            <a:r>
              <a:rPr lang="en-US" dirty="0" err="1" smtClean="0"/>
              <a:t>semirip</a:t>
            </a:r>
            <a:r>
              <a:rPr lang="en-US" dirty="0" smtClean="0"/>
              <a:t> </a:t>
            </a:r>
            <a:r>
              <a:rPr lang="en-US" dirty="0" err="1" smtClean="0"/>
              <a:t>mungkin</a:t>
            </a:r>
            <a:r>
              <a:rPr lang="en-US" dirty="0" smtClean="0"/>
              <a:t> </a:t>
            </a:r>
            <a:r>
              <a:rPr lang="en-US" dirty="0" err="1" smtClean="0"/>
              <a:t>dengan</a:t>
            </a:r>
            <a:r>
              <a:rPr lang="en-US" dirty="0" smtClean="0"/>
              <a:t> </a:t>
            </a:r>
            <a:r>
              <a:rPr lang="en-US" dirty="0" err="1" smtClean="0"/>
              <a:t>matriks</a:t>
            </a:r>
            <a:r>
              <a:rPr lang="en-US" dirty="0" smtClean="0"/>
              <a:t> </a:t>
            </a:r>
            <a:r>
              <a:rPr lang="en-US" dirty="0" err="1" smtClean="0"/>
              <a:t>sampel</a:t>
            </a:r>
            <a:r>
              <a:rPr lang="en-US" dirty="0" smtClean="0"/>
              <a:t> yang </a:t>
            </a:r>
            <a:r>
              <a:rPr lang="en-US" dirty="0" err="1" smtClean="0"/>
              <a:t>diuji</a:t>
            </a:r>
            <a:r>
              <a:rPr lang="en-US" dirty="0" smtClean="0"/>
              <a:t>.</a:t>
            </a:r>
            <a:endParaRPr lang="en-US" dirty="0"/>
          </a:p>
        </p:txBody>
      </p:sp>
      <p:sp>
        <p:nvSpPr>
          <p:cNvPr id="4" name="Title 1"/>
          <p:cNvSpPr txBox="1">
            <a:spLocks/>
          </p:cNvSpPr>
          <p:nvPr/>
        </p:nvSpPr>
        <p:spPr>
          <a:xfrm>
            <a:off x="895350" y="2060576"/>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effectLst>
                  <a:outerShdw blurRad="38100" dist="38100" dir="2700000" algn="tl">
                    <a:srgbClr val="000000">
                      <a:alpha val="43137"/>
                    </a:srgbClr>
                  </a:outerShdw>
                </a:effectLst>
              </a:rPr>
              <a:t>(4) </a:t>
            </a:r>
            <a:r>
              <a:rPr lang="en-US" sz="3200" b="1" u="sng" dirty="0" err="1" smtClean="0">
                <a:effectLst>
                  <a:outerShdw blurRad="38100" dist="38100" dir="2700000" algn="tl">
                    <a:srgbClr val="000000">
                      <a:alpha val="43137"/>
                    </a:srgbClr>
                  </a:outerShdw>
                </a:effectLst>
              </a:rPr>
              <a:t>Akurasi</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Ketidakpastian</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dan</a:t>
            </a:r>
            <a:r>
              <a:rPr lang="en-US" sz="3200" b="1" u="sng" dirty="0" smtClean="0">
                <a:effectLst>
                  <a:outerShdw blurRad="38100" dist="38100" dir="2700000" algn="tl">
                    <a:srgbClr val="000000">
                      <a:alpha val="43137"/>
                    </a:srgbClr>
                  </a:outerShdw>
                </a:effectLst>
              </a:rPr>
              <a:t> </a:t>
            </a:r>
            <a:r>
              <a:rPr lang="en-US" sz="3200" b="1" u="sng" dirty="0" err="1" smtClean="0">
                <a:effectLst>
                  <a:outerShdw blurRad="38100" dist="38100" dir="2700000" algn="tl">
                    <a:srgbClr val="000000">
                      <a:alpha val="43137"/>
                    </a:srgbClr>
                  </a:outerShdw>
                </a:effectLst>
              </a:rPr>
              <a:t>Ketertelusuran</a:t>
            </a:r>
            <a:endParaRPr lang="en-US" sz="3200" b="1" u="sng" dirty="0">
              <a:effectLst>
                <a:outerShdw blurRad="38100" dist="38100" dir="2700000" algn="tl">
                  <a:srgbClr val="000000">
                    <a:alpha val="43137"/>
                  </a:srgbClr>
                </a:outerShdw>
              </a:effectLst>
            </a:endParaRPr>
          </a:p>
        </p:txBody>
      </p:sp>
      <p:sp>
        <p:nvSpPr>
          <p:cNvPr id="5" name="Content Placeholder 2"/>
          <p:cNvSpPr txBox="1">
            <a:spLocks/>
          </p:cNvSpPr>
          <p:nvPr/>
        </p:nvSpPr>
        <p:spPr>
          <a:xfrm>
            <a:off x="923925" y="2873375"/>
            <a:ext cx="10515600" cy="3527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smtClean="0"/>
              <a:t>Nilai</a:t>
            </a:r>
            <a:r>
              <a:rPr lang="en-US" dirty="0" smtClean="0"/>
              <a:t> </a:t>
            </a:r>
            <a:r>
              <a:rPr lang="en-US" dirty="0" err="1" smtClean="0"/>
              <a:t>tersertifikasi</a:t>
            </a:r>
            <a:r>
              <a:rPr lang="en-US" dirty="0" smtClean="0"/>
              <a:t> </a:t>
            </a:r>
            <a:r>
              <a:rPr lang="en-US" dirty="0" err="1" smtClean="0"/>
              <a:t>merupakan</a:t>
            </a:r>
            <a:r>
              <a:rPr lang="en-US" dirty="0" smtClean="0"/>
              <a:t> </a:t>
            </a:r>
            <a:r>
              <a:rPr lang="en-US" dirty="0" err="1" smtClean="0"/>
              <a:t>pendekatan</a:t>
            </a:r>
            <a:r>
              <a:rPr lang="en-US" dirty="0" smtClean="0"/>
              <a:t> </a:t>
            </a:r>
            <a:r>
              <a:rPr lang="en-US" dirty="0" err="1" smtClean="0"/>
              <a:t>terbaik</a:t>
            </a:r>
            <a:r>
              <a:rPr lang="en-US" dirty="0" smtClean="0"/>
              <a:t> </a:t>
            </a:r>
            <a:r>
              <a:rPr lang="en-US" dirty="0" err="1" smtClean="0"/>
              <a:t>dari</a:t>
            </a:r>
            <a:r>
              <a:rPr lang="en-US" dirty="0" smtClean="0"/>
              <a:t> </a:t>
            </a:r>
            <a:r>
              <a:rPr lang="en-US" dirty="0" err="1" smtClean="0"/>
              <a:t>konsentrasi</a:t>
            </a:r>
            <a:r>
              <a:rPr lang="en-US" dirty="0" smtClean="0"/>
              <a:t> </a:t>
            </a:r>
            <a:r>
              <a:rPr lang="en-US" dirty="0" err="1" smtClean="0"/>
              <a:t>analit</a:t>
            </a:r>
            <a:r>
              <a:rPr lang="en-US" dirty="0" smtClean="0"/>
              <a:t> yang </a:t>
            </a:r>
            <a:r>
              <a:rPr lang="en-US" dirty="0" err="1" smtClean="0"/>
              <a:t>sebenarnya</a:t>
            </a:r>
            <a:r>
              <a:rPr lang="en-US" dirty="0" smtClean="0"/>
              <a:t>. </a:t>
            </a:r>
          </a:p>
          <a:p>
            <a:pPr marL="0" indent="0">
              <a:buFont typeface="Arial" panose="020B0604020202020204" pitchFamily="34" charset="0"/>
              <a:buNone/>
            </a:pPr>
            <a:r>
              <a:rPr lang="en-US" dirty="0" err="1" smtClean="0"/>
              <a:t>Selama</a:t>
            </a:r>
            <a:r>
              <a:rPr lang="en-US" dirty="0" smtClean="0"/>
              <a:t> proses </a:t>
            </a:r>
            <a:r>
              <a:rPr lang="en-US" dirty="0" err="1" smtClean="0"/>
              <a:t>sertifikasi</a:t>
            </a:r>
            <a:r>
              <a:rPr lang="en-US" dirty="0" smtClean="0"/>
              <a:t>, </a:t>
            </a:r>
            <a:r>
              <a:rPr lang="en-US" dirty="0" err="1" smtClean="0"/>
              <a:t>berbagai</a:t>
            </a:r>
            <a:r>
              <a:rPr lang="en-US" dirty="0" smtClean="0"/>
              <a:t> </a:t>
            </a:r>
            <a:r>
              <a:rPr lang="en-US" dirty="0" err="1" smtClean="0"/>
              <a:t>metode</a:t>
            </a:r>
            <a:r>
              <a:rPr lang="en-US" dirty="0" smtClean="0"/>
              <a:t> </a:t>
            </a:r>
            <a:r>
              <a:rPr lang="en-US" dirty="0" err="1" smtClean="0"/>
              <a:t>analitis</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nilai</a:t>
            </a:r>
            <a:r>
              <a:rPr lang="en-US" dirty="0" smtClean="0"/>
              <a:t> </a:t>
            </a:r>
            <a:r>
              <a:rPr lang="en-US" dirty="0" err="1" smtClean="0"/>
              <a:t>sebenarnya</a:t>
            </a:r>
            <a:r>
              <a:rPr lang="en-US" dirty="0" smtClean="0"/>
              <a:t> </a:t>
            </a:r>
            <a:r>
              <a:rPr lang="en-US" dirty="0" err="1" smtClean="0"/>
              <a:t>itu</a:t>
            </a:r>
            <a:r>
              <a:rPr lang="en-US" dirty="0" smtClean="0"/>
              <a:t>. </a:t>
            </a:r>
          </a:p>
          <a:p>
            <a:pPr marL="0" indent="0">
              <a:buFont typeface="Arial" panose="020B0604020202020204" pitchFamily="34" charset="0"/>
              <a:buNone/>
            </a:pPr>
            <a:r>
              <a:rPr lang="en-US" dirty="0" err="1" smtClean="0"/>
              <a:t>Perkiraan</a:t>
            </a:r>
            <a:r>
              <a:rPr lang="en-US" dirty="0" smtClean="0"/>
              <a:t> </a:t>
            </a:r>
            <a:r>
              <a:rPr lang="en-US" dirty="0" err="1" smtClean="0"/>
              <a:t>ketidakpastian</a:t>
            </a:r>
            <a:r>
              <a:rPr lang="en-US" dirty="0" smtClean="0"/>
              <a:t> </a:t>
            </a:r>
            <a:r>
              <a:rPr lang="en-US" dirty="0" err="1" smtClean="0"/>
              <a:t>sesungguhnya</a:t>
            </a:r>
            <a:r>
              <a:rPr lang="en-US" dirty="0" smtClean="0"/>
              <a:t> </a:t>
            </a:r>
            <a:r>
              <a:rPr lang="en-US" dirty="0" err="1" smtClean="0"/>
              <a:t>berdasarkan</a:t>
            </a:r>
            <a:r>
              <a:rPr lang="en-US" dirty="0" smtClean="0"/>
              <a:t> proses </a:t>
            </a:r>
            <a:r>
              <a:rPr lang="en-US" dirty="0" err="1" smtClean="0"/>
              <a:t>ini</a:t>
            </a:r>
            <a:r>
              <a:rPr lang="en-US" dirty="0" smtClean="0"/>
              <a:t>, </a:t>
            </a:r>
            <a:r>
              <a:rPr lang="en-US" dirty="0" err="1" smtClean="0"/>
              <a:t>bersama</a:t>
            </a:r>
            <a:r>
              <a:rPr lang="en-US" dirty="0" smtClean="0"/>
              <a:t> </a:t>
            </a:r>
            <a:r>
              <a:rPr lang="en-US" dirty="0" err="1" smtClean="0"/>
              <a:t>dengan</a:t>
            </a:r>
            <a:r>
              <a:rPr lang="en-US" dirty="0" smtClean="0"/>
              <a:t> </a:t>
            </a:r>
            <a:r>
              <a:rPr lang="en-US" dirty="0" err="1" smtClean="0"/>
              <a:t>informasi</a:t>
            </a:r>
            <a:r>
              <a:rPr lang="en-US" dirty="0" smtClean="0"/>
              <a:t> </a:t>
            </a:r>
            <a:r>
              <a:rPr lang="en-US" dirty="0" err="1" smtClean="0"/>
              <a:t>tentang</a:t>
            </a:r>
            <a:r>
              <a:rPr lang="en-US" dirty="0" smtClean="0"/>
              <a:t> </a:t>
            </a:r>
            <a:r>
              <a:rPr lang="en-US" dirty="0" err="1" smtClean="0"/>
              <a:t>homogenitas</a:t>
            </a:r>
            <a:r>
              <a:rPr lang="en-US" dirty="0" smtClean="0"/>
              <a:t> </a:t>
            </a:r>
            <a:r>
              <a:rPr lang="en-US" dirty="0" err="1" smtClean="0"/>
              <a:t>bahan</a:t>
            </a:r>
            <a:r>
              <a:rPr lang="en-US" dirty="0" smtClean="0"/>
              <a:t> </a:t>
            </a:r>
            <a:r>
              <a:rPr lang="en-US" dirty="0" err="1" smtClean="0"/>
              <a:t>dapat</a:t>
            </a:r>
            <a:r>
              <a:rPr lang="en-US" dirty="0" smtClean="0"/>
              <a:t> </a:t>
            </a:r>
            <a:r>
              <a:rPr lang="en-US" dirty="0" err="1" smtClean="0"/>
              <a:t>memberikan</a:t>
            </a:r>
            <a:r>
              <a:rPr lang="en-US" dirty="0" smtClean="0"/>
              <a:t> </a:t>
            </a:r>
            <a:r>
              <a:rPr lang="en-US" dirty="0" err="1" smtClean="0"/>
              <a:t>ketertelusuran</a:t>
            </a:r>
            <a:r>
              <a:rPr lang="en-US" dirty="0" smtClean="0"/>
              <a:t> </a:t>
            </a:r>
            <a:r>
              <a:rPr lang="en-US" dirty="0" err="1" smtClean="0"/>
              <a:t>bahan</a:t>
            </a:r>
            <a:r>
              <a:rPr lang="en-US" dirty="0" smtClean="0"/>
              <a:t> </a:t>
            </a:r>
            <a:r>
              <a:rPr lang="en-US" dirty="0" err="1" smtClean="0"/>
              <a:t>acuan</a:t>
            </a:r>
            <a:r>
              <a:rPr lang="en-US" dirty="0" smtClean="0"/>
              <a:t> </a:t>
            </a:r>
            <a:r>
              <a:rPr lang="en-US" dirty="0" err="1" smtClean="0"/>
              <a:t>bersertifikat</a:t>
            </a:r>
            <a:r>
              <a:rPr lang="en-US" dirty="0" smtClean="0"/>
              <a:t>, yang </a:t>
            </a:r>
            <a:r>
              <a:rPr lang="en-US" dirty="0" err="1" smtClean="0"/>
              <a:t>diperlukan</a:t>
            </a:r>
            <a:r>
              <a:rPr lang="en-US" dirty="0" smtClean="0"/>
              <a:t> </a:t>
            </a:r>
            <a:r>
              <a:rPr lang="en-US" dirty="0" err="1" smtClean="0"/>
              <a:t>untuk</a:t>
            </a:r>
            <a:r>
              <a:rPr lang="en-US" dirty="0" smtClean="0"/>
              <a:t> </a:t>
            </a:r>
            <a:r>
              <a:rPr lang="en-US" dirty="0" err="1" smtClean="0"/>
              <a:t>perbandingan</a:t>
            </a:r>
            <a:r>
              <a:rPr lang="en-US" dirty="0" smtClean="0"/>
              <a:t> </a:t>
            </a:r>
            <a:r>
              <a:rPr lang="en-US" dirty="0" err="1" smtClean="0"/>
              <a:t>pada</a:t>
            </a:r>
            <a:r>
              <a:rPr lang="en-US" dirty="0" smtClean="0"/>
              <a:t> </a:t>
            </a:r>
            <a:r>
              <a:rPr lang="en-US" dirty="0" err="1" smtClean="0"/>
              <a:t>skala</a:t>
            </a:r>
            <a:r>
              <a:rPr lang="en-US" dirty="0" smtClean="0"/>
              <a:t> </a:t>
            </a:r>
            <a:r>
              <a:rPr lang="en-US" dirty="0" err="1" smtClean="0"/>
              <a:t>internasional</a:t>
            </a:r>
            <a:r>
              <a:rPr lang="en-US" dirty="0" smtClean="0"/>
              <a:t>.</a:t>
            </a:r>
            <a:endParaRPr lang="en-US" dirty="0"/>
          </a:p>
        </p:txBody>
      </p:sp>
    </p:spTree>
    <p:extLst>
      <p:ext uri="{BB962C8B-B14F-4D97-AF65-F5344CB8AC3E}">
        <p14:creationId xmlns:p14="http://schemas.microsoft.com/office/powerpoint/2010/main" val="1038070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effectLst>
                  <a:outerShdw blurRad="38100" dist="38100" dir="2700000" algn="tl">
                    <a:srgbClr val="000000">
                      <a:alpha val="43137"/>
                    </a:srgbClr>
                  </a:outerShdw>
                </a:effectLst>
              </a:rPr>
              <a:t>Lima </a:t>
            </a:r>
            <a:r>
              <a:rPr lang="en-US" sz="3600" b="1" u="sng" dirty="0" err="1" smtClean="0">
                <a:effectLst>
                  <a:outerShdw blurRad="38100" dist="38100" dir="2700000" algn="tl">
                    <a:srgbClr val="000000">
                      <a:alpha val="43137"/>
                    </a:srgbClr>
                  </a:outerShdw>
                </a:effectLst>
              </a:rPr>
              <a:t>Jenis</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Bahan</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Acuan</a:t>
            </a:r>
            <a:r>
              <a:rPr lang="en-US" sz="3600" b="1" dirty="0" smtClean="0">
                <a:effectLst>
                  <a:outerShdw blurRad="38100" dist="38100" dir="2700000" algn="tl">
                    <a:srgbClr val="000000">
                      <a:alpha val="43137"/>
                    </a:srgbClr>
                  </a:outerShdw>
                </a:effectLst>
              </a:rPr>
              <a:t> </a:t>
            </a:r>
            <a:br>
              <a:rPr lang="en-US" sz="36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a:t>
            </a:r>
            <a:r>
              <a:rPr lang="en-US" sz="2400" dirty="0"/>
              <a:t>The </a:t>
            </a:r>
            <a:r>
              <a:rPr lang="en-US" sz="2400" b="1" dirty="0"/>
              <a:t>International Laboratory Accreditation </a:t>
            </a:r>
            <a:r>
              <a:rPr lang="en-US" sz="2400" b="1" dirty="0" smtClean="0"/>
              <a:t>Cooperation = </a:t>
            </a:r>
            <a:r>
              <a:rPr lang="en-US" sz="2400" b="1" dirty="0" smtClean="0">
                <a:effectLst>
                  <a:outerShdw blurRad="38100" dist="38100" dir="2700000" algn="tl">
                    <a:srgbClr val="000000">
                      <a:alpha val="43137"/>
                    </a:srgbClr>
                  </a:outerShdw>
                </a:effectLst>
              </a:rPr>
              <a:t>ILAC)</a:t>
            </a:r>
            <a:endParaRPr lang="en-US"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err="1" smtClean="0"/>
              <a:t>Bahan</a:t>
            </a:r>
            <a:r>
              <a:rPr lang="en-US" dirty="0" smtClean="0"/>
              <a:t> </a:t>
            </a:r>
            <a:r>
              <a:rPr lang="en-US" dirty="0" err="1" smtClean="0"/>
              <a:t>murni</a:t>
            </a:r>
            <a:r>
              <a:rPr lang="en-US" dirty="0" smtClean="0"/>
              <a:t> </a:t>
            </a:r>
            <a:r>
              <a:rPr lang="en-US" dirty="0" err="1" smtClean="0"/>
              <a:t>secara</a:t>
            </a:r>
            <a:r>
              <a:rPr lang="en-US" dirty="0" smtClean="0"/>
              <a:t> </a:t>
            </a:r>
            <a:r>
              <a:rPr lang="en-US" dirty="0" err="1" smtClean="0"/>
              <a:t>kimia</a:t>
            </a:r>
            <a:r>
              <a:rPr lang="en-US" dirty="0" smtClean="0"/>
              <a:t> </a:t>
            </a:r>
            <a:r>
              <a:rPr lang="en-US" dirty="0" err="1" smtClean="0"/>
              <a:t>dengan</a:t>
            </a:r>
            <a:r>
              <a:rPr lang="en-US" dirty="0" smtClean="0"/>
              <a:t> </a:t>
            </a:r>
            <a:r>
              <a:rPr lang="en-US" dirty="0" err="1" smtClean="0"/>
              <a:t>sedikit</a:t>
            </a:r>
            <a:r>
              <a:rPr lang="en-US" dirty="0" smtClean="0"/>
              <a:t> </a:t>
            </a:r>
            <a:r>
              <a:rPr lang="en-US" dirty="0" err="1" smtClean="0"/>
              <a:t>impuritas</a:t>
            </a:r>
            <a:r>
              <a:rPr lang="en-US" dirty="0" smtClean="0"/>
              <a:t>.</a:t>
            </a:r>
            <a:endParaRPr lang="en-US" dirty="0"/>
          </a:p>
          <a:p>
            <a:pPr marL="514350" indent="-514350">
              <a:buFont typeface="+mj-lt"/>
              <a:buAutoNum type="arabicParenR"/>
            </a:pPr>
            <a:r>
              <a:rPr lang="en-US" dirty="0" err="1" smtClean="0"/>
              <a:t>Larutan</a:t>
            </a:r>
            <a:r>
              <a:rPr lang="en-US" dirty="0" smtClean="0"/>
              <a:t> </a:t>
            </a:r>
            <a:r>
              <a:rPr lang="en-US" dirty="0" err="1" smtClean="0"/>
              <a:t>standar</a:t>
            </a:r>
            <a:r>
              <a:rPr lang="en-US" dirty="0" smtClean="0"/>
              <a:t> </a:t>
            </a:r>
            <a:r>
              <a:rPr lang="en-US" dirty="0" err="1" smtClean="0"/>
              <a:t>campuran</a:t>
            </a:r>
            <a:r>
              <a:rPr lang="en-US" dirty="0" smtClean="0"/>
              <a:t> gas, </a:t>
            </a:r>
            <a:r>
              <a:rPr lang="en-US" dirty="0" err="1" smtClean="0"/>
              <a:t>sering</a:t>
            </a:r>
            <a:r>
              <a:rPr lang="en-US" dirty="0" smtClean="0"/>
              <a:t> </a:t>
            </a:r>
            <a:r>
              <a:rPr lang="en-US" dirty="0" err="1" smtClean="0"/>
              <a:t>disiapkan</a:t>
            </a:r>
            <a:r>
              <a:rPr lang="en-US" dirty="0" smtClean="0"/>
              <a:t> </a:t>
            </a:r>
            <a:r>
              <a:rPr lang="en-US" dirty="0" err="1" smtClean="0"/>
              <a:t>secara</a:t>
            </a:r>
            <a:r>
              <a:rPr lang="en-US" dirty="0" smtClean="0"/>
              <a:t> </a:t>
            </a:r>
            <a:r>
              <a:rPr lang="en-US" dirty="0" err="1" smtClean="0"/>
              <a:t>gravimetri</a:t>
            </a:r>
            <a:r>
              <a:rPr lang="en-US" dirty="0" smtClean="0"/>
              <a:t> </a:t>
            </a:r>
            <a:r>
              <a:rPr lang="en-US" dirty="0" err="1" smtClean="0"/>
              <a:t>dari</a:t>
            </a:r>
            <a:r>
              <a:rPr lang="en-US" dirty="0" smtClean="0"/>
              <a:t> </a:t>
            </a:r>
            <a:r>
              <a:rPr lang="en-US" dirty="0" err="1" smtClean="0"/>
              <a:t>bahan</a:t>
            </a:r>
            <a:r>
              <a:rPr lang="en-US" dirty="0" smtClean="0"/>
              <a:t> </a:t>
            </a:r>
            <a:r>
              <a:rPr lang="en-US" dirty="0" err="1" smtClean="0"/>
              <a:t>murni</a:t>
            </a:r>
            <a:r>
              <a:rPr lang="en-US" dirty="0" smtClean="0"/>
              <a:t>.</a:t>
            </a:r>
            <a:endParaRPr lang="en-US" dirty="0"/>
          </a:p>
          <a:p>
            <a:pPr marL="514350" indent="-514350">
              <a:buFont typeface="+mj-lt"/>
              <a:buAutoNum type="arabicParenR"/>
            </a:pPr>
            <a:r>
              <a:rPr lang="en-US" dirty="0" err="1" smtClean="0"/>
              <a:t>Matrik</a:t>
            </a:r>
            <a:r>
              <a:rPr lang="en-US" dirty="0" smtClean="0"/>
              <a:t> </a:t>
            </a:r>
            <a:r>
              <a:rPr lang="en-US" dirty="0" err="1" smtClean="0"/>
              <a:t>Bahan</a:t>
            </a:r>
            <a:r>
              <a:rPr lang="en-US" dirty="0" smtClean="0"/>
              <a:t> </a:t>
            </a:r>
            <a:r>
              <a:rPr lang="en-US" dirty="0" err="1" smtClean="0"/>
              <a:t>Acuan</a:t>
            </a:r>
            <a:r>
              <a:rPr lang="en-US" dirty="0" smtClean="0"/>
              <a:t> </a:t>
            </a:r>
            <a:r>
              <a:rPr lang="en-US" dirty="0" err="1" smtClean="0"/>
              <a:t>berkarakter</a:t>
            </a:r>
            <a:r>
              <a:rPr lang="en-US" dirty="0" smtClean="0"/>
              <a:t> </a:t>
            </a:r>
            <a:r>
              <a:rPr lang="en-US" dirty="0" err="1" smtClean="0"/>
              <a:t>komponen</a:t>
            </a:r>
            <a:r>
              <a:rPr lang="en-US" dirty="0" smtClean="0"/>
              <a:t> </a:t>
            </a:r>
            <a:r>
              <a:rPr lang="en-US" dirty="0" err="1" smtClean="0"/>
              <a:t>kimia</a:t>
            </a:r>
            <a:r>
              <a:rPr lang="en-US" dirty="0" smtClean="0"/>
              <a:t> </a:t>
            </a:r>
            <a:r>
              <a:rPr lang="en-US" dirty="0" err="1" smtClean="0"/>
              <a:t>dalam</a:t>
            </a:r>
            <a:r>
              <a:rPr lang="en-US" dirty="0" smtClean="0"/>
              <a:t> </a:t>
            </a:r>
            <a:r>
              <a:rPr lang="en-US" dirty="0" err="1" smtClean="0"/>
              <a:t>jumlah</a:t>
            </a:r>
            <a:r>
              <a:rPr lang="en-US" dirty="0" smtClean="0"/>
              <a:t> </a:t>
            </a:r>
            <a:r>
              <a:rPr lang="en-US" dirty="0" err="1" smtClean="0"/>
              <a:t>banyak</a:t>
            </a:r>
            <a:r>
              <a:rPr lang="en-US" dirty="0" smtClean="0"/>
              <a:t>, </a:t>
            </a:r>
            <a:r>
              <a:rPr lang="en-US" dirty="0" err="1" smtClean="0"/>
              <a:t>sedikit</a:t>
            </a:r>
            <a:r>
              <a:rPr lang="en-US" dirty="0" smtClean="0"/>
              <a:t> </a:t>
            </a:r>
            <a:r>
              <a:rPr lang="en-US" dirty="0" err="1" smtClean="0"/>
              <a:t>maupun</a:t>
            </a:r>
            <a:r>
              <a:rPr lang="en-US" dirty="0" smtClean="0"/>
              <a:t> </a:t>
            </a:r>
            <a:r>
              <a:rPr lang="en-US" dirty="0" err="1" smtClean="0"/>
              <a:t>sangat</a:t>
            </a:r>
            <a:r>
              <a:rPr lang="en-US" dirty="0" smtClean="0"/>
              <a:t> </a:t>
            </a:r>
            <a:r>
              <a:rPr lang="en-US" dirty="0" err="1" smtClean="0"/>
              <a:t>sedikit</a:t>
            </a:r>
            <a:r>
              <a:rPr lang="en-US" dirty="0" smtClean="0"/>
              <a:t>.</a:t>
            </a:r>
            <a:endParaRPr lang="en-US" dirty="0"/>
          </a:p>
          <a:p>
            <a:pPr marL="514350" indent="-514350">
              <a:buFont typeface="+mj-lt"/>
              <a:buAutoNum type="arabicParenR"/>
            </a:pPr>
            <a:r>
              <a:rPr lang="en-US" dirty="0" err="1" smtClean="0"/>
              <a:t>Bahan</a:t>
            </a:r>
            <a:r>
              <a:rPr lang="en-US" dirty="0" smtClean="0"/>
              <a:t> </a:t>
            </a:r>
            <a:r>
              <a:rPr lang="en-US" dirty="0" err="1" smtClean="0"/>
              <a:t>Acuan</a:t>
            </a:r>
            <a:r>
              <a:rPr lang="en-US" dirty="0" smtClean="0"/>
              <a:t> </a:t>
            </a:r>
            <a:r>
              <a:rPr lang="en-US" dirty="0" err="1" smtClean="0"/>
              <a:t>fisika</a:t>
            </a:r>
            <a:r>
              <a:rPr lang="en-US" dirty="0" smtClean="0"/>
              <a:t> </a:t>
            </a:r>
            <a:r>
              <a:rPr lang="en-US" dirty="0" err="1" smtClean="0"/>
              <a:t>kimia</a:t>
            </a:r>
            <a:r>
              <a:rPr lang="en-US" dirty="0" smtClean="0"/>
              <a:t>, </a:t>
            </a:r>
            <a:r>
              <a:rPr lang="en-US" dirty="0" err="1" smtClean="0"/>
              <a:t>berkarakter</a:t>
            </a:r>
            <a:r>
              <a:rPr lang="en-US" dirty="0" smtClean="0"/>
              <a:t> </a:t>
            </a:r>
            <a:r>
              <a:rPr lang="en-US" dirty="0" err="1" smtClean="0"/>
              <a:t>terkait</a:t>
            </a:r>
            <a:r>
              <a:rPr lang="en-US" dirty="0" smtClean="0"/>
              <a:t> </a:t>
            </a:r>
            <a:r>
              <a:rPr lang="en-US" dirty="0" err="1" smtClean="0"/>
              <a:t>dengan</a:t>
            </a:r>
            <a:r>
              <a:rPr lang="en-US" dirty="0" smtClean="0"/>
              <a:t> </a:t>
            </a:r>
            <a:r>
              <a:rPr lang="en-US" dirty="0" err="1" smtClean="0"/>
              <a:t>titik</a:t>
            </a:r>
            <a:r>
              <a:rPr lang="en-US" dirty="0" smtClean="0"/>
              <a:t> </a:t>
            </a:r>
            <a:r>
              <a:rPr lang="en-US" dirty="0" err="1" smtClean="0"/>
              <a:t>leleh</a:t>
            </a:r>
            <a:r>
              <a:rPr lang="en-US" dirty="0" smtClean="0"/>
              <a:t>, </a:t>
            </a:r>
            <a:r>
              <a:rPr lang="en-US" dirty="0" err="1" smtClean="0"/>
              <a:t>kekentalan</a:t>
            </a:r>
            <a:r>
              <a:rPr lang="en-US" dirty="0" smtClean="0"/>
              <a:t>, </a:t>
            </a:r>
            <a:r>
              <a:rPr lang="en-US" dirty="0" err="1" smtClean="0"/>
              <a:t>dan</a:t>
            </a:r>
            <a:r>
              <a:rPr lang="en-US" dirty="0" smtClean="0"/>
              <a:t> </a:t>
            </a:r>
            <a:r>
              <a:rPr lang="en-US" dirty="0" err="1" smtClean="0"/>
              <a:t>densitas</a:t>
            </a:r>
            <a:r>
              <a:rPr lang="en-US" dirty="0" smtClean="0"/>
              <a:t> </a:t>
            </a:r>
            <a:r>
              <a:rPr lang="en-US" dirty="0" err="1" smtClean="0"/>
              <a:t>optik</a:t>
            </a:r>
            <a:r>
              <a:rPr lang="en-US" dirty="0" smtClean="0"/>
              <a:t>.</a:t>
            </a:r>
            <a:endParaRPr lang="en-US" dirty="0"/>
          </a:p>
          <a:p>
            <a:pPr marL="514350" indent="-514350">
              <a:buFont typeface="+mj-lt"/>
              <a:buAutoNum type="arabicParenR"/>
            </a:pPr>
            <a:r>
              <a:rPr lang="en-US" dirty="0" err="1" smtClean="0"/>
              <a:t>Bahan</a:t>
            </a:r>
            <a:r>
              <a:rPr lang="en-US" dirty="0" smtClean="0"/>
              <a:t> </a:t>
            </a:r>
            <a:r>
              <a:rPr lang="en-US" dirty="0" err="1" smtClean="0"/>
              <a:t>Acuan</a:t>
            </a:r>
            <a:r>
              <a:rPr lang="en-US" dirty="0" smtClean="0"/>
              <a:t>, </a:t>
            </a:r>
            <a:r>
              <a:rPr lang="en-US" dirty="0" err="1" smtClean="0"/>
              <a:t>berkarakter</a:t>
            </a:r>
            <a:r>
              <a:rPr lang="en-US" dirty="0" smtClean="0"/>
              <a:t> </a:t>
            </a:r>
            <a:r>
              <a:rPr lang="en-US" dirty="0" err="1" smtClean="0"/>
              <a:t>sifat</a:t>
            </a:r>
            <a:r>
              <a:rPr lang="en-US" dirty="0" smtClean="0"/>
              <a:t> </a:t>
            </a:r>
            <a:r>
              <a:rPr lang="en-US" dirty="0" err="1" smtClean="0"/>
              <a:t>fungsionalnya</a:t>
            </a:r>
            <a:r>
              <a:rPr lang="en-US" dirty="0" smtClean="0"/>
              <a:t> </a:t>
            </a:r>
            <a:r>
              <a:rPr lang="en-US" dirty="0" err="1" smtClean="0"/>
              <a:t>seperti</a:t>
            </a:r>
            <a:r>
              <a:rPr lang="en-US" dirty="0" smtClean="0"/>
              <a:t> rasa, </a:t>
            </a:r>
            <a:r>
              <a:rPr lang="en-US" dirty="0" err="1" smtClean="0"/>
              <a:t>bau</a:t>
            </a:r>
            <a:r>
              <a:rPr lang="en-US" dirty="0" smtClean="0"/>
              <a:t>, </a:t>
            </a:r>
            <a:r>
              <a:rPr lang="en-US" dirty="0" err="1" smtClean="0"/>
              <a:t>bilangan</a:t>
            </a:r>
            <a:r>
              <a:rPr lang="en-US" dirty="0" smtClean="0"/>
              <a:t> </a:t>
            </a:r>
            <a:r>
              <a:rPr lang="en-US" dirty="0" err="1" smtClean="0"/>
              <a:t>oktan</a:t>
            </a:r>
            <a:r>
              <a:rPr lang="en-US" dirty="0" smtClean="0"/>
              <a:t>, </a:t>
            </a:r>
            <a:r>
              <a:rPr lang="en-US" dirty="0" err="1" smtClean="0"/>
              <a:t>titik</a:t>
            </a:r>
            <a:r>
              <a:rPr lang="en-US" dirty="0" smtClean="0"/>
              <a:t> </a:t>
            </a:r>
            <a:r>
              <a:rPr lang="en-US" dirty="0" err="1" smtClean="0"/>
              <a:t>nyala</a:t>
            </a:r>
            <a:r>
              <a:rPr lang="en-US" dirty="0" smtClean="0"/>
              <a:t>, </a:t>
            </a:r>
            <a:r>
              <a:rPr lang="en-US" dirty="0" err="1" smtClean="0"/>
              <a:t>kesadahan</a:t>
            </a:r>
            <a:r>
              <a:rPr lang="en-US" dirty="0" smtClean="0"/>
              <a:t>, </a:t>
            </a:r>
            <a:r>
              <a:rPr lang="en-US" dirty="0" err="1" smtClean="0"/>
              <a:t>tipe</a:t>
            </a:r>
            <a:r>
              <a:rPr lang="en-US" dirty="0" smtClean="0"/>
              <a:t> </a:t>
            </a:r>
            <a:r>
              <a:rPr lang="en-US" dirty="0" err="1" smtClean="0"/>
              <a:t>serat</a:t>
            </a:r>
            <a:r>
              <a:rPr lang="en-US" dirty="0" smtClean="0"/>
              <a:t>, </a:t>
            </a:r>
            <a:r>
              <a:rPr lang="en-US" dirty="0" err="1" smtClean="0"/>
              <a:t>spesi</a:t>
            </a:r>
            <a:r>
              <a:rPr lang="en-US" dirty="0" smtClean="0"/>
              <a:t> </a:t>
            </a:r>
            <a:r>
              <a:rPr lang="en-US" dirty="0" err="1" smtClean="0"/>
              <a:t>mikroba</a:t>
            </a:r>
            <a:endParaRPr lang="en-US" dirty="0"/>
          </a:p>
          <a:p>
            <a:pPr marL="514350" indent="-514350">
              <a:buFont typeface="+mj-lt"/>
              <a:buAutoNum type="arabicParenR"/>
            </a:pPr>
            <a:endParaRPr lang="en-US" dirty="0"/>
          </a:p>
        </p:txBody>
      </p:sp>
    </p:spTree>
    <p:extLst>
      <p:ext uri="{BB962C8B-B14F-4D97-AF65-F5344CB8AC3E}">
        <p14:creationId xmlns:p14="http://schemas.microsoft.com/office/powerpoint/2010/main" val="2690377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975"/>
            <a:ext cx="10515600" cy="1063625"/>
          </a:xfrm>
        </p:spPr>
        <p:txBody>
          <a:bodyPr>
            <a:normAutofit/>
          </a:bodyPr>
          <a:lstStyle/>
          <a:p>
            <a:r>
              <a:rPr lang="en-US" sz="3600" b="1" u="sng" dirty="0" err="1" smtClean="0">
                <a:effectLst>
                  <a:outerShdw blurRad="38100" dist="38100" dir="2700000" algn="tl">
                    <a:srgbClr val="000000">
                      <a:alpha val="43137"/>
                    </a:srgbClr>
                  </a:outerShdw>
                </a:effectLst>
              </a:rPr>
              <a:t>Klasifikasi</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bahan</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Acuan</a:t>
            </a:r>
            <a:endParaRPr lang="en-US" sz="36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Ujud</a:t>
            </a:r>
            <a:r>
              <a:rPr lang="en-US" dirty="0" smtClean="0"/>
              <a:t> </a:t>
            </a:r>
            <a:r>
              <a:rPr lang="en-US" dirty="0" err="1" smtClean="0"/>
              <a:t>Fisik</a:t>
            </a:r>
            <a:r>
              <a:rPr lang="en-US" dirty="0" smtClean="0"/>
              <a:t>    : </a:t>
            </a:r>
            <a:r>
              <a:rPr lang="en-US" dirty="0" err="1" smtClean="0"/>
              <a:t>padat</a:t>
            </a:r>
            <a:r>
              <a:rPr lang="en-US" dirty="0" smtClean="0"/>
              <a:t>, </a:t>
            </a:r>
            <a:r>
              <a:rPr lang="en-US" dirty="0" err="1" smtClean="0"/>
              <a:t>cair</a:t>
            </a:r>
            <a:r>
              <a:rPr lang="en-US" dirty="0" smtClean="0"/>
              <a:t> </a:t>
            </a:r>
            <a:r>
              <a:rPr lang="en-US" dirty="0" err="1" smtClean="0"/>
              <a:t>dan</a:t>
            </a:r>
            <a:r>
              <a:rPr lang="en-US" dirty="0" smtClean="0"/>
              <a:t> gas</a:t>
            </a:r>
          </a:p>
          <a:p>
            <a:pPr marL="514350" indent="-514350">
              <a:buFont typeface="+mj-lt"/>
              <a:buAutoNum type="arabicPeriod"/>
            </a:pPr>
            <a:r>
              <a:rPr lang="en-US" dirty="0" err="1" smtClean="0"/>
              <a:t>Sifat</a:t>
            </a:r>
            <a:r>
              <a:rPr lang="en-US" dirty="0" smtClean="0"/>
              <a:t> </a:t>
            </a:r>
            <a:r>
              <a:rPr lang="en-US" dirty="0" err="1" smtClean="0"/>
              <a:t>Bahan</a:t>
            </a:r>
            <a:r>
              <a:rPr lang="en-US" dirty="0" smtClean="0"/>
              <a:t> : </a:t>
            </a:r>
            <a:r>
              <a:rPr lang="en-US" dirty="0" err="1" smtClean="0"/>
              <a:t>kimia</a:t>
            </a:r>
            <a:r>
              <a:rPr lang="en-US" dirty="0" smtClean="0"/>
              <a:t> </a:t>
            </a:r>
            <a:r>
              <a:rPr lang="en-US" dirty="0" err="1" smtClean="0"/>
              <a:t>atau</a:t>
            </a:r>
            <a:r>
              <a:rPr lang="en-US" dirty="0" smtClean="0"/>
              <a:t> </a:t>
            </a:r>
            <a:r>
              <a:rPr lang="en-US" dirty="0" err="1" smtClean="0"/>
              <a:t>fisika</a:t>
            </a:r>
            <a:endParaRPr lang="en-US" dirty="0" smtClean="0"/>
          </a:p>
          <a:p>
            <a:pPr marL="514350" indent="-514350">
              <a:buFont typeface="+mj-lt"/>
              <a:buAutoNum type="arabicPeriod"/>
            </a:pPr>
            <a:r>
              <a:rPr lang="en-US" dirty="0" smtClean="0"/>
              <a:t>Cara </a:t>
            </a:r>
            <a:r>
              <a:rPr lang="en-US" dirty="0" err="1" smtClean="0"/>
              <a:t>menyiapkan</a:t>
            </a:r>
            <a:r>
              <a:rPr lang="en-US" dirty="0" smtClean="0"/>
              <a:t> </a:t>
            </a:r>
            <a:r>
              <a:rPr lang="en-US" dirty="0" err="1" smtClean="0"/>
              <a:t>bahan</a:t>
            </a:r>
            <a:r>
              <a:rPr lang="en-US" dirty="0" smtClean="0"/>
              <a:t> </a:t>
            </a:r>
            <a:r>
              <a:rPr lang="en-US" dirty="0" err="1" smtClean="0"/>
              <a:t>acuan</a:t>
            </a:r>
            <a:r>
              <a:rPr lang="en-US" dirty="0" smtClean="0"/>
              <a:t> : </a:t>
            </a:r>
            <a:r>
              <a:rPr lang="en-US" dirty="0" err="1" smtClean="0"/>
              <a:t>alami</a:t>
            </a:r>
            <a:r>
              <a:rPr lang="en-US" dirty="0" smtClean="0"/>
              <a:t> </a:t>
            </a:r>
            <a:r>
              <a:rPr lang="en-US" dirty="0" err="1" smtClean="0"/>
              <a:t>atau</a:t>
            </a:r>
            <a:r>
              <a:rPr lang="en-US" dirty="0" smtClean="0"/>
              <a:t> </a:t>
            </a:r>
            <a:r>
              <a:rPr lang="en-US" dirty="0" err="1" smtClean="0"/>
              <a:t>sintetik</a:t>
            </a:r>
            <a:endParaRPr lang="en-US" dirty="0" smtClean="0"/>
          </a:p>
          <a:p>
            <a:pPr marL="514350" indent="-514350">
              <a:buFont typeface="+mj-lt"/>
              <a:buAutoNum type="arabicPeriod"/>
            </a:pPr>
            <a:r>
              <a:rPr lang="en-US" dirty="0" err="1" smtClean="0"/>
              <a:t>Kualifikasi</a:t>
            </a:r>
            <a:r>
              <a:rPr lang="en-US" dirty="0" smtClean="0"/>
              <a:t> </a:t>
            </a:r>
            <a:r>
              <a:rPr lang="en-US" dirty="0" err="1" smtClean="0"/>
              <a:t>metrologi</a:t>
            </a:r>
            <a:r>
              <a:rPr lang="en-US" dirty="0" smtClean="0"/>
              <a:t> : </a:t>
            </a:r>
            <a:r>
              <a:rPr lang="en-US" dirty="0" err="1" smtClean="0"/>
              <a:t>bahan</a:t>
            </a:r>
            <a:r>
              <a:rPr lang="en-US" dirty="0" smtClean="0"/>
              <a:t> </a:t>
            </a:r>
            <a:r>
              <a:rPr lang="en-US" dirty="0" err="1" smtClean="0"/>
              <a:t>acuan</a:t>
            </a:r>
            <a:r>
              <a:rPr lang="en-US" dirty="0" smtClean="0"/>
              <a:t> primer </a:t>
            </a:r>
            <a:r>
              <a:rPr lang="en-US" dirty="0" err="1" smtClean="0"/>
              <a:t>disertifikasi</a:t>
            </a:r>
            <a:r>
              <a:rPr lang="en-US" dirty="0" smtClean="0"/>
              <a:t> </a:t>
            </a:r>
            <a:r>
              <a:rPr lang="en-US" dirty="0" err="1" smtClean="0"/>
              <a:t>oleh</a:t>
            </a:r>
            <a:r>
              <a:rPr lang="en-US" dirty="0" smtClean="0"/>
              <a:t> </a:t>
            </a:r>
            <a:r>
              <a:rPr lang="en-US" dirty="0" err="1" smtClean="0"/>
              <a:t>Badan</a:t>
            </a:r>
            <a:r>
              <a:rPr lang="en-US" dirty="0" smtClean="0"/>
              <a:t> </a:t>
            </a:r>
            <a:r>
              <a:rPr lang="en-US" dirty="0" err="1" smtClean="0"/>
              <a:t>Sertifikasi</a:t>
            </a:r>
            <a:r>
              <a:rPr lang="en-US" dirty="0" smtClean="0"/>
              <a:t> NIST, BAM ; </a:t>
            </a:r>
            <a:r>
              <a:rPr lang="en-US" dirty="0" err="1" smtClean="0"/>
              <a:t>atau</a:t>
            </a:r>
            <a:r>
              <a:rPr lang="en-US" dirty="0" smtClean="0"/>
              <a:t> </a:t>
            </a:r>
            <a:r>
              <a:rPr lang="en-US" dirty="0" err="1" smtClean="0"/>
              <a:t>sekunder</a:t>
            </a:r>
            <a:r>
              <a:rPr lang="en-US" dirty="0" smtClean="0"/>
              <a:t> certified value </a:t>
            </a:r>
            <a:r>
              <a:rPr lang="en-US" dirty="0" err="1" smtClean="0"/>
              <a:t>berdasarkan</a:t>
            </a:r>
            <a:r>
              <a:rPr lang="en-US" dirty="0" smtClean="0"/>
              <a:t> </a:t>
            </a:r>
            <a:r>
              <a:rPr lang="en-US" dirty="0" err="1" smtClean="0"/>
              <a:t>bahan</a:t>
            </a:r>
            <a:r>
              <a:rPr lang="en-US" dirty="0" smtClean="0"/>
              <a:t> </a:t>
            </a:r>
            <a:r>
              <a:rPr lang="en-US" dirty="0" err="1" smtClean="0"/>
              <a:t>acuan</a:t>
            </a:r>
            <a:r>
              <a:rPr lang="en-US" dirty="0" smtClean="0"/>
              <a:t> primer </a:t>
            </a:r>
            <a:r>
              <a:rPr lang="en-US" dirty="0" err="1" smtClean="0"/>
              <a:t>atau</a:t>
            </a:r>
            <a:r>
              <a:rPr lang="en-US" dirty="0" smtClean="0"/>
              <a:t> </a:t>
            </a:r>
            <a:r>
              <a:rPr lang="en-US" dirty="0" err="1" smtClean="0"/>
              <a:t>nilai</a:t>
            </a:r>
            <a:r>
              <a:rPr lang="en-US" dirty="0" smtClean="0"/>
              <a:t> </a:t>
            </a:r>
            <a:r>
              <a:rPr lang="en-US" dirty="0" err="1" smtClean="0"/>
              <a:t>konsensus</a:t>
            </a:r>
            <a:r>
              <a:rPr lang="en-US" dirty="0" smtClean="0"/>
              <a:t> </a:t>
            </a:r>
            <a:r>
              <a:rPr lang="en-US" dirty="0" err="1" smtClean="0"/>
              <a:t>hasil</a:t>
            </a:r>
            <a:r>
              <a:rPr lang="en-US" dirty="0" smtClean="0"/>
              <a:t> </a:t>
            </a:r>
            <a:r>
              <a:rPr lang="en-US" dirty="0" err="1" smtClean="0"/>
              <a:t>uji</a:t>
            </a:r>
            <a:r>
              <a:rPr lang="en-US" dirty="0" smtClean="0"/>
              <a:t> banding </a:t>
            </a:r>
            <a:r>
              <a:rPr lang="en-US" dirty="0" err="1" smtClean="0"/>
              <a:t>misal</a:t>
            </a:r>
            <a:r>
              <a:rPr lang="en-US" dirty="0" smtClean="0"/>
              <a:t> ERA, RTC, </a:t>
            </a:r>
            <a:r>
              <a:rPr lang="en-US" dirty="0" err="1" smtClean="0"/>
              <a:t>dll</a:t>
            </a:r>
            <a:r>
              <a:rPr lang="en-US" dirty="0" smtClean="0"/>
              <a:t>)</a:t>
            </a:r>
          </a:p>
          <a:p>
            <a:pPr marL="514350" indent="-514350">
              <a:buFont typeface="+mj-lt"/>
              <a:buAutoNum type="arabicPeriod"/>
            </a:pPr>
            <a:r>
              <a:rPr lang="en-US" dirty="0" err="1" smtClean="0"/>
              <a:t>Tujuan</a:t>
            </a:r>
            <a:r>
              <a:rPr lang="en-US" dirty="0" smtClean="0"/>
              <a:t> </a:t>
            </a:r>
            <a:r>
              <a:rPr lang="en-US" dirty="0" err="1" smtClean="0"/>
              <a:t>penggunaannya</a:t>
            </a:r>
            <a:r>
              <a:rPr lang="en-US" dirty="0" smtClean="0"/>
              <a:t> : </a:t>
            </a:r>
            <a:r>
              <a:rPr lang="en-US" dirty="0" err="1" smtClean="0"/>
              <a:t>kalibrasi</a:t>
            </a:r>
            <a:r>
              <a:rPr lang="en-US" dirty="0" smtClean="0"/>
              <a:t> instrument, </a:t>
            </a:r>
            <a:r>
              <a:rPr lang="en-US" dirty="0" err="1" smtClean="0"/>
              <a:t>validasi</a:t>
            </a:r>
            <a:r>
              <a:rPr lang="en-US" dirty="0" smtClean="0"/>
              <a:t> </a:t>
            </a:r>
            <a:r>
              <a:rPr lang="en-US" dirty="0" err="1" smtClean="0"/>
              <a:t>metoda</a:t>
            </a:r>
            <a:r>
              <a:rPr lang="en-US" dirty="0" smtClean="0"/>
              <a:t> </a:t>
            </a:r>
            <a:r>
              <a:rPr lang="en-US" dirty="0" err="1" smtClean="0"/>
              <a:t>uji</a:t>
            </a:r>
            <a:r>
              <a:rPr lang="en-US" dirty="0" smtClean="0"/>
              <a:t>, </a:t>
            </a:r>
            <a:r>
              <a:rPr lang="en-US" dirty="0" err="1" smtClean="0"/>
              <a:t>uji</a:t>
            </a:r>
            <a:r>
              <a:rPr lang="en-US" dirty="0" smtClean="0"/>
              <a:t> </a:t>
            </a:r>
            <a:r>
              <a:rPr lang="en-US" dirty="0" err="1" smtClean="0"/>
              <a:t>profisiensi</a:t>
            </a:r>
            <a:endParaRPr lang="en-US" dirty="0"/>
          </a:p>
        </p:txBody>
      </p:sp>
    </p:spTree>
    <p:extLst>
      <p:ext uri="{BB962C8B-B14F-4D97-AF65-F5344CB8AC3E}">
        <p14:creationId xmlns:p14="http://schemas.microsoft.com/office/powerpoint/2010/main" val="45982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975"/>
            <a:ext cx="10515600" cy="1063625"/>
          </a:xfrm>
        </p:spPr>
        <p:txBody>
          <a:bodyPr>
            <a:normAutofit/>
          </a:bodyPr>
          <a:lstStyle/>
          <a:p>
            <a:r>
              <a:rPr lang="en-US" sz="3600" b="1" u="sng" dirty="0" err="1" smtClean="0">
                <a:effectLst>
                  <a:outerShdw blurRad="38100" dist="38100" dir="2700000" algn="tl">
                    <a:srgbClr val="000000">
                      <a:alpha val="43137"/>
                    </a:srgbClr>
                  </a:outerShdw>
                </a:effectLst>
              </a:rPr>
              <a:t>Badan</a:t>
            </a:r>
            <a:r>
              <a:rPr lang="en-US" sz="3600" b="1" u="sng" dirty="0" smtClean="0">
                <a:effectLst>
                  <a:outerShdw blurRad="38100" dist="38100" dir="2700000" algn="tl">
                    <a:srgbClr val="000000">
                      <a:alpha val="43137"/>
                    </a:srgbClr>
                  </a:outerShdw>
                </a:effectLst>
              </a:rPr>
              <a:t> </a:t>
            </a:r>
            <a:r>
              <a:rPr lang="en-US" sz="3600" b="1" u="sng" dirty="0" err="1" smtClean="0">
                <a:effectLst>
                  <a:outerShdw blurRad="38100" dist="38100" dir="2700000" algn="tl">
                    <a:srgbClr val="000000">
                      <a:alpha val="43137"/>
                    </a:srgbClr>
                  </a:outerShdw>
                </a:effectLst>
              </a:rPr>
              <a:t>Sertifikasi</a:t>
            </a:r>
            <a:endParaRPr lang="en-US" sz="36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Bahan</a:t>
            </a:r>
            <a:r>
              <a:rPr lang="en-US" dirty="0" smtClean="0"/>
              <a:t> </a:t>
            </a:r>
            <a:r>
              <a:rPr lang="en-US" dirty="0" err="1" smtClean="0"/>
              <a:t>Acuan</a:t>
            </a:r>
            <a:r>
              <a:rPr lang="en-US" dirty="0" smtClean="0"/>
              <a:t> Primer </a:t>
            </a:r>
          </a:p>
          <a:p>
            <a:pPr marL="1038225" lvl="1" indent="-457200">
              <a:buFont typeface="+mj-lt"/>
              <a:buAutoNum type="alphaLcPeriod"/>
            </a:pPr>
            <a:r>
              <a:rPr lang="en-US" dirty="0" smtClean="0"/>
              <a:t>NIST = </a:t>
            </a:r>
            <a:r>
              <a:rPr lang="en-US" dirty="0"/>
              <a:t>The </a:t>
            </a:r>
            <a:r>
              <a:rPr lang="en-US" dirty="0">
                <a:hlinkClick r:id="rId2" tooltip="United States"/>
              </a:rPr>
              <a:t>United States</a:t>
            </a:r>
            <a:r>
              <a:rPr lang="en-US" dirty="0"/>
              <a:t> </a:t>
            </a:r>
            <a:r>
              <a:rPr lang="en-US" u="sng" dirty="0">
                <a:hlinkClick r:id="rId3"/>
              </a:rPr>
              <a:t>National Institute of Standards and Technology</a:t>
            </a:r>
            <a:endParaRPr lang="en-US" dirty="0" smtClean="0"/>
          </a:p>
          <a:p>
            <a:pPr marL="1038225" lvl="1" indent="-457200">
              <a:buFont typeface="+mj-lt"/>
              <a:buAutoNum type="alphaLcPeriod"/>
            </a:pPr>
            <a:r>
              <a:rPr lang="en-US" dirty="0" smtClean="0"/>
              <a:t>BAM = </a:t>
            </a:r>
            <a:r>
              <a:rPr lang="de-DE" dirty="0"/>
              <a:t>Bundesanstalt für Materialforschung </a:t>
            </a:r>
            <a:r>
              <a:rPr lang="de-DE" dirty="0" smtClean="0"/>
              <a:t>undprüfung</a:t>
            </a:r>
            <a:endParaRPr lang="en-US" dirty="0" smtClean="0"/>
          </a:p>
          <a:p>
            <a:pPr marL="514350" indent="-514350">
              <a:buFont typeface="+mj-lt"/>
              <a:buAutoNum type="arabicPeriod"/>
            </a:pPr>
            <a:r>
              <a:rPr lang="en-US" dirty="0" err="1" smtClean="0"/>
              <a:t>Bahan</a:t>
            </a:r>
            <a:r>
              <a:rPr lang="en-US" dirty="0" smtClean="0"/>
              <a:t> </a:t>
            </a:r>
            <a:r>
              <a:rPr lang="en-US" dirty="0" err="1" smtClean="0"/>
              <a:t>Acuan</a:t>
            </a:r>
            <a:r>
              <a:rPr lang="en-US" dirty="0" smtClean="0"/>
              <a:t> </a:t>
            </a:r>
            <a:r>
              <a:rPr lang="en-US" dirty="0" err="1" smtClean="0"/>
              <a:t>Sekunder</a:t>
            </a:r>
            <a:r>
              <a:rPr lang="en-US" dirty="0" smtClean="0"/>
              <a:t> : </a:t>
            </a:r>
          </a:p>
          <a:p>
            <a:pPr marL="561975" lvl="1" indent="0">
              <a:buNone/>
            </a:pPr>
            <a:r>
              <a:rPr lang="en-US" dirty="0" smtClean="0"/>
              <a:t>ERA , RTC  : premier </a:t>
            </a:r>
            <a:r>
              <a:rPr lang="en-US" dirty="0"/>
              <a:t>provider of Proficiency Testing (PT) products and Certified Reference Materials (CRMs) </a:t>
            </a:r>
            <a:endParaRPr lang="en-US" dirty="0" smtClean="0"/>
          </a:p>
          <a:p>
            <a:pPr marL="0" indent="0">
              <a:buNone/>
            </a:pPr>
            <a:endParaRPr lang="en-US" dirty="0"/>
          </a:p>
        </p:txBody>
      </p:sp>
    </p:spTree>
    <p:extLst>
      <p:ext uri="{BB962C8B-B14F-4D97-AF65-F5344CB8AC3E}">
        <p14:creationId xmlns:p14="http://schemas.microsoft.com/office/powerpoint/2010/main" val="3766408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effectLst>
                  <a:outerShdw blurRad="38100" dist="38100" dir="2700000" algn="tl">
                    <a:srgbClr val="000000">
                      <a:alpha val="43137"/>
                    </a:srgbClr>
                  </a:outerShdw>
                </a:effectLst>
              </a:rPr>
              <a:t>Informasi</a:t>
            </a:r>
            <a:r>
              <a:rPr lang="en-US" sz="3200" dirty="0" smtClean="0">
                <a:effectLst>
                  <a:outerShdw blurRad="38100" dist="38100" dir="2700000" algn="tl">
                    <a:srgbClr val="000000">
                      <a:alpha val="43137"/>
                    </a:srgbClr>
                  </a:outerShdw>
                </a:effectLst>
              </a:rPr>
              <a:t> </a:t>
            </a:r>
            <a:r>
              <a:rPr lang="en-US" sz="3200" dirty="0" err="1" smtClean="0">
                <a:effectLst>
                  <a:outerShdw blurRad="38100" dist="38100" dir="2700000" algn="tl">
                    <a:srgbClr val="000000">
                      <a:alpha val="43137"/>
                    </a:srgbClr>
                  </a:outerShdw>
                </a:effectLst>
              </a:rPr>
              <a:t>Penting</a:t>
            </a:r>
            <a:r>
              <a:rPr lang="en-US" sz="3200" dirty="0" smtClean="0">
                <a:effectLst>
                  <a:outerShdw blurRad="38100" dist="38100" dir="2700000" algn="tl">
                    <a:srgbClr val="000000">
                      <a:alpha val="43137"/>
                    </a:srgbClr>
                  </a:outerShdw>
                </a:effectLst>
              </a:rPr>
              <a:t> </a:t>
            </a:r>
            <a:r>
              <a:rPr lang="en-US" sz="3200" dirty="0" err="1" smtClean="0">
                <a:effectLst>
                  <a:outerShdw blurRad="38100" dist="38100" dir="2700000" algn="tl">
                    <a:srgbClr val="000000">
                      <a:alpha val="43137"/>
                    </a:srgbClr>
                  </a:outerShdw>
                </a:effectLst>
              </a:rPr>
              <a:t>pada</a:t>
            </a:r>
            <a:r>
              <a:rPr lang="en-US" sz="3200" dirty="0" smtClean="0">
                <a:effectLst>
                  <a:outerShdw blurRad="38100" dist="38100" dir="2700000" algn="tl">
                    <a:srgbClr val="000000">
                      <a:alpha val="43137"/>
                    </a:srgbClr>
                  </a:outerShdw>
                </a:effectLst>
              </a:rPr>
              <a:t> </a:t>
            </a:r>
            <a:r>
              <a:rPr lang="en-US" sz="3200" dirty="0" err="1" smtClean="0">
                <a:effectLst>
                  <a:outerShdw blurRad="38100" dist="38100" dir="2700000" algn="tl">
                    <a:srgbClr val="000000">
                      <a:alpha val="43137"/>
                    </a:srgbClr>
                  </a:outerShdw>
                </a:effectLst>
              </a:rPr>
              <a:t>Bahan</a:t>
            </a:r>
            <a:r>
              <a:rPr lang="en-US" sz="3200" dirty="0" smtClean="0">
                <a:effectLst>
                  <a:outerShdw blurRad="38100" dist="38100" dir="2700000" algn="tl">
                    <a:srgbClr val="000000">
                      <a:alpha val="43137"/>
                    </a:srgbClr>
                  </a:outerShdw>
                </a:effectLst>
              </a:rPr>
              <a:t> </a:t>
            </a:r>
            <a:r>
              <a:rPr lang="en-US" sz="3200" dirty="0" err="1" smtClean="0">
                <a:effectLst>
                  <a:outerShdw blurRad="38100" dist="38100" dir="2700000" algn="tl">
                    <a:srgbClr val="000000">
                      <a:alpha val="43137"/>
                    </a:srgbClr>
                  </a:outerShdw>
                </a:effectLst>
              </a:rPr>
              <a:t>Acuan</a:t>
            </a:r>
            <a:r>
              <a:rPr lang="en-US" sz="3200" dirty="0" smtClean="0">
                <a:effectLst>
                  <a:outerShdw blurRad="38100" dist="38100" dir="2700000" algn="tl">
                    <a:srgbClr val="000000">
                      <a:alpha val="43137"/>
                    </a:srgbClr>
                  </a:outerShdw>
                </a:effectLst>
              </a:rPr>
              <a:t> </a:t>
            </a:r>
            <a:r>
              <a:rPr lang="en-US" sz="3200" dirty="0" err="1">
                <a:effectLst>
                  <a:outerShdw blurRad="38100" dist="38100" dir="2700000" algn="tl">
                    <a:srgbClr val="000000">
                      <a:alpha val="43137"/>
                    </a:srgbClr>
                  </a:outerShdw>
                </a:effectLst>
              </a:rPr>
              <a:t>B</a:t>
            </a:r>
            <a:r>
              <a:rPr lang="en-US" sz="3200" dirty="0" err="1" smtClean="0">
                <a:effectLst>
                  <a:outerShdw blurRad="38100" dist="38100" dir="2700000" algn="tl">
                    <a:srgbClr val="000000">
                      <a:alpha val="43137"/>
                    </a:srgbClr>
                  </a:outerShdw>
                </a:effectLst>
              </a:rPr>
              <a:t>ersertifikat</a:t>
            </a: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err="1" smtClean="0"/>
              <a:t>Nama</a:t>
            </a:r>
            <a:r>
              <a:rPr lang="en-US" dirty="0" smtClean="0"/>
              <a:t> </a:t>
            </a:r>
            <a:r>
              <a:rPr lang="en-US" dirty="0" err="1" smtClean="0"/>
              <a:t>Bahan</a:t>
            </a:r>
            <a:endParaRPr lang="en-US" dirty="0" smtClean="0"/>
          </a:p>
          <a:p>
            <a:pPr marL="514350" indent="-514350">
              <a:buFont typeface="+mj-lt"/>
              <a:buAutoNum type="arabicPeriod"/>
            </a:pPr>
            <a:r>
              <a:rPr lang="en-US" dirty="0" err="1" smtClean="0"/>
              <a:t>Produsen</a:t>
            </a:r>
            <a:r>
              <a:rPr lang="en-US" dirty="0" smtClean="0"/>
              <a:t> </a:t>
            </a:r>
            <a:r>
              <a:rPr lang="en-US" dirty="0" err="1" smtClean="0"/>
              <a:t>dan</a:t>
            </a:r>
            <a:r>
              <a:rPr lang="en-US" dirty="0" smtClean="0"/>
              <a:t> </a:t>
            </a:r>
            <a:r>
              <a:rPr lang="en-US" dirty="0" err="1" smtClean="0"/>
              <a:t>Kode</a:t>
            </a:r>
            <a:r>
              <a:rPr lang="en-US" dirty="0" smtClean="0"/>
              <a:t> </a:t>
            </a:r>
          </a:p>
          <a:p>
            <a:pPr marL="514350" indent="-514350">
              <a:buFont typeface="+mj-lt"/>
              <a:buAutoNum type="arabicPeriod"/>
            </a:pPr>
            <a:r>
              <a:rPr lang="en-US" dirty="0" err="1" smtClean="0"/>
              <a:t>Deskripsi</a:t>
            </a:r>
            <a:r>
              <a:rPr lang="en-US" dirty="0" smtClean="0"/>
              <a:t> </a:t>
            </a:r>
            <a:r>
              <a:rPr lang="en-US" dirty="0" err="1" smtClean="0"/>
              <a:t>bahan</a:t>
            </a:r>
            <a:r>
              <a:rPr lang="en-US" dirty="0" smtClean="0"/>
              <a:t> (</a:t>
            </a:r>
            <a:r>
              <a:rPr lang="en-US" dirty="0" err="1" smtClean="0"/>
              <a:t>standar</a:t>
            </a:r>
            <a:r>
              <a:rPr lang="en-US" dirty="0" smtClean="0"/>
              <a:t> </a:t>
            </a:r>
            <a:r>
              <a:rPr lang="en-US" dirty="0" err="1" smtClean="0"/>
              <a:t>diwadahi</a:t>
            </a:r>
            <a:r>
              <a:rPr lang="en-US" dirty="0" smtClean="0"/>
              <a:t> </a:t>
            </a:r>
            <a:r>
              <a:rPr lang="en-US" dirty="0" err="1" smtClean="0"/>
              <a:t>dalam</a:t>
            </a:r>
            <a:r>
              <a:rPr lang="en-US" dirty="0" smtClean="0"/>
              <a:t> 100 ml </a:t>
            </a:r>
            <a:r>
              <a:rPr lang="en-US" dirty="0" err="1" smtClean="0"/>
              <a:t>botol</a:t>
            </a:r>
            <a:r>
              <a:rPr lang="en-US" dirty="0" smtClean="0"/>
              <a:t> PE, </a:t>
            </a:r>
            <a:r>
              <a:rPr lang="en-US" dirty="0" err="1" smtClean="0"/>
              <a:t>berisi</a:t>
            </a:r>
            <a:r>
              <a:rPr lang="en-US" dirty="0" smtClean="0"/>
              <a:t> </a:t>
            </a:r>
            <a:r>
              <a:rPr lang="en-US" dirty="0" err="1" smtClean="0"/>
              <a:t>sekitar</a:t>
            </a:r>
            <a:r>
              <a:rPr lang="en-US" dirty="0" smtClean="0"/>
              <a:t> 100 ml </a:t>
            </a:r>
            <a:r>
              <a:rPr lang="en-US" dirty="0" err="1" smtClean="0"/>
              <a:t>standar</a:t>
            </a:r>
            <a:r>
              <a:rPr lang="en-US" dirty="0" smtClean="0"/>
              <a:t>; </a:t>
            </a:r>
            <a:r>
              <a:rPr lang="en-US" dirty="0" err="1" smtClean="0"/>
              <a:t>standar</a:t>
            </a:r>
            <a:r>
              <a:rPr lang="en-US" dirty="0" smtClean="0"/>
              <a:t> </a:t>
            </a:r>
            <a:r>
              <a:rPr lang="en-US" dirty="0" err="1" smtClean="0"/>
              <a:t>tidak</a:t>
            </a:r>
            <a:r>
              <a:rPr lang="en-US" dirty="0" smtClean="0"/>
              <a:t> </a:t>
            </a:r>
            <a:r>
              <a:rPr lang="en-US" dirty="0" err="1" smtClean="0"/>
              <a:t>diawetkan</a:t>
            </a:r>
            <a:r>
              <a:rPr lang="en-US" dirty="0" smtClean="0"/>
              <a:t>)</a:t>
            </a:r>
          </a:p>
          <a:p>
            <a:pPr marL="514350" indent="-514350">
              <a:buFont typeface="+mj-lt"/>
              <a:buAutoNum type="arabicPeriod"/>
            </a:pPr>
            <a:r>
              <a:rPr lang="en-US" dirty="0" err="1" smtClean="0"/>
              <a:t>Tujuan</a:t>
            </a:r>
            <a:r>
              <a:rPr lang="en-US" dirty="0" smtClean="0"/>
              <a:t> </a:t>
            </a:r>
            <a:r>
              <a:rPr lang="en-US" dirty="0" err="1" smtClean="0"/>
              <a:t>Penggunaan</a:t>
            </a:r>
            <a:r>
              <a:rPr lang="en-US" dirty="0" smtClean="0"/>
              <a:t> (</a:t>
            </a:r>
            <a:r>
              <a:rPr lang="en-US" dirty="0" err="1" smtClean="0"/>
              <a:t>produk</a:t>
            </a:r>
            <a:r>
              <a:rPr lang="en-US" dirty="0" smtClean="0"/>
              <a:t> </a:t>
            </a:r>
            <a:r>
              <a:rPr lang="en-US" dirty="0" err="1" smtClean="0"/>
              <a:t>digunakan</a:t>
            </a:r>
            <a:r>
              <a:rPr lang="en-US" dirty="0" smtClean="0"/>
              <a:t> </a:t>
            </a:r>
            <a:r>
              <a:rPr lang="en-US" dirty="0" err="1" smtClean="0"/>
              <a:t>untuk</a:t>
            </a:r>
            <a:r>
              <a:rPr lang="en-US" dirty="0" smtClean="0"/>
              <a:t> control </a:t>
            </a:r>
            <a:r>
              <a:rPr lang="en-US" dirty="0" err="1" smtClean="0"/>
              <a:t>kualitas</a:t>
            </a:r>
            <a:r>
              <a:rPr lang="en-US" dirty="0" smtClean="0"/>
              <a:t> </a:t>
            </a:r>
            <a:r>
              <a:rPr lang="en-US" dirty="0" err="1" smtClean="0"/>
              <a:t>pada</a:t>
            </a:r>
            <a:r>
              <a:rPr lang="en-US" dirty="0" smtClean="0"/>
              <a:t> </a:t>
            </a:r>
            <a:r>
              <a:rPr lang="en-US" dirty="0" err="1" smtClean="0"/>
              <a:t>semua</a:t>
            </a:r>
            <a:r>
              <a:rPr lang="en-US" dirty="0" smtClean="0"/>
              <a:t> proses </a:t>
            </a:r>
            <a:r>
              <a:rPr lang="en-US" dirty="0" err="1" smtClean="0"/>
              <a:t>analisis</a:t>
            </a:r>
            <a:r>
              <a:rPr lang="en-US" dirty="0" smtClean="0"/>
              <a:t> </a:t>
            </a:r>
            <a:r>
              <a:rPr lang="en-US" dirty="0" err="1" smtClean="0"/>
              <a:t>pada</a:t>
            </a:r>
            <a:r>
              <a:rPr lang="en-US" dirty="0" smtClean="0"/>
              <a:t> </a:t>
            </a:r>
            <a:r>
              <a:rPr lang="en-US" dirty="0" err="1" smtClean="0"/>
              <a:t>analit</a:t>
            </a:r>
            <a:r>
              <a:rPr lang="en-US" dirty="0" smtClean="0"/>
              <a:t> </a:t>
            </a:r>
            <a:r>
              <a:rPr lang="en-US" dirty="0" err="1" smtClean="0"/>
              <a:t>maupun</a:t>
            </a:r>
            <a:r>
              <a:rPr lang="en-US" dirty="0" smtClean="0"/>
              <a:t> </a:t>
            </a:r>
            <a:r>
              <a:rPr lang="en-US" dirty="0" err="1" smtClean="0"/>
              <a:t>matrik</a:t>
            </a:r>
            <a:r>
              <a:rPr lang="en-US" dirty="0" smtClean="0"/>
              <a:t> yang </a:t>
            </a:r>
            <a:r>
              <a:rPr lang="en-US" dirty="0" err="1" smtClean="0"/>
              <a:t>terkait</a:t>
            </a:r>
            <a:r>
              <a:rPr lang="en-US" dirty="0" smtClean="0"/>
              <a:t> </a:t>
            </a:r>
            <a:r>
              <a:rPr lang="en-US" dirty="0" err="1" smtClean="0"/>
              <a:t>dengan</a:t>
            </a:r>
            <a:r>
              <a:rPr lang="en-US" dirty="0" smtClean="0"/>
              <a:t> </a:t>
            </a:r>
            <a:r>
              <a:rPr lang="en-US" dirty="0" err="1" smtClean="0"/>
              <a:t>standar</a:t>
            </a:r>
            <a:r>
              <a:rPr lang="en-US" dirty="0" smtClean="0"/>
              <a:t>)</a:t>
            </a:r>
          </a:p>
          <a:p>
            <a:pPr marL="514350" indent="-514350">
              <a:buFont typeface="+mj-lt"/>
              <a:buAutoNum type="arabicPeriod"/>
            </a:pPr>
            <a:r>
              <a:rPr lang="en-US" dirty="0" err="1" smtClean="0"/>
              <a:t>Instruksi</a:t>
            </a:r>
            <a:r>
              <a:rPr lang="en-US" dirty="0" smtClean="0"/>
              <a:t> </a:t>
            </a:r>
            <a:r>
              <a:rPr lang="en-US" dirty="0" err="1" smtClean="0"/>
              <a:t>Penggunaan</a:t>
            </a:r>
            <a:r>
              <a:rPr lang="en-US" dirty="0" smtClean="0"/>
              <a:t> (</a:t>
            </a:r>
            <a:r>
              <a:rPr lang="en-US" dirty="0" err="1" smtClean="0"/>
              <a:t>kocok</a:t>
            </a:r>
            <a:r>
              <a:rPr lang="en-US" dirty="0" smtClean="0"/>
              <a:t> , </a:t>
            </a:r>
            <a:r>
              <a:rPr lang="en-US" dirty="0" err="1" smtClean="0"/>
              <a:t>sebelum</a:t>
            </a:r>
            <a:r>
              <a:rPr lang="en-US" dirty="0" smtClean="0"/>
              <a:t> </a:t>
            </a:r>
            <a:r>
              <a:rPr lang="en-US" dirty="0" err="1" smtClean="0"/>
              <a:t>dibuka</a:t>
            </a:r>
            <a:r>
              <a:rPr lang="en-US" dirty="0"/>
              <a:t>)</a:t>
            </a:r>
            <a:endParaRPr lang="en-US" dirty="0" smtClean="0"/>
          </a:p>
          <a:p>
            <a:pPr marL="514350" indent="-514350">
              <a:buFont typeface="+mj-lt"/>
              <a:buAutoNum type="arabicPeriod"/>
            </a:pPr>
            <a:r>
              <a:rPr lang="en-US" dirty="0" err="1" smtClean="0"/>
              <a:t>Instruksi</a:t>
            </a:r>
            <a:r>
              <a:rPr lang="en-US" dirty="0" smtClean="0"/>
              <a:t> </a:t>
            </a:r>
            <a:r>
              <a:rPr lang="en-US" dirty="0" err="1" smtClean="0"/>
              <a:t>Penyimpanan</a:t>
            </a:r>
            <a:r>
              <a:rPr lang="en-US" dirty="0" smtClean="0"/>
              <a:t> (</a:t>
            </a:r>
            <a:r>
              <a:rPr lang="en-US" dirty="0" err="1" smtClean="0"/>
              <a:t>simpan</a:t>
            </a:r>
            <a:r>
              <a:rPr lang="en-US" dirty="0" smtClean="0"/>
              <a:t> </a:t>
            </a:r>
            <a:r>
              <a:rPr lang="en-US" dirty="0" err="1" smtClean="0"/>
              <a:t>standar</a:t>
            </a:r>
            <a:r>
              <a:rPr lang="en-US" dirty="0" smtClean="0"/>
              <a:t> </a:t>
            </a:r>
            <a:r>
              <a:rPr lang="en-US" dirty="0" err="1" smtClean="0"/>
              <a:t>pada</a:t>
            </a:r>
            <a:r>
              <a:rPr lang="en-US" dirty="0" smtClean="0"/>
              <a:t> </a:t>
            </a:r>
            <a:r>
              <a:rPr lang="en-US" dirty="0" err="1" smtClean="0"/>
              <a:t>suhu</a:t>
            </a:r>
            <a:r>
              <a:rPr lang="en-US" dirty="0" smtClean="0"/>
              <a:t> </a:t>
            </a:r>
            <a:r>
              <a:rPr lang="en-US" dirty="0" err="1" smtClean="0"/>
              <a:t>ruangan</a:t>
            </a:r>
            <a:r>
              <a:rPr lang="en-US" dirty="0" smtClean="0"/>
              <a:t>)</a:t>
            </a:r>
          </a:p>
          <a:p>
            <a:pPr marL="514350" indent="-514350">
              <a:buFont typeface="+mj-lt"/>
              <a:buAutoNum type="arabicPeriod"/>
            </a:pPr>
            <a:r>
              <a:rPr lang="en-US" dirty="0" err="1" smtClean="0"/>
              <a:t>Nilai</a:t>
            </a:r>
            <a:r>
              <a:rPr lang="en-US" dirty="0" smtClean="0"/>
              <a:t> </a:t>
            </a:r>
            <a:r>
              <a:rPr lang="en-US" dirty="0" err="1" smtClean="0"/>
              <a:t>Sertifikat</a:t>
            </a:r>
            <a:r>
              <a:rPr lang="en-US" dirty="0" smtClean="0"/>
              <a:t> (certifies </a:t>
            </a:r>
            <a:r>
              <a:rPr lang="en-US" dirty="0" err="1" smtClean="0"/>
              <a:t>value,CV</a:t>
            </a:r>
            <a:r>
              <a:rPr lang="en-US" dirty="0" smtClean="0"/>
              <a:t>), </a:t>
            </a:r>
            <a:r>
              <a:rPr lang="en-US" dirty="0" err="1" smtClean="0"/>
              <a:t>dilengkapi</a:t>
            </a:r>
            <a:r>
              <a:rPr lang="en-US" dirty="0" smtClean="0"/>
              <a:t> </a:t>
            </a:r>
            <a:r>
              <a:rPr lang="en-US" dirty="0" err="1" smtClean="0"/>
              <a:t>dengan</a:t>
            </a:r>
            <a:r>
              <a:rPr lang="en-US" dirty="0" smtClean="0"/>
              <a:t> </a:t>
            </a:r>
            <a:r>
              <a:rPr lang="en-US" dirty="0" err="1" smtClean="0"/>
              <a:t>estimasi</a:t>
            </a:r>
            <a:r>
              <a:rPr lang="en-US" dirty="0" smtClean="0"/>
              <a:t> </a:t>
            </a:r>
            <a:r>
              <a:rPr lang="en-US" dirty="0" err="1" smtClean="0"/>
              <a:t>ketidak</a:t>
            </a:r>
            <a:r>
              <a:rPr lang="en-US" dirty="0" smtClean="0"/>
              <a:t> </a:t>
            </a:r>
            <a:r>
              <a:rPr lang="en-US" dirty="0" err="1" smtClean="0"/>
              <a:t>pastian</a:t>
            </a:r>
            <a:r>
              <a:rPr lang="en-US" dirty="0" smtClean="0"/>
              <a:t> (</a:t>
            </a:r>
            <a:r>
              <a:rPr lang="en-US" dirty="0" err="1" smtClean="0"/>
              <a:t>Uncertainty,U</a:t>
            </a:r>
            <a:r>
              <a:rPr lang="en-US" dirty="0" smtClean="0"/>
              <a:t>). </a:t>
            </a:r>
            <a:r>
              <a:rPr lang="en-US" dirty="0" err="1" smtClean="0"/>
              <a:t>Misal</a:t>
            </a:r>
            <a:r>
              <a:rPr lang="en-US" dirty="0" smtClean="0"/>
              <a:t> TSS (CV =30 mg/l; U=15,1%); TDS (CV=200 mg/l, U=7,1%)</a:t>
            </a:r>
          </a:p>
          <a:p>
            <a:pPr marL="514350" indent="-514350">
              <a:buFont typeface="+mj-lt"/>
              <a:buAutoNum type="arabicPeriod"/>
            </a:pPr>
            <a:r>
              <a:rPr lang="en-US" dirty="0" smtClean="0"/>
              <a:t>Cara </a:t>
            </a:r>
            <a:r>
              <a:rPr lang="en-US" dirty="0" err="1" smtClean="0"/>
              <a:t>memperoleh</a:t>
            </a:r>
            <a:r>
              <a:rPr lang="en-US" dirty="0" smtClean="0"/>
              <a:t> </a:t>
            </a:r>
            <a:r>
              <a:rPr lang="en-US" dirty="0" err="1" smtClean="0"/>
              <a:t>nilai</a:t>
            </a:r>
            <a:r>
              <a:rPr lang="en-US" dirty="0" smtClean="0"/>
              <a:t> (</a:t>
            </a:r>
            <a:r>
              <a:rPr lang="en-US" dirty="0" err="1" smtClean="0"/>
              <a:t>lewat</a:t>
            </a:r>
            <a:r>
              <a:rPr lang="en-US" dirty="0" smtClean="0"/>
              <a:t> </a:t>
            </a:r>
            <a:r>
              <a:rPr lang="en-US" dirty="0" err="1" smtClean="0"/>
              <a:t>uji</a:t>
            </a:r>
            <a:r>
              <a:rPr lang="en-US" dirty="0" smtClean="0"/>
              <a:t> </a:t>
            </a:r>
            <a:r>
              <a:rPr lang="en-US" dirty="0" err="1" smtClean="0"/>
              <a:t>profisiensi</a:t>
            </a:r>
            <a:r>
              <a:rPr lang="en-US" dirty="0" smtClean="0"/>
              <a:t>; </a:t>
            </a:r>
            <a:r>
              <a:rPr lang="en-US" dirty="0" err="1" smtClean="0"/>
              <a:t>atau</a:t>
            </a:r>
            <a:r>
              <a:rPr lang="en-US" dirty="0" smtClean="0"/>
              <a:t> </a:t>
            </a:r>
            <a:r>
              <a:rPr lang="en-US" dirty="0" err="1" smtClean="0"/>
              <a:t>lewat</a:t>
            </a:r>
            <a:r>
              <a:rPr lang="en-US" dirty="0" smtClean="0"/>
              <a:t> </a:t>
            </a:r>
            <a:r>
              <a:rPr lang="en-US" dirty="0" err="1" smtClean="0"/>
              <a:t>ketertelusurannya</a:t>
            </a:r>
            <a:r>
              <a:rPr lang="en-US" dirty="0" smtClean="0"/>
              <a:t> NIST </a:t>
            </a:r>
            <a:r>
              <a:rPr lang="en-US" dirty="0" err="1" smtClean="0"/>
              <a:t>tracebility</a:t>
            </a:r>
            <a:r>
              <a:rPr lang="en-US" dirty="0" smtClean="0"/>
              <a:t>)</a:t>
            </a:r>
          </a:p>
          <a:p>
            <a:pPr marL="514350" indent="-514350">
              <a:buFont typeface="+mj-lt"/>
              <a:buAutoNum type="arabicPeriod"/>
            </a:pPr>
            <a:r>
              <a:rPr lang="en-US" dirty="0" err="1" smtClean="0"/>
              <a:t>Masa</a:t>
            </a:r>
            <a:r>
              <a:rPr lang="en-US" dirty="0" smtClean="0"/>
              <a:t> </a:t>
            </a:r>
            <a:r>
              <a:rPr lang="en-US" dirty="0" err="1" smtClean="0"/>
              <a:t>Berlaku</a:t>
            </a:r>
            <a:endParaRPr lang="en-US" dirty="0" smtClean="0"/>
          </a:p>
          <a:p>
            <a:pPr marL="514350" indent="-514350">
              <a:buFont typeface="+mj-lt"/>
              <a:buAutoNum type="arabicPeriod"/>
            </a:pPr>
            <a:endParaRPr lang="en-US" dirty="0" smtClean="0"/>
          </a:p>
          <a:p>
            <a:endParaRPr lang="en-US" dirty="0"/>
          </a:p>
        </p:txBody>
      </p:sp>
    </p:spTree>
    <p:extLst>
      <p:ext uri="{BB962C8B-B14F-4D97-AF65-F5344CB8AC3E}">
        <p14:creationId xmlns:p14="http://schemas.microsoft.com/office/powerpoint/2010/main" val="4199275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ssets.fishersci.com/TFS-Assets/CCG/product-images/F57959~p.eps-6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699" y="684271"/>
            <a:ext cx="2803525" cy="55466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ssets.fishersci.com/TFS-Assets/CCG/product-images/F145844~p.eps-6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533" y="385791"/>
            <a:ext cx="3050692" cy="6143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img.yumpu.com/3930123/1/500x640/certified-reference-material-bcr-aeur-191-lgc-standard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700" y="319115"/>
            <a:ext cx="43053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850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1126</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ff5</vt:lpstr>
      <vt:lpstr>ff6</vt:lpstr>
      <vt:lpstr>ff7</vt:lpstr>
      <vt:lpstr>Office Theme</vt:lpstr>
      <vt:lpstr>Bahan Acuan &amp; Bahan Acuan Bersertifikat </vt:lpstr>
      <vt:lpstr>Bahan Acuan &amp; Bahan Acuan Bersertifikat</vt:lpstr>
      <vt:lpstr>(1) Homogen</vt:lpstr>
      <vt:lpstr>(3) Kemiripan dengan sampel asli</vt:lpstr>
      <vt:lpstr>Lima Jenis Bahan Acuan  (The International Laboratory Accreditation Cooperation = ILAC)</vt:lpstr>
      <vt:lpstr>Klasifikasi bahan Acuan</vt:lpstr>
      <vt:lpstr>Badan Sertifikasi</vt:lpstr>
      <vt:lpstr>Informasi Penting pada Bahan Acuan Bersertifikat</vt:lpstr>
      <vt:lpstr>PowerPoint Presentation</vt:lpstr>
      <vt:lpstr>PowerPoint Presentation</vt:lpstr>
      <vt:lpstr>Pemanfaatan Bahan Acuan (BA) Untuk Kaliberasi</vt:lpstr>
      <vt:lpstr>Pemanfaatan Bahan Acuan untuk Validasi Metoda Uji</vt:lpstr>
      <vt:lpstr>Lembaga Yang Terkait dengan Standar</vt:lpstr>
      <vt:lpstr>PowerPoint Presentation</vt:lpstr>
      <vt:lpstr>PowerPoint Presentation</vt:lpstr>
      <vt:lpstr>PowerPoint Presentation</vt:lpstr>
      <vt:lpstr>PowerPoint Presentation</vt:lpstr>
      <vt:lpstr>Larutan Baku</vt:lpstr>
      <vt:lpstr>PowerPoint Presentation</vt:lpstr>
      <vt:lpstr>Larutan Standar Acuan dan Larutan Standar Kerja</vt:lpstr>
      <vt:lpstr>Expiration Date &amp; Shelf Life</vt:lpstr>
      <vt:lpstr>Kesalahan karena Faktor Manusia (setelah wadah dibuka)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114</cp:revision>
  <dcterms:created xsi:type="dcterms:W3CDTF">2020-10-30T09:23:42Z</dcterms:created>
  <dcterms:modified xsi:type="dcterms:W3CDTF">2021-10-31T22:18:03Z</dcterms:modified>
</cp:coreProperties>
</file>