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99AE-F2C1-46B5-A18B-5EF14DA8EF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EB8F-7AFF-4CDE-9D3C-8E0D7FFE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7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99AE-F2C1-46B5-A18B-5EF14DA8EF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EB8F-7AFF-4CDE-9D3C-8E0D7FFE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99AE-F2C1-46B5-A18B-5EF14DA8EF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EB8F-7AFF-4CDE-9D3C-8E0D7FFE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99AE-F2C1-46B5-A18B-5EF14DA8EF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EB8F-7AFF-4CDE-9D3C-8E0D7FFE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99AE-F2C1-46B5-A18B-5EF14DA8EF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EB8F-7AFF-4CDE-9D3C-8E0D7FFE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3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99AE-F2C1-46B5-A18B-5EF14DA8EF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EB8F-7AFF-4CDE-9D3C-8E0D7FFE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99AE-F2C1-46B5-A18B-5EF14DA8EF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EB8F-7AFF-4CDE-9D3C-8E0D7FFE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5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99AE-F2C1-46B5-A18B-5EF14DA8EF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EB8F-7AFF-4CDE-9D3C-8E0D7FFE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3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99AE-F2C1-46B5-A18B-5EF14DA8EF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EB8F-7AFF-4CDE-9D3C-8E0D7FFE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99AE-F2C1-46B5-A18B-5EF14DA8EF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EB8F-7AFF-4CDE-9D3C-8E0D7FFE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4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99AE-F2C1-46B5-A18B-5EF14DA8EF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EB8F-7AFF-4CDE-9D3C-8E0D7FFE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99AE-F2C1-46B5-A18B-5EF14DA8EF7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EB8F-7AFF-4CDE-9D3C-8E0D7FFE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T Petrokimia Kayaku Official 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26" y="3346119"/>
            <a:ext cx="4992711" cy="330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elalui Lab Jasa Uji FTIP, Unpad Terpilih Jadi PTN Pembina Magang Pranata  Laboratorium Pendidik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56" y="-24795"/>
            <a:ext cx="5707486" cy="323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Prinsip dan Cara Kerja Kromatografi Gas - FARMASI INDUSTR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91" y="336636"/>
            <a:ext cx="5433857" cy="282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E-Layanan Sains LIPI | Lembaga Ilmu Pengetahuan Indones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" y="3064657"/>
            <a:ext cx="5900668" cy="369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365310" y="2577756"/>
            <a:ext cx="382669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4E4E4E"/>
                </a:solidFill>
                <a:latin typeface="Open Sans"/>
              </a:rPr>
              <a:t>Gas </a:t>
            </a:r>
            <a:r>
              <a:rPr lang="en-US" b="1" dirty="0" err="1" smtClean="0">
                <a:solidFill>
                  <a:srgbClr val="4E4E4E"/>
                </a:solidFill>
                <a:latin typeface="Open Sans"/>
              </a:rPr>
              <a:t>Chromatografi</a:t>
            </a:r>
            <a:r>
              <a:rPr lang="en-US" b="1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b="1" i="0" dirty="0" err="1" smtClean="0">
                <a:solidFill>
                  <a:srgbClr val="4E4E4E"/>
                </a:solidFill>
                <a:effectLst/>
                <a:latin typeface="Open Sans"/>
              </a:rPr>
              <a:t>Laboratorium</a:t>
            </a:r>
            <a:endParaRPr lang="en-US" b="1" i="0" dirty="0">
              <a:solidFill>
                <a:srgbClr val="4E4E4E"/>
              </a:solidFill>
              <a:effectLst/>
              <a:latin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19021" y="2084012"/>
            <a:ext cx="185178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Open Sans"/>
              </a:rPr>
              <a:t>Detruksi</a:t>
            </a:r>
            <a:r>
              <a:rPr lang="en-US" b="1" dirty="0" smtClean="0">
                <a:solidFill>
                  <a:schemeClr val="bg1"/>
                </a:solidFill>
                <a:latin typeface="Open Sans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Open Sans"/>
              </a:rPr>
              <a:t>bahan</a:t>
            </a:r>
            <a:endParaRPr lang="en-US" b="1" i="0" dirty="0">
              <a:solidFill>
                <a:schemeClr val="bg1"/>
              </a:solidFill>
              <a:effectLst/>
              <a:latin typeface="Open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74981" y="5841794"/>
            <a:ext cx="328808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EFEFEF"/>
                </a:solidFill>
                <a:effectLst/>
                <a:latin typeface="Roboto"/>
              </a:rPr>
              <a:t>Inductively Coupled Pla</a:t>
            </a:r>
            <a:r>
              <a:rPr lang="en-US" b="0" i="0" dirty="0" smtClean="0">
                <a:solidFill>
                  <a:srgbClr val="EFEFEF"/>
                </a:solidFill>
                <a:effectLst/>
                <a:latin typeface="Roboto"/>
              </a:rPr>
              <a:t>sma.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-1115143" y="3252411"/>
            <a:ext cx="7438669" cy="1062011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4400" b="1" dirty="0" smtClean="0"/>
              <a:t>PRAKTIKUM </a:t>
            </a:r>
            <a:r>
              <a:rPr lang="en-GB" sz="4400" b="1" dirty="0"/>
              <a:t> </a:t>
            </a:r>
            <a:r>
              <a:rPr lang="en-GB" sz="4400" b="1" dirty="0" smtClean="0"/>
              <a:t>T. KIMIA 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9764182" y="4700833"/>
            <a:ext cx="244169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rgbClr val="4E4E4E"/>
                </a:solidFill>
                <a:latin typeface="Open Sans"/>
              </a:rPr>
              <a:t>Diskusi</a:t>
            </a:r>
            <a:r>
              <a:rPr lang="en-US" b="1" dirty="0" smtClean="0">
                <a:solidFill>
                  <a:srgbClr val="4E4E4E"/>
                </a:solidFill>
                <a:latin typeface="Open Sans"/>
              </a:rPr>
              <a:t> </a:t>
            </a:r>
            <a:r>
              <a:rPr lang="en-US" b="1" dirty="0" err="1" smtClean="0">
                <a:solidFill>
                  <a:srgbClr val="4E4E4E"/>
                </a:solidFill>
                <a:latin typeface="Open Sans"/>
              </a:rPr>
              <a:t>hasil</a:t>
            </a:r>
            <a:r>
              <a:rPr lang="en-US" b="1" dirty="0" smtClean="0">
                <a:solidFill>
                  <a:srgbClr val="4E4E4E"/>
                </a:solidFill>
                <a:latin typeface="Open Sans"/>
              </a:rPr>
              <a:t> </a:t>
            </a:r>
            <a:r>
              <a:rPr lang="en-US" b="1" dirty="0" err="1" smtClean="0">
                <a:solidFill>
                  <a:srgbClr val="4E4E4E"/>
                </a:solidFill>
                <a:latin typeface="Open Sans"/>
              </a:rPr>
              <a:t>analisa</a:t>
            </a:r>
            <a:endParaRPr lang="en-US" b="1" i="0" dirty="0">
              <a:solidFill>
                <a:srgbClr val="4E4E4E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68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2361" y="116821"/>
            <a:ext cx="878522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Tata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Tertib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Umum</a:t>
            </a:r>
            <a:endParaRPr lang="en-US" sz="3600" b="1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609" y="1443841"/>
            <a:ext cx="10721007" cy="489364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Pengguna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wajib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membaca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buku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manual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SOP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penggunaan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alat-alat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dalamnya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Jika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sesuatu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belum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diketahui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dipahami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sebaiknya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tanyakan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petugas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langsung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Mempelajari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pekerjaan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dilakukan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tersebut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Mengisi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logbook,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baik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sebelum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ataupun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sesudah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pekerjaan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pakaian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khusus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termasuk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sepatu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tertutup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berada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keselamatan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(masker,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sarung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tangan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kaca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dll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uji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coba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Selalu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memperhatikan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keselamatan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juga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orang lain</a:t>
            </a:r>
            <a:endParaRPr lang="en-US" sz="2400" b="0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8468" y="828265"/>
            <a:ext cx="8958470" cy="526297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Membersihkan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merapikan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menyimpan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peralatan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setelah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selesai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digunakan</a:t>
            </a:r>
            <a:endParaRPr lang="en-US" sz="24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Mengetahui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tindakan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awal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apabila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terjadi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kondisi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darurat</a:t>
            </a:r>
            <a:endParaRPr lang="en-US" sz="24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membawa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barang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berpotesi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merusak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menyebabkan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kebakaran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endParaRPr lang="en-US" sz="24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label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bahan-bahan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uji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coba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tanggal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kada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uarsa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keamanan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pemilik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dll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Menuliskan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kerusakan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digunakan</a:t>
            </a:r>
            <a:endParaRPr lang="en-US" sz="24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diperbolehkan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ruang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endParaRPr lang="en-US" sz="24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kegiatan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berpotensi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merusak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fasilitas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endParaRPr lang="en-US" sz="24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Meletakkan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bahan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sesuai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keamanan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0640" y="243556"/>
            <a:ext cx="696421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Tata </a:t>
            </a:r>
            <a:r>
              <a:rPr lang="en-US" sz="3600" b="1" i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Tertib</a:t>
            </a:r>
            <a:r>
              <a:rPr lang="en-US" sz="36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1" i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Laboratorium</a:t>
            </a:r>
            <a:r>
              <a:rPr lang="en-US" sz="36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Kimia</a:t>
            </a:r>
            <a:endParaRPr lang="en-US" sz="36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6372" y="1186264"/>
            <a:ext cx="8770513" cy="526297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Wajib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mengenakan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baju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praktikum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pelindung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(APD)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uji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coba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reaksi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kimia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farmasi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Dilarang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membawa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makanan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kimia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Sebelum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diwajibkan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rencana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mengisi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form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peminjaman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Diwajibkan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laporan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hasil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praktikum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kali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selesai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kimia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Diwajibkan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mencuci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uji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coba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setelah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selesai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praktikum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kimia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farmasi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Diwajibkan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mengembalikan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alat-alat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jika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sudah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selesai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sesuai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ditetapkan</a:t>
            </a:r>
            <a:endParaRPr lang="en-US" sz="2400" b="0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647" y="925519"/>
            <a:ext cx="8731876" cy="489364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Diwajibkan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menjaga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kondisi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suasana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praktikum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agar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tetap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nyaman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kondusif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Diwajibkan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tetap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menjaga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kebersihan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meja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praktikum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kimia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Seluruh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kegiatan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praktikum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dilakukan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memperhatikan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K3 (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Kesehatan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Keselamatan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Wajib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melaporkan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petugas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penanggung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jawab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laboratorium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kimia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apabila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terjadi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kerusakan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alat-alat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uji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coba</a:t>
            </a:r>
            <a:endParaRPr lang="en-US" sz="2400" b="0" i="0" dirty="0" smtClean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Wajib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melaporkan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petugas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apabila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terjadi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kecelakaan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praktikum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segera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langkah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P3K</a:t>
            </a:r>
            <a:endParaRPr lang="en-US" sz="2400" b="0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ta Tertib di Laboratorium Biolog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32" y="489396"/>
            <a:ext cx="8010660" cy="55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73498" y="6053069"/>
            <a:ext cx="385078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TERIMA KASIH</a:t>
            </a:r>
            <a:endParaRPr lang="en-US" sz="40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aboratorium Operasi Teknik Kimia - College Lab in Semar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7" y="206062"/>
            <a:ext cx="5382341" cy="376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aboratorium Unit Operasi dan Teknologi Kimia | Teknik Kim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040" y="1"/>
            <a:ext cx="5872766" cy="396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aboratorium Kimia Teknik -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51" y="3174642"/>
            <a:ext cx="4649273" cy="37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25769" y="6488668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DRYING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677" y="3971054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REDUCTION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69888" y="4155720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6710" y="6098146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aboratorium Satuan Operasi dan Teknologi Proses Kimia (SOTPK) – Program  Studi Teknik Kim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39" y="750306"/>
            <a:ext cx="377351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KALAH KIMIA PEMISAHAN - PDF Download Gra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13" y="750306"/>
            <a:ext cx="4738396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95505" y="6246232"/>
            <a:ext cx="19189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distilasi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46" y="6246232"/>
            <a:ext cx="191895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Absorbsi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eknik Kimia – Fakultas Teknik UNTAG Semar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6562"/>
            <a:ext cx="3965664" cy="51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aboratorium Operasi Teknik Kimia - College Lab in Semara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53" y="3271371"/>
            <a:ext cx="6654085" cy="356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EKNIK KIMIA – Fakultas Teknik Universitas Lambung Mangkur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31" y="645555"/>
            <a:ext cx="3733845" cy="574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64957" y="2597240"/>
            <a:ext cx="19189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FILTRASI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35037" y="4685763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12913" y="175477"/>
            <a:ext cx="19189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LEACHING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3031" y="1120461"/>
            <a:ext cx="25902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PERPINDAHAN PANAS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416676"/>
            <a:ext cx="7771327" cy="1893194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b="1" dirty="0" smtClean="0"/>
              <a:t>TATA TERTIB LABORATORIUM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962401"/>
            <a:ext cx="6400800" cy="787399"/>
          </a:xfr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Front" fov="3300000">
              <a:rot lat="486000" lon="19530000" rev="174000"/>
            </a:camera>
            <a:lightRig rig="harsh" dir="tl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EDY SUPRIYO ,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896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0" y="457200"/>
            <a:ext cx="6172200" cy="536972"/>
          </a:xfrm>
          <a:prstGeom prst="rect">
            <a:avLst/>
          </a:prstGeom>
          <a:solidFill>
            <a:srgbClr val="99CC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err="1">
                <a:solidFill>
                  <a:srgbClr val="4E3B30"/>
                </a:solidFill>
                <a:latin typeface="Times New Roman" panose="02020603050405020304" pitchFamily="18" charset="0"/>
              </a:rPr>
              <a:t>Kontrak</a:t>
            </a:r>
            <a:r>
              <a:rPr lang="en-US" sz="3300" dirty="0">
                <a:solidFill>
                  <a:srgbClr val="4E3B30"/>
                </a:solidFill>
                <a:latin typeface="Times New Roman" panose="02020603050405020304" pitchFamily="18" charset="0"/>
              </a:rPr>
              <a:t> </a:t>
            </a:r>
            <a:r>
              <a:rPr lang="en-US" sz="3300" dirty="0" smtClean="0">
                <a:solidFill>
                  <a:srgbClr val="4E3B30"/>
                </a:solidFill>
                <a:latin typeface="Times New Roman" panose="02020603050405020304" pitchFamily="18" charset="0"/>
              </a:rPr>
              <a:t>Praktikum</a:t>
            </a:r>
            <a:endParaRPr lang="en-US" sz="3300" dirty="0">
              <a:solidFill>
                <a:srgbClr val="4E3B3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600200" y="1143000"/>
            <a:ext cx="8839200" cy="55626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E3B30"/>
              </a:buClr>
              <a:buFont typeface="Wingdings" panose="05000000000000000000" pitchFamily="2" charset="2"/>
              <a:buChar char="w"/>
              <a:defRPr/>
            </a:pPr>
            <a:r>
              <a:rPr lang="en-US" sz="2600" b="1" i="1" dirty="0" err="1" smtClean="0">
                <a:latin typeface="Times New Roman" pitchFamily="18" charset="0"/>
                <a:cs typeface="Arial" charset="0"/>
              </a:rPr>
              <a:t>Praktek</a:t>
            </a:r>
            <a:r>
              <a:rPr lang="en-US" sz="2600" b="1" i="1" dirty="0" smtClean="0">
                <a:latin typeface="Times New Roman" pitchFamily="18" charset="0"/>
                <a:cs typeface="Arial" charset="0"/>
              </a:rPr>
              <a:t>  </a:t>
            </a:r>
            <a:r>
              <a:rPr lang="en-US" sz="2600" b="1" i="1" dirty="0" err="1" smtClean="0">
                <a:latin typeface="Times New Roman" pitchFamily="18" charset="0"/>
                <a:cs typeface="Arial" charset="0"/>
              </a:rPr>
              <a:t>harus</a:t>
            </a:r>
            <a:r>
              <a:rPr lang="en-US" sz="2600" b="1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b="1" i="1" dirty="0" err="1" smtClean="0">
                <a:latin typeface="Times New Roman" pitchFamily="18" charset="0"/>
                <a:cs typeface="Arial" charset="0"/>
              </a:rPr>
              <a:t>disiplin</a:t>
            </a:r>
            <a:r>
              <a:rPr lang="en-US" sz="2600" b="1" i="1" dirty="0" smtClean="0">
                <a:latin typeface="Times New Roman" pitchFamily="18" charset="0"/>
                <a:cs typeface="Arial" charset="0"/>
              </a:rPr>
              <a:t>  </a:t>
            </a:r>
            <a:r>
              <a:rPr lang="en-US" sz="2600" b="1" i="1" dirty="0">
                <a:latin typeface="Times New Roman" pitchFamily="18" charset="0"/>
                <a:cs typeface="Arial" charset="0"/>
              </a:rPr>
              <a:t>: </a:t>
            </a:r>
          </a:p>
          <a:p>
            <a:pPr lvl="1">
              <a:buSzPct val="95000"/>
              <a:buFontTx/>
              <a:buChar char="–"/>
              <a:defRPr/>
            </a:pPr>
            <a:r>
              <a:rPr lang="en-US" sz="2600" b="1" dirty="0" err="1">
                <a:latin typeface="Times New Roman" pitchFamily="18" charset="0"/>
                <a:cs typeface="Arial" charset="0"/>
              </a:rPr>
              <a:t>Tidak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Arial" charset="0"/>
              </a:rPr>
              <a:t>bersandal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Arial" charset="0"/>
              </a:rPr>
              <a:t>dan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Arial" charset="0"/>
              </a:rPr>
              <a:t>berkaos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oblong</a:t>
            </a:r>
          </a:p>
          <a:p>
            <a:pPr lvl="1">
              <a:buSzPct val="95000"/>
              <a:buFontTx/>
              <a:buChar char="–"/>
              <a:defRPr/>
            </a:pPr>
            <a:r>
              <a:rPr lang="en-US" sz="2600" b="1" dirty="0" err="1">
                <a:latin typeface="Times New Roman" pitchFamily="18" charset="0"/>
                <a:cs typeface="Arial" charset="0"/>
              </a:rPr>
              <a:t>Busana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yang </a:t>
            </a:r>
            <a:r>
              <a:rPr lang="en-US" sz="2600" b="1" dirty="0" err="1">
                <a:latin typeface="Times New Roman" pitchFamily="18" charset="0"/>
                <a:cs typeface="Arial" charset="0"/>
              </a:rPr>
              <a:t>pantas</a:t>
            </a:r>
            <a:endParaRPr lang="en-US" sz="2600" b="1" dirty="0">
              <a:latin typeface="Times New Roman" pitchFamily="18" charset="0"/>
              <a:cs typeface="Arial" charset="0"/>
            </a:endParaRPr>
          </a:p>
          <a:p>
            <a:pPr>
              <a:buClr>
                <a:srgbClr val="4E3B30"/>
              </a:buClr>
              <a:buFont typeface="Wingdings" panose="05000000000000000000" pitchFamily="2" charset="2"/>
              <a:buChar char="w"/>
              <a:defRPr/>
            </a:pPr>
            <a:r>
              <a:rPr lang="id-ID" sz="2600" dirty="0">
                <a:latin typeface="Cambria" pitchFamily="18" charset="0"/>
                <a:cs typeface="Arial" charset="0"/>
              </a:rPr>
              <a:t>Apabila </a:t>
            </a:r>
            <a:r>
              <a:rPr lang="en-US" sz="2600" dirty="0" err="1" smtClean="0">
                <a:latin typeface="Cambria" pitchFamily="18" charset="0"/>
                <a:cs typeface="Arial" charset="0"/>
              </a:rPr>
              <a:t>Aslab</a:t>
            </a:r>
            <a:r>
              <a:rPr lang="en-US" sz="2600" dirty="0" smtClean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berhalangan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masuk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memberi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informasi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kepada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ketua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kelas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smtClean="0">
                <a:latin typeface="Cambria" pitchFamily="18" charset="0"/>
                <a:cs typeface="Arial" charset="0"/>
              </a:rPr>
              <a:t>/ </a:t>
            </a:r>
            <a:r>
              <a:rPr lang="en-US" sz="2600" dirty="0" err="1" smtClean="0">
                <a:latin typeface="Cambria" pitchFamily="18" charset="0"/>
                <a:cs typeface="Arial" charset="0"/>
              </a:rPr>
              <a:t>diganti</a:t>
            </a:r>
            <a:r>
              <a:rPr lang="en-US" sz="2600" dirty="0" smtClean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 smtClean="0">
                <a:latin typeface="Cambria" pitchFamily="18" charset="0"/>
                <a:cs typeface="Arial" charset="0"/>
              </a:rPr>
              <a:t>Aslab</a:t>
            </a:r>
            <a:r>
              <a:rPr lang="en-US" sz="2600" dirty="0" smtClean="0">
                <a:latin typeface="Cambria" pitchFamily="18" charset="0"/>
                <a:cs typeface="Arial" charset="0"/>
              </a:rPr>
              <a:t> lain.</a:t>
            </a:r>
            <a:endParaRPr lang="id-ID" sz="2600" dirty="0">
              <a:latin typeface="Cambria" pitchFamily="18" charset="0"/>
              <a:cs typeface="Arial" charset="0"/>
            </a:endParaRPr>
          </a:p>
          <a:p>
            <a:pPr>
              <a:buClr>
                <a:srgbClr val="4E3B30"/>
              </a:buClr>
              <a:buFont typeface="Wingdings" panose="05000000000000000000" pitchFamily="2" charset="2"/>
              <a:buChar char="w"/>
              <a:defRPr/>
            </a:pPr>
            <a:r>
              <a:rPr lang="en-US" sz="2600" dirty="0" err="1">
                <a:latin typeface="Cambria" pitchFamily="18" charset="0"/>
                <a:cs typeface="Arial" charset="0"/>
              </a:rPr>
              <a:t>Mahasiswa</a:t>
            </a:r>
            <a:r>
              <a:rPr lang="en-US" sz="2600" dirty="0">
                <a:latin typeface="Cambria" pitchFamily="18" charset="0"/>
                <a:cs typeface="Arial" charset="0"/>
              </a:rPr>
              <a:t> yang </a:t>
            </a:r>
            <a:r>
              <a:rPr lang="id-ID" sz="2600" dirty="0">
                <a:latin typeface="Cambria" pitchFamily="18" charset="0"/>
                <a:cs typeface="Arial" charset="0"/>
              </a:rPr>
              <a:t>terlambat masuk kelas lebih dari </a:t>
            </a:r>
            <a:r>
              <a:rPr lang="en-US" sz="2600" dirty="0">
                <a:latin typeface="Cambria" pitchFamily="18" charset="0"/>
                <a:cs typeface="Arial" charset="0"/>
              </a:rPr>
              <a:t>15</a:t>
            </a:r>
            <a:r>
              <a:rPr lang="id-ID" sz="2600" dirty="0">
                <a:latin typeface="Cambria" pitchFamily="18" charset="0"/>
                <a:cs typeface="Arial" charset="0"/>
              </a:rPr>
              <a:t> menit tidak diperkenanan untuk mengikuti perkuiahan.</a:t>
            </a:r>
            <a:endParaRPr lang="en-US" sz="2600" dirty="0">
              <a:latin typeface="Cambria" pitchFamily="18" charset="0"/>
              <a:cs typeface="Arial" charset="0"/>
            </a:endParaRPr>
          </a:p>
          <a:p>
            <a:pPr>
              <a:buClr>
                <a:srgbClr val="4E3B30"/>
              </a:buClr>
              <a:buFont typeface="Wingdings" panose="05000000000000000000" pitchFamily="2" charset="2"/>
              <a:buChar char="w"/>
              <a:defRPr/>
            </a:pPr>
            <a:r>
              <a:rPr lang="en-US" sz="2600" dirty="0" err="1">
                <a:latin typeface="Cambria" pitchFamily="18" charset="0"/>
                <a:cs typeface="Arial" charset="0"/>
              </a:rPr>
              <a:t>Mahasiswa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tidak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diperkenankan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id-ID" sz="2600" dirty="0">
                <a:latin typeface="Cambria" pitchFamily="18" charset="0"/>
                <a:cs typeface="Arial" charset="0"/>
              </a:rPr>
              <a:t>berbincang</a:t>
            </a:r>
            <a:r>
              <a:rPr lang="en-US" sz="2600" dirty="0">
                <a:latin typeface="Cambria" pitchFamily="18" charset="0"/>
                <a:cs typeface="Arial" charset="0"/>
              </a:rPr>
              <a:t> di </a:t>
            </a:r>
            <a:r>
              <a:rPr lang="en-US" sz="2600" dirty="0" err="1">
                <a:latin typeface="Cambria" pitchFamily="18" charset="0"/>
                <a:cs typeface="Arial" charset="0"/>
              </a:rPr>
              <a:t>dalam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smtClean="0">
                <a:latin typeface="Cambria" pitchFamily="18" charset="0"/>
                <a:cs typeface="Arial" charset="0"/>
              </a:rPr>
              <a:t>lab, </a:t>
            </a:r>
            <a:r>
              <a:rPr lang="en-US" sz="2600" dirty="0" err="1">
                <a:latin typeface="Cambria" pitchFamily="18" charset="0"/>
                <a:cs typeface="Arial" charset="0"/>
              </a:rPr>
              <a:t>kecuali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mendiskusikan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materi</a:t>
            </a:r>
            <a:r>
              <a:rPr lang="en-US" sz="2600" dirty="0">
                <a:latin typeface="Cambria" pitchFamily="18" charset="0"/>
                <a:cs typeface="Arial" charset="0"/>
              </a:rPr>
              <a:t> ajar.</a:t>
            </a:r>
          </a:p>
          <a:p>
            <a:pPr>
              <a:buClr>
                <a:srgbClr val="4E3B30"/>
              </a:buClr>
              <a:buFont typeface="Wingdings" panose="05000000000000000000" pitchFamily="2" charset="2"/>
              <a:buChar char="w"/>
              <a:defRPr/>
            </a:pPr>
            <a:r>
              <a:rPr lang="en-US" sz="2600" dirty="0" err="1">
                <a:latin typeface="Cambria" pitchFamily="18" charset="0"/>
                <a:cs typeface="Arial" charset="0"/>
              </a:rPr>
              <a:t>Mahasiswa</a:t>
            </a:r>
            <a:r>
              <a:rPr lang="en-US" sz="2600" dirty="0">
                <a:latin typeface="Cambria" pitchFamily="18" charset="0"/>
                <a:cs typeface="Arial" charset="0"/>
              </a:rPr>
              <a:t> yang </a:t>
            </a:r>
            <a:r>
              <a:rPr lang="en-US" sz="2600" dirty="0" err="1">
                <a:latin typeface="Cambria" pitchFamily="18" charset="0"/>
                <a:cs typeface="Arial" charset="0"/>
              </a:rPr>
              <a:t>izin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selama</a:t>
            </a:r>
            <a:r>
              <a:rPr lang="en-US" sz="2600" dirty="0">
                <a:latin typeface="Cambria" pitchFamily="18" charset="0"/>
                <a:cs typeface="Arial" charset="0"/>
              </a:rPr>
              <a:t> proses </a:t>
            </a:r>
            <a:r>
              <a:rPr lang="en-US" sz="2600" dirty="0" err="1" smtClean="0">
                <a:latin typeface="Cambria" pitchFamily="18" charset="0"/>
                <a:cs typeface="Arial" charset="0"/>
              </a:rPr>
              <a:t>praktikum</a:t>
            </a:r>
            <a:r>
              <a:rPr lang="en-US" sz="2600" dirty="0" smtClean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dan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tidak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kembali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lagi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ke</a:t>
            </a:r>
            <a:r>
              <a:rPr lang="id-ID" sz="2600" dirty="0">
                <a:latin typeface="Cambria" pitchFamily="18" charset="0"/>
                <a:cs typeface="Arial" charset="0"/>
              </a:rPr>
              <a:t> dalam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kelas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dianggap</a:t>
            </a:r>
            <a:r>
              <a:rPr lang="en-US" sz="2600" dirty="0"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latin typeface="Cambria" pitchFamily="18" charset="0"/>
                <a:cs typeface="Arial" charset="0"/>
              </a:rPr>
              <a:t>absen</a:t>
            </a:r>
            <a:r>
              <a:rPr lang="id-ID" sz="2600" dirty="0">
                <a:latin typeface="Cambria" pitchFamily="18" charset="0"/>
                <a:cs typeface="Arial" charset="0"/>
              </a:rPr>
              <a:t>/tidak hadir</a:t>
            </a:r>
            <a:r>
              <a:rPr lang="en-US" sz="2600" dirty="0">
                <a:latin typeface="Cambria" pitchFamily="18" charset="0"/>
                <a:cs typeface="Arial" charset="0"/>
              </a:rPr>
              <a:t>.</a:t>
            </a:r>
          </a:p>
          <a:p>
            <a:pPr>
              <a:buClr>
                <a:srgbClr val="4E3B30"/>
              </a:buClr>
              <a:buFont typeface="Wingdings" panose="05000000000000000000" pitchFamily="2" charset="2"/>
              <a:buChar char="w"/>
              <a:defRPr/>
            </a:pPr>
            <a:r>
              <a:rPr lang="en-US" sz="2600" dirty="0" err="1">
                <a:solidFill>
                  <a:prstClr val="black"/>
                </a:solidFill>
                <a:latin typeface="Cambria" pitchFamily="18" charset="0"/>
                <a:cs typeface="Arial" charset="0"/>
              </a:rPr>
              <a:t>Mahasiswa</a:t>
            </a:r>
            <a:r>
              <a:rPr lang="en-US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 yang </a:t>
            </a:r>
            <a:r>
              <a:rPr lang="id-ID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dapat</a:t>
            </a:r>
            <a:r>
              <a:rPr lang="en-US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ambria" pitchFamily="18" charset="0"/>
                <a:cs typeface="Arial" charset="0"/>
              </a:rPr>
              <a:t>mengikuti</a:t>
            </a:r>
            <a:r>
              <a:rPr lang="en-US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ambria" pitchFamily="18" charset="0"/>
                <a:cs typeface="Arial" charset="0"/>
              </a:rPr>
              <a:t>ujian</a:t>
            </a:r>
            <a:r>
              <a:rPr lang="en-US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ambria" pitchFamily="18" charset="0"/>
                <a:cs typeface="Arial" charset="0"/>
              </a:rPr>
              <a:t>adalah</a:t>
            </a:r>
            <a:r>
              <a:rPr lang="en-US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ambria" pitchFamily="18" charset="0"/>
                <a:cs typeface="Arial" charset="0"/>
              </a:rPr>
              <a:t>mahasiswa</a:t>
            </a:r>
            <a:r>
              <a:rPr lang="en-US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 yang </a:t>
            </a:r>
            <a:r>
              <a:rPr lang="en-US" sz="2600" dirty="0" err="1">
                <a:solidFill>
                  <a:prstClr val="black"/>
                </a:solidFill>
                <a:latin typeface="Cambria" pitchFamily="18" charset="0"/>
                <a:cs typeface="Arial" charset="0"/>
              </a:rPr>
              <a:t>aktif</a:t>
            </a:r>
            <a:r>
              <a:rPr lang="en-US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ambria" pitchFamily="18" charset="0"/>
                <a:cs typeface="Arial" charset="0"/>
              </a:rPr>
              <a:t>mengikuti</a:t>
            </a:r>
            <a:r>
              <a:rPr lang="en-US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ambria" pitchFamily="18" charset="0"/>
                <a:cs typeface="Arial" charset="0"/>
              </a:rPr>
              <a:t>kuliah</a:t>
            </a:r>
            <a:r>
              <a:rPr lang="en-US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 minimal 75% </a:t>
            </a:r>
            <a:r>
              <a:rPr lang="en-US" sz="2600" dirty="0" err="1">
                <a:solidFill>
                  <a:prstClr val="black"/>
                </a:solidFill>
                <a:latin typeface="Cambria" pitchFamily="18" charset="0"/>
                <a:cs typeface="Arial" charset="0"/>
              </a:rPr>
              <a:t>dari</a:t>
            </a:r>
            <a:r>
              <a:rPr lang="en-US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ambria" pitchFamily="18" charset="0"/>
                <a:cs typeface="Arial" charset="0"/>
              </a:rPr>
              <a:t>jumlah</a:t>
            </a:r>
            <a:r>
              <a:rPr lang="en-US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ambria" pitchFamily="18" charset="0"/>
                <a:cs typeface="Arial" charset="0"/>
              </a:rPr>
              <a:t>pertemuan</a:t>
            </a:r>
            <a:r>
              <a:rPr lang="en-US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 yang </a:t>
            </a:r>
            <a:r>
              <a:rPr lang="en-US" sz="2600" dirty="0" err="1">
                <a:solidFill>
                  <a:prstClr val="black"/>
                </a:solidFill>
                <a:latin typeface="Cambria" pitchFamily="18" charset="0"/>
                <a:cs typeface="Arial" charset="0"/>
              </a:rPr>
              <a:t>ada</a:t>
            </a:r>
            <a:r>
              <a:rPr lang="en-US" sz="2600" dirty="0">
                <a:solidFill>
                  <a:prstClr val="black"/>
                </a:solidFill>
                <a:latin typeface="Cambria" pitchFamily="18" charset="0"/>
                <a:cs typeface="Arial" charset="0"/>
              </a:rPr>
              <a:t>.</a:t>
            </a:r>
          </a:p>
          <a:p>
            <a:pPr>
              <a:defRPr/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6531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66911" y="956977"/>
            <a:ext cx="6172200" cy="536972"/>
          </a:xfrm>
          <a:prstGeom prst="rect">
            <a:avLst/>
          </a:prstGeom>
          <a:solidFill>
            <a:srgbClr val="99CC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id-ID" sz="3300" b="1">
                <a:latin typeface="Times New Roman" pitchFamily="18" charset="0"/>
                <a:ea typeface="+mn-ea"/>
                <a:cs typeface="Arial" charset="0"/>
              </a:rPr>
              <a:t>Nilai</a:t>
            </a:r>
            <a:endParaRPr lang="en-US" sz="3300" dirty="0">
              <a:latin typeface="Times New Roman" pitchFamily="18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2861793" y="2087988"/>
            <a:ext cx="6877318" cy="33980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0000"/>
              </a:buClr>
              <a:buFont typeface="Wingdings" panose="05000000000000000000" pitchFamily="2" charset="2"/>
              <a:buChar char="w"/>
              <a:defRPr/>
            </a:pPr>
            <a:r>
              <a:rPr lang="en-US" sz="2100" b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Komponen</a:t>
            </a:r>
            <a:r>
              <a:rPr lang="en-US" sz="21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:</a:t>
            </a:r>
          </a:p>
          <a:p>
            <a:pPr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2100" b="1" dirty="0" smtClean="0">
                <a:solidFill>
                  <a:prstClr val="black"/>
                </a:solidFill>
                <a:cs typeface="Arial" charset="0"/>
              </a:rPr>
              <a:t>Pre test</a:t>
            </a:r>
            <a:r>
              <a:rPr lang="id-ID" sz="2100" b="1" dirty="0" smtClean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id-ID" sz="2100" b="1" dirty="0">
                <a:solidFill>
                  <a:prstClr val="black"/>
                </a:solidFill>
                <a:cs typeface="Arial" charset="0"/>
              </a:rPr>
              <a:t>	:  </a:t>
            </a:r>
            <a:r>
              <a:rPr lang="en-US" sz="2100" b="1" dirty="0" smtClean="0">
                <a:solidFill>
                  <a:prstClr val="black"/>
                </a:solidFill>
                <a:cs typeface="Arial" charset="0"/>
              </a:rPr>
              <a:t>15 </a:t>
            </a:r>
            <a:r>
              <a:rPr lang="id-ID" sz="2100" b="1" dirty="0" smtClean="0">
                <a:solidFill>
                  <a:prstClr val="black"/>
                </a:solidFill>
                <a:cs typeface="Arial" charset="0"/>
              </a:rPr>
              <a:t>%   </a:t>
            </a:r>
            <a:endParaRPr lang="en-US" sz="2100" b="1" dirty="0">
              <a:solidFill>
                <a:prstClr val="black"/>
              </a:solidFill>
              <a:cs typeface="Arial" charset="0"/>
            </a:endParaRPr>
          </a:p>
          <a:p>
            <a:pPr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2100" b="1" dirty="0" err="1" smtClean="0">
                <a:solidFill>
                  <a:prstClr val="black"/>
                </a:solidFill>
                <a:cs typeface="Arial" charset="0"/>
              </a:rPr>
              <a:t>Praktek</a:t>
            </a:r>
            <a:r>
              <a:rPr lang="en-US" sz="2100" b="1" dirty="0" smtClean="0">
                <a:solidFill>
                  <a:prstClr val="black"/>
                </a:solidFill>
                <a:cs typeface="Arial" charset="0"/>
              </a:rPr>
              <a:t>	</a:t>
            </a:r>
            <a:r>
              <a:rPr lang="id-ID" sz="2100" b="1" dirty="0" smtClean="0">
                <a:solidFill>
                  <a:prstClr val="black"/>
                </a:solidFill>
                <a:cs typeface="Arial" charset="0"/>
              </a:rPr>
              <a:t> </a:t>
            </a:r>
            <a:r>
              <a:rPr lang="id-ID" sz="2100" b="1" dirty="0">
                <a:solidFill>
                  <a:prstClr val="black"/>
                </a:solidFill>
                <a:cs typeface="Arial" charset="0"/>
              </a:rPr>
              <a:t>	:  </a:t>
            </a:r>
            <a:r>
              <a:rPr lang="en-US" sz="2100" b="1" dirty="0" smtClean="0">
                <a:solidFill>
                  <a:prstClr val="black"/>
                </a:solidFill>
                <a:cs typeface="Arial" charset="0"/>
              </a:rPr>
              <a:t>50 </a:t>
            </a:r>
            <a:r>
              <a:rPr lang="id-ID" sz="2100" b="1" dirty="0" smtClean="0">
                <a:solidFill>
                  <a:prstClr val="black"/>
                </a:solidFill>
                <a:cs typeface="Arial" charset="0"/>
              </a:rPr>
              <a:t>% </a:t>
            </a:r>
            <a:endParaRPr lang="en-US" sz="2100" b="1" dirty="0" smtClean="0">
              <a:solidFill>
                <a:prstClr val="black"/>
              </a:solidFill>
              <a:cs typeface="Arial" charset="0"/>
            </a:endParaRPr>
          </a:p>
          <a:p>
            <a:pPr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2100" b="1" dirty="0" err="1" smtClean="0">
                <a:solidFill>
                  <a:prstClr val="black"/>
                </a:solidFill>
                <a:cs typeface="Arial" charset="0"/>
              </a:rPr>
              <a:t>Laporan</a:t>
            </a:r>
            <a:r>
              <a:rPr lang="id-ID" sz="2100" b="1" dirty="0" smtClean="0">
                <a:solidFill>
                  <a:prstClr val="black"/>
                </a:solidFill>
                <a:cs typeface="Arial" charset="0"/>
              </a:rPr>
              <a:t> 	:  </a:t>
            </a:r>
            <a:r>
              <a:rPr lang="en-US" sz="2100" b="1" dirty="0" smtClean="0">
                <a:solidFill>
                  <a:prstClr val="black"/>
                </a:solidFill>
                <a:cs typeface="Arial" charset="0"/>
              </a:rPr>
              <a:t>20 </a:t>
            </a:r>
            <a:r>
              <a:rPr lang="id-ID" sz="2100" b="1" dirty="0" smtClean="0">
                <a:solidFill>
                  <a:prstClr val="black"/>
                </a:solidFill>
                <a:cs typeface="Arial" charset="0"/>
              </a:rPr>
              <a:t>% </a:t>
            </a:r>
            <a:endParaRPr lang="en-US" sz="2100" b="1" dirty="0" smtClean="0">
              <a:solidFill>
                <a:prstClr val="black"/>
              </a:solidFill>
              <a:cs typeface="Arial" charset="0"/>
            </a:endParaRPr>
          </a:p>
          <a:p>
            <a:pPr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2100" b="1" dirty="0" smtClean="0">
                <a:solidFill>
                  <a:prstClr val="black"/>
                </a:solidFill>
                <a:cs typeface="Arial" charset="0"/>
              </a:rPr>
              <a:t>Post Test</a:t>
            </a:r>
            <a:r>
              <a:rPr lang="id-ID" sz="2100" b="1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id-ID" sz="2100" b="1" dirty="0" smtClean="0">
                <a:solidFill>
                  <a:prstClr val="black"/>
                </a:solidFill>
                <a:cs typeface="Arial" charset="0"/>
              </a:rPr>
              <a:t>:  </a:t>
            </a:r>
            <a:r>
              <a:rPr lang="en-US" sz="2100" b="1" dirty="0" smtClean="0">
                <a:solidFill>
                  <a:prstClr val="black"/>
                </a:solidFill>
                <a:cs typeface="Arial" charset="0"/>
              </a:rPr>
              <a:t>15 </a:t>
            </a:r>
            <a:r>
              <a:rPr lang="id-ID" sz="2100" b="1" dirty="0" smtClean="0">
                <a:solidFill>
                  <a:prstClr val="black"/>
                </a:solidFill>
                <a:cs typeface="Arial" charset="0"/>
              </a:rPr>
              <a:t>%  </a:t>
            </a:r>
            <a:endParaRPr lang="en-US" sz="2100" b="1" dirty="0">
              <a:solidFill>
                <a:prstClr val="black"/>
              </a:solidFill>
              <a:cs typeface="Arial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w"/>
              <a:defRPr/>
            </a:pPr>
            <a:r>
              <a:rPr lang="en-US" sz="2100" b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Penilaian</a:t>
            </a:r>
            <a:endParaRPr lang="en-US" sz="2100" b="1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0" lvl="1">
              <a:buSzPct val="95000"/>
              <a:defRPr/>
            </a:pPr>
            <a:r>
              <a:rPr lang="en-US" sz="1725" b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Skor</a:t>
            </a:r>
            <a:r>
              <a:rPr lang="en-US" sz="1725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1725" b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=(Pre </a:t>
            </a:r>
            <a:r>
              <a:rPr lang="en-US" sz="1725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* 15%)+( </a:t>
            </a:r>
            <a:r>
              <a:rPr lang="en-US" sz="1725" b="1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Praktek</a:t>
            </a:r>
            <a:r>
              <a:rPr lang="en-US" sz="1725" b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1725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* </a:t>
            </a:r>
            <a:r>
              <a:rPr lang="en-US" sz="1725" b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50 %)+(</a:t>
            </a:r>
            <a:r>
              <a:rPr lang="en-US" sz="1725" b="1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Laporan</a:t>
            </a:r>
            <a:r>
              <a:rPr lang="en-US" sz="1725" b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1725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1725" b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0 </a:t>
            </a:r>
            <a:r>
              <a:rPr lang="en-US" sz="1725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%) </a:t>
            </a:r>
            <a:r>
              <a:rPr lang="en-US" sz="1725" b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+(Post* 15%)</a:t>
            </a:r>
            <a:r>
              <a:rPr lang="en-US" sz="1500" b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>
              <a:defRPr/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0673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18615" y="966637"/>
            <a:ext cx="6172200" cy="536972"/>
          </a:xfrm>
          <a:prstGeom prst="rect">
            <a:avLst/>
          </a:prstGeom>
          <a:solidFill>
            <a:srgbClr val="99CC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id-ID" sz="3300" b="1">
                <a:latin typeface="Times New Roman" pitchFamily="18" charset="0"/>
                <a:ea typeface="+mn-ea"/>
                <a:cs typeface="Arial" charset="0"/>
              </a:rPr>
              <a:t>Tugas</a:t>
            </a:r>
            <a:endParaRPr lang="en-US" sz="3300" dirty="0"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1795553"/>
            <a:ext cx="8686800" cy="1777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05740" indent="-205740" algn="ctr">
              <a:buClr>
                <a:srgbClr val="0BD0D9"/>
              </a:buClr>
              <a:buSzPct val="95000"/>
              <a:defRPr/>
            </a:pPr>
            <a:r>
              <a:rPr lang="en-US" sz="2400" dirty="0" err="1">
                <a:solidFill>
                  <a:schemeClr val="bg1"/>
                </a:solidFill>
                <a:latin typeface="Constantia"/>
              </a:rPr>
              <a:t>Tugas</a:t>
            </a:r>
            <a:r>
              <a:rPr lang="en-US" sz="2400" dirty="0">
                <a:solidFill>
                  <a:schemeClr val="bg1"/>
                </a:solidFill>
                <a:latin typeface="Constanti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tantia"/>
              </a:rPr>
              <a:t>berupa</a:t>
            </a:r>
            <a:r>
              <a:rPr lang="en-US" sz="2400" dirty="0">
                <a:solidFill>
                  <a:schemeClr val="bg1"/>
                </a:solidFill>
                <a:latin typeface="Constantia"/>
              </a:rPr>
              <a:t> paper/</a:t>
            </a:r>
            <a:r>
              <a:rPr lang="en-US" sz="2400" dirty="0" err="1">
                <a:solidFill>
                  <a:schemeClr val="bg1"/>
                </a:solidFill>
                <a:latin typeface="Constantia"/>
              </a:rPr>
              <a:t>makalah</a:t>
            </a:r>
            <a:r>
              <a:rPr lang="en-US" sz="2400" dirty="0">
                <a:solidFill>
                  <a:schemeClr val="bg1"/>
                </a:solidFill>
                <a:latin typeface="Constantia"/>
              </a:rPr>
              <a:t>  per </a:t>
            </a:r>
            <a:r>
              <a:rPr lang="id-ID" sz="2400" dirty="0">
                <a:solidFill>
                  <a:schemeClr val="bg1"/>
                </a:solidFill>
                <a:latin typeface="Constantia"/>
              </a:rPr>
              <a:t>kelompok</a:t>
            </a:r>
            <a:r>
              <a:rPr lang="en-US" sz="2400" dirty="0">
                <a:solidFill>
                  <a:schemeClr val="bg1"/>
                </a:solidFill>
                <a:latin typeface="Constantia"/>
              </a:rPr>
              <a:t> yang  </a:t>
            </a:r>
            <a:r>
              <a:rPr lang="en-US" sz="2400" dirty="0" err="1">
                <a:solidFill>
                  <a:schemeClr val="bg1"/>
                </a:solidFill>
                <a:latin typeface="Constantia"/>
              </a:rPr>
              <a:t>terdiri</a:t>
            </a:r>
            <a:r>
              <a:rPr lang="en-US" sz="2400" dirty="0">
                <a:solidFill>
                  <a:schemeClr val="bg1"/>
                </a:solidFill>
                <a:latin typeface="Constanti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tantia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Constantia"/>
              </a:rPr>
              <a:t> 5 orang </a:t>
            </a:r>
            <a:r>
              <a:rPr lang="en-US" sz="2400" dirty="0" err="1">
                <a:solidFill>
                  <a:schemeClr val="bg1"/>
                </a:solidFill>
                <a:latin typeface="Constantia"/>
              </a:rPr>
              <a:t>mengenai</a:t>
            </a:r>
            <a:r>
              <a:rPr lang="en-US" sz="2400" dirty="0">
                <a:solidFill>
                  <a:schemeClr val="bg1"/>
                </a:solidFill>
                <a:latin typeface="Constanti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tantia"/>
              </a:rPr>
              <a:t>pengembangan</a:t>
            </a:r>
            <a:r>
              <a:rPr lang="en-US" sz="2400" dirty="0">
                <a:solidFill>
                  <a:schemeClr val="bg1"/>
                </a:solidFill>
                <a:latin typeface="Constantia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tantia"/>
              </a:rPr>
              <a:t>laboratorium</a:t>
            </a:r>
            <a:r>
              <a:rPr lang="en-US" sz="2400" dirty="0" smtClean="0">
                <a:solidFill>
                  <a:schemeClr val="bg1"/>
                </a:solidFill>
                <a:latin typeface="Constantia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tantia"/>
              </a:rPr>
              <a:t>petrokimia</a:t>
            </a:r>
            <a:r>
              <a:rPr lang="id-ID" sz="2400" dirty="0" smtClean="0">
                <a:solidFill>
                  <a:schemeClr val="bg1"/>
                </a:solidFill>
                <a:latin typeface="Constantia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tantia"/>
              </a:rPr>
              <a:t>di Indonesia. T</a:t>
            </a:r>
            <a:r>
              <a:rPr lang="id-ID" sz="2400" dirty="0">
                <a:solidFill>
                  <a:schemeClr val="bg1"/>
                </a:solidFill>
                <a:latin typeface="Constantia"/>
              </a:rPr>
              <a:t>ugas  yang telah dibuat selanjutnya akan di presentasikan oleh masing-masing kelompok</a:t>
            </a:r>
            <a:r>
              <a:rPr lang="id-ID" sz="2400" dirty="0">
                <a:solidFill>
                  <a:prstClr val="black"/>
                </a:solidFill>
                <a:latin typeface="Constantia"/>
              </a:rPr>
              <a:t>.</a:t>
            </a:r>
            <a:endParaRPr lang="en-US" sz="2400" dirty="0">
              <a:solidFill>
                <a:prstClr val="black"/>
              </a:solidFill>
              <a:latin typeface="Constantia"/>
            </a:endParaRPr>
          </a:p>
          <a:p>
            <a:pPr>
              <a:defRPr/>
            </a:pPr>
            <a:endParaRPr lang="id-ID" sz="1350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057401" y="4136140"/>
            <a:ext cx="2490835" cy="2194322"/>
            <a:chOff x="2415" y="2184"/>
            <a:chExt cx="3349" cy="1843"/>
          </a:xfrm>
        </p:grpSpPr>
        <p:pic>
          <p:nvPicPr>
            <p:cNvPr id="5" name="Picture 11" descr="push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" y="2184"/>
              <a:ext cx="2598" cy="1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 rot="20993821">
              <a:off x="3662" y="2563"/>
              <a:ext cx="1800" cy="31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Arial" charset="0"/>
                </a:rPr>
                <a:t>difficulties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 rot="736434">
              <a:off x="3609" y="3139"/>
              <a:ext cx="1878" cy="34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00" b="1" kern="0" dirty="0">
                  <a:solidFill>
                    <a:sysClr val="windowText" lastClr="000000"/>
                  </a:solidFill>
                  <a:latin typeface="Arial" charset="0"/>
                </a:rPr>
                <a:t>problems</a:t>
              </a: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3893" y="3662"/>
              <a:ext cx="18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  <a:latin typeface="Arial" charset="0"/>
                </a:rPr>
                <a:t>handle with care</a:t>
              </a:r>
            </a:p>
          </p:txBody>
        </p:sp>
      </p:grpSp>
      <p:pic>
        <p:nvPicPr>
          <p:cNvPr id="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28" y="4148981"/>
            <a:ext cx="3313510" cy="1650206"/>
          </a:xfrm>
          <a:prstGeom prst="rect">
            <a:avLst/>
          </a:prstGeom>
          <a:noFill/>
          <a:ln>
            <a:noFill/>
          </a:ln>
          <a:effectLst>
            <a:outerShdw dist="17961" dir="18900000" algn="ctr" rotWithShape="0">
              <a:srgbClr val="D490C5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5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05100" y="1855143"/>
            <a:ext cx="7658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1.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Pendahuluan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: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PERATURAN DAN TATA TERTIB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1" y="2342907"/>
            <a:ext cx="8915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2400" b="1" dirty="0" err="1"/>
              <a:t>Keamanan</a:t>
            </a:r>
            <a:r>
              <a:rPr lang="en-US" sz="2400" b="1" dirty="0"/>
              <a:t> &amp; </a:t>
            </a:r>
            <a:r>
              <a:rPr lang="en-US" sz="2400" b="1" dirty="0" err="1"/>
              <a:t>Keselamatan</a:t>
            </a:r>
            <a:r>
              <a:rPr lang="en-US" sz="2400" b="1" dirty="0"/>
              <a:t> </a:t>
            </a:r>
            <a:r>
              <a:rPr lang="en-US" sz="2400" b="1" dirty="0" err="1"/>
              <a:t>Kerja</a:t>
            </a:r>
            <a:endParaRPr lang="en-US" sz="2400" b="1" dirty="0"/>
          </a:p>
          <a:p>
            <a:pPr algn="ctr">
              <a:defRPr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3232628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3.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FORMAT PROPOSAL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409341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4.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PRAKTEK PEMBUATAN ALKYL BENZEN SULFONAT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8762" y="4820924"/>
            <a:ext cx="6937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/>
              <a:t>5. </a:t>
            </a:r>
            <a:r>
              <a:rPr lang="en-US" sz="2400" b="1" dirty="0" smtClean="0"/>
              <a:t>PRAKTEK PEMBUATAN UREA FORMALDEHYDE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133600" y="381000"/>
            <a:ext cx="1143000" cy="1219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05200" y="381000"/>
            <a:ext cx="1143000" cy="1219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85532" y="493712"/>
            <a:ext cx="1143000" cy="12192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77200" y="533400"/>
            <a:ext cx="11430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20200" y="533400"/>
            <a:ext cx="1143000" cy="12192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76900" y="5388735"/>
            <a:ext cx="1143000" cy="12192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277" y="612845"/>
            <a:ext cx="1061219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i="0" dirty="0" smtClean="0">
                <a:solidFill>
                  <a:srgbClr val="4E4E4E"/>
                </a:solidFill>
                <a:effectLst/>
                <a:latin typeface="Open Sans"/>
              </a:rPr>
              <a:t>Praktikum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diperkenankan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menggunakan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laboratorium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melakukan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adalah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mahasiswa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terdaftar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secara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akademik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(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).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wajib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hadir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15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menit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sebelum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dimulai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,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keterlambatan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lebih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dari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5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menit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sejak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dimulai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,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dianggap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tidak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hadir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Jika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berhalangan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hadir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,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harus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dapat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memberikan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keterangan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tertulis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resmi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terkait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dengan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alasan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ketidakhadirannya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Jika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berhalangan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hadir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hendak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mengganti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pada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hari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yang lain,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wajib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meminta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rekomendasi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tertulis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terlebih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dahulu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dari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koordinator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pembimbing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memasuki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ruang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laboratorium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dengan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telah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mengenakan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jas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wajib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membawa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lembar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kerja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,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serbet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,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masker.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mengisi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daftar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absensi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dengan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menunjukkan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segala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sesuatu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wajib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dibawa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.</a:t>
            </a:r>
            <a:endParaRPr lang="en-US" sz="2400" b="0" i="0" dirty="0">
              <a:solidFill>
                <a:srgbClr val="4E4E4E"/>
              </a:solidFill>
              <a:effectLst/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3893"/>
            <a:ext cx="37191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PERATURAN DAN TATA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TERTIB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4096" y="339426"/>
            <a:ext cx="10315977" cy="563231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arenR" startAt="8"/>
            </a:pP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mengisi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daftar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absensi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dengan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menunjukkan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segala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sesuatu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wajib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dibawa</a:t>
            </a:r>
            <a:endParaRPr lang="en-US" sz="2400" dirty="0">
              <a:solidFill>
                <a:srgbClr val="4E4E4E"/>
              </a:solidFill>
              <a:latin typeface="Open Sans"/>
            </a:endParaRPr>
          </a:p>
          <a:p>
            <a:pPr marL="342900" indent="-342900" algn="just">
              <a:buFont typeface="+mj-lt"/>
              <a:buAutoNum type="arabicParenR" startAt="8"/>
            </a:pP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tidak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diperbolehkan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makan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,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minum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,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atau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merokok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di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dalam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laboratorium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selama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berlangsung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.</a:t>
            </a:r>
          </a:p>
          <a:p>
            <a:pPr marL="342900" indent="-342900" algn="just">
              <a:buFont typeface="+mj-lt"/>
              <a:buAutoNum type="arabicParenR" startAt="8"/>
            </a:pP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tidak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diperbolehkan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bersenda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gurau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mengakibatkan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terganggunya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kelancaran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.</a:t>
            </a:r>
          </a:p>
          <a:p>
            <a:pPr marL="342900" indent="-342900" algn="just">
              <a:buFont typeface="+mj-lt"/>
              <a:buAutoNum type="arabicParenR" startAt="8"/>
            </a:pPr>
            <a:r>
              <a:rPr lang="en-US" sz="2400" dirty="0">
                <a:solidFill>
                  <a:srgbClr val="4E4E4E"/>
                </a:solidFill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bertanggung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jawab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atas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peralatan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yang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dipinjamnya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,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kebersihan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meja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masing-masing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,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serta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lantai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disekitarnya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.</a:t>
            </a:r>
          </a:p>
          <a:p>
            <a:pPr marL="342900" indent="-342900" algn="just">
              <a:buFont typeface="+mj-lt"/>
              <a:buAutoNum type="arabicParenR" startAt="8"/>
            </a:pP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Setalah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menggunakan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reagen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,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wajib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meletakkan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kembali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pada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tempatnya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semula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.</a:t>
            </a:r>
          </a:p>
          <a:p>
            <a:pPr marL="342900" indent="-342900" algn="just">
              <a:buFont typeface="+mj-lt"/>
              <a:buAutoNum type="arabicParenR" startAt="8"/>
            </a:pP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dilarang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menghambur-hamburkan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reagen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membuang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sisa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bahan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dengan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memperhatikan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kebersihan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keamanan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.</a:t>
            </a:r>
          </a:p>
          <a:p>
            <a:pPr marL="342900" indent="-342900" algn="just">
              <a:buFont typeface="+mj-lt"/>
              <a:buAutoNum type="arabicParenR" startAt="8"/>
            </a:pP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Jika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akan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meninggalkan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ruang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laboratorium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,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praktikan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wajib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meminta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izin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kepada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dosen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atau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asisten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 </a:t>
            </a:r>
            <a:r>
              <a:rPr lang="en-US" sz="2400" b="0" i="0" dirty="0" err="1" smtClean="0">
                <a:solidFill>
                  <a:srgbClr val="4E4E4E"/>
                </a:solidFill>
                <a:effectLst/>
                <a:latin typeface="Open Sans"/>
              </a:rPr>
              <a:t>jaga</a:t>
            </a:r>
            <a:r>
              <a:rPr lang="en-US" sz="2400" b="0" i="0" dirty="0" smtClean="0">
                <a:solidFill>
                  <a:srgbClr val="4E4E4E"/>
                </a:solidFill>
                <a:effectLst/>
                <a:latin typeface="Open Sans"/>
              </a:rPr>
              <a:t>.</a:t>
            </a:r>
            <a:endParaRPr lang="en-US" sz="2400" b="0" i="0" dirty="0">
              <a:solidFill>
                <a:srgbClr val="4E4E4E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582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ta tertib laborator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0" y="437882"/>
            <a:ext cx="10894498" cy="64201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2" name="Rectangle 1"/>
          <p:cNvSpPr/>
          <p:nvPr/>
        </p:nvSpPr>
        <p:spPr>
          <a:xfrm>
            <a:off x="360890" y="5735743"/>
            <a:ext cx="8317470" cy="707886"/>
          </a:xfrm>
          <a:prstGeom prst="rect">
            <a:avLst/>
          </a:prstGeom>
          <a:ln w="28575">
            <a:solidFill>
              <a:srgbClr val="FFFF0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it-IT" sz="40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Tata Tertib di Laboratorium Kimia</a:t>
            </a:r>
            <a:endParaRPr lang="it-IT" sz="40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759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 Rounded MT Bold</vt:lpstr>
      <vt:lpstr>Bahnschrift SemiCondensed</vt:lpstr>
      <vt:lpstr>Calibri</vt:lpstr>
      <vt:lpstr>Calibri Light</vt:lpstr>
      <vt:lpstr>Cambria</vt:lpstr>
      <vt:lpstr>Constantia</vt:lpstr>
      <vt:lpstr>Open Sans</vt:lpstr>
      <vt:lpstr>Roboto</vt:lpstr>
      <vt:lpstr>Times New Roman</vt:lpstr>
      <vt:lpstr>Wingdings</vt:lpstr>
      <vt:lpstr>Office Theme</vt:lpstr>
      <vt:lpstr>PRAKTIKUM  T. KIMIA </vt:lpstr>
      <vt:lpstr>TATA TERTIB LABORATORIUM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2021-08-25T14:55:30Z</dcterms:created>
  <dcterms:modified xsi:type="dcterms:W3CDTF">2021-10-08T22:36:50Z</dcterms:modified>
</cp:coreProperties>
</file>