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58" r:id="rId7"/>
    <p:sldId id="262" r:id="rId8"/>
    <p:sldId id="263" r:id="rId9"/>
    <p:sldId id="264" r:id="rId10"/>
    <p:sldId id="267" r:id="rId11"/>
    <p:sldId id="268" r:id="rId12"/>
    <p:sldId id="269"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by" initials="B" lastIdx="2" clrIdx="0">
    <p:extLst>
      <p:ext uri="{19B8F6BF-5375-455C-9EA6-DF929625EA0E}">
        <p15:presenceInfo xmlns:p15="http://schemas.microsoft.com/office/powerpoint/2012/main" userId="Bobb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11T14:06:09.610" idx="1">
    <p:pos x="10" y="10"/>
    <p:text>(a) The producer must select and implement tillage and cultivation practices that maintain or improve the physical, chemical, and biological condition of soil and minimize soil erosion.
(b) The producer must manage crop nutrients and soil fertility through rotations, cover crops, and the application of plant and animal materials.
(c) The producer must manage plant and animal materials to maintain or improve soil organic matter content in a manner that does not contribute to contamination of crops, soil, or water by plant nutrients, pathogenic organisms, heavy metals, or residues of prohibited substances. Animal and plant materials include:
(1) Raw animal manure, which must be composted unless it is:
(i) Applied to land used for a crop not intended for human consumption;
(ii) Incorporated into the soil not less than 120 days prior to the harvest of a product whose edible portion has direct contact with the soil surface or soil particles; or
(iii) Incorporated into the soil not less than 90 days prior to the harvest of a product whose edible portion does not have direct contact with the soil surface or soil particles;
(2) Composted plant and animal materials produced though a process that:
(i) Established an initial C:N ratio of between 25:1 and 40:1; and
(ii) Maintained a temperature of between 131 °F and 170 °F for 3 days using an in-vessel or static aerated pile system; or
(iii) Maintained a temperature of between 131 °F and 170 °F for 15 days using a windrow composting system, during which period, the materials must be turned a minimum of five times.
(3) Uncomposted plant materials.
(d) A producer may manage crop nutrients and soil fertility to maintain or improve soil organic matter content in a manner that does not contribute to contamination of crops, soil, or water by plant nutrients, pathogenic organisms, heavy metals, or residues of prohibited substances by applying:
(1) A crop nutrient or soil amendment included on the National List of synthetic substances allowed for use in organic crop production;
(2) A mined substance of low solubility;
(3) A mined substance of high solubility: Provided, That, the substance is used in compliance with the conditions established on the National List of nonsynthetic materials prohibited for crop production;
(4) Ash obtained from the burning of a plant or animal material, except as prohibited in paragraph (e) of this section: Provided, That, the material burned has not been treated or combined with a prohibited substance or the ash is not included on the National List of nonsynthetic substances prohibited for use in organic crop production; and
(5) A plant or animal material that has been chemically altered by a manufacturing process: Provided, That, the material is included on the National List of synthetic substances allowed for use in organic crop production established in §205.601.
(e) The producer must not use:
(1) Any fertilizer or composted plant and animal material that contains a synthetic substance not included on the National List of synthetic substances allowed for use in organic crop production;
(2) Sewage sludge (biosolids) as defined in 40 CFR part 503; and (3) Burning as a means of disposal for crop residues produced on the operation: Except, That, burning may be used to suppress the spread of disease or to stimulate seed germination.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11T15:23:14.931" idx="2">
    <p:pos x="10" y="10"/>
    <p:text>A person seeking to receive or maintain organic certification under the regulations in this part must:
(a) Comply with the Act and applicable organic production and handling regulations of this part;
(b) Establish, implement, and update annually an organic production or handling system plan that is submitted to an accredited certifying agent as provided for in §205.200;
(c) Permit on-site inspections with complete access to the production or handling operation, including noncertified production and handling areas, structures, and offices by the certifying agent as provided for in §205.403;
(d) Maintain all records applicable to the organic operation for not less than 5 years beyond their creation and allow authorized representatives of the Secretary, the applicable State organic program's governing State official, and the certifying agent access to such records during normal business hours for review and copying to determine compliance with the Act and the regulations in this part, as provided for in §205.103;
(e) Submit the applicable fees charged by the certifying agent; and
(f) Immediately notify the certifying agent concerning any:
(1) Application, including drift, of a prohibited substance to any field, production unit, site, facility, livestock, or product that is part of an operation; and
(2) Change in a certified operation or any portion of a certified operation that may affect its compliance with the Act and the regulations in this part.</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72157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238388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12631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24251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92483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188359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5F79C-7B83-4EFB-B357-D068E12AA676}"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60120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5F79C-7B83-4EFB-B357-D068E12AA676}"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265950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5F79C-7B83-4EFB-B357-D068E12AA676}"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48620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4059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73519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5F79C-7B83-4EFB-B357-D068E12AA676}" type="datetimeFigureOut">
              <a:rPr lang="en-US" smtClean="0"/>
              <a:t>4/11/2015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FC7C-994A-4025-8C79-6993557DE142}" type="slidenum">
              <a:rPr lang="en-US" smtClean="0"/>
              <a:t>‹#›</a:t>
            </a:fld>
            <a:endParaRPr lang="en-US"/>
          </a:p>
        </p:txBody>
      </p:sp>
    </p:spTree>
    <p:extLst>
      <p:ext uri="{BB962C8B-B14F-4D97-AF65-F5344CB8AC3E}">
        <p14:creationId xmlns:p14="http://schemas.microsoft.com/office/powerpoint/2010/main" val="3802558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intel.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Organic Food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5497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Organic Product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7578132"/>
              </p:ext>
            </p:extLst>
          </p:nvPr>
        </p:nvGraphicFramePr>
        <p:xfrm>
          <a:off x="838200" y="1825625"/>
          <a:ext cx="10515600" cy="3302000"/>
        </p:xfrm>
        <a:graphic>
          <a:graphicData uri="http://schemas.openxmlformats.org/drawingml/2006/table">
            <a:tbl>
              <a:tblPr firstRow="1" bandRow="1">
                <a:tableStyleId>{5C22544A-7EE6-4342-B048-85BDC9FD1C3A}</a:tableStyleId>
              </a:tblPr>
              <a:tblGrid>
                <a:gridCol w="2639291"/>
                <a:gridCol w="7876309"/>
              </a:tblGrid>
              <a:tr h="370840">
                <a:tc>
                  <a:txBody>
                    <a:bodyPr/>
                    <a:lstStyle/>
                    <a:p>
                      <a:r>
                        <a:rPr lang="en-US" dirty="0" smtClean="0"/>
                        <a:t>Year</a:t>
                      </a:r>
                      <a:endParaRPr lang="en-US" dirty="0"/>
                    </a:p>
                  </a:txBody>
                  <a:tcPr/>
                </a:tc>
                <a:tc>
                  <a:txBody>
                    <a:bodyPr/>
                    <a:lstStyle/>
                    <a:p>
                      <a:endParaRPr lang="en-US" dirty="0"/>
                    </a:p>
                  </a:txBody>
                  <a:tcPr/>
                </a:tc>
              </a:tr>
              <a:tr h="370840">
                <a:tc>
                  <a:txBody>
                    <a:bodyPr/>
                    <a:lstStyle/>
                    <a:p>
                      <a:r>
                        <a:rPr lang="en-US" b="1" dirty="0" smtClean="0"/>
                        <a:t>1920s</a:t>
                      </a:r>
                      <a:r>
                        <a:rPr lang="en-US" b="1" baseline="0" dirty="0" smtClean="0"/>
                        <a:t> – 1940s</a:t>
                      </a:r>
                      <a:endParaRPr lang="en-US" b="1" dirty="0"/>
                    </a:p>
                  </a:txBody>
                  <a:tcPr/>
                </a:tc>
                <a:tc>
                  <a:txBody>
                    <a:bodyPr/>
                    <a:lstStyle/>
                    <a:p>
                      <a:r>
                        <a:rPr lang="en-US" dirty="0" smtClean="0"/>
                        <a:t>Writers in the U.S. and Great Britain published influential works introducing the basic idea of organics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1940's</a:t>
                      </a:r>
                    </a:p>
                  </a:txBody>
                  <a:tcPr/>
                </a:tc>
                <a:tc>
                  <a:txBody>
                    <a:bodyPr/>
                    <a:lstStyle/>
                    <a:p>
                      <a:r>
                        <a:rPr lang="en-US" dirty="0" smtClean="0"/>
                        <a:t>Synthetic pesticides and herbicides were introduced to American agriculture</a:t>
                      </a:r>
                      <a:endParaRPr lang="en-US" dirty="0"/>
                    </a:p>
                  </a:txBody>
                  <a:tcPr/>
                </a:tc>
              </a:tr>
              <a:tr h="370840">
                <a:tc>
                  <a:txBody>
                    <a:bodyPr/>
                    <a:lstStyle/>
                    <a:p>
                      <a:r>
                        <a:rPr lang="en-US" b="1" dirty="0" smtClean="0"/>
                        <a:t>1940's to 1950's</a:t>
                      </a:r>
                      <a:endParaRPr lang="en-US" b="1" dirty="0"/>
                    </a:p>
                  </a:txBody>
                  <a:tcPr/>
                </a:tc>
                <a:tc>
                  <a:txBody>
                    <a:bodyPr/>
                    <a:lstStyle/>
                    <a:p>
                      <a:r>
                        <a:rPr lang="en-US" dirty="0" smtClean="0"/>
                        <a:t>A loose network of farmers,</a:t>
                      </a:r>
                      <a:r>
                        <a:rPr lang="en-US" baseline="0" dirty="0" smtClean="0"/>
                        <a:t> </a:t>
                      </a:r>
                      <a:r>
                        <a:rPr lang="en-US" dirty="0" smtClean="0"/>
                        <a:t>shunned chemical agriculture by farming organically and writing about their experiences.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1953</a:t>
                      </a:r>
                    </a:p>
                  </a:txBody>
                  <a:tcPr/>
                </a:tc>
                <a:tc>
                  <a:txBody>
                    <a:bodyPr/>
                    <a:lstStyle/>
                    <a:p>
                      <a:r>
                        <a:rPr lang="en-US" dirty="0" smtClean="0"/>
                        <a:t>Natural Food Associates (NFA) was formed in Atlanta, Texas, to help connect scattered organic growers with fledgling markets for organically grown foods.</a:t>
                      </a:r>
                      <a:endParaRPr lang="en-US" dirty="0"/>
                    </a:p>
                  </a:txBody>
                  <a:tcPr/>
                </a:tc>
              </a:tr>
              <a:tr h="370840">
                <a:tc>
                  <a:txBody>
                    <a:bodyPr/>
                    <a:lstStyle/>
                    <a:p>
                      <a:r>
                        <a:rPr lang="en-US" b="1" dirty="0" smtClean="0"/>
                        <a:t>1962</a:t>
                      </a:r>
                      <a:endParaRPr lang="en-US" b="1" dirty="0"/>
                    </a:p>
                  </a:txBody>
                  <a:tcPr/>
                </a:tc>
                <a:tc>
                  <a:txBody>
                    <a:bodyPr/>
                    <a:lstStyle/>
                    <a:p>
                      <a:r>
                        <a:rPr lang="en-US" dirty="0" smtClean="0"/>
                        <a:t>Rachel Carlson's Silent Spring was published, documenting some of the negative consequences associated with chemical use in agriculture. </a:t>
                      </a:r>
                      <a:endParaRPr lang="en-US" dirty="0"/>
                    </a:p>
                  </a:txBody>
                  <a:tcPr/>
                </a:tc>
              </a:tr>
            </a:tbl>
          </a:graphicData>
        </a:graphic>
      </p:graphicFrame>
    </p:spTree>
    <p:extLst>
      <p:ext uri="{BB962C8B-B14F-4D97-AF65-F5344CB8AC3E}">
        <p14:creationId xmlns:p14="http://schemas.microsoft.com/office/powerpoint/2010/main" val="95898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Organic Product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1583090"/>
              </p:ext>
            </p:extLst>
          </p:nvPr>
        </p:nvGraphicFramePr>
        <p:xfrm>
          <a:off x="838200" y="1825625"/>
          <a:ext cx="10515600" cy="3388360"/>
        </p:xfrm>
        <a:graphic>
          <a:graphicData uri="http://schemas.openxmlformats.org/drawingml/2006/table">
            <a:tbl>
              <a:tblPr firstRow="1" bandRow="1">
                <a:tableStyleId>{5C22544A-7EE6-4342-B048-85BDC9FD1C3A}</a:tableStyleId>
              </a:tblPr>
              <a:tblGrid>
                <a:gridCol w="2639291"/>
                <a:gridCol w="7876309"/>
              </a:tblGrid>
              <a:tr h="370840">
                <a:tc>
                  <a:txBody>
                    <a:bodyPr/>
                    <a:lstStyle/>
                    <a:p>
                      <a:r>
                        <a:rPr lang="en-US" dirty="0" smtClean="0"/>
                        <a:t>Year</a:t>
                      </a:r>
                      <a:endParaRPr lang="en-US" dirty="0"/>
                    </a:p>
                  </a:txBody>
                  <a:tcPr/>
                </a:tc>
                <a:tc>
                  <a:txBody>
                    <a:bodyPr/>
                    <a:lstStyle/>
                    <a:p>
                      <a:endParaRPr lang="en-US" dirty="0"/>
                    </a:p>
                  </a:txBody>
                  <a:tcPr/>
                </a:tc>
              </a:tr>
              <a:tr h="370840">
                <a:tc>
                  <a:txBody>
                    <a:bodyPr/>
                    <a:lstStyle/>
                    <a:p>
                      <a:r>
                        <a:rPr lang="en-US" b="1" dirty="0" smtClean="0"/>
                        <a:t>1970s</a:t>
                      </a:r>
                      <a:endParaRPr lang="en-US" b="1" dirty="0"/>
                    </a:p>
                  </a:txBody>
                  <a:tcPr/>
                </a:tc>
                <a:tc>
                  <a:txBody>
                    <a:bodyPr/>
                    <a:lstStyle/>
                    <a:p>
                      <a:r>
                        <a:rPr lang="en-US" dirty="0" smtClean="0"/>
                        <a:t>Activists across the U.S. to form regional groups and create organic standards by which to certify farmers and their crops. </a:t>
                      </a:r>
                    </a:p>
                    <a:p>
                      <a:endParaRPr lang="en-US" dirty="0" smtClean="0"/>
                    </a:p>
                    <a:p>
                      <a:r>
                        <a:rPr lang="en-US" dirty="0" smtClean="0"/>
                        <a:t>Some point to the United States' ban of the pesticide DDT in this year as the start of the modern environmental movement. </a:t>
                      </a:r>
                      <a:endParaRPr lang="en-US" dirty="0"/>
                    </a:p>
                  </a:txBody>
                  <a:tcPr/>
                </a:tc>
              </a:tr>
              <a:tr h="370840">
                <a:tc>
                  <a:txBody>
                    <a:bodyPr/>
                    <a:lstStyle/>
                    <a:p>
                      <a:r>
                        <a:rPr lang="en-US" b="1" dirty="0" smtClean="0"/>
                        <a:t>1980s</a:t>
                      </a:r>
                      <a:endParaRPr lang="en-US" b="1" dirty="0"/>
                    </a:p>
                  </a:txBody>
                  <a:tcPr/>
                </a:tc>
                <a:tc>
                  <a:txBody>
                    <a:bodyPr/>
                    <a:lstStyle/>
                    <a:p>
                      <a:r>
                        <a:rPr lang="en-US" dirty="0" smtClean="0"/>
                        <a:t>The National Resources Defense Council (NRDC) released their report on the carcinogenic growth regulator Alar, which was used on apples.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1990s</a:t>
                      </a:r>
                    </a:p>
                  </a:txBody>
                  <a:tcPr/>
                </a:tc>
                <a:tc>
                  <a:txBody>
                    <a:bodyPr/>
                    <a:lstStyle/>
                    <a:p>
                      <a:r>
                        <a:rPr lang="en-US" dirty="0" smtClean="0"/>
                        <a:t>The organic industry had estimated sales of more than $1 billion and Congress passed the Organic Foods Production Act of 1990, which established the framework to create National Organic Standards.</a:t>
                      </a:r>
                      <a:endParaRPr lang="en-US" dirty="0"/>
                    </a:p>
                  </a:txBody>
                  <a:tcPr/>
                </a:tc>
              </a:tr>
            </a:tbl>
          </a:graphicData>
        </a:graphic>
      </p:graphicFrame>
    </p:spTree>
    <p:extLst>
      <p:ext uri="{BB962C8B-B14F-4D97-AF65-F5344CB8AC3E}">
        <p14:creationId xmlns:p14="http://schemas.microsoft.com/office/powerpoint/2010/main" val="339696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Organic Product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6856799"/>
              </p:ext>
            </p:extLst>
          </p:nvPr>
        </p:nvGraphicFramePr>
        <p:xfrm>
          <a:off x="838200" y="1825625"/>
          <a:ext cx="10515600" cy="3662680"/>
        </p:xfrm>
        <a:graphic>
          <a:graphicData uri="http://schemas.openxmlformats.org/drawingml/2006/table">
            <a:tbl>
              <a:tblPr firstRow="1" bandRow="1">
                <a:tableStyleId>{5C22544A-7EE6-4342-B048-85BDC9FD1C3A}</a:tableStyleId>
              </a:tblPr>
              <a:tblGrid>
                <a:gridCol w="2639291"/>
                <a:gridCol w="7876309"/>
              </a:tblGrid>
              <a:tr h="370840">
                <a:tc>
                  <a:txBody>
                    <a:bodyPr/>
                    <a:lstStyle/>
                    <a:p>
                      <a:r>
                        <a:rPr lang="en-US" dirty="0" smtClean="0"/>
                        <a:t>Year</a:t>
                      </a:r>
                      <a:endParaRPr lang="en-US" dirty="0"/>
                    </a:p>
                  </a:txBody>
                  <a:tcPr/>
                </a:tc>
                <a:tc>
                  <a:txBody>
                    <a:bodyPr/>
                    <a:lstStyle/>
                    <a:p>
                      <a:endParaRPr lang="en-US" dirty="0"/>
                    </a:p>
                  </a:txBody>
                  <a:tcPr/>
                </a:tc>
              </a:tr>
              <a:tr h="370840">
                <a:tc>
                  <a:txBody>
                    <a:bodyPr/>
                    <a:lstStyle/>
                    <a:p>
                      <a:r>
                        <a:rPr lang="en-US" b="1" dirty="0" smtClean="0"/>
                        <a:t>1995</a:t>
                      </a:r>
                      <a:endParaRPr lang="en-US" b="1" dirty="0"/>
                    </a:p>
                  </a:txBody>
                  <a:tcPr/>
                </a:tc>
                <a:tc>
                  <a:txBody>
                    <a:bodyPr/>
                    <a:lstStyle/>
                    <a:p>
                      <a:r>
                        <a:rPr lang="en-US" dirty="0" smtClean="0"/>
                        <a:t>Margaret Wittenberg, Vice President of Government and Public Affairs for Whole Foods Market, appointed as the sole retail representative on the 14-member National Organic Standards Board (NOSB).</a:t>
                      </a:r>
                      <a:endParaRPr lang="en-US" dirty="0"/>
                    </a:p>
                  </a:txBody>
                  <a:tcPr/>
                </a:tc>
              </a:tr>
              <a:tr h="370840">
                <a:tc>
                  <a:txBody>
                    <a:bodyPr/>
                    <a:lstStyle/>
                    <a:p>
                      <a:r>
                        <a:rPr lang="en-US" b="1" dirty="0" smtClean="0"/>
                        <a:t>2000</a:t>
                      </a:r>
                      <a:endParaRPr lang="en-US" b="1" dirty="0"/>
                    </a:p>
                  </a:txBody>
                  <a:tcPr/>
                </a:tc>
                <a:tc>
                  <a:txBody>
                    <a:bodyPr/>
                    <a:lstStyle/>
                    <a:p>
                      <a:r>
                        <a:rPr lang="en-US" dirty="0" smtClean="0"/>
                        <a:t>Organic industry members and consumers,</a:t>
                      </a:r>
                      <a:r>
                        <a:rPr lang="en-US" baseline="0" dirty="0" smtClean="0"/>
                        <a:t> </a:t>
                      </a:r>
                      <a:r>
                        <a:rPr lang="en-US" dirty="0" smtClean="0"/>
                        <a:t>sent over 275,000 comments to the USDA on their proposed National Organic Standards, which included provisions not recommended by the NOSB.</a:t>
                      </a:r>
                    </a:p>
                    <a:p>
                      <a:endParaRPr lang="en-US" dirty="0" smtClean="0"/>
                    </a:p>
                    <a:p>
                      <a:r>
                        <a:rPr lang="en-US" dirty="0" smtClean="0"/>
                        <a:t>The USDA's Economic Research Service released a major study on the status of organics in the U.S.</a:t>
                      </a:r>
                      <a:endParaRPr lang="en-US" dirty="0"/>
                    </a:p>
                  </a:txBody>
                  <a:tcPr/>
                </a:tc>
              </a:tr>
              <a:tr h="370840">
                <a:tc>
                  <a:txBody>
                    <a:bodyPr/>
                    <a:lstStyle/>
                    <a:p>
                      <a:r>
                        <a:rPr lang="en-US" b="1" dirty="0" smtClean="0"/>
                        <a:t>2001</a:t>
                      </a:r>
                      <a:endParaRPr lang="en-US" b="1" dirty="0"/>
                    </a:p>
                  </a:txBody>
                  <a:tcPr/>
                </a:tc>
                <a:tc>
                  <a:txBody>
                    <a:bodyPr/>
                    <a:lstStyle/>
                    <a:p>
                      <a:r>
                        <a:rPr lang="en-US" dirty="0" smtClean="0"/>
                        <a:t>USDA passes the Final Organic Rule after reinstating prohibitions on irradiation, sewage sludge and genetically engineered seed.</a:t>
                      </a:r>
                    </a:p>
                  </a:txBody>
                  <a:tcPr/>
                </a:tc>
              </a:tr>
            </a:tbl>
          </a:graphicData>
        </a:graphic>
      </p:graphicFrame>
    </p:spTree>
    <p:extLst>
      <p:ext uri="{BB962C8B-B14F-4D97-AF65-F5344CB8AC3E}">
        <p14:creationId xmlns:p14="http://schemas.microsoft.com/office/powerpoint/2010/main" val="414139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grain growth market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012" y="1596981"/>
            <a:ext cx="7017768" cy="4568292"/>
          </a:xfrm>
          <a:prstGeom prst="rect">
            <a:avLst/>
          </a:prstGeom>
          <a:noFill/>
          <a:ln>
            <a:noFill/>
          </a:ln>
        </p:spPr>
      </p:pic>
      <p:sp>
        <p:nvSpPr>
          <p:cNvPr id="5" name="Rectangle 4"/>
          <p:cNvSpPr/>
          <p:nvPr/>
        </p:nvSpPr>
        <p:spPr>
          <a:xfrm>
            <a:off x="6410146" y="6165272"/>
            <a:ext cx="4512774" cy="369332"/>
          </a:xfrm>
          <a:prstGeom prst="rect">
            <a:avLst/>
          </a:prstGeom>
        </p:spPr>
        <p:txBody>
          <a:bodyPr wrap="none">
            <a:spAutoFit/>
          </a:bodyPr>
          <a:lstStyle/>
          <a:p>
            <a:r>
              <a:rPr lang="en-US" u="sng" dirty="0" smtClean="0">
                <a:latin typeface="Times New Roman" panose="02020603050405020304" pitchFamily="18" charset="0"/>
                <a:ea typeface="SimSun" panose="02010600030101010101" pitchFamily="2" charset="-122"/>
                <a:hlinkClick r:id="rId3"/>
              </a:rPr>
              <a:t>Source: Mintel </a:t>
            </a:r>
            <a:r>
              <a:rPr lang="en-US" u="sng" dirty="0">
                <a:latin typeface="Times New Roman" panose="02020603050405020304" pitchFamily="18" charset="0"/>
                <a:ea typeface="SimSun" panose="02010600030101010101" pitchFamily="2" charset="-122"/>
                <a:hlinkClick r:id="rId3"/>
              </a:rPr>
              <a:t>Global New Products Database</a:t>
            </a:r>
            <a:endParaRPr lang="en-US" dirty="0"/>
          </a:p>
        </p:txBody>
      </p:sp>
    </p:spTree>
    <p:extLst>
      <p:ext uri="{BB962C8B-B14F-4D97-AF65-F5344CB8AC3E}">
        <p14:creationId xmlns:p14="http://schemas.microsoft.com/office/powerpoint/2010/main" val="3201864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ln>
            <a:solidFill>
              <a:schemeClr val="bg1"/>
            </a:solidFill>
          </a:ln>
        </p:spPr>
        <p:txBody>
          <a:bodyPr/>
          <a:lstStyle/>
          <a:p>
            <a:pPr marL="228600" lvl="1">
              <a:lnSpc>
                <a:spcPct val="100000"/>
              </a:lnSpc>
              <a:spcBef>
                <a:spcPts val="1000"/>
              </a:spcBef>
            </a:pPr>
            <a:r>
              <a:rPr lang="en-US" sz="2800" dirty="0" smtClean="0"/>
              <a:t>Organic Product Related to Energy</a:t>
            </a:r>
          </a:p>
          <a:p>
            <a:pPr lvl="1">
              <a:lnSpc>
                <a:spcPct val="100000"/>
              </a:lnSpc>
            </a:pPr>
            <a:r>
              <a:rPr lang="en-US" sz="2000" dirty="0" smtClean="0"/>
              <a:t>Organic product can preserve more energy because we avoid to use chemical substance which consume more energy</a:t>
            </a:r>
          </a:p>
          <a:p>
            <a:pPr marL="228600" lvl="1">
              <a:lnSpc>
                <a:spcPct val="100000"/>
              </a:lnSpc>
              <a:spcBef>
                <a:spcPts val="1000"/>
              </a:spcBef>
            </a:pPr>
            <a:r>
              <a:rPr lang="en-US" sz="2800" dirty="0" smtClean="0"/>
              <a:t>Organic Product Related to Workforce</a:t>
            </a:r>
          </a:p>
          <a:p>
            <a:pPr marL="685800" lvl="2">
              <a:lnSpc>
                <a:spcPct val="100000"/>
              </a:lnSpc>
              <a:spcBef>
                <a:spcPts val="1000"/>
              </a:spcBef>
            </a:pPr>
            <a:r>
              <a:rPr lang="en-US" dirty="0" smtClean="0"/>
              <a:t>Organic Product</a:t>
            </a:r>
          </a:p>
          <a:p>
            <a:pPr marL="228600" lvl="1">
              <a:lnSpc>
                <a:spcPct val="100000"/>
              </a:lnSpc>
              <a:spcBef>
                <a:spcPts val="1000"/>
              </a:spcBef>
            </a:pPr>
            <a:r>
              <a:rPr lang="en-US" sz="2800" dirty="0" smtClean="0"/>
              <a:t>Organic Product Related to Transportation</a:t>
            </a:r>
          </a:p>
          <a:p>
            <a:pPr marL="685800" lvl="2">
              <a:lnSpc>
                <a:spcPct val="100000"/>
              </a:lnSpc>
              <a:spcBef>
                <a:spcPts val="1000"/>
              </a:spcBef>
            </a:pPr>
            <a:r>
              <a:rPr lang="en-US" dirty="0" smtClean="0"/>
              <a:t>Organic product</a:t>
            </a:r>
            <a:endParaRPr lang="en-US" dirty="0"/>
          </a:p>
        </p:txBody>
      </p:sp>
    </p:spTree>
    <p:extLst>
      <p:ext uri="{BB962C8B-B14F-4D97-AF65-F5344CB8AC3E}">
        <p14:creationId xmlns:p14="http://schemas.microsoft.com/office/powerpoint/2010/main" val="1615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Organic Food?</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smtClean="0"/>
              <a:t>Organic is a labeling term that indicates that the food or other agricultural product has been produced through approved methods that integrate cultural, biological, and mechanical practices that foster cycling of resources, promote ecological balance, and conserve biodiversity </a:t>
            </a:r>
          </a:p>
          <a:p>
            <a:pPr marL="0" indent="0">
              <a:lnSpc>
                <a:spcPct val="100000"/>
              </a:lnSpc>
              <a:buNone/>
            </a:pPr>
            <a:endParaRPr lang="en-US" dirty="0" smtClean="0"/>
          </a:p>
          <a:p>
            <a:pPr marL="0" indent="0" algn="r">
              <a:lnSpc>
                <a:spcPct val="100000"/>
              </a:lnSpc>
              <a:buNone/>
            </a:pPr>
            <a:r>
              <a:rPr lang="en-US" dirty="0"/>
              <a:t>	</a:t>
            </a:r>
            <a:r>
              <a:rPr lang="en-US" dirty="0" smtClean="0"/>
              <a:t>			(</a:t>
            </a:r>
            <a:r>
              <a:rPr lang="en-US" dirty="0" err="1" smtClean="0"/>
              <a:t>usda</a:t>
            </a:r>
            <a:r>
              <a:rPr lang="en-US" dirty="0" smtClean="0"/>
              <a:t>, United State Department of Agriculture)</a:t>
            </a:r>
          </a:p>
        </p:txBody>
      </p:sp>
    </p:spTree>
    <p:extLst>
      <p:ext uri="{BB962C8B-B14F-4D97-AF65-F5344CB8AC3E}">
        <p14:creationId xmlns:p14="http://schemas.microsoft.com/office/powerpoint/2010/main" val="2776294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Organic </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smtClean="0"/>
              <a:t>Avoid chemicals input</a:t>
            </a:r>
          </a:p>
          <a:p>
            <a:pPr>
              <a:lnSpc>
                <a:spcPct val="150000"/>
              </a:lnSpc>
              <a:spcBef>
                <a:spcPts val="0"/>
              </a:spcBef>
            </a:pPr>
            <a:r>
              <a:rPr lang="en-US" dirty="0" smtClean="0"/>
              <a:t>Crop rotation</a:t>
            </a:r>
          </a:p>
          <a:p>
            <a:pPr>
              <a:lnSpc>
                <a:spcPct val="150000"/>
              </a:lnSpc>
              <a:spcBef>
                <a:spcPts val="0"/>
              </a:spcBef>
            </a:pPr>
            <a:r>
              <a:rPr lang="en-US" dirty="0" smtClean="0"/>
              <a:t>Overall system health is emphasized</a:t>
            </a:r>
          </a:p>
          <a:p>
            <a:pPr>
              <a:lnSpc>
                <a:spcPct val="150000"/>
              </a:lnSpc>
              <a:spcBef>
                <a:spcPts val="0"/>
              </a:spcBef>
            </a:pPr>
            <a:endParaRPr lang="en-US" dirty="0"/>
          </a:p>
        </p:txBody>
      </p:sp>
    </p:spTree>
    <p:extLst>
      <p:ext uri="{BB962C8B-B14F-4D97-AF65-F5344CB8AC3E}">
        <p14:creationId xmlns:p14="http://schemas.microsoft.com/office/powerpoint/2010/main" val="366325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Organic Food</a:t>
            </a:r>
            <a:endParaRPr lang="en-US" dirty="0"/>
          </a:p>
        </p:txBody>
      </p:sp>
      <p:sp>
        <p:nvSpPr>
          <p:cNvPr id="3" name="Content Placeholder 2"/>
          <p:cNvSpPr>
            <a:spLocks noGrp="1"/>
          </p:cNvSpPr>
          <p:nvPr>
            <p:ph idx="1"/>
          </p:nvPr>
        </p:nvSpPr>
        <p:spPr/>
        <p:txBody>
          <a:bodyPr/>
          <a:lstStyle/>
          <a:p>
            <a:pPr lvl="0" algn="just">
              <a:lnSpc>
                <a:spcPct val="100000"/>
              </a:lnSpc>
            </a:pPr>
            <a:r>
              <a:rPr lang="en-US" dirty="0" smtClean="0"/>
              <a:t>Conventional farming leeches nutrients from the soil, puts a strain on our water supplies, and relies heavily on fossil fuels to make it work; </a:t>
            </a:r>
          </a:p>
          <a:p>
            <a:pPr lvl="0" algn="just">
              <a:lnSpc>
                <a:spcPct val="100000"/>
              </a:lnSpc>
            </a:pPr>
            <a:r>
              <a:rPr lang="en-US" dirty="0" smtClean="0"/>
              <a:t>Organic farming builds better, more self-sufficient land, creates cleaner water, recycles nutrients, and leaves us with a cleaner atmosphere.</a:t>
            </a:r>
          </a:p>
          <a:p>
            <a:endParaRPr lang="en-US" dirty="0"/>
          </a:p>
        </p:txBody>
      </p:sp>
    </p:spTree>
    <p:extLst>
      <p:ext uri="{BB962C8B-B14F-4D97-AF65-F5344CB8AC3E}">
        <p14:creationId xmlns:p14="http://schemas.microsoft.com/office/powerpoint/2010/main" val="3054391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Organic Product</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smtClean="0"/>
              <a:t>Replenish </a:t>
            </a:r>
            <a:r>
              <a:rPr lang="en-US" dirty="0"/>
              <a:t>soil </a:t>
            </a:r>
            <a:r>
              <a:rPr lang="en-US" dirty="0" smtClean="0"/>
              <a:t>fertility</a:t>
            </a:r>
          </a:p>
          <a:p>
            <a:pPr>
              <a:lnSpc>
                <a:spcPct val="150000"/>
              </a:lnSpc>
              <a:spcBef>
                <a:spcPts val="0"/>
              </a:spcBef>
            </a:pPr>
            <a:r>
              <a:rPr lang="en-US" dirty="0" smtClean="0"/>
              <a:t>Environment friendly</a:t>
            </a:r>
          </a:p>
          <a:p>
            <a:pPr marL="0" indent="0">
              <a:buNone/>
            </a:pPr>
            <a:endParaRPr lang="en-US" dirty="0" smtClean="0"/>
          </a:p>
          <a:p>
            <a:pPr marL="0" indent="0">
              <a:lnSpc>
                <a:spcPct val="150000"/>
              </a:lnSpc>
              <a:spcBef>
                <a:spcPts val="0"/>
              </a:spcBef>
              <a:buNone/>
            </a:pPr>
            <a:endParaRPr lang="en-US" dirty="0"/>
          </a:p>
        </p:txBody>
      </p:sp>
    </p:spTree>
    <p:extLst>
      <p:ext uri="{BB962C8B-B14F-4D97-AF65-F5344CB8AC3E}">
        <p14:creationId xmlns:p14="http://schemas.microsoft.com/office/powerpoint/2010/main" val="3925427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a:t>
            </a:r>
            <a:endParaRPr lang="en-US" dirty="0"/>
          </a:p>
        </p:txBody>
      </p:sp>
      <p:sp>
        <p:nvSpPr>
          <p:cNvPr id="3" name="Content Placeholder 2"/>
          <p:cNvSpPr>
            <a:spLocks noGrp="1"/>
          </p:cNvSpPr>
          <p:nvPr>
            <p:ph idx="1"/>
          </p:nvPr>
        </p:nvSpPr>
        <p:spPr>
          <a:xfrm>
            <a:off x="838199" y="1825625"/>
            <a:ext cx="10791423" cy="4351338"/>
          </a:xfrm>
          <a:ln>
            <a:solidFill>
              <a:schemeClr val="bg1"/>
            </a:solidFill>
          </a:ln>
        </p:spPr>
        <p:txBody>
          <a:bodyPr/>
          <a:lstStyle/>
          <a:p>
            <a:pPr>
              <a:lnSpc>
                <a:spcPct val="150000"/>
              </a:lnSpc>
            </a:pPr>
            <a:r>
              <a:rPr lang="en-US" dirty="0"/>
              <a:t>Based on Electronic Code of Federal Regulations (http://www.ecfr.gov)</a:t>
            </a:r>
          </a:p>
          <a:p>
            <a:pPr lvl="1">
              <a:lnSpc>
                <a:spcPct val="150000"/>
              </a:lnSpc>
            </a:pPr>
            <a:r>
              <a:rPr lang="en-US" sz="2800" dirty="0"/>
              <a:t>Organic Production and Handling </a:t>
            </a:r>
            <a:r>
              <a:rPr lang="en-US" sz="2800" dirty="0" smtClean="0"/>
              <a:t>Requirements</a:t>
            </a:r>
          </a:p>
          <a:p>
            <a:pPr lvl="1">
              <a:lnSpc>
                <a:spcPct val="150000"/>
              </a:lnSpc>
            </a:pPr>
            <a:r>
              <a:rPr lang="en-US" sz="2800" dirty="0" smtClean="0"/>
              <a:t>Labels, Labeling</a:t>
            </a:r>
          </a:p>
          <a:p>
            <a:pPr lvl="1">
              <a:lnSpc>
                <a:spcPct val="150000"/>
              </a:lnSpc>
            </a:pPr>
            <a:r>
              <a:rPr lang="en-US" sz="2800" dirty="0" smtClean="0"/>
              <a:t>Certification and Certification Agent</a:t>
            </a:r>
            <a:endParaRPr lang="en-US" sz="2800" dirty="0"/>
          </a:p>
          <a:p>
            <a:pPr marL="0" indent="0">
              <a:buNone/>
            </a:pPr>
            <a:endParaRPr lang="en-US" dirty="0"/>
          </a:p>
        </p:txBody>
      </p:sp>
    </p:spTree>
    <p:extLst>
      <p:ext uri="{BB962C8B-B14F-4D97-AF65-F5344CB8AC3E}">
        <p14:creationId xmlns:p14="http://schemas.microsoft.com/office/powerpoint/2010/main" val="311915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dirty="0" smtClean="0"/>
              <a:t>Organic </a:t>
            </a:r>
            <a:r>
              <a:rPr lang="en-US" dirty="0"/>
              <a:t>Production and Handling </a:t>
            </a:r>
            <a:r>
              <a:rPr lang="en-US" dirty="0" smtClean="0"/>
              <a:t>Requirements</a:t>
            </a:r>
          </a:p>
          <a:p>
            <a:pPr lvl="1">
              <a:lnSpc>
                <a:spcPct val="150000"/>
              </a:lnSpc>
            </a:pPr>
            <a:r>
              <a:rPr lang="en-US" dirty="0" smtClean="0"/>
              <a:t>Organic production and handling system plan</a:t>
            </a:r>
          </a:p>
          <a:p>
            <a:pPr lvl="1">
              <a:lnSpc>
                <a:spcPct val="150000"/>
              </a:lnSpc>
            </a:pPr>
            <a:r>
              <a:rPr lang="en-US" dirty="0" smtClean="0"/>
              <a:t>Land requirements</a:t>
            </a:r>
          </a:p>
          <a:p>
            <a:pPr lvl="1">
              <a:lnSpc>
                <a:spcPct val="150000"/>
              </a:lnSpc>
            </a:pPr>
            <a:r>
              <a:rPr lang="en-US" dirty="0" smtClean="0"/>
              <a:t>Crop rotation standard</a:t>
            </a:r>
          </a:p>
          <a:p>
            <a:pPr lvl="1">
              <a:lnSpc>
                <a:spcPct val="150000"/>
              </a:lnSpc>
            </a:pPr>
            <a:r>
              <a:rPr lang="en-US" dirty="0" smtClean="0"/>
              <a:t>Livestock health care standard</a:t>
            </a:r>
            <a:endParaRPr lang="en-US" dirty="0"/>
          </a:p>
          <a:p>
            <a:pPr marL="0" indent="0">
              <a:buNone/>
            </a:pPr>
            <a:endParaRPr lang="en-US" dirty="0"/>
          </a:p>
        </p:txBody>
      </p:sp>
    </p:spTree>
    <p:extLst>
      <p:ext uri="{BB962C8B-B14F-4D97-AF65-F5344CB8AC3E}">
        <p14:creationId xmlns:p14="http://schemas.microsoft.com/office/powerpoint/2010/main" val="14220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dirty="0" smtClean="0"/>
              <a:t>Labels, Labeling</a:t>
            </a:r>
          </a:p>
          <a:p>
            <a:pPr lvl="1">
              <a:lnSpc>
                <a:spcPct val="150000"/>
              </a:lnSpc>
            </a:pPr>
            <a:r>
              <a:rPr lang="en-US" dirty="0" smtClean="0"/>
              <a:t>Product composition</a:t>
            </a:r>
          </a:p>
          <a:p>
            <a:pPr lvl="1">
              <a:lnSpc>
                <a:spcPct val="150000"/>
              </a:lnSpc>
            </a:pPr>
            <a:r>
              <a:rPr lang="en-US" dirty="0" smtClean="0"/>
              <a:t>How to can get label “organic”</a:t>
            </a:r>
            <a:endParaRPr lang="en-US" dirty="0"/>
          </a:p>
          <a:p>
            <a:pPr marL="0" indent="0">
              <a:buNone/>
            </a:pPr>
            <a:endParaRPr lang="en-US" dirty="0"/>
          </a:p>
        </p:txBody>
      </p:sp>
    </p:spTree>
    <p:extLst>
      <p:ext uri="{BB962C8B-B14F-4D97-AF65-F5344CB8AC3E}">
        <p14:creationId xmlns:p14="http://schemas.microsoft.com/office/powerpoint/2010/main" val="1022506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marL="228600" lvl="1">
              <a:lnSpc>
                <a:spcPct val="150000"/>
              </a:lnSpc>
              <a:spcBef>
                <a:spcPts val="1000"/>
              </a:spcBef>
            </a:pPr>
            <a:r>
              <a:rPr lang="en-US" sz="2800" dirty="0" smtClean="0"/>
              <a:t>Certification and Accreditation of Certifying Agent</a:t>
            </a:r>
          </a:p>
          <a:p>
            <a:pPr lvl="1">
              <a:lnSpc>
                <a:spcPct val="150000"/>
              </a:lnSpc>
            </a:pPr>
            <a:r>
              <a:rPr lang="en-US" dirty="0" smtClean="0"/>
              <a:t>Application for certification and mechanism of certification</a:t>
            </a:r>
          </a:p>
          <a:p>
            <a:pPr lvl="1">
              <a:lnSpc>
                <a:spcPct val="150000"/>
              </a:lnSpc>
            </a:pPr>
            <a:r>
              <a:rPr lang="en-US" dirty="0" smtClean="0"/>
              <a:t>Requirement for accreditation and applying for accreditation</a:t>
            </a:r>
          </a:p>
          <a:p>
            <a:pPr lvl="1">
              <a:lnSpc>
                <a:spcPct val="150000"/>
              </a:lnSpc>
            </a:pPr>
            <a:endParaRPr lang="en-US" dirty="0"/>
          </a:p>
          <a:p>
            <a:pPr marL="0" indent="0">
              <a:buNone/>
            </a:pPr>
            <a:endParaRPr lang="en-US" dirty="0"/>
          </a:p>
        </p:txBody>
      </p:sp>
    </p:spTree>
    <p:extLst>
      <p:ext uri="{BB962C8B-B14F-4D97-AF65-F5344CB8AC3E}">
        <p14:creationId xmlns:p14="http://schemas.microsoft.com/office/powerpoint/2010/main" val="3227257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589</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SimSun</vt:lpstr>
      <vt:lpstr>Arial</vt:lpstr>
      <vt:lpstr>Calibri</vt:lpstr>
      <vt:lpstr>Calibri Light</vt:lpstr>
      <vt:lpstr>Times New Roman</vt:lpstr>
      <vt:lpstr>Office Theme</vt:lpstr>
      <vt:lpstr>Organic Food</vt:lpstr>
      <vt:lpstr>What is Organic Food?</vt:lpstr>
      <vt:lpstr>Characteristic Organic </vt:lpstr>
      <vt:lpstr>Why Organic Food</vt:lpstr>
      <vt:lpstr>Benefit of Organic Product</vt:lpstr>
      <vt:lpstr>Regulation</vt:lpstr>
      <vt:lpstr>Regulation (http://www.ecfr.gov)</vt:lpstr>
      <vt:lpstr>Regulation (http://www.ecfr.gov)</vt:lpstr>
      <vt:lpstr>Regulation (http://www.ecfr.gov)</vt:lpstr>
      <vt:lpstr>History of Organic Product</vt:lpstr>
      <vt:lpstr>History of Organic Product</vt:lpstr>
      <vt:lpstr>History of Organic Product</vt:lpstr>
      <vt:lpstr>Whole grain growth market</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Bobby</cp:lastModifiedBy>
  <cp:revision>13</cp:revision>
  <dcterms:created xsi:type="dcterms:W3CDTF">2015-04-11T03:34:13Z</dcterms:created>
  <dcterms:modified xsi:type="dcterms:W3CDTF">2015-04-11T07:52:44Z</dcterms:modified>
</cp:coreProperties>
</file>