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70" r:id="rId4"/>
    <p:sldId id="291" r:id="rId5"/>
    <p:sldId id="269" r:id="rId6"/>
    <p:sldId id="282" r:id="rId7"/>
    <p:sldId id="283" r:id="rId8"/>
    <p:sldId id="284" r:id="rId9"/>
    <p:sldId id="280" r:id="rId10"/>
    <p:sldId id="281" r:id="rId11"/>
    <p:sldId id="266" r:id="rId12"/>
    <p:sldId id="286" r:id="rId13"/>
    <p:sldId id="267" r:id="rId14"/>
    <p:sldId id="287" r:id="rId15"/>
    <p:sldId id="271" r:id="rId16"/>
    <p:sldId id="272" r:id="rId17"/>
    <p:sldId id="273"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66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varScale="1">
        <p:scale>
          <a:sx n="81" d="100"/>
          <a:sy n="81" d="100"/>
        </p:scale>
        <p:origin x="-180" y="-96"/>
      </p:cViewPr>
      <p:guideLst>
        <p:guide orient="horz" pos="2160"/>
        <p:guide pos="2880"/>
      </p:guideLst>
    </p:cSldViewPr>
  </p:slideViewPr>
  <p:outlineViewPr>
    <p:cViewPr>
      <p:scale>
        <a:sx n="33" d="100"/>
        <a:sy n="33" d="100"/>
      </p:scale>
      <p:origin x="0" y="1236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2D7BD-9E6B-4170-B112-7987BCDF3D57}" type="datetimeFigureOut">
              <a:rPr lang="en-US" smtClean="0"/>
              <a:pPr/>
              <a:t>3/7/2012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A76ED-D20F-4A69-82F8-4523FDBEAC3F}" type="slidenum">
              <a:rPr lang="en-US" smtClean="0"/>
              <a:pPr/>
              <a:t>‹#›</a:t>
            </a:fld>
            <a:endParaRPr lang="en-US"/>
          </a:p>
        </p:txBody>
      </p:sp>
    </p:spTree>
    <p:extLst>
      <p:ext uri="{BB962C8B-B14F-4D97-AF65-F5344CB8AC3E}">
        <p14:creationId xmlns:p14="http://schemas.microsoft.com/office/powerpoint/2010/main" val="826678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00B3DEE2-1EE7-431F-A3CF-6CB6ABCD03BA}" type="slidenum">
              <a:rPr lang="en-US" smtClean="0"/>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B9ACF8-707D-4E2A-88D2-8D8236C18196}"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9ACF8-707D-4E2A-88D2-8D8236C18196}"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9ACF8-707D-4E2A-88D2-8D8236C18196}"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9ACF8-707D-4E2A-88D2-8D8236C18196}"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9ACF8-707D-4E2A-88D2-8D8236C18196}"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B9ACF8-707D-4E2A-88D2-8D8236C18196}" type="datetimeFigureOut">
              <a:rPr lang="en-US" smtClean="0"/>
              <a:pPr/>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B9ACF8-707D-4E2A-88D2-8D8236C18196}" type="datetimeFigureOut">
              <a:rPr lang="en-US" smtClean="0"/>
              <a:pPr/>
              <a:t>3/7/2012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9ACF8-707D-4E2A-88D2-8D8236C18196}" type="datetimeFigureOut">
              <a:rPr lang="en-US" smtClean="0"/>
              <a:pPr/>
              <a:t>3/7/2012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9ACF8-707D-4E2A-88D2-8D8236C18196}" type="datetimeFigureOut">
              <a:rPr lang="en-US" smtClean="0"/>
              <a:pPr/>
              <a:t>3/7/2012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9ACF8-707D-4E2A-88D2-8D8236C18196}" type="datetimeFigureOut">
              <a:rPr lang="en-US" smtClean="0"/>
              <a:pPr/>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9ACF8-707D-4E2A-88D2-8D8236C18196}" type="datetimeFigureOut">
              <a:rPr lang="en-US" smtClean="0"/>
              <a:pPr/>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3F403-0AE1-4D25-B7CF-AA7EE7F8C9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9ACF8-707D-4E2A-88D2-8D8236C18196}" type="datetimeFigureOut">
              <a:rPr lang="en-US" smtClean="0"/>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3F403-0AE1-4D25-B7CF-AA7EE7F8C9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FF99"/>
          </a:solidFill>
        </p:spPr>
        <p:txBody>
          <a:bodyPr/>
          <a:lstStyle/>
          <a:p>
            <a:r>
              <a:rPr lang="en-US" dirty="0" smtClean="0">
                <a:latin typeface="Berlin Sans FB" pitchFamily="34" charset="0"/>
              </a:rPr>
              <a:t>ORGANIC RICE INDUSTRY in the PHILIPPINES</a:t>
            </a:r>
            <a:endParaRPr lang="en-US" dirty="0">
              <a:latin typeface="Berlin Sans FB" pitchFamily="34" charset="0"/>
            </a:endParaRPr>
          </a:p>
        </p:txBody>
      </p:sp>
      <p:sp>
        <p:nvSpPr>
          <p:cNvPr id="3" name="Subtitle 2"/>
          <p:cNvSpPr>
            <a:spLocks noGrp="1"/>
          </p:cNvSpPr>
          <p:nvPr>
            <p:ph type="subTitle" idx="1"/>
          </p:nvPr>
        </p:nvSpPr>
        <p:spPr>
          <a:xfrm>
            <a:off x="1371600" y="3886200"/>
            <a:ext cx="6400800" cy="1066800"/>
          </a:xfrm>
          <a:solidFill>
            <a:srgbClr val="FFFF99"/>
          </a:solidFill>
        </p:spPr>
        <p:txBody>
          <a:bodyPr/>
          <a:lstStyle/>
          <a:p>
            <a:r>
              <a:rPr lang="en-US" dirty="0" smtClean="0">
                <a:solidFill>
                  <a:schemeClr val="tx1"/>
                </a:solidFill>
              </a:rPr>
              <a:t>Situation, Initiatives &amp; Policy in Support to Organic Rice Industry</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228600"/>
            <a:ext cx="7391400" cy="639763"/>
          </a:xfrm>
          <a:solidFill>
            <a:srgbClr val="FFFF99"/>
          </a:solidFill>
        </p:spPr>
        <p:txBody>
          <a:bodyPr>
            <a:normAutofit fontScale="90000"/>
          </a:bodyPr>
          <a:lstStyle/>
          <a:p>
            <a:r>
              <a:rPr lang="en-PH" sz="2800" b="1" dirty="0" smtClean="0">
                <a:latin typeface="Cambria" pitchFamily="18" charset="0"/>
              </a:rPr>
              <a:t>Global issues impacting organic rice farming</a:t>
            </a:r>
          </a:p>
        </p:txBody>
      </p:sp>
      <p:sp>
        <p:nvSpPr>
          <p:cNvPr id="39939" name="Content Placeholder 2"/>
          <p:cNvSpPr>
            <a:spLocks noGrp="1"/>
          </p:cNvSpPr>
          <p:nvPr>
            <p:ph idx="1"/>
          </p:nvPr>
        </p:nvSpPr>
        <p:spPr>
          <a:xfrm>
            <a:off x="381000" y="990600"/>
            <a:ext cx="7315200" cy="1905000"/>
          </a:xfrm>
          <a:solidFill>
            <a:srgbClr val="FFFF99"/>
          </a:solidFill>
        </p:spPr>
        <p:txBody>
          <a:bodyPr/>
          <a:lstStyle/>
          <a:p>
            <a:r>
              <a:rPr lang="en-PH" sz="2400" b="1" u="sng" dirty="0" smtClean="0">
                <a:latin typeface="Cambria" pitchFamily="18" charset="0"/>
              </a:rPr>
              <a:t>Trade liberalization </a:t>
            </a:r>
          </a:p>
          <a:p>
            <a:pPr lvl="1"/>
            <a:r>
              <a:rPr lang="en-PH" sz="2400" dirty="0" smtClean="0">
                <a:latin typeface="Cambria" pitchFamily="18" charset="0"/>
              </a:rPr>
              <a:t>Calls for the reduction of tariff between 0-5%</a:t>
            </a:r>
          </a:p>
          <a:p>
            <a:pPr lvl="1"/>
            <a:r>
              <a:rPr lang="en-PH" sz="2400" dirty="0" smtClean="0">
                <a:latin typeface="Cambria" pitchFamily="18" charset="0"/>
              </a:rPr>
              <a:t>Flooding of imported products</a:t>
            </a:r>
          </a:p>
          <a:p>
            <a:pPr lvl="1"/>
            <a:r>
              <a:rPr lang="en-PH" sz="2400" dirty="0" smtClean="0">
                <a:latin typeface="Cambria" pitchFamily="18" charset="0"/>
              </a:rPr>
              <a:t>Farmers will no longer competitive</a:t>
            </a:r>
          </a:p>
          <a:p>
            <a:pPr lvl="1">
              <a:buFontTx/>
              <a:buNone/>
            </a:pPr>
            <a:endParaRPr lang="en-PH" sz="2400" dirty="0" smtClean="0">
              <a:latin typeface="Cambria" pitchFamily="18" charset="0"/>
            </a:endParaRPr>
          </a:p>
          <a:p>
            <a:pPr lvl="1"/>
            <a:endParaRPr lang="en-PH" sz="2400" dirty="0" smtClean="0">
              <a:latin typeface="Cambria" pitchFamily="18" charset="0"/>
            </a:endParaRPr>
          </a:p>
          <a:p>
            <a:pPr lvl="1"/>
            <a:endParaRPr lang="en-PH" sz="2400" dirty="0" smtClean="0">
              <a:latin typeface="Cambria" pitchFamily="18" charset="0"/>
            </a:endParaRPr>
          </a:p>
          <a:p>
            <a:pPr lvl="1"/>
            <a:endParaRPr lang="en-PH" sz="2400" dirty="0" smtClean="0">
              <a:latin typeface="Cambria" pitchFamily="18" charset="0"/>
            </a:endParaRPr>
          </a:p>
          <a:p>
            <a:pPr lvl="1">
              <a:buFontTx/>
              <a:buNone/>
            </a:pPr>
            <a:endParaRPr lang="en-PH" sz="2400" dirty="0" smtClean="0">
              <a:latin typeface="Cambria" pitchFamily="18" charset="0"/>
            </a:endParaRPr>
          </a:p>
          <a:p>
            <a:pPr lvl="1"/>
            <a:endParaRPr lang="en-PH" sz="2400" dirty="0" smtClean="0">
              <a:latin typeface="Cambria" pitchFamily="18" charset="0"/>
            </a:endParaRPr>
          </a:p>
          <a:p>
            <a:pPr lvl="1"/>
            <a:endParaRPr lang="en-PH" sz="24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linds(horizontal)">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bg/>
                                          </p:spTgt>
                                        </p:tgtEl>
                                        <p:attrNameLst>
                                          <p:attrName>style.visibility</p:attrName>
                                        </p:attrNameLst>
                                      </p:cBhvr>
                                      <p:to>
                                        <p:strVal val="visible"/>
                                      </p:to>
                                    </p:set>
                                    <p:animEffect transition="in" filter="blinds(horizontal)">
                                      <p:cBhvr>
                                        <p:cTn id="12" dur="500"/>
                                        <p:tgtEl>
                                          <p:spTgt spid="399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17" dur="500"/>
                                        <p:tgtEl>
                                          <p:spTgt spid="39939">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20" dur="500"/>
                                        <p:tgtEl>
                                          <p:spTgt spid="39939">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23" dur="500"/>
                                        <p:tgtEl>
                                          <p:spTgt spid="39939">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6"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38200" y="228600"/>
            <a:ext cx="6858000" cy="762000"/>
          </a:xfrm>
          <a:solidFill>
            <a:srgbClr val="FFFF66"/>
          </a:solidFill>
        </p:spPr>
        <p:txBody>
          <a:bodyPr/>
          <a:lstStyle/>
          <a:p>
            <a:r>
              <a:rPr lang="en-PH" sz="2800" dirty="0" smtClean="0">
                <a:latin typeface="Berlin Sans FB" pitchFamily="34" charset="0"/>
              </a:rPr>
              <a:t>Government policies and programs</a:t>
            </a:r>
          </a:p>
        </p:txBody>
      </p:sp>
      <p:sp>
        <p:nvSpPr>
          <p:cNvPr id="31747" name="Content Placeholder 2"/>
          <p:cNvSpPr>
            <a:spLocks noGrp="1"/>
          </p:cNvSpPr>
          <p:nvPr>
            <p:ph idx="1"/>
          </p:nvPr>
        </p:nvSpPr>
        <p:spPr>
          <a:xfrm>
            <a:off x="304800" y="1219200"/>
            <a:ext cx="8001000" cy="3429000"/>
          </a:xfrm>
          <a:solidFill>
            <a:srgbClr val="FFFF66"/>
          </a:solidFill>
        </p:spPr>
        <p:txBody>
          <a:bodyPr>
            <a:normAutofit/>
          </a:bodyPr>
          <a:lstStyle/>
          <a:p>
            <a:r>
              <a:rPr lang="en-PH" sz="2800" dirty="0" smtClean="0">
                <a:latin typeface="Arial" pitchFamily="34" charset="0"/>
                <a:cs typeface="Arial" pitchFamily="34" charset="0"/>
              </a:rPr>
              <a:t>PNS adopted in 2003</a:t>
            </a:r>
          </a:p>
          <a:p>
            <a:r>
              <a:rPr lang="en-PH" sz="2800" dirty="0" smtClean="0">
                <a:latin typeface="Arial" pitchFamily="34" charset="0"/>
                <a:cs typeface="Arial" pitchFamily="34" charset="0"/>
              </a:rPr>
              <a:t>Administrative Order 13, series of 2003-accreditation of certification bodies</a:t>
            </a:r>
          </a:p>
          <a:p>
            <a:r>
              <a:rPr lang="en-PH" sz="2800" dirty="0" smtClean="0">
                <a:latin typeface="Arial" pitchFamily="34" charset="0"/>
                <a:cs typeface="Arial" pitchFamily="34" charset="0"/>
              </a:rPr>
              <a:t>PDAP forwarded the National Standards on Organic Rice Production and Processing (2004)</a:t>
            </a: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bg/>
                                          </p:spTgt>
                                        </p:tgtEl>
                                        <p:attrNameLst>
                                          <p:attrName>style.visibility</p:attrName>
                                        </p:attrNameLst>
                                      </p:cBhvr>
                                      <p:to>
                                        <p:strVal val="visible"/>
                                      </p:to>
                                    </p:set>
                                    <p:animEffect transition="in" filter="blinds(horizontal)">
                                      <p:cBhvr>
                                        <p:cTn id="12" dur="500"/>
                                        <p:tgtEl>
                                          <p:spTgt spid="317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17" dur="500"/>
                                        <p:tgtEl>
                                          <p:spTgt spid="317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22" dur="500"/>
                                        <p:tgtEl>
                                          <p:spTgt spid="317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27"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rgbClr val="FFFF99"/>
          </a:solidFill>
        </p:spPr>
        <p:txBody>
          <a:bodyPr/>
          <a:lstStyle/>
          <a:p>
            <a:r>
              <a:rPr lang="en-PH" dirty="0" smtClean="0">
                <a:latin typeface="Arial" pitchFamily="34" charset="0"/>
                <a:cs typeface="Arial" pitchFamily="34" charset="0"/>
              </a:rPr>
              <a:t>Phil National Organic Agriculture Board (Admin Order 1, s 2005)</a:t>
            </a:r>
          </a:p>
          <a:p>
            <a:r>
              <a:rPr lang="en-PH" dirty="0" smtClean="0">
                <a:latin typeface="Arial" pitchFamily="34" charset="0"/>
                <a:cs typeface="Arial" pitchFamily="34" charset="0"/>
              </a:rPr>
              <a:t>EO 481 Promotion and Development of OA in the PH</a:t>
            </a:r>
          </a:p>
          <a:p>
            <a:r>
              <a:rPr lang="en-PH" dirty="0" smtClean="0">
                <a:latin typeface="Arial" pitchFamily="34" charset="0"/>
                <a:cs typeface="Arial" pitchFamily="34" charset="0"/>
              </a:rPr>
              <a:t>LGU-Valencia City Organic Rice Development Plan; </a:t>
            </a:r>
            <a:r>
              <a:rPr lang="en-PH" dirty="0" err="1" smtClean="0">
                <a:latin typeface="Arial" pitchFamily="34" charset="0"/>
                <a:cs typeface="Arial" pitchFamily="34" charset="0"/>
              </a:rPr>
              <a:t>Surallah</a:t>
            </a:r>
            <a:r>
              <a:rPr lang="en-PH" dirty="0" smtClean="0">
                <a:latin typeface="Arial" pitchFamily="34" charset="0"/>
                <a:cs typeface="Arial" pitchFamily="34" charset="0"/>
              </a:rPr>
              <a:t> as Organic Rice Capital, </a:t>
            </a:r>
            <a:r>
              <a:rPr lang="en-PH" dirty="0" err="1" smtClean="0">
                <a:latin typeface="Arial" pitchFamily="34" charset="0"/>
                <a:cs typeface="Arial" pitchFamily="34" charset="0"/>
              </a:rPr>
              <a:t>Baras</a:t>
            </a:r>
            <a:r>
              <a:rPr lang="en-PH" dirty="0" smtClean="0">
                <a:latin typeface="Arial" pitchFamily="34" charset="0"/>
                <a:cs typeface="Arial" pitchFamily="34" charset="0"/>
              </a:rPr>
              <a:t> as first organic capital of the Philippines</a:t>
            </a:r>
          </a:p>
          <a:p>
            <a:endParaRPr lang="en-US" dirty="0"/>
          </a:p>
        </p:txBody>
      </p:sp>
      <p:sp>
        <p:nvSpPr>
          <p:cNvPr id="4" name="Title 1"/>
          <p:cNvSpPr>
            <a:spLocks noGrp="1"/>
          </p:cNvSpPr>
          <p:nvPr>
            <p:ph type="title"/>
          </p:nvPr>
        </p:nvSpPr>
        <p:spPr>
          <a:solidFill>
            <a:srgbClr val="FFFF66"/>
          </a:solidFill>
        </p:spPr>
        <p:txBody>
          <a:bodyPr/>
          <a:lstStyle/>
          <a:p>
            <a:r>
              <a:rPr lang="en-PH" sz="2800" dirty="0" smtClean="0">
                <a:latin typeface="Berlin Sans FB" pitchFamily="34" charset="0"/>
              </a:rPr>
              <a:t>Government policies and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66800" y="228600"/>
            <a:ext cx="6629400" cy="639763"/>
          </a:xfrm>
          <a:solidFill>
            <a:srgbClr val="FFFF66"/>
          </a:solidFill>
        </p:spPr>
        <p:txBody>
          <a:bodyPr/>
          <a:lstStyle/>
          <a:p>
            <a:r>
              <a:rPr lang="en-PH" sz="2800" b="1" dirty="0" smtClean="0">
                <a:latin typeface="Cambria" pitchFamily="18" charset="0"/>
              </a:rPr>
              <a:t>Government policies and programs</a:t>
            </a:r>
          </a:p>
        </p:txBody>
      </p:sp>
      <p:sp>
        <p:nvSpPr>
          <p:cNvPr id="32771" name="Content Placeholder 2"/>
          <p:cNvSpPr>
            <a:spLocks noGrp="1"/>
          </p:cNvSpPr>
          <p:nvPr>
            <p:ph idx="1"/>
          </p:nvPr>
        </p:nvSpPr>
        <p:spPr>
          <a:xfrm>
            <a:off x="381000" y="914400"/>
            <a:ext cx="8382000" cy="3505200"/>
          </a:xfrm>
          <a:solidFill>
            <a:srgbClr val="FFFF66"/>
          </a:solidFill>
        </p:spPr>
        <p:txBody>
          <a:bodyPr/>
          <a:lstStyle/>
          <a:p>
            <a:r>
              <a:rPr lang="en-PH" sz="2800" dirty="0" smtClean="0">
                <a:latin typeface="Cambria" pitchFamily="18" charset="0"/>
              </a:rPr>
              <a:t>Passage of Organic Agriculture Code in several Provinces/Municipalities (Davao del </a:t>
            </a:r>
            <a:r>
              <a:rPr lang="en-PH" sz="2800" dirty="0" err="1" smtClean="0">
                <a:latin typeface="Cambria" pitchFamily="18" charset="0"/>
              </a:rPr>
              <a:t>Norte</a:t>
            </a:r>
            <a:r>
              <a:rPr lang="en-PH" sz="2800" dirty="0" smtClean="0">
                <a:latin typeface="Cambria" pitchFamily="18" charset="0"/>
              </a:rPr>
              <a:t>, Davao City, </a:t>
            </a:r>
            <a:r>
              <a:rPr lang="en-PH" sz="2800" dirty="0" err="1" smtClean="0">
                <a:latin typeface="Cambria" pitchFamily="18" charset="0"/>
              </a:rPr>
              <a:t>Bukidnon</a:t>
            </a:r>
            <a:r>
              <a:rPr lang="en-PH" sz="2800" dirty="0" smtClean="0">
                <a:latin typeface="Cambria" pitchFamily="18" charset="0"/>
              </a:rPr>
              <a:t>, Negros Island)</a:t>
            </a:r>
          </a:p>
          <a:p>
            <a:r>
              <a:rPr lang="en-PH" sz="2800" dirty="0" smtClean="0">
                <a:latin typeface="Cambria" pitchFamily="18" charset="0"/>
              </a:rPr>
              <a:t>RA 10068 Organic Agriculture Law-increase 5% of the </a:t>
            </a:r>
            <a:r>
              <a:rPr lang="en-PH" sz="2800" dirty="0" err="1" smtClean="0">
                <a:latin typeface="Cambria" pitchFamily="18" charset="0"/>
              </a:rPr>
              <a:t>agri</a:t>
            </a:r>
            <a:r>
              <a:rPr lang="en-PH" sz="2800" dirty="0" smtClean="0">
                <a:latin typeface="Cambria" pitchFamily="18" charset="0"/>
              </a:rPr>
              <a:t>-land of PH for organic farming</a:t>
            </a: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a:p>
            <a:endParaRPr lang="en-PH" sz="2800" dirty="0" smtClean="0">
              <a:latin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99"/>
          </a:solidFill>
        </p:spPr>
        <p:txBody>
          <a:bodyPr>
            <a:normAutofit fontScale="90000"/>
          </a:bodyPr>
          <a:lstStyle/>
          <a:p>
            <a:r>
              <a:rPr lang="en-US" b="1" dirty="0" smtClean="0"/>
              <a:t>Government Policies and Programs</a:t>
            </a:r>
            <a:endParaRPr lang="en-US" b="1" dirty="0"/>
          </a:p>
        </p:txBody>
      </p:sp>
      <p:sp>
        <p:nvSpPr>
          <p:cNvPr id="3" name="Content Placeholder 2"/>
          <p:cNvSpPr>
            <a:spLocks noGrp="1"/>
          </p:cNvSpPr>
          <p:nvPr>
            <p:ph idx="1"/>
          </p:nvPr>
        </p:nvSpPr>
        <p:spPr>
          <a:xfrm>
            <a:off x="457200" y="1600201"/>
            <a:ext cx="8229600" cy="3124200"/>
          </a:xfrm>
          <a:solidFill>
            <a:srgbClr val="FFFF99"/>
          </a:solidFill>
        </p:spPr>
        <p:txBody>
          <a:bodyPr/>
          <a:lstStyle/>
          <a:p>
            <a:pPr lvl="1"/>
            <a:r>
              <a:rPr lang="en-PH" sz="2400" dirty="0" smtClean="0">
                <a:latin typeface="Cambria" pitchFamily="18" charset="0"/>
              </a:rPr>
              <a:t>Pre and post harvest facilities-tillers, threshers, rice mills for organic farms</a:t>
            </a:r>
          </a:p>
          <a:p>
            <a:pPr lvl="1"/>
            <a:r>
              <a:rPr lang="en-PH" sz="2400" dirty="0" smtClean="0">
                <a:latin typeface="Cambria" pitchFamily="18" charset="0"/>
              </a:rPr>
              <a:t>Production capital</a:t>
            </a:r>
          </a:p>
          <a:p>
            <a:pPr lvl="1"/>
            <a:r>
              <a:rPr lang="en-PH" sz="2400" dirty="0" smtClean="0">
                <a:latin typeface="Cambria" pitchFamily="18" charset="0"/>
              </a:rPr>
              <a:t>Farm to market roads development</a:t>
            </a:r>
          </a:p>
          <a:p>
            <a:pPr lvl="1"/>
            <a:r>
              <a:rPr lang="en-PH" sz="2400" dirty="0" smtClean="0">
                <a:latin typeface="Cambria" pitchFamily="18" charset="0"/>
              </a:rPr>
              <a:t>Seeds and seed banks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linds(horizont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838200" y="228600"/>
            <a:ext cx="6858000" cy="639763"/>
          </a:xfrm>
          <a:solidFill>
            <a:srgbClr val="FFFF66"/>
          </a:solidFill>
        </p:spPr>
        <p:txBody>
          <a:bodyPr/>
          <a:lstStyle/>
          <a:p>
            <a:r>
              <a:rPr lang="en-PH" sz="2800" b="1" dirty="0" smtClean="0">
                <a:latin typeface="Cambria" pitchFamily="18" charset="0"/>
              </a:rPr>
              <a:t>Opportunities in organic rice farming</a:t>
            </a:r>
          </a:p>
        </p:txBody>
      </p:sp>
      <p:sp>
        <p:nvSpPr>
          <p:cNvPr id="40963" name="Content Placeholder 2"/>
          <p:cNvSpPr>
            <a:spLocks noGrp="1"/>
          </p:cNvSpPr>
          <p:nvPr>
            <p:ph idx="1"/>
          </p:nvPr>
        </p:nvSpPr>
        <p:spPr>
          <a:xfrm>
            <a:off x="838200" y="1143000"/>
            <a:ext cx="6858000" cy="2667000"/>
          </a:xfrm>
          <a:solidFill>
            <a:srgbClr val="FFFF66"/>
          </a:solidFill>
        </p:spPr>
        <p:txBody>
          <a:bodyPr/>
          <a:lstStyle/>
          <a:p>
            <a:r>
              <a:rPr lang="en-PH" sz="2400" b="1" u="sng" dirty="0" smtClean="0">
                <a:latin typeface="Cambria" pitchFamily="18" charset="0"/>
              </a:rPr>
              <a:t>Converting 5% of PHL </a:t>
            </a:r>
            <a:r>
              <a:rPr lang="en-PH" sz="2400" b="1" u="sng" dirty="0" err="1" smtClean="0">
                <a:latin typeface="Cambria" pitchFamily="18" charset="0"/>
              </a:rPr>
              <a:t>agri</a:t>
            </a:r>
            <a:r>
              <a:rPr lang="en-PH" sz="2400" b="1" u="sng" dirty="0" smtClean="0">
                <a:latin typeface="Cambria" pitchFamily="18" charset="0"/>
              </a:rPr>
              <a:t> lands needs considerable fund and human resources</a:t>
            </a:r>
          </a:p>
          <a:p>
            <a:pPr lvl="1"/>
            <a:r>
              <a:rPr lang="en-PH" sz="2400" dirty="0" smtClean="0">
                <a:latin typeface="Cambria" pitchFamily="18" charset="0"/>
              </a:rPr>
              <a:t>NGOs and organic rice farmers as service providers for capacity building of government extension workers and farmers</a:t>
            </a:r>
          </a:p>
          <a:p>
            <a:pPr lvl="1"/>
            <a:r>
              <a:rPr lang="en-PH" sz="2400" dirty="0" smtClean="0">
                <a:latin typeface="Cambria" pitchFamily="18" charset="0"/>
              </a:rPr>
              <a:t>Input providers-Organic rice and fertilizer</a:t>
            </a:r>
          </a:p>
          <a:p>
            <a:pPr lvl="1"/>
            <a:endParaRPr lang="en-PH" sz="24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bg/>
                                          </p:spTgt>
                                        </p:tgtEl>
                                        <p:attrNameLst>
                                          <p:attrName>style.visibility</p:attrName>
                                        </p:attrNameLst>
                                      </p:cBhvr>
                                      <p:to>
                                        <p:strVal val="visible"/>
                                      </p:to>
                                    </p:set>
                                    <p:animEffect transition="in" filter="blinds(horizontal)">
                                      <p:cBhvr>
                                        <p:cTn id="12" dur="500"/>
                                        <p:tgtEl>
                                          <p:spTgt spid="409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17" dur="500"/>
                                        <p:tgtEl>
                                          <p:spTgt spid="40963">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20" dur="500"/>
                                        <p:tgtEl>
                                          <p:spTgt spid="40963">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23"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762000" y="228600"/>
            <a:ext cx="6934200" cy="639763"/>
          </a:xfrm>
          <a:solidFill>
            <a:srgbClr val="FFFF99"/>
          </a:solidFill>
        </p:spPr>
        <p:txBody>
          <a:bodyPr/>
          <a:lstStyle/>
          <a:p>
            <a:r>
              <a:rPr lang="en-PH" sz="2800" b="1" dirty="0" smtClean="0">
                <a:latin typeface="Cambria" pitchFamily="18" charset="0"/>
              </a:rPr>
              <a:t>Opportunities in organic rice farming</a:t>
            </a:r>
          </a:p>
        </p:txBody>
      </p:sp>
      <p:sp>
        <p:nvSpPr>
          <p:cNvPr id="41987" name="Content Placeholder 2"/>
          <p:cNvSpPr>
            <a:spLocks noGrp="1"/>
          </p:cNvSpPr>
          <p:nvPr>
            <p:ph idx="1"/>
          </p:nvPr>
        </p:nvSpPr>
        <p:spPr>
          <a:xfrm>
            <a:off x="457200" y="1295400"/>
            <a:ext cx="8229600" cy="3962400"/>
          </a:xfrm>
          <a:solidFill>
            <a:srgbClr val="FFFF66"/>
          </a:solidFill>
        </p:spPr>
        <p:txBody>
          <a:bodyPr/>
          <a:lstStyle/>
          <a:p>
            <a:r>
              <a:rPr lang="en-PH" sz="2400" b="1" u="sng" dirty="0" smtClean="0">
                <a:latin typeface="Cambria" pitchFamily="18" charset="0"/>
              </a:rPr>
              <a:t>Converting 5% of PHL </a:t>
            </a:r>
            <a:r>
              <a:rPr lang="en-PH" sz="2400" b="1" u="sng" dirty="0" err="1" smtClean="0">
                <a:latin typeface="Cambria" pitchFamily="18" charset="0"/>
              </a:rPr>
              <a:t>agri</a:t>
            </a:r>
            <a:r>
              <a:rPr lang="en-PH" sz="2400" b="1" u="sng" dirty="0" smtClean="0">
                <a:latin typeface="Cambria" pitchFamily="18" charset="0"/>
              </a:rPr>
              <a:t> lands needs considerable fund and human resources</a:t>
            </a:r>
          </a:p>
          <a:p>
            <a:pPr lvl="1"/>
            <a:r>
              <a:rPr lang="en-PH" sz="2400" dirty="0" smtClean="0">
                <a:latin typeface="Cambria" pitchFamily="18" charset="0"/>
              </a:rPr>
              <a:t>Demo farms for high yielding varieties and technology</a:t>
            </a:r>
          </a:p>
          <a:p>
            <a:pPr lvl="1"/>
            <a:r>
              <a:rPr lang="en-PH" sz="2400" dirty="0" smtClean="0">
                <a:latin typeface="Cambria" pitchFamily="18" charset="0"/>
              </a:rPr>
              <a:t>Farm equipment and post harvest facilities (power tillers, threshers, solar/mechanical dryers, warehouse, hauling trucks, etc)</a:t>
            </a:r>
          </a:p>
          <a:p>
            <a:pPr lvl="1"/>
            <a:r>
              <a:rPr lang="en-PH" sz="2400" dirty="0" smtClean="0">
                <a:latin typeface="Cambria" pitchFamily="18" charset="0"/>
              </a:rPr>
              <a:t>Irrigation</a:t>
            </a:r>
          </a:p>
          <a:p>
            <a:pPr lvl="1"/>
            <a:r>
              <a:rPr lang="en-PH" sz="2400" dirty="0" smtClean="0">
                <a:latin typeface="Cambria" pitchFamily="18" charset="0"/>
              </a:rPr>
              <a:t>Trading capital</a:t>
            </a:r>
          </a:p>
          <a:p>
            <a:pPr lvl="1"/>
            <a:r>
              <a:rPr lang="en-PH" sz="2400" dirty="0" smtClean="0">
                <a:latin typeface="Cambria" pitchFamily="18" charset="0"/>
              </a:rPr>
              <a:t>Inbound logistics </a:t>
            </a:r>
          </a:p>
          <a:p>
            <a:pPr lvl="1"/>
            <a:endParaRPr lang="en-PH" sz="2400" dirty="0" smtClean="0">
              <a:latin typeface="Cambria" pitchFamily="18" charset="0"/>
            </a:endParaRPr>
          </a:p>
          <a:p>
            <a:pPr lvl="1"/>
            <a:endParaRPr lang="en-PH" sz="24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bg/>
                                          </p:spTgt>
                                        </p:tgtEl>
                                        <p:attrNameLst>
                                          <p:attrName>style.visibility</p:attrName>
                                        </p:attrNameLst>
                                      </p:cBhvr>
                                      <p:to>
                                        <p:strVal val="visible"/>
                                      </p:to>
                                    </p:set>
                                    <p:animEffect transition="in" filter="blinds(horizontal)">
                                      <p:cBhvr>
                                        <p:cTn id="12" dur="500"/>
                                        <p:tgtEl>
                                          <p:spTgt spid="419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17" dur="500"/>
                                        <p:tgtEl>
                                          <p:spTgt spid="41987">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20" dur="500"/>
                                        <p:tgtEl>
                                          <p:spTgt spid="41987">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23" dur="500"/>
                                        <p:tgtEl>
                                          <p:spTgt spid="41987">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6" dur="500"/>
                                        <p:tgtEl>
                                          <p:spTgt spid="41987">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9" dur="500"/>
                                        <p:tgtEl>
                                          <p:spTgt spid="41987">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32"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62000" y="228600"/>
            <a:ext cx="6934200" cy="639763"/>
          </a:xfrm>
          <a:solidFill>
            <a:srgbClr val="FFFF66"/>
          </a:solidFill>
        </p:spPr>
        <p:txBody>
          <a:bodyPr/>
          <a:lstStyle/>
          <a:p>
            <a:r>
              <a:rPr lang="en-PH" sz="2800" dirty="0" smtClean="0">
                <a:latin typeface="Berlin Sans FB" pitchFamily="34" charset="0"/>
              </a:rPr>
              <a:t>Opportunities in organic rice farming</a:t>
            </a:r>
          </a:p>
        </p:txBody>
      </p:sp>
      <p:sp>
        <p:nvSpPr>
          <p:cNvPr id="43011" name="Content Placeholder 2"/>
          <p:cNvSpPr>
            <a:spLocks noGrp="1"/>
          </p:cNvSpPr>
          <p:nvPr>
            <p:ph idx="1"/>
          </p:nvPr>
        </p:nvSpPr>
        <p:spPr>
          <a:xfrm>
            <a:off x="381000" y="990600"/>
            <a:ext cx="8229600" cy="4191000"/>
          </a:xfrm>
          <a:solidFill>
            <a:srgbClr val="FFFF66"/>
          </a:solidFill>
        </p:spPr>
        <p:txBody>
          <a:bodyPr/>
          <a:lstStyle/>
          <a:p>
            <a:pPr>
              <a:buFontTx/>
              <a:buNone/>
            </a:pPr>
            <a:r>
              <a:rPr lang="en-PH" sz="2400" b="1" u="sng" dirty="0" smtClean="0">
                <a:latin typeface="Cambria" pitchFamily="18" charset="0"/>
              </a:rPr>
              <a:t>Processing</a:t>
            </a:r>
          </a:p>
          <a:p>
            <a:r>
              <a:rPr lang="en-PH" sz="2400" dirty="0" smtClean="0">
                <a:latin typeface="Calibri" pitchFamily="34" charset="0"/>
              </a:rPr>
              <a:t>Working capital</a:t>
            </a:r>
          </a:p>
          <a:p>
            <a:r>
              <a:rPr lang="en-PH" sz="2400" dirty="0" smtClean="0">
                <a:latin typeface="Calibri" pitchFamily="34" charset="0"/>
              </a:rPr>
              <a:t>Rice mills (with colour sorter) to ensure integrity of organic products </a:t>
            </a:r>
          </a:p>
          <a:p>
            <a:r>
              <a:rPr lang="en-PH" sz="2400" dirty="0" smtClean="0">
                <a:latin typeface="Calibri" pitchFamily="34" charset="0"/>
              </a:rPr>
              <a:t>Ware house/packing house</a:t>
            </a:r>
          </a:p>
          <a:p>
            <a:r>
              <a:rPr lang="en-PH" sz="2400" dirty="0" smtClean="0">
                <a:latin typeface="Calibri" pitchFamily="34" charset="0"/>
              </a:rPr>
              <a:t>Processing equipment and materials (digital weighing scale, moisture meter, bag closer, vacuum sealer, plastics, sacks) </a:t>
            </a:r>
          </a:p>
          <a:p>
            <a:r>
              <a:rPr lang="en-PH" sz="2400" dirty="0" smtClean="0">
                <a:latin typeface="Calibri" pitchFamily="34" charset="0"/>
              </a:rPr>
              <a:t>Outbound logistics</a:t>
            </a:r>
          </a:p>
          <a:p>
            <a:pPr lvl="1"/>
            <a:endParaRPr lang="en-PH" sz="2400" dirty="0" smtClean="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Thank you for your time </a:t>
            </a:r>
            <a:endParaRPr lang="en-US" b="1" dirty="0"/>
          </a:p>
        </p:txBody>
      </p:sp>
      <p:pic>
        <p:nvPicPr>
          <p:cNvPr id="10" name="Picture 9" descr="IMG_4821.JPG"/>
          <p:cNvPicPr>
            <a:picLocks noChangeAspect="1"/>
          </p:cNvPicPr>
          <p:nvPr/>
        </p:nvPicPr>
        <p:blipFill>
          <a:blip r:embed="rId2" cstate="print"/>
          <a:stretch>
            <a:fillRect/>
          </a:stretch>
        </p:blipFill>
        <p:spPr>
          <a:xfrm>
            <a:off x="1600200" y="1092200"/>
            <a:ext cx="5543550" cy="4699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609600"/>
            <a:ext cx="3048000" cy="5410200"/>
          </a:xfrm>
          <a:solidFill>
            <a:srgbClr val="FFFF99"/>
          </a:solidFill>
        </p:spPr>
        <p:txBody>
          <a:bodyPr>
            <a:normAutofit fontScale="90000"/>
          </a:bodyPr>
          <a:lstStyle/>
          <a:p>
            <a:r>
              <a:rPr lang="en-US" sz="4000" dirty="0" smtClean="0">
                <a:latin typeface="Berlin Sans FB" pitchFamily="34" charset="0"/>
              </a:rPr>
              <a:t>Organic Rice</a:t>
            </a:r>
            <a:br>
              <a:rPr lang="en-US" sz="4000" dirty="0" smtClean="0">
                <a:latin typeface="Berlin Sans FB" pitchFamily="34" charset="0"/>
              </a:rPr>
            </a:br>
            <a:r>
              <a:rPr lang="en-US" sz="4000" dirty="0" smtClean="0">
                <a:latin typeface="Berlin Sans FB" pitchFamily="34" charset="0"/>
              </a:rPr>
              <a:t> Industry </a:t>
            </a:r>
            <a:br>
              <a:rPr lang="en-US" sz="4000" dirty="0" smtClean="0">
                <a:latin typeface="Berlin Sans FB" pitchFamily="34" charset="0"/>
              </a:rPr>
            </a:br>
            <a:r>
              <a:rPr lang="en-US" sz="4000" dirty="0" smtClean="0">
                <a:latin typeface="Berlin Sans FB" pitchFamily="34" charset="0"/>
              </a:rPr>
              <a:t>updated 3/1/12</a:t>
            </a:r>
            <a:br>
              <a:rPr lang="en-US" sz="4000" dirty="0" smtClean="0">
                <a:latin typeface="Berlin Sans FB" pitchFamily="34" charset="0"/>
              </a:rPr>
            </a:br>
            <a:r>
              <a:rPr lang="en-US" sz="4000" dirty="0" smtClean="0">
                <a:latin typeface="Berlin Sans FB" pitchFamily="34" charset="0"/>
              </a:rPr>
              <a:t/>
            </a:r>
            <a:br>
              <a:rPr lang="en-US" sz="4000" dirty="0" smtClean="0">
                <a:latin typeface="Berlin Sans FB" pitchFamily="34" charset="0"/>
              </a:rPr>
            </a:br>
            <a:r>
              <a:rPr lang="en-US" sz="4000" dirty="0" smtClean="0">
                <a:latin typeface="Berlin Sans FB" pitchFamily="34" charset="0"/>
              </a:rPr>
              <a:t>Total number of arable lands </a:t>
            </a:r>
            <a:r>
              <a:rPr lang="en-US" sz="4000" dirty="0" smtClean="0">
                <a:latin typeface="Berlin Sans FB" pitchFamily="34" charset="0"/>
              </a:rPr>
              <a:t>(has): </a:t>
            </a:r>
            <a:r>
              <a:rPr lang="en-US" sz="4000" dirty="0" smtClean="0">
                <a:latin typeface="Berlin Sans FB" pitchFamily="34" charset="0"/>
              </a:rPr>
              <a:t>4.8 </a:t>
            </a:r>
            <a:r>
              <a:rPr lang="en-US" sz="4000" dirty="0" smtClean="0">
                <a:latin typeface="Berlin Sans FB" pitchFamily="34" charset="0"/>
              </a:rPr>
              <a:t>M</a:t>
            </a:r>
            <a:br>
              <a:rPr lang="en-US" sz="4000" dirty="0" smtClean="0">
                <a:latin typeface="Berlin Sans FB" pitchFamily="34" charset="0"/>
              </a:rPr>
            </a:br>
            <a:r>
              <a:rPr lang="en-US" sz="4000" dirty="0" smtClean="0">
                <a:latin typeface="Berlin Sans FB" pitchFamily="34" charset="0"/>
              </a:rPr>
              <a:t>Rice Area : (has) 4.27 M as of 2007</a:t>
            </a:r>
            <a:endParaRPr lang="en-US" sz="4000" dirty="0" smtClean="0">
              <a:latin typeface="Berlin Sans FB" pitchFamily="34" charset="0"/>
            </a:endParaRPr>
          </a:p>
        </p:txBody>
      </p:sp>
      <p:graphicFrame>
        <p:nvGraphicFramePr>
          <p:cNvPr id="5" name="Table 4"/>
          <p:cNvGraphicFramePr>
            <a:graphicFrameLocks noGrp="1"/>
          </p:cNvGraphicFramePr>
          <p:nvPr/>
        </p:nvGraphicFramePr>
        <p:xfrm>
          <a:off x="3352800" y="152400"/>
          <a:ext cx="5628273" cy="6550494"/>
        </p:xfrm>
        <a:graphic>
          <a:graphicData uri="http://schemas.openxmlformats.org/drawingml/2006/table">
            <a:tbl>
              <a:tblPr/>
              <a:tblGrid>
                <a:gridCol w="2286000"/>
                <a:gridCol w="1521732"/>
                <a:gridCol w="1820541"/>
              </a:tblGrid>
              <a:tr h="403741">
                <a:tc>
                  <a:txBody>
                    <a:bodyPr/>
                    <a:lstStyle/>
                    <a:p>
                      <a:pPr marL="0" marR="0">
                        <a:lnSpc>
                          <a:spcPct val="115000"/>
                        </a:lnSpc>
                        <a:spcBef>
                          <a:spcPts val="0"/>
                        </a:spcBef>
                        <a:spcAft>
                          <a:spcPts val="0"/>
                        </a:spcAft>
                      </a:pPr>
                      <a:r>
                        <a:rPr lang="en-PH" sz="1200" b="1" dirty="0">
                          <a:solidFill>
                            <a:srgbClr val="000000"/>
                          </a:solidFill>
                          <a:latin typeface="Cambria"/>
                          <a:ea typeface="Times New Roman"/>
                          <a:cs typeface="Calibri"/>
                        </a:rPr>
                        <a:t>Province </a:t>
                      </a:r>
                      <a:endParaRPr lang="en-PH" sz="1100" dirty="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accent6">
                        <a:lumMod val="20000"/>
                        <a:lumOff val="80000"/>
                      </a:schemeClr>
                    </a:solidFill>
                  </a:tcPr>
                </a:tc>
                <a:tc>
                  <a:txBody>
                    <a:bodyPr/>
                    <a:lstStyle/>
                    <a:p>
                      <a:pPr marL="0" marR="0">
                        <a:lnSpc>
                          <a:spcPct val="115000"/>
                        </a:lnSpc>
                        <a:spcBef>
                          <a:spcPts val="0"/>
                        </a:spcBef>
                        <a:spcAft>
                          <a:spcPts val="0"/>
                        </a:spcAft>
                      </a:pPr>
                      <a:r>
                        <a:rPr lang="en-PH" sz="1200" b="1" dirty="0">
                          <a:solidFill>
                            <a:srgbClr val="000000"/>
                          </a:solidFill>
                          <a:latin typeface="Cambria"/>
                          <a:ea typeface="Times New Roman"/>
                          <a:cs typeface="Calibri"/>
                        </a:rPr>
                        <a:t> Number of farmers </a:t>
                      </a:r>
                      <a:endParaRPr lang="en-PH" sz="1100" dirty="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accent6">
                        <a:lumMod val="20000"/>
                        <a:lumOff val="80000"/>
                      </a:schemeClr>
                    </a:solidFill>
                  </a:tcPr>
                </a:tc>
                <a:tc>
                  <a:txBody>
                    <a:bodyPr/>
                    <a:lstStyle/>
                    <a:p>
                      <a:pPr marL="0" marR="0">
                        <a:lnSpc>
                          <a:spcPct val="115000"/>
                        </a:lnSpc>
                        <a:spcBef>
                          <a:spcPts val="0"/>
                        </a:spcBef>
                        <a:spcAft>
                          <a:spcPts val="0"/>
                        </a:spcAft>
                      </a:pPr>
                      <a:r>
                        <a:rPr lang="en-PH" sz="1200" b="1" dirty="0">
                          <a:solidFill>
                            <a:srgbClr val="000000"/>
                          </a:solidFill>
                          <a:latin typeface="Cambria"/>
                          <a:ea typeface="Times New Roman"/>
                          <a:cs typeface="Calibri"/>
                        </a:rPr>
                        <a:t> Number of hectares </a:t>
                      </a:r>
                      <a:endParaRPr lang="en-PH" sz="1100" dirty="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accent6">
                        <a:lumMod val="20000"/>
                        <a:lumOff val="80000"/>
                      </a:schemeClr>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Abra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90399">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Aurora*</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Bicol (pakisama)*</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130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130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Camarines Sur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217</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223</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Catanduanes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40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8</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Ifugao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30,000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10,000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Isabela*</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6</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Mindoro*</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37</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Quezon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33</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8</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Nueva Ecija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620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328</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Pangasinan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12</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Sorsogon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90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42</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Tarlac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37</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60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Bohol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50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Guimaras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56</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60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Iloilo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370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439</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Negros Occidental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264</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130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Agusan del Sur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141</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135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Agusan del Sur (talacogon)*</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60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60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00"/>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Bukidnon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105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87</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Davao del Norte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200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45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Davao del Sur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182</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327</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Davao Oriental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18</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Misamis Oriental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15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North Cotabato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4,090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2,069</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South Cotabato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91</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95</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r h="216902">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 Zamboanga del Sur </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50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PH" sz="1200">
                          <a:solidFill>
                            <a:srgbClr val="000000"/>
                          </a:solidFill>
                          <a:latin typeface="Cambria"/>
                          <a:ea typeface="Times New Roman"/>
                          <a:cs typeface="Calibri"/>
                        </a:rPr>
                        <a:t>400</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16902">
                <a:tc>
                  <a:txBody>
                    <a:bodyPr/>
                    <a:lstStyle/>
                    <a:p>
                      <a:pPr marL="0" marR="0">
                        <a:lnSpc>
                          <a:spcPct val="115000"/>
                        </a:lnSpc>
                        <a:spcBef>
                          <a:spcPts val="0"/>
                        </a:spcBef>
                        <a:spcAft>
                          <a:spcPts val="0"/>
                        </a:spcAft>
                      </a:pPr>
                      <a:r>
                        <a:rPr lang="en-PH" sz="1200" b="1">
                          <a:solidFill>
                            <a:srgbClr val="000000"/>
                          </a:solidFill>
                          <a:latin typeface="Cambria"/>
                          <a:ea typeface="Times New Roman"/>
                          <a:cs typeface="Calibri"/>
                        </a:rPr>
                        <a:t>Total Philippines</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b="1">
                          <a:solidFill>
                            <a:srgbClr val="000000"/>
                          </a:solidFill>
                          <a:latin typeface="Cambria"/>
                          <a:ea typeface="Times New Roman"/>
                          <a:cs typeface="Calibri"/>
                        </a:rPr>
                        <a:t>37,064</a:t>
                      </a:r>
                      <a:endParaRPr lang="en-PH" sz="110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PH" sz="1200" b="1" dirty="0">
                          <a:solidFill>
                            <a:srgbClr val="000000"/>
                          </a:solidFill>
                          <a:latin typeface="Cambria"/>
                          <a:ea typeface="Times New Roman"/>
                          <a:cs typeface="Calibri"/>
                        </a:rPr>
                        <a:t>14,776</a:t>
                      </a:r>
                      <a:endParaRPr lang="en-PH" sz="1100" dirty="0">
                        <a:latin typeface="Calibri"/>
                        <a:ea typeface="Calibri"/>
                        <a:cs typeface="Times New Roman"/>
                      </a:endParaRPr>
                    </a:p>
                  </a:txBody>
                  <a:tcPr marL="45697" marR="45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09800" y="228600"/>
            <a:ext cx="4419600" cy="639763"/>
          </a:xfrm>
          <a:solidFill>
            <a:srgbClr val="FFFF66"/>
          </a:solidFill>
        </p:spPr>
        <p:txBody>
          <a:bodyPr/>
          <a:lstStyle/>
          <a:p>
            <a:r>
              <a:rPr lang="en-PH" sz="2800" dirty="0" smtClean="0">
                <a:latin typeface="Berlin Sans FB" pitchFamily="34" charset="0"/>
              </a:rPr>
              <a:t>Key issues and problems</a:t>
            </a:r>
          </a:p>
        </p:txBody>
      </p:sp>
      <p:sp>
        <p:nvSpPr>
          <p:cNvPr id="33795" name="Content Placeholder 2"/>
          <p:cNvSpPr>
            <a:spLocks noGrp="1"/>
          </p:cNvSpPr>
          <p:nvPr>
            <p:ph idx="1"/>
          </p:nvPr>
        </p:nvSpPr>
        <p:spPr>
          <a:xfrm>
            <a:off x="1219200" y="990600"/>
            <a:ext cx="6934200" cy="3581400"/>
          </a:xfrm>
          <a:solidFill>
            <a:srgbClr val="FFFF66"/>
          </a:solidFill>
        </p:spPr>
        <p:txBody>
          <a:bodyPr>
            <a:normAutofit/>
          </a:bodyPr>
          <a:lstStyle/>
          <a:p>
            <a:r>
              <a:rPr lang="en-PH" sz="2400" dirty="0" smtClean="0">
                <a:latin typeface="Arial" pitchFamily="34" charset="0"/>
                <a:cs typeface="Arial" pitchFamily="34" charset="0"/>
              </a:rPr>
              <a:t>Drop in yield during conversion</a:t>
            </a:r>
          </a:p>
          <a:p>
            <a:r>
              <a:rPr lang="en-PH" sz="2400" dirty="0" smtClean="0">
                <a:latin typeface="Arial" pitchFamily="34" charset="0"/>
                <a:cs typeface="Arial" pitchFamily="34" charset="0"/>
              </a:rPr>
              <a:t>Limited support to organic production (organic seeds, fertilizer, technology, pre and post harvest facilities, seed banks, demo farms, R&amp;D)</a:t>
            </a:r>
          </a:p>
          <a:p>
            <a:r>
              <a:rPr lang="en-PH" sz="2400" dirty="0" smtClean="0">
                <a:latin typeface="Arial" pitchFamily="34" charset="0"/>
                <a:cs typeface="Arial" pitchFamily="34" charset="0"/>
              </a:rPr>
              <a:t>Production financing</a:t>
            </a:r>
          </a:p>
          <a:p>
            <a:r>
              <a:rPr lang="en-PH" sz="2400" dirty="0" smtClean="0">
                <a:latin typeface="Arial" pitchFamily="34" charset="0"/>
                <a:cs typeface="Arial" pitchFamily="34" charset="0"/>
              </a:rPr>
              <a:t>Only handful of organizations into marketing</a:t>
            </a:r>
          </a:p>
          <a:p>
            <a:endParaRPr lang="en-PH" sz="2400" dirty="0" smtClean="0">
              <a:latin typeface="Cambria" pitchFamily="18" charset="0"/>
            </a:endParaRPr>
          </a:p>
          <a:p>
            <a:pPr lvl="1"/>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bg/>
                                          </p:spTgt>
                                        </p:tgtEl>
                                        <p:attrNameLst>
                                          <p:attrName>style.visibility</p:attrName>
                                        </p:attrNameLst>
                                      </p:cBhvr>
                                      <p:to>
                                        <p:strVal val="visible"/>
                                      </p:to>
                                    </p:set>
                                    <p:animEffect transition="in" filter="blinds(horizontal)">
                                      <p:cBhvr>
                                        <p:cTn id="7" dur="500"/>
                                        <p:tgtEl>
                                          <p:spTgt spid="3379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12" dur="500"/>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7" dur="500"/>
                                        <p:tgtEl>
                                          <p:spTgt spid="33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22" dur="500"/>
                                        <p:tgtEl>
                                          <p:spTgt spid="337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7"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477000" cy="1143000"/>
          </a:xfrm>
          <a:solidFill>
            <a:srgbClr val="FFFF99"/>
          </a:solidFill>
        </p:spPr>
        <p:txBody>
          <a:bodyPr/>
          <a:lstStyle/>
          <a:p>
            <a:r>
              <a:rPr lang="en-PH" dirty="0" smtClean="0">
                <a:latin typeface="Berlin Sans FB" pitchFamily="34" charset="0"/>
              </a:rPr>
              <a:t>Key issues and problems</a:t>
            </a:r>
            <a:endParaRPr lang="en-US" dirty="0"/>
          </a:p>
        </p:txBody>
      </p:sp>
      <p:sp>
        <p:nvSpPr>
          <p:cNvPr id="3" name="Content Placeholder 2"/>
          <p:cNvSpPr>
            <a:spLocks noGrp="1"/>
          </p:cNvSpPr>
          <p:nvPr>
            <p:ph idx="1"/>
          </p:nvPr>
        </p:nvSpPr>
        <p:spPr>
          <a:xfrm>
            <a:off x="457200" y="1600201"/>
            <a:ext cx="8229600" cy="2362200"/>
          </a:xfrm>
          <a:solidFill>
            <a:srgbClr val="FFFF99"/>
          </a:solidFill>
        </p:spPr>
        <p:txBody>
          <a:bodyPr/>
          <a:lstStyle/>
          <a:p>
            <a:r>
              <a:rPr lang="en-PH" dirty="0" smtClean="0">
                <a:latin typeface="Arial" pitchFamily="34" charset="0"/>
                <a:cs typeface="Arial" pitchFamily="34" charset="0"/>
              </a:rPr>
              <a:t>Organic rice still production driven than market driven</a:t>
            </a:r>
          </a:p>
          <a:p>
            <a:r>
              <a:rPr lang="en-PH" dirty="0" smtClean="0">
                <a:latin typeface="Arial" pitchFamily="34" charset="0"/>
                <a:cs typeface="Arial" pitchFamily="34" charset="0"/>
              </a:rPr>
              <a:t>Market capitalization</a:t>
            </a:r>
          </a:p>
          <a:p>
            <a:r>
              <a:rPr lang="en-PH" dirty="0" smtClean="0">
                <a:latin typeface="Arial" pitchFamily="34" charset="0"/>
                <a:cs typeface="Arial" pitchFamily="34" charset="0"/>
              </a:rPr>
              <a:t>Certification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828800" y="228600"/>
            <a:ext cx="5334000" cy="639763"/>
          </a:xfrm>
          <a:solidFill>
            <a:srgbClr val="FFFF66"/>
          </a:solidFill>
        </p:spPr>
        <p:txBody>
          <a:bodyPr/>
          <a:lstStyle/>
          <a:p>
            <a:r>
              <a:rPr lang="en-PH" sz="2800" dirty="0" smtClean="0">
                <a:latin typeface="Berlin Sans FB" pitchFamily="34" charset="0"/>
              </a:rPr>
              <a:t>Key issues and problems</a:t>
            </a:r>
          </a:p>
        </p:txBody>
      </p:sp>
      <p:sp>
        <p:nvSpPr>
          <p:cNvPr id="34819" name="Content Placeholder 2"/>
          <p:cNvSpPr>
            <a:spLocks noGrp="1"/>
          </p:cNvSpPr>
          <p:nvPr>
            <p:ph idx="1"/>
          </p:nvPr>
        </p:nvSpPr>
        <p:spPr>
          <a:xfrm>
            <a:off x="381000" y="1524000"/>
            <a:ext cx="7696200" cy="3048000"/>
          </a:xfrm>
          <a:solidFill>
            <a:srgbClr val="FFFF66"/>
          </a:solidFill>
        </p:spPr>
        <p:txBody>
          <a:bodyPr>
            <a:normAutofit/>
          </a:bodyPr>
          <a:lstStyle/>
          <a:p>
            <a:r>
              <a:rPr lang="en-PH" sz="2800" dirty="0" smtClean="0">
                <a:latin typeface="+mj-lt"/>
              </a:rPr>
              <a:t>On policy, needs to be vigilant on the implementation of OA Program</a:t>
            </a:r>
          </a:p>
          <a:p>
            <a:r>
              <a:rPr lang="en-PH" sz="2800" dirty="0" smtClean="0">
                <a:latin typeface="+mj-lt"/>
              </a:rPr>
              <a:t>Limited studies about OA initiatives</a:t>
            </a:r>
          </a:p>
          <a:p>
            <a:r>
              <a:rPr lang="en-PH" sz="2800" dirty="0" smtClean="0">
                <a:latin typeface="+mj-lt"/>
              </a:rPr>
              <a:t>Capability building for farmers and DA extension workers</a:t>
            </a:r>
          </a:p>
          <a:p>
            <a:endParaRPr lang="en-PH" sz="2800" dirty="0" smtClean="0">
              <a:latin typeface="Cambria" pitchFamily="18" charset="0"/>
            </a:endParaRPr>
          </a:p>
          <a:p>
            <a:pPr lvl="1"/>
            <a:endParaRPr lang="en-PH" dirty="0" smtClean="0">
              <a:latin typeface="Cambria" pitchFamily="18" charset="0"/>
            </a:endParaRPr>
          </a:p>
          <a:p>
            <a:endParaRPr lang="en-PH" sz="28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bg/>
                                          </p:spTgt>
                                        </p:tgtEl>
                                        <p:attrNameLst>
                                          <p:attrName>style.visibility</p:attrName>
                                        </p:attrNameLst>
                                      </p:cBhvr>
                                      <p:to>
                                        <p:strVal val="visible"/>
                                      </p:to>
                                    </p:set>
                                    <p:animEffect transition="in" filter="blinds(horizontal)">
                                      <p:cBhvr>
                                        <p:cTn id="12" dur="500"/>
                                        <p:tgtEl>
                                          <p:spTgt spid="348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17" dur="500"/>
                                        <p:tgtEl>
                                          <p:spTgt spid="348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22" dur="500"/>
                                        <p:tgtEl>
                                          <p:spTgt spid="348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2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228600"/>
            <a:ext cx="7391400" cy="639763"/>
          </a:xfrm>
          <a:solidFill>
            <a:srgbClr val="FFFF99"/>
          </a:solidFill>
        </p:spPr>
        <p:txBody>
          <a:bodyPr>
            <a:normAutofit fontScale="90000"/>
          </a:bodyPr>
          <a:lstStyle/>
          <a:p>
            <a:r>
              <a:rPr lang="en-PH" sz="2800" b="1" dirty="0" smtClean="0">
                <a:latin typeface="Berlin Sans FB" pitchFamily="34" charset="0"/>
              </a:rPr>
              <a:t>Global issues impacting organic rice farming</a:t>
            </a:r>
          </a:p>
        </p:txBody>
      </p:sp>
      <p:sp>
        <p:nvSpPr>
          <p:cNvPr id="35843" name="Content Placeholder 2"/>
          <p:cNvSpPr>
            <a:spLocks noGrp="1"/>
          </p:cNvSpPr>
          <p:nvPr>
            <p:ph idx="1"/>
          </p:nvPr>
        </p:nvSpPr>
        <p:spPr>
          <a:xfrm>
            <a:off x="381000" y="990600"/>
            <a:ext cx="8229600" cy="2971800"/>
          </a:xfrm>
          <a:solidFill>
            <a:srgbClr val="FFFF99"/>
          </a:solidFill>
        </p:spPr>
        <p:txBody>
          <a:bodyPr>
            <a:normAutofit/>
          </a:bodyPr>
          <a:lstStyle/>
          <a:p>
            <a:r>
              <a:rPr lang="en-PH" sz="2400" b="1" u="sng" dirty="0" smtClean="0">
                <a:latin typeface="Cambria" pitchFamily="18" charset="0"/>
              </a:rPr>
              <a:t>Land rights</a:t>
            </a:r>
          </a:p>
          <a:p>
            <a:pPr lvl="1"/>
            <a:r>
              <a:rPr lang="en-PH" sz="2400" dirty="0" smtClean="0">
                <a:latin typeface="Cambria" pitchFamily="18" charset="0"/>
              </a:rPr>
              <a:t>One of the fundamentals of organic farming is the ideals of land stewardship in order to keep the land production for generations</a:t>
            </a:r>
          </a:p>
          <a:p>
            <a:pPr lvl="1"/>
            <a:r>
              <a:rPr lang="en-PH" sz="2400" dirty="0" smtClean="0">
                <a:latin typeface="Cambria" pitchFamily="18" charset="0"/>
              </a:rPr>
              <a:t>CARP/CARPER (ends by 2014) needs to secure land for farmers</a:t>
            </a:r>
          </a:p>
          <a:p>
            <a:pPr lvl="1"/>
            <a:r>
              <a:rPr lang="en-PH" sz="2400" dirty="0" smtClean="0">
                <a:latin typeface="Cambria" pitchFamily="18" charset="0"/>
              </a:rPr>
              <a:t>Organic rice production is partly influenced by farmers</a:t>
            </a:r>
          </a:p>
          <a:p>
            <a:pPr lvl="1"/>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bg/>
                                          </p:spTgt>
                                        </p:tgtEl>
                                        <p:attrNameLst>
                                          <p:attrName>style.visibility</p:attrName>
                                        </p:attrNameLst>
                                      </p:cBhvr>
                                      <p:to>
                                        <p:strVal val="visible"/>
                                      </p:to>
                                    </p:set>
                                    <p:animEffect transition="in" filter="blinds(horizontal)">
                                      <p:cBhvr>
                                        <p:cTn id="12" dur="500"/>
                                        <p:tgtEl>
                                          <p:spTgt spid="35843">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17" dur="500"/>
                                        <p:tgtEl>
                                          <p:spTgt spid="35843">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20" dur="500"/>
                                        <p:tgtEl>
                                          <p:spTgt spid="35843">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23" dur="500"/>
                                        <p:tgtEl>
                                          <p:spTgt spid="35843">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26" dur="5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04800" y="228600"/>
            <a:ext cx="7391400" cy="639763"/>
          </a:xfrm>
          <a:solidFill>
            <a:srgbClr val="FFFF99"/>
          </a:solidFill>
        </p:spPr>
        <p:txBody>
          <a:bodyPr>
            <a:normAutofit fontScale="90000"/>
          </a:bodyPr>
          <a:lstStyle/>
          <a:p>
            <a:r>
              <a:rPr lang="en-PH" sz="2800" b="1" dirty="0" smtClean="0">
                <a:latin typeface="Cambria" pitchFamily="18" charset="0"/>
              </a:rPr>
              <a:t>Global issues impacting organic rice farming</a:t>
            </a:r>
          </a:p>
        </p:txBody>
      </p:sp>
      <p:sp>
        <p:nvSpPr>
          <p:cNvPr id="36867" name="Content Placeholder 2"/>
          <p:cNvSpPr>
            <a:spLocks noGrp="1"/>
          </p:cNvSpPr>
          <p:nvPr>
            <p:ph idx="1"/>
          </p:nvPr>
        </p:nvSpPr>
        <p:spPr>
          <a:xfrm>
            <a:off x="381000" y="990600"/>
            <a:ext cx="8153400" cy="3962400"/>
          </a:xfrm>
          <a:solidFill>
            <a:srgbClr val="FFFF99"/>
          </a:solidFill>
        </p:spPr>
        <p:txBody>
          <a:bodyPr/>
          <a:lstStyle/>
          <a:p>
            <a:r>
              <a:rPr lang="en-PH" sz="2400" b="1" u="sng" dirty="0" smtClean="0">
                <a:latin typeface="Cambria" pitchFamily="18" charset="0"/>
              </a:rPr>
              <a:t>Climate change</a:t>
            </a:r>
          </a:p>
          <a:p>
            <a:pPr lvl="1"/>
            <a:r>
              <a:rPr lang="en-PH" sz="2400" dirty="0" smtClean="0">
                <a:latin typeface="Cambria" pitchFamily="18" charset="0"/>
              </a:rPr>
              <a:t>Complex and unpredictable changes in weather patterns: extreme heat and rainfall</a:t>
            </a:r>
          </a:p>
          <a:p>
            <a:pPr lvl="1"/>
            <a:r>
              <a:rPr lang="en-PH" sz="2400" dirty="0" smtClean="0">
                <a:latin typeface="Cambria" pitchFamily="18" charset="0"/>
              </a:rPr>
              <a:t>Change in rainfall pattern: usual season no longer suitable for the crop</a:t>
            </a:r>
          </a:p>
          <a:p>
            <a:pPr lvl="1"/>
            <a:r>
              <a:rPr lang="en-PH" sz="2400" dirty="0" smtClean="0">
                <a:latin typeface="Cambria" pitchFamily="18" charset="0"/>
              </a:rPr>
              <a:t>Increase temperature</a:t>
            </a:r>
          </a:p>
          <a:p>
            <a:pPr lvl="1"/>
            <a:r>
              <a:rPr lang="en-PH" sz="2400" dirty="0" smtClean="0">
                <a:latin typeface="Cambria" pitchFamily="18" charset="0"/>
              </a:rPr>
              <a:t>Increase the frequency of typhoons and dry spell</a:t>
            </a:r>
          </a:p>
          <a:p>
            <a:pPr lvl="1"/>
            <a:r>
              <a:rPr lang="en-PH" sz="2400" dirty="0" smtClean="0">
                <a:latin typeface="Cambria" pitchFamily="18" charset="0"/>
              </a:rPr>
              <a:t>Rise in sea levels</a:t>
            </a:r>
          </a:p>
          <a:p>
            <a:pPr lvl="1"/>
            <a:endParaRPr lang="en-PH" sz="24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linds(horizontal)">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bg/>
                                          </p:spTgt>
                                        </p:tgtEl>
                                        <p:attrNameLst>
                                          <p:attrName>style.visibility</p:attrName>
                                        </p:attrNameLst>
                                      </p:cBhvr>
                                      <p:to>
                                        <p:strVal val="visible"/>
                                      </p:to>
                                    </p:set>
                                    <p:animEffect transition="in" filter="blinds(horizontal)">
                                      <p:cBhvr>
                                        <p:cTn id="12" dur="500"/>
                                        <p:tgtEl>
                                          <p:spTgt spid="36867">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17" dur="500"/>
                                        <p:tgtEl>
                                          <p:spTgt spid="36867">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20" dur="500"/>
                                        <p:tgtEl>
                                          <p:spTgt spid="36867">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23" dur="500"/>
                                        <p:tgtEl>
                                          <p:spTgt spid="36867">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6" dur="500"/>
                                        <p:tgtEl>
                                          <p:spTgt spid="36867">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9" dur="500"/>
                                        <p:tgtEl>
                                          <p:spTgt spid="36867">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32"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219200" y="228601"/>
            <a:ext cx="6477000" cy="304800"/>
          </a:xfrm>
          <a:solidFill>
            <a:srgbClr val="FFFF99"/>
          </a:solidFill>
        </p:spPr>
        <p:txBody>
          <a:bodyPr>
            <a:normAutofit fontScale="90000"/>
          </a:bodyPr>
          <a:lstStyle/>
          <a:p>
            <a:r>
              <a:rPr lang="en-PH" sz="2800" b="1" dirty="0" smtClean="0">
                <a:latin typeface="Cambria" pitchFamily="18" charset="0"/>
              </a:rPr>
              <a:t>Impact of climate change</a:t>
            </a:r>
          </a:p>
        </p:txBody>
      </p:sp>
      <p:graphicFrame>
        <p:nvGraphicFramePr>
          <p:cNvPr id="5" name="Table 4"/>
          <p:cNvGraphicFramePr>
            <a:graphicFrameLocks noGrp="1"/>
          </p:cNvGraphicFramePr>
          <p:nvPr/>
        </p:nvGraphicFramePr>
        <p:xfrm>
          <a:off x="381000" y="914400"/>
          <a:ext cx="8534400" cy="5949696"/>
        </p:xfrm>
        <a:graphic>
          <a:graphicData uri="http://schemas.openxmlformats.org/drawingml/2006/table">
            <a:tbl>
              <a:tblPr/>
              <a:tblGrid>
                <a:gridCol w="1860885"/>
                <a:gridCol w="6673515"/>
              </a:tblGrid>
              <a:tr h="262194">
                <a:tc>
                  <a:txBody>
                    <a:bodyPr/>
                    <a:lstStyle/>
                    <a:p>
                      <a:pPr marL="0" marR="0">
                        <a:lnSpc>
                          <a:spcPct val="150000"/>
                        </a:lnSpc>
                        <a:spcBef>
                          <a:spcPts val="0"/>
                        </a:spcBef>
                        <a:spcAft>
                          <a:spcPts val="0"/>
                        </a:spcAft>
                      </a:pPr>
                      <a:r>
                        <a:rPr lang="en-PH" sz="1600" b="1" dirty="0">
                          <a:solidFill>
                            <a:schemeClr val="tx1"/>
                          </a:solidFill>
                          <a:latin typeface="Cambria"/>
                          <a:ea typeface="Calibri"/>
                          <a:cs typeface="Tahoma"/>
                        </a:rPr>
                        <a:t>Climatic Events</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Impact</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402030">
                <a:tc>
                  <a:txBody>
                    <a:bodyPr/>
                    <a:lstStyle/>
                    <a:p>
                      <a:pPr marL="0" marR="0">
                        <a:lnSpc>
                          <a:spcPct val="150000"/>
                        </a:lnSpc>
                        <a:spcBef>
                          <a:spcPts val="0"/>
                        </a:spcBef>
                        <a:spcAft>
                          <a:spcPts val="0"/>
                        </a:spcAft>
                      </a:pPr>
                      <a:r>
                        <a:rPr lang="en-PH" sz="1600" b="1" dirty="0">
                          <a:solidFill>
                            <a:schemeClr val="tx1"/>
                          </a:solidFill>
                          <a:latin typeface="Cambria"/>
                          <a:ea typeface="Calibri"/>
                          <a:cs typeface="Tahoma"/>
                        </a:rPr>
                        <a:t>Rainfall</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a:solidFill>
                            <a:schemeClr val="tx1"/>
                          </a:solidFill>
                          <a:latin typeface="Cambria"/>
                          <a:ea typeface="Calibri"/>
                          <a:cs typeface="Tahoma"/>
                        </a:rPr>
                        <a:t>Decrease by 20 percent, but increase in intensity. Increase risk of soil erosion and occurrence of landslides.</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402030">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Rainy days</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Decrease rainy days but intensity will be higher than normal, growing periods may shorten by approximately 30 days</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402030">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Cyclone </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Increase intensity and occurrence and may trigger landslides and flooding of coastal areas</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804060">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Maximum temperature</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Increase by three percent, more frequent and persistent El Niño episodes, and increased evaporation. Crop duration shortened between one and four weeks. Drought will be longer and more intense, heat waves occurrence</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402030">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Flooding </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Increase flooding depth, frequency, intensity, and severe landslides. Submergence of coastal communities and coastal erosion</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524387">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Ground Water Potential</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Decrease water availability, poor quality, and salt intrusion</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262194">
                <a:tc>
                  <a:txBody>
                    <a:bodyPr/>
                    <a:lstStyle/>
                    <a:p>
                      <a:pPr marL="0" marR="0">
                        <a:lnSpc>
                          <a:spcPct val="150000"/>
                        </a:lnSpc>
                        <a:spcBef>
                          <a:spcPts val="0"/>
                        </a:spcBef>
                        <a:spcAft>
                          <a:spcPts val="0"/>
                        </a:spcAft>
                      </a:pPr>
                      <a:r>
                        <a:rPr lang="en-PH" sz="1600" b="1">
                          <a:solidFill>
                            <a:schemeClr val="tx1"/>
                          </a:solidFill>
                          <a:latin typeface="Cambria"/>
                          <a:ea typeface="Calibri"/>
                          <a:cs typeface="Tahoma"/>
                        </a:rPr>
                        <a:t>Humidity </a:t>
                      </a:r>
                      <a:endParaRPr lang="en-PH" sz="1600" b="1">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Upward trend, can alter geographic distribution of pest and diseases</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r h="603045">
                <a:tc>
                  <a:txBody>
                    <a:bodyPr/>
                    <a:lstStyle/>
                    <a:p>
                      <a:pPr marL="0" marR="0">
                        <a:lnSpc>
                          <a:spcPct val="150000"/>
                        </a:lnSpc>
                        <a:spcBef>
                          <a:spcPts val="0"/>
                        </a:spcBef>
                        <a:spcAft>
                          <a:spcPts val="0"/>
                        </a:spcAft>
                      </a:pPr>
                      <a:r>
                        <a:rPr lang="en-PH" sz="1600" b="1" dirty="0">
                          <a:solidFill>
                            <a:schemeClr val="tx1"/>
                          </a:solidFill>
                          <a:latin typeface="Cambria"/>
                          <a:ea typeface="Calibri"/>
                          <a:cs typeface="Tahoma"/>
                        </a:rPr>
                        <a:t>Cloudiness </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c>
                  <a:txBody>
                    <a:bodyPr/>
                    <a:lstStyle/>
                    <a:p>
                      <a:pPr marL="0" marR="0">
                        <a:lnSpc>
                          <a:spcPct val="115000"/>
                        </a:lnSpc>
                        <a:spcBef>
                          <a:spcPts val="0"/>
                        </a:spcBef>
                        <a:spcAft>
                          <a:spcPts val="0"/>
                        </a:spcAft>
                      </a:pPr>
                      <a:r>
                        <a:rPr lang="en-PH" sz="1600" b="1" dirty="0">
                          <a:solidFill>
                            <a:schemeClr val="tx1"/>
                          </a:solidFill>
                          <a:latin typeface="Cambria"/>
                          <a:ea typeface="Calibri"/>
                          <a:cs typeface="Tahoma"/>
                        </a:rPr>
                        <a:t>Increase in total cloud cover, decrease photosynthesis. Clouds regulate the amount of sunlight received by the surface and so influence evaporation from the surface, which in turn influences cloud formation</a:t>
                      </a:r>
                      <a:endParaRPr lang="en-PH" sz="1600" b="1" dirty="0">
                        <a:solidFill>
                          <a:schemeClr val="tx1"/>
                        </a:solidFill>
                        <a:latin typeface="Calibri"/>
                        <a:ea typeface="Calibri"/>
                        <a:cs typeface="Times New Roman"/>
                      </a:endParaRPr>
                    </a:p>
                  </a:txBody>
                  <a:tcPr marL="65548" marR="655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FFFF99"/>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04800" y="228600"/>
            <a:ext cx="7391400" cy="639763"/>
          </a:xfrm>
          <a:solidFill>
            <a:srgbClr val="FFFF99"/>
          </a:solidFill>
        </p:spPr>
        <p:txBody>
          <a:bodyPr>
            <a:normAutofit fontScale="90000"/>
          </a:bodyPr>
          <a:lstStyle/>
          <a:p>
            <a:r>
              <a:rPr lang="en-PH" sz="2800" b="1" dirty="0" smtClean="0">
                <a:latin typeface="Cambria" pitchFamily="18" charset="0"/>
              </a:rPr>
              <a:t>Global issues impacting organic rice farming</a:t>
            </a:r>
          </a:p>
        </p:txBody>
      </p:sp>
      <p:sp>
        <p:nvSpPr>
          <p:cNvPr id="38915" name="Content Placeholder 2"/>
          <p:cNvSpPr>
            <a:spLocks noGrp="1"/>
          </p:cNvSpPr>
          <p:nvPr>
            <p:ph idx="1"/>
          </p:nvPr>
        </p:nvSpPr>
        <p:spPr>
          <a:xfrm>
            <a:off x="1524000" y="1219200"/>
            <a:ext cx="5486400" cy="2057400"/>
          </a:xfrm>
          <a:solidFill>
            <a:srgbClr val="FFFF99"/>
          </a:solidFill>
        </p:spPr>
        <p:txBody>
          <a:bodyPr>
            <a:normAutofit/>
          </a:bodyPr>
          <a:lstStyle/>
          <a:p>
            <a:r>
              <a:rPr lang="en-PH" sz="2400" b="1" u="sng" dirty="0" smtClean="0">
                <a:latin typeface="Cambria" pitchFamily="18" charset="0"/>
              </a:rPr>
              <a:t>Price volatility</a:t>
            </a:r>
          </a:p>
          <a:p>
            <a:pPr lvl="1">
              <a:buFont typeface="Arial" pitchFamily="34" charset="0"/>
              <a:buChar char="•"/>
            </a:pPr>
            <a:r>
              <a:rPr lang="en-PH" sz="2400" dirty="0" smtClean="0">
                <a:latin typeface="Cambria" pitchFamily="18" charset="0"/>
              </a:rPr>
              <a:t>Changes in food price is sudden</a:t>
            </a:r>
          </a:p>
          <a:p>
            <a:pPr lvl="1">
              <a:buFont typeface="Arial" pitchFamily="34" charset="0"/>
              <a:buChar char="•"/>
            </a:pPr>
            <a:r>
              <a:rPr lang="en-PH" sz="2400" dirty="0" smtClean="0">
                <a:latin typeface="Cambria" pitchFamily="18" charset="0"/>
              </a:rPr>
              <a:t>Hunger</a:t>
            </a:r>
          </a:p>
          <a:p>
            <a:pPr lvl="1">
              <a:buFont typeface="Arial" pitchFamily="34" charset="0"/>
              <a:buChar char="•"/>
            </a:pPr>
            <a:r>
              <a:rPr lang="en-PH" sz="2400" dirty="0" smtClean="0">
                <a:latin typeface="Cambria" pitchFamily="18" charset="0"/>
              </a:rPr>
              <a:t>Limited reserve</a:t>
            </a:r>
          </a:p>
          <a:p>
            <a:pPr lvl="1"/>
            <a:endParaRPr lang="en-PH" sz="2400" dirty="0" smtClean="0">
              <a:latin typeface="Cambria" pitchFamily="18" charset="0"/>
            </a:endParaRPr>
          </a:p>
          <a:p>
            <a:pPr lvl="1">
              <a:buFontTx/>
              <a:buNone/>
            </a:pPr>
            <a:endParaRPr lang="en-PH" sz="2400" dirty="0" smtClean="0">
              <a:latin typeface="Cambria" pitchFamily="18" charset="0"/>
            </a:endParaRPr>
          </a:p>
          <a:p>
            <a:pPr lvl="1"/>
            <a:endParaRPr lang="en-PH" sz="2400" dirty="0" smtClean="0">
              <a:latin typeface="Cambria" pitchFamily="18" charset="0"/>
            </a:endParaRPr>
          </a:p>
          <a:p>
            <a:pPr lvl="1"/>
            <a:endParaRPr lang="en-PH" sz="24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a:p>
            <a:endParaRPr lang="en-PH" sz="2000" dirty="0" smtClean="0">
              <a:latin typeface="Cambr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bg/>
                                          </p:spTgt>
                                        </p:tgtEl>
                                        <p:attrNameLst>
                                          <p:attrName>style.visibility</p:attrName>
                                        </p:attrNameLst>
                                      </p:cBhvr>
                                      <p:to>
                                        <p:strVal val="visible"/>
                                      </p:to>
                                    </p:set>
                                    <p:animEffect transition="in" filter="blinds(horizontal)">
                                      <p:cBhvr>
                                        <p:cTn id="12" dur="500"/>
                                        <p:tgtEl>
                                          <p:spTgt spid="389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17" dur="500"/>
                                        <p:tgtEl>
                                          <p:spTgt spid="38915">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20" dur="500"/>
                                        <p:tgtEl>
                                          <p:spTgt spid="38915">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23" dur="500"/>
                                        <p:tgtEl>
                                          <p:spTgt spid="38915">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6" dur="5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TotalTime>
  <Words>866</Words>
  <Application>Microsoft Office PowerPoint</Application>
  <PresentationFormat>On-screen Show (4:3)</PresentationFormat>
  <Paragraphs>231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ORGANIC RICE INDUSTRY in the PHILIPPINES</vt:lpstr>
      <vt:lpstr>Organic Rice  Industry  updated 3/1/12  Total number of arable lands (has): 4.8 M Rice Area : (has) 4.27 M as of 2007</vt:lpstr>
      <vt:lpstr>Key issues and problems</vt:lpstr>
      <vt:lpstr>Key issues and problems</vt:lpstr>
      <vt:lpstr>Key issues and problems</vt:lpstr>
      <vt:lpstr>Global issues impacting organic rice farming</vt:lpstr>
      <vt:lpstr>Global issues impacting organic rice farming</vt:lpstr>
      <vt:lpstr>Impact of climate change</vt:lpstr>
      <vt:lpstr>Global issues impacting organic rice farming</vt:lpstr>
      <vt:lpstr>Global issues impacting organic rice farming</vt:lpstr>
      <vt:lpstr>Government policies and programs</vt:lpstr>
      <vt:lpstr>Government policies and programs</vt:lpstr>
      <vt:lpstr>Government policies and programs</vt:lpstr>
      <vt:lpstr>Government Policies and Programs</vt:lpstr>
      <vt:lpstr>Opportunities in organic rice farming</vt:lpstr>
      <vt:lpstr>Opportunities in organic rice farming</vt:lpstr>
      <vt:lpstr>Opportunities in organic rice farming</vt:lpstr>
      <vt:lpstr>Thank you for your time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RICE INDUSTRY in the PHILIPPINES</dc:title>
  <dc:creator>valued client</dc:creator>
  <cp:lastModifiedBy>jun</cp:lastModifiedBy>
  <cp:revision>33</cp:revision>
  <dcterms:created xsi:type="dcterms:W3CDTF">2012-03-06T10:29:34Z</dcterms:created>
  <dcterms:modified xsi:type="dcterms:W3CDTF">2012-03-07T12:08:58Z</dcterms:modified>
</cp:coreProperties>
</file>