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258" r:id="rId4"/>
    <p:sldId id="262" r:id="rId5"/>
    <p:sldId id="260" r:id="rId6"/>
    <p:sldId id="263" r:id="rId7"/>
    <p:sldId id="265" r:id="rId8"/>
    <p:sldId id="264" r:id="rId9"/>
    <p:sldId id="267" r:id="rId10"/>
    <p:sldId id="266" r:id="rId11"/>
    <p:sldId id="276" r:id="rId12"/>
    <p:sldId id="275" r:id="rId13"/>
    <p:sldId id="277" r:id="rId14"/>
    <p:sldId id="278" r:id="rId15"/>
    <p:sldId id="279" r:id="rId16"/>
    <p:sldId id="280" r:id="rId17"/>
    <p:sldId id="281" r:id="rId18"/>
    <p:sldId id="282" r:id="rId19"/>
    <p:sldId id="283" r:id="rId20"/>
    <p:sldId id="270" r:id="rId21"/>
    <p:sldId id="273" r:id="rId22"/>
    <p:sldId id="272" r:id="rId23"/>
    <p:sldId id="274" r:id="rId24"/>
    <p:sldId id="26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19" autoAdjust="0"/>
    <p:restoredTop sz="94660"/>
  </p:normalViewPr>
  <p:slideViewPr>
    <p:cSldViewPr snapToGrid="0">
      <p:cViewPr>
        <p:scale>
          <a:sx n="50" d="100"/>
          <a:sy n="50" d="100"/>
        </p:scale>
        <p:origin x="1752" y="9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D15DC-DED0-498A-B70C-8A09F23DB82C}" type="datetimeFigureOut">
              <a:rPr lang="en-US" smtClean="0"/>
              <a:t>4/11/2015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D56559-2583-4ABB-8D62-9C9A9345DF5F}" type="slidenum">
              <a:rPr lang="en-US" smtClean="0"/>
              <a:t>‹#›</a:t>
            </a:fld>
            <a:endParaRPr lang="en-US"/>
          </a:p>
        </p:txBody>
      </p:sp>
    </p:spTree>
    <p:extLst>
      <p:ext uri="{BB962C8B-B14F-4D97-AF65-F5344CB8AC3E}">
        <p14:creationId xmlns:p14="http://schemas.microsoft.com/office/powerpoint/2010/main" val="668670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D56559-2583-4ABB-8D62-9C9A9345DF5F}" type="slidenum">
              <a:rPr lang="en-US" smtClean="0"/>
              <a:t>15</a:t>
            </a:fld>
            <a:endParaRPr lang="en-US"/>
          </a:p>
        </p:txBody>
      </p:sp>
    </p:spTree>
    <p:extLst>
      <p:ext uri="{BB962C8B-B14F-4D97-AF65-F5344CB8AC3E}">
        <p14:creationId xmlns:p14="http://schemas.microsoft.com/office/powerpoint/2010/main" val="24155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(a) The producer must select and implement tillage and cultivation practices that maintain or improve the physical, chemical, and biological condition of soil and minimize soil erosion.</a:t>
            </a:r>
          </a:p>
          <a:p>
            <a:endParaRPr lang="en-PH" dirty="0" smtClean="0"/>
          </a:p>
          <a:p>
            <a:r>
              <a:rPr lang="en-PH" dirty="0" smtClean="0"/>
              <a:t>(b) The producer must manage crop nutrients and soil fertility through rotations, cover crops, and the application of plant and animal materials.</a:t>
            </a:r>
          </a:p>
          <a:p>
            <a:endParaRPr lang="en-PH" dirty="0" smtClean="0"/>
          </a:p>
          <a:p>
            <a:r>
              <a:rPr lang="en-PH" dirty="0" smtClean="0"/>
              <a:t>(c) The producer must manage plant and animal materials to maintain or improve soil organic matter content in a manner that does not contribute to contamination of crops, soil, or water by plant nutrients, pathogenic organisms, heavy metals, or residues of prohibited substances. Animal and plant materials include:</a:t>
            </a:r>
          </a:p>
          <a:p>
            <a:endParaRPr lang="en-PH" dirty="0" smtClean="0"/>
          </a:p>
          <a:p>
            <a:r>
              <a:rPr lang="en-PH" dirty="0" smtClean="0"/>
              <a:t>(1) Raw animal manure, which must be composted unless it is:</a:t>
            </a:r>
          </a:p>
          <a:p>
            <a:endParaRPr lang="en-PH" dirty="0" smtClean="0"/>
          </a:p>
          <a:p>
            <a:r>
              <a:rPr lang="en-PH" dirty="0" smtClean="0"/>
              <a:t>(</a:t>
            </a:r>
            <a:r>
              <a:rPr lang="en-PH" dirty="0" err="1" smtClean="0"/>
              <a:t>i</a:t>
            </a:r>
            <a:r>
              <a:rPr lang="en-PH" dirty="0" smtClean="0"/>
              <a:t>) Applied to land used for a crop not intended for human consumption;</a:t>
            </a:r>
          </a:p>
          <a:p>
            <a:endParaRPr lang="en-PH" dirty="0" smtClean="0"/>
          </a:p>
          <a:p>
            <a:r>
              <a:rPr lang="en-PH" dirty="0" smtClean="0"/>
              <a:t>(ii) Incorporated into the soil not less than 120 days prior to the harvest of a product whose edible portion has direct contact with the soil surface or soil particles; or</a:t>
            </a:r>
          </a:p>
          <a:p>
            <a:endParaRPr lang="en-PH" dirty="0" smtClean="0"/>
          </a:p>
          <a:p>
            <a:r>
              <a:rPr lang="en-PH" dirty="0" smtClean="0"/>
              <a:t>(iii) Incorporated into the soil not less than 90 days prior to the harvest of a product whose edible portion does not have direct contact with the soil surface or soil particles;</a:t>
            </a:r>
          </a:p>
          <a:p>
            <a:endParaRPr lang="en-PH" dirty="0" smtClean="0"/>
          </a:p>
          <a:p>
            <a:r>
              <a:rPr lang="en-PH" dirty="0" smtClean="0"/>
              <a:t>(2) Composted plant and animal materials produced though a process that:</a:t>
            </a:r>
          </a:p>
          <a:p>
            <a:endParaRPr lang="en-PH" dirty="0" smtClean="0"/>
          </a:p>
          <a:p>
            <a:r>
              <a:rPr lang="en-PH" dirty="0" smtClean="0"/>
              <a:t>(</a:t>
            </a:r>
            <a:r>
              <a:rPr lang="en-PH" dirty="0" err="1" smtClean="0"/>
              <a:t>i</a:t>
            </a:r>
            <a:r>
              <a:rPr lang="en-PH" dirty="0" smtClean="0"/>
              <a:t>) Established an initial C:N ratio of between 25:1 and 40:1; and</a:t>
            </a:r>
          </a:p>
          <a:p>
            <a:endParaRPr lang="en-PH" dirty="0" smtClean="0"/>
          </a:p>
          <a:p>
            <a:r>
              <a:rPr lang="en-PH" dirty="0" smtClean="0"/>
              <a:t>(ii) Maintained a temperature of between 131 °F and 170 °F for 3 days using an in-vessel or static aerated pile system; or</a:t>
            </a:r>
          </a:p>
          <a:p>
            <a:endParaRPr lang="en-PH" dirty="0" smtClean="0"/>
          </a:p>
          <a:p>
            <a:r>
              <a:rPr lang="en-PH" dirty="0" smtClean="0"/>
              <a:t>(iii) Maintained a temperature of between 131 °F and 170 °F for 15 days using a windrow composting system, during which period, the materials must be turned a minimum of five times.</a:t>
            </a:r>
          </a:p>
          <a:p>
            <a:endParaRPr lang="en-PH" dirty="0" smtClean="0"/>
          </a:p>
          <a:p>
            <a:r>
              <a:rPr lang="en-PH" dirty="0" smtClean="0"/>
              <a:t>(3) </a:t>
            </a:r>
            <a:r>
              <a:rPr lang="en-PH" dirty="0" err="1" smtClean="0"/>
              <a:t>Uncomposted</a:t>
            </a:r>
            <a:r>
              <a:rPr lang="en-PH" dirty="0" smtClean="0"/>
              <a:t> plant materials.</a:t>
            </a:r>
          </a:p>
          <a:p>
            <a:endParaRPr lang="en-PH" dirty="0" smtClean="0"/>
          </a:p>
          <a:p>
            <a:r>
              <a:rPr lang="en-PH" dirty="0" smtClean="0"/>
              <a:t>(d) A producer may manage crop nutrients and soil fertility to maintain or improve soil organic matter content in a manner that does not contribute to contamination of crops, soil, or water by plant nutrients, pathogenic organisms, heavy metals, or residues of prohibited substances by applying:</a:t>
            </a:r>
          </a:p>
          <a:p>
            <a:endParaRPr lang="en-PH" dirty="0" smtClean="0"/>
          </a:p>
          <a:p>
            <a:r>
              <a:rPr lang="en-PH" dirty="0" smtClean="0"/>
              <a:t>(1) A crop nutrient or soil amendment included on the National List of synthetic substances allowed for use in organic crop production;</a:t>
            </a:r>
          </a:p>
          <a:p>
            <a:endParaRPr lang="en-PH" dirty="0" smtClean="0"/>
          </a:p>
          <a:p>
            <a:r>
              <a:rPr lang="en-PH" dirty="0" smtClean="0"/>
              <a:t>(2) A mined substance of low solubility;</a:t>
            </a:r>
          </a:p>
          <a:p>
            <a:endParaRPr lang="en-PH" dirty="0" smtClean="0"/>
          </a:p>
          <a:p>
            <a:r>
              <a:rPr lang="en-PH" dirty="0" smtClean="0"/>
              <a:t>(3) A mined substance of high solubility: Provided, That, the substance is used in compliance with the conditions established on the National List of </a:t>
            </a:r>
            <a:r>
              <a:rPr lang="en-PH" dirty="0" err="1" smtClean="0"/>
              <a:t>nonsynthetic</a:t>
            </a:r>
            <a:r>
              <a:rPr lang="en-PH" dirty="0" smtClean="0"/>
              <a:t> materials prohibited for crop production;</a:t>
            </a:r>
          </a:p>
          <a:p>
            <a:endParaRPr lang="en-PH" dirty="0" smtClean="0"/>
          </a:p>
          <a:p>
            <a:r>
              <a:rPr lang="en-PH" dirty="0" smtClean="0"/>
              <a:t>(4) Ash obtained from the burning of a plant or animal material, except as prohibited in paragraph (e) of this section: Provided, That, the material burned has not been treated or combined with a prohibited substance or the ash is not included on the National List of </a:t>
            </a:r>
            <a:r>
              <a:rPr lang="en-PH" dirty="0" err="1" smtClean="0"/>
              <a:t>nonsynthetic</a:t>
            </a:r>
            <a:r>
              <a:rPr lang="en-PH" dirty="0" smtClean="0"/>
              <a:t> substances prohibited for use in organic crop production; and</a:t>
            </a:r>
          </a:p>
          <a:p>
            <a:endParaRPr lang="en-PH" dirty="0" smtClean="0"/>
          </a:p>
          <a:p>
            <a:r>
              <a:rPr lang="en-PH" dirty="0" smtClean="0"/>
              <a:t>(5) A plant or animal material that has been chemically altered by a manufacturing process: Provided, That, the material is included on the National List of synthetic substances allowed for use in organic crop production established in §205.601.</a:t>
            </a:r>
          </a:p>
          <a:p>
            <a:endParaRPr lang="en-PH" dirty="0" smtClean="0"/>
          </a:p>
          <a:p>
            <a:r>
              <a:rPr lang="en-PH" dirty="0" smtClean="0"/>
              <a:t>(e) The producer must not use:</a:t>
            </a:r>
          </a:p>
          <a:p>
            <a:endParaRPr lang="en-PH" dirty="0" smtClean="0"/>
          </a:p>
          <a:p>
            <a:r>
              <a:rPr lang="en-PH" dirty="0" smtClean="0"/>
              <a:t>(1) Any fertilizer or composted plant and animal material that contains a synthetic substance not included on the National List of synthetic substances allowed for use in organic crop production;</a:t>
            </a:r>
          </a:p>
          <a:p>
            <a:endParaRPr lang="en-PH" dirty="0" smtClean="0"/>
          </a:p>
          <a:p>
            <a:r>
              <a:rPr lang="en-PH" dirty="0" smtClean="0"/>
              <a:t>(2) Sewage sludge (</a:t>
            </a:r>
            <a:r>
              <a:rPr lang="en-PH" dirty="0" err="1" smtClean="0"/>
              <a:t>biosolids</a:t>
            </a:r>
            <a:r>
              <a:rPr lang="en-PH" dirty="0" smtClean="0"/>
              <a:t>) as defined in 40 CFR part 503; and (3) Burning as a means of disposal for crop residues produced on the operation: Except, That, burning may be used to suppress the spread of disease or to stimulate seed germination.</a:t>
            </a:r>
            <a:endParaRPr lang="en-US" dirty="0"/>
          </a:p>
        </p:txBody>
      </p:sp>
      <p:sp>
        <p:nvSpPr>
          <p:cNvPr id="4" name="Slide Number Placeholder 3"/>
          <p:cNvSpPr>
            <a:spLocks noGrp="1"/>
          </p:cNvSpPr>
          <p:nvPr>
            <p:ph type="sldNum" sz="quarter" idx="10"/>
          </p:nvPr>
        </p:nvSpPr>
        <p:spPr/>
        <p:txBody>
          <a:bodyPr/>
          <a:lstStyle/>
          <a:p>
            <a:fld id="{A0D56559-2583-4ABB-8D62-9C9A9345DF5F}" type="slidenum">
              <a:rPr lang="en-US" smtClean="0"/>
              <a:t>16</a:t>
            </a:fld>
            <a:endParaRPr lang="en-US"/>
          </a:p>
        </p:txBody>
      </p:sp>
    </p:spTree>
    <p:extLst>
      <p:ext uri="{BB962C8B-B14F-4D97-AF65-F5344CB8AC3E}">
        <p14:creationId xmlns:p14="http://schemas.microsoft.com/office/powerpoint/2010/main" val="2341220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4/11/2015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4/11/2015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4/11/2015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4/11/2015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4/11/2015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4/11/2015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4/11/2015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4/11/2015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4/11/2015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4/11/2015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4/11/2015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4/11/2015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6.xml"/><Relationship Id="rId4" Type="http://schemas.openxmlformats.org/officeDocument/2006/relationships/image" Target="../media/image9.jpg"/></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tel:2014280194" TargetMode="External"/><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hyperlink" Target="tel:2014280199" TargetMode="External"/><Relationship Id="rId4" Type="http://schemas.openxmlformats.org/officeDocument/2006/relationships/hyperlink" Target="tel:201428019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4960137"/>
            <a:ext cx="7366000" cy="1463040"/>
          </a:xfrm>
        </p:spPr>
        <p:txBody>
          <a:bodyPr/>
          <a:lstStyle/>
          <a:p>
            <a:r>
              <a:rPr lang="en-GB" dirty="0" smtClean="0"/>
              <a:t>Organic Food</a:t>
            </a:r>
            <a:endParaRPr lang="en-US" dirty="0"/>
          </a:p>
        </p:txBody>
      </p:sp>
      <p:sp>
        <p:nvSpPr>
          <p:cNvPr id="3" name="Subtitle 2"/>
          <p:cNvSpPr>
            <a:spLocks noGrp="1"/>
          </p:cNvSpPr>
          <p:nvPr>
            <p:ph type="subTitle" idx="1"/>
          </p:nvPr>
        </p:nvSpPr>
        <p:spPr>
          <a:xfrm>
            <a:off x="8425542" y="5137211"/>
            <a:ext cx="3621315" cy="1285966"/>
          </a:xfrm>
        </p:spPr>
        <p:txBody>
          <a:bodyPr>
            <a:normAutofit/>
          </a:bodyPr>
          <a:lstStyle/>
          <a:p>
            <a:r>
              <a:rPr lang="en-GB" dirty="0" smtClean="0"/>
              <a:t>7</a:t>
            </a:r>
            <a:r>
              <a:rPr lang="en-GB" baseline="30000" dirty="0" smtClean="0"/>
              <a:t>th</a:t>
            </a:r>
            <a:r>
              <a:rPr lang="en-GB" dirty="0" smtClean="0"/>
              <a:t> floor’s proposal</a:t>
            </a:r>
            <a:endParaRPr lang="en-US" dirty="0"/>
          </a:p>
        </p:txBody>
      </p:sp>
    </p:spTree>
    <p:extLst>
      <p:ext uri="{BB962C8B-B14F-4D97-AF65-F5344CB8AC3E}">
        <p14:creationId xmlns:p14="http://schemas.microsoft.com/office/powerpoint/2010/main" val="2833367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357209"/>
            <a:ext cx="4389120" cy="1737360"/>
          </a:xfrm>
        </p:spPr>
        <p:txBody>
          <a:bodyPr/>
          <a:lstStyle/>
          <a:p>
            <a:r>
              <a:rPr lang="en-GB" dirty="0" smtClean="0"/>
              <a:t>Recall our logic model</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24324" t="28180" r="51975" b="13986"/>
          <a:stretch/>
        </p:blipFill>
        <p:spPr>
          <a:xfrm>
            <a:off x="7215900" y="236764"/>
            <a:ext cx="3918692" cy="63749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 Placeholder 2"/>
          <p:cNvSpPr>
            <a:spLocks noGrp="1"/>
          </p:cNvSpPr>
          <p:nvPr>
            <p:ph type="body" sz="half" idx="2"/>
          </p:nvPr>
        </p:nvSpPr>
        <p:spPr>
          <a:xfrm>
            <a:off x="708213" y="2223246"/>
            <a:ext cx="6338046" cy="3980329"/>
          </a:xfrm>
        </p:spPr>
        <p:txBody>
          <a:bodyPr>
            <a:noAutofit/>
          </a:bodyPr>
          <a:lstStyle/>
          <a:p>
            <a:pPr marL="457200" indent="-457200">
              <a:buFont typeface="Wingdings" panose="05000000000000000000" pitchFamily="2" charset="2"/>
              <a:buChar char="ü"/>
            </a:pPr>
            <a:r>
              <a:rPr lang="en-GB" sz="3200" dirty="0" smtClean="0"/>
              <a:t> Research from agriculture journal</a:t>
            </a:r>
          </a:p>
          <a:p>
            <a:endParaRPr lang="en-GB" sz="3200" dirty="0" smtClean="0"/>
          </a:p>
          <a:p>
            <a:pPr marL="457200" indent="-457200">
              <a:buFont typeface="Wingdings" panose="05000000000000000000" pitchFamily="2" charset="2"/>
              <a:buChar char="Ø"/>
            </a:pPr>
            <a:r>
              <a:rPr lang="en-GB" sz="3200" dirty="0" smtClean="0"/>
              <a:t> Collect data from the internet</a:t>
            </a:r>
          </a:p>
          <a:p>
            <a:endParaRPr lang="en-GB" sz="3200" dirty="0" smtClean="0"/>
          </a:p>
          <a:p>
            <a:pPr marL="514350" indent="-514350">
              <a:buFont typeface="Wingdings" panose="05000000000000000000" pitchFamily="2" charset="2"/>
              <a:buChar char="v"/>
            </a:pPr>
            <a:r>
              <a:rPr lang="en-GB" sz="3200" dirty="0" smtClean="0"/>
              <a:t> Publishing industrial analysis using online tool</a:t>
            </a:r>
            <a:endParaRPr lang="en-US" sz="3200" dirty="0"/>
          </a:p>
        </p:txBody>
      </p:sp>
    </p:spTree>
    <p:extLst>
      <p:ext uri="{BB962C8B-B14F-4D97-AF65-F5344CB8AC3E}">
        <p14:creationId xmlns:p14="http://schemas.microsoft.com/office/powerpoint/2010/main" val="3352183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Recall our Project’s </a:t>
            </a:r>
            <a:r>
              <a:rPr lang="en-GB" dirty="0" smtClean="0"/>
              <a:t>outline</a:t>
            </a:r>
            <a:endParaRPr lang="en-US" dirty="0"/>
          </a:p>
        </p:txBody>
      </p:sp>
      <p:sp>
        <p:nvSpPr>
          <p:cNvPr id="3" name="Content Placeholder 2"/>
          <p:cNvSpPr>
            <a:spLocks noGrp="1"/>
          </p:cNvSpPr>
          <p:nvPr>
            <p:ph idx="1"/>
          </p:nvPr>
        </p:nvSpPr>
        <p:spPr>
          <a:xfrm>
            <a:off x="1024128" y="1957388"/>
            <a:ext cx="10648759" cy="4672012"/>
          </a:xfrm>
        </p:spPr>
        <p:txBody>
          <a:bodyPr>
            <a:noAutofit/>
          </a:bodyPr>
          <a:lstStyle/>
          <a:p>
            <a:pPr>
              <a:buFont typeface="Wingdings" panose="05000000000000000000" pitchFamily="2" charset="2"/>
              <a:buChar char="ü"/>
            </a:pPr>
            <a:r>
              <a:rPr lang="en-PH" sz="3600" dirty="0" smtClean="0"/>
              <a:t> History/development </a:t>
            </a:r>
            <a:r>
              <a:rPr lang="en-PH" sz="3600" dirty="0"/>
              <a:t>of organic food </a:t>
            </a:r>
            <a:r>
              <a:rPr lang="en-PH" sz="3600" dirty="0" smtClean="0"/>
              <a:t>industry</a:t>
            </a:r>
            <a:endParaRPr lang="en-PH" sz="3600" dirty="0"/>
          </a:p>
          <a:p>
            <a:pPr>
              <a:buFont typeface="Wingdings" panose="05000000000000000000" pitchFamily="2" charset="2"/>
              <a:buChar char="ü"/>
            </a:pPr>
            <a:r>
              <a:rPr lang="en-PH" sz="3600" dirty="0" smtClean="0"/>
              <a:t> Advantages </a:t>
            </a:r>
            <a:r>
              <a:rPr lang="en-PH" sz="3600" dirty="0"/>
              <a:t>of organic food compared to regular </a:t>
            </a:r>
            <a:r>
              <a:rPr lang="en-PH" sz="3600" dirty="0" smtClean="0"/>
              <a:t>food</a:t>
            </a:r>
            <a:endParaRPr lang="en-PH" sz="3600" dirty="0"/>
          </a:p>
          <a:p>
            <a:pPr>
              <a:buFont typeface="Wingdings" panose="05000000000000000000" pitchFamily="2" charset="2"/>
              <a:buChar char="ü"/>
            </a:pPr>
            <a:r>
              <a:rPr lang="en-PH" sz="3600" dirty="0" smtClean="0"/>
              <a:t> Governments</a:t>
            </a:r>
            <a:r>
              <a:rPr lang="en-PH" sz="3600" dirty="0"/>
              <a:t>’ policies and regulations in organic food </a:t>
            </a:r>
            <a:r>
              <a:rPr lang="en-PH" sz="3600" dirty="0" smtClean="0"/>
              <a:t>industries</a:t>
            </a:r>
          </a:p>
          <a:p>
            <a:pPr>
              <a:buFont typeface="Wingdings" panose="05000000000000000000" pitchFamily="2" charset="2"/>
              <a:buChar char="ü"/>
            </a:pPr>
            <a:r>
              <a:rPr lang="en-PH" sz="3600" dirty="0" smtClean="0"/>
              <a:t> Technology involved in organic foods’ industries</a:t>
            </a:r>
          </a:p>
          <a:p>
            <a:pPr>
              <a:buFont typeface="Wingdings" panose="05000000000000000000" pitchFamily="2" charset="2"/>
              <a:buChar char="ü"/>
            </a:pPr>
            <a:endParaRPr lang="en-PH" sz="3600" dirty="0" smtClean="0"/>
          </a:p>
          <a:p>
            <a:pPr>
              <a:buFont typeface="Wingdings" panose="05000000000000000000" pitchFamily="2" charset="2"/>
              <a:buChar char="v"/>
            </a:pPr>
            <a:r>
              <a:rPr lang="en-PH" sz="3600" dirty="0" smtClean="0"/>
              <a:t> Market </a:t>
            </a:r>
            <a:r>
              <a:rPr lang="en-PH" sz="3600" dirty="0"/>
              <a:t>analysis and market growth of organic food</a:t>
            </a:r>
          </a:p>
        </p:txBody>
      </p:sp>
    </p:spTree>
    <p:extLst>
      <p:ext uri="{BB962C8B-B14F-4D97-AF65-F5344CB8AC3E}">
        <p14:creationId xmlns:p14="http://schemas.microsoft.com/office/powerpoint/2010/main" val="269535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organic ?</a:t>
            </a:r>
            <a:endParaRPr lang="en-US" dirty="0"/>
          </a:p>
        </p:txBody>
      </p:sp>
      <p:sp>
        <p:nvSpPr>
          <p:cNvPr id="3" name="Content Placeholder 2"/>
          <p:cNvSpPr>
            <a:spLocks noGrp="1"/>
          </p:cNvSpPr>
          <p:nvPr>
            <p:ph idx="1"/>
          </p:nvPr>
        </p:nvSpPr>
        <p:spPr>
          <a:xfrm>
            <a:off x="752665" y="2286000"/>
            <a:ext cx="10820210" cy="4023360"/>
          </a:xfrm>
        </p:spPr>
        <p:txBody>
          <a:bodyPr>
            <a:noAutofit/>
          </a:bodyPr>
          <a:lstStyle/>
          <a:p>
            <a:pPr algn="just">
              <a:lnSpc>
                <a:spcPct val="150000"/>
              </a:lnSpc>
            </a:pPr>
            <a:r>
              <a:rPr lang="en-US" sz="2800" dirty="0"/>
              <a:t>Organic is a labeling term that indicates that the food or other agricultural product has been produced through approved methods that integrate cultural, biological, and mechanical practices that foster cycling of resources, promote ecological balance, and conserve biodiversity </a:t>
            </a:r>
          </a:p>
          <a:p>
            <a:pPr marL="0" indent="0">
              <a:lnSpc>
                <a:spcPct val="100000"/>
              </a:lnSpc>
              <a:buNone/>
            </a:pPr>
            <a:endParaRPr lang="en-US" sz="2800" dirty="0"/>
          </a:p>
          <a:p>
            <a:pPr marL="0" indent="0" algn="r">
              <a:lnSpc>
                <a:spcPct val="100000"/>
              </a:lnSpc>
              <a:buNone/>
            </a:pPr>
            <a:r>
              <a:rPr lang="en-US" sz="2800" dirty="0"/>
              <a:t>				(</a:t>
            </a:r>
            <a:r>
              <a:rPr lang="en-US" sz="2800" dirty="0" err="1"/>
              <a:t>usda</a:t>
            </a:r>
            <a:r>
              <a:rPr lang="en-US" sz="2800" dirty="0"/>
              <a:t>, United State Department of Agriculture</a:t>
            </a:r>
            <a:r>
              <a:rPr lang="en-US" sz="2800" dirty="0" smtClean="0"/>
              <a:t>)</a:t>
            </a:r>
            <a:endParaRPr lang="en-US" sz="2800" dirty="0"/>
          </a:p>
        </p:txBody>
      </p:sp>
    </p:spTree>
    <p:extLst>
      <p:ext uri="{BB962C8B-B14F-4D97-AF65-F5344CB8AC3E}">
        <p14:creationId xmlns:p14="http://schemas.microsoft.com/office/powerpoint/2010/main" val="22544131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 Organic </a:t>
            </a:r>
            <a:r>
              <a:rPr lang="en-US" dirty="0" smtClean="0"/>
              <a:t>food</a:t>
            </a:r>
            <a:endParaRPr lang="en-US" dirty="0"/>
          </a:p>
        </p:txBody>
      </p:sp>
      <p:sp>
        <p:nvSpPr>
          <p:cNvPr id="3" name="Content Placeholder 2"/>
          <p:cNvSpPr>
            <a:spLocks noGrp="1"/>
          </p:cNvSpPr>
          <p:nvPr>
            <p:ph idx="1"/>
          </p:nvPr>
        </p:nvSpPr>
        <p:spPr/>
        <p:txBody>
          <a:bodyPr/>
          <a:lstStyle/>
          <a:p>
            <a:pPr>
              <a:lnSpc>
                <a:spcPct val="150000"/>
              </a:lnSpc>
              <a:spcBef>
                <a:spcPts val="0"/>
              </a:spcBef>
              <a:buFont typeface="Wingdings" panose="05000000000000000000" pitchFamily="2" charset="2"/>
              <a:buChar char="Ø"/>
            </a:pPr>
            <a:r>
              <a:rPr lang="en-US" sz="3600" dirty="0" smtClean="0"/>
              <a:t>   Avoid </a:t>
            </a:r>
            <a:r>
              <a:rPr lang="en-US" sz="3600" dirty="0"/>
              <a:t>chemicals input</a:t>
            </a:r>
          </a:p>
          <a:p>
            <a:pPr>
              <a:lnSpc>
                <a:spcPct val="150000"/>
              </a:lnSpc>
              <a:spcBef>
                <a:spcPts val="0"/>
              </a:spcBef>
              <a:buFont typeface="Wingdings" panose="05000000000000000000" pitchFamily="2" charset="2"/>
              <a:buChar char="Ø"/>
            </a:pPr>
            <a:r>
              <a:rPr lang="en-US" sz="3600" dirty="0" smtClean="0"/>
              <a:t>   Crop </a:t>
            </a:r>
            <a:r>
              <a:rPr lang="en-US" sz="3600" dirty="0"/>
              <a:t>rotation</a:t>
            </a:r>
          </a:p>
          <a:p>
            <a:pPr>
              <a:lnSpc>
                <a:spcPct val="150000"/>
              </a:lnSpc>
              <a:spcBef>
                <a:spcPts val="0"/>
              </a:spcBef>
              <a:buFont typeface="Wingdings" panose="05000000000000000000" pitchFamily="2" charset="2"/>
              <a:buChar char="Ø"/>
            </a:pPr>
            <a:r>
              <a:rPr lang="en-US" sz="3600" dirty="0" smtClean="0"/>
              <a:t>   Overall </a:t>
            </a:r>
            <a:r>
              <a:rPr lang="en-US" sz="3600" dirty="0"/>
              <a:t>system health is emphasized</a:t>
            </a:r>
          </a:p>
          <a:p>
            <a:pPr>
              <a:lnSpc>
                <a:spcPct val="150000"/>
              </a:lnSpc>
              <a:spcBef>
                <a:spcPts val="0"/>
              </a:spcBef>
            </a:pPr>
            <a:endParaRPr lang="en-US" dirty="0"/>
          </a:p>
        </p:txBody>
      </p:sp>
    </p:spTree>
    <p:extLst>
      <p:ext uri="{BB962C8B-B14F-4D97-AF65-F5344CB8AC3E}">
        <p14:creationId xmlns:p14="http://schemas.microsoft.com/office/powerpoint/2010/main" val="24018873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Organic </a:t>
            </a:r>
            <a:r>
              <a:rPr lang="en-US" dirty="0" smtClean="0"/>
              <a:t>Food?</a:t>
            </a:r>
            <a:endParaRPr lang="en-US" dirty="0"/>
          </a:p>
        </p:txBody>
      </p:sp>
      <p:sp>
        <p:nvSpPr>
          <p:cNvPr id="3" name="Content Placeholder 2"/>
          <p:cNvSpPr>
            <a:spLocks noGrp="1"/>
          </p:cNvSpPr>
          <p:nvPr>
            <p:ph idx="1"/>
          </p:nvPr>
        </p:nvSpPr>
        <p:spPr>
          <a:xfrm>
            <a:off x="442913" y="2286000"/>
            <a:ext cx="11101387" cy="4023360"/>
          </a:xfrm>
        </p:spPr>
        <p:txBody>
          <a:bodyPr>
            <a:noAutofit/>
          </a:bodyPr>
          <a:lstStyle/>
          <a:p>
            <a:pPr lvl="0" algn="just">
              <a:lnSpc>
                <a:spcPct val="100000"/>
              </a:lnSpc>
              <a:buFont typeface="Wingdings" panose="05000000000000000000" pitchFamily="2" charset="2"/>
              <a:buChar char="q"/>
            </a:pPr>
            <a:r>
              <a:rPr lang="en-US" sz="3600" dirty="0" smtClean="0"/>
              <a:t>   Conventional </a:t>
            </a:r>
            <a:r>
              <a:rPr lang="en-US" sz="3600" dirty="0"/>
              <a:t>farming leeches nutrients from the soil, puts a strain on our water supplies, and relies heavily on fossil fuels to make it work; </a:t>
            </a:r>
            <a:endParaRPr lang="en-US" sz="3600" dirty="0" smtClean="0"/>
          </a:p>
          <a:p>
            <a:pPr lvl="0" algn="just">
              <a:lnSpc>
                <a:spcPct val="100000"/>
              </a:lnSpc>
              <a:buFont typeface="Wingdings" panose="05000000000000000000" pitchFamily="2" charset="2"/>
              <a:buChar char="q"/>
            </a:pPr>
            <a:endParaRPr lang="en-US" sz="3600" dirty="0"/>
          </a:p>
          <a:p>
            <a:pPr lvl="0" algn="just">
              <a:lnSpc>
                <a:spcPct val="100000"/>
              </a:lnSpc>
              <a:buFont typeface="Wingdings" panose="05000000000000000000" pitchFamily="2" charset="2"/>
              <a:buChar char="q"/>
            </a:pPr>
            <a:r>
              <a:rPr lang="en-US" sz="3600" dirty="0" smtClean="0"/>
              <a:t>   Organic </a:t>
            </a:r>
            <a:r>
              <a:rPr lang="en-US" sz="3600" dirty="0"/>
              <a:t>farming builds better, more self-sufficient land, creates cleaner water, recycles nutrients, and leaves us with a cleaner atmosphere.</a:t>
            </a:r>
          </a:p>
        </p:txBody>
      </p:sp>
    </p:spTree>
    <p:extLst>
      <p:ext uri="{BB962C8B-B14F-4D97-AF65-F5344CB8AC3E}">
        <p14:creationId xmlns:p14="http://schemas.microsoft.com/office/powerpoint/2010/main" val="24192437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Regulation</a:t>
            </a:r>
            <a:endParaRPr lang="en-US" dirty="0"/>
          </a:p>
        </p:txBody>
      </p:sp>
      <p:sp>
        <p:nvSpPr>
          <p:cNvPr id="3" name="Content Placeholder 2"/>
          <p:cNvSpPr>
            <a:spLocks noGrp="1"/>
          </p:cNvSpPr>
          <p:nvPr>
            <p:ph idx="1"/>
          </p:nvPr>
        </p:nvSpPr>
        <p:spPr>
          <a:xfrm>
            <a:off x="1024128" y="2286000"/>
            <a:ext cx="11005947" cy="4023360"/>
          </a:xfrm>
        </p:spPr>
        <p:txBody>
          <a:bodyPr>
            <a:normAutofit/>
          </a:bodyPr>
          <a:lstStyle/>
          <a:p>
            <a:pPr>
              <a:lnSpc>
                <a:spcPct val="150000"/>
              </a:lnSpc>
            </a:pPr>
            <a:r>
              <a:rPr lang="en-US" sz="2800" dirty="0"/>
              <a:t>Based on Electronic Code of Federal Regulations (http://www.ecfr.gov)</a:t>
            </a:r>
          </a:p>
          <a:p>
            <a:pPr marL="128016" lvl="1" indent="0">
              <a:lnSpc>
                <a:spcPct val="150000"/>
              </a:lnSpc>
              <a:buNone/>
            </a:pPr>
            <a:r>
              <a:rPr lang="en-US" sz="2800" dirty="0" smtClean="0"/>
              <a:t>(1)   Organic </a:t>
            </a:r>
            <a:r>
              <a:rPr lang="en-US" sz="2800" dirty="0"/>
              <a:t>Production and Handling Requirements</a:t>
            </a:r>
          </a:p>
          <a:p>
            <a:pPr marL="128016" lvl="1" indent="0">
              <a:lnSpc>
                <a:spcPct val="150000"/>
              </a:lnSpc>
              <a:buNone/>
            </a:pPr>
            <a:r>
              <a:rPr lang="en-US" sz="2800" dirty="0" smtClean="0"/>
              <a:t>(2)   Labels</a:t>
            </a:r>
            <a:r>
              <a:rPr lang="en-US" sz="2800" dirty="0"/>
              <a:t>, Labeling</a:t>
            </a:r>
          </a:p>
          <a:p>
            <a:pPr marL="128016" lvl="1" indent="0">
              <a:lnSpc>
                <a:spcPct val="150000"/>
              </a:lnSpc>
              <a:buNone/>
            </a:pPr>
            <a:r>
              <a:rPr lang="en-US" sz="2800" dirty="0" smtClean="0"/>
              <a:t>(3)   Certification </a:t>
            </a:r>
            <a:r>
              <a:rPr lang="en-US" sz="2800" dirty="0"/>
              <a:t>and Certification Agent</a:t>
            </a:r>
            <a:endParaRPr lang="en-US" sz="2800" dirty="0"/>
          </a:p>
        </p:txBody>
      </p:sp>
    </p:spTree>
    <p:extLst>
      <p:ext uri="{BB962C8B-B14F-4D97-AF65-F5344CB8AC3E}">
        <p14:creationId xmlns:p14="http://schemas.microsoft.com/office/powerpoint/2010/main" val="25621025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(1) </a:t>
            </a:r>
            <a:r>
              <a:rPr lang="en-US" dirty="0"/>
              <a:t>Organic Production and Handling </a:t>
            </a:r>
            <a:r>
              <a:rPr lang="en-US" dirty="0" smtClean="0"/>
              <a:t>Requirements</a:t>
            </a:r>
            <a:endParaRPr lang="en-US" dirty="0"/>
          </a:p>
        </p:txBody>
      </p:sp>
      <p:sp>
        <p:nvSpPr>
          <p:cNvPr id="3" name="Content Placeholder 2"/>
          <p:cNvSpPr>
            <a:spLocks noGrp="1"/>
          </p:cNvSpPr>
          <p:nvPr>
            <p:ph idx="1"/>
          </p:nvPr>
        </p:nvSpPr>
        <p:spPr/>
        <p:txBody>
          <a:bodyPr>
            <a:normAutofit/>
          </a:bodyPr>
          <a:lstStyle/>
          <a:p>
            <a:pPr lvl="1">
              <a:lnSpc>
                <a:spcPct val="150000"/>
              </a:lnSpc>
              <a:buFont typeface="Wingdings" panose="05000000000000000000" pitchFamily="2" charset="2"/>
              <a:buChar char="v"/>
            </a:pPr>
            <a:r>
              <a:rPr lang="en-US" sz="2800" dirty="0" smtClean="0"/>
              <a:t>   Organic </a:t>
            </a:r>
            <a:r>
              <a:rPr lang="en-US" sz="2800" dirty="0"/>
              <a:t>production and handling system plan</a:t>
            </a:r>
          </a:p>
          <a:p>
            <a:pPr lvl="1">
              <a:lnSpc>
                <a:spcPct val="150000"/>
              </a:lnSpc>
              <a:buFont typeface="Wingdings" panose="05000000000000000000" pitchFamily="2" charset="2"/>
              <a:buChar char="v"/>
            </a:pPr>
            <a:r>
              <a:rPr lang="en-US" sz="2800" dirty="0" smtClean="0"/>
              <a:t>   Land </a:t>
            </a:r>
            <a:r>
              <a:rPr lang="en-US" sz="2800" dirty="0"/>
              <a:t>requirements</a:t>
            </a:r>
          </a:p>
          <a:p>
            <a:pPr lvl="1">
              <a:lnSpc>
                <a:spcPct val="150000"/>
              </a:lnSpc>
              <a:buFont typeface="Wingdings" panose="05000000000000000000" pitchFamily="2" charset="2"/>
              <a:buChar char="v"/>
            </a:pPr>
            <a:r>
              <a:rPr lang="en-US" sz="2800" dirty="0" smtClean="0"/>
              <a:t>   Crop </a:t>
            </a:r>
            <a:r>
              <a:rPr lang="en-US" sz="2800" dirty="0"/>
              <a:t>rotation standard</a:t>
            </a:r>
          </a:p>
          <a:p>
            <a:pPr lvl="1">
              <a:lnSpc>
                <a:spcPct val="150000"/>
              </a:lnSpc>
              <a:buFont typeface="Wingdings" panose="05000000000000000000" pitchFamily="2" charset="2"/>
              <a:buChar char="v"/>
            </a:pPr>
            <a:r>
              <a:rPr lang="en-US" sz="2800" dirty="0" smtClean="0"/>
              <a:t>   Livestock </a:t>
            </a:r>
            <a:r>
              <a:rPr lang="en-US" sz="2800" dirty="0"/>
              <a:t>health care standard</a:t>
            </a:r>
            <a:endParaRPr lang="en-US" sz="2800" dirty="0"/>
          </a:p>
        </p:txBody>
      </p:sp>
    </p:spTree>
    <p:extLst>
      <p:ext uri="{BB962C8B-B14F-4D97-AF65-F5344CB8AC3E}">
        <p14:creationId xmlns:p14="http://schemas.microsoft.com/office/powerpoint/2010/main" val="6587022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a:t>
            </a:r>
            <a:r>
              <a:rPr lang="en-US" dirty="0"/>
              <a:t>Labels, </a:t>
            </a:r>
            <a:r>
              <a:rPr lang="en-US" dirty="0" smtClean="0"/>
              <a:t>Labeling</a:t>
            </a:r>
            <a:endParaRPr lang="en-US" dirty="0"/>
          </a:p>
        </p:txBody>
      </p:sp>
      <p:sp>
        <p:nvSpPr>
          <p:cNvPr id="3" name="Content Placeholder 2"/>
          <p:cNvSpPr>
            <a:spLocks noGrp="1"/>
          </p:cNvSpPr>
          <p:nvPr>
            <p:ph idx="1"/>
          </p:nvPr>
        </p:nvSpPr>
        <p:spPr/>
        <p:txBody>
          <a:bodyPr>
            <a:normAutofit/>
          </a:bodyPr>
          <a:lstStyle/>
          <a:p>
            <a:pPr lvl="1">
              <a:lnSpc>
                <a:spcPct val="150000"/>
              </a:lnSpc>
              <a:buFont typeface="Wingdings" panose="05000000000000000000" pitchFamily="2" charset="2"/>
              <a:buChar char="v"/>
            </a:pPr>
            <a:r>
              <a:rPr lang="en-US" sz="2800" dirty="0" smtClean="0"/>
              <a:t>   Product </a:t>
            </a:r>
            <a:r>
              <a:rPr lang="en-US" sz="2800" dirty="0"/>
              <a:t>composition</a:t>
            </a:r>
          </a:p>
          <a:p>
            <a:pPr lvl="1">
              <a:lnSpc>
                <a:spcPct val="150000"/>
              </a:lnSpc>
              <a:buFont typeface="Wingdings" panose="05000000000000000000" pitchFamily="2" charset="2"/>
              <a:buChar char="v"/>
            </a:pPr>
            <a:r>
              <a:rPr lang="en-US" sz="2800" dirty="0" smtClean="0"/>
              <a:t>   How </a:t>
            </a:r>
            <a:r>
              <a:rPr lang="en-US" sz="2800" dirty="0"/>
              <a:t>to can get label “organic”</a:t>
            </a:r>
            <a:endParaRPr lang="en-US" sz="2800" dirty="0"/>
          </a:p>
        </p:txBody>
      </p:sp>
    </p:spTree>
    <p:extLst>
      <p:ext uri="{BB962C8B-B14F-4D97-AF65-F5344CB8AC3E}">
        <p14:creationId xmlns:p14="http://schemas.microsoft.com/office/powerpoint/2010/main" val="9131083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Certification and accreditation of certifying agent</a:t>
            </a:r>
            <a:endParaRPr lang="en-US" dirty="0"/>
          </a:p>
        </p:txBody>
      </p:sp>
      <p:sp>
        <p:nvSpPr>
          <p:cNvPr id="3" name="Content Placeholder 2"/>
          <p:cNvSpPr>
            <a:spLocks noGrp="1"/>
          </p:cNvSpPr>
          <p:nvPr>
            <p:ph idx="1"/>
          </p:nvPr>
        </p:nvSpPr>
        <p:spPr/>
        <p:txBody>
          <a:bodyPr/>
          <a:lstStyle/>
          <a:p>
            <a:pPr lvl="1">
              <a:lnSpc>
                <a:spcPct val="150000"/>
              </a:lnSpc>
              <a:buFont typeface="Wingdings" panose="05000000000000000000" pitchFamily="2" charset="2"/>
              <a:buChar char="v"/>
            </a:pPr>
            <a:r>
              <a:rPr lang="en-US" sz="2800" dirty="0" smtClean="0"/>
              <a:t>   Application </a:t>
            </a:r>
            <a:r>
              <a:rPr lang="en-US" sz="2800" dirty="0"/>
              <a:t>for certification and mechanism of </a:t>
            </a:r>
            <a:r>
              <a:rPr lang="en-US" sz="2800" dirty="0" smtClean="0"/>
              <a:t>certification</a:t>
            </a:r>
          </a:p>
          <a:p>
            <a:pPr lvl="1">
              <a:lnSpc>
                <a:spcPct val="150000"/>
              </a:lnSpc>
              <a:buFont typeface="Wingdings" panose="05000000000000000000" pitchFamily="2" charset="2"/>
              <a:buChar char="v"/>
            </a:pPr>
            <a:r>
              <a:rPr lang="en-US" sz="2800" dirty="0" smtClean="0"/>
              <a:t>   Requirement </a:t>
            </a:r>
            <a:r>
              <a:rPr lang="en-US" sz="2800" dirty="0"/>
              <a:t>for accreditation and applying for accreditation</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2461113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normAutofit/>
          </a:bodyPr>
          <a:lstStyle/>
          <a:p>
            <a:pPr marL="548640" lvl="1" indent="-457200">
              <a:lnSpc>
                <a:spcPct val="100000"/>
              </a:lnSpc>
              <a:spcBef>
                <a:spcPts val="1000"/>
              </a:spcBef>
              <a:buFont typeface="Wingdings" panose="05000000000000000000" pitchFamily="2" charset="2"/>
              <a:buChar char="Ø"/>
            </a:pPr>
            <a:r>
              <a:rPr lang="en-US" sz="2800" dirty="0"/>
              <a:t>Organic Product Related to Energy</a:t>
            </a:r>
          </a:p>
          <a:p>
            <a:pPr marL="128016" lvl="1" indent="0">
              <a:lnSpc>
                <a:spcPct val="100000"/>
              </a:lnSpc>
              <a:buNone/>
            </a:pPr>
            <a:r>
              <a:rPr lang="en-US" sz="2800" dirty="0" smtClean="0"/>
              <a:t>	- Organic </a:t>
            </a:r>
            <a:r>
              <a:rPr lang="en-US" sz="2800" dirty="0"/>
              <a:t>product can preserve more energy because we avoid to use chemical substance which consume more energy</a:t>
            </a:r>
          </a:p>
          <a:p>
            <a:pPr marL="548640" lvl="1" indent="-457200">
              <a:lnSpc>
                <a:spcPct val="100000"/>
              </a:lnSpc>
              <a:spcBef>
                <a:spcPts val="1000"/>
              </a:spcBef>
              <a:buFont typeface="Wingdings" panose="05000000000000000000" pitchFamily="2" charset="2"/>
              <a:buChar char="Ø"/>
            </a:pPr>
            <a:r>
              <a:rPr lang="en-US" sz="2800" dirty="0"/>
              <a:t>Organic Product Related to Workforce</a:t>
            </a:r>
          </a:p>
          <a:p>
            <a:pPr marL="548640" lvl="2" indent="0">
              <a:lnSpc>
                <a:spcPct val="100000"/>
              </a:lnSpc>
              <a:spcBef>
                <a:spcPts val="1000"/>
              </a:spcBef>
              <a:buNone/>
            </a:pPr>
            <a:r>
              <a:rPr lang="en-US" sz="2800" dirty="0" smtClean="0"/>
              <a:t>	- Organic </a:t>
            </a:r>
            <a:r>
              <a:rPr lang="en-US" sz="2800" dirty="0"/>
              <a:t>Product</a:t>
            </a:r>
          </a:p>
          <a:p>
            <a:pPr marL="548640" lvl="1" indent="-457200">
              <a:lnSpc>
                <a:spcPct val="100000"/>
              </a:lnSpc>
              <a:spcBef>
                <a:spcPts val="1000"/>
              </a:spcBef>
              <a:buFont typeface="Wingdings" panose="05000000000000000000" pitchFamily="2" charset="2"/>
              <a:buChar char="Ø"/>
            </a:pPr>
            <a:r>
              <a:rPr lang="en-US" sz="2800" dirty="0"/>
              <a:t>Organic Product Related to </a:t>
            </a:r>
            <a:r>
              <a:rPr lang="en-US" sz="2800" dirty="0" smtClean="0"/>
              <a:t>Transportation</a:t>
            </a:r>
          </a:p>
          <a:p>
            <a:pPr marL="91440" lvl="1" indent="0">
              <a:lnSpc>
                <a:spcPct val="100000"/>
              </a:lnSpc>
              <a:spcBef>
                <a:spcPts val="1000"/>
              </a:spcBef>
              <a:buNone/>
            </a:pPr>
            <a:r>
              <a:rPr lang="en-US" sz="2800" dirty="0" smtClean="0"/>
              <a:t>	- Organic </a:t>
            </a:r>
            <a:r>
              <a:rPr lang="en-US" sz="2800" dirty="0"/>
              <a:t>product</a:t>
            </a:r>
            <a:endParaRPr lang="en-US" sz="2800" dirty="0"/>
          </a:p>
        </p:txBody>
      </p:sp>
    </p:spTree>
    <p:extLst>
      <p:ext uri="{BB962C8B-B14F-4D97-AF65-F5344CB8AC3E}">
        <p14:creationId xmlns:p14="http://schemas.microsoft.com/office/powerpoint/2010/main" val="1792108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7</a:t>
            </a:r>
            <a:r>
              <a:rPr lang="en-GB" baseline="30000" dirty="0" smtClean="0"/>
              <a:t>th</a:t>
            </a:r>
            <a:r>
              <a:rPr lang="en-GB" dirty="0" smtClean="0"/>
              <a:t> floor?</a:t>
            </a:r>
            <a:endParaRPr lang="en-US" dirty="0"/>
          </a:p>
        </p:txBody>
      </p:sp>
      <p:sp>
        <p:nvSpPr>
          <p:cNvPr id="3" name="Content Placeholder 2"/>
          <p:cNvSpPr>
            <a:spLocks noGrp="1"/>
          </p:cNvSpPr>
          <p:nvPr>
            <p:ph idx="1"/>
          </p:nvPr>
        </p:nvSpPr>
        <p:spPr/>
        <p:txBody>
          <a:bodyPr>
            <a:normAutofit/>
          </a:bodyPr>
          <a:lstStyle/>
          <a:p>
            <a:pPr marL="128016" lvl="1" indent="0">
              <a:buNone/>
            </a:pPr>
            <a:r>
              <a:rPr lang="en-PH" sz="2800" dirty="0" smtClean="0"/>
              <a:t>	The </a:t>
            </a:r>
            <a:r>
              <a:rPr lang="en-PH" sz="2800" dirty="0"/>
              <a:t>reason why our group choose </a:t>
            </a:r>
            <a:r>
              <a:rPr lang="en-PH" sz="2800" dirty="0" smtClean="0"/>
              <a:t>“Seventh </a:t>
            </a:r>
            <a:r>
              <a:rPr lang="en-PH" sz="2800" dirty="0"/>
              <a:t>F</a:t>
            </a:r>
            <a:r>
              <a:rPr lang="en-PH" sz="2800" dirty="0" smtClean="0"/>
              <a:t>loor</a:t>
            </a:r>
            <a:r>
              <a:rPr lang="en-PH" sz="2800" dirty="0"/>
              <a:t>” as a name is because some people believe seven is a lucky number, in society we know about “seven” wonders, not eight nor nine wonders. Moreover, and the most important thing that all of our members are living in the seventh floor. The same places somehow give us the advantages and become one of our strategies to make the coordination and collaboration easier.</a:t>
            </a:r>
            <a:endParaRPr lang="en-US" sz="2800" dirty="0"/>
          </a:p>
        </p:txBody>
      </p:sp>
    </p:spTree>
    <p:extLst>
      <p:ext uri="{BB962C8B-B14F-4D97-AF65-F5344CB8AC3E}">
        <p14:creationId xmlns:p14="http://schemas.microsoft.com/office/powerpoint/2010/main" val="6805518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Whole Grain?</a:t>
            </a:r>
            <a:endParaRPr lang="en-US" dirty="0"/>
          </a:p>
        </p:txBody>
      </p:sp>
      <p:pic>
        <p:nvPicPr>
          <p:cNvPr id="5" name="Content Placeholder 4"/>
          <p:cNvPicPr>
            <a:picLocks noGrp="1" noChangeAspect="1"/>
          </p:cNvPicPr>
          <p:nvPr>
            <p:ph idx="1"/>
          </p:nvPr>
        </p:nvPicPr>
        <p:blipFill>
          <a:blip r:embed="rId2"/>
          <a:stretch>
            <a:fillRect/>
          </a:stretch>
        </p:blipFill>
        <p:spPr>
          <a:xfrm>
            <a:off x="6988114" y="1320623"/>
            <a:ext cx="4182268" cy="4699178"/>
          </a:xfrm>
          <a:prstGeom prst="rect">
            <a:avLst/>
          </a:prstGeom>
        </p:spPr>
      </p:pic>
      <p:sp>
        <p:nvSpPr>
          <p:cNvPr id="4" name="Text Placeholder 3"/>
          <p:cNvSpPr>
            <a:spLocks noGrp="1"/>
          </p:cNvSpPr>
          <p:nvPr>
            <p:ph type="body" sz="half" idx="2"/>
          </p:nvPr>
        </p:nvSpPr>
        <p:spPr>
          <a:xfrm>
            <a:off x="1024127" y="1828801"/>
            <a:ext cx="5576697" cy="4191000"/>
          </a:xfrm>
        </p:spPr>
        <p:txBody>
          <a:bodyPr>
            <a:normAutofit/>
          </a:bodyPr>
          <a:lstStyle/>
          <a:p>
            <a:r>
              <a:rPr lang="en-GB" sz="2400" dirty="0"/>
              <a:t>Any kind of edible plant seeds (aka. Kernel) that contains bran, endosperm and </a:t>
            </a:r>
            <a:r>
              <a:rPr lang="en-GB" sz="2400" dirty="0" smtClean="0"/>
              <a:t>germ</a:t>
            </a:r>
          </a:p>
          <a:p>
            <a:endParaRPr lang="en-US" sz="2400" dirty="0"/>
          </a:p>
          <a:p>
            <a:pPr marL="342900" lvl="0" indent="-342900">
              <a:buFont typeface="Wingdings" panose="05000000000000000000" pitchFamily="2" charset="2"/>
              <a:buChar char="Ø"/>
            </a:pPr>
            <a:r>
              <a:rPr lang="en-GB" sz="2400" dirty="0"/>
              <a:t>Bran outer layer of a grain; protects the grain from diseases, pests, </a:t>
            </a:r>
            <a:r>
              <a:rPr lang="en-GB" sz="2400" dirty="0" smtClean="0"/>
              <a:t>etc. </a:t>
            </a:r>
            <a:endParaRPr lang="en-US" sz="2400" dirty="0"/>
          </a:p>
          <a:p>
            <a:pPr marL="342900" lvl="0" indent="-342900">
              <a:buFont typeface="Wingdings" panose="05000000000000000000" pitchFamily="2" charset="2"/>
              <a:buChar char="Ø"/>
            </a:pPr>
            <a:r>
              <a:rPr lang="en-GB" sz="2400" dirty="0"/>
              <a:t>Endosperm, food that the germ was fed on </a:t>
            </a:r>
            <a:endParaRPr lang="en-US" sz="2400" dirty="0"/>
          </a:p>
          <a:p>
            <a:pPr marL="342900" lvl="0" indent="-342900">
              <a:buFont typeface="Wingdings" panose="05000000000000000000" pitchFamily="2" charset="2"/>
              <a:buChar char="Ø"/>
            </a:pPr>
            <a:r>
              <a:rPr lang="en-GB" sz="2400" dirty="0"/>
              <a:t>Germ, it is the embryo that will sprout in to new plant.</a:t>
            </a:r>
            <a:endParaRPr lang="en-US" sz="2400" dirty="0"/>
          </a:p>
          <a:p>
            <a:endParaRPr lang="en-US" dirty="0"/>
          </a:p>
        </p:txBody>
      </p:sp>
    </p:spTree>
    <p:extLst>
      <p:ext uri="{BB962C8B-B14F-4D97-AF65-F5344CB8AC3E}">
        <p14:creationId xmlns:p14="http://schemas.microsoft.com/office/powerpoint/2010/main" val="26360463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Grain Anatomy</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240" y="1627880"/>
            <a:ext cx="7476895" cy="4969259"/>
          </a:xfrm>
          <a:prstGeom prst="rect">
            <a:avLst/>
          </a:prstGeom>
        </p:spPr>
      </p:pic>
    </p:spTree>
    <p:extLst>
      <p:ext uri="{BB962C8B-B14F-4D97-AF65-F5344CB8AC3E}">
        <p14:creationId xmlns:p14="http://schemas.microsoft.com/office/powerpoint/2010/main" val="14653509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of whole grain</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99821"/>
            <a:ext cx="3998890" cy="2915554"/>
          </a:xfrm>
          <a:prstGeom prst="rect">
            <a:avLst/>
          </a:prstGeom>
        </p:spPr>
      </p:pic>
      <p:sp>
        <p:nvSpPr>
          <p:cNvPr id="4" name="TextBox 3"/>
          <p:cNvSpPr txBox="1"/>
          <p:nvPr/>
        </p:nvSpPr>
        <p:spPr>
          <a:xfrm>
            <a:off x="1869094" y="4702591"/>
            <a:ext cx="1244059" cy="584775"/>
          </a:xfrm>
          <a:prstGeom prst="rect">
            <a:avLst/>
          </a:prstGeom>
          <a:noFill/>
        </p:spPr>
        <p:txBody>
          <a:bodyPr wrap="none" rtlCol="0">
            <a:spAutoFit/>
          </a:bodyPr>
          <a:lstStyle/>
          <a:p>
            <a:r>
              <a:rPr lang="en-GB" sz="3200" dirty="0" smtClean="0"/>
              <a:t>Barley</a:t>
            </a:r>
            <a:endParaRPr lang="en-US" sz="3200"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6672" t="12635" b="8274"/>
          <a:stretch/>
        </p:blipFill>
        <p:spPr>
          <a:xfrm>
            <a:off x="3888006" y="3775657"/>
            <a:ext cx="5039033" cy="3023419"/>
          </a:xfrm>
          <a:prstGeom prst="rect">
            <a:avLst/>
          </a:prstGeom>
        </p:spPr>
      </p:pic>
      <p:sp>
        <p:nvSpPr>
          <p:cNvPr id="6" name="TextBox 5"/>
          <p:cNvSpPr txBox="1"/>
          <p:nvPr/>
        </p:nvSpPr>
        <p:spPr>
          <a:xfrm>
            <a:off x="5546026" y="2865328"/>
            <a:ext cx="1316386" cy="584775"/>
          </a:xfrm>
          <a:prstGeom prst="rect">
            <a:avLst/>
          </a:prstGeom>
          <a:noFill/>
        </p:spPr>
        <p:txBody>
          <a:bodyPr wrap="none" rtlCol="0">
            <a:spAutoFit/>
          </a:bodyPr>
          <a:lstStyle/>
          <a:p>
            <a:r>
              <a:rPr lang="en-GB" sz="3200" dirty="0"/>
              <a:t>W</a:t>
            </a:r>
            <a:r>
              <a:rPr lang="en-GB" sz="3200" dirty="0" smtClean="0"/>
              <a:t>heat</a:t>
            </a:r>
            <a:endParaRPr lang="en-US" sz="3200" dirty="0"/>
          </a:p>
        </p:txBody>
      </p:sp>
      <p:sp>
        <p:nvSpPr>
          <p:cNvPr id="7" name="TextBox 6"/>
          <p:cNvSpPr txBox="1"/>
          <p:nvPr/>
        </p:nvSpPr>
        <p:spPr>
          <a:xfrm>
            <a:off x="9775633" y="4702592"/>
            <a:ext cx="1937133" cy="584775"/>
          </a:xfrm>
          <a:prstGeom prst="rect">
            <a:avLst/>
          </a:prstGeom>
          <a:noFill/>
        </p:spPr>
        <p:txBody>
          <a:bodyPr wrap="none" rtlCol="0">
            <a:spAutoFit/>
          </a:bodyPr>
          <a:lstStyle/>
          <a:p>
            <a:r>
              <a:rPr lang="en-GB" sz="3200" dirty="0" smtClean="0"/>
              <a:t>Brown Rice</a:t>
            </a:r>
            <a:endParaRPr lang="en-US" sz="3200"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2470" y="1995948"/>
            <a:ext cx="3918703" cy="2613775"/>
          </a:xfrm>
          <a:prstGeom prst="rect">
            <a:avLst/>
          </a:prstGeom>
        </p:spPr>
      </p:pic>
    </p:spTree>
    <p:extLst>
      <p:ext uri="{BB962C8B-B14F-4D97-AF65-F5344CB8AC3E}">
        <p14:creationId xmlns:p14="http://schemas.microsoft.com/office/powerpoint/2010/main" val="293727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Brown Rice</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0381" t="38374" r="16101" b="13401"/>
          <a:stretch/>
        </p:blipFill>
        <p:spPr>
          <a:xfrm>
            <a:off x="0" y="2084832"/>
            <a:ext cx="10915027" cy="4773168"/>
          </a:xfrm>
        </p:spPr>
      </p:pic>
    </p:spTree>
    <p:extLst>
      <p:ext uri="{BB962C8B-B14F-4D97-AF65-F5344CB8AC3E}">
        <p14:creationId xmlns:p14="http://schemas.microsoft.com/office/powerpoint/2010/main" val="35911724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837" y="1475509"/>
            <a:ext cx="4273261" cy="4273261"/>
          </a:xfrm>
          <a:prstGeom prst="rect">
            <a:avLst/>
          </a:prstGeom>
        </p:spPr>
      </p:pic>
      <p:sp>
        <p:nvSpPr>
          <p:cNvPr id="3" name="Rectangle 2"/>
          <p:cNvSpPr/>
          <p:nvPr/>
        </p:nvSpPr>
        <p:spPr>
          <a:xfrm>
            <a:off x="6012872" y="3488660"/>
            <a:ext cx="6096000" cy="1477328"/>
          </a:xfrm>
          <a:prstGeom prst="rect">
            <a:avLst/>
          </a:prstGeom>
        </p:spPr>
        <p:txBody>
          <a:bodyPr>
            <a:spAutoFit/>
          </a:bodyPr>
          <a:lstStyle/>
          <a:p>
            <a:r>
              <a:rPr lang="en-US" sz="2400" dirty="0"/>
              <a:t>Bobby </a:t>
            </a:r>
            <a:r>
              <a:rPr lang="en-US" sz="2400" dirty="0" err="1"/>
              <a:t>Kurniawan</a:t>
            </a:r>
            <a:r>
              <a:rPr lang="en-US" sz="2400" dirty="0"/>
              <a:t>  </a:t>
            </a:r>
            <a:r>
              <a:rPr lang="en-US" altLang="zh-CN" sz="2400" dirty="0">
                <a:hlinkClick r:id="rId3"/>
              </a:rPr>
              <a:t>2014280194</a:t>
            </a:r>
            <a:endParaRPr lang="en-GB" altLang="zh-CN" sz="2400" dirty="0"/>
          </a:p>
          <a:p>
            <a:r>
              <a:rPr lang="en-US" sz="2400" dirty="0"/>
              <a:t>Seetala </a:t>
            </a:r>
            <a:r>
              <a:rPr lang="en-US" sz="2400" dirty="0" err="1"/>
              <a:t>Ummaralikit</a:t>
            </a:r>
            <a:r>
              <a:rPr lang="en-US" sz="2400" dirty="0"/>
              <a:t> </a:t>
            </a:r>
            <a:r>
              <a:rPr lang="en-US" altLang="zh-CN" sz="2400" dirty="0">
                <a:hlinkClick r:id="rId4"/>
              </a:rPr>
              <a:t>2014280195</a:t>
            </a:r>
            <a:endParaRPr lang="en-GB" altLang="zh-CN" sz="2400" dirty="0"/>
          </a:p>
          <a:p>
            <a:r>
              <a:rPr lang="en-US" sz="2400" dirty="0" err="1"/>
              <a:t>Muanphet</a:t>
            </a:r>
            <a:r>
              <a:rPr lang="en-US" sz="2400" dirty="0"/>
              <a:t> </a:t>
            </a:r>
            <a:r>
              <a:rPr lang="en-US" sz="2400" dirty="0" err="1"/>
              <a:t>Charnratanavisan</a:t>
            </a:r>
            <a:r>
              <a:rPr lang="en-US" sz="2400" dirty="0"/>
              <a:t> </a:t>
            </a:r>
            <a:r>
              <a:rPr lang="en-US" sz="2400" dirty="0">
                <a:hlinkClick r:id="rId5"/>
              </a:rPr>
              <a:t>2014280199</a:t>
            </a:r>
            <a:endParaRPr lang="en-US" sz="2400" dirty="0"/>
          </a:p>
          <a:p>
            <a:endParaRPr lang="en-US" dirty="0"/>
          </a:p>
        </p:txBody>
      </p:sp>
      <p:sp>
        <p:nvSpPr>
          <p:cNvPr id="4" name="Rectangle 3"/>
          <p:cNvSpPr/>
          <p:nvPr/>
        </p:nvSpPr>
        <p:spPr>
          <a:xfrm>
            <a:off x="6456004" y="2036617"/>
            <a:ext cx="4066524" cy="923330"/>
          </a:xfrm>
          <a:prstGeom prst="rect">
            <a:avLst/>
          </a:prstGeom>
          <a:noFill/>
        </p:spPr>
        <p:txBody>
          <a:bodyPr wrap="square" lIns="91440" tIns="45720" rIns="91440" bIns="45720">
            <a:spAutoFit/>
          </a:bodyPr>
          <a:lstStyle/>
          <a:p>
            <a:pPr algn="ct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7</a:t>
            </a:r>
            <a:r>
              <a:rPr lang="en-US" sz="5400" b="1" baseline="3000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t>
            </a: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Floor</a:t>
            </a:r>
            <a:endPar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197692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a:t>
            </a:r>
            <a:r>
              <a:rPr lang="en-GB" dirty="0" smtClean="0"/>
              <a:t>organic as our topic?</a:t>
            </a:r>
            <a:endParaRPr lang="en-US" dirty="0"/>
          </a:p>
        </p:txBody>
      </p:sp>
      <p:sp>
        <p:nvSpPr>
          <p:cNvPr id="3" name="Content Placeholder 2"/>
          <p:cNvSpPr>
            <a:spLocks noGrp="1"/>
          </p:cNvSpPr>
          <p:nvPr>
            <p:ph idx="1"/>
          </p:nvPr>
        </p:nvSpPr>
        <p:spPr/>
        <p:txBody>
          <a:bodyPr>
            <a:normAutofit/>
          </a:bodyPr>
          <a:lstStyle/>
          <a:p>
            <a:pPr marL="128016" lvl="1" indent="0">
              <a:buNone/>
            </a:pPr>
            <a:r>
              <a:rPr lang="en-PH" sz="2400" dirty="0"/>
              <a:t>	</a:t>
            </a:r>
            <a:r>
              <a:rPr lang="en-PH" sz="2400" dirty="0" smtClean="0"/>
              <a:t>Organic </a:t>
            </a:r>
            <a:r>
              <a:rPr lang="en-PH" sz="2400" dirty="0"/>
              <a:t>foods’ market have been growing in the global market for the past years and it is taking more and more market shares in the food market. Because food market could be considered the largest market in all markets in the world, we choose to study this particular market and choose it as our project’s theme.</a:t>
            </a:r>
            <a:endParaRPr lang="en-US" sz="2400" dirty="0"/>
          </a:p>
        </p:txBody>
      </p:sp>
    </p:spTree>
    <p:extLst>
      <p:ext uri="{BB962C8B-B14F-4D97-AF65-F5344CB8AC3E}">
        <p14:creationId xmlns:p14="http://schemas.microsoft.com/office/powerpoint/2010/main" val="1962009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Market growth in America</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5000" y="936389"/>
            <a:ext cx="5678488" cy="4956646"/>
          </a:xfrm>
        </p:spPr>
      </p:pic>
      <p:sp>
        <p:nvSpPr>
          <p:cNvPr id="4" name="Text Placeholder 3"/>
          <p:cNvSpPr>
            <a:spLocks noGrp="1"/>
          </p:cNvSpPr>
          <p:nvPr>
            <p:ph type="body" sz="half" idx="2"/>
          </p:nvPr>
        </p:nvSpPr>
        <p:spPr/>
        <p:txBody>
          <a:bodyPr>
            <a:normAutofit/>
          </a:bodyPr>
          <a:lstStyle/>
          <a:p>
            <a:pPr marL="285750" indent="-285750">
              <a:buFontTx/>
              <a:buChar char="-"/>
            </a:pPr>
            <a:r>
              <a:rPr lang="en-GB" sz="2000" dirty="0" smtClean="0"/>
              <a:t>Have it </a:t>
            </a:r>
            <a:r>
              <a:rPr lang="en-PH" sz="2000" dirty="0" smtClean="0"/>
              <a:t>reached </a:t>
            </a:r>
            <a:r>
              <a:rPr lang="en-PH" sz="2000" dirty="0"/>
              <a:t>its market </a:t>
            </a:r>
            <a:r>
              <a:rPr lang="en-PH" sz="2000" dirty="0" smtClean="0"/>
              <a:t>saturation?</a:t>
            </a:r>
          </a:p>
          <a:p>
            <a:pPr marL="285750" indent="-285750">
              <a:buFontTx/>
              <a:buChar char="-"/>
            </a:pPr>
            <a:endParaRPr lang="en-GB" sz="2000" dirty="0"/>
          </a:p>
          <a:p>
            <a:pPr marL="285750" indent="-285750">
              <a:buFontTx/>
              <a:buChar char="-"/>
            </a:pPr>
            <a:r>
              <a:rPr lang="en-GB" sz="2000" dirty="0" smtClean="0"/>
              <a:t>How about global market?</a:t>
            </a:r>
          </a:p>
          <a:p>
            <a:pPr marL="285750" indent="-285750">
              <a:buFontTx/>
              <a:buChar char="-"/>
            </a:pPr>
            <a:endParaRPr lang="en-US" sz="2000" dirty="0"/>
          </a:p>
        </p:txBody>
      </p:sp>
    </p:spTree>
    <p:extLst>
      <p:ext uri="{BB962C8B-B14F-4D97-AF65-F5344CB8AC3E}">
        <p14:creationId xmlns:p14="http://schemas.microsoft.com/office/powerpoint/2010/main" val="24626103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Project’s outline</a:t>
            </a:r>
            <a:endParaRPr lang="en-US" dirty="0"/>
          </a:p>
        </p:txBody>
      </p:sp>
      <p:sp>
        <p:nvSpPr>
          <p:cNvPr id="3" name="Content Placeholder 2"/>
          <p:cNvSpPr>
            <a:spLocks noGrp="1"/>
          </p:cNvSpPr>
          <p:nvPr>
            <p:ph idx="1"/>
          </p:nvPr>
        </p:nvSpPr>
        <p:spPr/>
        <p:txBody>
          <a:bodyPr>
            <a:noAutofit/>
          </a:bodyPr>
          <a:lstStyle/>
          <a:p>
            <a:pPr marL="0" indent="0">
              <a:buNone/>
            </a:pPr>
            <a:r>
              <a:rPr lang="en-PH" sz="2400" dirty="0"/>
              <a:t> </a:t>
            </a:r>
            <a:r>
              <a:rPr lang="en-PH" sz="2400" dirty="0" smtClean="0"/>
              <a:t>-</a:t>
            </a:r>
            <a:r>
              <a:rPr lang="en-PH" sz="2400" dirty="0"/>
              <a:t>          History/development of organic food industry</a:t>
            </a:r>
            <a:br>
              <a:rPr lang="en-PH" sz="2400" dirty="0"/>
            </a:br>
            <a:endParaRPr lang="en-PH" sz="2400" dirty="0"/>
          </a:p>
          <a:p>
            <a:r>
              <a:rPr lang="en-PH" sz="2400" dirty="0"/>
              <a:t>-          Advantages of organic food compared to regular </a:t>
            </a:r>
            <a:r>
              <a:rPr lang="en-PH" sz="2400" dirty="0" smtClean="0"/>
              <a:t>food</a:t>
            </a:r>
          </a:p>
          <a:p>
            <a:endParaRPr lang="en-PH" sz="2400" dirty="0"/>
          </a:p>
          <a:p>
            <a:r>
              <a:rPr lang="en-PH" sz="2400" dirty="0"/>
              <a:t>-          Governments’ policies and regulations in organic food industries</a:t>
            </a:r>
            <a:br>
              <a:rPr lang="en-PH" sz="2400" dirty="0"/>
            </a:br>
            <a:endParaRPr lang="en-PH" sz="2400" dirty="0"/>
          </a:p>
          <a:p>
            <a:r>
              <a:rPr lang="en-PH" sz="2400" dirty="0"/>
              <a:t>-          Technology involved in organic foods’ </a:t>
            </a:r>
            <a:r>
              <a:rPr lang="en-PH" sz="2400" dirty="0" smtClean="0"/>
              <a:t>industries</a:t>
            </a:r>
          </a:p>
          <a:p>
            <a:endParaRPr lang="en-PH" sz="2400" dirty="0"/>
          </a:p>
          <a:p>
            <a:r>
              <a:rPr lang="en-PH" sz="2400" dirty="0"/>
              <a:t>-          Market analysis and market growth of organic food</a:t>
            </a:r>
          </a:p>
        </p:txBody>
      </p:sp>
    </p:spTree>
    <p:extLst>
      <p:ext uri="{BB962C8B-B14F-4D97-AF65-F5344CB8AC3E}">
        <p14:creationId xmlns:p14="http://schemas.microsoft.com/office/powerpoint/2010/main" val="2535358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Logic Model </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97766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Participant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  Students</a:t>
            </a:r>
            <a:endParaRPr lang="en-US" dirty="0"/>
          </a:p>
          <a:p>
            <a:pPr>
              <a:buFont typeface="Wingdings" panose="05000000000000000000" pitchFamily="2" charset="2"/>
              <a:buChar char="v"/>
            </a:pPr>
            <a:r>
              <a:rPr lang="en-US" dirty="0" smtClean="0"/>
              <a:t>  Teachers</a:t>
            </a:r>
            <a:endParaRPr lang="en-US" dirty="0"/>
          </a:p>
          <a:p>
            <a:pPr>
              <a:buFont typeface="Wingdings" panose="05000000000000000000" pitchFamily="2" charset="2"/>
              <a:buChar char="v"/>
            </a:pPr>
            <a:r>
              <a:rPr lang="en-US" dirty="0" smtClean="0"/>
              <a:t>  Classmates</a:t>
            </a:r>
            <a:endParaRPr lang="en-US" dirty="0"/>
          </a:p>
          <a:p>
            <a:endParaRPr lang="en-US" dirty="0"/>
          </a:p>
        </p:txBody>
      </p:sp>
    </p:spTree>
    <p:extLst>
      <p:ext uri="{BB962C8B-B14F-4D97-AF65-F5344CB8AC3E}">
        <p14:creationId xmlns:p14="http://schemas.microsoft.com/office/powerpoint/2010/main" val="4029761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Logic Model</a:t>
            </a:r>
            <a:endParaRPr lang="en-US" dirty="0"/>
          </a:p>
        </p:txBody>
      </p:sp>
      <p:pic>
        <p:nvPicPr>
          <p:cNvPr id="12" name="Content Placeholder 11"/>
          <p:cNvPicPr>
            <a:picLocks noGrp="1" noChangeAspect="1"/>
          </p:cNvPicPr>
          <p:nvPr>
            <p:ph idx="1"/>
          </p:nvPr>
        </p:nvPicPr>
        <p:blipFill rotWithShape="1">
          <a:blip r:embed="rId2"/>
          <a:srcRect l="4496" t="29311" r="5891" b="14642"/>
          <a:stretch/>
        </p:blipFill>
        <p:spPr>
          <a:xfrm>
            <a:off x="279133" y="1853497"/>
            <a:ext cx="11713945" cy="4884189"/>
          </a:xfrm>
          <a:prstGeom prst="rect">
            <a:avLst/>
          </a:prstGeom>
        </p:spPr>
      </p:pic>
    </p:spTree>
    <p:extLst>
      <p:ext uri="{BB962C8B-B14F-4D97-AF65-F5344CB8AC3E}">
        <p14:creationId xmlns:p14="http://schemas.microsoft.com/office/powerpoint/2010/main" val="1240178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progress</a:t>
            </a:r>
            <a:endParaRPr lang="en-US" dirty="0"/>
          </a:p>
        </p:txBody>
      </p:sp>
      <p:sp>
        <p:nvSpPr>
          <p:cNvPr id="3" name="Text Placeholder 2"/>
          <p:cNvSpPr>
            <a:spLocks noGrp="1"/>
          </p:cNvSpPr>
          <p:nvPr>
            <p:ph type="body" idx="1"/>
          </p:nvPr>
        </p:nvSpPr>
        <p:spPr/>
        <p:txBody>
          <a:bodyPr/>
          <a:lstStyle/>
          <a:p>
            <a:r>
              <a:rPr lang="en-GB" dirty="0" smtClean="0"/>
              <a:t>7</a:t>
            </a:r>
            <a:r>
              <a:rPr lang="en-GB" baseline="30000" dirty="0" smtClean="0"/>
              <a:t>th</a:t>
            </a:r>
            <a:r>
              <a:rPr lang="en-GB" dirty="0" smtClean="0"/>
              <a:t> Floor Team</a:t>
            </a:r>
            <a:endParaRPr lang="en-US" dirty="0"/>
          </a:p>
        </p:txBody>
      </p:sp>
    </p:spTree>
    <p:extLst>
      <p:ext uri="{BB962C8B-B14F-4D97-AF65-F5344CB8AC3E}">
        <p14:creationId xmlns:p14="http://schemas.microsoft.com/office/powerpoint/2010/main" val="21359920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370</TotalTime>
  <Words>1083</Words>
  <Application>Microsoft Office PowerPoint</Application>
  <PresentationFormat>Widescreen</PresentationFormat>
  <Paragraphs>133</Paragraphs>
  <Slides>24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华文仿宋</vt:lpstr>
      <vt:lpstr>Calibri</vt:lpstr>
      <vt:lpstr>Tw Cen MT</vt:lpstr>
      <vt:lpstr>Tw Cen MT Condensed</vt:lpstr>
      <vt:lpstr>Wingdings</vt:lpstr>
      <vt:lpstr>Wingdings 3</vt:lpstr>
      <vt:lpstr>Integral</vt:lpstr>
      <vt:lpstr>Organic Food</vt:lpstr>
      <vt:lpstr>Why 7th floor?</vt:lpstr>
      <vt:lpstr>Why organic as our topic?</vt:lpstr>
      <vt:lpstr>Market growth in America</vt:lpstr>
      <vt:lpstr>Project’s outline</vt:lpstr>
      <vt:lpstr>Logic Model </vt:lpstr>
      <vt:lpstr>Participant</vt:lpstr>
      <vt:lpstr>Logic Model</vt:lpstr>
      <vt:lpstr>progress</vt:lpstr>
      <vt:lpstr>Recall our logic model</vt:lpstr>
      <vt:lpstr>Recall our Project’s outline</vt:lpstr>
      <vt:lpstr>What is organic ?</vt:lpstr>
      <vt:lpstr>Characteristic Organic food</vt:lpstr>
      <vt:lpstr>Why Organic Food?</vt:lpstr>
      <vt:lpstr>Regulation</vt:lpstr>
      <vt:lpstr>(1) Organic Production and Handling Requirements</vt:lpstr>
      <vt:lpstr>(2) Labels, Labeling</vt:lpstr>
      <vt:lpstr>Certification and accreditation of certifying agent</vt:lpstr>
      <vt:lpstr>Discussion</vt:lpstr>
      <vt:lpstr>What is Whole Grain?</vt:lpstr>
      <vt:lpstr>Grain Anatomy</vt:lpstr>
      <vt:lpstr>Example of whole grain</vt:lpstr>
      <vt:lpstr>Brown Rice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Organic Food</dc:title>
  <dc:creator>JEAN Seetala</dc:creator>
  <cp:lastModifiedBy>JEAN Seetala</cp:lastModifiedBy>
  <cp:revision>17</cp:revision>
  <dcterms:created xsi:type="dcterms:W3CDTF">2015-03-18T03:03:41Z</dcterms:created>
  <dcterms:modified xsi:type="dcterms:W3CDTF">2015-04-11T08:16:54Z</dcterms:modified>
</cp:coreProperties>
</file>