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1FF"/>
    <a:srgbClr val="3FD900"/>
    <a:srgbClr val="FC6220"/>
    <a:srgbClr val="0351ED"/>
    <a:srgbClr val="08A030"/>
    <a:srgbClr val="00D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6"/>
    <p:restoredTop sz="74824" autoAdjust="0"/>
  </p:normalViewPr>
  <p:slideViewPr>
    <p:cSldViewPr snapToGrid="0" snapToObjects="1">
      <p:cViewPr varScale="1">
        <p:scale>
          <a:sx n="85" d="100"/>
          <a:sy n="85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world.co.kr/diagram/14730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책들이 </a:t>
            </a:r>
            <a:r>
              <a:rPr lang="en-US" altLang="ko-KR" dirty="0"/>
              <a:t>( </a:t>
            </a:r>
            <a:r>
              <a:rPr lang="ko-KR" altLang="en-US" dirty="0"/>
              <a:t>책 </a:t>
            </a:r>
            <a:r>
              <a:rPr lang="en-US" altLang="ko-KR" dirty="0"/>
              <a:t>+ </a:t>
            </a:r>
            <a:r>
              <a:rPr lang="ko-KR" altLang="en-US" dirty="0"/>
              <a:t>집들이</a:t>
            </a:r>
            <a:r>
              <a:rPr lang="en-US" altLang="ko-KR" dirty="0"/>
              <a:t> )</a:t>
            </a:r>
          </a:p>
          <a:p>
            <a:r>
              <a:rPr lang="ko-KR" altLang="en-US" dirty="0"/>
              <a:t>당신의 책장에 </a:t>
            </a:r>
            <a:r>
              <a:rPr lang="en-US" altLang="ko-KR" dirty="0"/>
              <a:t>“</a:t>
            </a:r>
            <a:r>
              <a:rPr lang="ko-KR" altLang="en-US" dirty="0"/>
              <a:t>책들이</a:t>
            </a:r>
            <a:r>
              <a:rPr lang="en-US" altLang="ko-KR" dirty="0"/>
              <a:t>”</a:t>
            </a:r>
            <a:r>
              <a:rPr lang="ko-KR" altLang="en-US" dirty="0"/>
              <a:t>가 방문합니다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개인에게는 맞춤형 독서 추천 및 책장의 </a:t>
            </a:r>
            <a:r>
              <a:rPr lang="en-US" altLang="ko-KR" dirty="0"/>
              <a:t>DB</a:t>
            </a:r>
            <a:r>
              <a:rPr lang="ko-KR" altLang="en-US" dirty="0"/>
              <a:t>화를</a:t>
            </a:r>
            <a:r>
              <a:rPr lang="en-US" altLang="ko-KR" dirty="0"/>
              <a:t>,</a:t>
            </a:r>
            <a:r>
              <a:rPr lang="ko-KR" altLang="en-US" dirty="0"/>
              <a:t> 공공기관에는 서적 분류</a:t>
            </a:r>
            <a:r>
              <a:rPr lang="en-US" altLang="ko-KR" dirty="0"/>
              <a:t>/</a:t>
            </a:r>
            <a:r>
              <a:rPr lang="ko-KR" altLang="en-US" dirty="0"/>
              <a:t>정리</a:t>
            </a:r>
            <a:r>
              <a:rPr lang="en-US" altLang="ko-KR" dirty="0"/>
              <a:t>/</a:t>
            </a:r>
            <a:r>
              <a:rPr lang="ko-KR" altLang="en-US" dirty="0"/>
              <a:t>인덱싱을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책들이 있는 곳에는 </a:t>
            </a:r>
            <a:r>
              <a:rPr lang="en-US" altLang="ko-KR" dirty="0"/>
              <a:t>“</a:t>
            </a:r>
            <a:r>
              <a:rPr lang="ko-KR" altLang="en-US" dirty="0"/>
              <a:t>책들이</a:t>
            </a:r>
            <a:r>
              <a:rPr lang="en-US" altLang="ko-KR" dirty="0"/>
              <a:t>“</a:t>
            </a:r>
            <a:r>
              <a:rPr lang="ko-KR" altLang="en-US" dirty="0"/>
              <a:t>가 필요해요</a:t>
            </a:r>
            <a:r>
              <a:rPr lang="en-US" altLang="ko-KR" dirty="0"/>
              <a:t>! (</a:t>
            </a:r>
            <a:r>
              <a:rPr lang="ko-KR" altLang="en-US" dirty="0"/>
              <a:t>말장난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개인용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당신의 책장을 찍어보세요</a:t>
            </a:r>
            <a:r>
              <a:rPr lang="en-US" altLang="ko-KR" dirty="0"/>
              <a:t>. </a:t>
            </a:r>
            <a:r>
              <a:rPr lang="ko-KR" altLang="en-US" dirty="0"/>
              <a:t>지금 바로</a:t>
            </a:r>
            <a:r>
              <a:rPr lang="en-US" altLang="ko-KR" dirty="0"/>
              <a:t> </a:t>
            </a:r>
            <a:r>
              <a:rPr lang="ko-KR" altLang="en-US" dirty="0"/>
              <a:t>모든 서적을 목록화 하여 한 눈에 보여드립니다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어떤 분야의 책을 많이 읽었는지 확인하고 사용자의 취향에 맞춰 책을 추천해드립니다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다방면의 교양이 필요하신 분에겐 밸런스를 맞추는 추천을</a:t>
            </a:r>
            <a:r>
              <a:rPr lang="en-US" altLang="ko-KR" dirty="0"/>
              <a:t>, </a:t>
            </a:r>
            <a:r>
              <a:rPr lang="ko-KR" altLang="en-US" dirty="0"/>
              <a:t>선택과 집중이 필요하신 분에겐 맞춤형 추천을 드립니다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//////////////////////////////////</a:t>
            </a:r>
          </a:p>
          <a:p>
            <a:endParaRPr lang="en-US" altLang="ko-KR" dirty="0"/>
          </a:p>
          <a:p>
            <a:r>
              <a:rPr lang="ko-KR" altLang="en-US" dirty="0"/>
              <a:t>책들이라는 이름 설명 </a:t>
            </a:r>
            <a:r>
              <a:rPr lang="en-US" altLang="ko-KR" dirty="0"/>
              <a:t>+ </a:t>
            </a:r>
            <a:r>
              <a:rPr lang="ko-KR" altLang="en-US" dirty="0"/>
              <a:t>그래서 이 어플이 무엇을 하는가에 대한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문단 </a:t>
            </a:r>
            <a:r>
              <a:rPr lang="en-US" altLang="ko-KR" dirty="0"/>
              <a:t>: </a:t>
            </a:r>
            <a:r>
              <a:rPr lang="ko-KR" altLang="en-US" dirty="0"/>
              <a:t>개인용에 초점을 맞춰서 </a:t>
            </a:r>
            <a:r>
              <a:rPr lang="en-US" altLang="ko-KR" dirty="0"/>
              <a:t>-&gt; </a:t>
            </a:r>
            <a:r>
              <a:rPr lang="ko-KR" altLang="en-US" dirty="0"/>
              <a:t>준규 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두번째 문단 </a:t>
            </a:r>
            <a:r>
              <a:rPr lang="en-US" altLang="ko-KR" dirty="0"/>
              <a:t>: </a:t>
            </a:r>
            <a:r>
              <a:rPr lang="ko-KR" altLang="en-US" dirty="0"/>
              <a:t>공공 기관용에 초점을 맞춰서 </a:t>
            </a:r>
            <a:r>
              <a:rPr lang="en-US" altLang="ko-KR" dirty="0"/>
              <a:t>-&gt; </a:t>
            </a:r>
            <a:r>
              <a:rPr lang="ko-KR" altLang="en-US" dirty="0"/>
              <a:t>윤원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길어야 </a:t>
            </a:r>
            <a:r>
              <a:rPr lang="en-US" altLang="ko-KR" dirty="0"/>
              <a:t>3</a:t>
            </a:r>
            <a:r>
              <a:rPr lang="ko-KR" altLang="en-US" dirty="0"/>
              <a:t>줄 정도</a:t>
            </a:r>
            <a:r>
              <a:rPr lang="en-US" altLang="ko-KR" dirty="0"/>
              <a:t>, </a:t>
            </a:r>
            <a:r>
              <a:rPr lang="ko-KR" altLang="en-US" dirty="0"/>
              <a:t>글씨 크기는 </a:t>
            </a:r>
            <a:r>
              <a:rPr lang="en-US" altLang="ko-KR" dirty="0"/>
              <a:t>24p </a:t>
            </a:r>
            <a:r>
              <a:rPr lang="ko-KR" altLang="en-US" dirty="0"/>
              <a:t>정도로 통일해보자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오른쪽에 전체적인 그림 </a:t>
            </a:r>
            <a:r>
              <a:rPr lang="en-US" altLang="ko-KR" dirty="0"/>
              <a:t>(1)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올린다</a:t>
            </a:r>
            <a:r>
              <a:rPr lang="en-US" altLang="ko-KR" dirty="0"/>
              <a:t>. -&gt; </a:t>
            </a:r>
            <a:r>
              <a:rPr lang="ko-KR" altLang="en-US" dirty="0"/>
              <a:t>윤원 </a:t>
            </a:r>
            <a:r>
              <a:rPr lang="ko-KR" altLang="en-US" dirty="0" err="1"/>
              <a:t>그림그려보기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64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독서하는 교양인 위한 맞춤형 솔루션 제공</a:t>
            </a:r>
            <a:endParaRPr lang="en-US" altLang="ko-KR" dirty="0"/>
          </a:p>
          <a:p>
            <a:r>
              <a:rPr lang="ko-KR" altLang="en-US" dirty="0"/>
              <a:t>어떤 분야의 책을 읽는가</a:t>
            </a:r>
            <a:r>
              <a:rPr lang="en-US" altLang="ko-KR" dirty="0"/>
              <a:t>? </a:t>
            </a:r>
            <a:r>
              <a:rPr lang="ko-KR" altLang="en-US" dirty="0"/>
              <a:t>베스트 셀러 위주로 읽는가</a:t>
            </a:r>
            <a:r>
              <a:rPr lang="en-US" altLang="ko-KR" dirty="0"/>
              <a:t>? </a:t>
            </a:r>
            <a:r>
              <a:rPr lang="ko-KR" altLang="en-US" dirty="0"/>
              <a:t>유저가 원하는 이상적인 목표를 입력 받아서 도움 제공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???: </a:t>
            </a:r>
            <a:r>
              <a:rPr lang="ko-KR" altLang="en-US" dirty="0"/>
              <a:t>넓고 얕은 지식을 원해</a:t>
            </a:r>
            <a:r>
              <a:rPr lang="en-US" altLang="ko-KR" dirty="0"/>
              <a:t>! -&gt; </a:t>
            </a:r>
            <a:r>
              <a:rPr lang="ko-KR" altLang="en-US" dirty="0"/>
              <a:t>다양한 서적을 읽을 수 있게 다양한 분야의 베스트 셀러를 추천</a:t>
            </a:r>
            <a:endParaRPr lang="en-US" altLang="ko-KR" dirty="0"/>
          </a:p>
          <a:p>
            <a:r>
              <a:rPr lang="en-US" altLang="ko-KR" dirty="0"/>
              <a:t>???: </a:t>
            </a:r>
            <a:r>
              <a:rPr lang="ko-KR" altLang="en-US" dirty="0"/>
              <a:t>한 분야를 깊게 파고 싶어 </a:t>
            </a:r>
            <a:r>
              <a:rPr lang="en-US" altLang="ko-KR" dirty="0"/>
              <a:t>-&gt; </a:t>
            </a:r>
            <a:r>
              <a:rPr lang="ko-KR" altLang="en-US" dirty="0"/>
              <a:t>해당 분야에서 평가</a:t>
            </a:r>
            <a:r>
              <a:rPr lang="en-US" altLang="ko-KR" dirty="0"/>
              <a:t>, </a:t>
            </a:r>
            <a:r>
              <a:rPr lang="ko-KR" altLang="en-US" dirty="0"/>
              <a:t>리뷰</a:t>
            </a:r>
            <a:r>
              <a:rPr lang="en-US" altLang="ko-KR" dirty="0"/>
              <a:t>, </a:t>
            </a:r>
            <a:r>
              <a:rPr lang="ko-KR" altLang="en-US" dirty="0"/>
              <a:t>언급이 많은 서적을 추천 </a:t>
            </a:r>
            <a:r>
              <a:rPr lang="en-US" altLang="ko-KR" dirty="0"/>
              <a:t>-&gt; </a:t>
            </a:r>
            <a:r>
              <a:rPr lang="ko-KR" altLang="en-US" dirty="0"/>
              <a:t>일방적인 베스트 셀러 말고도 의견 대립이 일어나는 서적을 추천 </a:t>
            </a:r>
            <a:r>
              <a:rPr lang="en-US" altLang="ko-KR" dirty="0"/>
              <a:t>(</a:t>
            </a:r>
            <a:r>
              <a:rPr lang="ko-KR" altLang="en-US" dirty="0"/>
              <a:t>비판적 독서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/////////////////////////////////</a:t>
            </a:r>
          </a:p>
          <a:p>
            <a:endParaRPr lang="en-US" altLang="ko-KR" dirty="0"/>
          </a:p>
          <a:p>
            <a:r>
              <a:rPr lang="ko-KR" altLang="en-US" dirty="0"/>
              <a:t>목적과 활용예시를 씁니다</a:t>
            </a:r>
            <a:r>
              <a:rPr lang="en-US" altLang="ko-KR" dirty="0"/>
              <a:t>. </a:t>
            </a:r>
            <a:r>
              <a:rPr lang="ko-KR" altLang="en-US" dirty="0"/>
              <a:t>위의 예시를 고쳐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활용 </a:t>
            </a:r>
            <a:r>
              <a:rPr lang="en-US" altLang="ko-KR" dirty="0"/>
              <a:t>: </a:t>
            </a:r>
            <a:r>
              <a:rPr lang="ko-KR" altLang="en-US" dirty="0"/>
              <a:t>개인용과 공공기관용으로 나눠서</a:t>
            </a:r>
            <a:r>
              <a:rPr lang="en-US" altLang="ko-KR" dirty="0"/>
              <a:t>, </a:t>
            </a:r>
            <a:r>
              <a:rPr lang="ko-KR" altLang="en-US" dirty="0"/>
              <a:t>개인용의 경우는 취향을 분석해주고</a:t>
            </a:r>
            <a:r>
              <a:rPr lang="en-US" altLang="ko-KR" dirty="0"/>
              <a:t>, </a:t>
            </a:r>
            <a:r>
              <a:rPr lang="ko-KR" altLang="en-US" dirty="0"/>
              <a:t>공공기관용에서는 책장을 관리하는 용도로 쓸 겁니다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활용 예시를 여기에 </a:t>
            </a:r>
            <a:r>
              <a:rPr lang="ko-KR" altLang="en-US" dirty="0" err="1"/>
              <a:t>넣을까여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http://www.pptworld.co.kr/diagram/147300</a:t>
            </a:r>
            <a:r>
              <a:rPr lang="en-US" altLang="ko-KR" dirty="0"/>
              <a:t> -&gt; </a:t>
            </a:r>
            <a:r>
              <a:rPr lang="ko-KR" altLang="en-US" dirty="0"/>
              <a:t>개인용 준규</a:t>
            </a:r>
            <a:r>
              <a:rPr lang="en-US" altLang="ko-KR" dirty="0"/>
              <a:t>, </a:t>
            </a:r>
            <a:r>
              <a:rPr lang="ko-KR" altLang="en-US" dirty="0"/>
              <a:t>공공기관용 윤원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12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유저와 레이아웃의 상호작용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터치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음성인식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카메라로 책장의 사진을 받아서 </a:t>
            </a:r>
            <a:r>
              <a:rPr lang="en-US" altLang="ko-KR" dirty="0"/>
              <a:t>OCR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로 책 제목 추출 및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수동 입력도 받을 수 있어야함 </a:t>
            </a:r>
            <a:r>
              <a:rPr lang="en-US" altLang="ko-KR" dirty="0"/>
              <a:t>(</a:t>
            </a:r>
            <a:r>
              <a:rPr lang="ko-KR" altLang="en-US" dirty="0"/>
              <a:t>얇은 책</a:t>
            </a:r>
            <a:r>
              <a:rPr lang="en-US" altLang="ko-KR" dirty="0"/>
              <a:t>, </a:t>
            </a:r>
            <a:r>
              <a:rPr lang="ko-KR" altLang="en-US" dirty="0"/>
              <a:t>인식 불가능한 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///</a:t>
            </a:r>
          </a:p>
          <a:p>
            <a:endParaRPr lang="en-US" altLang="ko-KR" dirty="0"/>
          </a:p>
          <a:p>
            <a:r>
              <a:rPr lang="ko-KR" altLang="en-US" dirty="0"/>
              <a:t>여기에는 구현 방식을 쓸 거예요 그림이 </a:t>
            </a:r>
            <a:r>
              <a:rPr lang="ko-KR" altLang="en-US" dirty="0" err="1"/>
              <a:t>많겠져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앞에서 이런 목적으로 했다고 했어요</a:t>
            </a:r>
            <a:endParaRPr lang="en-US" altLang="ko-KR" dirty="0"/>
          </a:p>
          <a:p>
            <a:r>
              <a:rPr lang="ko-KR" altLang="en-US" dirty="0"/>
              <a:t>개인용과 공공기관용으로 나눠서</a:t>
            </a:r>
            <a:r>
              <a:rPr lang="en-US" altLang="ko-KR" dirty="0"/>
              <a:t>, </a:t>
            </a:r>
            <a:r>
              <a:rPr lang="ko-KR" altLang="en-US" dirty="0"/>
              <a:t>개인용의 경우는 취향을 분석해주고</a:t>
            </a:r>
            <a:r>
              <a:rPr lang="en-US" altLang="ko-KR" dirty="0"/>
              <a:t>, </a:t>
            </a:r>
            <a:r>
              <a:rPr lang="ko-KR" altLang="en-US" dirty="0"/>
              <a:t>공공기관용에서는 책장을 관리하는 용도로 쓸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일단 두 용도에서 겹치는 부분의 기술구현을 먼저 설명합시다</a:t>
            </a:r>
            <a:r>
              <a:rPr lang="en-US" altLang="ko-KR" dirty="0"/>
              <a:t>. -&gt; </a:t>
            </a:r>
            <a:r>
              <a:rPr lang="ko-KR" altLang="en-US" dirty="0"/>
              <a:t>책 정보를 받는 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개인용으로 만들 때 어떻게 구현해야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과정으로는</a:t>
            </a:r>
            <a:r>
              <a:rPr lang="en-US" altLang="ko-KR" dirty="0"/>
              <a:t>, (</a:t>
            </a:r>
            <a:r>
              <a:rPr lang="ko-KR" altLang="en-US" dirty="0"/>
              <a:t>버튼 </a:t>
            </a:r>
            <a:r>
              <a:rPr lang="en-US" altLang="ko-KR" dirty="0"/>
              <a:t>OR </a:t>
            </a:r>
            <a:r>
              <a:rPr lang="ko-KR" altLang="en-US" dirty="0"/>
              <a:t>음성인식</a:t>
            </a:r>
            <a:r>
              <a:rPr lang="en-US" altLang="ko-KR" dirty="0"/>
              <a:t>) -&gt; </a:t>
            </a:r>
            <a:r>
              <a:rPr lang="ko-KR" altLang="en-US" dirty="0"/>
              <a:t>카메라로 책장 찍는</a:t>
            </a:r>
            <a:r>
              <a:rPr lang="en-US" altLang="ko-KR" dirty="0"/>
              <a:t> </a:t>
            </a:r>
            <a:r>
              <a:rPr lang="ko-KR" altLang="en-US" dirty="0"/>
              <a:t>입력을 받아서 </a:t>
            </a:r>
            <a:r>
              <a:rPr lang="en-US" altLang="ko-KR" dirty="0"/>
              <a:t>-&gt; OCR</a:t>
            </a:r>
            <a:r>
              <a:rPr lang="ko-KR" altLang="en-US" dirty="0"/>
              <a:t>로 책 등에 있는 제목을 긁어서 </a:t>
            </a:r>
            <a:r>
              <a:rPr lang="en-US" altLang="ko-KR" dirty="0"/>
              <a:t>DB</a:t>
            </a:r>
            <a:r>
              <a:rPr lang="ko-KR" altLang="en-US" dirty="0"/>
              <a:t>에 저장하고 </a:t>
            </a:r>
            <a:r>
              <a:rPr lang="en-US" altLang="ko-KR" dirty="0"/>
              <a:t>-&gt; </a:t>
            </a:r>
            <a:r>
              <a:rPr lang="ko-KR" altLang="en-US" dirty="0"/>
              <a:t>저장된 책 제목으로 인터넷 </a:t>
            </a:r>
            <a:r>
              <a:rPr lang="ko-KR" altLang="en-US" dirty="0" err="1"/>
              <a:t>크롤링을</a:t>
            </a:r>
            <a:r>
              <a:rPr lang="ko-KR" altLang="en-US" dirty="0"/>
              <a:t> 해서 수집한 데이터로 책을 추천</a:t>
            </a:r>
            <a:r>
              <a:rPr lang="en-US" altLang="ko-KR" dirty="0"/>
              <a:t>-&gt; </a:t>
            </a:r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 err="1"/>
              <a:t>한국십진분류표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마지막으로 독서량</a:t>
            </a:r>
            <a:r>
              <a:rPr lang="en-US" altLang="ko-KR" dirty="0"/>
              <a:t>(</a:t>
            </a:r>
            <a:r>
              <a:rPr lang="ko-KR" altLang="en-US" dirty="0"/>
              <a:t>책 양</a:t>
            </a:r>
            <a:r>
              <a:rPr lang="en-US" altLang="ko-KR" dirty="0"/>
              <a:t>)</a:t>
            </a:r>
            <a:r>
              <a:rPr lang="ko-KR" altLang="en-US" dirty="0"/>
              <a:t>에 관련된 </a:t>
            </a:r>
            <a:r>
              <a:rPr lang="ko-KR" altLang="en-US" dirty="0" err="1"/>
              <a:t>티어를</a:t>
            </a:r>
            <a:r>
              <a:rPr lang="ko-KR" altLang="en-US" dirty="0"/>
              <a:t>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 err="1"/>
              <a:t>한국십진분류표</a:t>
            </a:r>
            <a:r>
              <a:rPr lang="ko-KR" altLang="en-US" dirty="0"/>
              <a:t> 참고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일단 요 장은 개인용만 넣읍시다 </a:t>
            </a:r>
            <a:r>
              <a:rPr lang="en-US" altLang="ko-KR" dirty="0"/>
              <a:t>(</a:t>
            </a:r>
            <a:r>
              <a:rPr lang="ko-KR" altLang="en-US" dirty="0"/>
              <a:t>반은 글씨</a:t>
            </a:r>
            <a:r>
              <a:rPr lang="en-US" altLang="ko-KR" dirty="0"/>
              <a:t>, </a:t>
            </a:r>
            <a:r>
              <a:rPr lang="ko-KR" altLang="en-US" dirty="0"/>
              <a:t>반은 그림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40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버튼 </a:t>
            </a:r>
            <a:r>
              <a:rPr lang="en-US" altLang="ko-KR" dirty="0"/>
              <a:t>OR </a:t>
            </a:r>
            <a:r>
              <a:rPr lang="ko-KR" altLang="en-US" dirty="0"/>
              <a:t>음성인식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카메라로 책장 사진 한 장 이상 입력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책 등에 있는 제목 추출</a:t>
            </a:r>
            <a:r>
              <a:rPr lang="en-US" altLang="ko-KR" dirty="0"/>
              <a:t>(OCR) </a:t>
            </a:r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책 제목으로 </a:t>
            </a:r>
            <a:r>
              <a:rPr lang="en-US" altLang="ko-KR" dirty="0"/>
              <a:t>ISBN </a:t>
            </a:r>
            <a:r>
              <a:rPr lang="ko-KR" altLang="en-US" dirty="0"/>
              <a:t>번호 검색 및 분류 파악 </a:t>
            </a:r>
            <a:r>
              <a:rPr lang="en-US" altLang="ko-KR" dirty="0"/>
              <a:t>(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파악한 정보로 추천할 서적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전자서점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독서량</a:t>
            </a:r>
            <a:r>
              <a:rPr lang="en-US" altLang="ko-KR" dirty="0"/>
              <a:t>(</a:t>
            </a:r>
            <a:r>
              <a:rPr lang="ko-KR" altLang="en-US" dirty="0"/>
              <a:t>책 양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err="1"/>
              <a:t>티어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</a:p>
          <a:p>
            <a:endParaRPr lang="en-US" altLang="ko-KR" dirty="0"/>
          </a:p>
          <a:p>
            <a:r>
              <a:rPr lang="ko-KR" altLang="en-US" dirty="0"/>
              <a:t>여기에는 구현 방식을 쓸 거예요 그림이 </a:t>
            </a:r>
            <a:r>
              <a:rPr lang="ko-KR" altLang="en-US" dirty="0" err="1"/>
              <a:t>많겠져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앞에서 이런 목적으로 했다고 했어요</a:t>
            </a:r>
            <a:endParaRPr lang="en-US" altLang="ko-KR" dirty="0"/>
          </a:p>
          <a:p>
            <a:r>
              <a:rPr lang="ko-KR" altLang="en-US" dirty="0"/>
              <a:t>개인용과 공공기관용으로 나눠서</a:t>
            </a:r>
            <a:r>
              <a:rPr lang="en-US" altLang="ko-KR" dirty="0"/>
              <a:t>, </a:t>
            </a:r>
            <a:r>
              <a:rPr lang="ko-KR" altLang="en-US" dirty="0"/>
              <a:t>개인용의 경우는 취향을 분석해주고</a:t>
            </a:r>
            <a:r>
              <a:rPr lang="en-US" altLang="ko-KR" dirty="0"/>
              <a:t>, </a:t>
            </a:r>
            <a:r>
              <a:rPr lang="ko-KR" altLang="en-US" dirty="0"/>
              <a:t>공공기관용에서는 책장을 관리하는 용도로 쓸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개인용으로 만들 때 어떻게 구현해야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과정으로는</a:t>
            </a:r>
            <a:r>
              <a:rPr lang="en-US" altLang="ko-KR" dirty="0"/>
              <a:t>, (</a:t>
            </a:r>
            <a:r>
              <a:rPr lang="ko-KR" altLang="en-US" dirty="0"/>
              <a:t>버튼 </a:t>
            </a:r>
            <a:r>
              <a:rPr lang="en-US" altLang="ko-KR" dirty="0"/>
              <a:t>OR </a:t>
            </a:r>
            <a:r>
              <a:rPr lang="ko-KR" altLang="en-US" dirty="0"/>
              <a:t>음성인식</a:t>
            </a:r>
            <a:r>
              <a:rPr lang="en-US" altLang="ko-KR" dirty="0"/>
              <a:t>) -&gt; </a:t>
            </a:r>
            <a:r>
              <a:rPr lang="ko-KR" altLang="en-US" dirty="0"/>
              <a:t>카메라로 책장 찍는</a:t>
            </a:r>
            <a:r>
              <a:rPr lang="en-US" altLang="ko-KR" dirty="0"/>
              <a:t> </a:t>
            </a:r>
            <a:r>
              <a:rPr lang="ko-KR" altLang="en-US" dirty="0"/>
              <a:t>입력을 받아서 </a:t>
            </a:r>
            <a:r>
              <a:rPr lang="en-US" altLang="ko-KR" dirty="0"/>
              <a:t>-&gt; OCR</a:t>
            </a:r>
            <a:r>
              <a:rPr lang="ko-KR" altLang="en-US" dirty="0"/>
              <a:t>로 책 등에 있는 제목을 긁어서 </a:t>
            </a:r>
            <a:r>
              <a:rPr lang="en-US" altLang="ko-KR" dirty="0"/>
              <a:t>DB</a:t>
            </a:r>
            <a:r>
              <a:rPr lang="ko-KR" altLang="en-US" dirty="0"/>
              <a:t>에 저장하고 </a:t>
            </a:r>
            <a:r>
              <a:rPr lang="en-US" altLang="ko-KR" dirty="0"/>
              <a:t>-&gt; </a:t>
            </a:r>
            <a:r>
              <a:rPr lang="ko-KR" altLang="en-US" dirty="0"/>
              <a:t>저장된 책 제목으로 인터넷 </a:t>
            </a:r>
            <a:r>
              <a:rPr lang="ko-KR" altLang="en-US" dirty="0" err="1"/>
              <a:t>크롤링을</a:t>
            </a:r>
            <a:r>
              <a:rPr lang="ko-KR" altLang="en-US" dirty="0"/>
              <a:t> 해서 수집한 데이터로 책을 추천</a:t>
            </a:r>
            <a:r>
              <a:rPr lang="en-US" altLang="ko-KR" dirty="0"/>
              <a:t>-&gt; </a:t>
            </a:r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 err="1"/>
              <a:t>한국십진분류표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마지막으로 독서량</a:t>
            </a:r>
            <a:r>
              <a:rPr lang="en-US" altLang="ko-KR" dirty="0"/>
              <a:t>(</a:t>
            </a:r>
            <a:r>
              <a:rPr lang="ko-KR" altLang="en-US" dirty="0"/>
              <a:t>책 양</a:t>
            </a:r>
            <a:r>
              <a:rPr lang="en-US" altLang="ko-KR" dirty="0"/>
              <a:t>)</a:t>
            </a:r>
            <a:r>
              <a:rPr lang="ko-KR" altLang="en-US" dirty="0"/>
              <a:t>에 관련된 </a:t>
            </a:r>
            <a:r>
              <a:rPr lang="ko-KR" altLang="en-US" dirty="0" err="1"/>
              <a:t>티어를</a:t>
            </a:r>
            <a:r>
              <a:rPr lang="ko-KR" altLang="en-US" dirty="0"/>
              <a:t>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개인용 </a:t>
            </a:r>
            <a:r>
              <a:rPr lang="en-US" altLang="ko-KR" dirty="0"/>
              <a:t>: </a:t>
            </a:r>
            <a:r>
              <a:rPr lang="ko-KR" altLang="en-US" dirty="0"/>
              <a:t>취향 분석을 어떻게 해 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기업용 </a:t>
            </a:r>
            <a:r>
              <a:rPr lang="en-US" altLang="ko-KR" dirty="0"/>
              <a:t>: DB </a:t>
            </a:r>
            <a:r>
              <a:rPr lang="ko-KR" altLang="en-US" dirty="0"/>
              <a:t>관리를 어떻게 해 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 err="1"/>
              <a:t>한국십진분류표</a:t>
            </a:r>
            <a:r>
              <a:rPr lang="ko-KR" altLang="en-US" dirty="0"/>
              <a:t> 참고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일단 요 장은 공공기관용만 넣읍시다 </a:t>
            </a:r>
            <a:r>
              <a:rPr lang="en-US" altLang="ko-KR" dirty="0"/>
              <a:t>(</a:t>
            </a:r>
            <a:r>
              <a:rPr lang="ko-KR" altLang="en-US" dirty="0"/>
              <a:t>반은 글씨</a:t>
            </a:r>
            <a:r>
              <a:rPr lang="en-US" altLang="ko-KR" dirty="0"/>
              <a:t>, </a:t>
            </a:r>
            <a:r>
              <a:rPr lang="ko-KR" altLang="en-US" dirty="0"/>
              <a:t>반은 그림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74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 사용자가 자신이 원하는 이상적인 모습으로 거듭날 수 있게 </a:t>
            </a:r>
            <a:r>
              <a:rPr lang="ko-KR" altLang="en-US" dirty="0" err="1"/>
              <a:t>도와줌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</a:p>
          <a:p>
            <a:endParaRPr lang="en-US" altLang="ko-KR" dirty="0"/>
          </a:p>
          <a:p>
            <a:r>
              <a:rPr lang="ko-KR" altLang="en-US" dirty="0"/>
              <a:t>기대효과를 여기에 넣어 볼까요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(with</a:t>
            </a:r>
            <a:r>
              <a:rPr lang="ko-KR" altLang="en-US" dirty="0"/>
              <a:t> 여러가지 그림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546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502435" y="5690150"/>
            <a:ext cx="5371930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dirty="0">
                <a:solidFill>
                  <a:srgbClr val="00D53F"/>
                </a:solidFill>
              </a:rPr>
              <a:t>남윤원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박준규</a:t>
            </a:r>
            <a:r>
              <a:rPr lang="en-US" altLang="ko-KR" sz="1800" dirty="0">
                <a:solidFill>
                  <a:srgbClr val="00D53F"/>
                </a:solidFill>
              </a:rPr>
              <a:t> 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4162961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Smoothes2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4668799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ko-KR" altLang="en-US" sz="1500" dirty="0">
                <a:solidFill>
                  <a:srgbClr val="00D53F"/>
                </a:solidFill>
              </a:rPr>
              <a:t>책들이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>
            <a:extLst>
              <a:ext uri="{FF2B5EF4-FFF2-40B4-BE49-F238E27FC236}">
                <a16:creationId xmlns:a16="http://schemas.microsoft.com/office/drawing/2014/main" id="{075D1BEC-5942-42FC-869D-4380C0553340}"/>
              </a:ext>
            </a:extLst>
          </p:cNvPr>
          <p:cNvSpPr txBox="1">
            <a:spLocks/>
          </p:cNvSpPr>
          <p:nvPr/>
        </p:nvSpPr>
        <p:spPr>
          <a:xfrm>
            <a:off x="307766" y="975120"/>
            <a:ext cx="6988025" cy="5318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개인용으로서 당신에게 필요한 책을 찾아드립니다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공공 기관용으로서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수많은 책을 효율적으로 관리해드립니다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398D0-7365-4E9D-88B0-BB676652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98" y="1012117"/>
            <a:ext cx="4248150" cy="53183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AD64CF-6ADE-4A7C-B248-A50B6C05AB51}"/>
              </a:ext>
            </a:extLst>
          </p:cNvPr>
          <p:cNvSpPr/>
          <p:nvPr/>
        </p:nvSpPr>
        <p:spPr>
          <a:xfrm>
            <a:off x="7501912" y="2427442"/>
            <a:ext cx="4046621" cy="1463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개인용</a:t>
            </a: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당신에게 필요한 책을 찾아드립니다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14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0BA2EA-EF7E-4D4F-B7EC-F879E15144F4}"/>
              </a:ext>
            </a:extLst>
          </p:cNvPr>
          <p:cNvSpPr/>
          <p:nvPr/>
        </p:nvSpPr>
        <p:spPr>
          <a:xfrm>
            <a:off x="7501912" y="4053746"/>
            <a:ext cx="4046621" cy="1535957"/>
          </a:xfrm>
          <a:prstGeom prst="rect">
            <a:avLst/>
          </a:prstGeom>
          <a:solidFill>
            <a:srgbClr val="FC6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공공기관용</a:t>
            </a: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수많은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책을 효율적으로 관리합니다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F85666-B8AE-475B-BC4F-FCF485CA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534" y="743662"/>
            <a:ext cx="4248150" cy="342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772C78-A77D-40F8-8D0E-4E368FC98A4F}"/>
              </a:ext>
            </a:extLst>
          </p:cNvPr>
          <p:cNvSpPr/>
          <p:nvPr/>
        </p:nvSpPr>
        <p:spPr>
          <a:xfrm>
            <a:off x="7417195" y="1022585"/>
            <a:ext cx="4241453" cy="12262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당신에게 필요한</a:t>
            </a:r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책들이</a:t>
            </a:r>
          </a:p>
        </p:txBody>
      </p:sp>
      <p:pic>
        <p:nvPicPr>
          <p:cNvPr id="1036" name="Picture 12" descr="책꽂이, 예약 아이콘">
            <a:extLst>
              <a:ext uri="{FF2B5EF4-FFF2-40B4-BE49-F238E27FC236}">
                <a16:creationId xmlns:a16="http://schemas.microsoft.com/office/drawing/2014/main" id="{F4037997-4E8B-4FE8-A5AD-ECDC46FAF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2"/>
          <a:stretch/>
        </p:blipFill>
        <p:spPr bwMode="auto">
          <a:xfrm>
            <a:off x="7631281" y="2787708"/>
            <a:ext cx="902216" cy="76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데이터 분석, 데이터베이스, 검색 아이콘">
            <a:extLst>
              <a:ext uri="{FF2B5EF4-FFF2-40B4-BE49-F238E27FC236}">
                <a16:creationId xmlns:a16="http://schemas.microsoft.com/office/drawing/2014/main" id="{BEE54440-3A92-4355-A3CF-6584CB97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71" y="4282460"/>
            <a:ext cx="1048871" cy="10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마이크로 실내음성 녹음 및 데이터 저, 마이크 아이콘">
            <a:extLst>
              <a:ext uri="{FF2B5EF4-FFF2-40B4-BE49-F238E27FC236}">
                <a16:creationId xmlns:a16="http://schemas.microsoft.com/office/drawing/2014/main" id="{6E287939-91A1-4D42-B9B5-D9805F78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04" y="5727601"/>
            <a:ext cx="507403" cy="5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4" name="부제 2"/>
          <p:cNvSpPr txBox="1">
            <a:spLocks/>
          </p:cNvSpPr>
          <p:nvPr/>
        </p:nvSpPr>
        <p:spPr>
          <a:xfrm>
            <a:off x="386782" y="563813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sp>
        <p:nvSpPr>
          <p:cNvPr id="7" name="부제 2">
            <a:extLst>
              <a:ext uri="{FF2B5EF4-FFF2-40B4-BE49-F238E27FC236}">
                <a16:creationId xmlns:a16="http://schemas.microsoft.com/office/drawing/2014/main" id="{065095C5-E9DB-48F4-AF90-0830D00C99FC}"/>
              </a:ext>
            </a:extLst>
          </p:cNvPr>
          <p:cNvSpPr txBox="1">
            <a:spLocks/>
          </p:cNvSpPr>
          <p:nvPr/>
        </p:nvSpPr>
        <p:spPr>
          <a:xfrm>
            <a:off x="533352" y="975120"/>
            <a:ext cx="9512856" cy="5319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목적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pPr algn="l"/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1.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사용자의 책장 사진을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전송받고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OCR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로 책의 제목을 확인하여 사용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 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사용자의 취향에 맞는 책을 추천하는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"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처방전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"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발행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-&gt;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수정 필요</a:t>
            </a:r>
          </a:p>
          <a:p>
            <a:pPr algn="l"/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책장 추천</a:t>
            </a:r>
          </a:p>
          <a:p>
            <a:pPr algn="l"/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3.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책장에 어떤 책이 있는지 리스트를 리턴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-&gt;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리턴 말고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활용예시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69EEF7A5-0D4A-4C7F-ABED-26221E5BFEFE}"/>
              </a:ext>
            </a:extLst>
          </p:cNvPr>
          <p:cNvSpPr txBox="1">
            <a:spLocks/>
          </p:cNvSpPr>
          <p:nvPr/>
        </p:nvSpPr>
        <p:spPr>
          <a:xfrm>
            <a:off x="465418" y="2835203"/>
            <a:ext cx="9512856" cy="350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구현방식</a:t>
            </a:r>
          </a:p>
          <a:p>
            <a:pPr algn="l"/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1.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 공공기관용 별도로 개발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다각도 접근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2.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</a:t>
            </a:r>
          </a:p>
          <a:p>
            <a:pPr algn="l"/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	책 제목으로 인터넷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크롤링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후 수집한 데이터로 책 추천하는</a:t>
            </a:r>
          </a:p>
          <a:p>
            <a:pPr algn="l"/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	독서량에 관련된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티어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제공</a:t>
            </a:r>
          </a:p>
          <a:p>
            <a:pPr algn="l"/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algn="l"/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en-US" altLang="ko-KR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cf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음성으로 명령 실행 기능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8E8B6651-B546-4116-962C-9DCC1B79017F}"/>
              </a:ext>
            </a:extLst>
          </p:cNvPr>
          <p:cNvSpPr/>
          <p:nvPr/>
        </p:nvSpPr>
        <p:spPr>
          <a:xfrm>
            <a:off x="1771146" y="934173"/>
            <a:ext cx="1794934" cy="1636889"/>
          </a:xfrm>
          <a:prstGeom prst="flowChartInputOutp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1C61836A-85EB-4A8B-9D88-00F6169D9EB6}"/>
              </a:ext>
            </a:extLst>
          </p:cNvPr>
          <p:cNvSpPr/>
          <p:nvPr/>
        </p:nvSpPr>
        <p:spPr>
          <a:xfrm>
            <a:off x="3389055" y="952002"/>
            <a:ext cx="1794934" cy="1636889"/>
          </a:xfrm>
          <a:prstGeom prst="flowChartInputOutpu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16386EF3-D06E-49D0-89C6-BA15F48A133D}"/>
              </a:ext>
            </a:extLst>
          </p:cNvPr>
          <p:cNvSpPr/>
          <p:nvPr/>
        </p:nvSpPr>
        <p:spPr>
          <a:xfrm>
            <a:off x="5006964" y="947253"/>
            <a:ext cx="1794934" cy="1636889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C43E5946-8FDB-487B-B42D-5D1A31415190}"/>
              </a:ext>
            </a:extLst>
          </p:cNvPr>
          <p:cNvSpPr/>
          <p:nvPr/>
        </p:nvSpPr>
        <p:spPr>
          <a:xfrm>
            <a:off x="6624873" y="956751"/>
            <a:ext cx="1794934" cy="1636889"/>
          </a:xfrm>
          <a:prstGeom prst="flowChartInputOutput">
            <a:avLst/>
          </a:prstGeom>
          <a:solidFill>
            <a:srgbClr val="11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순서도: 데이터 24">
            <a:extLst>
              <a:ext uri="{FF2B5EF4-FFF2-40B4-BE49-F238E27FC236}">
                <a16:creationId xmlns:a16="http://schemas.microsoft.com/office/drawing/2014/main" id="{09B05F74-90D1-4AD6-A9F1-357CBBCFB633}"/>
              </a:ext>
            </a:extLst>
          </p:cNvPr>
          <p:cNvSpPr/>
          <p:nvPr/>
        </p:nvSpPr>
        <p:spPr>
          <a:xfrm>
            <a:off x="8242782" y="952002"/>
            <a:ext cx="1794934" cy="163688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AF4D39A-035B-4244-BF9F-3DC7AAB66ACC}"/>
              </a:ext>
            </a:extLst>
          </p:cNvPr>
          <p:cNvSpPr/>
          <p:nvPr/>
        </p:nvSpPr>
        <p:spPr>
          <a:xfrm>
            <a:off x="8750444" y="751208"/>
            <a:ext cx="1738143" cy="2047974"/>
          </a:xfrm>
          <a:prstGeom prst="rightArrow">
            <a:avLst>
              <a:gd name="adj1" fmla="val 78986"/>
              <a:gd name="adj2" fmla="val 2971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36" name="Group 7">
            <a:extLst>
              <a:ext uri="{FF2B5EF4-FFF2-40B4-BE49-F238E27FC236}">
                <a16:creationId xmlns:a16="http://schemas.microsoft.com/office/drawing/2014/main" id="{D5FD0F51-892A-4665-ADE1-3780FE6A8E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4136" y="1218803"/>
            <a:ext cx="1081088" cy="1093787"/>
            <a:chOff x="1274" y="755"/>
            <a:chExt cx="681" cy="689"/>
          </a:xfrm>
        </p:grpSpPr>
        <p:sp>
          <p:nvSpPr>
            <p:cNvPr id="37" name="AutoShape 6">
              <a:extLst>
                <a:ext uri="{FF2B5EF4-FFF2-40B4-BE49-F238E27FC236}">
                  <a16:creationId xmlns:a16="http://schemas.microsoft.com/office/drawing/2014/main" id="{6350BE0C-3B33-4971-BBD3-8144AA088F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4" y="755"/>
              <a:ext cx="681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5A22AE6E-275A-4B70-88F4-9CF23907B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4" y="953"/>
              <a:ext cx="680" cy="490"/>
            </a:xfrm>
            <a:custGeom>
              <a:avLst/>
              <a:gdLst>
                <a:gd name="T0" fmla="*/ 7852 w 8533"/>
                <a:gd name="T1" fmla="*/ 5810 h 6082"/>
                <a:gd name="T2" fmla="*/ 681 w 8533"/>
                <a:gd name="T3" fmla="*/ 5810 h 6082"/>
                <a:gd name="T4" fmla="*/ 272 w 8533"/>
                <a:gd name="T5" fmla="*/ 5401 h 6082"/>
                <a:gd name="T6" fmla="*/ 272 w 8533"/>
                <a:gd name="T7" fmla="*/ 5175 h 6082"/>
                <a:gd name="T8" fmla="*/ 4130 w 8533"/>
                <a:gd name="T9" fmla="*/ 5175 h 6082"/>
                <a:gd name="T10" fmla="*/ 4130 w 8533"/>
                <a:gd name="T11" fmla="*/ 5401 h 6082"/>
                <a:gd name="T12" fmla="*/ 4267 w 8533"/>
                <a:gd name="T13" fmla="*/ 5538 h 6082"/>
                <a:gd name="T14" fmla="*/ 4403 w 8533"/>
                <a:gd name="T15" fmla="*/ 5401 h 6082"/>
                <a:gd name="T16" fmla="*/ 4403 w 8533"/>
                <a:gd name="T17" fmla="*/ 5175 h 6082"/>
                <a:gd name="T18" fmla="*/ 8261 w 8533"/>
                <a:gd name="T19" fmla="*/ 5175 h 6082"/>
                <a:gd name="T20" fmla="*/ 8261 w 8533"/>
                <a:gd name="T21" fmla="*/ 5401 h 6082"/>
                <a:gd name="T22" fmla="*/ 7852 w 8533"/>
                <a:gd name="T23" fmla="*/ 5810 h 6082"/>
                <a:gd name="T24" fmla="*/ 749 w 8533"/>
                <a:gd name="T25" fmla="*/ 4448 h 6082"/>
                <a:gd name="T26" fmla="*/ 7784 w 8533"/>
                <a:gd name="T27" fmla="*/ 4448 h 6082"/>
                <a:gd name="T28" fmla="*/ 8125 w 8533"/>
                <a:gd name="T29" fmla="*/ 4902 h 6082"/>
                <a:gd name="T30" fmla="*/ 409 w 8533"/>
                <a:gd name="T31" fmla="*/ 4902 h 6082"/>
                <a:gd name="T32" fmla="*/ 749 w 8533"/>
                <a:gd name="T33" fmla="*/ 4448 h 6082"/>
                <a:gd name="T34" fmla="*/ 8506 w 8533"/>
                <a:gd name="T35" fmla="*/ 4957 h 6082"/>
                <a:gd name="T36" fmla="*/ 7989 w 8533"/>
                <a:gd name="T37" fmla="*/ 4267 h 6082"/>
                <a:gd name="T38" fmla="*/ 7989 w 8533"/>
                <a:gd name="T39" fmla="*/ 681 h 6082"/>
                <a:gd name="T40" fmla="*/ 7308 w 8533"/>
                <a:gd name="T41" fmla="*/ 0 h 6082"/>
                <a:gd name="T42" fmla="*/ 5991 w 8533"/>
                <a:gd name="T43" fmla="*/ 0 h 6082"/>
                <a:gd name="T44" fmla="*/ 5855 w 8533"/>
                <a:gd name="T45" fmla="*/ 136 h 6082"/>
                <a:gd name="T46" fmla="*/ 5991 w 8533"/>
                <a:gd name="T47" fmla="*/ 272 h 6082"/>
                <a:gd name="T48" fmla="*/ 7308 w 8533"/>
                <a:gd name="T49" fmla="*/ 272 h 6082"/>
                <a:gd name="T50" fmla="*/ 7716 w 8533"/>
                <a:gd name="T51" fmla="*/ 681 h 6082"/>
                <a:gd name="T52" fmla="*/ 7716 w 8533"/>
                <a:gd name="T53" fmla="*/ 4176 h 6082"/>
                <a:gd name="T54" fmla="*/ 681 w 8533"/>
                <a:gd name="T55" fmla="*/ 4176 h 6082"/>
                <a:gd name="T56" fmla="*/ 572 w 8533"/>
                <a:gd name="T57" fmla="*/ 4230 h 6082"/>
                <a:gd name="T58" fmla="*/ 27 w 8533"/>
                <a:gd name="T59" fmla="*/ 4957 h 6082"/>
                <a:gd name="T60" fmla="*/ 0 w 8533"/>
                <a:gd name="T61" fmla="*/ 5038 h 6082"/>
                <a:gd name="T62" fmla="*/ 0 w 8533"/>
                <a:gd name="T63" fmla="*/ 5401 h 6082"/>
                <a:gd name="T64" fmla="*/ 681 w 8533"/>
                <a:gd name="T65" fmla="*/ 6082 h 6082"/>
                <a:gd name="T66" fmla="*/ 7852 w 8533"/>
                <a:gd name="T67" fmla="*/ 6082 h 6082"/>
                <a:gd name="T68" fmla="*/ 8533 w 8533"/>
                <a:gd name="T69" fmla="*/ 5401 h 6082"/>
                <a:gd name="T70" fmla="*/ 8533 w 8533"/>
                <a:gd name="T71" fmla="*/ 5038 h 6082"/>
                <a:gd name="T72" fmla="*/ 8506 w 8533"/>
                <a:gd name="T73" fmla="*/ 4957 h 6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33" h="6082">
                  <a:moveTo>
                    <a:pt x="7852" y="5810"/>
                  </a:moveTo>
                  <a:lnTo>
                    <a:pt x="681" y="5810"/>
                  </a:lnTo>
                  <a:cubicBezTo>
                    <a:pt x="456" y="5810"/>
                    <a:pt x="272" y="5627"/>
                    <a:pt x="272" y="5401"/>
                  </a:cubicBezTo>
                  <a:lnTo>
                    <a:pt x="272" y="5175"/>
                  </a:lnTo>
                  <a:lnTo>
                    <a:pt x="4130" y="5175"/>
                  </a:lnTo>
                  <a:lnTo>
                    <a:pt x="4130" y="5401"/>
                  </a:lnTo>
                  <a:cubicBezTo>
                    <a:pt x="4130" y="5477"/>
                    <a:pt x="4191" y="5538"/>
                    <a:pt x="4267" y="5538"/>
                  </a:cubicBezTo>
                  <a:cubicBezTo>
                    <a:pt x="4342" y="5538"/>
                    <a:pt x="4403" y="5477"/>
                    <a:pt x="4403" y="5401"/>
                  </a:cubicBezTo>
                  <a:lnTo>
                    <a:pt x="4403" y="5175"/>
                  </a:lnTo>
                  <a:lnTo>
                    <a:pt x="8261" y="5175"/>
                  </a:lnTo>
                  <a:lnTo>
                    <a:pt x="8261" y="5401"/>
                  </a:lnTo>
                  <a:cubicBezTo>
                    <a:pt x="8261" y="5627"/>
                    <a:pt x="8078" y="5810"/>
                    <a:pt x="7852" y="5810"/>
                  </a:cubicBezTo>
                  <a:close/>
                  <a:moveTo>
                    <a:pt x="749" y="4448"/>
                  </a:moveTo>
                  <a:lnTo>
                    <a:pt x="7784" y="4448"/>
                  </a:lnTo>
                  <a:lnTo>
                    <a:pt x="8125" y="4902"/>
                  </a:lnTo>
                  <a:lnTo>
                    <a:pt x="409" y="4902"/>
                  </a:lnTo>
                  <a:lnTo>
                    <a:pt x="749" y="4448"/>
                  </a:lnTo>
                  <a:close/>
                  <a:moveTo>
                    <a:pt x="8506" y="4957"/>
                  </a:moveTo>
                  <a:lnTo>
                    <a:pt x="7989" y="4267"/>
                  </a:lnTo>
                  <a:lnTo>
                    <a:pt x="7989" y="681"/>
                  </a:lnTo>
                  <a:cubicBezTo>
                    <a:pt x="7989" y="305"/>
                    <a:pt x="7683" y="0"/>
                    <a:pt x="7308" y="0"/>
                  </a:cubicBezTo>
                  <a:lnTo>
                    <a:pt x="5991" y="0"/>
                  </a:lnTo>
                  <a:cubicBezTo>
                    <a:pt x="5916" y="0"/>
                    <a:pt x="5855" y="61"/>
                    <a:pt x="5855" y="136"/>
                  </a:cubicBezTo>
                  <a:cubicBezTo>
                    <a:pt x="5855" y="211"/>
                    <a:pt x="5916" y="272"/>
                    <a:pt x="5991" y="272"/>
                  </a:cubicBezTo>
                  <a:lnTo>
                    <a:pt x="7308" y="272"/>
                  </a:lnTo>
                  <a:cubicBezTo>
                    <a:pt x="7533" y="272"/>
                    <a:pt x="7716" y="456"/>
                    <a:pt x="7716" y="681"/>
                  </a:cubicBezTo>
                  <a:lnTo>
                    <a:pt x="7716" y="4176"/>
                  </a:lnTo>
                  <a:lnTo>
                    <a:pt x="681" y="4176"/>
                  </a:lnTo>
                  <a:cubicBezTo>
                    <a:pt x="638" y="4176"/>
                    <a:pt x="598" y="4196"/>
                    <a:pt x="572" y="4230"/>
                  </a:cubicBezTo>
                  <a:lnTo>
                    <a:pt x="27" y="4957"/>
                  </a:lnTo>
                  <a:cubicBezTo>
                    <a:pt x="10" y="4980"/>
                    <a:pt x="0" y="5009"/>
                    <a:pt x="0" y="5038"/>
                  </a:cubicBezTo>
                  <a:lnTo>
                    <a:pt x="0" y="5401"/>
                  </a:lnTo>
                  <a:cubicBezTo>
                    <a:pt x="0" y="5777"/>
                    <a:pt x="305" y="6082"/>
                    <a:pt x="681" y="6082"/>
                  </a:cubicBezTo>
                  <a:lnTo>
                    <a:pt x="7852" y="6082"/>
                  </a:lnTo>
                  <a:cubicBezTo>
                    <a:pt x="8228" y="6082"/>
                    <a:pt x="8533" y="5777"/>
                    <a:pt x="8533" y="5401"/>
                  </a:cubicBezTo>
                  <a:lnTo>
                    <a:pt x="8533" y="5038"/>
                  </a:lnTo>
                  <a:cubicBezTo>
                    <a:pt x="8533" y="5009"/>
                    <a:pt x="8524" y="4980"/>
                    <a:pt x="8506" y="4957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01BB4DAF-9EFF-4685-A325-8223C1CE6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953"/>
              <a:ext cx="170" cy="314"/>
            </a:xfrm>
            <a:custGeom>
              <a:avLst/>
              <a:gdLst>
                <a:gd name="T0" fmla="*/ 136 w 2133"/>
                <a:gd name="T1" fmla="*/ 3904 h 3904"/>
                <a:gd name="T2" fmla="*/ 272 w 2133"/>
                <a:gd name="T3" fmla="*/ 3767 h 3904"/>
                <a:gd name="T4" fmla="*/ 272 w 2133"/>
                <a:gd name="T5" fmla="*/ 681 h 3904"/>
                <a:gd name="T6" fmla="*/ 681 w 2133"/>
                <a:gd name="T7" fmla="*/ 272 h 3904"/>
                <a:gd name="T8" fmla="*/ 1997 w 2133"/>
                <a:gd name="T9" fmla="*/ 272 h 3904"/>
                <a:gd name="T10" fmla="*/ 2133 w 2133"/>
                <a:gd name="T11" fmla="*/ 136 h 3904"/>
                <a:gd name="T12" fmla="*/ 1997 w 2133"/>
                <a:gd name="T13" fmla="*/ 0 h 3904"/>
                <a:gd name="T14" fmla="*/ 681 w 2133"/>
                <a:gd name="T15" fmla="*/ 0 h 3904"/>
                <a:gd name="T16" fmla="*/ 0 w 2133"/>
                <a:gd name="T17" fmla="*/ 681 h 3904"/>
                <a:gd name="T18" fmla="*/ 0 w 2133"/>
                <a:gd name="T19" fmla="*/ 3767 h 3904"/>
                <a:gd name="T20" fmla="*/ 136 w 2133"/>
                <a:gd name="T21" fmla="*/ 390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3" h="3904">
                  <a:moveTo>
                    <a:pt x="136" y="3904"/>
                  </a:moveTo>
                  <a:cubicBezTo>
                    <a:pt x="211" y="3904"/>
                    <a:pt x="272" y="3843"/>
                    <a:pt x="272" y="3767"/>
                  </a:cubicBezTo>
                  <a:lnTo>
                    <a:pt x="272" y="681"/>
                  </a:lnTo>
                  <a:cubicBezTo>
                    <a:pt x="272" y="456"/>
                    <a:pt x="455" y="272"/>
                    <a:pt x="681" y="272"/>
                  </a:cubicBezTo>
                  <a:lnTo>
                    <a:pt x="1997" y="272"/>
                  </a:lnTo>
                  <a:cubicBezTo>
                    <a:pt x="2072" y="272"/>
                    <a:pt x="2133" y="211"/>
                    <a:pt x="2133" y="136"/>
                  </a:cubicBezTo>
                  <a:cubicBezTo>
                    <a:pt x="2133" y="61"/>
                    <a:pt x="2072" y="0"/>
                    <a:pt x="1997" y="0"/>
                  </a:cubicBezTo>
                  <a:lnTo>
                    <a:pt x="681" y="0"/>
                  </a:lnTo>
                  <a:cubicBezTo>
                    <a:pt x="305" y="0"/>
                    <a:pt x="0" y="305"/>
                    <a:pt x="0" y="681"/>
                  </a:cubicBezTo>
                  <a:lnTo>
                    <a:pt x="0" y="3767"/>
                  </a:lnTo>
                  <a:cubicBezTo>
                    <a:pt x="0" y="3843"/>
                    <a:pt x="61" y="3904"/>
                    <a:pt x="136" y="3904"/>
                  </a:cubicBezTo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6E076A08-7959-4633-A38B-2FB838EB21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" y="755"/>
              <a:ext cx="327" cy="417"/>
            </a:xfrm>
            <a:custGeom>
              <a:avLst/>
              <a:gdLst>
                <a:gd name="T0" fmla="*/ 874 w 4107"/>
                <a:gd name="T1" fmla="*/ 3268 h 5174"/>
                <a:gd name="T2" fmla="*/ 1010 w 4107"/>
                <a:gd name="T3" fmla="*/ 3132 h 5174"/>
                <a:gd name="T4" fmla="*/ 1010 w 4107"/>
                <a:gd name="T5" fmla="*/ 272 h 5174"/>
                <a:gd name="T6" fmla="*/ 3098 w 4107"/>
                <a:gd name="T7" fmla="*/ 272 h 5174"/>
                <a:gd name="T8" fmla="*/ 3098 w 4107"/>
                <a:gd name="T9" fmla="*/ 3132 h 5174"/>
                <a:gd name="T10" fmla="*/ 3234 w 4107"/>
                <a:gd name="T11" fmla="*/ 3268 h 5174"/>
                <a:gd name="T12" fmla="*/ 3631 w 4107"/>
                <a:gd name="T13" fmla="*/ 3268 h 5174"/>
                <a:gd name="T14" fmla="*/ 2054 w 4107"/>
                <a:gd name="T15" fmla="*/ 4846 h 5174"/>
                <a:gd name="T16" fmla="*/ 476 w 4107"/>
                <a:gd name="T17" fmla="*/ 3268 h 5174"/>
                <a:gd name="T18" fmla="*/ 874 w 4107"/>
                <a:gd name="T19" fmla="*/ 3268 h 5174"/>
                <a:gd name="T20" fmla="*/ 21 w 4107"/>
                <a:gd name="T21" fmla="*/ 3080 h 5174"/>
                <a:gd name="T22" fmla="*/ 51 w 4107"/>
                <a:gd name="T23" fmla="*/ 3228 h 5174"/>
                <a:gd name="T24" fmla="*/ 1957 w 4107"/>
                <a:gd name="T25" fmla="*/ 5135 h 5174"/>
                <a:gd name="T26" fmla="*/ 2054 w 4107"/>
                <a:gd name="T27" fmla="*/ 5174 h 5174"/>
                <a:gd name="T28" fmla="*/ 2150 w 4107"/>
                <a:gd name="T29" fmla="*/ 5135 h 5174"/>
                <a:gd name="T30" fmla="*/ 4056 w 4107"/>
                <a:gd name="T31" fmla="*/ 3228 h 5174"/>
                <a:gd name="T32" fmla="*/ 4086 w 4107"/>
                <a:gd name="T33" fmla="*/ 3080 h 5174"/>
                <a:gd name="T34" fmla="*/ 3960 w 4107"/>
                <a:gd name="T35" fmla="*/ 2996 h 5174"/>
                <a:gd name="T36" fmla="*/ 3370 w 4107"/>
                <a:gd name="T37" fmla="*/ 2996 h 5174"/>
                <a:gd name="T38" fmla="*/ 3370 w 4107"/>
                <a:gd name="T39" fmla="*/ 136 h 5174"/>
                <a:gd name="T40" fmla="*/ 3234 w 4107"/>
                <a:gd name="T41" fmla="*/ 0 h 5174"/>
                <a:gd name="T42" fmla="*/ 874 w 4107"/>
                <a:gd name="T43" fmla="*/ 0 h 5174"/>
                <a:gd name="T44" fmla="*/ 737 w 4107"/>
                <a:gd name="T45" fmla="*/ 136 h 5174"/>
                <a:gd name="T46" fmla="*/ 737 w 4107"/>
                <a:gd name="T47" fmla="*/ 2996 h 5174"/>
                <a:gd name="T48" fmla="*/ 147 w 4107"/>
                <a:gd name="T49" fmla="*/ 2996 h 5174"/>
                <a:gd name="T50" fmla="*/ 21 w 4107"/>
                <a:gd name="T51" fmla="*/ 3080 h 5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07" h="5174">
                  <a:moveTo>
                    <a:pt x="874" y="3268"/>
                  </a:moveTo>
                  <a:cubicBezTo>
                    <a:pt x="949" y="3268"/>
                    <a:pt x="1010" y="3207"/>
                    <a:pt x="1010" y="3132"/>
                  </a:cubicBezTo>
                  <a:lnTo>
                    <a:pt x="1010" y="272"/>
                  </a:lnTo>
                  <a:lnTo>
                    <a:pt x="3098" y="272"/>
                  </a:lnTo>
                  <a:lnTo>
                    <a:pt x="3098" y="3132"/>
                  </a:lnTo>
                  <a:cubicBezTo>
                    <a:pt x="3098" y="3207"/>
                    <a:pt x="3159" y="3268"/>
                    <a:pt x="3234" y="3268"/>
                  </a:cubicBezTo>
                  <a:lnTo>
                    <a:pt x="3631" y="3268"/>
                  </a:lnTo>
                  <a:lnTo>
                    <a:pt x="2054" y="4846"/>
                  </a:lnTo>
                  <a:lnTo>
                    <a:pt x="476" y="3268"/>
                  </a:lnTo>
                  <a:lnTo>
                    <a:pt x="874" y="3268"/>
                  </a:lnTo>
                  <a:close/>
                  <a:moveTo>
                    <a:pt x="21" y="3080"/>
                  </a:moveTo>
                  <a:cubicBezTo>
                    <a:pt x="0" y="3131"/>
                    <a:pt x="12" y="3189"/>
                    <a:pt x="51" y="3228"/>
                  </a:cubicBezTo>
                  <a:lnTo>
                    <a:pt x="1957" y="5135"/>
                  </a:lnTo>
                  <a:cubicBezTo>
                    <a:pt x="1984" y="5161"/>
                    <a:pt x="2019" y="5174"/>
                    <a:pt x="2054" y="5174"/>
                  </a:cubicBezTo>
                  <a:cubicBezTo>
                    <a:pt x="2088" y="5174"/>
                    <a:pt x="2123" y="5161"/>
                    <a:pt x="2150" y="5135"/>
                  </a:cubicBezTo>
                  <a:lnTo>
                    <a:pt x="4056" y="3228"/>
                  </a:lnTo>
                  <a:cubicBezTo>
                    <a:pt x="4095" y="3189"/>
                    <a:pt x="4107" y="3131"/>
                    <a:pt x="4086" y="3080"/>
                  </a:cubicBezTo>
                  <a:cubicBezTo>
                    <a:pt x="4065" y="3029"/>
                    <a:pt x="4015" y="2996"/>
                    <a:pt x="3960" y="2996"/>
                  </a:cubicBezTo>
                  <a:lnTo>
                    <a:pt x="3370" y="2996"/>
                  </a:lnTo>
                  <a:lnTo>
                    <a:pt x="3370" y="136"/>
                  </a:lnTo>
                  <a:cubicBezTo>
                    <a:pt x="3370" y="61"/>
                    <a:pt x="3309" y="0"/>
                    <a:pt x="3234" y="0"/>
                  </a:cubicBezTo>
                  <a:lnTo>
                    <a:pt x="874" y="0"/>
                  </a:lnTo>
                  <a:cubicBezTo>
                    <a:pt x="798" y="0"/>
                    <a:pt x="737" y="61"/>
                    <a:pt x="737" y="136"/>
                  </a:cubicBezTo>
                  <a:lnTo>
                    <a:pt x="737" y="2996"/>
                  </a:lnTo>
                  <a:lnTo>
                    <a:pt x="147" y="2996"/>
                  </a:lnTo>
                  <a:cubicBezTo>
                    <a:pt x="92" y="2996"/>
                    <a:pt x="43" y="3029"/>
                    <a:pt x="21" y="3080"/>
                  </a:cubicBezTo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3CD32506-9986-46A1-9C69-BC7F65AF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876"/>
              <a:ext cx="22" cy="22"/>
            </a:xfrm>
            <a:prstGeom prst="ellipse">
              <a:avLst/>
            </a:pr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A2BCC456-F527-450B-9636-04D2AD03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876"/>
              <a:ext cx="22" cy="22"/>
            </a:xfrm>
            <a:prstGeom prst="ellipse">
              <a:avLst/>
            </a:pr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9C2BF457-12B6-4E03-A76D-6D6EB164B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876"/>
              <a:ext cx="21" cy="22"/>
            </a:xfrm>
            <a:prstGeom prst="ellipse">
              <a:avLst/>
            </a:pr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063" name="Picture 15" descr="주소 예약, 주소 예약, 검색, libro de direccion 아이콘">
            <a:extLst>
              <a:ext uri="{FF2B5EF4-FFF2-40B4-BE49-F238E27FC236}">
                <a16:creationId xmlns:a16="http://schemas.microsoft.com/office/drawing/2014/main" id="{AC9805E8-F9B4-4192-A5CB-CD92A89C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08" y="1311075"/>
            <a:ext cx="1018517" cy="101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amara, accept 아이콘">
            <a:extLst>
              <a:ext uri="{FF2B5EF4-FFF2-40B4-BE49-F238E27FC236}">
                <a16:creationId xmlns:a16="http://schemas.microsoft.com/office/drawing/2014/main" id="{B953E79E-02F2-4AF6-8FFB-BE5039C6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16" y="1299786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A4F2230-E1D3-4B95-8369-2B0F1287C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635" y="1102898"/>
            <a:ext cx="1272517" cy="1272517"/>
          </a:xfrm>
          <a:prstGeom prst="rect">
            <a:avLst/>
          </a:prstGeom>
        </p:spPr>
      </p:pic>
      <p:pic>
        <p:nvPicPr>
          <p:cNvPr id="55" name="그림 54" descr="텍스트, 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C9AE974F-3E0B-4B1B-B80F-CCBBD7C37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9855" y="1152566"/>
            <a:ext cx="1250709" cy="12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24EBE9-5AA3-4AFD-A96E-BD06CAB73492}"/>
              </a:ext>
            </a:extLst>
          </p:cNvPr>
          <p:cNvSpPr/>
          <p:nvPr/>
        </p:nvSpPr>
        <p:spPr>
          <a:xfrm>
            <a:off x="511486" y="687155"/>
            <a:ext cx="51991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3.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기업 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 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공공기관용</a:t>
            </a:r>
          </a:p>
          <a:p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라벨을 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OCR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로 분석하여 책이 정위치에 놓여있는지 또는 라벨의 손상 여부 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관리용 내부 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 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연동 가능성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  <a:p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endParaRPr lang="ko-KR" altLang="en-US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기술 </a:t>
            </a:r>
          </a:p>
          <a:p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이미지 분석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OCR, </a:t>
            </a:r>
            <a:r>
              <a:rPr lang="ko-KR" altLang="en-US" sz="2600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웹크롤링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600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데이터마이닝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 인식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 합성</a:t>
            </a: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6" name="Picture 31">
            <a:extLst>
              <a:ext uri="{FF2B5EF4-FFF2-40B4-BE49-F238E27FC236}">
                <a16:creationId xmlns:a16="http://schemas.microsoft.com/office/drawing/2014/main" id="{B01938C3-D3E3-40A6-8FE8-E6A2EA488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" b="8546"/>
          <a:stretch/>
        </p:blipFill>
        <p:spPr bwMode="auto">
          <a:xfrm>
            <a:off x="5926667" y="632781"/>
            <a:ext cx="5790749" cy="481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clamation mark sign에 대한 이미지 검색결과">
            <a:extLst>
              <a:ext uri="{FF2B5EF4-FFF2-40B4-BE49-F238E27FC236}">
                <a16:creationId xmlns:a16="http://schemas.microsoft.com/office/drawing/2014/main" id="{70B7D916-1EB8-4FD4-B1B7-81F821B9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4000" y1="56889" x2="14000" y2="56889"/>
                        <a14:backgroundMark x1="50889" y1="50000" x2="50889" y2="50000"/>
                        <a14:backgroundMark x1="49778" y1="67111" x2="49778" y2="67111"/>
                        <a14:backgroundMark x1="49778" y1="65778" x2="49778" y2="65778"/>
                        <a14:backgroundMark x1="20222" y1="30444" x2="20222" y2="30444"/>
                        <a14:backgroundMark x1="19556" y1="33111" x2="19556" y2="3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78" y="4434463"/>
            <a:ext cx="1031272" cy="10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0A17DB3-AAEC-4277-9034-09F08E3885C5}"/>
              </a:ext>
            </a:extLst>
          </p:cNvPr>
          <p:cNvSpPr/>
          <p:nvPr/>
        </p:nvSpPr>
        <p:spPr>
          <a:xfrm rot="156966">
            <a:off x="6242756" y="1286933"/>
            <a:ext cx="508000" cy="34769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6B697C-F8C2-4242-B875-7C8500AFDDCD}"/>
              </a:ext>
            </a:extLst>
          </p:cNvPr>
          <p:cNvSpPr/>
          <p:nvPr/>
        </p:nvSpPr>
        <p:spPr>
          <a:xfrm>
            <a:off x="1758845" y="1197815"/>
            <a:ext cx="7984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기대효과 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 :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독서 의지 고취 및 폭 넓은 교양 함양 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사람이 할 일을 대체한다 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공공기관용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75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824</Words>
  <Application>Microsoft Office PowerPoint</Application>
  <PresentationFormat>와이드스크린</PresentationFormat>
  <Paragraphs>143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NanumSquare</vt:lpstr>
      <vt:lpstr>NanumSquare ExtraBold</vt:lpstr>
      <vt:lpstr>나눔손글씨 펜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박준규</cp:lastModifiedBy>
  <cp:revision>51</cp:revision>
  <dcterms:created xsi:type="dcterms:W3CDTF">2020-01-13T08:32:16Z</dcterms:created>
  <dcterms:modified xsi:type="dcterms:W3CDTF">2020-01-31T06:12:00Z</dcterms:modified>
</cp:coreProperties>
</file>