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1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FD900"/>
    <a:srgbClr val="70AD47"/>
    <a:srgbClr val="11C1FF"/>
    <a:srgbClr val="8FAADC"/>
    <a:srgbClr val="66FFFF"/>
    <a:srgbClr val="FFC000"/>
    <a:srgbClr val="FC6220"/>
    <a:srgbClr val="0351ED"/>
    <a:srgbClr val="08A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6"/>
    <p:restoredTop sz="70588" autoAdjust="0"/>
  </p:normalViewPr>
  <p:slideViewPr>
    <p:cSldViewPr snapToGrid="0" snapToObjects="1">
      <p:cViewPr varScale="1">
        <p:scale>
          <a:sx n="80" d="100"/>
          <a:sy n="80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64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12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구체적인 과정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버튼 </a:t>
            </a:r>
            <a:r>
              <a:rPr lang="en-US" altLang="ko-KR" dirty="0"/>
              <a:t>OR </a:t>
            </a:r>
            <a:r>
              <a:rPr lang="ko-KR" altLang="en-US" dirty="0"/>
              <a:t>음성인식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카메라로 책장 사진 한 장 이상 입력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책 등에 있는 제목 추출</a:t>
            </a:r>
            <a:r>
              <a:rPr lang="en-US" altLang="ko-KR" dirty="0"/>
              <a:t>(OCR) </a:t>
            </a:r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책 제목으로 </a:t>
            </a:r>
            <a:r>
              <a:rPr lang="en-US" altLang="ko-KR" dirty="0"/>
              <a:t>ISBN </a:t>
            </a:r>
            <a:r>
              <a:rPr lang="ko-KR" altLang="en-US" dirty="0"/>
              <a:t>번호 검색 및 분류 파악 </a:t>
            </a:r>
            <a:r>
              <a:rPr lang="en-US" altLang="ko-KR" dirty="0"/>
              <a:t>(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파악한 정보로 추천할 서적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전자서점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독서량</a:t>
            </a:r>
            <a:r>
              <a:rPr lang="en-US" altLang="ko-KR" dirty="0"/>
              <a:t>(</a:t>
            </a:r>
            <a:r>
              <a:rPr lang="ko-KR" altLang="en-US" dirty="0"/>
              <a:t>책 양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err="1"/>
              <a:t>티어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기술적으로 생각해봐야 할 부분 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유저와 레이아웃의 상호작용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터치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음성인식 </a:t>
            </a:r>
            <a:r>
              <a:rPr lang="en-US" altLang="ko-KR" dirty="0"/>
              <a:t>-&gt; </a:t>
            </a:r>
            <a:r>
              <a:rPr lang="en-US" altLang="ko-KR" dirty="0" err="1"/>
              <a:t>Clova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발화의 경우 학습시켜야 하며</a:t>
            </a:r>
            <a:r>
              <a:rPr lang="en-US" altLang="ko-KR" dirty="0"/>
              <a:t>, </a:t>
            </a:r>
            <a:r>
              <a:rPr lang="ko-KR" altLang="en-US" dirty="0"/>
              <a:t>여러 종류의 발화를 </a:t>
            </a:r>
            <a:r>
              <a:rPr lang="en-US" altLang="ko-KR" dirty="0"/>
              <a:t>ai</a:t>
            </a:r>
            <a:r>
              <a:rPr lang="ko-KR" altLang="en-US" dirty="0"/>
              <a:t>에게 먼저 제공해야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카메라로 책장의 사진을 받아서 </a:t>
            </a:r>
            <a:r>
              <a:rPr lang="en-US" altLang="ko-KR" dirty="0"/>
              <a:t>OCR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로 책 제목 추출 및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수동 입력도 받을 수 있어야 함 </a:t>
            </a:r>
            <a:r>
              <a:rPr lang="en-US" altLang="ko-KR" dirty="0"/>
              <a:t>(</a:t>
            </a:r>
            <a:r>
              <a:rPr lang="ko-KR" altLang="en-US" dirty="0"/>
              <a:t>얇은 책</a:t>
            </a:r>
            <a:r>
              <a:rPr lang="en-US" altLang="ko-KR" dirty="0"/>
              <a:t>, </a:t>
            </a:r>
            <a:r>
              <a:rPr lang="ko-KR" altLang="en-US" dirty="0"/>
              <a:t>인식 불가능한 책</a:t>
            </a:r>
            <a:r>
              <a:rPr lang="en-US" altLang="ko-KR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DB</a:t>
            </a:r>
            <a:r>
              <a:rPr lang="ko-KR" altLang="en-US" dirty="0"/>
              <a:t>를 어떻게 구현할 것인가</a:t>
            </a:r>
            <a:r>
              <a:rPr lang="en-US" altLang="ko-KR" dirty="0"/>
              <a:t>? NoSQL</a:t>
            </a:r>
            <a:r>
              <a:rPr lang="ko-KR" altLang="en-US" dirty="0"/>
              <a:t>을 사용하는 것도 좋은 방법이고</a:t>
            </a:r>
            <a:r>
              <a:rPr lang="en-US" altLang="ko-KR" dirty="0"/>
              <a:t>, </a:t>
            </a:r>
            <a:r>
              <a:rPr lang="en-US" altLang="ko-KR" dirty="0" err="1"/>
              <a:t>Naver</a:t>
            </a:r>
            <a:r>
              <a:rPr lang="en-US" altLang="ko-KR" dirty="0"/>
              <a:t> Cloud</a:t>
            </a:r>
            <a:r>
              <a:rPr lang="ko-KR" altLang="en-US" dirty="0"/>
              <a:t>에서 제공하는 </a:t>
            </a:r>
            <a:r>
              <a:rPr lang="en-US" altLang="ko-KR" dirty="0"/>
              <a:t>DB</a:t>
            </a:r>
            <a:r>
              <a:rPr lang="ko-KR" altLang="en-US" dirty="0"/>
              <a:t>를 사용하는 것도 좋은 방법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40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74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744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2020-01-31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8.jpeg"/><Relationship Id="rId9" Type="http://schemas.microsoft.com/office/2007/relationships/hdphoto" Target="../media/hdphoto1.wdp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502435" y="5690150"/>
            <a:ext cx="5371930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dirty="0">
                <a:solidFill>
                  <a:srgbClr val="00D53F"/>
                </a:solidFill>
              </a:rPr>
              <a:t>남윤원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박준규</a:t>
            </a:r>
            <a:r>
              <a:rPr lang="en-US" altLang="ko-KR" sz="1800" dirty="0">
                <a:solidFill>
                  <a:srgbClr val="00D53F"/>
                </a:solidFill>
              </a:rPr>
              <a:t> 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4162961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Smoothes2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4668799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ko-KR" altLang="en-US" sz="1500" dirty="0">
                <a:solidFill>
                  <a:srgbClr val="00D53F"/>
                </a:solidFill>
              </a:rPr>
              <a:t>책들이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6" name="부제 2">
            <a:extLst>
              <a:ext uri="{FF2B5EF4-FFF2-40B4-BE49-F238E27FC236}">
                <a16:creationId xmlns:a16="http://schemas.microsoft.com/office/drawing/2014/main" id="{075D1BEC-5942-42FC-869D-4380C0553340}"/>
              </a:ext>
            </a:extLst>
          </p:cNvPr>
          <p:cNvSpPr txBox="1">
            <a:spLocks/>
          </p:cNvSpPr>
          <p:nvPr/>
        </p:nvSpPr>
        <p:spPr>
          <a:xfrm>
            <a:off x="342805" y="950998"/>
            <a:ext cx="6988025" cy="588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책들이는 도서 관리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추천 어플리케이션으로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단순히 책을 소개만 해 주는 것이 아닌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책장을 보고 대안을 제시하여 줍니다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책장 사진 한 장이면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당신이 무슨 책을 좋아하는지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취향은 무엇인지를 알 수 있죠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도서관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서점과 같은 기관에서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책장 사진을 보고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잘 정리가 되어 있는지를 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와의 연동을 통해 확인하여 줍니다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 인식을 통해 다양한 기능을 사용하세요</a:t>
            </a:r>
            <a:r>
              <a:rPr lang="en-US" altLang="ko-KR" sz="26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algn="l"/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398D0-7365-4E9D-88B0-BB676652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98" y="1012117"/>
            <a:ext cx="4248150" cy="53183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AD64CF-6ADE-4A7C-B248-A50B6C05AB51}"/>
              </a:ext>
            </a:extLst>
          </p:cNvPr>
          <p:cNvSpPr/>
          <p:nvPr/>
        </p:nvSpPr>
        <p:spPr>
          <a:xfrm>
            <a:off x="7513787" y="2427442"/>
            <a:ext cx="4046621" cy="1463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개인용</a:t>
            </a: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당신에게 필요한 책을 찾아드립니다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14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0BA2EA-EF7E-4D4F-B7EC-F879E15144F4}"/>
              </a:ext>
            </a:extLst>
          </p:cNvPr>
          <p:cNvSpPr/>
          <p:nvPr/>
        </p:nvSpPr>
        <p:spPr>
          <a:xfrm>
            <a:off x="7513787" y="4053746"/>
            <a:ext cx="4046621" cy="1535957"/>
          </a:xfrm>
          <a:prstGeom prst="rect">
            <a:avLst/>
          </a:prstGeom>
          <a:solidFill>
            <a:srgbClr val="FC6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</a:t>
            </a:r>
            <a:r>
              <a:rPr lang="ko-KR" altLang="en-US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기관용</a:t>
            </a: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수많은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책을 효율적으로 관리합니다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F85666-B8AE-475B-BC4F-FCF485CA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534" y="743662"/>
            <a:ext cx="4248150" cy="342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772C78-A77D-40F8-8D0E-4E368FC98A4F}"/>
              </a:ext>
            </a:extLst>
          </p:cNvPr>
          <p:cNvSpPr/>
          <p:nvPr/>
        </p:nvSpPr>
        <p:spPr>
          <a:xfrm>
            <a:off x="7417195" y="1022585"/>
            <a:ext cx="4241453" cy="12262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책들이 있는 곳</a:t>
            </a:r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책들이</a:t>
            </a:r>
          </a:p>
        </p:txBody>
      </p:sp>
      <p:pic>
        <p:nvPicPr>
          <p:cNvPr id="1036" name="Picture 12" descr="책꽂이, 예약 아이콘">
            <a:extLst>
              <a:ext uri="{FF2B5EF4-FFF2-40B4-BE49-F238E27FC236}">
                <a16:creationId xmlns:a16="http://schemas.microsoft.com/office/drawing/2014/main" id="{F4037997-4E8B-4FE8-A5AD-ECDC46FAF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2"/>
          <a:stretch/>
        </p:blipFill>
        <p:spPr bwMode="auto">
          <a:xfrm>
            <a:off x="7631281" y="2787708"/>
            <a:ext cx="902216" cy="76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데이터 분석, 데이터베이스, 검색 아이콘">
            <a:extLst>
              <a:ext uri="{FF2B5EF4-FFF2-40B4-BE49-F238E27FC236}">
                <a16:creationId xmlns:a16="http://schemas.microsoft.com/office/drawing/2014/main" id="{BEE54440-3A92-4355-A3CF-6584CB97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71" y="4282460"/>
            <a:ext cx="1048871" cy="10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마이크로 실내음성 녹음 및 데이터 저, 마이크 아이콘">
            <a:extLst>
              <a:ext uri="{FF2B5EF4-FFF2-40B4-BE49-F238E27FC236}">
                <a16:creationId xmlns:a16="http://schemas.microsoft.com/office/drawing/2014/main" id="{6E287939-91A1-4D42-B9B5-D9805F78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04" y="5727601"/>
            <a:ext cx="507403" cy="5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4" name="부제 2"/>
          <p:cNvSpPr txBox="1">
            <a:spLocks/>
          </p:cNvSpPr>
          <p:nvPr/>
        </p:nvSpPr>
        <p:spPr>
          <a:xfrm>
            <a:off x="386782" y="563813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sp>
        <p:nvSpPr>
          <p:cNvPr id="7" name="부제 2">
            <a:extLst>
              <a:ext uri="{FF2B5EF4-FFF2-40B4-BE49-F238E27FC236}">
                <a16:creationId xmlns:a16="http://schemas.microsoft.com/office/drawing/2014/main" id="{065095C5-E9DB-48F4-AF90-0830D00C99FC}"/>
              </a:ext>
            </a:extLst>
          </p:cNvPr>
          <p:cNvSpPr txBox="1">
            <a:spLocks/>
          </p:cNvSpPr>
          <p:nvPr/>
        </p:nvSpPr>
        <p:spPr>
          <a:xfrm>
            <a:off x="490265" y="997566"/>
            <a:ext cx="11225718" cy="5521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목적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pPr marL="457200" indent="-457200" algn="l">
              <a:buAutoNum type="arabicPeriod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다독하시는 분들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책을 잘 읽지 못하는 분들 모두에게 맞춤형 솔루션을 제공하여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비어 있는 당신의 책장에 책들이를 해 드리고 싶습니다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어떤 분야의 책을 읽는가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베스트 셀러 위주로 읽는가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전문적인 책들을 많이 읽는가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?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현재 상태를 보고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당신이 원하는 이상적인 목표에 도달하는데 도움을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algn="l"/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AutoNum type="arabicPeriod" startAt="3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기관에서는 수많은 책들을 일일이 수작업으로 관리하는데 몸살을 앓고 있습니다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더 이상 불필요한 시간을 낭비하지 마세요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책장 사진을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ai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가 분석해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책이 정위치에 놓여있는지 또는 라벨의 손상 여부 등을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감지하여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457200" indent="-457200" algn="l">
              <a:buAutoNum type="arabicPeriod" startAt="3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457200" indent="-457200" algn="l">
              <a:buAutoNum type="arabicPeriod" startAt="3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더 이상 불필요한 터치는 그만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네이버의 음성인식 기술로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이제 간편하게 말만 하면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바로 기능을 이용할 수 있답니다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순서도: 데이터 45">
            <a:extLst>
              <a:ext uri="{FF2B5EF4-FFF2-40B4-BE49-F238E27FC236}">
                <a16:creationId xmlns:a16="http://schemas.microsoft.com/office/drawing/2014/main" id="{0FA02584-F06E-4FCA-98AB-18C4DE091684}"/>
              </a:ext>
            </a:extLst>
          </p:cNvPr>
          <p:cNvSpPr/>
          <p:nvPr/>
        </p:nvSpPr>
        <p:spPr>
          <a:xfrm flipH="1">
            <a:off x="6829197" y="4138288"/>
            <a:ext cx="2090591" cy="1692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순서도: 데이터 44">
            <a:extLst>
              <a:ext uri="{FF2B5EF4-FFF2-40B4-BE49-F238E27FC236}">
                <a16:creationId xmlns:a16="http://schemas.microsoft.com/office/drawing/2014/main" id="{F94BF13C-556F-4862-9C42-68C22D1A9025}"/>
              </a:ext>
            </a:extLst>
          </p:cNvPr>
          <p:cNvSpPr/>
          <p:nvPr/>
        </p:nvSpPr>
        <p:spPr>
          <a:xfrm>
            <a:off x="7149509" y="1279798"/>
            <a:ext cx="2052000" cy="1692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화살표: 톱니 모양의 오른쪽 43">
            <a:extLst>
              <a:ext uri="{FF2B5EF4-FFF2-40B4-BE49-F238E27FC236}">
                <a16:creationId xmlns:a16="http://schemas.microsoft.com/office/drawing/2014/main" id="{485F832A-CCCB-41DD-969E-04ECE3ED2AFD}"/>
              </a:ext>
            </a:extLst>
          </p:cNvPr>
          <p:cNvSpPr/>
          <p:nvPr/>
        </p:nvSpPr>
        <p:spPr>
          <a:xfrm>
            <a:off x="7998846" y="3930282"/>
            <a:ext cx="1418214" cy="2182071"/>
          </a:xfrm>
          <a:prstGeom prst="notchedRightArrow">
            <a:avLst>
              <a:gd name="adj1" fmla="val 74153"/>
              <a:gd name="adj2" fmla="val 287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1A99EC53-1738-4C9D-BB5E-4CFA36396F63}"/>
              </a:ext>
            </a:extLst>
          </p:cNvPr>
          <p:cNvSpPr/>
          <p:nvPr/>
        </p:nvSpPr>
        <p:spPr>
          <a:xfrm>
            <a:off x="8004457" y="1016661"/>
            <a:ext cx="1483767" cy="2092215"/>
          </a:xfrm>
          <a:prstGeom prst="notchedRightArrow">
            <a:avLst>
              <a:gd name="adj1" fmla="val 74153"/>
              <a:gd name="adj2" fmla="val 263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69EEF7A5-0D4A-4C7F-ABED-26221E5BFEFE}"/>
              </a:ext>
            </a:extLst>
          </p:cNvPr>
          <p:cNvSpPr txBox="1">
            <a:spLocks/>
          </p:cNvSpPr>
          <p:nvPr/>
        </p:nvSpPr>
        <p:spPr>
          <a:xfrm>
            <a:off x="842021" y="1108837"/>
            <a:ext cx="1510839" cy="1263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01</a:t>
            </a:r>
          </a:p>
          <a:p>
            <a:pPr algn="l"/>
            <a:r>
              <a:rPr lang="ko-KR" altLang="en-US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버튼</a:t>
            </a:r>
            <a:r>
              <a:rPr lang="en-US" altLang="ko-KR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charset="-127"/>
              </a:rPr>
              <a:t>음성인식</a:t>
            </a:r>
            <a:endParaRPr lang="en-US" altLang="ko-KR" sz="2600" dirty="0">
              <a:solidFill>
                <a:srgbClr val="70AD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Square ExtraBold" charset="-127"/>
            </a:endParaRPr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8E8B6651-B546-4116-962C-9DCC1B79017F}"/>
              </a:ext>
            </a:extLst>
          </p:cNvPr>
          <p:cNvSpPr/>
          <p:nvPr/>
        </p:nvSpPr>
        <p:spPr>
          <a:xfrm>
            <a:off x="438124" y="2489812"/>
            <a:ext cx="2052000" cy="1692000"/>
          </a:xfrm>
          <a:prstGeom prst="flowChartInputOutp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1C61836A-85EB-4A8B-9D88-00F6169D9EB6}"/>
              </a:ext>
            </a:extLst>
          </p:cNvPr>
          <p:cNvSpPr/>
          <p:nvPr/>
        </p:nvSpPr>
        <p:spPr>
          <a:xfrm>
            <a:off x="2064848" y="2489812"/>
            <a:ext cx="2052000" cy="1692000"/>
          </a:xfrm>
          <a:prstGeom prst="flowChartInputOutpu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16386EF3-D06E-49D0-89C6-BA15F48A133D}"/>
              </a:ext>
            </a:extLst>
          </p:cNvPr>
          <p:cNvSpPr/>
          <p:nvPr/>
        </p:nvSpPr>
        <p:spPr>
          <a:xfrm>
            <a:off x="3617577" y="2489812"/>
            <a:ext cx="2052000" cy="1692000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C43E5946-8FDB-487B-B42D-5D1A31415190}"/>
              </a:ext>
            </a:extLst>
          </p:cNvPr>
          <p:cNvSpPr/>
          <p:nvPr/>
        </p:nvSpPr>
        <p:spPr>
          <a:xfrm>
            <a:off x="5205213" y="2489812"/>
            <a:ext cx="2052000" cy="1692000"/>
          </a:xfrm>
          <a:prstGeom prst="flowChartInputOutput">
            <a:avLst/>
          </a:prstGeom>
          <a:solidFill>
            <a:srgbClr val="11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순서도: 데이터 24">
            <a:extLst>
              <a:ext uri="{FF2B5EF4-FFF2-40B4-BE49-F238E27FC236}">
                <a16:creationId xmlns:a16="http://schemas.microsoft.com/office/drawing/2014/main" id="{09B05F74-90D1-4AD6-A9F1-357CBBCFB633}"/>
              </a:ext>
            </a:extLst>
          </p:cNvPr>
          <p:cNvSpPr/>
          <p:nvPr/>
        </p:nvSpPr>
        <p:spPr>
          <a:xfrm>
            <a:off x="6826868" y="2488991"/>
            <a:ext cx="2092921" cy="1692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63" name="Picture 15" descr="주소 예약, 주소 예약, 검색, libro de direccion 아이콘">
            <a:extLst>
              <a:ext uri="{FF2B5EF4-FFF2-40B4-BE49-F238E27FC236}">
                <a16:creationId xmlns:a16="http://schemas.microsoft.com/office/drawing/2014/main" id="{AC9805E8-F9B4-4192-A5CB-CD92A89C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55" y="3398541"/>
            <a:ext cx="797321" cy="7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amara, accept 아이콘">
            <a:extLst>
              <a:ext uri="{FF2B5EF4-FFF2-40B4-BE49-F238E27FC236}">
                <a16:creationId xmlns:a16="http://schemas.microsoft.com/office/drawing/2014/main" id="{B953E79E-02F2-4AF6-8FFB-BE5039C6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45" y="2873708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A4F2230-E1D3-4B95-8369-2B0F1287C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699" y="2505543"/>
            <a:ext cx="966953" cy="966953"/>
          </a:xfrm>
          <a:prstGeom prst="rect">
            <a:avLst/>
          </a:prstGeom>
        </p:spPr>
      </p:pic>
      <p:pic>
        <p:nvPicPr>
          <p:cNvPr id="55" name="그림 54" descr="텍스트, 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C9AE974F-3E0B-4B1B-B80F-CCBBD7C37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392" y="1483008"/>
            <a:ext cx="1060653" cy="1060653"/>
          </a:xfrm>
          <a:prstGeom prst="rect">
            <a:avLst/>
          </a:prstGeom>
        </p:spPr>
      </p:pic>
      <p:sp>
        <p:nvSpPr>
          <p:cNvPr id="27" name="부제 2">
            <a:extLst>
              <a:ext uri="{FF2B5EF4-FFF2-40B4-BE49-F238E27FC236}">
                <a16:creationId xmlns:a16="http://schemas.microsoft.com/office/drawing/2014/main" id="{3D849473-333D-45E0-8DD4-B878559ACEFD}"/>
              </a:ext>
            </a:extLst>
          </p:cNvPr>
          <p:cNvSpPr txBox="1">
            <a:spLocks/>
          </p:cNvSpPr>
          <p:nvPr/>
        </p:nvSpPr>
        <p:spPr>
          <a:xfrm>
            <a:off x="2057551" y="4253585"/>
            <a:ext cx="1898787" cy="1858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02</a:t>
            </a:r>
          </a:p>
          <a:p>
            <a:pPr algn="l"/>
            <a:r>
              <a:rPr lang="ko-KR" altLang="en-US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카메라로</a:t>
            </a:r>
            <a:br>
              <a:rPr lang="en-US" altLang="ko-KR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이미지</a:t>
            </a:r>
            <a:br>
              <a:rPr lang="en-US" altLang="ko-KR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3FD900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입력 받기</a:t>
            </a:r>
            <a:endParaRPr lang="en-US" altLang="ko-KR" sz="2600" dirty="0">
              <a:solidFill>
                <a:srgbClr val="3FD900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8" name="부제 2">
            <a:extLst>
              <a:ext uri="{FF2B5EF4-FFF2-40B4-BE49-F238E27FC236}">
                <a16:creationId xmlns:a16="http://schemas.microsoft.com/office/drawing/2014/main" id="{7829CAE6-CF5A-496A-94A7-F1D44096C2FA}"/>
              </a:ext>
            </a:extLst>
          </p:cNvPr>
          <p:cNvSpPr txBox="1">
            <a:spLocks/>
          </p:cNvSpPr>
          <p:nvPr/>
        </p:nvSpPr>
        <p:spPr>
          <a:xfrm>
            <a:off x="3991389" y="1108837"/>
            <a:ext cx="2144703" cy="1138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03</a:t>
            </a:r>
          </a:p>
          <a:p>
            <a:pPr algn="l"/>
            <a:r>
              <a:rPr lang="en-US" altLang="ko-KR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OCR</a:t>
            </a:r>
            <a:r>
              <a:rPr lang="ko-KR" altLang="en-US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로 </a:t>
            </a:r>
            <a:br>
              <a:rPr lang="en-US" altLang="ko-KR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8FAADC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제목 추출</a:t>
            </a:r>
            <a:endParaRPr lang="en-US" altLang="ko-KR" sz="2600" dirty="0">
              <a:solidFill>
                <a:srgbClr val="8FAADC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9" name="부제 2">
            <a:extLst>
              <a:ext uri="{FF2B5EF4-FFF2-40B4-BE49-F238E27FC236}">
                <a16:creationId xmlns:a16="http://schemas.microsoft.com/office/drawing/2014/main" id="{F88953D4-9F64-4472-9F0F-D5C2B9C02D15}"/>
              </a:ext>
            </a:extLst>
          </p:cNvPr>
          <p:cNvSpPr txBox="1">
            <a:spLocks/>
          </p:cNvSpPr>
          <p:nvPr/>
        </p:nvSpPr>
        <p:spPr>
          <a:xfrm>
            <a:off x="5186961" y="4224752"/>
            <a:ext cx="2123785" cy="218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04</a:t>
            </a:r>
          </a:p>
          <a:p>
            <a:pPr algn="l"/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 </a:t>
            </a: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저장</a:t>
            </a:r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정보 수집</a:t>
            </a:r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ISBN </a:t>
            </a: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이용한</a:t>
            </a:r>
            <a:br>
              <a:rPr lang="en-US" altLang="ko-KR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 정보 추출</a:t>
            </a:r>
            <a:endParaRPr lang="en-US" altLang="ko-KR" sz="2600" dirty="0">
              <a:solidFill>
                <a:srgbClr val="11C1F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30" name="부제 2">
            <a:extLst>
              <a:ext uri="{FF2B5EF4-FFF2-40B4-BE49-F238E27FC236}">
                <a16:creationId xmlns:a16="http://schemas.microsoft.com/office/drawing/2014/main" id="{6CABE2F7-C801-4213-8AA9-49D6E3333961}"/>
              </a:ext>
            </a:extLst>
          </p:cNvPr>
          <p:cNvSpPr txBox="1">
            <a:spLocks/>
          </p:cNvSpPr>
          <p:nvPr/>
        </p:nvSpPr>
        <p:spPr>
          <a:xfrm>
            <a:off x="9446645" y="1077096"/>
            <a:ext cx="2123785" cy="204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05 (</a:t>
            </a: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</a:t>
            </a:r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  <a:p>
            <a:pPr algn="l"/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사용자의 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독서량 분석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피드백</a:t>
            </a:r>
            <a:endParaRPr lang="en-US" altLang="ko-KR" sz="26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31" name="부제 2">
            <a:extLst>
              <a:ext uri="{FF2B5EF4-FFF2-40B4-BE49-F238E27FC236}">
                <a16:creationId xmlns:a16="http://schemas.microsoft.com/office/drawing/2014/main" id="{D47111EF-4351-4522-901F-730CC17A6591}"/>
              </a:ext>
            </a:extLst>
          </p:cNvPr>
          <p:cNvSpPr txBox="1">
            <a:spLocks/>
          </p:cNvSpPr>
          <p:nvPr/>
        </p:nvSpPr>
        <p:spPr>
          <a:xfrm>
            <a:off x="9408051" y="4158791"/>
            <a:ext cx="2405236" cy="1824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05 (</a:t>
            </a: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공공기관용</a:t>
            </a:r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</a:p>
          <a:p>
            <a:pPr algn="l"/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기존 </a:t>
            </a:r>
            <a: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와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비교하여</a:t>
            </a:r>
            <a:br>
              <a:rPr lang="en-US" altLang="ko-KR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26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위치 판단</a:t>
            </a:r>
            <a:endParaRPr lang="en-US" altLang="ko-KR" sz="26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1026" name="Picture 2" descr="터치 아이콘">
            <a:extLst>
              <a:ext uri="{FF2B5EF4-FFF2-40B4-BE49-F238E27FC236}">
                <a16:creationId xmlns:a16="http://schemas.microsoft.com/office/drawing/2014/main" id="{24B0F61E-1AB6-4471-8039-8B3F2015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1" y="2489813"/>
            <a:ext cx="1037399" cy="103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기록, 음성, 이상 아이콘">
            <a:extLst>
              <a:ext uri="{FF2B5EF4-FFF2-40B4-BE49-F238E27FC236}">
                <a16:creationId xmlns:a16="http://schemas.microsoft.com/office/drawing/2014/main" id="{800EFB32-198C-49BD-B910-5B27C54A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00" y="3376932"/>
            <a:ext cx="786492" cy="6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umb image">
            <a:extLst>
              <a:ext uri="{FF2B5EF4-FFF2-40B4-BE49-F238E27FC236}">
                <a16:creationId xmlns:a16="http://schemas.microsoft.com/office/drawing/2014/main" id="{C3F4C4FF-BD6F-46F8-BFBA-DE2174391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54" y="2866300"/>
            <a:ext cx="1090761" cy="10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비즈니스, 검색, 데이터베이스 검색, 데이터베이스, db 아이콘">
            <a:extLst>
              <a:ext uri="{FF2B5EF4-FFF2-40B4-BE49-F238E27FC236}">
                <a16:creationId xmlns:a16="http://schemas.microsoft.com/office/drawing/2014/main" id="{04EAB75D-99FA-41A3-B768-F2F50E6C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811" y="4345922"/>
            <a:ext cx="1319435" cy="13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8B89B9-1342-46F0-9B08-6040E1C7E5C7}"/>
              </a:ext>
            </a:extLst>
          </p:cNvPr>
          <p:cNvSpPr/>
          <p:nvPr/>
        </p:nvSpPr>
        <p:spPr>
          <a:xfrm>
            <a:off x="295430" y="498701"/>
            <a:ext cx="11517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구현 개요도 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 : Kotlin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을 사용한 어플리케이션 개발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 인식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OCR, DB,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크롤링 이용</a:t>
            </a:r>
            <a:endParaRPr lang="en-US" altLang="ko-KR" sz="24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F66EE42-714A-4951-AF5D-6749D2597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9" y="4753285"/>
            <a:ext cx="1361026" cy="136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CC506D-724C-411F-BCBE-7F660DF298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3681" y="4742276"/>
            <a:ext cx="1713519" cy="73209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55D07E-7A59-45DD-8F57-3515AB8982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58924" y="4181812"/>
            <a:ext cx="5708" cy="802476"/>
          </a:xfrm>
          <a:prstGeom prst="line">
            <a:avLst/>
          </a:prstGeom>
          <a:ln w="28575"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9C14901-112D-42E3-8265-553B611A3485}"/>
              </a:ext>
            </a:extLst>
          </p:cNvPr>
          <p:cNvCxnSpPr>
            <a:cxnSpLocks/>
          </p:cNvCxnSpPr>
          <p:nvPr/>
        </p:nvCxnSpPr>
        <p:spPr>
          <a:xfrm>
            <a:off x="4439620" y="4198742"/>
            <a:ext cx="0" cy="547563"/>
          </a:xfrm>
          <a:prstGeom prst="line">
            <a:avLst/>
          </a:prstGeom>
          <a:ln w="28575">
            <a:solidFill>
              <a:srgbClr val="8FAAD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05C13CB-E1A3-4919-9AE1-AC6A32837D5E}"/>
              </a:ext>
            </a:extLst>
          </p:cNvPr>
          <p:cNvCxnSpPr>
            <a:cxnSpLocks/>
          </p:cNvCxnSpPr>
          <p:nvPr/>
        </p:nvCxnSpPr>
        <p:spPr>
          <a:xfrm>
            <a:off x="6475302" y="2172647"/>
            <a:ext cx="0" cy="316344"/>
          </a:xfrm>
          <a:prstGeom prst="line">
            <a:avLst/>
          </a:prstGeom>
          <a:ln w="28575">
            <a:solidFill>
              <a:srgbClr val="11C1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부제 2">
            <a:extLst>
              <a:ext uri="{FF2B5EF4-FFF2-40B4-BE49-F238E27FC236}">
                <a16:creationId xmlns:a16="http://schemas.microsoft.com/office/drawing/2014/main" id="{B30DC88B-5DF3-43B6-B325-FEB4EEC91E72}"/>
              </a:ext>
            </a:extLst>
          </p:cNvPr>
          <p:cNvSpPr txBox="1">
            <a:spLocks/>
          </p:cNvSpPr>
          <p:nvPr/>
        </p:nvSpPr>
        <p:spPr>
          <a:xfrm>
            <a:off x="5756613" y="1426451"/>
            <a:ext cx="1599659" cy="759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DB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의 경우 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noSQL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고려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(restDB)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Naver Book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API 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(Rest API)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A34C7C4-102C-4B18-A5E4-049D02AD6A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98390" y="959959"/>
            <a:ext cx="1933534" cy="438796"/>
          </a:xfrm>
          <a:prstGeom prst="rect">
            <a:avLst/>
          </a:prstGeom>
        </p:spPr>
      </p:pic>
      <p:sp>
        <p:nvSpPr>
          <p:cNvPr id="63" name="부제 2">
            <a:extLst>
              <a:ext uri="{FF2B5EF4-FFF2-40B4-BE49-F238E27FC236}">
                <a16:creationId xmlns:a16="http://schemas.microsoft.com/office/drawing/2014/main" id="{16592B0B-FBC2-4500-96EE-94037F380BEB}"/>
              </a:ext>
            </a:extLst>
          </p:cNvPr>
          <p:cNvSpPr txBox="1">
            <a:spLocks/>
          </p:cNvSpPr>
          <p:nvPr/>
        </p:nvSpPr>
        <p:spPr>
          <a:xfrm>
            <a:off x="335183" y="6012688"/>
            <a:ext cx="4338194" cy="431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Clova Speech Recognition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</a:t>
            </a:r>
            <a:b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-&gt;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발화 내용은 학습시킬 예정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정확성 중요</a:t>
            </a:r>
            <a:b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Clova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Premium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Voice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이용</a:t>
            </a:r>
            <a:r>
              <a:rPr lang="en-US" altLang="ko-KR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70AD47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필요시 답변 가능하도록 할 예정</a:t>
            </a:r>
            <a:endParaRPr lang="en-US" altLang="ko-KR" sz="1200" dirty="0">
              <a:solidFill>
                <a:srgbClr val="70AD47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4FCE184-8556-4691-B5E8-005D707591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8821" y="1103667"/>
            <a:ext cx="1956787" cy="461666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E0B167E-59CA-44B6-B84F-A4D135EF58A7}"/>
              </a:ext>
            </a:extLst>
          </p:cNvPr>
          <p:cNvCxnSpPr>
            <a:cxnSpLocks/>
          </p:cNvCxnSpPr>
          <p:nvPr/>
        </p:nvCxnSpPr>
        <p:spPr>
          <a:xfrm>
            <a:off x="3004090" y="1677977"/>
            <a:ext cx="5708" cy="802476"/>
          </a:xfrm>
          <a:prstGeom prst="line">
            <a:avLst/>
          </a:prstGeom>
          <a:ln w="28575">
            <a:solidFill>
              <a:srgbClr val="3FD9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부제 2">
            <a:extLst>
              <a:ext uri="{FF2B5EF4-FFF2-40B4-BE49-F238E27FC236}">
                <a16:creationId xmlns:a16="http://schemas.microsoft.com/office/drawing/2014/main" id="{D08F1080-47DA-4A16-AE72-77615755DC6F}"/>
              </a:ext>
            </a:extLst>
          </p:cNvPr>
          <p:cNvSpPr txBox="1">
            <a:spLocks/>
          </p:cNvSpPr>
          <p:nvPr/>
        </p:nvSpPr>
        <p:spPr>
          <a:xfrm>
            <a:off x="9199989" y="2722408"/>
            <a:ext cx="2624134" cy="5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독서 분류 편향도 계산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정규화 이용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대상 독자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발행형태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내용 분류 고려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(ISBN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이용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한국십진분류표 기준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)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제일 많이 읽은 분야와 제일 적게 읽은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분야에 대해 피드백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비슷할 경우 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최대 두 분야까지 피드백 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추천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다른 사람들과 상대적인 비교 수행</a:t>
            </a:r>
            <a:endParaRPr lang="en-US" altLang="ko-KR" sz="12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68" name="부제 2">
            <a:extLst>
              <a:ext uri="{FF2B5EF4-FFF2-40B4-BE49-F238E27FC236}">
                <a16:creationId xmlns:a16="http://schemas.microsoft.com/office/drawing/2014/main" id="{AEED4B08-E475-41CD-A812-9BC599CEACA9}"/>
              </a:ext>
            </a:extLst>
          </p:cNvPr>
          <p:cNvSpPr txBox="1">
            <a:spLocks/>
          </p:cNvSpPr>
          <p:nvPr/>
        </p:nvSpPr>
        <p:spPr>
          <a:xfrm>
            <a:off x="9208933" y="5831083"/>
            <a:ext cx="2624134" cy="5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현재 위치에 대한 정보 수집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판단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위치 뿐 아니라 라벨의 상태 검토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*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이상이 없을 시 통과</a:t>
            </a: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이상이 있을 시</a:t>
            </a:r>
            <a:b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en-US" altLang="ko-KR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 </a:t>
            </a:r>
            <a:r>
              <a:rPr lang="ko-KR" altLang="en-US" sz="1200" dirty="0">
                <a:solidFill>
                  <a:srgbClr val="4472C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경고를 띄워 줌</a:t>
            </a:r>
            <a:endParaRPr lang="en-US" altLang="ko-KR" sz="1200" dirty="0">
              <a:solidFill>
                <a:srgbClr val="4472C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69" name="부제 2">
            <a:extLst>
              <a:ext uri="{FF2B5EF4-FFF2-40B4-BE49-F238E27FC236}">
                <a16:creationId xmlns:a16="http://schemas.microsoft.com/office/drawing/2014/main" id="{05BDE816-DABB-4076-9285-73176DD7C6B1}"/>
              </a:ext>
            </a:extLst>
          </p:cNvPr>
          <p:cNvSpPr txBox="1">
            <a:spLocks/>
          </p:cNvSpPr>
          <p:nvPr/>
        </p:nvSpPr>
        <p:spPr>
          <a:xfrm>
            <a:off x="4738927" y="6202092"/>
            <a:ext cx="3436582" cy="388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에는 책 제목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ISBN, 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정보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수량</a:t>
            </a:r>
            <a:b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특별히 기업용의 경우는 책의 상태가 존재해야 한다</a:t>
            </a:r>
            <a:r>
              <a:rPr lang="en-US" altLang="ko-KR" sz="1200" dirty="0">
                <a:solidFill>
                  <a:srgbClr val="11C1F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C59C3545-5519-4559-ABCA-94B22A2C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22" y="978716"/>
            <a:ext cx="4248150" cy="53183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A397E7-6294-4F5B-ACF7-10886BC0225A}"/>
              </a:ext>
            </a:extLst>
          </p:cNvPr>
          <p:cNvGrpSpPr/>
          <p:nvPr/>
        </p:nvGrpSpPr>
        <p:grpSpPr>
          <a:xfrm>
            <a:off x="829407" y="2501021"/>
            <a:ext cx="5409110" cy="5042225"/>
            <a:chOff x="661482" y="461290"/>
            <a:chExt cx="5409110" cy="5042225"/>
          </a:xfrm>
        </p:grpSpPr>
        <p:sp>
          <p:nvSpPr>
            <p:cNvPr id="10" name="부제 2"/>
            <p:cNvSpPr txBox="1">
              <a:spLocks/>
            </p:cNvSpPr>
            <p:nvPr/>
          </p:nvSpPr>
          <p:spPr>
            <a:xfrm>
              <a:off x="661482" y="1597925"/>
              <a:ext cx="1251857" cy="2612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sz="1800" dirty="0">
                <a:solidFill>
                  <a:srgbClr val="00D53F"/>
                </a:solidFill>
              </a:endParaRPr>
            </a:p>
          </p:txBody>
        </p:sp>
        <p:pic>
          <p:nvPicPr>
            <p:cNvPr id="4108" name="Picture 12" descr="e-TEE wall light by TEEbooks">
              <a:extLst>
                <a:ext uri="{FF2B5EF4-FFF2-40B4-BE49-F238E27FC236}">
                  <a16:creationId xmlns:a16="http://schemas.microsoft.com/office/drawing/2014/main" id="{7994DC47-83A5-4B90-AFDF-8F969F3B7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985" y="1597925"/>
              <a:ext cx="3955651" cy="276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78EEE01B-F998-4D2F-82A5-944F49573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64" y="461290"/>
              <a:ext cx="5204928" cy="504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07914F-424E-4AE8-A8A1-96D218A1E9A6}"/>
              </a:ext>
            </a:extLst>
          </p:cNvPr>
          <p:cNvSpPr/>
          <p:nvPr/>
        </p:nvSpPr>
        <p:spPr>
          <a:xfrm>
            <a:off x="7154016" y="1498596"/>
            <a:ext cx="4241453" cy="2913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당신의 책 유형은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[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상세보기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D0266A-FFF7-492D-A12D-FAB2CF04C8E1}"/>
              </a:ext>
            </a:extLst>
          </p:cNvPr>
          <p:cNvSpPr/>
          <p:nvPr/>
        </p:nvSpPr>
        <p:spPr>
          <a:xfrm>
            <a:off x="571228" y="58414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방법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개인용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당신의 책장을 찍어보세요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네이버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Book API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를 통해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지금 바로 모든 서적을 목록화 하여 한 눈에 보여드립니다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어떤 분야의 책을 많이 읽었는지 확인하고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사용자의 취향에 맞춰 책을 추천해드립니다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다방면의 교양이 필요하신 분에겐 밸런스를 맞추는 추천을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선택과 집중이 필요하신 분에겐 맞춤형 추천을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Clova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의 제안도 들어 보세요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음성으로 대답해 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다른 사람과 경쟁해 보세요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상대적인 자신의 위치를 드러내 주며 단계가 올라갈 수록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특별한 배지를 받을 수 있습니다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E0FA9C6-B230-4D48-8ED1-7C13EA4BB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497" y="638554"/>
            <a:ext cx="4248150" cy="3429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B14877-C525-43BC-93A1-529E7CDD99BE}"/>
              </a:ext>
            </a:extLst>
          </p:cNvPr>
          <p:cNvSpPr/>
          <p:nvPr/>
        </p:nvSpPr>
        <p:spPr>
          <a:xfrm>
            <a:off x="7147319" y="983187"/>
            <a:ext cx="2123457" cy="5768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OOO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님 환영합니다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4B516FD4-0C7C-42F4-907D-F2B8C5BEB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921" y="2143668"/>
            <a:ext cx="2869013" cy="207206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3DE902-3D4C-426F-ACA1-9322DDCBF076}"/>
              </a:ext>
            </a:extLst>
          </p:cNvPr>
          <p:cNvSpPr/>
          <p:nvPr/>
        </p:nvSpPr>
        <p:spPr>
          <a:xfrm>
            <a:off x="9274629" y="4407573"/>
            <a:ext cx="2088874" cy="1856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    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나는야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독서왕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4445AD9-69E0-402E-9FEC-95106E9C0E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8125" y1="27148" x2="28125" y2="27148"/>
                        <a14:foregroundMark x1="20898" y1="26758" x2="31250" y2="28711"/>
                        <a14:foregroundMark x1="48828" y1="26758" x2="54883" y2="27148"/>
                        <a14:foregroundMark x1="71484" y1="27734" x2="80273" y2="28711"/>
                        <a14:foregroundMark x1="46680" y1="42578" x2="58594" y2="43164"/>
                        <a14:foregroundMark x1="22070" y1="43164" x2="30273" y2="42578"/>
                        <a14:foregroundMark x1="21484" y1="58594" x2="33789" y2="58594"/>
                        <a14:foregroundMark x1="47266" y1="58594" x2="58594" y2="57617"/>
                        <a14:foregroundMark x1="67773" y1="58594" x2="77148" y2="58594"/>
                        <a14:foregroundMark x1="45117" y1="74023" x2="58984" y2="73047"/>
                        <a14:foregroundMark x1="66797" y1="26172" x2="74023" y2="28320"/>
                        <a14:foregroundMark x1="81250" y1="28711" x2="69336" y2="29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8184" y="4927412"/>
            <a:ext cx="1543555" cy="1543555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F6DC7E-1422-40BF-B7DA-E39E84E75852}"/>
              </a:ext>
            </a:extLst>
          </p:cNvPr>
          <p:cNvSpPr/>
          <p:nvPr/>
        </p:nvSpPr>
        <p:spPr>
          <a:xfrm>
            <a:off x="7149654" y="4415666"/>
            <a:ext cx="2123456" cy="1856778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  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책들이의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추천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</a:p>
          <a:p>
            <a:endParaRPr lang="en-US" altLang="ko-KR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400 </a:t>
            </a: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자연과학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…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서적을 읽어요</a:t>
            </a: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…</a:t>
            </a:r>
            <a:b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시각의 책은</a:t>
            </a:r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D7118BF-3D95-478A-98E5-BBF445370B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1123" y="4474741"/>
            <a:ext cx="597151" cy="59715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6E8603-9FF3-41FF-BC20-5B735FD4BF2B}"/>
              </a:ext>
            </a:extLst>
          </p:cNvPr>
          <p:cNvSpPr/>
          <p:nvPr/>
        </p:nvSpPr>
        <p:spPr>
          <a:xfrm>
            <a:off x="9275671" y="981454"/>
            <a:ext cx="2123457" cy="5768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 책장 </a:t>
            </a:r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찍어보기</a:t>
            </a:r>
            <a:endParaRPr lang="ko-KR" altLang="en-US" sz="1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65CC6C4-8652-4252-AB44-9B9EB9F991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9568" y1="49141" x2="49568" y2="49141"/>
                        <a14:backgroundMark x1="55908" y1="57388" x2="52161" y2="549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5443" y="960622"/>
            <a:ext cx="752831" cy="631337"/>
          </a:xfrm>
          <a:prstGeom prst="rect">
            <a:avLst/>
          </a:prstGeom>
        </p:spPr>
      </p:pic>
      <p:pic>
        <p:nvPicPr>
          <p:cNvPr id="4110" name="Picture 14" descr="책, 즐겨찾기 아이콘">
            <a:extLst>
              <a:ext uri="{FF2B5EF4-FFF2-40B4-BE49-F238E27FC236}">
                <a16:creationId xmlns:a16="http://schemas.microsoft.com/office/drawing/2014/main" id="{9F051F6C-33E2-4730-AE99-204920713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85" y="4486616"/>
            <a:ext cx="610227" cy="61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찾기, 검색, 질문 아이콘">
            <a:extLst>
              <a:ext uri="{FF2B5EF4-FFF2-40B4-BE49-F238E27FC236}">
                <a16:creationId xmlns:a16="http://schemas.microsoft.com/office/drawing/2014/main" id="{10341878-FD3D-4115-BCAD-A6C96E12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50" y="1630942"/>
            <a:ext cx="576806" cy="57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>
            <a:extLst>
              <a:ext uri="{FF2B5EF4-FFF2-40B4-BE49-F238E27FC236}">
                <a16:creationId xmlns:a16="http://schemas.microsoft.com/office/drawing/2014/main" id="{65A8DC95-70A8-4A7C-BE40-237951557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862" y="1538920"/>
            <a:ext cx="719001" cy="7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D0266A-FFF7-492D-A12D-FAB2CF04C8E1}"/>
              </a:ext>
            </a:extLst>
          </p:cNvPr>
          <p:cNvSpPr/>
          <p:nvPr/>
        </p:nvSpPr>
        <p:spPr>
          <a:xfrm>
            <a:off x="351523" y="11887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사용 방법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: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기관용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</a:t>
            </a:r>
          </a:p>
          <a:p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사진 한방이면 책장 관리 끝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 </a:t>
            </a:r>
            <a:r>
              <a:rPr lang="ko-KR" altLang="en-US" dirty="0" err="1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책들이가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도와드립니다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  <a:b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</a:b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책의 제목과 라벨을 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OCR, Image Detection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으로 분석하여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책이 정위치에 놓여있는지 또는 라벨의 손상 여부를 감지해 주죠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DB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와 연동하여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서적 분류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정리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/</a:t>
            </a:r>
            <a:r>
              <a:rPr lang="ko-KR" altLang="en-US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인덱싱까지 제공합니다</a:t>
            </a:r>
            <a:r>
              <a:rPr lang="en-US" altLang="ko-KR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37F4CD-4749-4C91-8E75-3C9EA3704ACD}"/>
              </a:ext>
            </a:extLst>
          </p:cNvPr>
          <p:cNvGrpSpPr/>
          <p:nvPr/>
        </p:nvGrpSpPr>
        <p:grpSpPr>
          <a:xfrm>
            <a:off x="6564897" y="-39671"/>
            <a:ext cx="5204928" cy="5042225"/>
            <a:chOff x="6289819" y="-247080"/>
            <a:chExt cx="5204928" cy="5042225"/>
          </a:xfrm>
        </p:grpSpPr>
        <p:pic>
          <p:nvPicPr>
            <p:cNvPr id="13" name="Picture 8" descr="핸드폰 또는 태블릿, 수평, 위치, 스크린, 시각화, 옵션 아이콘">
              <a:extLst>
                <a:ext uri="{FF2B5EF4-FFF2-40B4-BE49-F238E27FC236}">
                  <a16:creationId xmlns:a16="http://schemas.microsoft.com/office/drawing/2014/main" id="{8DF1AB38-433A-425D-B0AD-07F6AC804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819" y="-247080"/>
              <a:ext cx="5204928" cy="504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1">
              <a:extLst>
                <a:ext uri="{FF2B5EF4-FFF2-40B4-BE49-F238E27FC236}">
                  <a16:creationId xmlns:a16="http://schemas.microsoft.com/office/drawing/2014/main" id="{5A3DBE8C-B0F7-4248-B1C3-C09BCE1B9C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5" b="8546"/>
            <a:stretch/>
          </p:blipFill>
          <p:spPr bwMode="auto">
            <a:xfrm>
              <a:off x="7168726" y="1038786"/>
              <a:ext cx="3189707" cy="24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exclamation mark sign에 대한 이미지 검색결과">
              <a:extLst>
                <a:ext uri="{FF2B5EF4-FFF2-40B4-BE49-F238E27FC236}">
                  <a16:creationId xmlns:a16="http://schemas.microsoft.com/office/drawing/2014/main" id="{B20A64A5-F28A-4760-9AC1-9F3F99BEB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14000" y1="56889" x2="14000" y2="56889"/>
                          <a14:backgroundMark x1="50889" y1="50000" x2="50889" y2="50000"/>
                          <a14:backgroundMark x1="49778" y1="67111" x2="49778" y2="67111"/>
                          <a14:backgroundMark x1="49778" y1="65778" x2="49778" y2="65778"/>
                          <a14:backgroundMark x1="20222" y1="30444" x2="20222" y2="30444"/>
                          <a14:backgroundMark x1="19556" y1="33111" x2="19556" y2="3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508" y="2982117"/>
              <a:ext cx="568053" cy="527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EFA286E-5424-4D64-95AD-9F8586764BF1}"/>
                </a:ext>
              </a:extLst>
            </p:cNvPr>
            <p:cNvSpPr/>
            <p:nvPr/>
          </p:nvSpPr>
          <p:spPr>
            <a:xfrm rot="156966">
              <a:off x="7342837" y="1373173"/>
              <a:ext cx="279821" cy="17773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F3FF74-C67D-4868-8E6F-B25036E16373}"/>
              </a:ext>
            </a:extLst>
          </p:cNvPr>
          <p:cNvSpPr/>
          <p:nvPr/>
        </p:nvSpPr>
        <p:spPr>
          <a:xfrm>
            <a:off x="831171" y="4739756"/>
            <a:ext cx="106887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[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기대효과 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]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개개인에게는 독서 의지 고취 및 폭 넓은 교양 함양을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기관에게는 사람이 할 일을 대체하여 비용과 시간 절약을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사람의 말을 알아듣고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, </a:t>
            </a:r>
            <a:r>
              <a:rPr lang="ko-KR" altLang="en-US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필요시 음성으로 말해주어 편리함과 동시에 접근성 향상</a:t>
            </a:r>
            <a:r>
              <a:rPr lang="en-US" altLang="ko-KR" sz="24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293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6367</TotalTime>
  <Words>288</Words>
  <Application>Microsoft Office PowerPoint</Application>
  <PresentationFormat>와이드스크린</PresentationFormat>
  <Paragraphs>95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NanumSquare</vt:lpstr>
      <vt:lpstr>NanumSquare ExtraBold</vt:lpstr>
      <vt:lpstr>나눔고딕 ExtraBold</vt:lpstr>
      <vt:lpstr>나눔손글씨 펜</vt:lpstr>
      <vt:lpstr>나눔스퀘어 ExtraBold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박준규</cp:lastModifiedBy>
  <cp:revision>71</cp:revision>
  <dcterms:created xsi:type="dcterms:W3CDTF">2020-01-13T08:32:16Z</dcterms:created>
  <dcterms:modified xsi:type="dcterms:W3CDTF">2020-01-31T10:29:22Z</dcterms:modified>
</cp:coreProperties>
</file>