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527" r:id="rId2"/>
    <p:sldId id="430" r:id="rId3"/>
    <p:sldId id="431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2" r:id="rId13"/>
    <p:sldId id="443" r:id="rId14"/>
    <p:sldId id="445" r:id="rId15"/>
    <p:sldId id="446" r:id="rId16"/>
    <p:sldId id="495" r:id="rId17"/>
    <p:sldId id="447" r:id="rId18"/>
    <p:sldId id="449" r:id="rId19"/>
    <p:sldId id="451" r:id="rId20"/>
    <p:sldId id="546" r:id="rId21"/>
    <p:sldId id="547" r:id="rId22"/>
    <p:sldId id="499" r:id="rId23"/>
    <p:sldId id="500" r:id="rId24"/>
    <p:sldId id="501" r:id="rId25"/>
    <p:sldId id="502" r:id="rId26"/>
    <p:sldId id="504" r:id="rId27"/>
    <p:sldId id="505" r:id="rId28"/>
    <p:sldId id="545" r:id="rId29"/>
    <p:sldId id="528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43" r:id="rId45"/>
    <p:sldId id="544" r:id="rId46"/>
    <p:sldId id="480" r:id="rId47"/>
    <p:sldId id="497" r:id="rId48"/>
  </p:sldIdLst>
  <p:sldSz cx="24384000" cy="137160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7" userDrawn="1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470" autoAdjust="0"/>
  </p:normalViewPr>
  <p:slideViewPr>
    <p:cSldViewPr snapToGrid="0">
      <p:cViewPr varScale="1">
        <p:scale>
          <a:sx n="38" d="100"/>
          <a:sy n="38" d="100"/>
        </p:scale>
        <p:origin x="-981" y="-75"/>
      </p:cViewPr>
      <p:guideLst>
        <p:guide orient="horz" pos="4297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93358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>
            <a:normAutofit/>
          </a:bodyPr>
          <a:lstStyle/>
          <a:p>
            <a:pPr fontAlgn="base">
              <a:spcBef>
                <a:spcPct val="0"/>
              </a:spcBef>
              <a:spcAft>
                <a:spcPts val="599"/>
              </a:spcAft>
            </a:pPr>
            <a:endParaRPr kumimoji="1" lang="en-US" altLang="ko-KR" sz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>
            <a:normAutofit fontScale="77500" lnSpcReduction="20000"/>
          </a:bodyPr>
          <a:lstStyle/>
          <a:p>
            <a:r>
              <a:rPr lang="en-US" altLang="ko-KR" sz="1200" dirty="0"/>
              <a:t>LSTM</a:t>
            </a:r>
            <a:r>
              <a:rPr lang="ko-KR" altLang="en-US" sz="1200" dirty="0"/>
              <a:t>은 </a:t>
            </a:r>
            <a:r>
              <a:rPr lang="en-US" altLang="ko-KR" sz="1200" dirty="0"/>
              <a:t>cell state</a:t>
            </a:r>
            <a:r>
              <a:rPr lang="ko-KR" altLang="en-US" sz="1200" dirty="0"/>
              <a:t>가 게이트를 통해 구분되고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보호되고있음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매우 중요한 것은</a:t>
            </a:r>
            <a:r>
              <a:rPr lang="en-US" altLang="ko-KR" sz="1200" dirty="0"/>
              <a:t>. T state</a:t>
            </a:r>
            <a:r>
              <a:rPr lang="ko-KR" altLang="en-US" sz="1200" dirty="0"/>
              <a:t>가 </a:t>
            </a:r>
            <a:r>
              <a:rPr lang="en-US" altLang="ko-KR" sz="1200" dirty="0"/>
              <a:t>t-1</a:t>
            </a:r>
            <a:r>
              <a:rPr lang="ko-KR" altLang="en-US" sz="1200" dirty="0"/>
              <a:t>에서 </a:t>
            </a:r>
            <a:r>
              <a:rPr lang="en-US" altLang="ko-KR" sz="1200" dirty="0"/>
              <a:t>W</a:t>
            </a:r>
            <a:r>
              <a:rPr lang="ko-KR" altLang="en-US" sz="1200" dirty="0"/>
              <a:t>를 곱해서 새로 구해지는 녀석이 아니라</a:t>
            </a:r>
            <a:r>
              <a:rPr lang="en-US" altLang="ko-KR" sz="1200" dirty="0"/>
              <a:t>, t-1 + a </a:t>
            </a:r>
            <a:r>
              <a:rPr lang="ko-KR" altLang="en-US" sz="1200" dirty="0"/>
              <a:t>형식으로 덧셈을 이용해 계산된다는 점임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즉 뭔가 </a:t>
            </a:r>
            <a:r>
              <a:rPr lang="en-US" altLang="ko-KR" sz="1200" dirty="0"/>
              <a:t>t-1</a:t>
            </a:r>
            <a:r>
              <a:rPr lang="ko-KR" altLang="en-US" sz="1200" dirty="0"/>
              <a:t>을 </a:t>
            </a:r>
            <a:r>
              <a:rPr lang="en-US" altLang="ko-KR" sz="1200" dirty="0"/>
              <a:t>overwrite</a:t>
            </a:r>
            <a:r>
              <a:rPr lang="ko-KR" altLang="en-US" sz="1200" dirty="0" err="1"/>
              <a:t>하는게</a:t>
            </a:r>
            <a:r>
              <a:rPr lang="ko-KR" altLang="en-US" sz="1200" dirty="0"/>
              <a:t> 아니라</a:t>
            </a:r>
            <a:r>
              <a:rPr lang="en-US" altLang="ko-KR" sz="1200" dirty="0"/>
              <a:t>, </a:t>
            </a:r>
            <a:r>
              <a:rPr lang="ko-KR" altLang="en-US" sz="1200" dirty="0"/>
              <a:t>보존하면서 </a:t>
            </a:r>
            <a:r>
              <a:rPr lang="en-US" altLang="ko-KR" sz="1200" dirty="0"/>
              <a:t>+ a</a:t>
            </a:r>
            <a:r>
              <a:rPr lang="ko-KR" altLang="en-US" sz="1200" dirty="0"/>
              <a:t>하는 것이다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이로인해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배니싱이</a:t>
            </a:r>
            <a:r>
              <a:rPr lang="ko-KR" altLang="en-US" sz="1200" dirty="0"/>
              <a:t> 해결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LSTM </a:t>
            </a:r>
            <a:r>
              <a:rPr lang="ko-KR" altLang="en-US" sz="1200" dirty="0"/>
              <a:t>은 </a:t>
            </a:r>
            <a:r>
              <a:rPr lang="en-US" altLang="ko-KR" sz="1200" dirty="0" err="1"/>
              <a:t>rnn</a:t>
            </a:r>
            <a:r>
              <a:rPr lang="ko-KR" altLang="en-US" sz="1200" dirty="0"/>
              <a:t>처럼  </a:t>
            </a:r>
            <a:r>
              <a:rPr lang="en-US" altLang="ko-KR" sz="1200" b="1" dirty="0"/>
              <a:t>H</a:t>
            </a:r>
            <a:r>
              <a:rPr lang="en-US" altLang="ko-KR" sz="1200" b="1" baseline="-25000" dirty="0"/>
              <a:t>t</a:t>
            </a:r>
            <a:r>
              <a:rPr lang="en-US" altLang="ko-KR" sz="1200" b="1" dirty="0"/>
              <a:t> = σ(W</a:t>
            </a:r>
            <a:r>
              <a:rPr lang="en-US" altLang="ko-KR" sz="1200" b="1" baseline="-25000" dirty="0"/>
              <a:t>h</a:t>
            </a:r>
            <a:r>
              <a:rPr lang="en-US" altLang="ko-KR" sz="1200" b="1" dirty="0"/>
              <a:t>X+W</a:t>
            </a:r>
            <a:r>
              <a:rPr lang="en-US" altLang="ko-KR" sz="1200" b="1" baseline="-25000" dirty="0"/>
              <a:t>r</a:t>
            </a:r>
            <a:r>
              <a:rPr lang="en-US" altLang="ko-KR" sz="1200" b="1" dirty="0"/>
              <a:t>H</a:t>
            </a:r>
            <a:r>
              <a:rPr lang="en-US" altLang="ko-KR" sz="1200" b="1" baseline="-25000" dirty="0"/>
              <a:t>t-1</a:t>
            </a:r>
            <a:r>
              <a:rPr lang="en-US" altLang="ko-KR" sz="1200" b="1" dirty="0"/>
              <a:t>)</a:t>
            </a:r>
            <a:endParaRPr lang="en-US" altLang="ko-KR" sz="1200" b="1" baseline="-25000" dirty="0"/>
          </a:p>
          <a:p>
            <a:r>
              <a:rPr lang="ko-KR" altLang="en-US" sz="1200" dirty="0" err="1"/>
              <a:t>이런식으로</a:t>
            </a:r>
            <a:r>
              <a:rPr lang="en-US" altLang="ko-KR" sz="1200" dirty="0"/>
              <a:t>, Ht-1</a:t>
            </a:r>
            <a:r>
              <a:rPr lang="ko-KR" altLang="en-US" sz="1200" dirty="0"/>
              <a:t>에 </a:t>
            </a:r>
            <a:r>
              <a:rPr lang="en-US" altLang="ko-KR" sz="1200" dirty="0"/>
              <a:t>W</a:t>
            </a:r>
            <a:r>
              <a:rPr lang="ko-KR" altLang="en-US" sz="1200" dirty="0"/>
              <a:t>를 곱해서 현재의 </a:t>
            </a:r>
            <a:r>
              <a:rPr lang="en-US" altLang="ko-KR" sz="1200" dirty="0"/>
              <a:t>H</a:t>
            </a:r>
            <a:r>
              <a:rPr lang="ko-KR" altLang="en-US" sz="1200" dirty="0"/>
              <a:t>를 구하지 않는다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u="sng" dirty="0"/>
              <a:t>c</a:t>
            </a:r>
            <a:r>
              <a:rPr lang="en-US" altLang="ko-KR" sz="1200" b="1" baseline="-25000" dirty="0"/>
              <a:t>t</a:t>
            </a:r>
            <a:r>
              <a:rPr lang="en-US" altLang="ko-KR" sz="1200" b="1" u="sng" dirty="0"/>
              <a:t> = </a:t>
            </a:r>
            <a:r>
              <a:rPr lang="en-US" altLang="ko-KR" sz="1200" b="1" u="sng" dirty="0" err="1"/>
              <a:t>i</a:t>
            </a:r>
            <a:r>
              <a:rPr lang="en-US" altLang="ko-KR" sz="1200" b="1" u="sng" dirty="0"/>
              <a:t>*z + f*c</a:t>
            </a:r>
            <a:r>
              <a:rPr lang="en-US" altLang="ko-KR" sz="1200" b="1" baseline="-25000" dirty="0"/>
              <a:t>t-1</a:t>
            </a:r>
            <a:endParaRPr lang="en-US" altLang="ko-KR" sz="1200" b="1" u="sng" dirty="0"/>
          </a:p>
          <a:p>
            <a:endParaRPr lang="en-US" altLang="ko-KR" sz="1200" b="1" dirty="0"/>
          </a:p>
          <a:p>
            <a:r>
              <a:rPr lang="en-US" altLang="ko-KR" sz="1200" b="1" dirty="0"/>
              <a:t>H</a:t>
            </a:r>
            <a:r>
              <a:rPr lang="en-US" altLang="ko-KR" sz="1200" b="1" baseline="-25000" dirty="0"/>
              <a:t>t</a:t>
            </a:r>
            <a:r>
              <a:rPr lang="en-US" altLang="ko-KR" sz="1200" b="1" dirty="0"/>
              <a:t> = o*h(c</a:t>
            </a:r>
            <a:r>
              <a:rPr lang="en-US" altLang="ko-KR" sz="1200" b="1" baseline="-25000" dirty="0"/>
              <a:t>t</a:t>
            </a:r>
            <a:r>
              <a:rPr lang="en-US" altLang="ko-KR" sz="1200" b="1" dirty="0"/>
              <a:t>)</a:t>
            </a:r>
          </a:p>
          <a:p>
            <a:r>
              <a:rPr lang="ko-KR" altLang="en-US" sz="1200" dirty="0"/>
              <a:t>우선 </a:t>
            </a:r>
            <a:r>
              <a:rPr lang="en-US" altLang="ko-KR" sz="1200" dirty="0"/>
              <a:t>cell state</a:t>
            </a:r>
            <a:r>
              <a:rPr lang="ko-KR" altLang="en-US" sz="1200" dirty="0"/>
              <a:t>는 </a:t>
            </a:r>
            <a:r>
              <a:rPr lang="en-US" altLang="ko-KR" sz="1200" dirty="0"/>
              <a:t>f</a:t>
            </a:r>
            <a:r>
              <a:rPr lang="ko-KR" altLang="en-US" sz="1200" dirty="0"/>
              <a:t>가 데이터에 따라서 매번 바뀌는 값이므로</a:t>
            </a:r>
            <a:r>
              <a:rPr lang="en-US" altLang="ko-KR" sz="1200" dirty="0"/>
              <a:t>, </a:t>
            </a:r>
            <a:r>
              <a:rPr lang="ko-KR" altLang="en-US" sz="1200" dirty="0"/>
              <a:t>재귀적인 </a:t>
            </a:r>
            <a:r>
              <a:rPr lang="en-US" altLang="ko-KR" sz="1200" dirty="0"/>
              <a:t>W</a:t>
            </a:r>
            <a:r>
              <a:rPr lang="ko-KR" altLang="en-US" sz="1200" dirty="0"/>
              <a:t>의 곱이 아니다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또한 </a:t>
            </a:r>
            <a:r>
              <a:rPr lang="ko-KR" altLang="en-US" sz="1200" dirty="0" err="1"/>
              <a:t>히든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스테이트는</a:t>
            </a:r>
            <a:r>
              <a:rPr lang="ko-KR" altLang="en-US" sz="1200" dirty="0"/>
              <a:t> 더욱더 </a:t>
            </a:r>
            <a:r>
              <a:rPr lang="en-US" altLang="ko-KR" sz="1200" dirty="0"/>
              <a:t>cell state</a:t>
            </a:r>
            <a:r>
              <a:rPr lang="ko-KR" altLang="en-US" sz="1200" dirty="0"/>
              <a:t>에 논리니어 </a:t>
            </a:r>
            <a:r>
              <a:rPr lang="ko-KR" altLang="en-US" sz="1200" dirty="0" err="1"/>
              <a:t>펑션을</a:t>
            </a:r>
            <a:r>
              <a:rPr lang="ko-KR" altLang="en-US" sz="1200" dirty="0"/>
              <a:t> 씌우고 </a:t>
            </a:r>
            <a:r>
              <a:rPr lang="en-US" altLang="ko-KR" sz="1200" dirty="0"/>
              <a:t>output gate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곱한것으로</a:t>
            </a:r>
            <a:r>
              <a:rPr lang="ko-KR" altLang="en-US" sz="1200" dirty="0"/>
              <a:t> 재귀적인 </a:t>
            </a:r>
            <a:r>
              <a:rPr lang="en-US" altLang="ko-KR" sz="1200" dirty="0"/>
              <a:t>weight</a:t>
            </a:r>
            <a:r>
              <a:rPr lang="ko-KR" altLang="en-US" sz="1200" dirty="0"/>
              <a:t>의 곱셈이 없다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즉 직전 </a:t>
            </a:r>
            <a:r>
              <a:rPr lang="en-US" altLang="ko-KR" sz="1200" dirty="0"/>
              <a:t>state * weight</a:t>
            </a:r>
            <a:r>
              <a:rPr lang="ko-KR" altLang="en-US" sz="1200" dirty="0"/>
              <a:t>의 형태로 현재 </a:t>
            </a:r>
            <a:r>
              <a:rPr lang="en-US" altLang="ko-KR" sz="1200" dirty="0"/>
              <a:t>state</a:t>
            </a:r>
            <a:r>
              <a:rPr lang="ko-KR" altLang="en-US" sz="1200" dirty="0"/>
              <a:t>를 구하지 않는다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RNN</a:t>
            </a:r>
            <a:r>
              <a:rPr lang="ko-KR" altLang="en-US" sz="1200" dirty="0"/>
              <a:t>은 이게 과거데이터 </a:t>
            </a:r>
            <a:r>
              <a:rPr lang="en-US" altLang="ko-KR" sz="1200" dirty="0"/>
              <a:t>t-n</a:t>
            </a:r>
            <a:r>
              <a:rPr lang="ko-KR" altLang="en-US" sz="1200" dirty="0" err="1"/>
              <a:t>으로갈수록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검은색원이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희미해져가면서</a:t>
            </a:r>
            <a:r>
              <a:rPr lang="ko-KR" altLang="en-US" sz="1200" dirty="0"/>
              <a:t> 인풋 </a:t>
            </a:r>
            <a:r>
              <a:rPr lang="en-US" altLang="ko-KR" sz="1200" dirty="0"/>
              <a:t>X</a:t>
            </a:r>
            <a:r>
              <a:rPr lang="ko-KR" altLang="en-US" sz="1200" dirty="0"/>
              <a:t>에 대해 모두 일관되게 학습시킴</a:t>
            </a:r>
            <a:r>
              <a:rPr lang="en-US" altLang="ko-KR" sz="1200" dirty="0"/>
              <a:t>. </a:t>
            </a:r>
            <a:r>
              <a:rPr lang="ko-KR" altLang="en-US" sz="1200" dirty="0"/>
              <a:t>왜냐하면 똑같은 </a:t>
            </a:r>
            <a:r>
              <a:rPr lang="ko-KR" altLang="en-US" sz="1200" dirty="0" err="1"/>
              <a:t>리커런트</a:t>
            </a:r>
            <a:r>
              <a:rPr lang="ko-KR" altLang="en-US" sz="1200" dirty="0"/>
              <a:t> </a:t>
            </a:r>
            <a:r>
              <a:rPr lang="en-US" altLang="ko-KR" sz="1200" dirty="0"/>
              <a:t>W</a:t>
            </a:r>
            <a:r>
              <a:rPr lang="ko-KR" altLang="en-US" sz="1200" dirty="0"/>
              <a:t>가 반복해서 곱해지고</a:t>
            </a:r>
            <a:r>
              <a:rPr lang="en-US" altLang="ko-KR" sz="1200" dirty="0"/>
              <a:t>, X</a:t>
            </a:r>
            <a:r>
              <a:rPr lang="ko-KR" altLang="en-US" sz="1200" dirty="0" err="1"/>
              <a:t>에대해</a:t>
            </a:r>
            <a:r>
              <a:rPr lang="ko-KR" altLang="en-US" sz="1200" dirty="0"/>
              <a:t> 그대로 </a:t>
            </a:r>
            <a:r>
              <a:rPr lang="ko-KR" altLang="en-US" sz="1200" dirty="0" err="1"/>
              <a:t>여과없이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에러를전파함</a:t>
            </a:r>
            <a:endParaRPr lang="en-US" altLang="ko-KR" sz="1200" dirty="0"/>
          </a:p>
          <a:p>
            <a:r>
              <a:rPr lang="ko-KR" altLang="en-US" sz="1200" dirty="0"/>
              <a:t>근데 </a:t>
            </a:r>
            <a:r>
              <a:rPr lang="en-US" altLang="ko-KR" sz="1200" dirty="0"/>
              <a:t>LSTM</a:t>
            </a:r>
            <a:r>
              <a:rPr lang="ko-KR" altLang="en-US" sz="1200" dirty="0"/>
              <a:t>은 게이트가 과거데이터 </a:t>
            </a:r>
            <a:r>
              <a:rPr lang="en-US" altLang="ko-KR" sz="1200" dirty="0" err="1"/>
              <a:t>Xt</a:t>
            </a:r>
            <a:r>
              <a:rPr lang="en-US" altLang="ko-KR" sz="1200" dirty="0"/>
              <a:t>-n</a:t>
            </a:r>
            <a:r>
              <a:rPr lang="ko-KR" altLang="en-US" sz="1200" dirty="0" err="1"/>
              <a:t>에따라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열리기도하고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닫히기도해서</a:t>
            </a:r>
            <a:r>
              <a:rPr lang="en-US" altLang="ko-KR" sz="1200" dirty="0"/>
              <a:t>, </a:t>
            </a:r>
            <a:r>
              <a:rPr lang="ko-KR" altLang="en-US" sz="1200" dirty="0"/>
              <a:t>그 </a:t>
            </a:r>
            <a:r>
              <a:rPr lang="en-US" altLang="ko-KR" sz="1200" dirty="0"/>
              <a:t>X</a:t>
            </a:r>
            <a:r>
              <a:rPr lang="ko-KR" altLang="en-US" sz="1200" dirty="0"/>
              <a:t>에 대해 게이트가 열린 만큼만 에러를 전파함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또한</a:t>
            </a:r>
            <a:r>
              <a:rPr lang="en-US" altLang="ko-KR" sz="1200" dirty="0"/>
              <a:t>, Ct</a:t>
            </a:r>
            <a:r>
              <a:rPr lang="ko-KR" altLang="en-US" sz="1200" dirty="0"/>
              <a:t>에서 </a:t>
            </a:r>
            <a:r>
              <a:rPr lang="en-US" altLang="ko-KR" sz="1200" dirty="0"/>
              <a:t>Ct-1</a:t>
            </a:r>
            <a:r>
              <a:rPr lang="ko-KR" altLang="en-US" sz="1200" dirty="0"/>
              <a:t>로 에러를 전파시킬 때도</a:t>
            </a:r>
            <a:r>
              <a:rPr lang="en-US" altLang="ko-KR" sz="1200" dirty="0"/>
              <a:t>, </a:t>
            </a:r>
          </a:p>
          <a:p>
            <a:r>
              <a:rPr lang="en-US" altLang="ko-KR" sz="1200" b="1" u="sng" dirty="0"/>
              <a:t>C</a:t>
            </a:r>
            <a:r>
              <a:rPr lang="en-US" altLang="ko-KR" sz="1200" b="1" baseline="-25000" dirty="0"/>
              <a:t>t</a:t>
            </a:r>
            <a:r>
              <a:rPr lang="en-US" altLang="ko-KR" sz="1200" b="1" u="sng" dirty="0"/>
              <a:t> = </a:t>
            </a:r>
            <a:r>
              <a:rPr lang="en-US" altLang="ko-KR" sz="1200" b="1" u="sng" dirty="0" err="1"/>
              <a:t>i</a:t>
            </a:r>
            <a:r>
              <a:rPr lang="en-US" altLang="ko-KR" sz="1200" b="1" u="sng" dirty="0"/>
              <a:t>*z + f*C</a:t>
            </a:r>
            <a:r>
              <a:rPr lang="en-US" altLang="ko-KR" sz="1200" b="1" baseline="-25000" dirty="0"/>
              <a:t>t-1</a:t>
            </a:r>
            <a:r>
              <a:rPr lang="ko-KR" altLang="en-US" sz="1200" dirty="0"/>
              <a:t> 이거를 </a:t>
            </a:r>
            <a:r>
              <a:rPr lang="en-US" altLang="ko-KR" sz="1200" b="1" u="sng" dirty="0"/>
              <a:t>C</a:t>
            </a:r>
            <a:r>
              <a:rPr lang="en-US" altLang="ko-KR" sz="1200" b="1" baseline="-25000" dirty="0"/>
              <a:t>t-1</a:t>
            </a:r>
            <a:r>
              <a:rPr lang="ko-KR" altLang="en-US" sz="1200" dirty="0"/>
              <a:t> 이걸로 미분을 </a:t>
            </a:r>
            <a:r>
              <a:rPr lang="ko-KR" altLang="en-US" sz="1200" dirty="0" err="1"/>
              <a:t>할텐데아마</a:t>
            </a:r>
            <a:r>
              <a:rPr lang="en-US" altLang="ko-KR" sz="1200" dirty="0"/>
              <a:t>. </a:t>
            </a:r>
            <a:r>
              <a:rPr lang="ko-KR" altLang="en-US" sz="1200" dirty="0"/>
              <a:t>그러면 일단 </a:t>
            </a:r>
            <a:r>
              <a:rPr lang="ko-KR" altLang="en-US" sz="1200" dirty="0" err="1"/>
              <a:t>핍홀이</a:t>
            </a:r>
            <a:r>
              <a:rPr lang="ko-KR" altLang="en-US" sz="1200" dirty="0"/>
              <a:t> 없는 상태에서는 결국 </a:t>
            </a:r>
            <a:r>
              <a:rPr lang="en-US" altLang="ko-KR" sz="1200" dirty="0"/>
              <a:t>f</a:t>
            </a:r>
            <a:r>
              <a:rPr lang="ko-KR" altLang="en-US" sz="1200" dirty="0"/>
              <a:t>만 남음</a:t>
            </a:r>
            <a:r>
              <a:rPr lang="en-US" altLang="ko-KR" sz="1200" dirty="0"/>
              <a:t>. </a:t>
            </a:r>
            <a:r>
              <a:rPr lang="ko-KR" altLang="en-US" sz="1200" dirty="0"/>
              <a:t>즉 </a:t>
            </a:r>
            <a:r>
              <a:rPr lang="en-US" altLang="ko-KR" sz="1200" dirty="0"/>
              <a:t>ct-1</a:t>
            </a:r>
            <a:r>
              <a:rPr lang="ko-KR" altLang="en-US" sz="1200" dirty="0"/>
              <a:t>로의 에러전파가 </a:t>
            </a:r>
            <a:r>
              <a:rPr lang="en-US" altLang="ko-KR" sz="1200" dirty="0"/>
              <a:t>f</a:t>
            </a:r>
            <a:r>
              <a:rPr lang="ko-KR" altLang="en-US" sz="1200" dirty="0"/>
              <a:t>만 계속 곱해지는 방식으로 이루어짐</a:t>
            </a:r>
            <a:r>
              <a:rPr lang="en-US" altLang="ko-KR" sz="1200" dirty="0"/>
              <a:t>.</a:t>
            </a:r>
            <a:endParaRPr lang="en-US" altLang="ko-KR" sz="1200" b="1" u="sng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46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06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>
            <a:normAutofit/>
          </a:bodyPr>
          <a:lstStyle/>
          <a:p>
            <a:r>
              <a:rPr lang="en-US" altLang="ko-KR" dirty="0" smtClean="0"/>
              <a:t>GRU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의 가장큰 차이는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cell state</a:t>
            </a:r>
            <a:r>
              <a:rPr lang="ko-KR" altLang="en-US" baseline="0" dirty="0" smtClean="0"/>
              <a:t>가 없다는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hidden state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gate</a:t>
            </a:r>
            <a:r>
              <a:rPr lang="ko-KR" altLang="en-US" baseline="0" dirty="0" smtClean="0"/>
              <a:t>없이 바로 노출된다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6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>
            <a:normAutofit fontScale="85000" lnSpcReduction="20000"/>
          </a:bodyPr>
          <a:lstStyle/>
          <a:p>
            <a:r>
              <a:rPr lang="ko-KR" altLang="en-US" sz="2400" dirty="0" smtClean="0"/>
              <a:t>뭔가 </a:t>
            </a:r>
            <a:r>
              <a:rPr lang="en-US" altLang="ko-KR" sz="2400" dirty="0" smtClean="0"/>
              <a:t>u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forget</a:t>
            </a:r>
            <a:r>
              <a:rPr lang="ko-KR" altLang="en-US" sz="2400" dirty="0" err="1" smtClean="0"/>
              <a:t>게이트처럼</a:t>
            </a:r>
            <a:r>
              <a:rPr lang="ko-KR" altLang="en-US" sz="2400" dirty="0" smtClean="0"/>
              <a:t> 생겨서 </a:t>
            </a:r>
            <a:r>
              <a:rPr lang="en-US" altLang="ko-KR" sz="2400" dirty="0" smtClean="0"/>
              <a:t>Ht-1 state 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얼마나 반영할지 결정함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그런데 동시에 </a:t>
            </a:r>
            <a:r>
              <a:rPr lang="en-US" altLang="ko-KR" sz="2400" dirty="0" smtClean="0"/>
              <a:t>1-u </a:t>
            </a:r>
            <a:r>
              <a:rPr lang="ko-KR" altLang="en-US" sz="2400" dirty="0" smtClean="0"/>
              <a:t>만큼 새로운 인풋을 반영함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원래 </a:t>
            </a:r>
            <a:r>
              <a:rPr lang="en-US" altLang="ko-KR" sz="2400" dirty="0" smtClean="0"/>
              <a:t>H’</a:t>
            </a:r>
            <a:r>
              <a:rPr lang="ko-KR" altLang="en-US" sz="2400" dirty="0" smtClean="0"/>
              <a:t>은 쉽게 생각하면 </a:t>
            </a:r>
            <a:r>
              <a:rPr lang="en-US" altLang="ko-KR" sz="2400" dirty="0" smtClean="0"/>
              <a:t>WX+UHt-1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input value</a:t>
            </a:r>
            <a:r>
              <a:rPr lang="ko-KR" altLang="en-US" sz="2400" dirty="0" err="1" smtClean="0"/>
              <a:t>여야함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근데 여기에 </a:t>
            </a:r>
            <a:r>
              <a:rPr lang="en-US" altLang="ko-KR" sz="2400" dirty="0" smtClean="0"/>
              <a:t>r</a:t>
            </a:r>
            <a:r>
              <a:rPr lang="ko-KR" altLang="en-US" sz="2400" dirty="0" smtClean="0"/>
              <a:t>을 곱한 것임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이것의 의미는 결국 </a:t>
            </a:r>
            <a:r>
              <a:rPr lang="en-US" altLang="ko-KR" sz="2400" dirty="0" smtClean="0"/>
              <a:t>“Ht-1 </a:t>
            </a:r>
            <a:r>
              <a:rPr lang="ko-KR" altLang="en-US" sz="2400" dirty="0" smtClean="0"/>
              <a:t>상태를 인풋 데이터에 얼마나 반영할지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를 결정하는 것임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데이터에 </a:t>
            </a:r>
            <a:r>
              <a:rPr lang="en-US" altLang="ko-KR" sz="2400" dirty="0" smtClean="0"/>
              <a:t>Ht-1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reset</a:t>
            </a:r>
            <a:r>
              <a:rPr lang="ko-KR" altLang="en-US" sz="2400" dirty="0" smtClean="0"/>
              <a:t>할지 말지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Z </a:t>
            </a:r>
            <a:r>
              <a:rPr lang="ko-KR" altLang="en-US" dirty="0" err="1" smtClean="0"/>
              <a:t>계산할때</a:t>
            </a:r>
            <a:r>
              <a:rPr lang="ko-KR" altLang="en-US" dirty="0" smtClean="0"/>
              <a:t> 원래는 위의 식인데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자기네가 할 때 </a:t>
            </a:r>
            <a:r>
              <a:rPr lang="en-US" altLang="ko-KR" b="1" dirty="0" err="1" smtClean="0"/>
              <a:t>rUH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로하기도</a:t>
            </a:r>
            <a:r>
              <a:rPr lang="en-US" altLang="ko-KR" dirty="0" smtClean="0"/>
              <a:t>, </a:t>
            </a:r>
            <a:r>
              <a:rPr lang="en-US" altLang="ko-KR" b="1" dirty="0" err="1" smtClean="0"/>
              <a:t>UrH</a:t>
            </a:r>
            <a:r>
              <a:rPr lang="ko-KR" altLang="en-US" dirty="0" smtClean="0"/>
              <a:t>로 하기도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둘다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잘한다고함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09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>
            <a:normAutofit/>
          </a:bodyPr>
          <a:lstStyle/>
          <a:p>
            <a:r>
              <a:rPr lang="ko-KR" altLang="en-US" sz="2400" dirty="0" smtClean="0"/>
              <a:t>뭔가 </a:t>
            </a:r>
            <a:r>
              <a:rPr lang="ko-KR" altLang="en-US" sz="2400" dirty="0" err="1" smtClean="0"/>
              <a:t>이런형태로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히든스테이트를</a:t>
            </a:r>
            <a:r>
              <a:rPr lang="ko-KR" altLang="en-US" sz="2400" dirty="0" smtClean="0"/>
              <a:t> 업데이트하는걸 </a:t>
            </a:r>
            <a:r>
              <a:rPr lang="en-US" altLang="ko-KR" sz="2400" dirty="0" smtClean="0"/>
              <a:t>leaky integration</a:t>
            </a:r>
            <a:r>
              <a:rPr lang="ko-KR" altLang="en-US" sz="2400" dirty="0" err="1" smtClean="0"/>
              <a:t>이라하고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여기서 착안해서 </a:t>
            </a:r>
            <a:r>
              <a:rPr lang="en-US" altLang="ko-KR" sz="2400" dirty="0" err="1" smtClean="0"/>
              <a:t>GRU</a:t>
            </a:r>
            <a:r>
              <a:rPr lang="ko-KR" altLang="en-US" sz="2400" dirty="0" smtClean="0"/>
              <a:t>를 만든 것 같다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endParaRPr lang="ko-KR" altLang="en-US" sz="2400" dirty="0" smtClean="0"/>
          </a:p>
          <a:p>
            <a:r>
              <a:rPr lang="ko-KR" altLang="en-US" sz="2400" dirty="0" smtClean="0"/>
              <a:t>잘 살펴보면 </a:t>
            </a:r>
            <a:r>
              <a:rPr lang="en-US" altLang="ko-KR" sz="2400" dirty="0" err="1" smtClean="0"/>
              <a:t>ht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ht</a:t>
            </a:r>
            <a:r>
              <a:rPr lang="en-US" altLang="ko-KR" sz="2400" dirty="0" smtClean="0"/>
              <a:t>-1 +@ </a:t>
            </a:r>
            <a:r>
              <a:rPr lang="ko-KR" altLang="en-US" sz="2400" dirty="0" smtClean="0"/>
              <a:t>형태로 업데이트를 하는데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여기 </a:t>
            </a:r>
            <a:r>
              <a:rPr lang="en-US" altLang="ko-KR" sz="2400" dirty="0" smtClean="0"/>
              <a:t>@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non-linear </a:t>
            </a:r>
            <a:r>
              <a:rPr lang="ko-KR" altLang="en-US" sz="2400" dirty="0" smtClean="0"/>
              <a:t>함수 </a:t>
            </a:r>
            <a:r>
              <a:rPr lang="en-US" altLang="ko-KR" sz="2400" dirty="0" smtClean="0"/>
              <a:t>F</a:t>
            </a:r>
            <a:r>
              <a:rPr lang="ko-KR" altLang="en-US" sz="2400" dirty="0" err="1" smtClean="0"/>
              <a:t>를이용해</a:t>
            </a:r>
            <a:r>
              <a:rPr lang="ko-KR" altLang="en-US" sz="2400" dirty="0" smtClean="0"/>
              <a:t> 약간 </a:t>
            </a:r>
            <a:r>
              <a:rPr lang="ko-KR" altLang="en-US" sz="2400" dirty="0" err="1" smtClean="0"/>
              <a:t>살짝살짝씩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ht</a:t>
            </a:r>
            <a:r>
              <a:rPr lang="en-US" altLang="ko-KR" sz="2400" dirty="0" smtClean="0"/>
              <a:t>-1</a:t>
            </a:r>
            <a:r>
              <a:rPr lang="ko-KR" altLang="en-US" sz="2400" dirty="0" smtClean="0"/>
              <a:t>이 흘러나오도록 하는 방식이다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그래서 완전히 </a:t>
            </a:r>
            <a:r>
              <a:rPr lang="en-US" altLang="ko-KR" sz="2400" dirty="0" smtClean="0"/>
              <a:t>additive</a:t>
            </a:r>
            <a:r>
              <a:rPr lang="ko-KR" altLang="en-US" sz="2400" dirty="0" smtClean="0"/>
              <a:t>하진 않고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약간의 </a:t>
            </a:r>
            <a:r>
              <a:rPr lang="en-US" altLang="ko-KR" sz="2400" dirty="0" smtClean="0"/>
              <a:t>W</a:t>
            </a:r>
            <a:r>
              <a:rPr lang="ko-KR" altLang="en-US" sz="2400" dirty="0" smtClean="0"/>
              <a:t>가 중첩되는 효과가 살짝 있는 듯</a:t>
            </a:r>
            <a:r>
              <a:rPr lang="en-US" altLang="ko-KR" sz="2400" dirty="0" smtClean="0"/>
              <a:t>..</a:t>
            </a:r>
            <a:endParaRPr lang="ko-KR" altLang="en-US" sz="2400" dirty="0" smtClean="0"/>
          </a:p>
          <a:p>
            <a:r>
              <a:rPr lang="ko-KR" altLang="en-US" sz="2400" dirty="0" err="1" smtClean="0"/>
              <a:t>말그대로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인테그레이션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히든스테이트가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세어나와서</a:t>
            </a:r>
            <a:r>
              <a:rPr lang="ko-KR" altLang="en-US" sz="2400" dirty="0" smtClean="0"/>
              <a:t> 통합된다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인위적으로 메모리의 길이를 늘리는 효과가 </a:t>
            </a:r>
            <a:r>
              <a:rPr lang="ko-KR" altLang="en-US" sz="2400" dirty="0" err="1" smtClean="0"/>
              <a:t>있다고하는듯</a:t>
            </a:r>
            <a:endParaRPr lang="en-US" altLang="ko-KR" sz="240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>
            <a:normAutofit fontScale="85000" lnSpcReduction="20000"/>
          </a:bodyPr>
          <a:lstStyle/>
          <a:p>
            <a:r>
              <a:rPr lang="en-US" altLang="ko-KR" sz="2400" b="1" dirty="0" smtClean="0"/>
              <a:t>As each hidden unit has separate reset and update</a:t>
            </a:r>
          </a:p>
          <a:p>
            <a:r>
              <a:rPr lang="en-US" altLang="ko-KR" sz="2400" b="1" dirty="0" smtClean="0"/>
              <a:t>gates, each hidden unit will learn to capture</a:t>
            </a:r>
          </a:p>
          <a:p>
            <a:r>
              <a:rPr lang="en-US" altLang="ko-KR" sz="2400" b="1" dirty="0" smtClean="0"/>
              <a:t>dependencies over different time scales. Those</a:t>
            </a:r>
          </a:p>
          <a:p>
            <a:r>
              <a:rPr lang="en-US" altLang="ko-KR" sz="2400" b="1" dirty="0" smtClean="0"/>
              <a:t>units that learn to capture short-term dependencies</a:t>
            </a:r>
          </a:p>
          <a:p>
            <a:r>
              <a:rPr lang="en-US" altLang="ko-KR" sz="2400" b="1" dirty="0" smtClean="0"/>
              <a:t>will tend to have reset gates that are frequently active,</a:t>
            </a:r>
          </a:p>
          <a:p>
            <a:r>
              <a:rPr lang="en-US" altLang="ko-KR" sz="2400" b="1" dirty="0" smtClean="0"/>
              <a:t>but those that capture longer-term dependencies</a:t>
            </a:r>
          </a:p>
          <a:p>
            <a:r>
              <a:rPr lang="en-US" altLang="ko-KR" sz="2400" b="1" dirty="0" smtClean="0"/>
              <a:t>will have update gates that are mostly active.</a:t>
            </a:r>
            <a:endParaRPr lang="ko-KR" altLang="en-US" sz="2400" b="1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7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>
            <a:normAutofit/>
          </a:bodyPr>
          <a:lstStyle/>
          <a:p>
            <a:r>
              <a:rPr lang="en-US" altLang="ko-KR" dirty="0" err="1" smtClean="0"/>
              <a:t>Tanh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걍 </a:t>
            </a:r>
            <a:r>
              <a:rPr lang="en-US" altLang="ko-KR" dirty="0" err="1" smtClean="0"/>
              <a:t>tanh</a:t>
            </a:r>
            <a:r>
              <a:rPr lang="ko-KR" altLang="en-US" dirty="0" smtClean="0"/>
              <a:t>쓰는 일반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파라미터개수를</a:t>
            </a:r>
            <a:r>
              <a:rPr lang="ko-KR" altLang="en-US" dirty="0" smtClean="0"/>
              <a:t> 거의 같도록 설정하고 실험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 아래쪽 표의 값은 </a:t>
            </a:r>
            <a:r>
              <a:rPr lang="en-US" altLang="ko-KR" dirty="0" smtClean="0"/>
              <a:t>–log likelihood</a:t>
            </a:r>
            <a:r>
              <a:rPr lang="ko-KR" altLang="en-US" dirty="0" smtClean="0"/>
              <a:t>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작을수록 </a:t>
            </a:r>
            <a:r>
              <a:rPr lang="ko-KR" altLang="en-US" dirty="0" err="1" smtClean="0"/>
              <a:t>좋은것임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RMSProp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옵티마이즈함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이거 되게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많이쓰네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99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/>
              <a:t>먼저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개의 </a:t>
            </a:r>
            <a:r>
              <a:rPr lang="ko-KR" altLang="en-US" sz="2400" dirty="0" err="1" smtClean="0"/>
              <a:t>아키텍쳐를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LSTM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GRU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이니셜라이즈</a:t>
            </a:r>
            <a:r>
              <a:rPr lang="ko-KR" altLang="en-US" sz="2400" dirty="0" smtClean="0"/>
              <a:t>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각 </a:t>
            </a:r>
            <a:r>
              <a:rPr lang="ko-KR" altLang="en-US" sz="2400" dirty="0" err="1" smtClean="0"/>
              <a:t>아키텍쳐는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computational graph </a:t>
            </a:r>
            <a:r>
              <a:rPr lang="ko-KR" altLang="en-US" sz="2400" dirty="0" smtClean="0"/>
              <a:t>형태로 표현된다</a:t>
            </a:r>
            <a:r>
              <a:rPr lang="en-US" altLang="ko-KR" sz="2400" dirty="0" smtClean="0"/>
              <a:t>. ( </a:t>
            </a:r>
            <a:r>
              <a:rPr lang="en-US" altLang="ko-KR" sz="2400" dirty="0" err="1" smtClean="0"/>
              <a:t>theano</a:t>
            </a:r>
            <a:r>
              <a:rPr lang="ko-KR" altLang="en-US" sz="2400" dirty="0" smtClean="0"/>
              <a:t>에서 </a:t>
            </a:r>
            <a:r>
              <a:rPr lang="ko-KR" altLang="en-US" sz="2400" dirty="0" err="1" smtClean="0"/>
              <a:t>심볼릭</a:t>
            </a:r>
            <a:r>
              <a:rPr lang="ko-KR" altLang="en-US" sz="2400" dirty="0" smtClean="0"/>
              <a:t> 연산을 하는데 사용됨</a:t>
            </a:r>
            <a:r>
              <a:rPr lang="en-US" altLang="ko-KR" sz="2400" dirty="0" smtClean="0"/>
              <a:t>. )</a:t>
            </a:r>
          </a:p>
          <a:p>
            <a:r>
              <a:rPr lang="ko-KR" altLang="en-US" sz="2400" dirty="0" err="1" smtClean="0"/>
              <a:t>그다음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개중에서 </a:t>
            </a:r>
            <a:r>
              <a:rPr lang="ko-KR" altLang="en-US" sz="2400" dirty="0" err="1" smtClean="0"/>
              <a:t>랜덤하게</a:t>
            </a:r>
            <a:r>
              <a:rPr lang="ko-KR" altLang="en-US" sz="2400" dirty="0" smtClean="0"/>
              <a:t> 아키텍처를 </a:t>
            </a:r>
            <a:r>
              <a:rPr lang="ko-KR" altLang="en-US" sz="2400" dirty="0" err="1" smtClean="0"/>
              <a:t>선택한다음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20</a:t>
            </a:r>
            <a:r>
              <a:rPr lang="ko-KR" altLang="en-US" sz="2400" dirty="0" smtClean="0"/>
              <a:t>가지의 </a:t>
            </a:r>
            <a:r>
              <a:rPr lang="ko-KR" altLang="en-US" sz="2400" dirty="0" err="1" smtClean="0"/>
              <a:t>랜덤하게</a:t>
            </a:r>
            <a:r>
              <a:rPr lang="ko-KR" altLang="en-US" sz="2400" dirty="0" smtClean="0"/>
              <a:t> 선택된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비복원추출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하이퍼파라미터로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가지 </a:t>
            </a:r>
            <a:r>
              <a:rPr lang="en-US" altLang="ko-KR" sz="2400" dirty="0" smtClean="0"/>
              <a:t>task</a:t>
            </a:r>
            <a:r>
              <a:rPr lang="ko-KR" altLang="en-US" sz="2400" dirty="0" smtClean="0"/>
              <a:t>에 대해 성능을 평가한다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또한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가지 모델의 </a:t>
            </a:r>
            <a:r>
              <a:rPr lang="en-US" altLang="ko-KR" sz="2400" dirty="0" smtClean="0"/>
              <a:t>mutation</a:t>
            </a:r>
            <a:r>
              <a:rPr lang="ko-KR" altLang="en-US" sz="2400" dirty="0" smtClean="0"/>
              <a:t>을 구해서 성능을 평가하고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성능이 </a:t>
            </a:r>
            <a:r>
              <a:rPr lang="en-US" altLang="ko-KR" sz="2400" dirty="0" smtClean="0"/>
              <a:t>95%</a:t>
            </a:r>
            <a:r>
              <a:rPr lang="ko-KR" altLang="en-US" sz="2400" dirty="0" smtClean="0"/>
              <a:t>보다 낮으면 버리고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아니면 선택한다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792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05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>
            <a:normAutofit/>
          </a:bodyPr>
          <a:lstStyle/>
          <a:p>
            <a:r>
              <a:rPr lang="ko-KR" altLang="en-US" dirty="0" smtClean="0"/>
              <a:t>이게 사실 </a:t>
            </a:r>
            <a:r>
              <a:rPr lang="en-US" altLang="ko-KR" dirty="0" smtClean="0"/>
              <a:t>KCC</a:t>
            </a:r>
            <a:r>
              <a:rPr lang="ko-KR" altLang="en-US" dirty="0" smtClean="0"/>
              <a:t>에 냈던거랑 되게 비슷한 아이디어임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내가 </a:t>
            </a:r>
            <a:r>
              <a:rPr lang="ko-KR" altLang="en-US" dirty="0" err="1" smtClean="0"/>
              <a:t>한거는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개를 </a:t>
            </a:r>
            <a:r>
              <a:rPr lang="ko-KR" altLang="en-US" dirty="0" err="1" smtClean="0"/>
              <a:t>평균내서</a:t>
            </a:r>
            <a:r>
              <a:rPr lang="ko-KR" altLang="en-US" dirty="0" smtClean="0"/>
              <a:t> 사용했는데 얘는 아이에 꺼버림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차이점은 얘는 </a:t>
            </a:r>
            <a:r>
              <a:rPr lang="ko-KR" altLang="en-US" dirty="0" err="1" smtClean="0"/>
              <a:t>히든뉴런</a:t>
            </a:r>
            <a:r>
              <a:rPr lang="ko-KR" altLang="en-US" dirty="0" smtClean="0"/>
              <a:t> 들이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ko-KR" altLang="en-US" dirty="0" smtClean="0"/>
              <a:t>타임스케일을 </a:t>
            </a:r>
            <a:r>
              <a:rPr lang="ko-KR" altLang="en-US" dirty="0" smtClean="0"/>
              <a:t>가질 수가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/>
          <a:lstStyle/>
          <a:p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리컬시브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뉴럴네트워크는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뭔가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셰어링을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하는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딥뉴럴넷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구조로 보임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대충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TDNN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스러운데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weight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셰어링함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그래서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리컬시브뉴럴넷의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특수한 형태가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이라니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언폴딩할떄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wieght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세어링해서인듯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?????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92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>
            <a:normAutofit/>
          </a:bodyPr>
          <a:lstStyle/>
          <a:p>
            <a:pPr marL="779309" indent="-779309">
              <a:buFont typeface="Arial" pitchFamily="34" charset="0"/>
              <a:buChar char="•"/>
            </a:pPr>
            <a:r>
              <a:rPr lang="ko-KR" altLang="en-US" sz="2400" dirty="0" smtClean="0"/>
              <a:t>단순하게</a:t>
            </a:r>
            <a:r>
              <a:rPr lang="en-US" altLang="ko-KR" sz="2400" dirty="0" smtClean="0"/>
              <a:t> 2</a:t>
            </a:r>
            <a:r>
              <a:rPr lang="ko-KR" altLang="en-US" sz="2400" dirty="0" smtClean="0"/>
              <a:t>의 배수단위로 </a:t>
            </a:r>
            <a:r>
              <a:rPr lang="ko-KR" altLang="en-US" sz="2400" dirty="0" err="1" smtClean="0"/>
              <a:t>히든노드가</a:t>
            </a:r>
            <a:r>
              <a:rPr lang="ko-KR" altLang="en-US" sz="2400" dirty="0" smtClean="0"/>
              <a:t> 데이터를 받기 때문에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상대적으로 </a:t>
            </a:r>
            <a:r>
              <a:rPr lang="ko-KR" altLang="en-US" sz="2400" dirty="0" err="1" smtClean="0"/>
              <a:t>롱텀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디펜던시를</a:t>
            </a:r>
            <a:r>
              <a:rPr lang="ko-KR" altLang="en-US" sz="2400" dirty="0" smtClean="0"/>
              <a:t> 학습할 수 있음</a:t>
            </a:r>
            <a:r>
              <a:rPr lang="en-US" altLang="ko-KR" sz="2400" dirty="0" smtClean="0"/>
              <a:t>. </a:t>
            </a:r>
          </a:p>
          <a:p>
            <a:pPr marL="779309" indent="-779309">
              <a:buFont typeface="Arial" pitchFamily="34" charset="0"/>
              <a:buChar char="•"/>
            </a:pPr>
            <a:r>
              <a:rPr lang="ko-KR" altLang="en-US" sz="2400" dirty="0" smtClean="0"/>
              <a:t>다만 이것의 문제는 정수배가 아닌 경우에 대한 학습이 </a:t>
            </a:r>
            <a:r>
              <a:rPr lang="ko-KR" altLang="en-US" sz="2400" dirty="0" err="1" smtClean="0"/>
              <a:t>불가능할가</a:t>
            </a:r>
            <a:r>
              <a:rPr lang="en-US" altLang="ko-KR" sz="2400" dirty="0" smtClean="0"/>
              <a:t>? </a:t>
            </a:r>
            <a:r>
              <a:rPr lang="ko-KR" altLang="en-US" sz="2400" dirty="0" smtClean="0"/>
              <a:t>아니다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딥한</a:t>
            </a:r>
            <a:r>
              <a:rPr lang="ko-KR" altLang="en-US" sz="2400" dirty="0" smtClean="0"/>
              <a:t> 구조이기 때문에 이 정수패턴들의 조합으로 </a:t>
            </a:r>
            <a:r>
              <a:rPr lang="ko-KR" altLang="en-US" sz="2400" dirty="0" err="1" smtClean="0"/>
              <a:t>그이외에</a:t>
            </a:r>
            <a:r>
              <a:rPr lang="ko-KR" altLang="en-US" sz="2400" dirty="0" smtClean="0"/>
              <a:t> 더 좋은 표현력을 가질 수 있음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>
            <a:normAutofit/>
          </a:bodyPr>
          <a:lstStyle/>
          <a:p>
            <a:pPr algn="l"/>
            <a:endParaRPr lang="en-US" altLang="ko-KR" sz="2400" dirty="0" smtClean="0"/>
          </a:p>
          <a:p>
            <a:pPr algn="l"/>
            <a:r>
              <a:rPr lang="en-US" altLang="ko-KR" sz="2400" dirty="0" smtClean="0">
                <a:sym typeface="Wingdings" pitchFamily="2" charset="2"/>
              </a:rPr>
              <a:t> </a:t>
            </a:r>
            <a:r>
              <a:rPr lang="ko-KR" altLang="en-US" sz="2400" dirty="0" smtClean="0">
                <a:sym typeface="Wingdings" pitchFamily="2" charset="2"/>
              </a:rPr>
              <a:t>가능하다</a:t>
            </a:r>
            <a:r>
              <a:rPr lang="en-US" altLang="ko-KR" sz="2400" dirty="0" smtClean="0">
                <a:sym typeface="Wingdings" pitchFamily="2" charset="2"/>
              </a:rPr>
              <a:t>. </a:t>
            </a:r>
            <a:r>
              <a:rPr lang="ko-KR" altLang="en-US" sz="2400" dirty="0" smtClean="0">
                <a:sym typeface="Wingdings" pitchFamily="2" charset="2"/>
              </a:rPr>
              <a:t>그 이유는</a:t>
            </a:r>
            <a:r>
              <a:rPr lang="en-US" altLang="ko-KR" sz="2400" baseline="0" dirty="0" smtClean="0">
                <a:sym typeface="Wingdings" pitchFamily="2" charset="2"/>
              </a:rPr>
              <a:t> </a:t>
            </a:r>
            <a:r>
              <a:rPr lang="ko-KR" altLang="en-US" sz="2400" dirty="0" err="1" smtClean="0"/>
              <a:t>딥한</a:t>
            </a:r>
            <a:r>
              <a:rPr lang="ko-KR" altLang="en-US" sz="2400" dirty="0" smtClean="0"/>
              <a:t> 구조이기 때문에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ko-KR" altLang="en-US" sz="2400" dirty="0" smtClean="0"/>
              <a:t>이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의 제곱수 패턴들을 파악하고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그위에</a:t>
            </a:r>
            <a:r>
              <a:rPr lang="ko-KR" altLang="en-US" sz="2400" dirty="0" smtClean="0"/>
              <a:t> 올라간 </a:t>
            </a:r>
            <a:r>
              <a:rPr lang="en-US" altLang="ko-KR" sz="2400" dirty="0" smtClean="0"/>
              <a:t>layer </a:t>
            </a:r>
            <a:r>
              <a:rPr lang="ko-KR" altLang="en-US" sz="2400" dirty="0" smtClean="0"/>
              <a:t>가 그 패턴을 조합하여</a:t>
            </a:r>
            <a:r>
              <a:rPr lang="ko-KR" altLang="en-US" sz="2400" baseline="0" dirty="0" smtClean="0"/>
              <a:t> </a:t>
            </a:r>
            <a:r>
              <a:rPr lang="ko-KR" altLang="en-US" sz="2400" dirty="0" smtClean="0"/>
              <a:t>더 세밀한 표현력을 가질 수 있음</a:t>
            </a:r>
            <a:r>
              <a:rPr lang="en-US" altLang="ko-KR" sz="240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X,Y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one-hot coding</a:t>
            </a:r>
            <a:r>
              <a:rPr lang="ko-KR" altLang="en-US" sz="2400" dirty="0" err="1" smtClean="0"/>
              <a:t>된것임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여기에 </a:t>
            </a:r>
            <a:r>
              <a:rPr lang="en-US" altLang="ko-KR" sz="2400" dirty="0" smtClean="0"/>
              <a:t>W </a:t>
            </a:r>
            <a:r>
              <a:rPr lang="ko-KR" altLang="en-US" sz="2400" dirty="0" err="1" smtClean="0"/>
              <a:t>메트릭스를</a:t>
            </a:r>
            <a:r>
              <a:rPr lang="ko-KR" altLang="en-US" sz="2400" dirty="0" smtClean="0"/>
              <a:t> 곱하고 나온 </a:t>
            </a:r>
            <a:r>
              <a:rPr lang="en-US" altLang="ko-KR" sz="2400" dirty="0" smtClean="0"/>
              <a:t>hidden node</a:t>
            </a:r>
            <a:r>
              <a:rPr lang="ko-KR" altLang="en-US" sz="2400" dirty="0" smtClean="0"/>
              <a:t>의 값이 바로 벡터로 표현된 것임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</a:t>
            </a:r>
            <a:r>
              <a:rPr lang="en-US" altLang="ko-KR" sz="2400" dirty="0" smtClean="0"/>
              <a:t>W</a:t>
            </a:r>
            <a:r>
              <a:rPr lang="ko-KR" altLang="en-US" sz="2400" dirty="0" smtClean="0"/>
              <a:t>를 학습해서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좋은 </a:t>
            </a:r>
            <a:r>
              <a:rPr lang="en-US" altLang="ko-KR" sz="2400" dirty="0" smtClean="0"/>
              <a:t>vector representation</a:t>
            </a:r>
            <a:r>
              <a:rPr lang="ko-KR" altLang="en-US" sz="2400" dirty="0" smtClean="0"/>
              <a:t>을 찾는 것이 목표</a:t>
            </a:r>
            <a:endParaRPr lang="en-US" altLang="ko-KR" sz="2400" dirty="0" smtClean="0"/>
          </a:p>
          <a:p>
            <a:r>
              <a:rPr lang="en-US" altLang="ko-KR" sz="2400" dirty="0" smtClean="0"/>
              <a:t>W’</a:t>
            </a:r>
            <a:r>
              <a:rPr lang="ko-KR" altLang="en-US" sz="2400" dirty="0" smtClean="0"/>
              <a:t>은 별개의 </a:t>
            </a:r>
            <a:r>
              <a:rPr lang="en-US" altLang="ko-KR" sz="2400" dirty="0" smtClean="0"/>
              <a:t>weight</a:t>
            </a:r>
            <a:r>
              <a:rPr lang="ko-KR" altLang="en-US" sz="2400" dirty="0" smtClean="0"/>
              <a:t>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벡터</a:t>
            </a:r>
            <a:r>
              <a:rPr lang="en-US" altLang="ko-KR" sz="2400" dirty="0" smtClean="0"/>
              <a:t>-&gt;</a:t>
            </a:r>
            <a:r>
              <a:rPr lang="ko-KR" altLang="en-US" sz="2400" dirty="0" smtClean="0"/>
              <a:t>단어로 다시 </a:t>
            </a:r>
            <a:r>
              <a:rPr lang="ko-KR" altLang="en-US" sz="2400" dirty="0" err="1" smtClean="0"/>
              <a:t>매핑시켜주는</a:t>
            </a:r>
            <a:r>
              <a:rPr lang="ko-KR" altLang="en-US" sz="2400" dirty="0" smtClean="0"/>
              <a:t> 녀석임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학습은 </a:t>
            </a:r>
            <a:r>
              <a:rPr lang="en-US" altLang="ko-KR" sz="2400" dirty="0" smtClean="0"/>
              <a:t>w</a:t>
            </a:r>
            <a:r>
              <a:rPr lang="ko-KR" altLang="en-US" sz="2400" dirty="0" smtClean="0"/>
              <a:t>랑 </a:t>
            </a:r>
            <a:r>
              <a:rPr lang="en-US" altLang="ko-KR" sz="2400" dirty="0" smtClean="0"/>
              <a:t>w’ </a:t>
            </a:r>
            <a:r>
              <a:rPr lang="ko-KR" altLang="en-US" sz="2400" dirty="0" err="1" smtClean="0"/>
              <a:t>둘다해야함</a:t>
            </a:r>
            <a:endParaRPr lang="en-US" altLang="ko-KR" sz="2400" dirty="0" smtClean="0"/>
          </a:p>
          <a:p>
            <a:r>
              <a:rPr lang="ko-KR" altLang="en-US" sz="2400" dirty="0" smtClean="0"/>
              <a:t>어쨌든 벡터 </a:t>
            </a:r>
            <a:r>
              <a:rPr lang="ko-KR" altLang="en-US" sz="2400" dirty="0" err="1" smtClean="0"/>
              <a:t>내적한거를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softmax</a:t>
            </a:r>
            <a:endParaRPr lang="ko-KR" altLang="en-US" sz="24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962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1132946" y="744498"/>
            <a:ext cx="4531783" cy="3722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1132946" y="744498"/>
            <a:ext cx="4531783" cy="3722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32946" y="744498"/>
            <a:ext cx="4531783" cy="3722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9" name="Shape 599"/>
          <p:cNvSpPr>
            <a:spLocks noGrp="1" noRot="1" noChangeAspect="1"/>
          </p:cNvSpPr>
          <p:nvPr>
            <p:ph type="sldImg" idx="2"/>
          </p:nvPr>
        </p:nvSpPr>
        <p:spPr>
          <a:xfrm>
            <a:off x="1132946" y="744498"/>
            <a:ext cx="4531783" cy="3722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32946" y="744498"/>
            <a:ext cx="4531783" cy="3722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1132946" y="744498"/>
            <a:ext cx="4531783" cy="3722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simple recurrent neural network has a structure very similar to a feed forward neural network. Simple recurrent neural networks typically have an input layer, output layer and a single hidden layer. Additionally, there is a context layer.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92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1132946" y="744498"/>
            <a:ext cx="4531783" cy="3722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1132946" y="744498"/>
            <a:ext cx="4531783" cy="3722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1132946" y="744498"/>
            <a:ext cx="4531783" cy="3722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live demo with the different language: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"If you want to build a ship, don't drum up people together to collect wood and don't assign them tasks and work, but rather teach them to long for the endless immensity of the sea." </a:t>
            </a:r>
          </a:p>
        </p:txBody>
      </p:sp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1132946" y="744498"/>
            <a:ext cx="4531783" cy="3722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77946" y="744498"/>
            <a:ext cx="6042378" cy="3722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77946" y="744498"/>
            <a:ext cx="6042378" cy="3722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QA and chat bots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>
            <a:spLocks noGrp="1" noRot="1" noChangeAspect="1"/>
          </p:cNvSpPr>
          <p:nvPr>
            <p:ph type="sldImg" idx="2"/>
          </p:nvPr>
        </p:nvSpPr>
        <p:spPr>
          <a:xfrm>
            <a:off x="377946" y="744498"/>
            <a:ext cx="6042378" cy="3722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 noRot="1" noChangeAspect="1"/>
          </p:cNvSpPr>
          <p:nvPr>
            <p:ph type="sldImg" idx="2"/>
          </p:nvPr>
        </p:nvSpPr>
        <p:spPr>
          <a:xfrm>
            <a:off x="377946" y="744498"/>
            <a:ext cx="6042378" cy="3722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>
            <a:spLocks noGrp="1" noRot="1" noChangeAspect="1"/>
          </p:cNvSpPr>
          <p:nvPr>
            <p:ph type="sldImg" idx="2"/>
          </p:nvPr>
        </p:nvSpPr>
        <p:spPr>
          <a:xfrm>
            <a:off x="377946" y="744498"/>
            <a:ext cx="6042378" cy="3722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377946" y="744498"/>
            <a:ext cx="6042378" cy="3722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simple recurrent neural network has a structure very similar to a feed forward neural network. Simple recurrent neural networks typically have an input layer, output layer and a single hidden layer. Additionally, there is a context layer.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921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68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/>
          <a:lstStyle/>
          <a:p>
            <a:r>
              <a:rPr lang="ko-KR" altLang="en-US" dirty="0" smtClean="0"/>
              <a:t>이게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과 완전히 동일한 녀석임</a:t>
            </a:r>
            <a:r>
              <a:rPr lang="en-US" altLang="ko-KR" dirty="0" smtClean="0"/>
              <a:t>. RNN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레퍼런스하고싶으면</a:t>
            </a:r>
            <a:r>
              <a:rPr lang="ko-KR" altLang="en-US" dirty="0" smtClean="0"/>
              <a:t> 이걸 </a:t>
            </a:r>
            <a:r>
              <a:rPr lang="ko-KR" altLang="en-US" dirty="0" err="1" smtClean="0"/>
              <a:t>레퍼해야함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왜냐하면 </a:t>
            </a:r>
            <a:r>
              <a:rPr lang="en-US" altLang="ko-KR" dirty="0" smtClean="0"/>
              <a:t>context </a:t>
            </a:r>
            <a:r>
              <a:rPr lang="ko-KR" altLang="en-US" dirty="0" err="1" smtClean="0"/>
              <a:t>유닛이</a:t>
            </a:r>
            <a:r>
              <a:rPr lang="ko-KR" altLang="en-US" dirty="0" smtClean="0"/>
              <a:t> 타임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언폴딩한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ht-1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해당하기때문임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23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4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>
            <a:normAutofit fontScale="62500" lnSpcReduction="20000"/>
          </a:bodyPr>
          <a:lstStyle/>
          <a:p>
            <a:r>
              <a:rPr lang="ko-KR" altLang="en-US" sz="2400" dirty="0" smtClean="0"/>
              <a:t>반복해서 곱해지는 이 값은 계산하면 </a:t>
            </a:r>
            <a:r>
              <a:rPr lang="el-GR" altLang="ko-KR" sz="2400" dirty="0" smtClean="0"/>
              <a:t>η^(</a:t>
            </a:r>
            <a:r>
              <a:rPr lang="en-US" altLang="ko-KR" sz="2400" dirty="0" smtClean="0"/>
              <a:t>t-k) </a:t>
            </a:r>
            <a:r>
              <a:rPr lang="ko-KR" altLang="en-US" sz="2400" dirty="0" smtClean="0"/>
              <a:t>인데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</a:t>
            </a:r>
            <a:r>
              <a:rPr lang="el-GR" altLang="ko-KR" sz="2400" dirty="0" smtClean="0"/>
              <a:t>η </a:t>
            </a:r>
            <a:r>
              <a:rPr lang="ko-KR" altLang="en-US" sz="2400" dirty="0" smtClean="0"/>
              <a:t>값이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보다 크면 </a:t>
            </a:r>
            <a:r>
              <a:rPr lang="ko-KR" altLang="en-US" sz="2400" dirty="0" err="1" smtClean="0"/>
              <a:t>익스플로딩</a:t>
            </a:r>
            <a:r>
              <a:rPr lang="en-US" altLang="ko-KR" sz="2400" dirty="0" smtClean="0"/>
              <a:t>, 1</a:t>
            </a:r>
            <a:r>
              <a:rPr lang="ko-KR" altLang="en-US" sz="2400" dirty="0" smtClean="0"/>
              <a:t>보다 작으면 </a:t>
            </a:r>
            <a:r>
              <a:rPr lang="ko-KR" altLang="en-US" sz="2400" dirty="0" err="1" smtClean="0"/>
              <a:t>배니싱한다</a:t>
            </a:r>
            <a:r>
              <a:rPr lang="en-US" altLang="ko-KR" sz="2400" dirty="0" smtClean="0"/>
              <a:t>. </a:t>
            </a:r>
            <a:endParaRPr lang="ko-KR" altLang="en-US" sz="2400" dirty="0" smtClean="0"/>
          </a:p>
          <a:p>
            <a:endParaRPr lang="ko-KR" altLang="en-US" sz="2400" dirty="0" smtClean="0"/>
          </a:p>
          <a:p>
            <a:r>
              <a:rPr lang="ko-KR" altLang="en-US" sz="2400" dirty="0" smtClean="0"/>
              <a:t>그리고 이 </a:t>
            </a:r>
            <a:r>
              <a:rPr lang="ko-KR" altLang="en-US" sz="2400" dirty="0" err="1" smtClean="0"/>
              <a:t>에타</a:t>
            </a:r>
            <a:r>
              <a:rPr lang="ko-KR" altLang="en-US" sz="2400" dirty="0" smtClean="0"/>
              <a:t> </a:t>
            </a:r>
            <a:r>
              <a:rPr lang="el-GR" altLang="ko-KR" sz="2400" dirty="0" smtClean="0"/>
              <a:t>η, 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U</a:t>
            </a:r>
            <a:r>
              <a:rPr lang="ko-KR" altLang="en-US" sz="2400" dirty="0" smtClean="0"/>
              <a:t>매트릭스의 </a:t>
            </a:r>
            <a:r>
              <a:rPr lang="ko-KR" altLang="en-US" sz="2400" dirty="0" err="1" smtClean="0"/>
              <a:t>스펙트랄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레디우스</a:t>
            </a:r>
            <a:r>
              <a:rPr lang="ko-KR" altLang="en-US" sz="2400" dirty="0" smtClean="0"/>
              <a:t> 람다가 </a:t>
            </a:r>
            <a:r>
              <a:rPr lang="en-US" altLang="ko-KR" sz="2400" dirty="0" smtClean="0"/>
              <a:t>1/4 </a:t>
            </a:r>
            <a:r>
              <a:rPr lang="ko-KR" altLang="en-US" sz="2400" dirty="0" smtClean="0"/>
              <a:t>보다 작으면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보다 작아진다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endParaRPr lang="ko-KR" altLang="en-US" sz="2400" dirty="0" smtClean="0"/>
          </a:p>
          <a:p>
            <a:r>
              <a:rPr lang="ko-KR" altLang="en-US" sz="2400" dirty="0" smtClean="0"/>
              <a:t>이러한 문제는 결국</a:t>
            </a:r>
          </a:p>
          <a:p>
            <a:r>
              <a:rPr lang="en-US" altLang="ko-KR" sz="2400" dirty="0" smtClean="0"/>
              <a:t>@</a:t>
            </a:r>
            <a:r>
              <a:rPr lang="en-US" altLang="ko-KR" sz="2400" dirty="0" err="1" smtClean="0"/>
              <a:t>xt</a:t>
            </a:r>
            <a:endParaRPr lang="en-US" altLang="ko-KR" sz="2400" dirty="0" smtClean="0"/>
          </a:p>
          <a:p>
            <a:r>
              <a:rPr lang="en-US" altLang="ko-KR" sz="2400" dirty="0" smtClean="0"/>
              <a:t>-------</a:t>
            </a:r>
          </a:p>
          <a:p>
            <a:r>
              <a:rPr lang="en-US" altLang="ko-KR" sz="2400" dirty="0" smtClean="0"/>
              <a:t>@</a:t>
            </a:r>
            <a:r>
              <a:rPr lang="en-US" altLang="ko-KR" sz="2400" dirty="0" err="1" smtClean="0"/>
              <a:t>xk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 </a:t>
            </a:r>
            <a:r>
              <a:rPr lang="ko-KR" altLang="en-US" sz="2400" dirty="0" err="1" smtClean="0"/>
              <a:t>텀때문에</a:t>
            </a:r>
            <a:r>
              <a:rPr lang="ko-KR" altLang="en-US" sz="2400" dirty="0" smtClean="0"/>
              <a:t> 생김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히든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스테이트를</a:t>
            </a:r>
            <a:r>
              <a:rPr lang="ko-KR" altLang="en-US" sz="2400" dirty="0" smtClean="0"/>
              <a:t> 무한히 </a:t>
            </a:r>
            <a:r>
              <a:rPr lang="ko-KR" altLang="en-US" sz="2400" dirty="0" err="1" smtClean="0"/>
              <a:t>체인룰로</a:t>
            </a:r>
            <a:r>
              <a:rPr lang="ko-KR" altLang="en-US" sz="2400" dirty="0" smtClean="0"/>
              <a:t> 미분하면서</a:t>
            </a:r>
            <a:r>
              <a:rPr lang="en-US" altLang="ko-KR" sz="2400" dirty="0" smtClean="0"/>
              <a:t>, recurrent weight </a:t>
            </a:r>
            <a:r>
              <a:rPr lang="ko-KR" altLang="en-US" sz="2400" dirty="0" smtClean="0"/>
              <a:t>를 반복적으로 </a:t>
            </a:r>
            <a:r>
              <a:rPr lang="ko-KR" altLang="en-US" sz="2400" dirty="0" err="1" smtClean="0"/>
              <a:t>곱하기때문에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gradient exploding or vanishing</a:t>
            </a:r>
            <a:r>
              <a:rPr lang="ko-KR" altLang="en-US" sz="2400" dirty="0" smtClean="0"/>
              <a:t>이 생긴다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 </a:t>
            </a:r>
            <a:r>
              <a:rPr lang="ko-KR" altLang="en-US" sz="2400" dirty="0" err="1" smtClean="0"/>
              <a:t>텀은</a:t>
            </a:r>
            <a:r>
              <a:rPr lang="ko-KR" altLang="en-US" sz="2400" dirty="0" smtClean="0"/>
              <a:t> 다시 </a:t>
            </a:r>
            <a:r>
              <a:rPr lang="en-US" altLang="ko-KR" sz="2400" b="1" dirty="0" err="1" smtClean="0"/>
              <a:t>H</a:t>
            </a:r>
            <a:r>
              <a:rPr lang="en-US" altLang="ko-KR" sz="2400" b="1" baseline="-25000" dirty="0" err="1" smtClean="0"/>
              <a:t>t</a:t>
            </a:r>
            <a:r>
              <a:rPr lang="en-US" altLang="ko-KR" sz="2400" b="1" dirty="0" smtClean="0"/>
              <a:t> = σ(W</a:t>
            </a:r>
            <a:r>
              <a:rPr lang="en-US" altLang="ko-KR" sz="2400" b="1" baseline="-25000" dirty="0" smtClean="0"/>
              <a:t>h</a:t>
            </a:r>
            <a:r>
              <a:rPr lang="en-US" altLang="ko-KR" sz="2400" b="1" dirty="0" smtClean="0"/>
              <a:t>X+UH</a:t>
            </a:r>
            <a:r>
              <a:rPr lang="en-US" altLang="ko-KR" sz="2400" b="1" baseline="-25000" dirty="0" smtClean="0"/>
              <a:t>t-1</a:t>
            </a:r>
            <a:r>
              <a:rPr lang="en-US" altLang="ko-KR" sz="2400" b="1" dirty="0" smtClean="0"/>
              <a:t>)</a:t>
            </a:r>
            <a:endParaRPr lang="en-US" altLang="ko-KR" sz="2400" b="1" baseline="-25000" dirty="0" smtClean="0"/>
          </a:p>
          <a:p>
            <a:r>
              <a:rPr lang="ko-KR" altLang="en-US" sz="2400" dirty="0" err="1" smtClean="0"/>
              <a:t>이런식으로</a:t>
            </a:r>
            <a:r>
              <a:rPr lang="en-US" altLang="ko-KR" sz="2400" dirty="0" smtClean="0"/>
              <a:t>, Ht-1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U</a:t>
            </a:r>
            <a:r>
              <a:rPr lang="ko-KR" altLang="en-US" sz="2400" dirty="0" smtClean="0"/>
              <a:t>를 곱해서 현재의 </a:t>
            </a:r>
            <a:r>
              <a:rPr lang="en-US" altLang="ko-KR" sz="2400" dirty="0" smtClean="0"/>
              <a:t>H</a:t>
            </a:r>
            <a:r>
              <a:rPr lang="ko-KR" altLang="en-US" sz="2400" dirty="0" smtClean="0"/>
              <a:t>를 구하기 때문에 생긴다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96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>
            <a:normAutofit/>
          </a:bodyPr>
          <a:lstStyle/>
          <a:p>
            <a:r>
              <a:rPr lang="ko-KR" altLang="en-US" baseline="0" dirty="0" err="1" smtClean="0"/>
              <a:t>캐어풀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이니셜라이제이션은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</a:t>
            </a:r>
            <a:r>
              <a:rPr lang="ko-KR" altLang="en-US" baseline="0" dirty="0" smtClean="0"/>
              <a:t>매트릭스의 </a:t>
            </a:r>
            <a:r>
              <a:rPr lang="ko-KR" altLang="en-US" baseline="0" dirty="0" err="1" smtClean="0"/>
              <a:t>스펙트랄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레디우스를</a:t>
            </a:r>
            <a:r>
              <a:rPr lang="ko-KR" altLang="en-US" baseline="0" dirty="0" smtClean="0"/>
              <a:t> 최대한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로 유지할 수 있는 </a:t>
            </a:r>
            <a:r>
              <a:rPr lang="ko-KR" altLang="en-US" baseline="0" dirty="0" err="1" smtClean="0"/>
              <a:t>이니셜라이즈를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하는것이목표임</a:t>
            </a:r>
            <a:r>
              <a:rPr lang="en-US" altLang="ko-KR" baseline="0" dirty="0" smtClean="0"/>
              <a:t>. (1</a:t>
            </a:r>
            <a:r>
              <a:rPr lang="ko-KR" altLang="en-US" baseline="0" dirty="0" smtClean="0"/>
              <a:t>보다 작게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근데 문제는 </a:t>
            </a:r>
            <a:r>
              <a:rPr lang="en-US" altLang="ko-KR" baseline="0" dirty="0" smtClean="0"/>
              <a:t>task</a:t>
            </a:r>
            <a:r>
              <a:rPr lang="ko-KR" altLang="en-US" baseline="0" dirty="0" smtClean="0"/>
              <a:t>마다 매우 </a:t>
            </a:r>
            <a:r>
              <a:rPr lang="en-US" altLang="ko-KR" baseline="0" dirty="0" smtClean="0"/>
              <a:t>0.001 </a:t>
            </a:r>
            <a:r>
              <a:rPr lang="ko-KR" altLang="en-US" baseline="0" dirty="0" smtClean="0"/>
              <a:t>단위로 </a:t>
            </a:r>
            <a:r>
              <a:rPr lang="ko-KR" altLang="en-US" baseline="0" dirty="0" err="1" smtClean="0"/>
              <a:t>조절해주어야함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ㅋㅋ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75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lIns="91257" tIns="45629" rIns="91257" bIns="45629">
            <a:normAutofit fontScale="77500" lnSpcReduction="20000"/>
          </a:bodyPr>
          <a:lstStyle/>
          <a:p>
            <a:r>
              <a:rPr lang="ko-KR" altLang="en-US" dirty="0" smtClean="0"/>
              <a:t>블록인풋 </a:t>
            </a:r>
            <a:r>
              <a:rPr lang="en-US" altLang="ko-KR" dirty="0" smtClean="0"/>
              <a:t>: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에 그냥 </a:t>
            </a:r>
            <a:r>
              <a:rPr lang="ko-KR" altLang="en-US" baseline="0" dirty="0" err="1" smtClean="0"/>
              <a:t>게이트를</a:t>
            </a:r>
            <a:r>
              <a:rPr lang="ko-KR" altLang="en-US" baseline="0" dirty="0" smtClean="0"/>
              <a:t> 곱하면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상수배를</a:t>
            </a:r>
            <a:r>
              <a:rPr lang="ko-KR" altLang="en-US" baseline="0" dirty="0" smtClean="0"/>
              <a:t> 해서 스케일링하는 것처럼 되어버림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이걸 하나의 스칼라 값으로 만들어주는 </a:t>
            </a:r>
            <a:r>
              <a:rPr lang="ko-KR" altLang="en-US" baseline="0" dirty="0" err="1" smtClean="0"/>
              <a:t>게필요함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블록인풋만 </a:t>
            </a:r>
            <a:r>
              <a:rPr lang="en-US" altLang="ko-KR" baseline="0" dirty="0" err="1" smtClean="0"/>
              <a:t>tanh</a:t>
            </a:r>
            <a:r>
              <a:rPr lang="ko-KR" altLang="en-US" baseline="0" dirty="0" smtClean="0"/>
              <a:t>인 이유는 데이터가 </a:t>
            </a:r>
            <a:r>
              <a:rPr lang="en-US" altLang="ko-KR" baseline="0" dirty="0" smtClean="0"/>
              <a:t>-1~1</a:t>
            </a:r>
            <a:r>
              <a:rPr lang="ko-KR" altLang="en-US" baseline="0" dirty="0" smtClean="0"/>
              <a:t>의 범위를 </a:t>
            </a:r>
            <a:r>
              <a:rPr lang="ko-KR" altLang="en-US" baseline="0" dirty="0" err="1" smtClean="0"/>
              <a:t>갖는것이</a:t>
            </a:r>
            <a:r>
              <a:rPr lang="ko-KR" altLang="en-US" baseline="0" dirty="0" smtClean="0"/>
              <a:t> 더 </a:t>
            </a:r>
            <a:r>
              <a:rPr lang="ko-KR" altLang="en-US" baseline="0" dirty="0" err="1" smtClean="0"/>
              <a:t>좋아보여서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err="1" smtClean="0"/>
              <a:t>게이트는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0~1</a:t>
            </a:r>
            <a:r>
              <a:rPr lang="ko-KR" altLang="en-US" baseline="0" dirty="0" smtClean="0"/>
              <a:t>이어야 </a:t>
            </a:r>
            <a:r>
              <a:rPr lang="en-US" altLang="ko-KR" baseline="0" dirty="0" smtClean="0"/>
              <a:t>%</a:t>
            </a:r>
            <a:r>
              <a:rPr lang="ko-KR" altLang="en-US" baseline="0" dirty="0" smtClean="0"/>
              <a:t>를 결정하는 느낌임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LSTM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second order</a:t>
            </a:r>
            <a:r>
              <a:rPr lang="ko-KR" altLang="en-US" baseline="0" dirty="0" smtClean="0"/>
              <a:t>라는 것은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차 미분과 관련이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여기서의 오더는</a:t>
            </a:r>
            <a:endParaRPr lang="en-US" altLang="ko-KR" baseline="0" dirty="0" smtClean="0"/>
          </a:p>
          <a:p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덧셈뺄셈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차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곱셈 </a:t>
            </a:r>
            <a:r>
              <a:rPr lang="ko-KR" altLang="en-US" baseline="0" dirty="0" err="1" smtClean="0"/>
              <a:t>이런개념이다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곱셈 연산이 들어가있어야 </a:t>
            </a:r>
            <a:r>
              <a:rPr lang="ko-KR" altLang="en-US" baseline="0" dirty="0" err="1" smtClean="0"/>
              <a:t>껏다켰다</a:t>
            </a:r>
            <a:r>
              <a:rPr lang="ko-KR" altLang="en-US" baseline="0" dirty="0" smtClean="0"/>
              <a:t> 같은 </a:t>
            </a:r>
            <a:r>
              <a:rPr lang="ko-KR" altLang="en-US" baseline="0" dirty="0" err="1" smtClean="0"/>
              <a:t>스위칭이가능해서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덧셈만으로는 표현이 불가능한 것까지 표현할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cell state </a:t>
            </a:r>
            <a:r>
              <a:rPr lang="ko-KR" altLang="en-US" baseline="0" dirty="0" smtClean="0"/>
              <a:t>는 만약에 </a:t>
            </a:r>
            <a:r>
              <a:rPr lang="en-US" altLang="ko-KR" baseline="0" dirty="0" smtClean="0"/>
              <a:t>forget gate</a:t>
            </a:r>
            <a:r>
              <a:rPr lang="ko-KR" altLang="en-US" baseline="0" dirty="0" smtClean="0"/>
              <a:t>가 없으면 같은 패턴이 계속해서 </a:t>
            </a:r>
            <a:r>
              <a:rPr lang="ko-KR" altLang="en-US" baseline="0" dirty="0" err="1" smtClean="0"/>
              <a:t>발견됨에따라</a:t>
            </a:r>
            <a:r>
              <a:rPr lang="ko-KR" altLang="en-US" baseline="0" dirty="0" smtClean="0"/>
              <a:t> 점점 값이 </a:t>
            </a:r>
            <a:r>
              <a:rPr lang="ko-KR" altLang="en-US" baseline="0" dirty="0" err="1" smtClean="0"/>
              <a:t>누적이되서</a:t>
            </a:r>
            <a:r>
              <a:rPr lang="ko-KR" altLang="en-US" baseline="0" dirty="0" smtClean="0"/>
              <a:t> 발산해버린다</a:t>
            </a:r>
            <a:r>
              <a:rPr lang="en-US" altLang="ko-KR" baseline="0" dirty="0" smtClean="0"/>
              <a:t>.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게르스</a:t>
            </a:r>
            <a:r>
              <a:rPr lang="ko-KR" altLang="en-US" dirty="0" smtClean="0"/>
              <a:t> 논문 참조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1118" y="9429118"/>
            <a:ext cx="2944972" cy="495935"/>
          </a:xfrm>
          <a:prstGeom prst="rect">
            <a:avLst/>
          </a:prstGeom>
        </p:spPr>
        <p:txBody>
          <a:bodyPr lIns="91257" tIns="45629" rIns="91257" bIns="45629"/>
          <a:lstStyle/>
          <a:p>
            <a:fld id="{B1A21255-50BB-4BBD-8390-630B714C489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4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1935813" y="13010552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lIns="71398" tIns="71398" rIns="71398" bIns="71398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pPr>
                <a:buClr>
                  <a:srgbClr val="000000"/>
                </a:buClr>
                <a:buSzPct val="25000"/>
              </a:pPr>
              <a:t>‹#›</a:t>
            </a:fld>
            <a:endParaRPr lang="en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938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833936" y="2303859"/>
            <a:ext cx="14716000" cy="4643200"/>
          </a:xfrm>
          <a:prstGeom prst="rect">
            <a:avLst/>
          </a:prstGeom>
          <a:noFill/>
          <a:ln>
            <a:noFill/>
          </a:ln>
        </p:spPr>
        <p:txBody>
          <a:bodyPr lIns="91398" tIns="91398" rIns="91398" bIns="91398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sz="8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833936" y="7072309"/>
            <a:ext cx="14716000" cy="1589600"/>
          </a:xfrm>
          <a:prstGeom prst="rect">
            <a:avLst/>
          </a:prstGeom>
          <a:noFill/>
          <a:ln>
            <a:noFill/>
          </a:ln>
        </p:spPr>
        <p:txBody>
          <a:bodyPr lIns="91398" tIns="91398" rIns="91398" bIns="91398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115655" marR="0" lvl="5" indent="-40639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55911" marR="0" lvl="6" indent="-40639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30033" marR="0" lvl="7" indent="-40639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70288" marR="0" lvl="8" indent="-40639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11952880" y="13019483"/>
            <a:ext cx="460800" cy="498400"/>
          </a:xfrm>
          <a:prstGeom prst="rect">
            <a:avLst/>
          </a:prstGeom>
          <a:noFill/>
          <a:ln>
            <a:noFill/>
          </a:ln>
        </p:spPr>
        <p:txBody>
          <a:bodyPr lIns="71398" tIns="71398" rIns="71398" bIns="71398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>
                <a:latin typeface="Gill Sans"/>
                <a:ea typeface="Gill Sans"/>
                <a:cs typeface="Gill Sans"/>
                <a:sym typeface="Gill Sans"/>
              </a:rPr>
              <a:pPr>
                <a:buClr>
                  <a:srgbClr val="000000"/>
                </a:buClr>
                <a:buSzPct val="25000"/>
              </a:pPr>
              <a:t>‹#›</a:t>
            </a:fld>
            <a:endParaRPr lang="en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0941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2742" y="2237568"/>
            <a:ext cx="22658517" cy="10525088"/>
          </a:xfrm>
        </p:spPr>
        <p:txBody>
          <a:bodyPr>
            <a:normAutofit/>
          </a:bodyPr>
          <a:lstStyle>
            <a:lvl1pPr marL="816411" indent="-81641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57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1768890" indent="-680342">
              <a:buClr>
                <a:schemeClr val="tx1"/>
              </a:buClr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2721369" indent="-544274">
              <a:buClr>
                <a:schemeClr val="tx1"/>
              </a:buClr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3809916" indent="-544274">
              <a:buClr>
                <a:schemeClr val="tx1"/>
              </a:buClr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4898464" indent="-544274">
              <a:buClr>
                <a:schemeClr val="tx1"/>
              </a:buClr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787200" y="509376"/>
            <a:ext cx="22867200" cy="1308064"/>
          </a:xfrm>
        </p:spPr>
        <p:txBody>
          <a:bodyPr>
            <a:noAutofit/>
          </a:bodyPr>
          <a:lstStyle>
            <a:lvl1pPr algn="l">
              <a:defRPr sz="95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1889033" y="12906673"/>
            <a:ext cx="605934" cy="51360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269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19200" y="628788"/>
            <a:ext cx="21945600" cy="1124148"/>
          </a:xfrm>
        </p:spPr>
        <p:txBody>
          <a:bodyPr lIns="0" tIns="0" rIns="0" bIns="0" anchor="b">
            <a:normAutofit/>
          </a:bodyPr>
          <a:lstStyle>
            <a:lvl1pPr algn="l">
              <a:defRPr sz="5500" b="1"/>
            </a:lvl1pPr>
          </a:lstStyle>
          <a:p>
            <a:r>
              <a:rPr lang="ko-KR" altLang="en-US" dirty="0" err="1" smtClean="0"/>
              <a:t>대제목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219200" y="12712703"/>
            <a:ext cx="5689600" cy="730250"/>
          </a:xfrm>
          <a:prstGeom prst="rect">
            <a:avLst/>
          </a:prstGeom>
        </p:spPr>
        <p:txBody>
          <a:bodyPr lIns="207816" tIns="103908" rIns="207816" bIns="103908"/>
          <a:lstStyle/>
          <a:p>
            <a:fld id="{647ECC5E-1CEB-4310-91FF-A5B2CA8231B1}" type="datetime1">
              <a:rPr lang="ko-KR" altLang="en-US" smtClean="0"/>
              <a:pPr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8331200" y="12712703"/>
            <a:ext cx="7721600" cy="730250"/>
          </a:xfrm>
          <a:prstGeom prst="rect">
            <a:avLst/>
          </a:prstGeom>
        </p:spPr>
        <p:txBody>
          <a:bodyPr lIns="207816" tIns="103908" rIns="207816" bIns="103908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764687" y="13010554"/>
            <a:ext cx="836767" cy="698267"/>
          </a:xfrm>
        </p:spPr>
        <p:txBody>
          <a:bodyPr/>
          <a:lstStyle>
            <a:lvl1pPr>
              <a:defRPr sz="3600"/>
            </a:lvl1pPr>
          </a:lstStyle>
          <a:p>
            <a:fld id="{ABB42536-3F08-4AA1-B0E7-F366A1234F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248835" y="1961456"/>
            <a:ext cx="21888382" cy="7200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3600" b="1"/>
            </a:lvl1pPr>
          </a:lstStyle>
          <a:p>
            <a:pPr lvl="0"/>
            <a:r>
              <a:rPr lang="ko-KR" altLang="en-US" dirty="0" smtClean="0"/>
              <a:t>소제목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248837" y="2969461"/>
            <a:ext cx="10751138" cy="9502774"/>
          </a:xfrm>
        </p:spPr>
        <p:txBody>
          <a:bodyPr>
            <a:normAutofit/>
          </a:bodyPr>
          <a:lstStyle>
            <a:lvl1pPr marL="422127" indent="-422127">
              <a:defRPr sz="3200"/>
            </a:lvl1pPr>
            <a:lvl2pPr marL="1237515" indent="-649424">
              <a:defRPr sz="3200"/>
            </a:lvl2pPr>
            <a:lvl3pPr marL="1843644" indent="-519539">
              <a:defRPr sz="2700"/>
            </a:lvl3pPr>
            <a:lvl4pPr marL="2431732" indent="-519539">
              <a:defRPr sz="2700"/>
            </a:lvl4pPr>
            <a:lvl5pPr marL="3048686" indent="-519539">
              <a:defRPr sz="27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2413664" y="2969461"/>
            <a:ext cx="10751138" cy="9502774"/>
          </a:xfrm>
        </p:spPr>
        <p:txBody>
          <a:bodyPr>
            <a:normAutofit/>
          </a:bodyPr>
          <a:lstStyle>
            <a:lvl1pPr marL="422127" indent="-422127">
              <a:defRPr sz="3200"/>
            </a:lvl1pPr>
            <a:lvl2pPr marL="1237515" indent="-649424">
              <a:defRPr sz="3200"/>
            </a:lvl2pPr>
            <a:lvl3pPr marL="1843644" indent="-519539">
              <a:defRPr sz="2700"/>
            </a:lvl3pPr>
            <a:lvl4pPr marL="2431732" indent="-519539">
              <a:defRPr sz="2700"/>
            </a:lvl4pPr>
            <a:lvl5pPr marL="3048686" indent="-519539">
              <a:defRPr sz="27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78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8000" cy="3428800"/>
          </a:xfrm>
          <a:prstGeom prst="rect">
            <a:avLst/>
          </a:prstGeom>
          <a:noFill/>
          <a:ln>
            <a:noFill/>
          </a:ln>
        </p:spPr>
        <p:txBody>
          <a:bodyPr lIns="91398" tIns="91398" rIns="91398" bIns="91398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3706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7731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3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5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88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59169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75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80560" y="3893341"/>
            <a:ext cx="23422400" cy="8036800"/>
          </a:xfrm>
          <a:prstGeom prst="rect">
            <a:avLst/>
          </a:prstGeom>
          <a:noFill/>
          <a:ln>
            <a:noFill/>
          </a:ln>
        </p:spPr>
        <p:txBody>
          <a:bodyPr lIns="91398" tIns="91398" rIns="91398" bIns="91398" anchor="ctr" anchorCtr="0"/>
          <a:lstStyle>
            <a:lvl1pPr marL="1083706" marR="0" lvl="0" indent="-101597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56230" marR="0" lvl="1" indent="-3386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-"/>
              <a:defRPr sz="5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998083" marR="0" lvl="2" indent="-3386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•"/>
              <a:defRPr sz="5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9937" marR="0" lvl="3" indent="-3386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•"/>
              <a:defRPr sz="5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49521" marR="0" lvl="4" indent="-6773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Gill Sans"/>
              <a:buChar char="•"/>
              <a:defRPr sz="5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44729" marR="0" lvl="5" indent="-372524" algn="l" rtl="0">
              <a:lnSpc>
                <a:spcPct val="100000"/>
              </a:lnSpc>
              <a:spcBef>
                <a:spcPts val="5867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5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84985" marR="0" lvl="6" indent="-372524" algn="l" rtl="0">
              <a:lnSpc>
                <a:spcPct val="100000"/>
              </a:lnSpc>
              <a:spcBef>
                <a:spcPts val="5867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5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725240" marR="0" lvl="7" indent="-372524" algn="l" rtl="0">
              <a:lnSpc>
                <a:spcPct val="100000"/>
              </a:lnSpc>
              <a:spcBef>
                <a:spcPts val="5867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5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65496" marR="0" lvl="8" indent="-372524" algn="l" rtl="0">
              <a:lnSpc>
                <a:spcPct val="100000"/>
              </a:lnSpc>
              <a:spcBef>
                <a:spcPts val="5867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Helvetica Neue Light"/>
              <a:buChar char="•"/>
              <a:defRPr sz="5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952880" y="13019483"/>
            <a:ext cx="460800" cy="498400"/>
          </a:xfrm>
          <a:prstGeom prst="rect">
            <a:avLst/>
          </a:prstGeom>
          <a:noFill/>
          <a:ln>
            <a:noFill/>
          </a:ln>
        </p:spPr>
        <p:txBody>
          <a:bodyPr lIns="71398" tIns="71398" rIns="71398" bIns="71398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>
                <a:latin typeface="Gill Sans"/>
                <a:ea typeface="Gill Sans"/>
                <a:cs typeface="Gill Sans"/>
                <a:sym typeface="Gill Sans"/>
              </a:rPr>
              <a:pPr>
                <a:buClr>
                  <a:srgbClr val="000000"/>
                </a:buClr>
                <a:buSzPct val="25000"/>
              </a:pPr>
              <a:t>‹#›</a:t>
            </a:fld>
            <a:endParaRPr lang="en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5592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4" r:id="rId8"/>
    <p:sldLayoutId id="2147483665" r:id="rId9"/>
    <p:sldLayoutId id="2147483666" r:id="rId10"/>
    <p:sldLayoutId id="2147483667" r:id="rId11"/>
  </p:sldLayoutIdLst>
  <p:transition spd="med"/>
  <p:hf hdr="0" ftr="0" dt="0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jw0612.github.io/awesome-rnn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TensorFlowKR/awesome_tensorflow_implementa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cs.toronto.edu/~graves/handwriting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arxiv.org/pdf/1704.03477v1.pdf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 bwMode="auto">
          <a:xfrm>
            <a:off x="1113616" y="3546351"/>
            <a:ext cx="22120229" cy="203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816" tIns="103908" rIns="207816" bIns="103908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1364"/>
              </a:spcAft>
            </a:pPr>
            <a:r>
              <a:rPr kumimoji="1" lang="en-US" altLang="ko-KR" sz="9100" b="1" dirty="0">
                <a:latin typeface="+mj-ea"/>
                <a:ea typeface="+mj-ea"/>
                <a:cs typeface="Segoe UI" pitchFamily="34" charset="0"/>
              </a:rPr>
              <a:t>Recurrent Neural Networks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978688" y="13010554"/>
            <a:ext cx="408765" cy="698267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246784" y="6572248"/>
            <a:ext cx="218904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46784" y="2714596"/>
            <a:ext cx="218904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/>
        </p:nvSpPr>
        <p:spPr bwMode="auto">
          <a:xfrm>
            <a:off x="2168699" y="8716998"/>
            <a:ext cx="20222449" cy="276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816" tIns="103908" rIns="207816" bIns="103908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1364"/>
              </a:spcAft>
            </a:pPr>
            <a:r>
              <a:rPr kumimoji="1" lang="ko-KR" altLang="en-US" sz="5500" b="1" dirty="0" smtClean="0">
                <a:solidFill>
                  <a:schemeClr val="tx1"/>
                </a:solidFill>
                <a:latin typeface="+mj-ea"/>
                <a:ea typeface="+mj-ea"/>
                <a:cs typeface="Segoe UI" pitchFamily="34" charset="0"/>
              </a:rPr>
              <a:t>서울대학교</a:t>
            </a:r>
            <a:endParaRPr kumimoji="1" lang="en-US" altLang="ko-KR" sz="5500" b="1" dirty="0" smtClean="0">
              <a:solidFill>
                <a:schemeClr val="tx1"/>
              </a:solidFill>
              <a:latin typeface="+mj-ea"/>
              <a:ea typeface="+mj-ea"/>
              <a:cs typeface="Segoe UI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1364"/>
              </a:spcAft>
            </a:pPr>
            <a:r>
              <a:rPr kumimoji="1" lang="en-US" altLang="ko-KR" sz="5500" b="1" dirty="0" err="1" smtClean="0">
                <a:solidFill>
                  <a:schemeClr val="tx1"/>
                </a:solidFill>
                <a:latin typeface="+mj-ea"/>
                <a:ea typeface="+mj-ea"/>
                <a:cs typeface="Segoe UI" pitchFamily="34" charset="0"/>
              </a:rPr>
              <a:t>Donghyun</a:t>
            </a:r>
            <a:r>
              <a:rPr kumimoji="1" lang="en-US" altLang="ko-KR" sz="5500" b="1" dirty="0" smtClean="0">
                <a:solidFill>
                  <a:schemeClr val="tx1"/>
                </a:solidFill>
                <a:latin typeface="+mj-ea"/>
                <a:ea typeface="+mj-ea"/>
                <a:cs typeface="Segoe UI" pitchFamily="34" charset="0"/>
              </a:rPr>
              <a:t> </a:t>
            </a:r>
            <a:r>
              <a:rPr kumimoji="1" lang="en-US" altLang="ko-KR" sz="5500" b="1" dirty="0" err="1">
                <a:solidFill>
                  <a:schemeClr val="tx1"/>
                </a:solidFill>
                <a:latin typeface="+mj-ea"/>
                <a:ea typeface="+mj-ea"/>
                <a:cs typeface="Segoe UI" pitchFamily="34" charset="0"/>
              </a:rPr>
              <a:t>Kwak</a:t>
            </a:r>
            <a:endParaRPr kumimoji="1" lang="ko-KR" altLang="en-US" sz="5500" b="1" dirty="0">
              <a:solidFill>
                <a:schemeClr val="tx1"/>
              </a:soli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870713" y="485966"/>
            <a:ext cx="21945600" cy="2286000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Long Short Term </a:t>
            </a:r>
            <a:r>
              <a:rPr lang="en-US" altLang="ko-KR" sz="6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/>
            </a:r>
            <a:br>
              <a:rPr lang="en-US" altLang="ko-KR" sz="6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6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en-US" altLang="ko-KR" sz="6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Memory </a:t>
            </a:r>
            <a:r>
              <a:rPr lang="en-US" altLang="ko-KR" sz="6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Networks(no peepholes)</a:t>
            </a:r>
            <a:endParaRPr lang="ko-KR" altLang="en-US" sz="6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336676" y="3200402"/>
            <a:ext cx="10146321" cy="843678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 = 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h(W</a:t>
            </a:r>
            <a: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X+U</a:t>
            </a:r>
            <a: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 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σ(W</a:t>
            </a:r>
            <a: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X+U</a:t>
            </a:r>
            <a: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 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σ(W</a:t>
            </a:r>
            <a: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X+U</a:t>
            </a:r>
            <a: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σ(W</a:t>
            </a:r>
            <a: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X+U</a:t>
            </a:r>
            <a: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54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i*z + </a:t>
            </a:r>
            <a:r>
              <a:rPr lang="en-US" altLang="ko-KR" sz="54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f*C</a:t>
            </a:r>
            <a: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b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5400" baseline="-25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o*h(C</a:t>
            </a:r>
            <a:r>
              <a:rPr lang="en-US" altLang="ko-KR" sz="5400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σ(</a:t>
            </a:r>
            <a:r>
              <a:rPr lang="en-US" altLang="ko-KR" sz="5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54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  <a:r>
              <a:rPr lang="en-US" altLang="ko-KR" sz="5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54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5400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943535" y="12906673"/>
            <a:ext cx="49693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5" name="내용 개체 틀 6"/>
          <p:cNvSpPr txBox="1">
            <a:spLocks/>
          </p:cNvSpPr>
          <p:nvPr/>
        </p:nvSpPr>
        <p:spPr>
          <a:xfrm>
            <a:off x="11943535" y="3200402"/>
            <a:ext cx="11192926" cy="8436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07816" tIns="103908" rIns="207816" bIns="103908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: input vector (‘1’ for bias is included) 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: output vector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 : hidden state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 : cell states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 : block input value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 : input gate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 : forget gate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: output gate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z,i,f,o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weight matrix about ”X”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z,i,f,o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recurrent weight matrix about ”H”</a:t>
            </a:r>
          </a:p>
          <a:p>
            <a:pPr marL="0" indent="0">
              <a:buNone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weight matrix [hidden to output]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σ : sigmoid function, h 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tanh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function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36242" y="11920786"/>
            <a:ext cx="20561054" cy="702288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 err="1"/>
              <a:t>Greff</a:t>
            </a:r>
            <a:r>
              <a:rPr lang="en-US" altLang="ko-KR" sz="3200" dirty="0"/>
              <a:t>, Klaus, et al. "LSTM: A Search Space Odyssey." </a:t>
            </a:r>
            <a:r>
              <a:rPr lang="en-US" altLang="ko-KR" sz="3200" i="1" dirty="0" err="1"/>
              <a:t>arXiv</a:t>
            </a:r>
            <a:r>
              <a:rPr lang="en-US" altLang="ko-KR" sz="3200" i="1" dirty="0"/>
              <a:t> preprint arXiv:1503.04069</a:t>
            </a:r>
            <a:r>
              <a:rPr lang="en-US" altLang="ko-KR" sz="3200" dirty="0"/>
              <a:t> (2015).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978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4342" y="684913"/>
            <a:ext cx="22867200" cy="1308064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Gradient </a:t>
            </a:r>
            <a:r>
              <a:rPr lang="en-US" altLang="ko-KR" sz="6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Exploding &amp; Vanishing?</a:t>
            </a:r>
            <a:endParaRPr lang="ko-KR" altLang="en-US" sz="6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943535" y="12906673"/>
            <a:ext cx="49693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11473" y="11612446"/>
            <a:ext cx="20561054" cy="1194730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 err="1"/>
              <a:t>Pascanu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Razvan</a:t>
            </a:r>
            <a:r>
              <a:rPr lang="en-US" altLang="ko-KR" sz="3200" dirty="0"/>
              <a:t>, Tomas </a:t>
            </a:r>
            <a:r>
              <a:rPr lang="en-US" altLang="ko-KR" sz="3200" dirty="0" err="1"/>
              <a:t>Mikolov</a:t>
            </a:r>
            <a:r>
              <a:rPr lang="en-US" altLang="ko-KR" sz="3200" dirty="0"/>
              <a:t>, and </a:t>
            </a:r>
            <a:r>
              <a:rPr lang="en-US" altLang="ko-KR" sz="3200" dirty="0" err="1"/>
              <a:t>Yoshua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Bengio</a:t>
            </a:r>
            <a:r>
              <a:rPr lang="en-US" altLang="ko-KR" sz="3200" dirty="0"/>
              <a:t>. "On the difficulty of training recurrent neural networks." </a:t>
            </a:r>
            <a:r>
              <a:rPr lang="en-US" altLang="ko-KR" sz="3200" i="1" dirty="0" err="1"/>
              <a:t>arXiv</a:t>
            </a:r>
            <a:r>
              <a:rPr lang="en-US" altLang="ko-KR" sz="3200" i="1" dirty="0"/>
              <a:t> preprint arXiv:1211.5063</a:t>
            </a:r>
            <a:r>
              <a:rPr lang="en-US" altLang="ko-KR" sz="3200" dirty="0"/>
              <a:t> (2012).</a:t>
            </a:r>
            <a:endParaRPr lang="ko-KR" altLang="en-US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508" y="2935511"/>
            <a:ext cx="18716747" cy="845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8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7739" y="625203"/>
            <a:ext cx="22867200" cy="1308064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LSTM</a:t>
            </a:r>
            <a:r>
              <a:rPr lang="ko-KR" altLang="en-US" sz="6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이해하면 드는 생각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지나치게 </a:t>
            </a:r>
            <a:r>
              <a:rPr lang="ko-KR" altLang="en-US" sz="4800" dirty="0" err="1" smtClean="0">
                <a:latin typeface="맑은 고딕" pitchFamily="50" charset="-127"/>
                <a:ea typeface="맑은 고딕" pitchFamily="50" charset="-127"/>
              </a:rPr>
              <a:t>파라미터가</a:t>
            </a: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 많고 복잡한데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줄일 수 있는 여지가 없을</a:t>
            </a:r>
            <a:r>
              <a:rPr lang="ko-KR" altLang="en-US" sz="4800" dirty="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gate</a:t>
            </a: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를 곱해서 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0~1</a:t>
            </a: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사이의 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non-linearity</a:t>
            </a: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를 주는데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굳이 </a:t>
            </a: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따로 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activation function</a:t>
            </a: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이 필요할까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Gate </a:t>
            </a:r>
            <a:r>
              <a:rPr lang="ko-KR" altLang="en-US" sz="4800" dirty="0" smtClean="0">
                <a:latin typeface="맑은 고딕" pitchFamily="50" charset="-127"/>
                <a:ea typeface="맑은 고딕" pitchFamily="50" charset="-127"/>
              </a:rPr>
              <a:t>수를 좀 줄여볼 수는 없을까</a:t>
            </a:r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4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943535" y="12906673"/>
            <a:ext cx="49693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56154" y="610411"/>
            <a:ext cx="22867200" cy="1308064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LSTM : A Search Space </a:t>
            </a:r>
            <a:r>
              <a:rPr lang="en-US" altLang="ko-KR" sz="66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Odyssey</a:t>
            </a:r>
            <a:endParaRPr lang="ko-KR" altLang="en-US" sz="6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943535" y="12906673"/>
            <a:ext cx="49693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67416" y="12189968"/>
            <a:ext cx="20561054" cy="702288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 err="1"/>
              <a:t>Greff</a:t>
            </a:r>
            <a:r>
              <a:rPr lang="en-US" altLang="ko-KR" sz="3200" dirty="0"/>
              <a:t>, Klaus, et al. "LSTM: A Search Space Odyssey." </a:t>
            </a:r>
            <a:r>
              <a:rPr lang="en-US" altLang="ko-KR" sz="3200" i="1" dirty="0" err="1"/>
              <a:t>arXiv</a:t>
            </a:r>
            <a:r>
              <a:rPr lang="en-US" altLang="ko-KR" sz="3200" i="1" dirty="0"/>
              <a:t> preprint arXiv:1503.04069</a:t>
            </a:r>
            <a:r>
              <a:rPr lang="en-US" altLang="ko-KR" sz="3200" dirty="0"/>
              <a:t> (2015).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773999" y="8535870"/>
            <a:ext cx="13116534" cy="3656943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pPr algn="l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peephole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성능에 별로 안 중요하다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Forget &gt; Input &gt; Output  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게이트는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성능에 매우 중요하다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Activation function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 꼭 </a:t>
            </a:r>
            <a:r>
              <a:rPr lang="ko-KR" altLang="en-US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있어야한다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Full gate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파라미터에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수에 비해서 잘 못한다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3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Input</a:t>
            </a:r>
            <a:r>
              <a:rPr lang="ko-KR" altLang="en-US" sz="3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en-US" altLang="ko-KR" sz="3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forget </a:t>
            </a:r>
            <a:r>
              <a:rPr lang="ko-KR" altLang="en-US" sz="32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게이트는</a:t>
            </a:r>
            <a:r>
              <a:rPr lang="ko-KR" altLang="en-US" sz="3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묶어도 되는 것 같다</a:t>
            </a:r>
            <a:r>
              <a:rPr lang="en-US" altLang="ko-KR" sz="3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3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en-US" altLang="ko-KR" sz="3200" b="1" u="sng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GRU</a:t>
            </a:r>
            <a:r>
              <a:rPr lang="ko-KR" altLang="en-US" sz="3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발전</a:t>
            </a:r>
            <a:endParaRPr lang="en-US" altLang="ko-KR" sz="3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8" y="3113584"/>
            <a:ext cx="7366631" cy="514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037" y="3401616"/>
            <a:ext cx="7423778" cy="485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259" y="3404741"/>
            <a:ext cx="7685694" cy="51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10" y="8535870"/>
            <a:ext cx="6569899" cy="365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56972" y="1745457"/>
            <a:ext cx="19991020" cy="1317841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TIMIT : speech recognition database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IAM online : handwriting database ( pen movement )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JSB Chorales : polyphonic music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databse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음이 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아래를 예측하는 문제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negative log likelihood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측정했음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56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7739" y="684913"/>
            <a:ext cx="22867200" cy="1308064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Gated Recurrent Unit(GRU)</a:t>
            </a:r>
            <a:endParaRPr lang="ko-KR" altLang="en-US" sz="6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943535" y="12906673"/>
            <a:ext cx="49693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911473" y="10823772"/>
            <a:ext cx="20561054" cy="1194730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/>
              <a:t>Chung, </a:t>
            </a:r>
            <a:r>
              <a:rPr lang="en-US" altLang="ko-KR" sz="3200" dirty="0" err="1"/>
              <a:t>Junyoung</a:t>
            </a:r>
            <a:r>
              <a:rPr lang="en-US" altLang="ko-KR" sz="3200" dirty="0"/>
              <a:t>, et al. "Empirical evaluation of gated recurrent neural networks on sequence modeling." </a:t>
            </a:r>
            <a:r>
              <a:rPr lang="en-US" altLang="ko-KR" sz="3200" i="1" dirty="0" err="1"/>
              <a:t>arXiv</a:t>
            </a:r>
            <a:r>
              <a:rPr lang="en-US" altLang="ko-KR" sz="3200" i="1" dirty="0"/>
              <a:t> preprint arXiv:1412.3555</a:t>
            </a:r>
            <a:r>
              <a:rPr lang="en-US" altLang="ko-KR" sz="3200" dirty="0"/>
              <a:t> (2014).</a:t>
            </a:r>
            <a:endParaRPr lang="ko-KR" alt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34" y="3124200"/>
            <a:ext cx="18966039" cy="6320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528539" y="90092"/>
            <a:ext cx="21945600" cy="2286000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Gated Recurrent Unit</a:t>
            </a:r>
            <a:endParaRPr lang="ko-KR" altLang="en-US" sz="6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239079" y="2456193"/>
            <a:ext cx="10263798" cy="929864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 = σ(W</a:t>
            </a:r>
            <a:r>
              <a:rPr lang="en-US" altLang="ko-KR" sz="48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X+U</a:t>
            </a:r>
            <a:r>
              <a:rPr lang="en-US" altLang="ko-KR" sz="48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48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 = σ(W</a:t>
            </a:r>
            <a:r>
              <a:rPr lang="en-US" altLang="ko-KR" sz="48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X+U</a:t>
            </a:r>
            <a:r>
              <a:rPr lang="en-US" altLang="ko-KR" sz="48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48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48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 = h(</a:t>
            </a:r>
            <a:r>
              <a:rPr lang="en-US" altLang="ko-KR" sz="4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4800" b="1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r>
              <a:rPr lang="en-US" altLang="ko-KR" sz="4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X+U</a:t>
            </a:r>
            <a:r>
              <a:rPr lang="en-US" altLang="ko-KR" sz="4800" b="1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*r*H</a:t>
            </a:r>
            <a:r>
              <a:rPr lang="en-US" altLang="ko-KR" sz="48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48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4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4800" b="1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u*H</a:t>
            </a:r>
            <a:r>
              <a:rPr lang="en-US" altLang="ko-KR" sz="48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+(1-u)*Z</a:t>
            </a:r>
          </a:p>
          <a:p>
            <a:pPr marL="0" indent="0">
              <a:buNone/>
            </a:pPr>
            <a:endParaRPr lang="en-US" altLang="ko-KR" sz="4800" b="1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= σ(</a:t>
            </a:r>
            <a:r>
              <a:rPr lang="en-US" altLang="ko-KR" sz="4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4800" b="1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  <a:r>
              <a:rPr lang="en-US" altLang="ko-KR" sz="4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4800" b="1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943535" y="12906673"/>
            <a:ext cx="49693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5" name="내용 개체 틀 6"/>
          <p:cNvSpPr txBox="1">
            <a:spLocks/>
          </p:cNvSpPr>
          <p:nvPr/>
        </p:nvSpPr>
        <p:spPr>
          <a:xfrm>
            <a:off x="11833819" y="2456193"/>
            <a:ext cx="11322521" cy="9298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07816" tIns="103908" rIns="207816" bIns="103908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: input vector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: output vector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 : hidden state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 : block input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 : update gate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 : reset gate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u,r,z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weight matrix for ”X”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u,r,z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recurrent weight matrix for ”H”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36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 matrix [hidden to output]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σ : sigmoid function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 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tanh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function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53292" y="12114432"/>
            <a:ext cx="20561054" cy="702288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/>
              <a:t>http://colah.github.io/posts/2015-08-Understanding-LSTMs/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374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Leaky integration(Slowly Changing Feature)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943535" y="12906673"/>
            <a:ext cx="49693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6972" y="11898560"/>
            <a:ext cx="20561054" cy="1687173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 err="1"/>
              <a:t>Bengio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Yoshua</a:t>
            </a:r>
            <a:r>
              <a:rPr lang="en-US" altLang="ko-KR" sz="3200" dirty="0"/>
              <a:t>, Nicolas Boulanger-Lewandowski, and </a:t>
            </a:r>
            <a:r>
              <a:rPr lang="en-US" altLang="ko-KR" sz="3200" dirty="0" err="1"/>
              <a:t>Razvan</a:t>
            </a:r>
            <a:r>
              <a:rPr lang="en-US" altLang="ko-KR" sz="3200" dirty="0"/>
              <a:t> </a:t>
            </a:r>
            <a:r>
              <a:rPr lang="en-US" altLang="ko-KR" sz="3200" dirty="0" err="1"/>
              <a:t>Pascanu</a:t>
            </a:r>
            <a:r>
              <a:rPr lang="en-US" altLang="ko-KR" sz="3200" dirty="0"/>
              <a:t>. "Advances in optimizing recurrent networks." </a:t>
            </a:r>
            <a:r>
              <a:rPr lang="en-US" altLang="ko-KR" sz="3200" i="1" dirty="0"/>
              <a:t>Acoustics, Speech and Signal Processing (ICASSP), 2013 IEEE International Conference on</a:t>
            </a:r>
            <a:r>
              <a:rPr lang="en-US" altLang="ko-KR" sz="3200" dirty="0"/>
              <a:t>. IEEE, 2013.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92" y="4504036"/>
            <a:ext cx="23980980" cy="283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70239" y="9336191"/>
            <a:ext cx="17875085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pple SD 산돌고딕 Neo 옅은체"/>
              </a:rPr>
              <a:t>Reset Gate </a:t>
            </a:r>
            <a:r>
              <a:rPr kumimoji="0" lang="en-US" altLang="ko-KR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Wingdings" pitchFamily="2" charset="2"/>
              </a:rPr>
              <a:t> Slowly Changing</a:t>
            </a:r>
            <a:r>
              <a:rPr kumimoji="0" lang="en-US" altLang="ko-KR" sz="5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Wingdings" pitchFamily="2" charset="2"/>
              </a:rPr>
              <a:t> Feature </a:t>
            </a:r>
            <a:r>
              <a:rPr kumimoji="0" lang="ko-KR" altLang="en-US" sz="5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Wingdings" pitchFamily="2" charset="2"/>
              </a:rPr>
              <a:t>를 </a:t>
            </a:r>
            <a:r>
              <a:rPr lang="en-US" altLang="ko-KR" b="1" dirty="0" smtClean="0">
                <a:sym typeface="Wingdings" pitchFamily="2" charset="2"/>
              </a:rPr>
              <a:t>control</a:t>
            </a:r>
            <a:r>
              <a:rPr lang="ko-KR" altLang="en-US" b="1" dirty="0" smtClean="0">
                <a:sym typeface="Wingdings" pitchFamily="2" charset="2"/>
              </a:rPr>
              <a:t>하는 </a:t>
            </a:r>
            <a:r>
              <a:rPr lang="ko-KR" altLang="en-US" b="1" dirty="0" err="1" smtClean="0">
                <a:sym typeface="Wingdings" pitchFamily="2" charset="2"/>
              </a:rPr>
              <a:t>유닛</a:t>
            </a:r>
            <a:endParaRPr kumimoji="0" lang="ko-KR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6481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8470" y="800590"/>
            <a:ext cx="22867200" cy="1308064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Gradient </a:t>
            </a:r>
            <a:r>
              <a:rPr lang="en-US" altLang="ko-KR" sz="6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Exploding &amp; Vanishing</a:t>
            </a:r>
            <a:endParaRPr lang="ko-KR" altLang="en-US" sz="6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943535" y="12906673"/>
            <a:ext cx="49693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11473" y="10896150"/>
            <a:ext cx="20561054" cy="1194730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 err="1"/>
              <a:t>Pascanu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Razvan</a:t>
            </a:r>
            <a:r>
              <a:rPr lang="en-US" altLang="ko-KR" sz="3200" dirty="0"/>
              <a:t>, Tomas </a:t>
            </a:r>
            <a:r>
              <a:rPr lang="en-US" altLang="ko-KR" sz="3200" dirty="0" err="1"/>
              <a:t>Mikolov</a:t>
            </a:r>
            <a:r>
              <a:rPr lang="en-US" altLang="ko-KR" sz="3200" dirty="0"/>
              <a:t>, and </a:t>
            </a:r>
            <a:r>
              <a:rPr lang="en-US" altLang="ko-KR" sz="3200" dirty="0" err="1"/>
              <a:t>Yoshua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Bengio</a:t>
            </a:r>
            <a:r>
              <a:rPr lang="en-US" altLang="ko-KR" sz="3200" dirty="0"/>
              <a:t>. "On the difficulty of training recurrent neural networks." </a:t>
            </a:r>
            <a:r>
              <a:rPr lang="en-US" altLang="ko-KR" sz="3200" i="1" dirty="0" err="1"/>
              <a:t>arXiv</a:t>
            </a:r>
            <a:r>
              <a:rPr lang="en-US" altLang="ko-KR" sz="3200" i="1" dirty="0"/>
              <a:t> preprint arXiv:1211.5063</a:t>
            </a:r>
            <a:r>
              <a:rPr lang="en-US" altLang="ko-KR" sz="3200" dirty="0"/>
              <a:t> (2012).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556972" y="2762999"/>
            <a:ext cx="20227130" cy="7596483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GRU</a:t>
            </a:r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LSTM</a:t>
            </a:r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마찬가지로 </a:t>
            </a:r>
            <a:r>
              <a:rPr lang="en-US" altLang="ko-KR" sz="4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48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4800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곱하는 방식으로 </a:t>
            </a:r>
            <a:r>
              <a:rPr lang="en-US" altLang="ko-KR" sz="4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4800" b="1" baseline="-25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구하지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않는다</a:t>
            </a:r>
            <a: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  <a: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4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4800" b="1" baseline="-25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σ(W</a:t>
            </a:r>
            <a:r>
              <a:rPr lang="en-US" altLang="ko-KR" sz="48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X+W</a:t>
            </a:r>
            <a:r>
              <a:rPr lang="en-US" altLang="ko-KR" sz="48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48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LSTM</a:t>
            </a:r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마찬가지 원리로</a:t>
            </a:r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hidden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곱하는 </a:t>
            </a:r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방식을 취하여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gradient exploding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vanishing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</a:t>
            </a:r>
            <a:r>
              <a:rPr lang="ko-KR" altLang="en-US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회피할 수 있다</a:t>
            </a:r>
            <a: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4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  </a:t>
            </a:r>
            <a:r>
              <a:rPr lang="en-US" altLang="ko-KR" sz="4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H’</a:t>
            </a:r>
            <a:r>
              <a:rPr lang="en-US" altLang="ko-KR" sz="4800" b="1" baseline="-25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h(</a:t>
            </a:r>
            <a:r>
              <a:rPr lang="en-US" altLang="ko-KR" sz="4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4800" b="1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4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X+U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*(r*H</a:t>
            </a:r>
            <a:r>
              <a:rPr lang="en-US" altLang="ko-KR" sz="4800" b="1" u="sng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  <a:p>
            <a:pPr algn="l"/>
            <a: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  </a:t>
            </a:r>
            <a:r>
              <a:rPr lang="en-US" altLang="ko-KR" sz="4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4800" b="1" baseline="-25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u*H</a:t>
            </a:r>
            <a:r>
              <a:rPr lang="en-US" altLang="ko-KR" sz="48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+(1-u)*</a:t>
            </a:r>
            <a:r>
              <a:rPr lang="en-US" altLang="ko-KR" sz="4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H’</a:t>
            </a:r>
            <a:r>
              <a:rPr lang="en-US" altLang="ko-KR" sz="4800" b="1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en-US" altLang="ko-KR" sz="4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0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8682" y="566045"/>
            <a:ext cx="22867200" cy="1308064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GRU &gt; LSTM</a:t>
            </a:r>
            <a:endParaRPr lang="ko-KR" altLang="en-US" sz="6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78835" y="2156519"/>
            <a:ext cx="10263798" cy="9051926"/>
          </a:xfrm>
        </p:spPr>
        <p:txBody>
          <a:bodyPr>
            <a:normAutofit/>
          </a:bodyPr>
          <a:lstStyle/>
          <a:p>
            <a:r>
              <a:rPr lang="ko-KR" altLang="en-US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똑같은 개수의 </a:t>
            </a:r>
            <a:r>
              <a:rPr lang="ko-KR" altLang="en-US" sz="4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4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4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</a:t>
            </a:r>
            <a:r>
              <a:rPr lang="ko-KR" altLang="en-US" sz="4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데이터셋에서</a:t>
            </a:r>
            <a:r>
              <a:rPr lang="ko-KR" altLang="en-US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실험 결과</a:t>
            </a:r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GRU</a:t>
            </a:r>
            <a:r>
              <a:rPr lang="ko-KR" altLang="en-US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4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성능과 수렴시간에서 </a:t>
            </a:r>
            <a:r>
              <a:rPr lang="en-US" altLang="ko-KR" sz="4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LSTM</a:t>
            </a:r>
            <a:r>
              <a:rPr lang="ko-KR" altLang="en-US" sz="4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4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앞섬</a:t>
            </a:r>
            <a:r>
              <a:rPr lang="en-US" altLang="ko-KR" sz="4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4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943535" y="12906673"/>
            <a:ext cx="49693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3008" y="11589281"/>
            <a:ext cx="20561054" cy="1194730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/>
              <a:t>Chung, </a:t>
            </a:r>
            <a:r>
              <a:rPr lang="en-US" altLang="ko-KR" sz="3200" dirty="0" err="1"/>
              <a:t>Junyoung</a:t>
            </a:r>
            <a:r>
              <a:rPr lang="en-US" altLang="ko-KR" sz="3200" dirty="0"/>
              <a:t>, et al. "Empirical evaluation of gated recurrent neural networks on sequence modeling." </a:t>
            </a:r>
            <a:r>
              <a:rPr lang="en-US" altLang="ko-KR" sz="3200" i="1" dirty="0" err="1"/>
              <a:t>arXiv</a:t>
            </a:r>
            <a:r>
              <a:rPr lang="en-US" altLang="ko-KR" sz="3200" i="1" dirty="0"/>
              <a:t> preprint arXiv:1412.3555</a:t>
            </a:r>
            <a:r>
              <a:rPr lang="en-US" altLang="ko-KR" sz="3200" dirty="0"/>
              <a:t> (2014).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37499" y="2285170"/>
            <a:ext cx="11187805" cy="918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68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64086" y="546218"/>
            <a:ext cx="22867200" cy="1308064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Architecture Search</a:t>
            </a:r>
            <a:endParaRPr lang="ko-KR" altLang="en-US" sz="6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943535" y="12906673"/>
            <a:ext cx="49693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1523002" y="2308761"/>
            <a:ext cx="20561054" cy="2272718"/>
          </a:xfrm>
          <a:prstGeom prst="rect">
            <a:avLst/>
          </a:prstGeom>
          <a:noFill/>
        </p:spPr>
        <p:txBody>
          <a:bodyPr vert="horz" wrap="square" lIns="207816" tIns="103908" rIns="207816" bIns="103908" rtlCol="0">
            <a:sp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진화알고리즘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mutation </a:t>
            </a:r>
          </a:p>
          <a:p>
            <a:pPr marL="0" indent="0"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진화알고리즘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어떠한 종류의 문제에도 사용할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있는 방향성 없는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최적화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방법에 적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</a:t>
            </a:r>
          </a:p>
        </p:txBody>
      </p:sp>
      <p:pic>
        <p:nvPicPr>
          <p:cNvPr id="11266" name="Picture 2" descr="http://deeplearning.net/software/theano/_images/apply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642" y="4141436"/>
            <a:ext cx="9368477" cy="730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05152" y="6224057"/>
            <a:ext cx="11135313" cy="5195826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결과</a:t>
            </a:r>
            <a: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MUT1,2,3 </a:t>
            </a: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&gt;= GRU &gt; </a:t>
            </a:r>
            <a: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LSTM</a:t>
            </a:r>
            <a:b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LSTM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forget gate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bias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</a:t>
            </a:r>
            <a:r>
              <a:rPr lang="en-US" altLang="ko-KR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0.5</a:t>
            </a:r>
            <a:r>
              <a:rPr lang="ko-KR" altLang="en-US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아닌</a:t>
            </a:r>
            <a:r>
              <a:rPr lang="en-US" altLang="ko-KR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initialize </a:t>
            </a:r>
            <a:r>
              <a:rPr lang="ko-KR" altLang="en-US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 경우 </a:t>
            </a: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GRU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성능이 거의 </a:t>
            </a:r>
            <a:r>
              <a:rPr lang="ko-KR" altLang="en-US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같음</a:t>
            </a:r>
            <a:r>
              <a:rPr lang="en-US" altLang="ko-KR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8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0724" y="610411"/>
            <a:ext cx="22867200" cy="1308064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 of RNN</a:t>
            </a:r>
            <a:endParaRPr lang="ko-KR" altLang="en-US" sz="6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9200" y="3200403"/>
            <a:ext cx="21945600" cy="970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Fully recurrent network</a:t>
            </a:r>
          </a:p>
          <a:p>
            <a:pPr marL="0" indent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Simple RNN (=Jordan, Elman network)</a:t>
            </a:r>
          </a:p>
          <a:p>
            <a:pPr marL="0" indent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</a:p>
          <a:p>
            <a:pPr marL="0" indent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LSTM</a:t>
            </a:r>
          </a:p>
          <a:p>
            <a:pPr marL="0" indent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GRU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2031700" y="12906673"/>
            <a:ext cx="32060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706350" y="8115301"/>
            <a:ext cx="10250719" cy="2179615"/>
          </a:xfrm>
          <a:prstGeom prst="rect">
            <a:avLst/>
          </a:prstGeom>
        </p:spPr>
        <p:txBody>
          <a:bodyPr wrap="square" lIns="207816" tIns="103908" rIns="207816" bIns="103908">
            <a:spAutoFit/>
          </a:bodyPr>
          <a:lstStyle/>
          <a:p>
            <a:r>
              <a:rPr lang="en-US" sz="3200" b="1" dirty="0" err="1"/>
              <a:t>Gers</a:t>
            </a:r>
            <a:r>
              <a:rPr lang="en-US" sz="3200" b="1" dirty="0"/>
              <a:t>, Felix. "Long short-term memory in recurrent neural networks."</a:t>
            </a:r>
            <a:r>
              <a:rPr lang="en-US" sz="3200" b="1" i="1" dirty="0"/>
              <a:t>Unpublished PhD dissertation, </a:t>
            </a:r>
            <a:r>
              <a:rPr lang="en-US" sz="3200" b="1" i="1" dirty="0" err="1"/>
              <a:t>École</a:t>
            </a:r>
            <a:r>
              <a:rPr lang="en-US" sz="3200" b="1" i="1" dirty="0"/>
              <a:t> </a:t>
            </a:r>
            <a:r>
              <a:rPr lang="en-US" sz="3200" b="1" i="1" dirty="0" err="1"/>
              <a:t>Polytechnique</a:t>
            </a:r>
            <a:r>
              <a:rPr lang="en-US" sz="3200" b="1" i="1" dirty="0"/>
              <a:t> </a:t>
            </a:r>
            <a:r>
              <a:rPr lang="en-US" sz="3200" b="1" i="1" dirty="0" err="1"/>
              <a:t>Fédérale</a:t>
            </a:r>
            <a:r>
              <a:rPr lang="en-US" sz="3200" b="1" i="1" dirty="0"/>
              <a:t> de Lausanne, Lausanne, Switzerland</a:t>
            </a:r>
            <a:r>
              <a:rPr lang="en-US" sz="3200" b="1" dirty="0"/>
              <a:t> (2001).</a:t>
            </a:r>
            <a:endParaRPr lang="ko-KR" altLang="en-US" sz="3200" b="1" dirty="0"/>
          </a:p>
        </p:txBody>
      </p:sp>
      <p:sp>
        <p:nvSpPr>
          <p:cNvPr id="7" name="직사각형 6"/>
          <p:cNvSpPr/>
          <p:nvPr/>
        </p:nvSpPr>
        <p:spPr>
          <a:xfrm>
            <a:off x="13171605" y="10441538"/>
            <a:ext cx="9402646" cy="1194730"/>
          </a:xfrm>
          <a:prstGeom prst="rect">
            <a:avLst/>
          </a:prstGeom>
        </p:spPr>
        <p:txBody>
          <a:bodyPr wrap="square" lIns="207816" tIns="103908" rIns="207816" bIns="103908">
            <a:spAutoFit/>
          </a:bodyPr>
          <a:lstStyle/>
          <a:p>
            <a:r>
              <a:rPr lang="en-US" sz="3200" b="1" dirty="0" err="1"/>
              <a:t>Koutník</a:t>
            </a:r>
            <a:r>
              <a:rPr lang="en-US" sz="3200" b="1" dirty="0"/>
              <a:t>, Jan, et al. "A clockwork </a:t>
            </a:r>
            <a:r>
              <a:rPr lang="en-US" sz="3200" b="1" dirty="0" err="1"/>
              <a:t>rnn</a:t>
            </a:r>
            <a:r>
              <a:rPr lang="en-US" sz="3200" b="1" dirty="0"/>
              <a:t>." </a:t>
            </a:r>
            <a:r>
              <a:rPr lang="en-US" sz="3200" b="1" i="1" dirty="0" err="1"/>
              <a:t>arXiv</a:t>
            </a:r>
            <a:r>
              <a:rPr lang="en-US" sz="3200" b="1" i="1" dirty="0"/>
              <a:t> preprint arXiv:1402.3511</a:t>
            </a:r>
            <a:r>
              <a:rPr lang="en-US" sz="3200" b="1" dirty="0"/>
              <a:t> (2014).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803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6916" y="600040"/>
            <a:ext cx="22867200" cy="1308064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MUT1,2,3 &gt; GRU &gt; LSTM</a:t>
            </a:r>
            <a:endParaRPr lang="ko-KR" altLang="en-US" sz="6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943535" y="12906673"/>
            <a:ext cx="49693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663008" y="11711943"/>
            <a:ext cx="20561054" cy="1194730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 err="1"/>
              <a:t>Jozefowicz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Rafal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Wojciech</a:t>
            </a:r>
            <a:r>
              <a:rPr lang="en-US" altLang="ko-KR" sz="3200" dirty="0"/>
              <a:t> </a:t>
            </a:r>
            <a:r>
              <a:rPr lang="en-US" altLang="ko-KR" sz="3200" dirty="0" err="1"/>
              <a:t>Zaremba</a:t>
            </a:r>
            <a:r>
              <a:rPr lang="en-US" altLang="ko-KR" sz="3200" dirty="0"/>
              <a:t>, and </a:t>
            </a:r>
            <a:r>
              <a:rPr lang="en-US" altLang="ko-KR" sz="3200" dirty="0" err="1"/>
              <a:t>Ilya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Sutskever</a:t>
            </a:r>
            <a:r>
              <a:rPr lang="en-US" altLang="ko-KR" sz="3200" dirty="0"/>
              <a:t>. "An Empirical Exploration of Recurrent Network Architectures." </a:t>
            </a:r>
            <a:r>
              <a:rPr lang="en-US" altLang="ko-KR" sz="3200" i="1" dirty="0"/>
              <a:t>Proceedings of the 32nd International Conference on Machine Learning (ICML-15)</a:t>
            </a:r>
            <a:r>
              <a:rPr lang="en-US" altLang="ko-KR" sz="3200" dirty="0"/>
              <a:t>. 2015.</a:t>
            </a:r>
            <a:endParaRPr lang="ko-KR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054" y="2500043"/>
            <a:ext cx="9368569" cy="888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69" y="3020123"/>
            <a:ext cx="12262338" cy="836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6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8464" y="4964455"/>
            <a:ext cx="15595764" cy="2179296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pPr algn="ctr"/>
            <a:r>
              <a:rPr lang="en-US" altLang="ko-KR" sz="7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Related Works</a:t>
            </a:r>
            <a:endParaRPr lang="ko-KR" altLang="en-US" sz="7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943535" y="12906673"/>
            <a:ext cx="49693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Clockwork RNN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2031700" y="12906673"/>
            <a:ext cx="32060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734223" y="11898561"/>
            <a:ext cx="20561054" cy="702288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sz="3200" dirty="0" err="1"/>
              <a:t>Koutník</a:t>
            </a:r>
            <a:r>
              <a:rPr lang="en-US" sz="3200" dirty="0"/>
              <a:t>, Jan, et al. "A clockwork </a:t>
            </a:r>
            <a:r>
              <a:rPr lang="en-US" sz="3200" dirty="0" err="1"/>
              <a:t>rnn</a:t>
            </a:r>
            <a:r>
              <a:rPr lang="en-US" sz="3200" dirty="0"/>
              <a:t>." </a:t>
            </a:r>
            <a:r>
              <a:rPr lang="en-US" sz="3200" i="1" dirty="0" err="1"/>
              <a:t>arXiv</a:t>
            </a:r>
            <a:r>
              <a:rPr lang="en-US" sz="3200" i="1" dirty="0"/>
              <a:t> preprint arXiv:1402.3511</a:t>
            </a:r>
            <a:r>
              <a:rPr lang="en-US" sz="3200" dirty="0"/>
              <a:t> (2014).</a:t>
            </a:r>
            <a:endParaRPr lang="ko-KR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7141" y="3000348"/>
            <a:ext cx="22109723" cy="773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110417" y="10734649"/>
            <a:ext cx="11231713" cy="1194730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ko-KR" altLang="en-US" sz="3200" b="1" dirty="0" smtClean="0"/>
              <a:t>일반 </a:t>
            </a:r>
            <a:r>
              <a:rPr lang="en-US" altLang="ko-KR" sz="3200" b="1" dirty="0" err="1" smtClean="0"/>
              <a:t>RNN</a:t>
            </a:r>
            <a:r>
              <a:rPr lang="ko-KR" altLang="en-US" sz="3200" b="1" dirty="0" smtClean="0"/>
              <a:t>에서 </a:t>
            </a:r>
            <a:r>
              <a:rPr lang="ko-KR" altLang="en-US" sz="3200" b="1" dirty="0" err="1"/>
              <a:t>히든</a:t>
            </a:r>
            <a:r>
              <a:rPr lang="ko-KR" altLang="en-US" sz="3200" b="1" dirty="0"/>
              <a:t> </a:t>
            </a:r>
            <a:r>
              <a:rPr lang="ko-KR" altLang="en-US" sz="3200" b="1" dirty="0" smtClean="0"/>
              <a:t>뉴</a:t>
            </a:r>
            <a:r>
              <a:rPr lang="ko-KR" altLang="en-US" sz="3200" b="1" dirty="0"/>
              <a:t>런</a:t>
            </a:r>
            <a:r>
              <a:rPr lang="ko-KR" altLang="en-US" sz="3200" b="1" dirty="0" smtClean="0"/>
              <a:t>의 묶음을</a:t>
            </a:r>
            <a:r>
              <a:rPr lang="en-US" altLang="ko-KR" sz="3200" b="1" dirty="0" smtClean="0"/>
              <a:t> learning </a:t>
            </a:r>
            <a:r>
              <a:rPr lang="ko-KR" altLang="en-US" sz="3200" b="1" dirty="0"/>
              <a:t>할 </a:t>
            </a:r>
            <a:r>
              <a:rPr lang="ko-KR" altLang="en-US" sz="3200" b="1" dirty="0" smtClean="0"/>
              <a:t>때만 일정한 간격으로 키거나 꺼서</a:t>
            </a:r>
            <a:r>
              <a:rPr lang="en-US" altLang="ko-KR" sz="3200" b="1" dirty="0"/>
              <a:t> </a:t>
            </a:r>
            <a:r>
              <a:rPr lang="ko-KR" altLang="en-US" sz="3200" b="1" dirty="0" smtClean="0"/>
              <a:t>강제로 주기를 나누었음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60358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219200" y="914402"/>
            <a:ext cx="21945600" cy="2286000"/>
          </a:xfrm>
        </p:spPr>
        <p:txBody>
          <a:bodyPr>
            <a:noAutofit/>
          </a:bodyPr>
          <a:lstStyle/>
          <a:p>
            <a:r>
              <a:rPr lang="en-US" altLang="ko-KR" sz="8200" dirty="0"/>
              <a:t>Clockwork RNN</a:t>
            </a:r>
            <a:endParaRPr lang="ko-KR" altLang="en-US" sz="8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2031700" y="12906673"/>
            <a:ext cx="32060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556972" y="12252329"/>
            <a:ext cx="20561054" cy="702288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sz="3200" dirty="0" err="1"/>
              <a:t>Koutník</a:t>
            </a:r>
            <a:r>
              <a:rPr lang="en-US" sz="3200" dirty="0"/>
              <a:t>, Jan, et al. "A clockwork </a:t>
            </a:r>
            <a:r>
              <a:rPr lang="en-US" sz="3200" dirty="0" err="1"/>
              <a:t>rnn</a:t>
            </a:r>
            <a:r>
              <a:rPr lang="en-US" sz="3200" dirty="0"/>
              <a:t>." </a:t>
            </a:r>
            <a:r>
              <a:rPr lang="en-US" sz="3200" i="1" dirty="0" err="1"/>
              <a:t>arXiv</a:t>
            </a:r>
            <a:r>
              <a:rPr lang="en-US" sz="3200" i="1" dirty="0"/>
              <a:t> preprint arXiv:1402.3511</a:t>
            </a:r>
            <a:r>
              <a:rPr lang="en-US" sz="3200" dirty="0"/>
              <a:t> (2014).</a:t>
            </a:r>
            <a:endParaRPr lang="ko-KR" altLang="en-US" sz="32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219200" y="8143884"/>
            <a:ext cx="21945600" cy="410844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수식은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과 동일함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히든노드를 여러 그룹으로 묶고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다른 </a:t>
            </a:r>
            <a:r>
              <a:rPr lang="en-US" altLang="ko-KR" dirty="0" smtClean="0"/>
              <a:t>rate</a:t>
            </a:r>
            <a:r>
              <a:rPr lang="ko-KR" altLang="en-US" dirty="0" smtClean="0"/>
              <a:t>로 동작하게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i-th</a:t>
            </a:r>
            <a:r>
              <a:rPr lang="en-US" altLang="ko-KR" dirty="0" smtClean="0"/>
              <a:t> module is </a:t>
            </a:r>
            <a:r>
              <a:rPr lang="en-US" altLang="ko-KR" dirty="0" smtClean="0"/>
              <a:t>updated </a:t>
            </a:r>
            <a:r>
              <a:rPr lang="en-US" altLang="ko-KR" b="1" dirty="0" smtClean="0"/>
              <a:t>if </a:t>
            </a:r>
            <a:r>
              <a:rPr lang="en-US" altLang="ko-KR" b="1" dirty="0" smtClean="0"/>
              <a:t>(t</a:t>
            </a:r>
            <a:r>
              <a:rPr lang="da-DK" altLang="ko-KR" b="1" dirty="0"/>
              <a:t>%</a:t>
            </a:r>
            <a:r>
              <a:rPr lang="en-US" altLang="ko-KR" b="1" dirty="0" err="1" smtClean="0"/>
              <a:t>2</a:t>
            </a:r>
            <a:r>
              <a:rPr lang="en-US" altLang="ko-KR" b="1" baseline="30000" dirty="0" err="1" smtClean="0"/>
              <a:t>i</a:t>
            </a:r>
            <a:r>
              <a:rPr lang="en-US" altLang="ko-KR" b="1" baseline="30000" dirty="0" smtClean="0"/>
              <a:t>-1 </a:t>
            </a:r>
            <a:r>
              <a:rPr lang="da-DK" altLang="ko-KR" b="1" dirty="0" smtClean="0"/>
              <a:t> == 0)</a:t>
            </a:r>
            <a:r>
              <a:rPr lang="da-DK" altLang="ko-KR" dirty="0" smtClean="0"/>
              <a:t> </a:t>
            </a:r>
            <a:br>
              <a:rPr lang="da-DK" altLang="ko-KR" dirty="0" smtClean="0"/>
            </a:br>
            <a:r>
              <a:rPr lang="da-DK" altLang="ko-KR" dirty="0" smtClean="0"/>
              <a:t>                                           </a:t>
            </a:r>
            <a:r>
              <a:rPr lang="da-DK" altLang="ko-KR" sz="4400" dirty="0" smtClean="0"/>
              <a:t>i : 1, 2, 3, ...</a:t>
            </a:r>
            <a:endParaRPr lang="ko-KR" altLang="en-US" sz="4400" dirty="0"/>
          </a:p>
        </p:txBody>
      </p:sp>
      <p:sp>
        <p:nvSpPr>
          <p:cNvPr id="9" name="내용 개체 틀 6"/>
          <p:cNvSpPr txBox="1">
            <a:spLocks/>
          </p:cNvSpPr>
          <p:nvPr/>
        </p:nvSpPr>
        <p:spPr>
          <a:xfrm>
            <a:off x="1219200" y="3200403"/>
            <a:ext cx="8668544" cy="4521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07816" tIns="103908" rIns="207816" bIns="103908" rtlCol="0">
            <a:noAutofit/>
          </a:bodyPr>
          <a:lstStyle/>
          <a:p>
            <a:pPr algn="l" defTabSz="2078157" latinLnBrk="1" hangingPunct="1">
              <a:lnSpc>
                <a:spcPct val="114000"/>
              </a:lnSpc>
              <a:spcBef>
                <a:spcPct val="20000"/>
              </a:spcBef>
              <a:defRPr/>
            </a:pPr>
            <a:endParaRPr lang="en-US" altLang="ko-KR" sz="6400" b="1" kern="1200" dirty="0">
              <a:solidFill>
                <a:schemeClr val="tx1"/>
              </a:solidFill>
              <a:latin typeface="+mn-ea"/>
            </a:endParaRPr>
          </a:p>
          <a:p>
            <a:pPr algn="l" defTabSz="2078157" latinLnBrk="1" hangingPunct="1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ko-KR" sz="6400" b="1" kern="1200" dirty="0" err="1">
                <a:solidFill>
                  <a:schemeClr val="tx1"/>
                </a:solidFill>
                <a:latin typeface="+mn-ea"/>
              </a:rPr>
              <a:t>H</a:t>
            </a:r>
            <a:r>
              <a:rPr lang="en-US" altLang="ko-KR" sz="6400" b="1" kern="1200" baseline="-25000" dirty="0" err="1">
                <a:solidFill>
                  <a:schemeClr val="tx1"/>
                </a:solidFill>
                <a:latin typeface="+mn-ea"/>
              </a:rPr>
              <a:t>t</a:t>
            </a:r>
            <a:r>
              <a:rPr lang="en-US" altLang="ko-KR" sz="6400" b="1" kern="1200" dirty="0">
                <a:solidFill>
                  <a:schemeClr val="tx1"/>
                </a:solidFill>
                <a:latin typeface="+mn-ea"/>
              </a:rPr>
              <a:t> = σ(</a:t>
            </a:r>
            <a:r>
              <a:rPr lang="en-US" altLang="ko-KR" sz="6400" b="1" kern="1200" dirty="0" err="1">
                <a:solidFill>
                  <a:schemeClr val="tx1"/>
                </a:solidFill>
                <a:latin typeface="+mn-ea"/>
              </a:rPr>
              <a:t>W</a:t>
            </a:r>
            <a:r>
              <a:rPr lang="en-US" altLang="ko-KR" sz="6400" b="1" kern="1200" baseline="-25000" dirty="0" err="1">
                <a:solidFill>
                  <a:schemeClr val="tx1"/>
                </a:solidFill>
                <a:latin typeface="+mn-ea"/>
              </a:rPr>
              <a:t>h</a:t>
            </a:r>
            <a:r>
              <a:rPr lang="en-US" altLang="ko-KR" sz="6400" b="1" kern="1200" dirty="0" err="1">
                <a:solidFill>
                  <a:schemeClr val="tx1"/>
                </a:solidFill>
                <a:latin typeface="+mn-ea"/>
              </a:rPr>
              <a:t>X+UH</a:t>
            </a:r>
            <a:r>
              <a:rPr lang="en-US" altLang="ko-KR" sz="6400" b="1" kern="1200" baseline="-25000" dirty="0" err="1">
                <a:solidFill>
                  <a:schemeClr val="tx1"/>
                </a:solidFill>
                <a:latin typeface="+mn-ea"/>
              </a:rPr>
              <a:t>t-1</a:t>
            </a:r>
            <a:r>
              <a:rPr lang="en-US" altLang="ko-KR" sz="6400" b="1" kern="1200" dirty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6400" b="1" kern="1200" baseline="-25000" dirty="0">
              <a:solidFill>
                <a:schemeClr val="tx1"/>
              </a:solidFill>
              <a:latin typeface="+mn-ea"/>
            </a:endParaRPr>
          </a:p>
          <a:p>
            <a:pPr algn="l" defTabSz="2078157" latinLnBrk="1" hangingPunct="1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ko-KR" sz="6400" b="1" kern="1200" dirty="0">
                <a:solidFill>
                  <a:schemeClr val="tx1"/>
                </a:solidFill>
                <a:latin typeface="+mn-ea"/>
              </a:rPr>
              <a:t>O = σ(</a:t>
            </a:r>
            <a:r>
              <a:rPr lang="en-US" altLang="ko-KR" sz="6400" b="1" kern="1200" dirty="0" err="1">
                <a:solidFill>
                  <a:schemeClr val="tx1"/>
                </a:solidFill>
                <a:latin typeface="+mn-ea"/>
              </a:rPr>
              <a:t>W</a:t>
            </a:r>
            <a:r>
              <a:rPr lang="en-US" altLang="ko-KR" sz="6400" b="1" kern="1200" baseline="-25000" dirty="0" err="1">
                <a:solidFill>
                  <a:schemeClr val="tx1"/>
                </a:solidFill>
                <a:latin typeface="+mn-ea"/>
              </a:rPr>
              <a:t>out</a:t>
            </a:r>
            <a:r>
              <a:rPr lang="en-US" altLang="ko-KR" sz="6400" b="1" kern="1200" dirty="0" err="1">
                <a:solidFill>
                  <a:schemeClr val="tx1"/>
                </a:solidFill>
                <a:latin typeface="+mn-ea"/>
              </a:rPr>
              <a:t>H</a:t>
            </a:r>
            <a:r>
              <a:rPr lang="en-US" altLang="ko-KR" sz="6400" b="1" kern="1200" baseline="-25000" dirty="0" err="1">
                <a:solidFill>
                  <a:schemeClr val="tx1"/>
                </a:solidFill>
                <a:latin typeface="+mn-ea"/>
              </a:rPr>
              <a:t>t</a:t>
            </a:r>
            <a:r>
              <a:rPr lang="en-US" altLang="ko-KR" sz="6400" b="1" kern="1200" dirty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6400" b="1" kern="1200" baseline="-25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64994" y="3216449"/>
            <a:ext cx="14319006" cy="5057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4500" dirty="0">
                <a:latin typeface="+mn-ea"/>
              </a:rPr>
              <a:t>X : input vector (‘b’, bias is included)</a:t>
            </a:r>
          </a:p>
          <a:p>
            <a:r>
              <a:rPr lang="en-US" altLang="ko-KR" sz="4500" dirty="0">
                <a:latin typeface="+mn-ea"/>
              </a:rPr>
              <a:t>O : output </a:t>
            </a:r>
            <a:r>
              <a:rPr lang="en-US" altLang="ko-KR" sz="4500" dirty="0">
                <a:latin typeface="+mn-ea"/>
              </a:rPr>
              <a:t>vector</a:t>
            </a:r>
            <a:endParaRPr lang="en-US" altLang="ko-KR" sz="4500" dirty="0">
              <a:latin typeface="+mn-ea"/>
            </a:endParaRPr>
          </a:p>
          <a:p>
            <a:r>
              <a:rPr lang="en-US" altLang="ko-KR" sz="4500" dirty="0">
                <a:latin typeface="+mn-ea"/>
              </a:rPr>
              <a:t>H : hidden state</a:t>
            </a:r>
            <a:endParaRPr lang="ko-KR" altLang="en-US" sz="4500" dirty="0">
              <a:latin typeface="+mn-ea"/>
            </a:endParaRPr>
          </a:p>
          <a:p>
            <a:r>
              <a:rPr lang="en-US" altLang="ko-KR" sz="4500" dirty="0" err="1">
                <a:latin typeface="+mn-ea"/>
              </a:rPr>
              <a:t>W</a:t>
            </a:r>
            <a:r>
              <a:rPr lang="en-US" altLang="ko-KR" sz="4500" baseline="-25000" dirty="0" err="1">
                <a:latin typeface="+mn-ea"/>
              </a:rPr>
              <a:t>h</a:t>
            </a:r>
            <a:r>
              <a:rPr lang="en-US" altLang="ko-KR" sz="4500" dirty="0">
                <a:latin typeface="+mn-ea"/>
              </a:rPr>
              <a:t> </a:t>
            </a:r>
            <a:r>
              <a:rPr lang="en-US" altLang="ko-KR" sz="4500" dirty="0">
                <a:latin typeface="+mn-ea"/>
              </a:rPr>
              <a:t>: weight matrix </a:t>
            </a:r>
            <a:r>
              <a:rPr lang="en-US" altLang="ko-KR" sz="4500" dirty="0">
                <a:latin typeface="+mn-ea"/>
              </a:rPr>
              <a:t>[input to hidden]</a:t>
            </a:r>
            <a:endParaRPr lang="en-US" altLang="ko-KR" sz="4500" dirty="0">
              <a:latin typeface="+mn-ea"/>
            </a:endParaRPr>
          </a:p>
          <a:p>
            <a:r>
              <a:rPr lang="en-US" altLang="ko-KR" sz="4500" dirty="0" err="1">
                <a:latin typeface="+mn-ea"/>
              </a:rPr>
              <a:t>W</a:t>
            </a:r>
            <a:r>
              <a:rPr lang="en-US" altLang="ko-KR" sz="4500" baseline="-25000" dirty="0" err="1">
                <a:latin typeface="+mn-ea"/>
              </a:rPr>
              <a:t>out</a:t>
            </a:r>
            <a:r>
              <a:rPr lang="en-US" altLang="ko-KR" sz="4500" dirty="0">
                <a:latin typeface="+mn-ea"/>
              </a:rPr>
              <a:t> </a:t>
            </a:r>
            <a:r>
              <a:rPr lang="en-US" altLang="ko-KR" sz="4500" dirty="0">
                <a:latin typeface="+mn-ea"/>
              </a:rPr>
              <a:t>: weight matrix </a:t>
            </a:r>
            <a:r>
              <a:rPr lang="en-US" altLang="ko-KR" sz="4500" dirty="0">
                <a:latin typeface="+mn-ea"/>
              </a:rPr>
              <a:t>[hidden to output]</a:t>
            </a:r>
            <a:endParaRPr lang="en-US" altLang="ko-KR" sz="4500" dirty="0">
              <a:latin typeface="+mn-ea"/>
            </a:endParaRPr>
          </a:p>
          <a:p>
            <a:r>
              <a:rPr lang="en-US" altLang="ko-KR" sz="4500" dirty="0">
                <a:latin typeface="+mn-ea"/>
              </a:rPr>
              <a:t>U </a:t>
            </a:r>
            <a:r>
              <a:rPr lang="en-US" altLang="ko-KR" sz="4500" dirty="0">
                <a:latin typeface="+mn-ea"/>
              </a:rPr>
              <a:t>: recurrent weight matrix</a:t>
            </a:r>
          </a:p>
          <a:p>
            <a:r>
              <a:rPr lang="en-US" altLang="ko-KR" sz="4500" dirty="0">
                <a:latin typeface="+mn-ea"/>
              </a:rPr>
              <a:t>σ : sigmoid function</a:t>
            </a:r>
            <a:endParaRPr lang="ko-KR" altLang="en-US" sz="4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8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300" dirty="0"/>
              <a:t>Clockwork </a:t>
            </a:r>
            <a:r>
              <a:rPr lang="en-US" altLang="ko-KR" sz="7300" dirty="0"/>
              <a:t>RNN</a:t>
            </a:r>
            <a:endParaRPr lang="ko-KR" altLang="en-US" sz="7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2031700" y="12906673"/>
            <a:ext cx="32060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6972" y="12252328"/>
            <a:ext cx="20561054" cy="1194730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 err="1"/>
              <a:t>Pascanu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Razvan</a:t>
            </a:r>
            <a:r>
              <a:rPr lang="en-US" altLang="ko-KR" sz="3200" dirty="0"/>
              <a:t>, Tomas </a:t>
            </a:r>
            <a:r>
              <a:rPr lang="en-US" altLang="ko-KR" sz="3200" dirty="0" err="1"/>
              <a:t>Mikolov</a:t>
            </a:r>
            <a:r>
              <a:rPr lang="en-US" altLang="ko-KR" sz="3200" dirty="0"/>
              <a:t>, and </a:t>
            </a:r>
            <a:r>
              <a:rPr lang="en-US" altLang="ko-KR" sz="3200" dirty="0" err="1"/>
              <a:t>Yoshua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Bengio</a:t>
            </a:r>
            <a:r>
              <a:rPr lang="en-US" altLang="ko-KR" sz="3200" dirty="0"/>
              <a:t>. "On the difficulty of training recurrent neural networks." </a:t>
            </a:r>
            <a:r>
              <a:rPr lang="en-US" altLang="ko-KR" sz="3200" i="1" dirty="0" err="1"/>
              <a:t>arXiv</a:t>
            </a:r>
            <a:r>
              <a:rPr lang="en-US" altLang="ko-KR" sz="3200" i="1" dirty="0"/>
              <a:t> preprint arXiv:1211.5063</a:t>
            </a:r>
            <a:r>
              <a:rPr lang="en-US" altLang="ko-KR" sz="3200" dirty="0"/>
              <a:t> (2012).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2743201" y="4486275"/>
            <a:ext cx="2034539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9309" indent="-779309" algn="l">
              <a:buFont typeface="Arial" pitchFamily="34" charset="0"/>
              <a:buChar char="•"/>
            </a:pPr>
            <a:r>
              <a:rPr lang="en-US" altLang="ko-KR" sz="8800" dirty="0" smtClean="0"/>
              <a:t>Question</a:t>
            </a:r>
          </a:p>
          <a:p>
            <a:pPr algn="l"/>
            <a:r>
              <a:rPr lang="en-US" altLang="ko-KR" sz="8000" dirty="0" smtClean="0"/>
              <a:t>2</a:t>
            </a:r>
            <a:r>
              <a:rPr lang="ko-KR" altLang="en-US" sz="8000" dirty="0" smtClean="0"/>
              <a:t>의 제곱수가 </a:t>
            </a:r>
            <a:r>
              <a:rPr lang="ko-KR" altLang="en-US" sz="8000" dirty="0"/>
              <a:t>아닌 </a:t>
            </a:r>
            <a:r>
              <a:rPr lang="ko-KR" altLang="en-US" sz="8000" dirty="0" smtClean="0"/>
              <a:t>패턴에 </a:t>
            </a:r>
            <a:r>
              <a:rPr lang="ko-KR" altLang="en-US" sz="8000" dirty="0"/>
              <a:t>대한 학습이 </a:t>
            </a:r>
            <a:r>
              <a:rPr lang="ko-KR" altLang="en-US" sz="8000" dirty="0" smtClean="0"/>
              <a:t>가능할 것인가</a:t>
            </a:r>
            <a:r>
              <a:rPr lang="en-US" altLang="ko-KR" sz="8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8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Gated Feedback RNN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2031700" y="12906673"/>
            <a:ext cx="32060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54501" y="12679563"/>
            <a:ext cx="24460564" cy="702288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/>
              <a:t>Chung, </a:t>
            </a:r>
            <a:r>
              <a:rPr lang="en-US" altLang="ko-KR" sz="3200" dirty="0" err="1"/>
              <a:t>Junyoung</a:t>
            </a:r>
            <a:r>
              <a:rPr lang="en-US" altLang="ko-KR" sz="3200" dirty="0"/>
              <a:t>, et al. "Gated feedback recurrent neural networks." </a:t>
            </a:r>
            <a:r>
              <a:rPr lang="en-US" altLang="ko-KR" sz="3200" i="1" dirty="0" err="1"/>
              <a:t>arXiv</a:t>
            </a:r>
            <a:r>
              <a:rPr lang="en-US" altLang="ko-KR" sz="3200" i="1" dirty="0"/>
              <a:t> preprint arXiv:1502.02367</a:t>
            </a:r>
            <a:r>
              <a:rPr lang="en-US" altLang="ko-KR" sz="3200" dirty="0"/>
              <a:t> (2015).</a:t>
            </a:r>
            <a:endParaRPr lang="ko-KR" alt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70033" y="2428289"/>
            <a:ext cx="13512010" cy="828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313452" y="1397211"/>
            <a:ext cx="10889573" cy="8827589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pPr algn="l"/>
            <a:r>
              <a:rPr lang="en-US" altLang="ko-KR" sz="4000" dirty="0" smtClean="0"/>
              <a:t>GF-RNN</a:t>
            </a:r>
            <a:r>
              <a:rPr lang="ko-KR" altLang="en-US" sz="4000" dirty="0" smtClean="0"/>
              <a:t>은 </a:t>
            </a:r>
            <a:r>
              <a:rPr lang="ko-KR" altLang="en-US" sz="4000" dirty="0" smtClean="0"/>
              <a:t>앞에서의 </a:t>
            </a:r>
            <a:r>
              <a:rPr lang="en-US" altLang="ko-KR" sz="4000" dirty="0" smtClean="0"/>
              <a:t>Clockwork RNN</a:t>
            </a:r>
            <a:r>
              <a:rPr lang="ko-KR" altLang="en-US" sz="4000" dirty="0" smtClean="0"/>
              <a:t>을 보다 </a:t>
            </a:r>
            <a:r>
              <a:rPr lang="ko-KR" altLang="en-US" sz="4000" dirty="0" smtClean="0"/>
              <a:t>일반화시킨 모델</a:t>
            </a:r>
            <a:r>
              <a:rPr lang="en-US" altLang="ko-KR" sz="4000" dirty="0" smtClean="0"/>
              <a:t>.</a:t>
            </a:r>
          </a:p>
          <a:p>
            <a:pPr algn="l"/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따라서 명시적으로 </a:t>
            </a:r>
            <a:r>
              <a:rPr lang="en-US" altLang="ko-KR" sz="4000" dirty="0" smtClean="0"/>
              <a:t>2</a:t>
            </a:r>
            <a:r>
              <a:rPr lang="ko-KR" altLang="en-US" sz="4000" dirty="0" smtClean="0"/>
              <a:t>의 </a:t>
            </a:r>
            <a:r>
              <a:rPr lang="ko-KR" altLang="en-US" sz="4000" dirty="0" smtClean="0"/>
              <a:t>제곱단위로 </a:t>
            </a:r>
            <a:r>
              <a:rPr lang="ko-KR" altLang="en-US" sz="4000" dirty="0" err="1" smtClean="0"/>
              <a:t>히든</a:t>
            </a:r>
            <a:r>
              <a:rPr lang="ko-KR" altLang="en-US" sz="4000" dirty="0" smtClean="0"/>
              <a:t> 뉴런이 동작하는 것이 아니라</a:t>
            </a:r>
            <a:r>
              <a:rPr lang="en-US" altLang="ko-KR" sz="4000" dirty="0" smtClean="0"/>
              <a:t>,</a:t>
            </a:r>
            <a:r>
              <a:rPr lang="ko-KR" altLang="en-US" sz="4000" dirty="0" smtClean="0"/>
              <a:t> 작동하는 </a:t>
            </a:r>
            <a:r>
              <a:rPr lang="en-US" altLang="ko-KR" sz="4000" dirty="0" smtClean="0"/>
              <a:t>rate</a:t>
            </a:r>
            <a:r>
              <a:rPr lang="ko-KR" altLang="en-US" sz="4000" dirty="0" smtClean="0"/>
              <a:t>를 </a:t>
            </a:r>
            <a:r>
              <a:rPr lang="en-US" altLang="ko-KR" sz="4000" dirty="0" smtClean="0"/>
              <a:t>gate</a:t>
            </a:r>
            <a:r>
              <a:rPr lang="ko-KR" altLang="en-US" sz="4000" dirty="0" smtClean="0"/>
              <a:t>를 사용해서 </a:t>
            </a:r>
            <a:r>
              <a:rPr lang="ko-KR" altLang="en-US" sz="4000" dirty="0" smtClean="0"/>
              <a:t>조절함</a:t>
            </a:r>
            <a:r>
              <a:rPr lang="en-US" altLang="ko-KR" sz="4000" dirty="0" smtClean="0"/>
              <a:t>.</a:t>
            </a:r>
          </a:p>
          <a:p>
            <a:pPr algn="l"/>
            <a:endParaRPr lang="en-US" altLang="ko-KR" sz="4000" dirty="0"/>
          </a:p>
          <a:p>
            <a:pPr algn="l"/>
            <a:r>
              <a:rPr lang="en-US" altLang="ko-KR" sz="4000" dirty="0" smtClean="0"/>
              <a:t>(</a:t>
            </a:r>
            <a:r>
              <a:rPr lang="ko-KR" altLang="en-US" sz="4000" dirty="0" smtClean="0"/>
              <a:t>왼쪽 </a:t>
            </a:r>
            <a:r>
              <a:rPr lang="ko-KR" altLang="en-US" sz="4000" dirty="0"/>
              <a:t>그림에 작은 검은색 </a:t>
            </a:r>
            <a:r>
              <a:rPr lang="ko-KR" altLang="en-US" sz="4000" dirty="0" smtClean="0"/>
              <a:t>동그라미가 </a:t>
            </a:r>
            <a:r>
              <a:rPr lang="en-US" altLang="ko-KR" sz="4000" dirty="0" smtClean="0"/>
              <a:t>gate)</a:t>
            </a:r>
          </a:p>
          <a:p>
            <a:pPr algn="l"/>
            <a:endParaRPr lang="en-US" altLang="ko-KR" sz="4000" dirty="0"/>
          </a:p>
          <a:p>
            <a:pPr algn="l"/>
            <a:r>
              <a:rPr lang="ko-KR" altLang="en-US" sz="4000" dirty="0"/>
              <a:t>각각의 </a:t>
            </a:r>
            <a:r>
              <a:rPr lang="ko-KR" altLang="en-US" sz="4000" dirty="0" err="1" smtClean="0"/>
              <a:t>히든</a:t>
            </a:r>
            <a:r>
              <a:rPr lang="ko-KR" altLang="en-US" sz="4000" dirty="0" smtClean="0"/>
              <a:t> 뉴런을 킬지 끌지를 여러 층의 </a:t>
            </a:r>
            <a:r>
              <a:rPr lang="en-US" altLang="ko-KR" sz="4000" b="1" kern="1200" dirty="0" err="1">
                <a:solidFill>
                  <a:schemeClr val="tx1"/>
                </a:solidFill>
                <a:latin typeface="+mn-ea"/>
              </a:rPr>
              <a:t>H</a:t>
            </a:r>
            <a:r>
              <a:rPr lang="en-US" altLang="ko-KR" sz="4000" b="1" kern="1200" baseline="-25000" dirty="0" err="1">
                <a:solidFill>
                  <a:schemeClr val="tx1"/>
                </a:solidFill>
                <a:latin typeface="+mn-ea"/>
              </a:rPr>
              <a:t>t</a:t>
            </a:r>
            <a:r>
              <a:rPr lang="en-US" altLang="ko-KR" sz="4000" b="1" kern="1200" baseline="-25000" dirty="0">
                <a:solidFill>
                  <a:schemeClr val="tx1"/>
                </a:solidFill>
                <a:latin typeface="+mn-ea"/>
              </a:rPr>
              <a:t>-1</a:t>
            </a:r>
            <a:r>
              <a:rPr lang="ko-KR" altLang="en-US" sz="4000" dirty="0" smtClean="0"/>
              <a:t>의 값으로부터 결정</a:t>
            </a:r>
            <a:r>
              <a:rPr lang="en-US" altLang="ko-KR" sz="4000" dirty="0" smtClean="0"/>
              <a:t>.</a:t>
            </a:r>
            <a:endParaRPr lang="en-US" altLang="ko-KR" sz="4000" dirty="0"/>
          </a:p>
          <a:p>
            <a:pPr algn="l"/>
            <a:endParaRPr lang="en-US" altLang="ko-KR" sz="4000" dirty="0"/>
          </a:p>
          <a:p>
            <a:pPr algn="l"/>
            <a:r>
              <a:rPr lang="en-US" altLang="ko-KR" sz="4000" dirty="0" smtClean="0"/>
              <a:t>(</a:t>
            </a:r>
            <a:r>
              <a:rPr lang="ko-KR" altLang="en-US" sz="4000" dirty="0" smtClean="0"/>
              <a:t>이를 </a:t>
            </a:r>
            <a:r>
              <a:rPr lang="en-US" altLang="ko-KR" sz="4000" dirty="0" smtClean="0"/>
              <a:t>global reset gate</a:t>
            </a:r>
            <a:r>
              <a:rPr lang="ko-KR" altLang="en-US" sz="4000" dirty="0" smtClean="0"/>
              <a:t>라 부름</a:t>
            </a:r>
            <a:r>
              <a:rPr lang="en-US" altLang="ko-KR" sz="4000" dirty="0" smtClean="0"/>
              <a:t>)</a:t>
            </a:r>
            <a:endParaRPr lang="ko-KR" altLang="en-US" sz="4000" dirty="0"/>
          </a:p>
          <a:p>
            <a:pPr algn="l"/>
            <a:endParaRPr lang="ko-KR" altLang="en-US" sz="4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/>
          <a:srcRect l="50000"/>
          <a:stretch/>
        </p:blipFill>
        <p:spPr bwMode="auto">
          <a:xfrm>
            <a:off x="533400" y="11057997"/>
            <a:ext cx="12192000" cy="161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/>
          <a:srcRect l="1347" r="61992"/>
          <a:stretch/>
        </p:blipFill>
        <p:spPr bwMode="auto">
          <a:xfrm>
            <a:off x="13313452" y="10261667"/>
            <a:ext cx="8939520" cy="161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3549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Word2Vec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2031700" y="12906673"/>
            <a:ext cx="32060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734223" y="11898560"/>
            <a:ext cx="20561054" cy="1194730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 err="1"/>
              <a:t>Mikolov</a:t>
            </a:r>
            <a:r>
              <a:rPr lang="en-US" altLang="ko-KR" sz="3200" dirty="0"/>
              <a:t>, Tomas, et al. "Efficient estimation of word representations in vector space." </a:t>
            </a:r>
            <a:r>
              <a:rPr lang="en-US" altLang="ko-KR" sz="3200" i="1" dirty="0" err="1"/>
              <a:t>arXiv</a:t>
            </a:r>
            <a:r>
              <a:rPr lang="en-US" altLang="ko-KR" sz="3200" i="1" dirty="0"/>
              <a:t> preprint arXiv:1301.3781</a:t>
            </a:r>
            <a:r>
              <a:rPr lang="en-US" altLang="ko-KR" sz="3200" dirty="0"/>
              <a:t> (2013).</a:t>
            </a:r>
            <a:endParaRPr lang="ko-KR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24" y="3116249"/>
            <a:ext cx="18282260" cy="838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016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Skip-gram </a:t>
            </a:r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2031700" y="12906673"/>
            <a:ext cx="32060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1026" name="Picture 2" descr="skip-gram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9892"/>
            <a:ext cx="10439400" cy="944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4223" y="12404925"/>
            <a:ext cx="20561054" cy="702288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/>
              <a:t>http://alexminnaar.com/word2vec-tutorial-part-i-the-skip-gram-model.html</a:t>
            </a:r>
            <a:endParaRPr lang="ko-KR" altLang="en-US" sz="3200" dirty="0"/>
          </a:p>
        </p:txBody>
      </p:sp>
      <p:pic>
        <p:nvPicPr>
          <p:cNvPr id="1029" name="Picture 5" descr="http://cfile26.uf.tistory.com/image/263B983455DACED711EB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862" y="4217196"/>
            <a:ext cx="9648415" cy="504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619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Shape 4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723" y="2477371"/>
            <a:ext cx="5893173" cy="374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261024" y="4178603"/>
            <a:ext cx="21861600" cy="2740800"/>
          </a:xfrm>
          <a:prstGeom prst="rect">
            <a:avLst/>
          </a:prstGeom>
          <a:noFill/>
          <a:ln>
            <a:noFill/>
          </a:ln>
        </p:spPr>
        <p:txBody>
          <a:bodyPr lIns="71398" tIns="71398" rIns="71398" bIns="71398" anchor="b" anchorCtr="0">
            <a:noAutofit/>
          </a:bodyPr>
          <a:lstStyle/>
          <a:p>
            <a:pPr>
              <a:buSzPct val="25000"/>
            </a:pPr>
            <a:r>
              <a:rPr lang="en" dirty="0"/>
              <a:t>TensorFlow</a:t>
            </a:r>
            <a:endParaRPr lang="en" dirty="0"/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4833936" y="9289851"/>
            <a:ext cx="14716000" cy="4450400"/>
          </a:xfrm>
          <a:prstGeom prst="rect">
            <a:avLst/>
          </a:prstGeom>
          <a:noFill/>
          <a:ln>
            <a:noFill/>
          </a:ln>
        </p:spPr>
        <p:txBody>
          <a:bodyPr lIns="71398" tIns="71398" rIns="71398" bIns="71398" anchor="t" anchorCtr="0">
            <a:noAutofit/>
          </a:bodyPr>
          <a:lstStyle/>
          <a:p>
            <a:pPr>
              <a:buSzPct val="25000"/>
            </a:pPr>
            <a:r>
              <a:rPr lang="en" sz="6100" dirty="0" smtClean="0"/>
              <a:t>RNN Applications</a:t>
            </a:r>
          </a:p>
          <a:p>
            <a:pPr>
              <a:buSzPct val="25000"/>
            </a:pPr>
            <a:r>
              <a:rPr lang="en" sz="6100" dirty="0" smtClean="0"/>
              <a:t>Sung </a:t>
            </a:r>
            <a:r>
              <a:rPr lang="en" sz="6100" dirty="0"/>
              <a:t>Kim &lt;hunkim+tfust@gmail.com&gt;</a:t>
            </a:r>
          </a:p>
        </p:txBody>
      </p:sp>
    </p:spTree>
    <p:extLst>
      <p:ext uri="{BB962C8B-B14F-4D97-AF65-F5344CB8AC3E}">
        <p14:creationId xmlns:p14="http://schemas.microsoft.com/office/powerpoint/2010/main" val="3309873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8000" cy="3428800"/>
          </a:xfrm>
          <a:prstGeom prst="rect">
            <a:avLst/>
          </a:prstGeom>
          <a:noFill/>
          <a:ln>
            <a:noFill/>
          </a:ln>
        </p:spPr>
        <p:txBody>
          <a:bodyPr lIns="71398" tIns="71398" rIns="71398" bIns="71398" anchor="ctr" anchorCtr="0">
            <a:noAutofit/>
          </a:bodyPr>
          <a:lstStyle/>
          <a:p>
            <a:pPr>
              <a:buSzPct val="25000"/>
            </a:pPr>
            <a:r>
              <a:rPr lang="en"/>
              <a:t>RNN applications</a:t>
            </a:r>
          </a:p>
        </p:txBody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1438208" y="3275504"/>
            <a:ext cx="23422400" cy="9584800"/>
          </a:xfrm>
          <a:prstGeom prst="rect">
            <a:avLst/>
          </a:prstGeom>
          <a:noFill/>
          <a:ln>
            <a:noFill/>
          </a:ln>
        </p:spPr>
        <p:txBody>
          <a:bodyPr lIns="71398" tIns="71398" rIns="71398" bIns="71398" anchor="ctr" anchorCtr="0">
            <a:noAutofit/>
          </a:bodyPr>
          <a:lstStyle/>
          <a:p>
            <a:pPr indent="-694249">
              <a:spcBef>
                <a:spcPts val="0"/>
              </a:spcBef>
              <a:buSzPct val="170588"/>
            </a:pPr>
            <a:r>
              <a:rPr lang="en" sz="4500"/>
              <a:t>Language Modeling</a:t>
            </a:r>
          </a:p>
          <a:p>
            <a:pPr indent="-694249">
              <a:buSzPct val="170588"/>
            </a:pPr>
            <a:r>
              <a:rPr lang="en" sz="4500"/>
              <a:t>Speech Recognition</a:t>
            </a:r>
          </a:p>
          <a:p>
            <a:pPr indent="-694249">
              <a:buSzPct val="170588"/>
            </a:pPr>
            <a:r>
              <a:rPr lang="en" sz="4500"/>
              <a:t>Machine Translation</a:t>
            </a:r>
          </a:p>
          <a:p>
            <a:pPr indent="-694249">
              <a:buSzPct val="170588"/>
            </a:pPr>
            <a:r>
              <a:rPr lang="en" sz="4500"/>
              <a:t>Conversation Modeling/Question Answering</a:t>
            </a:r>
          </a:p>
          <a:p>
            <a:pPr indent="-694249">
              <a:buSzPct val="170588"/>
            </a:pPr>
            <a:r>
              <a:rPr lang="en" sz="4500"/>
              <a:t>Image/Video Captioning</a:t>
            </a:r>
          </a:p>
          <a:p>
            <a:pPr indent="-694249">
              <a:buSzPct val="170588"/>
            </a:pPr>
            <a:r>
              <a:rPr lang="en" sz="4500"/>
              <a:t>Image/Music/Dance Generation</a:t>
            </a:r>
          </a:p>
        </p:txBody>
      </p:sp>
      <p:sp>
        <p:nvSpPr>
          <p:cNvPr id="585" name="Shape 585"/>
          <p:cNvSpPr/>
          <p:nvPr/>
        </p:nvSpPr>
        <p:spPr>
          <a:xfrm>
            <a:off x="12573740" y="12769267"/>
            <a:ext cx="11715997" cy="904800"/>
          </a:xfrm>
          <a:prstGeom prst="rect">
            <a:avLst/>
          </a:prstGeom>
          <a:noFill/>
          <a:ln>
            <a:noFill/>
          </a:ln>
        </p:spPr>
        <p:txBody>
          <a:bodyPr lIns="71398" tIns="71398" rIns="71398" bIns="71398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" sz="51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https://kjw0612.github.io/awesome-rnn/</a:t>
            </a:r>
          </a:p>
        </p:txBody>
      </p:sp>
      <p:sp>
        <p:nvSpPr>
          <p:cNvPr id="586" name="Shape 586"/>
          <p:cNvSpPr/>
          <p:nvPr/>
        </p:nvSpPr>
        <p:spPr>
          <a:xfrm>
            <a:off x="1892432" y="2881224"/>
            <a:ext cx="20599200" cy="904800"/>
          </a:xfrm>
          <a:prstGeom prst="rect">
            <a:avLst/>
          </a:prstGeom>
          <a:noFill/>
          <a:ln>
            <a:noFill/>
          </a:ln>
        </p:spPr>
        <p:txBody>
          <a:bodyPr lIns="71398" tIns="71398" rIns="71398" bIns="71398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51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https://github.com/TensorFlowKR/awesome_tensorflow_implementations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28595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0558" y="610411"/>
            <a:ext cx="22867200" cy="1308064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Fully Recurrent Network</a:t>
            </a:r>
            <a:endParaRPr lang="ko-KR" altLang="en-US" sz="6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2031700" y="12906673"/>
            <a:ext cx="32060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157686" y="4218068"/>
            <a:ext cx="11007114" cy="5288159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pPr marL="649424" indent="-649424" algn="l">
              <a:buFont typeface="Arial" pitchFamily="34" charset="0"/>
              <a:buChar char="•"/>
            </a:pPr>
            <a:r>
              <a:rPr lang="ko-KR" altLang="en-US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자기자신을 포함한 </a:t>
            </a:r>
            <a:r>
              <a:rPr lang="ko-KR" altLang="en-US" sz="5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노드간의</a:t>
            </a:r>
            <a:r>
              <a:rPr lang="en-US" altLang="ko-KR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연결이 존재함</a:t>
            </a:r>
            <a:r>
              <a:rPr lang="en-US" altLang="ko-KR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49424" indent="-649424" algn="l">
              <a:buFont typeface="Arial" pitchFamily="34" charset="0"/>
              <a:buChar char="•"/>
            </a:pPr>
            <a:endParaRPr lang="en-US" altLang="ko-KR" sz="5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49424" indent="-649424" algn="l">
              <a:buFont typeface="Arial" pitchFamily="34" charset="0"/>
              <a:buChar char="•"/>
            </a:pPr>
            <a:endParaRPr lang="en-US" altLang="ko-KR" sz="5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49424" indent="-649424" algn="l">
              <a:buFont typeface="Arial" pitchFamily="34" charset="0"/>
              <a:buChar char="•"/>
            </a:pPr>
            <a:r>
              <a:rPr lang="ko-KR" altLang="en-US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초기의 </a:t>
            </a:r>
            <a:r>
              <a:rPr lang="en-US" altLang="ko-KR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대부분 인간의 뉴런에서 </a:t>
            </a:r>
            <a:r>
              <a:rPr lang="en-US" altLang="ko-KR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inspired</a:t>
            </a:r>
            <a:r>
              <a:rPr lang="ko-KR" altLang="en-US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되었음</a:t>
            </a:r>
            <a:endParaRPr lang="en-US" altLang="ko-KR" sz="5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3002" y="11422434"/>
            <a:ext cx="20561054" cy="1194730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/>
              <a:t>Jordan, Michael I. "Serial order: A parallel distributed processing </a:t>
            </a:r>
            <a:r>
              <a:rPr lang="en-US" altLang="ko-KR" sz="3200" dirty="0" err="1"/>
              <a:t>approach."</a:t>
            </a:r>
            <a:r>
              <a:rPr lang="en-US" altLang="ko-KR" sz="3200" i="1" dirty="0" err="1"/>
              <a:t>Advances</a:t>
            </a:r>
            <a:r>
              <a:rPr lang="en-US" altLang="ko-KR" sz="3200" i="1" dirty="0"/>
              <a:t> in psychology</a:t>
            </a:r>
            <a:r>
              <a:rPr lang="en-US" altLang="ko-KR" sz="3200" dirty="0"/>
              <a:t> 121 (1997): 471-495.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8699" y="3857605"/>
            <a:ext cx="8065477" cy="744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97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Shape 591" descr="pg_0006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863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Shape 596" descr="pg_0007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216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Shape 601" descr="pg_0008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423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Shape 606" descr="pg_0009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6817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Shape 611" descr="pg_0010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359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Shape 616" descr="pasted-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3479267"/>
            <a:ext cx="9333600" cy="101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Shape 617"/>
          <p:cNvSpPr txBox="1">
            <a:spLocks noGrp="1"/>
          </p:cNvSpPr>
          <p:nvPr>
            <p:ph type="title" idx="4294967295"/>
          </p:nvPr>
        </p:nvSpPr>
        <p:spPr>
          <a:xfrm>
            <a:off x="-21835" y="357187"/>
            <a:ext cx="24428000" cy="3428800"/>
          </a:xfrm>
          <a:prstGeom prst="rect">
            <a:avLst/>
          </a:prstGeom>
          <a:noFill/>
          <a:ln>
            <a:noFill/>
          </a:ln>
        </p:spPr>
        <p:txBody>
          <a:bodyPr lIns="71398" tIns="71398" rIns="71398" bIns="71398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9100">
                <a:latin typeface="Gill Sans"/>
                <a:ea typeface="Gill Sans"/>
                <a:cs typeface="Gill Sans"/>
                <a:sym typeface="Gill Sans"/>
              </a:rPr>
              <a:t>Multi-Layer RNN</a:t>
            </a:r>
          </a:p>
        </p:txBody>
      </p:sp>
    </p:spTree>
    <p:extLst>
      <p:ext uri="{BB962C8B-B14F-4D97-AF65-F5344CB8AC3E}">
        <p14:creationId xmlns:p14="http://schemas.microsoft.com/office/powerpoint/2010/main" val="865427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-6295635" y="585787"/>
            <a:ext cx="24428000" cy="3428800"/>
          </a:xfrm>
          <a:prstGeom prst="rect">
            <a:avLst/>
          </a:prstGeom>
          <a:noFill/>
          <a:ln>
            <a:noFill/>
          </a:ln>
        </p:spPr>
        <p:txBody>
          <a:bodyPr lIns="71398" tIns="71398" rIns="71398" bIns="71398" anchor="ctr" anchorCtr="0">
            <a:noAutofit/>
          </a:bodyPr>
          <a:lstStyle/>
          <a:p>
            <a:pPr>
              <a:buSzPct val="25000"/>
            </a:pPr>
            <a:r>
              <a:rPr lang="en"/>
              <a:t>char-rnn</a:t>
            </a:r>
          </a:p>
        </p:txBody>
      </p:sp>
      <p:pic>
        <p:nvPicPr>
          <p:cNvPr id="629" name="Shape 6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06048" y="1806573"/>
            <a:ext cx="13435200" cy="109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8099" y="4422773"/>
            <a:ext cx="6680000" cy="547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119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Shape 6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8099" y="4422773"/>
            <a:ext cx="6680000" cy="54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Shape 6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50600" y="781048"/>
            <a:ext cx="12632800" cy="1275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483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Shape 641" descr="pasted-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768" y="3144949"/>
            <a:ext cx="23256800" cy="74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Shape 642"/>
          <p:cNvSpPr txBox="1">
            <a:spLocks noGrp="1"/>
          </p:cNvSpPr>
          <p:nvPr>
            <p:ph type="title"/>
          </p:nvPr>
        </p:nvSpPr>
        <p:spPr>
          <a:xfrm>
            <a:off x="-21835" y="-252411"/>
            <a:ext cx="24428000" cy="3428800"/>
          </a:xfrm>
          <a:prstGeom prst="rect">
            <a:avLst/>
          </a:prstGeom>
        </p:spPr>
        <p:txBody>
          <a:bodyPr lIns="91398" tIns="91398" rIns="91398" bIns="91398" anchor="ctr" anchorCtr="0">
            <a:noAutofit/>
          </a:bodyPr>
          <a:lstStyle/>
          <a:p>
            <a:r>
              <a:rPr lang="en"/>
              <a:t>Google Translate</a:t>
            </a:r>
          </a:p>
        </p:txBody>
      </p:sp>
    </p:spTree>
    <p:extLst>
      <p:ext uri="{BB962C8B-B14F-4D97-AF65-F5344CB8AC3E}">
        <p14:creationId xmlns:p14="http://schemas.microsoft.com/office/powerpoint/2010/main" val="2168452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xfrm>
            <a:off x="-21968" y="-11"/>
            <a:ext cx="24428000" cy="3428800"/>
          </a:xfrm>
          <a:prstGeom prst="rect">
            <a:avLst/>
          </a:prstGeom>
        </p:spPr>
        <p:txBody>
          <a:bodyPr lIns="91398" tIns="91398" rIns="91398" bIns="91398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Multilingual Machine Translation with RNN</a:t>
            </a:r>
          </a:p>
        </p:txBody>
      </p:sp>
      <p:pic>
        <p:nvPicPr>
          <p:cNvPr id="648" name="Shape 6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267" y="2447068"/>
            <a:ext cx="19198267" cy="9759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Shape 6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600" y="12090400"/>
            <a:ext cx="23520400" cy="162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23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77652" y="521939"/>
            <a:ext cx="22867200" cy="1308064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Jordan Network</a:t>
            </a:r>
            <a:endParaRPr lang="ko-KR" altLang="en-US" sz="6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2031700" y="12906673"/>
            <a:ext cx="32060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8950" y="4066998"/>
            <a:ext cx="12959127" cy="4441773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pPr marL="649424" indent="-649424" algn="l">
              <a:buFont typeface="Arial" pitchFamily="34" charset="0"/>
              <a:buChar char="•"/>
            </a:pPr>
            <a:r>
              <a:rPr lang="en-US" altLang="ko-KR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5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노드의</a:t>
            </a:r>
            <a:r>
              <a:rPr lang="ko-KR" altLang="en-US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결과가 </a:t>
            </a:r>
            <a:r>
              <a:rPr lang="en-US" altLang="ko-KR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 </a:t>
            </a:r>
            <a:r>
              <a:rPr lang="ko-KR" altLang="en-US" sz="5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노드로</a:t>
            </a:r>
            <a:r>
              <a:rPr lang="ko-KR" altLang="en-US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ko-KR" altLang="en-US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들어감</a:t>
            </a:r>
            <a:r>
              <a:rPr lang="en-US" altLang="ko-KR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49424" indent="-649424" algn="l">
              <a:buFont typeface="Arial" pitchFamily="34" charset="0"/>
              <a:buChar char="•"/>
            </a:pPr>
            <a:endParaRPr lang="en-US" altLang="ko-KR" sz="5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49424" indent="-649424" algn="l">
              <a:buFont typeface="Arial" pitchFamily="34" charset="0"/>
              <a:buChar char="•"/>
            </a:pPr>
            <a:r>
              <a:rPr lang="ko-KR" altLang="en-US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Context </a:t>
            </a:r>
            <a:r>
              <a:rPr lang="ko-KR" altLang="en-US" sz="5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노드는</a:t>
            </a:r>
            <a:r>
              <a:rPr lang="ko-KR" altLang="en-US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self-recurrent </a:t>
            </a:r>
            <a:r>
              <a:rPr lang="en-US" altLang="ko-KR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가지고 있음</a:t>
            </a:r>
            <a:r>
              <a:rPr lang="en-US" altLang="ko-KR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1473" y="10845926"/>
            <a:ext cx="20561054" cy="1194730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/>
              <a:t>Jordan, Michael I. "Serial order: A parallel distributed processing </a:t>
            </a:r>
            <a:r>
              <a:rPr lang="en-US" altLang="ko-KR" sz="3200" dirty="0" err="1"/>
              <a:t>approach."</a:t>
            </a:r>
            <a:r>
              <a:rPr lang="en-US" altLang="ko-KR" sz="3200" i="1" dirty="0" err="1"/>
              <a:t>Advances</a:t>
            </a:r>
            <a:r>
              <a:rPr lang="en-US" altLang="ko-KR" sz="3200" i="1" dirty="0"/>
              <a:t> in psychology</a:t>
            </a:r>
            <a:r>
              <a:rPr lang="en-US" altLang="ko-KR" sz="3200" dirty="0"/>
              <a:t> 121 (1997): 471-495.</a:t>
            </a:r>
            <a:endParaRPr lang="ko-KR" altLang="en-US" sz="320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72" y="2427837"/>
            <a:ext cx="9447973" cy="772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0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>
          <a:xfrm>
            <a:off x="-21968" y="-11"/>
            <a:ext cx="24428000" cy="3428800"/>
          </a:xfrm>
          <a:prstGeom prst="rect">
            <a:avLst/>
          </a:prstGeom>
        </p:spPr>
        <p:txBody>
          <a:bodyPr lIns="91398" tIns="91398" rIns="91398" bIns="91398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Question Answering with RNN</a:t>
            </a:r>
          </a:p>
        </p:txBody>
      </p:sp>
      <p:pic>
        <p:nvPicPr>
          <p:cNvPr id="655" name="Shape 6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001" y="4067187"/>
            <a:ext cx="5867400" cy="65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Shape 6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4067" y="2721520"/>
            <a:ext cx="15697200" cy="34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Shape 6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4600" y="6396668"/>
            <a:ext cx="16156133" cy="5693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Shape 6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600" y="12090400"/>
            <a:ext cx="23520400" cy="162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989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title"/>
          </p:nvPr>
        </p:nvSpPr>
        <p:spPr>
          <a:xfrm>
            <a:off x="-21835" y="-49211"/>
            <a:ext cx="24428000" cy="3428800"/>
          </a:xfrm>
          <a:prstGeom prst="rect">
            <a:avLst/>
          </a:prstGeom>
        </p:spPr>
        <p:txBody>
          <a:bodyPr lIns="91398" tIns="91398" rIns="91398" bIns="91398" anchor="ctr" anchorCtr="0">
            <a:noAutofit/>
          </a:bodyPr>
          <a:lstStyle/>
          <a:p>
            <a:r>
              <a:rPr lang="en"/>
              <a:t>Handwriting generation </a:t>
            </a:r>
          </a:p>
        </p:txBody>
      </p:sp>
      <p:pic>
        <p:nvPicPr>
          <p:cNvPr id="664" name="Shape 6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633" y="2885801"/>
            <a:ext cx="17917000" cy="104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Shape 665"/>
          <p:cNvSpPr txBox="1"/>
          <p:nvPr/>
        </p:nvSpPr>
        <p:spPr>
          <a:xfrm>
            <a:off x="15329333" y="12575200"/>
            <a:ext cx="18119200" cy="1750400"/>
          </a:xfrm>
          <a:prstGeom prst="rect">
            <a:avLst/>
          </a:prstGeom>
          <a:noFill/>
          <a:ln>
            <a:noFill/>
          </a:ln>
        </p:spPr>
        <p:txBody>
          <a:bodyPr lIns="243794" tIns="243794" rIns="243794" bIns="243794" anchor="ctr" anchorCtr="0">
            <a:noAutofit/>
          </a:bodyPr>
          <a:lstStyle/>
          <a:p>
            <a:r>
              <a:rPr lang="en" sz="2900" u="sng">
                <a:solidFill>
                  <a:schemeClr val="hlink"/>
                </a:solidFill>
                <a:hlinkClick r:id="rId4"/>
              </a:rPr>
              <a:t>https://www.cs.toronto.edu/~graves/handwriting.html</a:t>
            </a:r>
            <a:r>
              <a:rPr lang="en" sz="29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679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8000" cy="3428800"/>
          </a:xfrm>
          <a:prstGeom prst="rect">
            <a:avLst/>
          </a:prstGeom>
        </p:spPr>
        <p:txBody>
          <a:bodyPr lIns="91398" tIns="91398" rIns="91398" bIns="91398" anchor="ctr" anchorCtr="0">
            <a:noAutofit/>
          </a:bodyPr>
          <a:lstStyle/>
          <a:p>
            <a:r>
              <a:rPr lang="en"/>
              <a:t>Sketch-RNN</a:t>
            </a:r>
          </a:p>
        </p:txBody>
      </p:sp>
      <p:pic>
        <p:nvPicPr>
          <p:cNvPr id="671" name="Shape 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4192388"/>
            <a:ext cx="23571195" cy="7922179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Shape 672"/>
          <p:cNvSpPr txBox="1"/>
          <p:nvPr/>
        </p:nvSpPr>
        <p:spPr>
          <a:xfrm>
            <a:off x="18297600" y="12971267"/>
            <a:ext cx="8000000" cy="916000"/>
          </a:xfrm>
          <a:prstGeom prst="rect">
            <a:avLst/>
          </a:prstGeom>
          <a:noFill/>
          <a:ln>
            <a:noFill/>
          </a:ln>
        </p:spPr>
        <p:txBody>
          <a:bodyPr lIns="243794" tIns="243794" rIns="243794" bIns="243794" anchor="ctr" anchorCtr="0">
            <a:noAutofit/>
          </a:bodyPr>
          <a:lstStyle/>
          <a:p>
            <a:r>
              <a:rPr lang="en" sz="29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https://arxiv.org/pdf/1704.03477v1.pdf</a:t>
            </a:r>
            <a:r>
              <a:rPr lang="en" sz="2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64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title"/>
          </p:nvPr>
        </p:nvSpPr>
        <p:spPr>
          <a:xfrm>
            <a:off x="-21968" y="-11"/>
            <a:ext cx="24428000" cy="3428800"/>
          </a:xfrm>
          <a:prstGeom prst="rect">
            <a:avLst/>
          </a:prstGeom>
        </p:spPr>
        <p:txBody>
          <a:bodyPr lIns="91398" tIns="91398" rIns="91398" bIns="91398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Speech recognition with RNN</a:t>
            </a:r>
          </a:p>
        </p:txBody>
      </p:sp>
      <p:pic>
        <p:nvPicPr>
          <p:cNvPr id="678" name="Shape 6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3058987"/>
            <a:ext cx="17983200" cy="89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Shape 6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600" y="12090400"/>
            <a:ext cx="23520400" cy="162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013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title"/>
          </p:nvPr>
        </p:nvSpPr>
        <p:spPr>
          <a:xfrm>
            <a:off x="-21968" y="-11"/>
            <a:ext cx="24428000" cy="3428800"/>
          </a:xfrm>
          <a:prstGeom prst="rect">
            <a:avLst/>
          </a:prstGeom>
        </p:spPr>
        <p:txBody>
          <a:bodyPr lIns="91398" tIns="91398" rIns="91398" bIns="91398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Predict Stock prices with RNN</a:t>
            </a:r>
          </a:p>
        </p:txBody>
      </p:sp>
      <p:pic>
        <p:nvPicPr>
          <p:cNvPr id="694" name="Shape 6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68" y="2365065"/>
            <a:ext cx="23002269" cy="95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Shape 6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600" y="12090400"/>
            <a:ext cx="23520400" cy="162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0159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515918" y="5996720"/>
            <a:ext cx="5774338" cy="1197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 sz="730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r>
              <a:rPr lang="ko-KR" altLang="en-US" sz="8800" dirty="0" smtClean="0"/>
              <a:t>감사합니다</a:t>
            </a:r>
            <a:r>
              <a:rPr lang="en-US" altLang="ko-KR" sz="8800" dirty="0" smtClean="0"/>
              <a:t>.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366032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-168045" y="-152400"/>
            <a:ext cx="24756665" cy="14020800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460454" y="6336511"/>
            <a:ext cx="9914573" cy="104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80000"/>
              </a:lnSpc>
              <a:defRPr sz="730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r>
              <a:rPr lang="en-US" altLang="ko-KR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RNN TensorFlow </a:t>
            </a:r>
            <a:r>
              <a: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실습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278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-168045" y="-152400"/>
            <a:ext cx="24756665" cy="14020800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460454" y="6336511"/>
            <a:ext cx="7024358" cy="104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80000"/>
              </a:lnSpc>
              <a:defRPr sz="7300">
                <a:latin typeface="Noto Sans CJK KR Black"/>
                <a:ea typeface="Noto Sans CJK KR Black"/>
                <a:cs typeface="Noto Sans CJK KR Black"/>
                <a:sym typeface="Noto Sans CJK KR Black"/>
              </a:defRPr>
            </a:pPr>
            <a:r>
              <a:rPr lang="en-US" altLang="ko-KR" dirty="0" err="1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RNN</a:t>
            </a:r>
            <a:r>
              <a:rPr lang="en-US" altLang="ko-KR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Homework</a:t>
            </a:r>
            <a:endParaRPr lang="ko-KR" altLang="en-US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93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76434" y="713854"/>
            <a:ext cx="22867200" cy="1308064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Elman Network</a:t>
            </a:r>
            <a:endParaRPr lang="ko-KR" altLang="en-US" sz="6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2031700" y="12906673"/>
            <a:ext cx="32060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09" y="3683502"/>
            <a:ext cx="8716889" cy="589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54398" y="4000500"/>
            <a:ext cx="10929741" cy="4364829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pPr marL="779309" indent="-779309" algn="l">
              <a:buFont typeface="Arial" pitchFamily="34" charset="0"/>
              <a:buChar char="•"/>
            </a:pP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 node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로부터의 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feedback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없어짐</a:t>
            </a:r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9309" indent="-779309" algn="l">
              <a:buFont typeface="Arial" pitchFamily="34" charset="0"/>
              <a:buChar char="•"/>
            </a:pPr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9309" indent="-779309" algn="l">
              <a:buFont typeface="Arial" pitchFamily="34" charset="0"/>
              <a:buChar char="•"/>
            </a:pP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Hidden -&gt; Context -&gt; Hidden 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 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recurrent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취함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1473" y="10966487"/>
            <a:ext cx="20561054" cy="702288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/>
              <a:t>Elman, Jeffrey L. "Finding structure in time." </a:t>
            </a:r>
            <a:r>
              <a:rPr lang="en-US" altLang="ko-KR" sz="3200" i="1" dirty="0"/>
              <a:t>Cognitive science</a:t>
            </a:r>
            <a:r>
              <a:rPr lang="en-US" altLang="ko-KR" sz="3200" dirty="0"/>
              <a:t> 14.2 (1990): 179-211.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563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438444" y="203764"/>
            <a:ext cx="21945600" cy="2286000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Recurrent Neural Network</a:t>
            </a:r>
            <a:endParaRPr lang="ko-KR" altLang="en-US" sz="6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113087" y="2553381"/>
            <a:ext cx="7264572" cy="45216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5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5400" baseline="-25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σ(W</a:t>
            </a:r>
            <a:r>
              <a:rPr lang="en-US" altLang="ko-KR" sz="5400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X+UH</a:t>
            </a:r>
            <a:r>
              <a:rPr lang="en-US" altLang="ko-KR" sz="5400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5400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= σ(</a:t>
            </a:r>
            <a:r>
              <a:rPr lang="en-US" altLang="ko-KR" sz="5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54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  <a:r>
              <a:rPr lang="en-US" altLang="ko-KR" sz="5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54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5400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2031700" y="12906673"/>
            <a:ext cx="32060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64994" y="2587799"/>
            <a:ext cx="11999876" cy="4518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07816" tIns="103908" rIns="207816" bIns="103908" rtlCol="0">
            <a:spAutoFit/>
          </a:bodyPr>
          <a:lstStyle/>
          <a:p>
            <a:pPr algn="l"/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: input vector (‘1’ for bias is included)</a:t>
            </a:r>
          </a:p>
          <a:p>
            <a:pPr algn="l"/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: output vector</a:t>
            </a:r>
          </a:p>
          <a:p>
            <a:pPr algn="l"/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 : hidden state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40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weight matrix [input to hidden]</a:t>
            </a:r>
          </a:p>
          <a:p>
            <a:pPr algn="l"/>
            <a:r>
              <a:rPr lang="en-US" altLang="ko-KR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40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weight matrix [hidden to output]</a:t>
            </a:r>
          </a:p>
          <a:p>
            <a:pPr algn="l"/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 : recurrent weight matrix</a:t>
            </a:r>
          </a:p>
          <a:p>
            <a:pPr algn="l"/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σ : sigmoid function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819089" y="7609458"/>
            <a:ext cx="3852569" cy="4499318"/>
            <a:chOff x="1496616" y="2871114"/>
            <a:chExt cx="1928826" cy="2772464"/>
          </a:xfrm>
        </p:grpSpPr>
        <p:sp>
          <p:nvSpPr>
            <p:cNvPr id="13" name="타원 12"/>
            <p:cNvSpPr/>
            <p:nvPr/>
          </p:nvSpPr>
          <p:spPr>
            <a:xfrm>
              <a:off x="1496616" y="5143512"/>
              <a:ext cx="500066" cy="5000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210996" y="5143512"/>
              <a:ext cx="500066" cy="5000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925376" y="5143512"/>
              <a:ext cx="500066" cy="5000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/>
            <p:cNvCxnSpPr>
              <a:stCxn id="13" idx="0"/>
              <a:endCxn id="19" idx="4"/>
            </p:cNvCxnSpPr>
            <p:nvPr/>
          </p:nvCxnSpPr>
          <p:spPr>
            <a:xfrm rot="5400000" flipH="1" flipV="1">
              <a:off x="1496616" y="4750603"/>
              <a:ext cx="642942" cy="142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4" idx="0"/>
              <a:endCxn id="19" idx="4"/>
            </p:cNvCxnSpPr>
            <p:nvPr/>
          </p:nvCxnSpPr>
          <p:spPr>
            <a:xfrm rot="16200000" flipV="1">
              <a:off x="1853806" y="4536289"/>
              <a:ext cx="642942" cy="5715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5" idx="0"/>
              <a:endCxn id="19" idx="4"/>
            </p:cNvCxnSpPr>
            <p:nvPr/>
          </p:nvCxnSpPr>
          <p:spPr>
            <a:xfrm rot="16200000" flipV="1">
              <a:off x="2210996" y="4179099"/>
              <a:ext cx="642942" cy="12858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1639492" y="4000504"/>
              <a:ext cx="500066" cy="5000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Shape 13"/>
            <p:cNvCxnSpPr>
              <a:stCxn id="19" idx="3"/>
              <a:endCxn id="19" idx="1"/>
            </p:cNvCxnSpPr>
            <p:nvPr/>
          </p:nvCxnSpPr>
          <p:spPr>
            <a:xfrm rot="5400000" flipH="1">
              <a:off x="1535925" y="4250537"/>
              <a:ext cx="353600" cy="1588"/>
            </a:xfrm>
            <a:prstGeom prst="curvedConnector5">
              <a:avLst>
                <a:gd name="adj1" fmla="val -16161"/>
                <a:gd name="adj2" fmla="val 25679038"/>
                <a:gd name="adj3" fmla="val 12693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2711062" y="4000504"/>
              <a:ext cx="500066" cy="5000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Shape 15"/>
            <p:cNvCxnSpPr>
              <a:stCxn id="21" idx="3"/>
              <a:endCxn id="21" idx="1"/>
            </p:cNvCxnSpPr>
            <p:nvPr/>
          </p:nvCxnSpPr>
          <p:spPr>
            <a:xfrm rot="5400000" flipH="1">
              <a:off x="2607495" y="4250537"/>
              <a:ext cx="353600" cy="1588"/>
            </a:xfrm>
            <a:prstGeom prst="curvedConnector5">
              <a:avLst>
                <a:gd name="adj1" fmla="val -21549"/>
                <a:gd name="adj2" fmla="val 25679038"/>
                <a:gd name="adj3" fmla="val 140405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3" idx="0"/>
              <a:endCxn id="21" idx="4"/>
            </p:cNvCxnSpPr>
            <p:nvPr/>
          </p:nvCxnSpPr>
          <p:spPr>
            <a:xfrm rot="5400000" flipH="1" flipV="1">
              <a:off x="2032401" y="4214818"/>
              <a:ext cx="642942" cy="1214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4" idx="0"/>
              <a:endCxn id="21" idx="4"/>
            </p:cNvCxnSpPr>
            <p:nvPr/>
          </p:nvCxnSpPr>
          <p:spPr>
            <a:xfrm rot="5400000" flipH="1" flipV="1">
              <a:off x="2389591" y="4572008"/>
              <a:ext cx="642942" cy="5000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5" idx="0"/>
              <a:endCxn id="21" idx="4"/>
            </p:cNvCxnSpPr>
            <p:nvPr/>
          </p:nvCxnSpPr>
          <p:spPr>
            <a:xfrm rot="16200000" flipV="1">
              <a:off x="2746781" y="4714884"/>
              <a:ext cx="642942" cy="2143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1496616" y="2871114"/>
              <a:ext cx="500066" cy="5000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114150" y="2871114"/>
              <a:ext cx="500066" cy="5000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785089" y="2871114"/>
              <a:ext cx="500066" cy="5000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endCxn id="27" idx="4"/>
            </p:cNvCxnSpPr>
            <p:nvPr/>
          </p:nvCxnSpPr>
          <p:spPr>
            <a:xfrm rot="5400000" flipH="1" flipV="1">
              <a:off x="1805384" y="3455322"/>
              <a:ext cx="642941" cy="474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8" idx="4"/>
            </p:cNvCxnSpPr>
            <p:nvPr/>
          </p:nvCxnSpPr>
          <p:spPr>
            <a:xfrm rot="5400000" flipH="1" flipV="1">
              <a:off x="2140853" y="3119853"/>
              <a:ext cx="642941" cy="1145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26" idx="4"/>
            </p:cNvCxnSpPr>
            <p:nvPr/>
          </p:nvCxnSpPr>
          <p:spPr>
            <a:xfrm rot="16200000" flipV="1">
              <a:off x="1496617" y="3621213"/>
              <a:ext cx="642941" cy="142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endCxn id="26" idx="4"/>
            </p:cNvCxnSpPr>
            <p:nvPr/>
          </p:nvCxnSpPr>
          <p:spPr>
            <a:xfrm rot="16200000" flipV="1">
              <a:off x="2032402" y="3085428"/>
              <a:ext cx="642941" cy="1214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endCxn id="27" idx="4"/>
            </p:cNvCxnSpPr>
            <p:nvPr/>
          </p:nvCxnSpPr>
          <p:spPr>
            <a:xfrm rot="16200000" flipV="1">
              <a:off x="2341169" y="3394195"/>
              <a:ext cx="642941" cy="5969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endCxn id="28" idx="4"/>
            </p:cNvCxnSpPr>
            <p:nvPr/>
          </p:nvCxnSpPr>
          <p:spPr>
            <a:xfrm rot="5400000" flipH="1" flipV="1">
              <a:off x="2676638" y="3655638"/>
              <a:ext cx="642941" cy="740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11547225" y="7431884"/>
            <a:ext cx="8905863" cy="4475534"/>
            <a:chOff x="4527213" y="2925211"/>
            <a:chExt cx="4458805" cy="2757807"/>
          </a:xfrm>
        </p:grpSpPr>
        <p:sp>
          <p:nvSpPr>
            <p:cNvPr id="36" name="타원 35"/>
            <p:cNvSpPr/>
            <p:nvPr/>
          </p:nvSpPr>
          <p:spPr>
            <a:xfrm>
              <a:off x="7485820" y="5179230"/>
              <a:ext cx="500066" cy="5000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8485952" y="5179230"/>
              <a:ext cx="500066" cy="5000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8485952" y="4036222"/>
              <a:ext cx="500066" cy="5000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7485820" y="4036222"/>
              <a:ext cx="500066" cy="5000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36" idx="0"/>
              <a:endCxn id="39" idx="4"/>
            </p:cNvCxnSpPr>
            <p:nvPr/>
          </p:nvCxnSpPr>
          <p:spPr>
            <a:xfrm flipV="1">
              <a:off x="7735853" y="4536288"/>
              <a:ext cx="0" cy="642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9" idx="0"/>
            </p:cNvCxnSpPr>
            <p:nvPr/>
          </p:nvCxnSpPr>
          <p:spPr>
            <a:xfrm flipV="1">
              <a:off x="7735853" y="3464718"/>
              <a:ext cx="0" cy="5715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8" idx="0"/>
            </p:cNvCxnSpPr>
            <p:nvPr/>
          </p:nvCxnSpPr>
          <p:spPr>
            <a:xfrm flipV="1">
              <a:off x="8735985" y="3464718"/>
              <a:ext cx="0" cy="5715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/>
            <p:cNvSpPr/>
            <p:nvPr/>
          </p:nvSpPr>
          <p:spPr>
            <a:xfrm>
              <a:off x="7485820" y="2925211"/>
              <a:ext cx="500066" cy="5000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8485952" y="2925211"/>
              <a:ext cx="500066" cy="5000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화살표 연결선 44"/>
            <p:cNvCxnSpPr>
              <a:stCxn id="39" idx="6"/>
              <a:endCxn id="38" idx="2"/>
            </p:cNvCxnSpPr>
            <p:nvPr/>
          </p:nvCxnSpPr>
          <p:spPr>
            <a:xfrm>
              <a:off x="8008617" y="4286255"/>
              <a:ext cx="45460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7" idx="0"/>
              <a:endCxn id="38" idx="4"/>
            </p:cNvCxnSpPr>
            <p:nvPr/>
          </p:nvCxnSpPr>
          <p:spPr>
            <a:xfrm flipV="1">
              <a:off x="8735985" y="4536288"/>
              <a:ext cx="0" cy="642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6485688" y="5181091"/>
              <a:ext cx="500066" cy="5000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6485688" y="4038083"/>
              <a:ext cx="500066" cy="5000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>
              <a:stCxn id="47" idx="0"/>
              <a:endCxn id="48" idx="4"/>
            </p:cNvCxnSpPr>
            <p:nvPr/>
          </p:nvCxnSpPr>
          <p:spPr>
            <a:xfrm flipV="1">
              <a:off x="6735721" y="4538149"/>
              <a:ext cx="0" cy="642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8" idx="0"/>
            </p:cNvCxnSpPr>
            <p:nvPr/>
          </p:nvCxnSpPr>
          <p:spPr>
            <a:xfrm flipV="1">
              <a:off x="6735721" y="3466579"/>
              <a:ext cx="0" cy="5715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6485688" y="2927072"/>
              <a:ext cx="500066" cy="5000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화살표 연결선 51"/>
            <p:cNvCxnSpPr>
              <a:stCxn id="48" idx="6"/>
              <a:endCxn id="39" idx="2"/>
            </p:cNvCxnSpPr>
            <p:nvPr/>
          </p:nvCxnSpPr>
          <p:spPr>
            <a:xfrm flipV="1">
              <a:off x="7008485" y="4286255"/>
              <a:ext cx="454605" cy="18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5449042" y="5182952"/>
              <a:ext cx="500066" cy="5000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5449042" y="4039944"/>
              <a:ext cx="500066" cy="5000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/>
            <p:cNvCxnSpPr>
              <a:stCxn id="53" idx="0"/>
              <a:endCxn id="54" idx="4"/>
            </p:cNvCxnSpPr>
            <p:nvPr/>
          </p:nvCxnSpPr>
          <p:spPr>
            <a:xfrm flipV="1">
              <a:off x="5699075" y="4540010"/>
              <a:ext cx="0" cy="642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54" idx="0"/>
            </p:cNvCxnSpPr>
            <p:nvPr/>
          </p:nvCxnSpPr>
          <p:spPr>
            <a:xfrm flipV="1">
              <a:off x="5699075" y="3468440"/>
              <a:ext cx="0" cy="5715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5449042" y="2928933"/>
              <a:ext cx="500066" cy="5000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화살표 연결선 57"/>
            <p:cNvCxnSpPr>
              <a:stCxn id="54" idx="6"/>
              <a:endCxn id="48" idx="2"/>
            </p:cNvCxnSpPr>
            <p:nvPr/>
          </p:nvCxnSpPr>
          <p:spPr>
            <a:xfrm flipV="1">
              <a:off x="5973498" y="4288116"/>
              <a:ext cx="487800" cy="18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/>
            <p:cNvGrpSpPr/>
            <p:nvPr/>
          </p:nvGrpSpPr>
          <p:grpSpPr>
            <a:xfrm>
              <a:off x="4527213" y="4234627"/>
              <a:ext cx="707515" cy="165589"/>
              <a:chOff x="192371" y="3669027"/>
              <a:chExt cx="805822" cy="188597"/>
            </a:xfrm>
          </p:grpSpPr>
          <p:sp>
            <p:nvSpPr>
              <p:cNvPr id="60" name="타원 59"/>
              <p:cNvSpPr/>
              <p:nvPr/>
            </p:nvSpPr>
            <p:spPr>
              <a:xfrm flipV="1">
                <a:off x="809596" y="3669027"/>
                <a:ext cx="188597" cy="1885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 flipV="1">
                <a:off x="509556" y="3669027"/>
                <a:ext cx="188597" cy="1885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 flipV="1">
                <a:off x="192371" y="3669027"/>
                <a:ext cx="188597" cy="1885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847971" y="12319933"/>
            <a:ext cx="10699254" cy="702288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물리적으로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존재하는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모델의 구조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974408" y="12207726"/>
            <a:ext cx="10031050" cy="702288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축으로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unfolding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구조</a:t>
            </a:r>
          </a:p>
        </p:txBody>
      </p:sp>
    </p:spTree>
    <p:extLst>
      <p:ext uri="{BB962C8B-B14F-4D97-AF65-F5344CB8AC3E}">
        <p14:creationId xmlns:p14="http://schemas.microsoft.com/office/powerpoint/2010/main" val="5718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1461" y="1079917"/>
            <a:ext cx="22867200" cy="1308064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0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Gradient </a:t>
            </a:r>
            <a:r>
              <a:rPr lang="en-US" altLang="ko-KR" sz="6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Exploding &amp; Vanishing</a:t>
            </a:r>
            <a:endParaRPr lang="ko-KR" altLang="en-US" sz="6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2031700" y="12906673"/>
            <a:ext cx="32060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51173" y="12013789"/>
            <a:ext cx="20561054" cy="1194730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 err="1"/>
              <a:t>Pascanu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Razvan</a:t>
            </a:r>
            <a:r>
              <a:rPr lang="en-US" altLang="ko-KR" sz="3200" dirty="0"/>
              <a:t>, Tomas </a:t>
            </a:r>
            <a:r>
              <a:rPr lang="en-US" altLang="ko-KR" sz="3200" dirty="0" err="1"/>
              <a:t>Mikolov</a:t>
            </a:r>
            <a:r>
              <a:rPr lang="en-US" altLang="ko-KR" sz="3200" dirty="0"/>
              <a:t>, and </a:t>
            </a:r>
            <a:r>
              <a:rPr lang="en-US" altLang="ko-KR" sz="3200" dirty="0" err="1"/>
              <a:t>Yoshua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Bengio</a:t>
            </a:r>
            <a:r>
              <a:rPr lang="en-US" altLang="ko-KR" sz="3200" dirty="0"/>
              <a:t>. "On the difficulty of training recurrent neural networks." </a:t>
            </a:r>
            <a:r>
              <a:rPr lang="en-US" altLang="ko-KR" sz="3200" i="1" dirty="0" err="1"/>
              <a:t>arXiv</a:t>
            </a:r>
            <a:r>
              <a:rPr lang="en-US" altLang="ko-KR" sz="3200" i="1" dirty="0"/>
              <a:t> preprint arXiv:1211.5063</a:t>
            </a:r>
            <a:r>
              <a:rPr lang="en-US" altLang="ko-KR" sz="3200" dirty="0"/>
              <a:t> (2012).</a:t>
            </a:r>
            <a:endParaRPr lang="ko-KR" altLang="en-US" sz="32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468988" y="2491482"/>
            <a:ext cx="13125423" cy="9333270"/>
            <a:chOff x="4125696" y="3833664"/>
            <a:chExt cx="10695936" cy="753209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2332" y="10737111"/>
              <a:ext cx="9894277" cy="62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4125696" y="3833664"/>
              <a:ext cx="10695936" cy="6661312"/>
              <a:chOff x="4125696" y="3833664"/>
              <a:chExt cx="10695936" cy="6661312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5696" y="3833664"/>
                <a:ext cx="10695936" cy="4431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9" name="그룹 8"/>
              <p:cNvGrpSpPr/>
              <p:nvPr/>
            </p:nvGrpSpPr>
            <p:grpSpPr>
              <a:xfrm>
                <a:off x="4789681" y="6858000"/>
                <a:ext cx="3499993" cy="3636976"/>
                <a:chOff x="632520" y="3410712"/>
                <a:chExt cx="1421872" cy="1818488"/>
              </a:xfrm>
            </p:grpSpPr>
            <p:cxnSp>
              <p:nvCxnSpPr>
                <p:cNvPr id="7" name="구부러진 연결선 6"/>
                <p:cNvCxnSpPr/>
                <p:nvPr/>
              </p:nvCxnSpPr>
              <p:spPr>
                <a:xfrm rot="5400000">
                  <a:off x="560512" y="3789040"/>
                  <a:ext cx="1512168" cy="1368152"/>
                </a:xfrm>
                <a:prstGeom prst="curvedConnector3">
                  <a:avLst/>
                </a:prstGeom>
                <a:ln>
                  <a:tailEnd type="arrow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8" name="타원 7"/>
                <p:cNvSpPr/>
                <p:nvPr/>
              </p:nvSpPr>
              <p:spPr>
                <a:xfrm>
                  <a:off x="1694352" y="3410712"/>
                  <a:ext cx="360040" cy="360040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139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pPr algn="ctr"/>
            <a:r>
              <a:rPr lang="en-US" altLang="ko-KR" sz="6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Solutions</a:t>
            </a:r>
            <a:endParaRPr lang="ko-KR" altLang="en-US" sz="6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2031700" y="12906673"/>
            <a:ext cx="32060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6972" y="12430164"/>
            <a:ext cx="22309244" cy="579177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2400" dirty="0"/>
              <a:t>Chung, </a:t>
            </a:r>
            <a:r>
              <a:rPr lang="en-US" altLang="ko-KR" sz="2400" dirty="0" err="1"/>
              <a:t>Junyoung</a:t>
            </a:r>
            <a:r>
              <a:rPr lang="en-US" altLang="ko-KR" sz="2400" dirty="0"/>
              <a:t>, et al. "Empirical evaluation of gated recurrent neural networks on sequence modeling." </a:t>
            </a:r>
            <a:r>
              <a:rPr lang="en-US" altLang="ko-KR" sz="2400" i="1" dirty="0" err="1"/>
              <a:t>arXiv</a:t>
            </a:r>
            <a:r>
              <a:rPr lang="en-US" altLang="ko-KR" sz="2400" i="1" dirty="0"/>
              <a:t> preprint arXiv:1412.3555</a:t>
            </a:r>
            <a:r>
              <a:rPr lang="en-US" altLang="ko-KR" sz="2400" dirty="0"/>
              <a:t> (2014).</a:t>
            </a:r>
            <a:endParaRPr lang="ko-KR" altLang="en-US" sz="2400" dirty="0"/>
          </a:p>
        </p:txBody>
      </p:sp>
      <p:sp>
        <p:nvSpPr>
          <p:cNvPr id="9" name="내용 개체 틀 6"/>
          <p:cNvSpPr txBox="1">
            <a:spLocks/>
          </p:cNvSpPr>
          <p:nvPr/>
        </p:nvSpPr>
        <p:spPr>
          <a:xfrm>
            <a:off x="586072" y="2190750"/>
            <a:ext cx="11322521" cy="102511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07816" tIns="103908" rIns="207816" bIns="103908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4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Gradient Exploding Problem</a:t>
            </a:r>
          </a:p>
          <a:p>
            <a:pPr>
              <a:buNone/>
            </a:pPr>
            <a:endParaRPr lang="en-US" altLang="ko-KR" sz="4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Gradient exploding</a:t>
            </a:r>
            <a:r>
              <a:rPr lang="ko-KR" altLang="en-US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regularization </a:t>
            </a:r>
            <a:r>
              <a:rPr lang="ko-KR" altLang="en-US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만으로도 해결이 잘되는 편임</a:t>
            </a:r>
            <a:r>
              <a:rPr lang="en-US" altLang="ko-KR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r>
              <a:rPr lang="en-US" altLang="ko-KR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>
              <a:buNone/>
            </a:pPr>
            <a:r>
              <a:rPr lang="en-US" altLang="ko-KR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Gradient clipping </a:t>
            </a:r>
            <a:r>
              <a:rPr lang="ko-KR" altLang="en-US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gradient</a:t>
            </a:r>
            <a:r>
              <a:rPr lang="ko-KR" altLang="en-US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norm</a:t>
            </a:r>
            <a:r>
              <a:rPr lang="ko-KR" altLang="en-US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threshold</a:t>
            </a:r>
            <a:r>
              <a:rPr lang="ko-KR" altLang="en-US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넘지 못하도록 함</a:t>
            </a:r>
            <a:r>
              <a:rPr lang="en-US" altLang="ko-KR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내용 개체 틀 6"/>
          <p:cNvSpPr txBox="1">
            <a:spLocks/>
          </p:cNvSpPr>
          <p:nvPr/>
        </p:nvSpPr>
        <p:spPr>
          <a:xfrm>
            <a:off x="12543695" y="2190750"/>
            <a:ext cx="11322521" cy="102511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07816" tIns="103908" rIns="207816" bIns="103908" rtlCol="0">
            <a:noAutofit/>
          </a:bodyPr>
          <a:lstStyle>
            <a:lvl1pPr marL="342900" indent="-3429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4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4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Gradient Vanishing Problem</a:t>
            </a:r>
          </a:p>
          <a:p>
            <a:pPr>
              <a:buAutoNum type="arabicPeriod"/>
            </a:pPr>
            <a:r>
              <a:rPr lang="en-US" altLang="ko-KR" sz="4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Constant Error Carousels</a:t>
            </a:r>
          </a:p>
          <a:p>
            <a:pPr lvl="1">
              <a:buNone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LSTM</a:t>
            </a:r>
          </a:p>
          <a:p>
            <a:pPr>
              <a:buAutoNum type="arabicPeriod"/>
            </a:pPr>
            <a:r>
              <a:rPr lang="en-US" altLang="ko-KR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Powerful Second Order Optimization</a:t>
            </a:r>
          </a:p>
          <a:p>
            <a:pPr lvl="1">
              <a:buNone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Hessian-free Optimization</a:t>
            </a:r>
          </a:p>
          <a:p>
            <a:pPr>
              <a:buAutoNum type="arabicPeriod"/>
            </a:pPr>
            <a:r>
              <a:rPr lang="en-US" altLang="ko-KR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Vanishing gradient regularization</a:t>
            </a:r>
          </a:p>
          <a:p>
            <a:pPr lvl="1">
              <a:buNone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None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None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AutoNum type="arabicPeriod"/>
            </a:pPr>
            <a:r>
              <a:rPr lang="en-US" altLang="ko-KR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Giving Up Learning Recurrent Weight</a:t>
            </a:r>
          </a:p>
          <a:p>
            <a:pPr lvl="1">
              <a:buNone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Echo-state Network</a:t>
            </a:r>
          </a:p>
          <a:p>
            <a:pPr>
              <a:buAutoNum type="arabicPeriod"/>
            </a:pPr>
            <a:r>
              <a:rPr lang="en-US" altLang="ko-KR" sz="4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Careful Initialization</a:t>
            </a:r>
          </a:p>
          <a:p>
            <a:pPr lvl="1">
              <a:buNone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ESN-inspired initialization</a:t>
            </a:r>
          </a:p>
          <a:p>
            <a:pPr>
              <a:buNone/>
            </a:pPr>
            <a:endParaRPr lang="en-US" altLang="ko-KR" sz="4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30491" y="6979399"/>
            <a:ext cx="8377009" cy="199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78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9565" y="610411"/>
            <a:ext cx="22867200" cy="1308064"/>
          </a:xfrm>
          <a:ln w="12700">
            <a:miter lim="400000"/>
          </a:ln>
        </p:spPr>
        <p:txBody>
          <a:bodyPr lIns="71437" tIns="71437" rIns="71437" bIns="71437" anchor="ctr">
            <a:noAutofit/>
          </a:bodyPr>
          <a:lstStyle/>
          <a:p>
            <a:r>
              <a:rPr lang="en-US" altLang="ko-KR" sz="6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Long-Short Term Memory Networks</a:t>
            </a:r>
            <a:endParaRPr lang="ko-KR" altLang="en-US" sz="6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2031700" y="12906673"/>
            <a:ext cx="320600" cy="513601"/>
          </a:xfrm>
        </p:spPr>
        <p:txBody>
          <a:bodyPr/>
          <a:lstStyle/>
          <a:p>
            <a:fld id="{ABB42536-3F08-4AA1-B0E7-F366A1234F2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347350" y="11572908"/>
            <a:ext cx="4923727" cy="979287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1" y="2498040"/>
            <a:ext cx="22395837" cy="849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1751173" y="11607875"/>
            <a:ext cx="20561054" cy="702288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r>
              <a:rPr lang="en-US" altLang="ko-KR" sz="3200" dirty="0" err="1"/>
              <a:t>Greff</a:t>
            </a:r>
            <a:r>
              <a:rPr lang="en-US" altLang="ko-KR" sz="3200" dirty="0"/>
              <a:t>, Klaus, et al. "LSTM: A Search Space Odyssey." </a:t>
            </a:r>
            <a:r>
              <a:rPr lang="en-US" altLang="ko-KR" sz="3200" i="1" dirty="0" err="1"/>
              <a:t>arXiv</a:t>
            </a:r>
            <a:r>
              <a:rPr lang="en-US" altLang="ko-KR" sz="3200" i="1" dirty="0"/>
              <a:t> preprint arXiv:1503.04069</a:t>
            </a:r>
            <a:r>
              <a:rPr lang="en-US" altLang="ko-KR" sz="3200" dirty="0"/>
              <a:t> (2015).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38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2282</Words>
  <Application>Microsoft Office PowerPoint</Application>
  <PresentationFormat>사용자 지정</PresentationFormat>
  <Paragraphs>341</Paragraphs>
  <Slides>47</Slides>
  <Notes>40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White</vt:lpstr>
      <vt:lpstr>PowerPoint 프레젠테이션</vt:lpstr>
      <vt:lpstr>History of RNN</vt:lpstr>
      <vt:lpstr>Fully Recurrent Network</vt:lpstr>
      <vt:lpstr>Jordan Network</vt:lpstr>
      <vt:lpstr>Elman Network</vt:lpstr>
      <vt:lpstr>Recurrent Neural Network</vt:lpstr>
      <vt:lpstr>Gradient Exploding &amp; Vanishing</vt:lpstr>
      <vt:lpstr>Solutions</vt:lpstr>
      <vt:lpstr>Long-Short Term Memory Networks</vt:lpstr>
      <vt:lpstr>Long Short Term  -Memory Networks(no peepholes)</vt:lpstr>
      <vt:lpstr>Gradient Exploding &amp; Vanishing?</vt:lpstr>
      <vt:lpstr>LSTM을 이해하면 드는 생각</vt:lpstr>
      <vt:lpstr>LSTM : A Search Space Odyssey</vt:lpstr>
      <vt:lpstr>Gated Recurrent Unit(GRU)</vt:lpstr>
      <vt:lpstr>Gated Recurrent Unit</vt:lpstr>
      <vt:lpstr>Leaky integration(Slowly Changing Feature)</vt:lpstr>
      <vt:lpstr>Gradient Exploding &amp; Vanishing</vt:lpstr>
      <vt:lpstr>GRU &gt; LSTM</vt:lpstr>
      <vt:lpstr>Architecture Search</vt:lpstr>
      <vt:lpstr>MUT1,2,3 &gt; GRU &gt; LSTM</vt:lpstr>
      <vt:lpstr>Related Works</vt:lpstr>
      <vt:lpstr>Clockwork RNN</vt:lpstr>
      <vt:lpstr>Clockwork RNN</vt:lpstr>
      <vt:lpstr>Clockwork RNN</vt:lpstr>
      <vt:lpstr>Gated Feedback RNN</vt:lpstr>
      <vt:lpstr>Word2Vec</vt:lpstr>
      <vt:lpstr>Skip-gram model</vt:lpstr>
      <vt:lpstr>TensorFlow</vt:lpstr>
      <vt:lpstr>RNN applications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Multi-Layer RNN</vt:lpstr>
      <vt:lpstr>char-rnn</vt:lpstr>
      <vt:lpstr>PowerPoint 프레젠테이션</vt:lpstr>
      <vt:lpstr>Google Translate</vt:lpstr>
      <vt:lpstr>Multilingual Machine Translation with RNN</vt:lpstr>
      <vt:lpstr>Question Answering with RNN</vt:lpstr>
      <vt:lpstr>Handwriting generation </vt:lpstr>
      <vt:lpstr>Sketch-RNN</vt:lpstr>
      <vt:lpstr>Speech recognition with RNN</vt:lpstr>
      <vt:lpstr>Predict Stock prices with RNN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donghyun kwak</cp:lastModifiedBy>
  <cp:revision>493</cp:revision>
  <cp:lastPrinted>2016-06-03T12:50:15Z</cp:lastPrinted>
  <dcterms:modified xsi:type="dcterms:W3CDTF">2017-06-13T17:56:28Z</dcterms:modified>
</cp:coreProperties>
</file>