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3" r:id="rId1"/>
    <p:sldMasterId id="2147483724" r:id="rId2"/>
    <p:sldMasterId id="2147483725" r:id="rId3"/>
    <p:sldMasterId id="2147483727" r:id="rId4"/>
  </p:sldMasterIdLst>
  <p:notesMasterIdLst>
    <p:notesMasterId r:id="rId46"/>
  </p:notesMasterIdLst>
  <p:sldIdLst>
    <p:sldId id="270" r:id="rId5"/>
    <p:sldId id="375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2" r:id="rId40"/>
    <p:sldId id="374" r:id="rId41"/>
    <p:sldId id="343" r:id="rId42"/>
    <p:sldId id="344" r:id="rId43"/>
    <p:sldId id="345" r:id="rId44"/>
    <p:sldId id="346" r:id="rId45"/>
  </p:sldIdLst>
  <p:sldSz cx="9144000" cy="5143500" type="screen16x9"/>
  <p:notesSz cx="6858000" cy="9144000"/>
  <p:embeddedFontLst>
    <p:embeddedFont>
      <p:font typeface="Gill Sans" charset="0"/>
      <p:regular r:id="rId47"/>
      <p:bold r:id="rId48"/>
    </p:embeddedFont>
    <p:embeddedFont>
      <p:font typeface="Helvetica Neue Light" charset="0"/>
      <p:regular r:id="rId49"/>
      <p:bold r:id="rId50"/>
      <p:italic r:id="rId51"/>
      <p:boldItalic r:id="rId52"/>
    </p:embeddedFont>
    <p:embeddedFont>
      <p:font typeface="Helvetica Neue" charset="0"/>
      <p:regular r:id="rId53"/>
      <p:bold r:id="rId54"/>
      <p:italic r:id="rId55"/>
      <p:boldItalic r:id="rId56"/>
    </p:embeddedFont>
    <p:embeddedFont>
      <p:font typeface="Consolas" pitchFamily="49" charset="0"/>
      <p:regular r:id="rId57"/>
      <p:bold r:id="rId58"/>
      <p:italic r:id="rId59"/>
      <p:boldItalic r:id="rId60"/>
    </p:embeddedFont>
    <p:embeddedFont>
      <p:font typeface="Calibri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E15A802-BE03-4DE0-BFDE-7F2682FBCA45}">
  <a:tblStyle styleId="{0E15A802-BE03-4DE0-BFDE-7F2682FBCA45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662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font" Target="fonts/font17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36252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Main	idea:	we	use	the	same	set	of	W	weights	at	all	time	 steps!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9" name="Shape 7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3" name="Shape 8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Shape 8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9" name="Shape 8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6" name="Shape 8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Shape 8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0" name="Shape 9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14" name="Shape 9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Shape 9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Shape 9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Shape 10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Shape 10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Shape 10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Shape 10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80210" y="1460003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406400" marR="0" lvl="0" indent="-38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Gill Sans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46100" marR="0" lvl="1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-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49300" marR="0" lvl="2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952500" marR="0" lvl="3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181100" marR="0" lvl="4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406400" marR="0" lvl="0" indent="-38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Gill Sans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46100" marR="0" lvl="1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-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49300" marR="0" lvl="2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952500" marR="0" lvl="3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181100" marR="0" lvl="4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645294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228600" marR="0" lvl="0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93700" marR="0" lvl="1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5588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736600" marR="0" lvl="3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901700" marR="0" lvl="4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990203" y="334862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228600" marR="0" lvl="0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93700" marR="0" lvl="1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5588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736600" marR="0" lvl="3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901700" marR="0" lvl="4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812726" y="3542853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1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4685853" y="334862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228600" marR="0" lvl="0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93700" marR="0" lvl="1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5588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736600" marR="0" lvl="3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901700" marR="0" lvl="4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645294" y="334862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645294" y="2511474"/>
            <a:ext cx="2812800" cy="21632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4685853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228600" marR="0" lvl="0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93700" marR="0" lvl="1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5588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736600" marR="0" lvl="3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901700" marR="0" lvl="4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64529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177800" marR="0" lvl="0" indent="-1143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Helvetica Neue Light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04800" marR="0" lvl="1" indent="-1143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Helvetica Neue Light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431800" marR="0" lvl="2" indent="-1016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Helvetica Neue Light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558800" marR="0" lvl="3" indent="-1016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Helvetica Neue Light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685800" marR="0" lvl="4" indent="-1016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Helvetica Neue Light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645294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228600" marR="0" lvl="0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93700" marR="0" lvl="1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5588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736600" marR="0" lvl="3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901700" marR="0" lvl="4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idx="2"/>
          </p:nvPr>
        </p:nvSpPr>
        <p:spPr>
          <a:xfrm>
            <a:off x="4685853" y="2685603"/>
            <a:ext cx="2812800" cy="19889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228600" marR="0" lvl="0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93700" marR="0" lvl="1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5588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736600" marR="0" lvl="3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901700" marR="0" lvl="4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799" cy="1989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228600" marR="0" lvl="0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93700" marR="0" lvl="1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5588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736600" marR="0" lvl="3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901700" marR="0" lvl="4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pic" idx="4"/>
          </p:nvPr>
        </p:nvSpPr>
        <p:spPr>
          <a:xfrm>
            <a:off x="1645294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228600" marR="0" lvl="0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93700" marR="0" lvl="1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5588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736600" marR="0" lvl="3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901700" marR="0" lvl="4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812726" y="3355329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5588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736600" marR="0" lvl="3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901700" marR="0" lvl="4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93700" marR="0" lvl="1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5588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736600" marR="0" lvl="3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901700" marR="0" lvl="4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228600" marR="0" lvl="0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93700" marR="0" lvl="1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5588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736600" marR="0" lvl="3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901700" marR="0" lvl="4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406400" marR="0" lvl="0" indent="-38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46100" marR="0" lvl="1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49300" marR="0" lvl="2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952500" marR="0" lvl="3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181100" marR="0" lvl="4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80210" y="1460003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406400" marR="0" lvl="0" indent="-38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46100" marR="0" lvl="1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49300" marR="0" lvl="2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952500" marR="0" lvl="3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181100" marR="0" lvl="4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645294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228600" marR="0" lvl="0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406400" marR="0" lvl="0" indent="-38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46100" marR="0" lvl="1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49300" marR="0" lvl="2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952500" marR="0" lvl="3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181100" marR="0" lvl="4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pic" idx="2"/>
          </p:nvPr>
        </p:nvSpPr>
        <p:spPr>
          <a:xfrm>
            <a:off x="1990203" y="334862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77800" marR="0" lvl="0" indent="-25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812726" y="3542853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1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pic" idx="2"/>
          </p:nvPr>
        </p:nvSpPr>
        <p:spPr>
          <a:xfrm>
            <a:off x="4685853" y="334862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77800" marR="0" lvl="0" indent="-25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645294" y="334862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645294" y="2511474"/>
            <a:ext cx="2812800" cy="21632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pic" idx="2"/>
          </p:nvPr>
        </p:nvSpPr>
        <p:spPr>
          <a:xfrm>
            <a:off x="4685853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77800" marR="0" lvl="0" indent="-25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64529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177800" marR="0" lvl="0" indent="-1143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04800" marR="0" lvl="1" indent="-1143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431800" marR="0" lvl="2" indent="-1016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558800" marR="0" lvl="3" indent="-1016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685800" marR="0" lvl="4" indent="-1016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645294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228600" marR="0" lvl="0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pic" idx="2"/>
          </p:nvPr>
        </p:nvSpPr>
        <p:spPr>
          <a:xfrm>
            <a:off x="4685853" y="2685603"/>
            <a:ext cx="2812800" cy="19889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77800" marR="0" lvl="0" indent="-25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799" cy="1989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77800" marR="0" lvl="0" indent="-25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4"/>
          </p:nvPr>
        </p:nvSpPr>
        <p:spPr>
          <a:xfrm>
            <a:off x="1645294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77800" marR="0" lvl="0" indent="-25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812726" y="3355329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77800" marR="0" lvl="0" indent="-25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pic" idx="2"/>
          </p:nvPr>
        </p:nvSpPr>
        <p:spPr>
          <a:xfrm>
            <a:off x="1990203" y="334862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77800" marR="0" lvl="0" indent="-25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812726" y="3542853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1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pic" idx="2"/>
          </p:nvPr>
        </p:nvSpPr>
        <p:spPr>
          <a:xfrm>
            <a:off x="4685853" y="334862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77800" marR="0" lvl="0" indent="-25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645294" y="334862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1645294" y="2511474"/>
            <a:ext cx="2812800" cy="21632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1645294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228600" marR="0" lvl="0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93700" marR="0" lvl="1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5588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736600" marR="0" lvl="3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901700" marR="0" lvl="4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pic" idx="2"/>
          </p:nvPr>
        </p:nvSpPr>
        <p:spPr>
          <a:xfrm>
            <a:off x="4685853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77800" marR="0" lvl="0" indent="-25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64529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177800" marR="0" lvl="0" indent="-1143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Helvetica Neue Light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04800" marR="0" lvl="1" indent="-1143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Helvetica Neue Light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431800" marR="0" lvl="2" indent="-1016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Helvetica Neue Light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558800" marR="0" lvl="3" indent="-1016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Helvetica Neue Light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685800" marR="0" lvl="4" indent="-1016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Helvetica Neue Light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1645294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228600" marR="0" lvl="0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93700" marR="0" lvl="1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5588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736600" marR="0" lvl="3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901700" marR="0" lvl="4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pic" idx="2"/>
          </p:nvPr>
        </p:nvSpPr>
        <p:spPr>
          <a:xfrm>
            <a:off x="4685853" y="2685603"/>
            <a:ext cx="2812800" cy="19889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77800" marR="0" lvl="0" indent="-25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799" cy="1989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77800" marR="0" lvl="0" indent="-25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Shape 292"/>
          <p:cNvSpPr>
            <a:spLocks noGrp="1"/>
          </p:cNvSpPr>
          <p:nvPr>
            <p:ph type="pic" idx="4"/>
          </p:nvPr>
        </p:nvSpPr>
        <p:spPr>
          <a:xfrm>
            <a:off x="1645294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77800" marR="0" lvl="0" indent="-25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812726" y="3355329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77800" marR="0" lvl="0" indent="-25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406400" marR="0" lvl="0" indent="-38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Gill Sans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46100" marR="0" lvl="1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-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49300" marR="0" lvl="2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952500" marR="0" lvl="3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181100" marR="0" lvl="4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406400" marR="0" lvl="0" indent="-38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Gill Sans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46100" marR="0" lvl="1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-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49300" marR="0" lvl="2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952500" marR="0" lvl="3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181100" marR="0" lvl="4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294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228600" marR="0" lvl="0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93700" marR="0" lvl="1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5588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736600" marR="0" lvl="3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901700" marR="0" lvl="4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066800" marR="0" lvl="5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2319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97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562100" marR="0" lvl="8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77800" marR="0" lvl="0" indent="-25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77800" marR="0" lvl="0" indent="-25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76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github.com/hunkim/DeepLearningZeroToAll/blob/master/lab-12-1-hello-rnn.p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nkim/DeepLearningZeroToAll/blob/master/lab-12-1-hello-rnn.py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nkim/DeepLearningZeroToAll/blob/master/lab-12-1-hello-rnn.py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github.com/hunkim/DeepLearningZeroToAll/blob/master/lab-12-0-rnn_basics.ipynb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github.com/hunkim/DeepLearningZeroToAll/blob/master/lab-12-0-rnn_basics.ipynb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nkim/DeepLearningZeroToAll/blob/master/lab-12-1-hello-rnn.p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nkim/DeepLearningZeroToAll/blob/master/lab-12-1-hello-rnn.py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nkim/DeepLearningZeroToAll/blob/master/lab-12-1-hello-rnn.py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nkim/DeepLearningZeroToAll/blob/master/lab-12-1-hello-rnn.py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github.com/hunkim/DeepLearningZeroToAll/blob/master/lab-12-4-rnn_long_char.py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github.com/hunkim/DeepLearningZeroToAll/blob/master/lab-12-4-rnn_long_char.p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github.com/hunkim/DeepLearningZeroToAll/blob/master/lab-12-4-rnn_long_char.py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github.com/hunkim/DeepLearningZeroToAll/blob/master/lab-12-4-rnn_long_char.p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Shape 4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46" y="929014"/>
            <a:ext cx="2209940" cy="140363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472884" y="1566976"/>
            <a:ext cx="8198100" cy="10278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4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TensorFlow</a:t>
            </a:r>
            <a:endParaRPr lang="en" sz="44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1812726" y="3483694"/>
            <a:ext cx="5518500" cy="16689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2300" dirty="0"/>
              <a:t>Day </a:t>
            </a:r>
            <a:r>
              <a:rPr lang="en" sz="2300" dirty="0" smtClean="0"/>
              <a:t>4: </a:t>
            </a:r>
            <a:r>
              <a:rPr lang="en" sz="2300" dirty="0"/>
              <a:t>RNN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23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</a:t>
            </a:r>
            <a:r>
              <a:rPr lang="en" sz="23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Kim &lt;hunkim</a:t>
            </a:r>
            <a:r>
              <a:rPr lang="en" sz="2300" dirty="0"/>
              <a:t>+tfust@gmail.com&gt;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Shape 504" descr="pg_0017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Shape 509" descr="pasted-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182" y="1440855"/>
            <a:ext cx="7219200" cy="18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 descr="pasted-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8515" y="3773122"/>
            <a:ext cx="4792500" cy="7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/>
          <p:nvPr/>
        </p:nvSpPr>
        <p:spPr>
          <a:xfrm>
            <a:off x="3721942" y="4858634"/>
            <a:ext cx="5361000" cy="2916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http://colah.github.io/posts/2015-08-Understanding-LSTMs/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Shape 516" descr="pasted-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04" y="306566"/>
            <a:ext cx="7009500" cy="26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Shape 517" descr="pasted-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5933" y="3261539"/>
            <a:ext cx="6383700" cy="16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Shape 522" descr="pg_0018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Shape 523" descr="pasted-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5775" y="19178"/>
            <a:ext cx="5603100" cy="27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Shape 528" descr="pg_0019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Shape 533" descr="pg_0020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 descr="pasted-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0462" y="2686435"/>
            <a:ext cx="741600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 descr="pasted-ima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2710" y="1809182"/>
            <a:ext cx="2909100" cy="8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Shape 536" descr="pasted-ima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61644" y="2215925"/>
            <a:ext cx="2553600" cy="8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Shape 541" descr="pg_0020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Shape 542" descr="pasted-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4613" y="1809182"/>
            <a:ext cx="1972500" cy="8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Shape 543" descr="pasted-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3814" y="2215925"/>
            <a:ext cx="2058000" cy="8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Shape 544" descr="pasted-ima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57397" y="2674851"/>
            <a:ext cx="741600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 descr="pasted-imag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4298" y="1999872"/>
            <a:ext cx="399300" cy="3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Shape 550" descr="pg_0020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 descr="pasted-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1325" y="1809182"/>
            <a:ext cx="1045800" cy="8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 descr="pasted-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6096" y="2215925"/>
            <a:ext cx="1045800" cy="8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 descr="pasted-ima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3035" y="2687079"/>
            <a:ext cx="741600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Shape 554" descr="pasted-imag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25174" y="2003219"/>
            <a:ext cx="399300" cy="3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Shape 559" descr="pg_0020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Shape 564" descr="pg_0021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Shape 565" descr="pasted-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8612" y="1205362"/>
            <a:ext cx="1661999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Shape 566" descr="pasted-ima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8016" y="1897141"/>
            <a:ext cx="452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Shape 567" descr="pasted-ima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27539" y="2697756"/>
            <a:ext cx="452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Shape 568" descr="pasted-imag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00297" y="1480543"/>
            <a:ext cx="5295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Shape 569" descr="pasted-imag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28490" y="1480543"/>
            <a:ext cx="5295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Shape 570" descr="pasted-imag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6189" y="1480543"/>
            <a:ext cx="529500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ko-KR" alt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주의사항</a:t>
            </a:r>
            <a:endParaRPr lang="en" sz="34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180193" y="1460000"/>
            <a:ext cx="8835900" cy="30138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406400" lvl="0" indent="-266700">
              <a:spcBef>
                <a:spcPts val="0"/>
              </a:spcBef>
              <a:buSzPct val="171428"/>
              <a:buFont typeface="Gill Sans"/>
              <a:buChar char="•"/>
            </a:pPr>
            <a:r>
              <a:rPr lang="ko-KR" altLang="en-US" dirty="0" smtClean="0"/>
              <a:t>본 자료는 배포된 실제 실습예제</a:t>
            </a:r>
            <a:r>
              <a:rPr lang="en-US" altLang="ko-KR" dirty="0"/>
              <a:t>(</a:t>
            </a:r>
            <a:r>
              <a:rPr lang="en-US" altLang="ko-KR" dirty="0" err="1" smtClean="0"/>
              <a:t>TensorFlow_Tutorial_RNN.ipynb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와는 </a:t>
            </a:r>
            <a:r>
              <a:rPr lang="ko-KR" altLang="en-US" dirty="0" smtClean="0"/>
              <a:t>다소</a:t>
            </a:r>
            <a:r>
              <a:rPr lang="ko-KR" altLang="en-US" dirty="0" smtClean="0"/>
              <a:t> 차이가 있습니다</a:t>
            </a:r>
            <a:r>
              <a:rPr lang="en-US" altLang="ko-KR" dirty="0" smtClean="0"/>
              <a:t>.</a:t>
            </a:r>
            <a:endParaRPr lang="en" dirty="0"/>
          </a:p>
          <a:p>
            <a:pPr marL="406400" marR="0" lvl="0" indent="-266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Gill Sans"/>
              <a:buChar char="•"/>
            </a:pPr>
            <a:r>
              <a:rPr lang="ko-KR" altLang="en-US" sz="2100" b="1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따라서 단순히 코드의 원리를 이해하는 데만 본 자료를 참고하시고</a:t>
            </a:r>
            <a:r>
              <a:rPr lang="en-US" altLang="ko-KR" sz="2100" b="1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ko-KR" altLang="en-US" sz="2100" b="1" i="0" u="none" strike="noStrike" cap="none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배포된 코드를 중심으로 실습 하시길 바랍니다</a:t>
            </a:r>
            <a:r>
              <a:rPr lang="en-US" altLang="ko-KR" sz="2100" b="1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lang="en" sz="2100" b="1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5626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Shape 575" descr="pg_0021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Shape 576" descr="pasted-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8016" y="1897141"/>
            <a:ext cx="452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Shape 577" descr="pasted-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7539" y="2697756"/>
            <a:ext cx="452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Shape 578" descr="pasted-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7539" y="1469803"/>
            <a:ext cx="452100" cy="32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Shape 791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0" y="-222189"/>
            <a:ext cx="9144001" cy="3149479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Shape 792"/>
          <p:cNvSpPr txBox="1">
            <a:spLocks noGrp="1"/>
          </p:cNvSpPr>
          <p:nvPr>
            <p:ph type="title"/>
          </p:nvPr>
        </p:nvSpPr>
        <p:spPr>
          <a:xfrm>
            <a:off x="1812726" y="156363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b" anchorCtr="0">
            <a:noAutofit/>
          </a:bodyPr>
          <a:lstStyle/>
          <a:p>
            <a:pPr lvl="0"/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dirty="0" smtClean="0"/>
              <a:t>Simple </a:t>
            </a:r>
            <a:r>
              <a:rPr lang="en-US" dirty="0"/>
              <a:t>toy </a:t>
            </a:r>
            <a:r>
              <a:rPr lang="en-US" dirty="0" err="1"/>
              <a:t>seq2seq</a:t>
            </a:r>
            <a:r>
              <a:rPr lang="en-US" dirty="0"/>
              <a:t> with </a:t>
            </a:r>
            <a:r>
              <a:rPr lang="en-US" dirty="0" err="1"/>
              <a:t>RNN</a:t>
            </a:r>
            <a:r>
              <a:rPr lang="en-US" dirty="0"/>
              <a:t> / </a:t>
            </a:r>
            <a:r>
              <a:rPr lang="en-US" dirty="0" err="1"/>
              <a:t>LSTM</a:t>
            </a:r>
            <a:endParaRPr lang="en" sz="27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lIns="34275" tIns="34275" rIns="34275" bIns="34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Teach RNN ‘hihello’</a:t>
            </a:r>
          </a:p>
        </p:txBody>
      </p:sp>
      <p:pic>
        <p:nvPicPr>
          <p:cNvPr id="798" name="Shape 7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72145"/>
            <a:ext cx="8839200" cy="2831106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594425" y="38090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h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x="3493475" y="38090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h</a:t>
            </a:r>
          </a:p>
        </p:txBody>
      </p:sp>
      <p:sp>
        <p:nvSpPr>
          <p:cNvPr id="801" name="Shape 801"/>
          <p:cNvSpPr txBox="1"/>
          <p:nvPr/>
        </p:nvSpPr>
        <p:spPr>
          <a:xfrm>
            <a:off x="2043950" y="38090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i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4943000" y="38090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e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7842050" y="38090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x="6392525" y="38090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594425" y="16754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i</a:t>
            </a:r>
          </a:p>
        </p:txBody>
      </p:sp>
      <p:sp>
        <p:nvSpPr>
          <p:cNvPr id="806" name="Shape 806"/>
          <p:cNvSpPr txBox="1"/>
          <p:nvPr/>
        </p:nvSpPr>
        <p:spPr>
          <a:xfrm>
            <a:off x="3493475" y="16754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e</a:t>
            </a:r>
          </a:p>
        </p:txBody>
      </p:sp>
      <p:sp>
        <p:nvSpPr>
          <p:cNvPr id="807" name="Shape 807"/>
          <p:cNvSpPr txBox="1"/>
          <p:nvPr/>
        </p:nvSpPr>
        <p:spPr>
          <a:xfrm>
            <a:off x="2043950" y="16754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h</a:t>
            </a:r>
          </a:p>
        </p:txBody>
      </p:sp>
      <p:sp>
        <p:nvSpPr>
          <p:cNvPr id="808" name="Shape 808"/>
          <p:cNvSpPr txBox="1"/>
          <p:nvPr/>
        </p:nvSpPr>
        <p:spPr>
          <a:xfrm>
            <a:off x="4943000" y="16754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809" name="Shape 809"/>
          <p:cNvSpPr txBox="1"/>
          <p:nvPr/>
        </p:nvSpPr>
        <p:spPr>
          <a:xfrm>
            <a:off x="7842050" y="16754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o</a:t>
            </a:r>
          </a:p>
        </p:txBody>
      </p:sp>
      <p:sp>
        <p:nvSpPr>
          <p:cNvPr id="810" name="Shape 810"/>
          <p:cNvSpPr txBox="1"/>
          <p:nvPr/>
        </p:nvSpPr>
        <p:spPr>
          <a:xfrm>
            <a:off x="6392525" y="16754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 txBox="1">
            <a:spLocks noGrp="1"/>
          </p:cNvSpPr>
          <p:nvPr>
            <p:ph type="title"/>
          </p:nvPr>
        </p:nvSpPr>
        <p:spPr>
          <a:xfrm>
            <a:off x="4051250" y="133950"/>
            <a:ext cx="5101199" cy="12858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One-hot encoding</a:t>
            </a:r>
          </a:p>
        </p:txBody>
      </p:sp>
      <p:pic>
        <p:nvPicPr>
          <p:cNvPr id="816" name="Shape 8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999" y="1148070"/>
            <a:ext cx="1864884" cy="3418954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Shape 817"/>
          <p:cNvSpPr txBox="1"/>
          <p:nvPr/>
        </p:nvSpPr>
        <p:spPr>
          <a:xfrm>
            <a:off x="777350" y="1567025"/>
            <a:ext cx="62319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20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 0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20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 1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20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 2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20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 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20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 4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152400" y="76200"/>
            <a:ext cx="4538400" cy="18126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text: ‘hihello’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unique chars (vocabulary, voc):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h, i, e, l, o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voc index: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h:0, i:1, e:2, l:3, o:4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Shape 8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800745"/>
            <a:ext cx="8839200" cy="2831106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Shape 824"/>
          <p:cNvSpPr txBox="1"/>
          <p:nvPr/>
        </p:nvSpPr>
        <p:spPr>
          <a:xfrm>
            <a:off x="594425" y="40376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h</a:t>
            </a:r>
          </a:p>
        </p:txBody>
      </p:sp>
      <p:sp>
        <p:nvSpPr>
          <p:cNvPr id="825" name="Shape 825"/>
          <p:cNvSpPr txBox="1"/>
          <p:nvPr/>
        </p:nvSpPr>
        <p:spPr>
          <a:xfrm>
            <a:off x="3493475" y="40376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h</a:t>
            </a:r>
          </a:p>
        </p:txBody>
      </p:sp>
      <p:sp>
        <p:nvSpPr>
          <p:cNvPr id="826" name="Shape 826"/>
          <p:cNvSpPr txBox="1"/>
          <p:nvPr/>
        </p:nvSpPr>
        <p:spPr>
          <a:xfrm>
            <a:off x="2043950" y="40376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i</a:t>
            </a:r>
          </a:p>
        </p:txBody>
      </p:sp>
      <p:sp>
        <p:nvSpPr>
          <p:cNvPr id="827" name="Shape 827"/>
          <p:cNvSpPr txBox="1"/>
          <p:nvPr/>
        </p:nvSpPr>
        <p:spPr>
          <a:xfrm>
            <a:off x="4943000" y="40376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e</a:t>
            </a:r>
          </a:p>
        </p:txBody>
      </p:sp>
      <p:sp>
        <p:nvSpPr>
          <p:cNvPr id="828" name="Shape 828"/>
          <p:cNvSpPr txBox="1"/>
          <p:nvPr/>
        </p:nvSpPr>
        <p:spPr>
          <a:xfrm>
            <a:off x="7842050" y="40376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6392525" y="40376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594425" y="19040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i</a:t>
            </a:r>
          </a:p>
        </p:txBody>
      </p:sp>
      <p:sp>
        <p:nvSpPr>
          <p:cNvPr id="831" name="Shape 831"/>
          <p:cNvSpPr txBox="1"/>
          <p:nvPr/>
        </p:nvSpPr>
        <p:spPr>
          <a:xfrm>
            <a:off x="3493475" y="19040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e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2043950" y="19040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h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4943000" y="19040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834" name="Shape 834"/>
          <p:cNvSpPr txBox="1"/>
          <p:nvPr/>
        </p:nvSpPr>
        <p:spPr>
          <a:xfrm>
            <a:off x="7842050" y="19040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o</a:t>
            </a:r>
          </a:p>
        </p:txBody>
      </p:sp>
      <p:sp>
        <p:nvSpPr>
          <p:cNvPr id="835" name="Shape 835"/>
          <p:cNvSpPr txBox="1"/>
          <p:nvPr/>
        </p:nvSpPr>
        <p:spPr>
          <a:xfrm>
            <a:off x="6392525" y="1904050"/>
            <a:ext cx="3756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836" name="Shape 836"/>
          <p:cNvSpPr txBox="1"/>
          <p:nvPr/>
        </p:nvSpPr>
        <p:spPr>
          <a:xfrm>
            <a:off x="-8125" y="4327300"/>
            <a:ext cx="1580700" cy="6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837" name="Shape 837"/>
          <p:cNvSpPr txBox="1"/>
          <p:nvPr/>
        </p:nvSpPr>
        <p:spPr>
          <a:xfrm>
            <a:off x="1436800" y="4327050"/>
            <a:ext cx="1580700" cy="6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838" name="Shape 838"/>
          <p:cNvSpPr txBox="1"/>
          <p:nvPr/>
        </p:nvSpPr>
        <p:spPr>
          <a:xfrm>
            <a:off x="2890925" y="4327300"/>
            <a:ext cx="1580700" cy="6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839" name="Shape 839"/>
          <p:cNvSpPr txBox="1"/>
          <p:nvPr/>
        </p:nvSpPr>
        <p:spPr>
          <a:xfrm>
            <a:off x="4340450" y="4327050"/>
            <a:ext cx="1580700" cy="6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840" name="Shape 840"/>
          <p:cNvSpPr txBox="1"/>
          <p:nvPr/>
        </p:nvSpPr>
        <p:spPr>
          <a:xfrm>
            <a:off x="5789975" y="4327300"/>
            <a:ext cx="1580700" cy="6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841" name="Shape 841"/>
          <p:cNvSpPr txBox="1"/>
          <p:nvPr/>
        </p:nvSpPr>
        <p:spPr>
          <a:xfrm>
            <a:off x="7244100" y="4327050"/>
            <a:ext cx="1580700" cy="6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842" name="Shape 842"/>
          <p:cNvSpPr txBox="1"/>
          <p:nvPr/>
        </p:nvSpPr>
        <p:spPr>
          <a:xfrm>
            <a:off x="5476400" y="-94650"/>
            <a:ext cx="4566600" cy="154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3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 0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3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 1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3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 2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3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 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3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 4</a:t>
            </a:r>
          </a:p>
        </p:txBody>
      </p:sp>
      <p:sp>
        <p:nvSpPr>
          <p:cNvPr id="843" name="Shape 843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lIns="34275" tIns="34275" rIns="342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Teach RNN ‘hihello’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65200" y="1507650"/>
            <a:ext cx="1580700" cy="6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845" name="Shape 845"/>
          <p:cNvSpPr txBox="1"/>
          <p:nvPr/>
        </p:nvSpPr>
        <p:spPr>
          <a:xfrm>
            <a:off x="1519325" y="1507900"/>
            <a:ext cx="1580700" cy="6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2968850" y="1507650"/>
            <a:ext cx="1580700" cy="6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4418375" y="1507900"/>
            <a:ext cx="1580700" cy="6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5872500" y="1507650"/>
            <a:ext cx="1580700" cy="6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849" name="Shape 849"/>
          <p:cNvSpPr txBox="1"/>
          <p:nvPr/>
        </p:nvSpPr>
        <p:spPr>
          <a:xfrm>
            <a:off x="7320300" y="1507650"/>
            <a:ext cx="1580700" cy="6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Creating rnn cell</a:t>
            </a:r>
          </a:p>
        </p:txBody>
      </p:sp>
      <p:sp>
        <p:nvSpPr>
          <p:cNvPr id="855" name="Shape 855"/>
          <p:cNvSpPr/>
          <p:nvPr/>
        </p:nvSpPr>
        <p:spPr>
          <a:xfrm>
            <a:off x="374299" y="1363854"/>
            <a:ext cx="6313500" cy="29874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RNN model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rnn_cell = rnn_cell.BasicRNNCell(</a:t>
            </a:r>
            <a:r>
              <a:rPr lang="en"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rnn_size</a:t>
            </a:r>
            <a:r>
              <a:rPr lang="en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rnn_cell = rnn_cell. BasicLSTMCell(</a:t>
            </a:r>
            <a:r>
              <a:rPr lang="en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rnn_size</a:t>
            </a:r>
            <a:r>
              <a:rPr lang="en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rnn_cell = rnn_cell. GRUCell(</a:t>
            </a:r>
            <a:r>
              <a:rPr lang="en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rnn_size</a:t>
            </a:r>
            <a:r>
              <a:rPr lang="en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56" name="Shape 8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999" y="1148070"/>
            <a:ext cx="1864884" cy="3418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Creating rnn cell</a:t>
            </a:r>
          </a:p>
        </p:txBody>
      </p:sp>
      <p:sp>
        <p:nvSpPr>
          <p:cNvPr id="862" name="Shape 862"/>
          <p:cNvSpPr/>
          <p:nvPr/>
        </p:nvSpPr>
        <p:spPr>
          <a:xfrm>
            <a:off x="374299" y="1363854"/>
            <a:ext cx="6313500" cy="29874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RNN model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rnn_cell = rnn_cell.BasicRNNCell(</a:t>
            </a:r>
            <a:r>
              <a:rPr lang="en"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rnn_size</a:t>
            </a:r>
            <a:r>
              <a:rPr lang="en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rnn_cell = rnn_cell. BasicLSTMCell(</a:t>
            </a:r>
            <a:r>
              <a:rPr lang="en"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rnn_size</a:t>
            </a:r>
            <a:r>
              <a:rPr lang="en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rnn_cell = rnn_cell. GRUCell(</a:t>
            </a:r>
            <a:r>
              <a:rPr lang="en"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rnn_size</a:t>
            </a:r>
            <a:r>
              <a:rPr lang="en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63" name="Shape 8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999" y="1148070"/>
            <a:ext cx="1864884" cy="3418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Execute RNN</a:t>
            </a:r>
          </a:p>
        </p:txBody>
      </p:sp>
      <p:sp>
        <p:nvSpPr>
          <p:cNvPr id="869" name="Shape 869"/>
          <p:cNvSpPr/>
          <p:nvPr/>
        </p:nvSpPr>
        <p:spPr>
          <a:xfrm>
            <a:off x="374300" y="1363850"/>
            <a:ext cx="6815700" cy="31449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RNN model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rnn_cell = rnn_cell.BasicRNNCell(</a:t>
            </a:r>
            <a:r>
              <a:rPr lang="en" sz="2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rnn_size</a:t>
            </a:r>
            <a:r>
              <a:rPr lang="en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outputs, _states = tf.nn.dynamic_rnn(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				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rnn_cell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27432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					</a:t>
            </a:r>
            <a:r>
              <a:rPr lang="en" sz="2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initial_state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=initial_state,     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				dtype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70" name="Shape 8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999" y="1148070"/>
            <a:ext cx="1864884" cy="3418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Shape 8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150" y="3058411"/>
            <a:ext cx="357424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Shape 8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300" y="1114950"/>
            <a:ext cx="357425" cy="3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Shape 873"/>
          <p:cNvSpPr txBox="1"/>
          <p:nvPr/>
        </p:nvSpPr>
        <p:spPr>
          <a:xfrm rot="1232359">
            <a:off x="5928785" y="553290"/>
            <a:ext cx="1684479" cy="721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hidden_rnn_size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>
            <a:spLocks noGrp="1"/>
          </p:cNvSpPr>
          <p:nvPr>
            <p:ph type="title"/>
          </p:nvPr>
        </p:nvSpPr>
        <p:spPr>
          <a:xfrm>
            <a:off x="4818100" y="133950"/>
            <a:ext cx="4334100" cy="1285800"/>
          </a:xfrm>
          <a:prstGeom prst="rect">
            <a:avLst/>
          </a:prstGeom>
        </p:spPr>
        <p:txBody>
          <a:bodyPr lIns="34275" tIns="34275" rIns="34275" bIns="34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RNN parameters</a:t>
            </a:r>
          </a:p>
        </p:txBody>
      </p:sp>
      <p:sp>
        <p:nvSpPr>
          <p:cNvPr id="879" name="Shape 879"/>
          <p:cNvSpPr txBox="1"/>
          <p:nvPr/>
        </p:nvSpPr>
        <p:spPr>
          <a:xfrm>
            <a:off x="77725" y="1676400"/>
            <a:ext cx="90663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hidden_size 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 </a:t>
            </a:r>
            <a:r>
              <a:rPr lang="en" sz="1800" i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output from the LSTM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input_dim 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i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one-hot size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800" i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sentence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sequence_length 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800" i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|ihello| == 6</a:t>
            </a:r>
          </a:p>
        </p:txBody>
      </p:sp>
      <p:pic>
        <p:nvPicPr>
          <p:cNvPr id="880" name="Shape 8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999" y="1148070"/>
            <a:ext cx="1864884" cy="3418954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Shape 881"/>
          <p:cNvSpPr txBox="1"/>
          <p:nvPr/>
        </p:nvSpPr>
        <p:spPr>
          <a:xfrm>
            <a:off x="3302225" y="4676400"/>
            <a:ext cx="61998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https://github.com/hunkim/DeepLearningZeroToAll/blob/master/lab-12-1-hello-rnn.py</a:t>
            </a:r>
            <a:r>
              <a:rPr lang="en" sz="1200">
                <a:solidFill>
                  <a:srgbClr val="808080"/>
                </a:solidFill>
              </a:rPr>
              <a:t> 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152400" y="76200"/>
            <a:ext cx="4538400" cy="18126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text: ‘hihello’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unique chars (vocabulary, voc):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h, i, e, l, o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voc index: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h:0, i:1, e:2, l:3, o:4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lIns="34275" tIns="34275" rIns="34275" bIns="34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creation</a:t>
            </a:r>
          </a:p>
        </p:txBody>
      </p:sp>
      <p:sp>
        <p:nvSpPr>
          <p:cNvPr id="888" name="Shape 888"/>
          <p:cNvSpPr txBox="1"/>
          <p:nvPr/>
        </p:nvSpPr>
        <p:spPr>
          <a:xfrm>
            <a:off x="152400" y="1084350"/>
            <a:ext cx="9008400" cy="37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idx2char = [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'h'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'i'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'l'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h=0, i=1, e=2, l=3, o=4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      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hihell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x_one_hot = [[[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   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 0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   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 1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   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 0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   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 2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   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 3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]]]     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 3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      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ihello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sequence_length, input_dim])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one-hot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sequence_length]) 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 label</a:t>
            </a:r>
          </a:p>
        </p:txBody>
      </p:sp>
      <p:sp>
        <p:nvSpPr>
          <p:cNvPr id="889" name="Shape 889"/>
          <p:cNvSpPr txBox="1"/>
          <p:nvPr/>
        </p:nvSpPr>
        <p:spPr>
          <a:xfrm>
            <a:off x="3302225" y="4676400"/>
            <a:ext cx="61998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https://github.com/hunkim/DeepLearningZeroToAll/blob/master/lab-12-1-hello-rnn.py</a:t>
            </a:r>
            <a:r>
              <a:rPr lang="en" sz="1200">
                <a:solidFill>
                  <a:srgbClr val="80808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Sequence data 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180193" y="1460000"/>
            <a:ext cx="8835900" cy="30138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4064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Gill Sans"/>
              <a:buChar char="•"/>
            </a:pPr>
            <a:r>
              <a:rPr lang="en"/>
              <a:t>Hard to</a:t>
            </a:r>
            <a:r>
              <a:rPr lang="en"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understand </a:t>
            </a:r>
            <a:r>
              <a:rPr lang="en"/>
              <a:t>the context from single word</a:t>
            </a:r>
          </a:p>
          <a:p>
            <a:pPr marL="406400" marR="0" lvl="0" indent="-266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Gill Sans"/>
              <a:buChar char="•"/>
            </a:pPr>
            <a:r>
              <a:rPr lang="en"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understand based on the previous words + this word. (time series)</a:t>
            </a:r>
          </a:p>
          <a:p>
            <a:pPr marL="406400" marR="0" lvl="0" indent="-266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Gill Sans"/>
              <a:buChar char="•"/>
            </a:pPr>
            <a:r>
              <a:rPr lang="en"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NN/CNN cannot do this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>
            <a:spLocks noGrp="1"/>
          </p:cNvSpPr>
          <p:nvPr>
            <p:ph type="title"/>
          </p:nvPr>
        </p:nvSpPr>
        <p:spPr>
          <a:xfrm>
            <a:off x="144205" y="133950"/>
            <a:ext cx="5185200" cy="1285800"/>
          </a:xfrm>
          <a:prstGeom prst="rect">
            <a:avLst/>
          </a:prstGeom>
        </p:spPr>
        <p:txBody>
          <a:bodyPr lIns="34275" tIns="34275" rIns="34275" bIns="34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Feed to RNN</a:t>
            </a:r>
          </a:p>
        </p:txBody>
      </p:sp>
      <p:sp>
        <p:nvSpPr>
          <p:cNvPr id="895" name="Shape 895"/>
          <p:cNvSpPr txBox="1"/>
          <p:nvPr/>
        </p:nvSpPr>
        <p:spPr>
          <a:xfrm>
            <a:off x="152400" y="1300200"/>
            <a:ext cx="9004500" cy="34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tf.placeholder(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tf.float32, [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sequence_length, hidden_size]) 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one-hot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sequence_length]) 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 label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cell = tf.contrib.rnn.BasicLSTMCell(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num_units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=hidden_size,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state_is_tuple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initial_state = cell.zero_state(batch_size, tf.float32)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outputs, _states = tf.nn.dynamic_rnn(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cell, </a:t>
            </a:r>
            <a:r>
              <a:rPr lang="en" sz="1800" b="1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initial_state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=initial_state,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</a:p>
        </p:txBody>
      </p:sp>
      <p:sp>
        <p:nvSpPr>
          <p:cNvPr id="896" name="Shape 896"/>
          <p:cNvSpPr txBox="1"/>
          <p:nvPr/>
        </p:nvSpPr>
        <p:spPr>
          <a:xfrm>
            <a:off x="3302225" y="4676400"/>
            <a:ext cx="61998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https://github.com/hunkim/DeepLearningZeroToAll/blob/master/lab-12-1-hello-rnn.py</a:t>
            </a:r>
            <a:r>
              <a:rPr lang="en" sz="1200">
                <a:solidFill>
                  <a:srgbClr val="808080"/>
                </a:solidFill>
              </a:rPr>
              <a:t> </a:t>
            </a:r>
          </a:p>
        </p:txBody>
      </p:sp>
      <p:sp>
        <p:nvSpPr>
          <p:cNvPr id="897" name="Shape 897"/>
          <p:cNvSpPr txBox="1"/>
          <p:nvPr/>
        </p:nvSpPr>
        <p:spPr>
          <a:xfrm>
            <a:off x="5398600" y="76200"/>
            <a:ext cx="3690900" cy="18114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x_one_hot = [[[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 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 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 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 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 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]]]  </a:t>
            </a: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 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   </a:t>
            </a: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ihello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>
            <a:spLocks noGrp="1"/>
          </p:cNvSpPr>
          <p:nvPr>
            <p:ph type="title"/>
          </p:nvPr>
        </p:nvSpPr>
        <p:spPr>
          <a:xfrm>
            <a:off x="-8188" y="-247054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Cost: </a:t>
            </a:r>
            <a:r>
              <a:rPr lang="en"/>
              <a:t>s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equence</a:t>
            </a:r>
            <a:r>
              <a:rPr lang="en"/>
              <a:t>_loss</a:t>
            </a:r>
          </a:p>
        </p:txBody>
      </p:sp>
      <p:pic>
        <p:nvPicPr>
          <p:cNvPr id="903" name="Shape 9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4950"/>
            <a:ext cx="9143998" cy="2735145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Shape 904"/>
          <p:cNvSpPr txBox="1"/>
          <p:nvPr/>
        </p:nvSpPr>
        <p:spPr>
          <a:xfrm>
            <a:off x="1945600" y="4589475"/>
            <a:ext cx="76308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https://github.com/hunkim/DeepLearningZeroToAll/blob/master/lab-12-0-rnn_basics.ipynb</a:t>
            </a:r>
            <a:r>
              <a:rPr lang="en">
                <a:solidFill>
                  <a:srgbClr val="80808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>
            <a:spLocks noGrp="1"/>
          </p:cNvSpPr>
          <p:nvPr>
            <p:ph type="title"/>
          </p:nvPr>
        </p:nvSpPr>
        <p:spPr>
          <a:xfrm>
            <a:off x="-8188" y="-247054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Cost: </a:t>
            </a:r>
            <a:r>
              <a:rPr lang="en"/>
              <a:t>s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equence</a:t>
            </a:r>
            <a:r>
              <a:rPr lang="en"/>
              <a:t>_loss</a:t>
            </a:r>
          </a:p>
        </p:txBody>
      </p:sp>
      <p:pic>
        <p:nvPicPr>
          <p:cNvPr id="910" name="Shape 9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87" y="810150"/>
            <a:ext cx="8817722" cy="3945911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Shape 911"/>
          <p:cNvSpPr txBox="1"/>
          <p:nvPr/>
        </p:nvSpPr>
        <p:spPr>
          <a:xfrm>
            <a:off x="1945600" y="4589475"/>
            <a:ext cx="76308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https://github.com/hunkim/DeepLearningZeroToAll/blob/master/lab-12-0-rnn_basics.ipynb</a:t>
            </a:r>
            <a:r>
              <a:rPr lang="en">
                <a:solidFill>
                  <a:srgbClr val="80808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>
            <a:spLocks noGrp="1"/>
          </p:cNvSpPr>
          <p:nvPr>
            <p:ph type="title"/>
          </p:nvPr>
        </p:nvSpPr>
        <p:spPr>
          <a:xfrm>
            <a:off x="-8188" y="-94654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Cost: </a:t>
            </a:r>
            <a:r>
              <a:rPr lang="en"/>
              <a:t>s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equence</a:t>
            </a:r>
            <a:r>
              <a:rPr lang="en"/>
              <a:t>_loss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x="228600" y="1370250"/>
            <a:ext cx="8615700" cy="31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6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_states = tf.nn.dynamic_rnn(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cell, X,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initial_state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=initial_state,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weights = tf.ones([batch_size, sequence_length])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sequence_loss = tf.contrib.seq2seq.sequence_loss(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7F6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4A86E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weights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=weights)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tf.reduce_mean(sequence_loss)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tf.train.AdamOptimizer(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).minimize(loss)</a:t>
            </a:r>
          </a:p>
        </p:txBody>
      </p:sp>
      <p:sp>
        <p:nvSpPr>
          <p:cNvPr id="918" name="Shape 918"/>
          <p:cNvSpPr txBox="1"/>
          <p:nvPr/>
        </p:nvSpPr>
        <p:spPr>
          <a:xfrm>
            <a:off x="3302225" y="4676400"/>
            <a:ext cx="61998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https://github.com/hunkim/DeepLearningZeroToAll/blob/master/lab-12-1-hello-rnn.py</a:t>
            </a:r>
            <a:r>
              <a:rPr lang="en" sz="1200">
                <a:solidFill>
                  <a:srgbClr val="80808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lIns="34275" tIns="34275" rIns="34275" bIns="34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228600" y="1147800"/>
            <a:ext cx="9144000" cy="36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tf.argmax(outputs,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l, _ = sess.run([loss, train],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600">
                <a:solidFill>
                  <a:srgbClr val="7F6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x_one_hot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result = sess.run(prediction,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600">
                <a:solidFill>
                  <a:srgbClr val="7F6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x_one_hot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(i, 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"loss:"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l, 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 "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result, 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 Y: "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y_data)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print char using dic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result_str = [idx2char[c] 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np.squeeze(result)]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str: "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.join(result_str))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3302225" y="4676400"/>
            <a:ext cx="61998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https://github.com/hunkim/DeepLearningZeroToAll/blob/master/lab-12-1-hello-rnn.py</a:t>
            </a:r>
            <a:r>
              <a:rPr lang="en" sz="1200">
                <a:solidFill>
                  <a:srgbClr val="80808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lIns="34275" tIns="34275" rIns="342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931" name="Shape 931"/>
          <p:cNvSpPr txBox="1"/>
          <p:nvPr/>
        </p:nvSpPr>
        <p:spPr>
          <a:xfrm>
            <a:off x="0" y="506150"/>
            <a:ext cx="9144000" cy="25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tf.argmax(outputs,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l, _ = sess.run([loss, train],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200">
                <a:solidFill>
                  <a:srgbClr val="7F6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x_one_hot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result = sess.run(prediction,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200">
                <a:solidFill>
                  <a:srgbClr val="7F6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x_one_hot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(i, 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l, 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result, 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 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y_data)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print char using dic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result_str = [idx2char[c]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np.squeeze(result)]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str: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.join(result_str))</a:t>
            </a:r>
          </a:p>
        </p:txBody>
      </p:sp>
      <p:sp>
        <p:nvSpPr>
          <p:cNvPr id="932" name="Shape 932"/>
          <p:cNvSpPr txBox="1"/>
          <p:nvPr/>
        </p:nvSpPr>
        <p:spPr>
          <a:xfrm>
            <a:off x="76200" y="3098000"/>
            <a:ext cx="9006000" cy="1826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 loss: 1.55474 prediction:  [[3 3 3 3 4 4]] true Y:  [[1, 0, 2, 3, 3, 4]] Prediction str:  lllloo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loss: 1.55081 prediction:  [[3 3 3 3 4 4]] true Y:  [[1, 0, 2, 3, 3, 4]] Prediction str:  lllloo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loss: 1.54704 prediction:  [[3 3 3 3 4 4]] true Y:  [[1, 0, 2, 3, 3, 4]] Prediction str:  lllloo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 loss: 1.54342 prediction:  [[3 3 3 3 4 4]] true Y:  [[1, 0, 2, 3, 3, 4]] Prediction str:  lllloo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1998 loss: 0.75305 prediction:  [[1 0 2 3 3 4]] true Y:  [[1, 0, 2, 3, 3, 4]] Prediction str:  ihello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1999 loss: 0.752973 prediction:  [[1 0 2 3 3 4]] true Y:  [[1, 0, 2, 3, 3, 4]] Prediction str:  </a:t>
            </a:r>
            <a:r>
              <a:rPr lang="en" sz="18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ihello</a:t>
            </a:r>
          </a:p>
        </p:txBody>
      </p:sp>
      <p:sp>
        <p:nvSpPr>
          <p:cNvPr id="933" name="Shape 933"/>
          <p:cNvSpPr txBox="1"/>
          <p:nvPr/>
        </p:nvSpPr>
        <p:spPr>
          <a:xfrm>
            <a:off x="3302225" y="4676400"/>
            <a:ext cx="61998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https://github.com/hunkim/DeepLearningZeroToAll/blob/master/lab-12-1-hello-rnn.py</a:t>
            </a:r>
            <a:r>
              <a:rPr lang="en" sz="1200">
                <a:solidFill>
                  <a:srgbClr val="80808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lIns="34275" tIns="34275" rIns="342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Manual data creation</a:t>
            </a:r>
          </a:p>
        </p:txBody>
      </p:sp>
      <p:sp>
        <p:nvSpPr>
          <p:cNvPr id="946" name="Shape 946"/>
          <p:cNvSpPr txBox="1"/>
          <p:nvPr/>
        </p:nvSpPr>
        <p:spPr>
          <a:xfrm>
            <a:off x="1592000" y="1127150"/>
            <a:ext cx="6043500" cy="360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idx2char = [</a:t>
            </a:r>
            <a:r>
              <a:rPr lang="en" sz="18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  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hihell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x_one_hot = [[[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 0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 1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 0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 2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 3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]]] 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 3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  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ihello</a:t>
            </a:r>
          </a:p>
        </p:txBody>
      </p:sp>
      <p:sp>
        <p:nvSpPr>
          <p:cNvPr id="947" name="Shape 947"/>
          <p:cNvSpPr txBox="1"/>
          <p:nvPr/>
        </p:nvSpPr>
        <p:spPr>
          <a:xfrm>
            <a:off x="3302225" y="4676400"/>
            <a:ext cx="61998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https://github.com/hunkim/DeepLearningZeroToAll/blob/master/lab-12-1-hello-rnn.py</a:t>
            </a:r>
            <a:r>
              <a:rPr lang="en" sz="1200">
                <a:solidFill>
                  <a:srgbClr val="80808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사실은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8300" indent="0">
              <a:buNone/>
            </a:pPr>
            <a:r>
              <a:rPr lang="en-US" altLang="ko-KR" dirty="0" err="1" smtClean="0"/>
              <a:t>RNN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Softmax</a:t>
            </a:r>
            <a:r>
              <a:rPr lang="ko-KR" altLang="en-US" dirty="0" smtClean="0"/>
              <a:t>를 쓰려면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사실은 다음과 같은 과정을 거쳐야 한다</a:t>
            </a:r>
            <a:r>
              <a:rPr lang="en-US" altLang="ko-KR" dirty="0" smtClean="0"/>
              <a:t>.</a:t>
            </a:r>
          </a:p>
          <a:p>
            <a:pPr marL="368300" indent="0">
              <a:buNone/>
            </a:pPr>
            <a:r>
              <a:rPr lang="ko-KR" altLang="en-US" dirty="0" smtClean="0"/>
              <a:t>이는 </a:t>
            </a:r>
            <a:r>
              <a:rPr lang="en-US" altLang="ko-KR" dirty="0" err="1" smtClean="0"/>
              <a:t>tf.reshape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</a:t>
            </a:r>
            <a:r>
              <a:rPr lang="en-US" altLang="ko-KR" dirty="0" err="1" smtClean="0"/>
              <a:t>RNN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shared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layer</a:t>
            </a:r>
            <a:r>
              <a:rPr lang="ko-KR" altLang="en-US" dirty="0" smtClean="0"/>
              <a:t>를 구현하기 위함이다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548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Shape 10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299" y="145350"/>
            <a:ext cx="3806875" cy="4852803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Shape 1028"/>
          <p:cNvSpPr txBox="1">
            <a:spLocks noGrp="1"/>
          </p:cNvSpPr>
          <p:nvPr>
            <p:ph type="title"/>
          </p:nvPr>
        </p:nvSpPr>
        <p:spPr>
          <a:xfrm>
            <a:off x="-8195" y="-170850"/>
            <a:ext cx="5710800" cy="1285800"/>
          </a:xfrm>
          <a:prstGeom prst="rect">
            <a:avLst/>
          </a:prstGeom>
        </p:spPr>
        <p:txBody>
          <a:bodyPr lIns="34275" tIns="34275" rIns="342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Softmax in RNN</a:t>
            </a:r>
            <a:endParaRPr lang="en" dirty="0"/>
          </a:p>
        </p:txBody>
      </p:sp>
      <p:sp>
        <p:nvSpPr>
          <p:cNvPr id="1029" name="Shape 1029"/>
          <p:cNvSpPr txBox="1"/>
          <p:nvPr/>
        </p:nvSpPr>
        <p:spPr>
          <a:xfrm>
            <a:off x="2979250" y="4890000"/>
            <a:ext cx="6512400" cy="3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https://github.com/hunkim/DeepLearningZeroToAll/blob/master/lab-12-4-rnn_long_char.py</a:t>
            </a:r>
            <a:r>
              <a:rPr lang="en" sz="12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1030" name="Shape 1030"/>
          <p:cNvSpPr txBox="1"/>
          <p:nvPr/>
        </p:nvSpPr>
        <p:spPr>
          <a:xfrm>
            <a:off x="146950" y="2799575"/>
            <a:ext cx="6145800" cy="7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_ = tf.nn.dynamic_rnn(cell, X_one_hot)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Shape 10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299" y="145350"/>
            <a:ext cx="3806875" cy="4852803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Shape 1036"/>
          <p:cNvSpPr txBox="1"/>
          <p:nvPr/>
        </p:nvSpPr>
        <p:spPr>
          <a:xfrm>
            <a:off x="1216200" y="2175450"/>
            <a:ext cx="5478900" cy="67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X_for_softmax = tf.</a:t>
            </a:r>
            <a:r>
              <a:rPr lang="en" sz="16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reshape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(outputs,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[-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hidden_size])</a:t>
            </a:r>
          </a:p>
        </p:txBody>
      </p:sp>
      <p:sp>
        <p:nvSpPr>
          <p:cNvPr id="1037" name="Shape 1037"/>
          <p:cNvSpPr txBox="1"/>
          <p:nvPr/>
        </p:nvSpPr>
        <p:spPr>
          <a:xfrm>
            <a:off x="1889275" y="779800"/>
            <a:ext cx="5389500" cy="83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outputs = tf.</a:t>
            </a:r>
            <a:r>
              <a:rPr lang="en" sz="16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reshape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(outputs,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[batch_size, seq_length, num_classes])</a:t>
            </a:r>
          </a:p>
        </p:txBody>
      </p:sp>
      <p:sp>
        <p:nvSpPr>
          <p:cNvPr id="1038" name="Shape 1038"/>
          <p:cNvSpPr txBox="1">
            <a:spLocks noGrp="1"/>
          </p:cNvSpPr>
          <p:nvPr>
            <p:ph type="title"/>
          </p:nvPr>
        </p:nvSpPr>
        <p:spPr>
          <a:xfrm>
            <a:off x="-8195" y="-170850"/>
            <a:ext cx="5710800" cy="1285800"/>
          </a:xfrm>
          <a:prstGeom prst="rect">
            <a:avLst/>
          </a:prstGeom>
        </p:spPr>
        <p:txBody>
          <a:bodyPr lIns="34275" tIns="34275" rIns="342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Softmax</a:t>
            </a:r>
          </a:p>
        </p:txBody>
      </p:sp>
      <p:sp>
        <p:nvSpPr>
          <p:cNvPr id="1039" name="Shape 1039"/>
          <p:cNvSpPr txBox="1"/>
          <p:nvPr/>
        </p:nvSpPr>
        <p:spPr>
          <a:xfrm>
            <a:off x="2979250" y="4890000"/>
            <a:ext cx="6512400" cy="3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https://github.com/hunkim/DeepLearningZeroToAll/blob/master/lab-12-4-rnn_long_char.py</a:t>
            </a:r>
            <a:r>
              <a:rPr lang="en" sz="12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1040" name="Shape 1040"/>
          <p:cNvSpPr txBox="1"/>
          <p:nvPr/>
        </p:nvSpPr>
        <p:spPr>
          <a:xfrm>
            <a:off x="146950" y="2799575"/>
            <a:ext cx="6145800" cy="7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_ = tf.nn.dynamic_rnn(cell, X_one_hot)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Sequence data 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180199" y="1460000"/>
            <a:ext cx="5971800" cy="30138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71428"/>
              <a:buFont typeface="Gill Sans"/>
              <a:buChar char="•"/>
            </a:pPr>
            <a:r>
              <a:rPr lang="en">
                <a:solidFill>
                  <a:schemeClr val="dk1"/>
                </a:solidFill>
              </a:rPr>
              <a:t>Hard to understand the context from single word</a:t>
            </a:r>
          </a:p>
          <a:p>
            <a:pPr marL="406400" marR="0" lvl="0" indent="-266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Gill Sans"/>
              <a:buChar char="•"/>
            </a:pPr>
            <a:r>
              <a:rPr lang="en"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understand based on the previous words + this word. (time series)</a:t>
            </a:r>
          </a:p>
          <a:p>
            <a:pPr marL="406400" marR="0" lvl="0" indent="-266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Gill Sans"/>
              <a:buChar char="•"/>
            </a:pPr>
            <a:r>
              <a:rPr lang="en"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NN/CNN cannot do this</a:t>
            </a:r>
          </a:p>
        </p:txBody>
      </p:sp>
      <p:pic>
        <p:nvPicPr>
          <p:cNvPr id="472" name="Shape 472" descr="pasted-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5854" y="1358763"/>
            <a:ext cx="2181300" cy="33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/>
          <p:nvPr/>
        </p:nvSpPr>
        <p:spPr>
          <a:xfrm>
            <a:off x="3721942" y="4858634"/>
            <a:ext cx="5361000" cy="2916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http://colah.github.io/posts/2015-08-Understanding-LSTMs/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title"/>
          </p:nvPr>
        </p:nvSpPr>
        <p:spPr>
          <a:xfrm>
            <a:off x="-8195" y="-170850"/>
            <a:ext cx="5710800" cy="1285800"/>
          </a:xfrm>
          <a:prstGeom prst="rect">
            <a:avLst/>
          </a:prstGeom>
        </p:spPr>
        <p:txBody>
          <a:bodyPr lIns="34275" tIns="34275" rIns="342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Softmax</a:t>
            </a:r>
          </a:p>
        </p:txBody>
      </p:sp>
      <p:sp>
        <p:nvSpPr>
          <p:cNvPr id="1046" name="Shape 1046"/>
          <p:cNvSpPr txBox="1"/>
          <p:nvPr/>
        </p:nvSpPr>
        <p:spPr>
          <a:xfrm>
            <a:off x="526350" y="901750"/>
            <a:ext cx="62046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(optional) softmax layer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X_for_softmax = tf.reshape(outputs,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hidden_size])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softmax_w = tf.get_variable(</a:t>
            </a:r>
            <a:r>
              <a:rPr lang="en" sz="15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"softmax_w"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[hidden_size, num_classes]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softmax_b = tf.get_variable(</a:t>
            </a:r>
            <a:r>
              <a:rPr lang="en" sz="15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"softmax_b"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,[num_classes])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outputs = tf.matmul(X_for_softmax,softmax_w) + softmax_b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outputs = tf.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reshape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(outputs,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[batch_size, seq_length, num_classes])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47" name="Shape 10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299" y="145350"/>
            <a:ext cx="3806875" cy="48528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Shape 1048"/>
          <p:cNvSpPr txBox="1"/>
          <p:nvPr/>
        </p:nvSpPr>
        <p:spPr>
          <a:xfrm>
            <a:off x="2979250" y="4890000"/>
            <a:ext cx="6512400" cy="3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https://github.com/hunkim/DeepLearningZeroToAll/blob/master/lab-12-4-rnn_long_char.py</a:t>
            </a:r>
            <a:r>
              <a:rPr lang="en" sz="12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>
            <a:spLocks noGrp="1"/>
          </p:cNvSpPr>
          <p:nvPr>
            <p:ph type="title"/>
          </p:nvPr>
        </p:nvSpPr>
        <p:spPr>
          <a:xfrm>
            <a:off x="-8200" y="133950"/>
            <a:ext cx="7365600" cy="1084800"/>
          </a:xfrm>
          <a:prstGeom prst="rect">
            <a:avLst/>
          </a:prstGeom>
        </p:spPr>
        <p:txBody>
          <a:bodyPr lIns="34275" tIns="34275" rIns="342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Loss</a:t>
            </a:r>
          </a:p>
        </p:txBody>
      </p:sp>
      <p:sp>
        <p:nvSpPr>
          <p:cNvPr id="1054" name="Shape 1054"/>
          <p:cNvSpPr txBox="1"/>
          <p:nvPr/>
        </p:nvSpPr>
        <p:spPr>
          <a:xfrm>
            <a:off x="457200" y="1118150"/>
            <a:ext cx="7849500" cy="3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reshape out for sequence_loss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outputs = tf.reshape(outputs,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[batch_size, seq_length, num_classes])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All weights are 1 (equal weights)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weights = tf.ones([batch_size, seq_length])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sequence_loss = tf.contrib.seq2seq.sequence_loss(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=outputs,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=Y,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weights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=weights)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mean_loss = tf.reduce_mean(sequence_loss)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train_op = 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tf.train.AdamOptimizer(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).minimize(mean_loss)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55" name="Shape 10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249" y="133948"/>
            <a:ext cx="2162172" cy="27562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Shape 1056"/>
          <p:cNvSpPr txBox="1"/>
          <p:nvPr/>
        </p:nvSpPr>
        <p:spPr>
          <a:xfrm>
            <a:off x="2979250" y="4890000"/>
            <a:ext cx="6512400" cy="3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https://github.com/hunkim/DeepLearningZeroToAll/blob/master/lab-12-4-rnn_long_char.py</a:t>
            </a:r>
            <a:r>
              <a:rPr lang="en" sz="12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Shape 478" descr="pasted-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182" y="1440855"/>
            <a:ext cx="7219200" cy="18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3721942" y="4858634"/>
            <a:ext cx="5361000" cy="2916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http://colah.github.io/posts/2015-08-Understanding-LSTMs/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Shape 484" descr="pg_0013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Shape 489" descr="pg_0014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Shape 494" descr="pg_0015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Shape 499" descr="pg_0016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1762</Words>
  <Application>Microsoft Office PowerPoint</Application>
  <PresentationFormat>화면 슬라이드 쇼(16:9)</PresentationFormat>
  <Paragraphs>242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41</vt:i4>
      </vt:variant>
    </vt:vector>
  </HeadingPairs>
  <TitlesOfParts>
    <vt:vector size="53" baseType="lpstr">
      <vt:lpstr>굴림</vt:lpstr>
      <vt:lpstr>Arial</vt:lpstr>
      <vt:lpstr>Gill Sans</vt:lpstr>
      <vt:lpstr>Helvetica Neue Light</vt:lpstr>
      <vt:lpstr>Helvetica Neue</vt:lpstr>
      <vt:lpstr>Noto Sans Symbols</vt:lpstr>
      <vt:lpstr>Consolas</vt:lpstr>
      <vt:lpstr>Calibri</vt:lpstr>
      <vt:lpstr>simple-light-2</vt:lpstr>
      <vt:lpstr>White</vt:lpstr>
      <vt:lpstr>White</vt:lpstr>
      <vt:lpstr>White</vt:lpstr>
      <vt:lpstr>TensorFlow</vt:lpstr>
      <vt:lpstr>주의사항</vt:lpstr>
      <vt:lpstr>Sequence data </vt:lpstr>
      <vt:lpstr>Sequence data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Simple toy seq2seq with RNN / LSTM</vt:lpstr>
      <vt:lpstr>Teach RNN ‘hihello’</vt:lpstr>
      <vt:lpstr>One-hot encoding</vt:lpstr>
      <vt:lpstr>Teach RNN ‘hihello’</vt:lpstr>
      <vt:lpstr>Creating rnn cell</vt:lpstr>
      <vt:lpstr>Creating rnn cell</vt:lpstr>
      <vt:lpstr>Execute RNN</vt:lpstr>
      <vt:lpstr>RNN parameters</vt:lpstr>
      <vt:lpstr>Data creation</vt:lpstr>
      <vt:lpstr>Feed to RNN</vt:lpstr>
      <vt:lpstr>Cost: sequence_loss</vt:lpstr>
      <vt:lpstr>Cost: sequence_loss</vt:lpstr>
      <vt:lpstr>Cost: sequence_loss</vt:lpstr>
      <vt:lpstr>Training</vt:lpstr>
      <vt:lpstr>Results</vt:lpstr>
      <vt:lpstr>Manual data creation</vt:lpstr>
      <vt:lpstr>사실은..</vt:lpstr>
      <vt:lpstr>Softmax in RNN</vt:lpstr>
      <vt:lpstr>Softmax</vt:lpstr>
      <vt:lpstr>Softmax</vt:lpstr>
      <vt:lpstr>Loss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@UST</dc:title>
  <dc:creator>donghyun kwak</dc:creator>
  <cp:lastModifiedBy>donghyun kwak</cp:lastModifiedBy>
  <cp:revision>11</cp:revision>
  <dcterms:modified xsi:type="dcterms:W3CDTF">2017-06-13T17:14:34Z</dcterms:modified>
</cp:coreProperties>
</file>