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8"/>
  </p:notesMasterIdLst>
  <p:sldIdLst>
    <p:sldId id="315" r:id="rId2"/>
    <p:sldId id="257" r:id="rId3"/>
    <p:sldId id="316" r:id="rId4"/>
    <p:sldId id="317" r:id="rId5"/>
    <p:sldId id="318" r:id="rId6"/>
    <p:sldId id="322" r:id="rId7"/>
    <p:sldId id="323" r:id="rId8"/>
    <p:sldId id="319" r:id="rId9"/>
    <p:sldId id="324" r:id="rId10"/>
    <p:sldId id="325" r:id="rId11"/>
    <p:sldId id="326" r:id="rId12"/>
    <p:sldId id="320" r:id="rId13"/>
    <p:sldId id="327" r:id="rId14"/>
    <p:sldId id="321" r:id="rId15"/>
    <p:sldId id="328" r:id="rId16"/>
    <p:sldId id="32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6601-E4CF-4257-B890-60319BE7F600}" type="datetimeFigureOut">
              <a:rPr lang="it-IT" smtClean="0"/>
              <a:t>09/10/25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825A1-1EBB-4213-BE47-DB8FB3AE8A5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29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81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846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9956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901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895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07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431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027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32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256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25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350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59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28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97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37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03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E1467D-0F8C-4CE3-B46E-A8BD937D99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8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8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34729AC-C3BA-FA19-5EB2-CBFEE78E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581" y="-9525"/>
            <a:ext cx="7237419" cy="6858000"/>
          </a:xfrm>
          <a:prstGeom prst="rect">
            <a:avLst/>
          </a:prstGeom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83A7006D-A850-EAE0-928A-9EEF775F8DAD}"/>
              </a:ext>
            </a:extLst>
          </p:cNvPr>
          <p:cNvSpPr txBox="1">
            <a:spLocks/>
          </p:cNvSpPr>
          <p:nvPr/>
        </p:nvSpPr>
        <p:spPr>
          <a:xfrm>
            <a:off x="-487020" y="1806303"/>
            <a:ext cx="7168606" cy="23690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4100" dirty="0">
                <a:solidFill>
                  <a:schemeClr val="tx1"/>
                </a:solidFill>
              </a:rPr>
              <a:t>Gossip-Based Service Discovery and Failure Detection in Distributed Systems</a:t>
            </a:r>
            <a:endParaRPr lang="it-IT" sz="4100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85934C8-3FE6-B94B-6C75-725D506EE78F}"/>
              </a:ext>
            </a:extLst>
          </p:cNvPr>
          <p:cNvSpPr txBox="1"/>
          <p:nvPr/>
        </p:nvSpPr>
        <p:spPr>
          <a:xfrm>
            <a:off x="2000003" y="5188770"/>
            <a:ext cx="219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Edoardo Marchionni 	  0359614</a:t>
            </a: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B82DDE87-6864-1F73-88DC-20059690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8661" y="6483350"/>
            <a:ext cx="683339" cy="365125"/>
          </a:xfrm>
        </p:spPr>
        <p:txBody>
          <a:bodyPr/>
          <a:lstStyle/>
          <a:p>
            <a:fld id="{E9E1467D-0F8C-4CE3-B46E-A8BD937D9911}" type="slidenum">
              <a:rPr lang="it-IT" sz="1500" smtClean="0">
                <a:solidFill>
                  <a:schemeClr val="tx1"/>
                </a:solidFill>
              </a:rPr>
              <a:t>1</a:t>
            </a:fld>
            <a:endParaRPr lang="it-IT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CE02A-94D3-4A8E-C4D9-83D0A9C57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AC0C650-D90F-9C96-75FF-7217ECDF66E0}"/>
              </a:ext>
            </a:extLst>
          </p:cNvPr>
          <p:cNvSpPr txBox="1"/>
          <p:nvPr/>
        </p:nvSpPr>
        <p:spPr>
          <a:xfrm>
            <a:off x="677334" y="609600"/>
            <a:ext cx="907017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Fault detection – Death Certificate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81C1BB6-5C7A-B261-48E4-9CF595C830B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7334" y="2207684"/>
            <a:ext cx="918104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/>
              <a:t>Il </a:t>
            </a:r>
            <a:r>
              <a:rPr lang="it-IT" b="1" dirty="0"/>
              <a:t>Death Certificate</a:t>
            </a:r>
            <a:r>
              <a:rPr lang="it-IT" dirty="0"/>
              <a:t> “congela” lo stato del peer per la durata del </a:t>
            </a:r>
            <a:r>
              <a:rPr lang="it-IT" b="1" dirty="0" err="1"/>
              <a:t>CertTTL</a:t>
            </a:r>
            <a:endParaRPr lang="it-IT" b="1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filtro </a:t>
            </a:r>
            <a:r>
              <a:rPr lang="it-IT" b="1" dirty="0"/>
              <a:t>anti-resurrezione</a:t>
            </a:r>
            <a:r>
              <a:rPr lang="it-IT" dirty="0"/>
              <a:t>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garantisce </a:t>
            </a:r>
            <a:r>
              <a:rPr lang="it-IT" b="1" dirty="0"/>
              <a:t>coerenza</a:t>
            </a:r>
            <a:r>
              <a:rPr lang="it-IT" dirty="0"/>
              <a:t> durante partizioni;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Il suo processamento provoca </a:t>
            </a:r>
            <a:r>
              <a:rPr lang="it-IT" b="1" dirty="0" err="1"/>
              <a:t>eviction</a:t>
            </a:r>
            <a:r>
              <a:rPr lang="it-IT" dirty="0"/>
              <a:t> del peer dalla membership</a:t>
            </a:r>
          </a:p>
        </p:txBody>
      </p:sp>
      <p:sp>
        <p:nvSpPr>
          <p:cNvPr id="3" name="Segnaposto numero diapositiva 11">
            <a:extLst>
              <a:ext uri="{FF2B5EF4-FFF2-40B4-BE49-F238E27FC236}">
                <a16:creationId xmlns:a16="http://schemas.microsoft.com/office/drawing/2014/main" id="{F7656E58-7E94-E1BC-07C2-D28AEAC35717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10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526045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56120-DE06-0933-6480-682900819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4D5072-4DE7-6C8D-1AED-D91A736B6606}"/>
              </a:ext>
            </a:extLst>
          </p:cNvPr>
          <p:cNvSpPr txBox="1"/>
          <p:nvPr/>
        </p:nvSpPr>
        <p:spPr>
          <a:xfrm>
            <a:off x="677334" y="609600"/>
            <a:ext cx="907017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Fault detection – Recover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4433BD-6033-BD18-278D-D06578AEF5F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7334" y="2346185"/>
            <a:ext cx="918104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 err="1"/>
              <a:t>Pre</a:t>
            </a:r>
            <a:r>
              <a:rPr lang="it-IT" b="1" dirty="0"/>
              <a:t> Death Certificate </a:t>
            </a:r>
            <a:r>
              <a:rPr lang="it-IT" dirty="0"/>
              <a:t>: il peer esegue </a:t>
            </a:r>
            <a:r>
              <a:rPr lang="it-IT" b="1" dirty="0"/>
              <a:t>self-</a:t>
            </a:r>
            <a:r>
              <a:rPr lang="it-IT" b="1" dirty="0" err="1"/>
              <a:t>bump</a:t>
            </a:r>
            <a:r>
              <a:rPr lang="it-IT" dirty="0"/>
              <a:t> di </a:t>
            </a:r>
            <a:r>
              <a:rPr lang="it-IT" i="1" dirty="0" err="1"/>
              <a:t>incarnation</a:t>
            </a:r>
            <a:r>
              <a:rPr lang="it-IT" dirty="0"/>
              <a:t> e diffonde ⟨inc+1, 0⟩ per tornare </a:t>
            </a:r>
            <a:r>
              <a:rPr lang="it-IT" b="1" dirty="0"/>
              <a:t>ALIVE;</a:t>
            </a: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Post Death Certificate</a:t>
            </a:r>
            <a:r>
              <a:rPr lang="it-IT" dirty="0"/>
              <a:t>: il peer </a:t>
            </a:r>
            <a:r>
              <a:rPr lang="it-IT" b="1" dirty="0"/>
              <a:t>non può smentirlo,</a:t>
            </a:r>
            <a:r>
              <a:rPr lang="it-IT" dirty="0"/>
              <a:t> aspetta la scadenza del certificato e rientra new entry ⟨1, 0⟩.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/>
              <a:t>Motivo: il certificato è un </a:t>
            </a:r>
            <a:r>
              <a:rPr lang="it-IT" b="1" dirty="0"/>
              <a:t>accordo di rete a tempo determinato </a:t>
            </a:r>
            <a:r>
              <a:rPr lang="it-IT" dirty="0"/>
              <a:t>che preserva la consistenza delle informazioni nella rete</a:t>
            </a:r>
          </a:p>
        </p:txBody>
      </p:sp>
      <p:sp>
        <p:nvSpPr>
          <p:cNvPr id="4" name="Segnaposto numero diapositiva 11">
            <a:extLst>
              <a:ext uri="{FF2B5EF4-FFF2-40B4-BE49-F238E27FC236}">
                <a16:creationId xmlns:a16="http://schemas.microsoft.com/office/drawing/2014/main" id="{BA4AFF26-AA49-05C0-6131-FF347BB81658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11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48316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40DF3-0C8E-3DFC-4FBB-308C72C8F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574A0C-F434-864B-215D-DECF79A32376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Services – Service Instance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77271F-C967-54E8-9584-67A246FD6E0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7334" y="2623184"/>
            <a:ext cx="918104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Istanza = </a:t>
            </a:r>
            <a:r>
              <a:rPr lang="it-IT" b="1" dirty="0"/>
              <a:t>⟨service, </a:t>
            </a:r>
            <a:r>
              <a:rPr lang="it-IT" b="1" dirty="0" err="1"/>
              <a:t>instance_id</a:t>
            </a:r>
            <a:r>
              <a:rPr lang="it-IT" b="1" dirty="0"/>
              <a:t>⟩</a:t>
            </a:r>
            <a:r>
              <a:rPr lang="it-IT" dirty="0"/>
              <a:t> con </a:t>
            </a:r>
            <a:r>
              <a:rPr lang="it-IT" dirty="0" err="1"/>
              <a:t>node</a:t>
            </a:r>
            <a:r>
              <a:rPr lang="it-IT" dirty="0"/>
              <a:t>, </a:t>
            </a:r>
            <a:r>
              <a:rPr lang="it-IT" dirty="0" err="1"/>
              <a:t>addr</a:t>
            </a:r>
            <a:r>
              <a:rPr lang="it-IT" dirty="0"/>
              <a:t>, </a:t>
            </a:r>
            <a:r>
              <a:rPr lang="it-IT" b="1" dirty="0"/>
              <a:t>versione monotona (ver)</a:t>
            </a:r>
            <a:r>
              <a:rPr lang="it-IT" dirty="0"/>
              <a:t>, </a:t>
            </a:r>
            <a:r>
              <a:rPr lang="it-IT" dirty="0" err="1"/>
              <a:t>ttl_seconds</a:t>
            </a:r>
            <a:r>
              <a:rPr lang="it-IT" dirty="0"/>
              <a:t>, </a:t>
            </a:r>
            <a:r>
              <a:rPr lang="it-IT" b="1" dirty="0"/>
              <a:t>stati Up/</a:t>
            </a:r>
            <a:r>
              <a:rPr lang="it-IT" b="1" dirty="0" err="1"/>
              <a:t>Tombstone</a:t>
            </a:r>
            <a:r>
              <a:rPr lang="it-IT" dirty="0"/>
              <a:t>. Solo il nodo proprietario aggiorna; si accettano update </a:t>
            </a:r>
            <a:r>
              <a:rPr lang="it-IT" b="1" dirty="0"/>
              <a:t>strettamente più nuovi</a:t>
            </a:r>
            <a:r>
              <a:rPr lang="it-IT" dirty="0"/>
              <a:t>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Scadenza locale </a:t>
            </a:r>
            <a:r>
              <a:rPr lang="it-IT" b="1" dirty="0" err="1"/>
              <a:t>ExpiresAt</a:t>
            </a:r>
            <a:r>
              <a:rPr lang="it-IT" dirty="0"/>
              <a:t>: se un’istanza è Up e oltre TTL → passa a </a:t>
            </a:r>
            <a:r>
              <a:rPr lang="it-IT" b="1" dirty="0"/>
              <a:t>UP=FALSE</a:t>
            </a:r>
            <a:r>
              <a:rPr lang="it-IT" dirty="0"/>
              <a:t>; rimozione definitiva tramite </a:t>
            </a:r>
            <a:r>
              <a:rPr lang="it-IT" dirty="0" err="1"/>
              <a:t>garbage</a:t>
            </a:r>
            <a:r>
              <a:rPr lang="it-IT" dirty="0"/>
              <a:t> </a:t>
            </a:r>
            <a:r>
              <a:rPr lang="it-IT" dirty="0" err="1"/>
              <a:t>collector</a:t>
            </a:r>
            <a:r>
              <a:rPr lang="it-IT" dirty="0"/>
              <a:t>;</a:t>
            </a:r>
          </a:p>
        </p:txBody>
      </p:sp>
      <p:sp>
        <p:nvSpPr>
          <p:cNvPr id="4" name="Segnaposto numero diapositiva 11">
            <a:extLst>
              <a:ext uri="{FF2B5EF4-FFF2-40B4-BE49-F238E27FC236}">
                <a16:creationId xmlns:a16="http://schemas.microsoft.com/office/drawing/2014/main" id="{355F87C1-3C99-50F1-4D1B-4F78CF4EF85A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12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99436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783DC-CBF8-B1B2-DF13-FD28A3960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9217D0-5B4A-7CA3-050A-8F4BFE23356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Services – Service API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3641C-9241-9038-E35C-03078D3146E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7334" y="2278081"/>
            <a:ext cx="918104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POST /service/</a:t>
            </a:r>
            <a:r>
              <a:rPr lang="it-IT" b="1" dirty="0" err="1"/>
              <a:t>register</a:t>
            </a:r>
            <a:r>
              <a:rPr lang="it-IT" dirty="0"/>
              <a:t> → crea/refresh: imposta </a:t>
            </a:r>
            <a:r>
              <a:rPr lang="it-IT" b="1" dirty="0"/>
              <a:t>Up=</a:t>
            </a:r>
            <a:r>
              <a:rPr lang="it-IT" b="1" dirty="0" err="1"/>
              <a:t>true</a:t>
            </a:r>
            <a:r>
              <a:rPr lang="it-IT" dirty="0"/>
              <a:t>, </a:t>
            </a:r>
            <a:r>
              <a:rPr lang="it-IT" b="1" dirty="0"/>
              <a:t>ver++</a:t>
            </a:r>
            <a:r>
              <a:rPr lang="it-IT" dirty="0"/>
              <a:t>, imposta </a:t>
            </a:r>
            <a:r>
              <a:rPr lang="it-IT" b="1" dirty="0" err="1"/>
              <a:t>ExpiresAt</a:t>
            </a:r>
            <a:r>
              <a:rPr lang="it-IT" dirty="0"/>
              <a:t>. Nel progetto registrare </a:t>
            </a:r>
            <a:r>
              <a:rPr lang="it-IT" dirty="0" err="1"/>
              <a:t>calc</a:t>
            </a:r>
            <a:r>
              <a:rPr lang="it-IT" dirty="0"/>
              <a:t> </a:t>
            </a:r>
            <a:r>
              <a:rPr lang="it-IT" b="1" dirty="0"/>
              <a:t>accende</a:t>
            </a:r>
            <a:r>
              <a:rPr lang="it-IT" dirty="0"/>
              <a:t> il servizio demo;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POST /service/</a:t>
            </a:r>
            <a:r>
              <a:rPr lang="it-IT" b="1" dirty="0" err="1"/>
              <a:t>deregister</a:t>
            </a:r>
            <a:r>
              <a:rPr lang="it-IT" dirty="0"/>
              <a:t> → marca </a:t>
            </a:r>
            <a:r>
              <a:rPr lang="it-IT" b="1" dirty="0" err="1"/>
              <a:t>Tombstone</a:t>
            </a:r>
            <a:r>
              <a:rPr lang="it-IT" dirty="0"/>
              <a:t> (Up=false, </a:t>
            </a:r>
            <a:r>
              <a:rPr lang="it-IT" b="1" dirty="0"/>
              <a:t>ver++)</a:t>
            </a:r>
            <a:r>
              <a:rPr lang="it-IT" dirty="0"/>
              <a:t>; </a:t>
            </a:r>
            <a:endParaRPr lang="it-IT" b="1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GET /services/</a:t>
            </a:r>
            <a:r>
              <a:rPr lang="it-IT" b="1" dirty="0" err="1"/>
              <a:t>local</a:t>
            </a:r>
            <a:r>
              <a:rPr lang="it-IT" dirty="0"/>
              <a:t> → elenco istanze </a:t>
            </a:r>
            <a:r>
              <a:rPr lang="it-IT" b="1" dirty="0"/>
              <a:t>locali</a:t>
            </a:r>
            <a:r>
              <a:rPr lang="it-IT" dirty="0"/>
              <a:t> con metadati;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GET /</a:t>
            </a:r>
            <a:r>
              <a:rPr lang="it-IT" b="1" dirty="0" err="1"/>
              <a:t>discover?service</a:t>
            </a:r>
            <a:r>
              <a:rPr lang="it-IT" b="1" dirty="0"/>
              <a:t>=NAME</a:t>
            </a:r>
            <a:r>
              <a:rPr lang="it-IT" dirty="0"/>
              <a:t> → solo istanze </a:t>
            </a:r>
            <a:r>
              <a:rPr lang="it-IT" b="1" dirty="0"/>
              <a:t>Up=TRUE</a:t>
            </a:r>
            <a:r>
              <a:rPr lang="it-IT" dirty="0"/>
              <a:t>, </a:t>
            </a:r>
            <a:r>
              <a:rPr lang="it-IT" b="1" dirty="0"/>
              <a:t>TTL valido</a:t>
            </a:r>
            <a:r>
              <a:rPr lang="it-IT" dirty="0"/>
              <a:t>, con </a:t>
            </a:r>
            <a:r>
              <a:rPr lang="it-IT" b="1" dirty="0"/>
              <a:t>nodo </a:t>
            </a:r>
            <a:r>
              <a:rPr lang="it-IT" b="1" dirty="0" err="1"/>
              <a:t>host</a:t>
            </a:r>
            <a:r>
              <a:rPr lang="it-IT" b="1" dirty="0"/>
              <a:t> ALIVE</a:t>
            </a:r>
            <a:r>
              <a:rPr lang="it-IT" dirty="0"/>
              <a:t>;</a:t>
            </a:r>
          </a:p>
        </p:txBody>
      </p:sp>
      <p:sp>
        <p:nvSpPr>
          <p:cNvPr id="6" name="Segnaposto numero diapositiva 11">
            <a:extLst>
              <a:ext uri="{FF2B5EF4-FFF2-40B4-BE49-F238E27FC236}">
                <a16:creationId xmlns:a16="http://schemas.microsoft.com/office/drawing/2014/main" id="{76E06F01-7ABA-CF87-A49F-1F8B7A63D876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13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125807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6214D-5C25-857A-0A1E-802EED13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87B9DC1-D139-ACA8-4DEC-D2EDF0911F7A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Garbage Collector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DABC83-AB8A-0220-36C7-98FD98D1BF9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7334" y="1724085"/>
            <a:ext cx="918104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Scopo</a:t>
            </a:r>
            <a:r>
              <a:rPr lang="it-IT" dirty="0"/>
              <a:t>: mantiene la vista locale </a:t>
            </a:r>
            <a:r>
              <a:rPr lang="it-IT" b="1" dirty="0"/>
              <a:t>compatta e pulita</a:t>
            </a:r>
            <a:r>
              <a:rPr lang="it-IT" dirty="0"/>
              <a:t>, rimuovendo informazioni scadute su </a:t>
            </a:r>
            <a:r>
              <a:rPr lang="it-IT" b="1" dirty="0"/>
              <a:t>servizi</a:t>
            </a:r>
            <a:r>
              <a:rPr lang="it-IT" dirty="0"/>
              <a:t> e </a:t>
            </a:r>
            <a:r>
              <a:rPr lang="it-IT" b="1" dirty="0"/>
              <a:t>metadati di fault</a:t>
            </a:r>
            <a:r>
              <a:rPr lang="it-IT" dirty="0"/>
              <a:t>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Servizi (ad ogni tick di </a:t>
            </a:r>
            <a:r>
              <a:rPr lang="it-IT" b="1" i="1" dirty="0" err="1"/>
              <a:t>suspicionLoop</a:t>
            </a:r>
            <a:r>
              <a:rPr lang="it-IT" b="1" dirty="0"/>
              <a:t>)</a:t>
            </a:r>
            <a:r>
              <a:rPr lang="it-IT" dirty="0"/>
              <a:t>: chiama </a:t>
            </a:r>
            <a:r>
              <a:rPr lang="it-IT" dirty="0" err="1"/>
              <a:t>pruneExpiredServices</a:t>
            </a:r>
            <a:r>
              <a:rPr lang="it-IT" dirty="0"/>
              <a:t>(); se un’istanza è </a:t>
            </a:r>
            <a:r>
              <a:rPr lang="it-IT" b="1" dirty="0"/>
              <a:t>Up</a:t>
            </a:r>
            <a:r>
              <a:rPr lang="it-IT" dirty="0"/>
              <a:t> e oltre </a:t>
            </a:r>
            <a:r>
              <a:rPr lang="it-IT" b="1" dirty="0" err="1"/>
              <a:t>ExpiresAt</a:t>
            </a:r>
            <a:r>
              <a:rPr lang="it-IT" dirty="0"/>
              <a:t> → viene portata </a:t>
            </a:r>
            <a:r>
              <a:rPr lang="it-IT" b="1" dirty="0"/>
              <a:t>DOWN</a:t>
            </a:r>
            <a:r>
              <a:rPr lang="it-IT" dirty="0"/>
              <a:t> (se locale, con aggiornamento coerente della versione;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b="1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qualsiasi istanza con </a:t>
            </a:r>
            <a:r>
              <a:rPr lang="it-IT" b="1" dirty="0" err="1"/>
              <a:t>LastUpdated</a:t>
            </a:r>
            <a:r>
              <a:rPr lang="it-IT" b="1" dirty="0"/>
              <a:t> &gt; 2×TTL</a:t>
            </a:r>
            <a:r>
              <a:rPr lang="it-IT" dirty="0"/>
              <a:t> viene </a:t>
            </a:r>
            <a:r>
              <a:rPr lang="it-IT" b="1" dirty="0"/>
              <a:t>rimossa</a:t>
            </a:r>
            <a:r>
              <a:rPr lang="it-IT" dirty="0"/>
              <a:t> dalla mappa;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Metadati di fault (ad ogni tick di </a:t>
            </a:r>
            <a:r>
              <a:rPr lang="it-IT" b="1" i="1" dirty="0" err="1"/>
              <a:t>gossipLoop</a:t>
            </a:r>
            <a:r>
              <a:rPr lang="it-IT" b="1" dirty="0"/>
              <a:t>)</a:t>
            </a:r>
            <a:r>
              <a:rPr lang="it-IT" dirty="0"/>
              <a:t>: </a:t>
            </a:r>
            <a:r>
              <a:rPr lang="it-IT" dirty="0" err="1"/>
              <a:t>gcDeathMeta</a:t>
            </a:r>
            <a:r>
              <a:rPr lang="it-IT" dirty="0"/>
              <a:t>() elimina </a:t>
            </a:r>
            <a:r>
              <a:rPr lang="it-IT" b="1" dirty="0"/>
              <a:t>voti</a:t>
            </a:r>
            <a:r>
              <a:rPr lang="it-IT" dirty="0"/>
              <a:t> oltre </a:t>
            </a:r>
            <a:r>
              <a:rPr lang="it-IT" dirty="0" err="1"/>
              <a:t>VoteWindow</a:t>
            </a:r>
            <a:r>
              <a:rPr lang="it-IT" dirty="0"/>
              <a:t> e </a:t>
            </a:r>
            <a:r>
              <a:rPr lang="it-IT" b="1" dirty="0"/>
              <a:t>Death Certificate</a:t>
            </a:r>
            <a:r>
              <a:rPr lang="it-IT" dirty="0"/>
              <a:t> oltre </a:t>
            </a:r>
            <a:r>
              <a:rPr lang="it-IT" dirty="0" err="1"/>
              <a:t>CertTTL</a:t>
            </a:r>
            <a:r>
              <a:rPr lang="it-IT" dirty="0"/>
              <a:t>, evitando il gonfiaggio dei digest e limitando la finestra dell’anti-resurrezione;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 err="1"/>
              <a:t>Eviction</a:t>
            </a:r>
            <a:r>
              <a:rPr lang="it-IT" b="1" dirty="0"/>
              <a:t> cascata</a:t>
            </a:r>
            <a:r>
              <a:rPr lang="it-IT" dirty="0"/>
              <a:t>: quando un certificato valido provoca l’</a:t>
            </a:r>
            <a:r>
              <a:rPr lang="it-IT" b="1" dirty="0" err="1"/>
              <a:t>eviction</a:t>
            </a:r>
            <a:r>
              <a:rPr lang="it-IT" dirty="0"/>
              <a:t> di un peer, vengono eliminate anche tutte le </a:t>
            </a:r>
            <a:r>
              <a:rPr lang="it-IT" b="1" dirty="0"/>
              <a:t>istanze di servizio</a:t>
            </a:r>
            <a:r>
              <a:rPr lang="it-IT" dirty="0"/>
              <a:t> ospitate da quel peer per non restituire target non validi in </a:t>
            </a:r>
            <a:r>
              <a:rPr lang="it-IT" dirty="0" err="1"/>
              <a:t>discovery</a:t>
            </a:r>
            <a:r>
              <a:rPr lang="it-IT" dirty="0"/>
              <a:t>;</a:t>
            </a:r>
          </a:p>
        </p:txBody>
      </p:sp>
      <p:sp>
        <p:nvSpPr>
          <p:cNvPr id="4" name="Segnaposto numero diapositiva 11">
            <a:extLst>
              <a:ext uri="{FF2B5EF4-FFF2-40B4-BE49-F238E27FC236}">
                <a16:creationId xmlns:a16="http://schemas.microsoft.com/office/drawing/2014/main" id="{A3BF9077-254E-1010-4BF6-F616202619C1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14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372008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2746714-DD05-AD5D-8959-F2CFC800D7A6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Conclusioni</a:t>
            </a:r>
            <a:endParaRPr lang="en-US" sz="4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EA7780-CB0D-FEA3-480C-A37AD6FE1D0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7334" y="1724087"/>
            <a:ext cx="918104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Servizio gossip-</a:t>
            </a:r>
            <a:r>
              <a:rPr lang="it-IT" dirty="0" err="1"/>
              <a:t>based</a:t>
            </a:r>
            <a:r>
              <a:rPr lang="it-IT" dirty="0"/>
              <a:t> per </a:t>
            </a:r>
            <a:r>
              <a:rPr lang="it-IT" b="1" dirty="0"/>
              <a:t>service </a:t>
            </a:r>
            <a:r>
              <a:rPr lang="it-IT" b="1" dirty="0" err="1"/>
              <a:t>discovery</a:t>
            </a:r>
            <a:r>
              <a:rPr lang="it-IT" dirty="0"/>
              <a:t> e </a:t>
            </a:r>
            <a:r>
              <a:rPr lang="it-IT" b="1" dirty="0" err="1"/>
              <a:t>failure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r>
              <a:rPr lang="it-IT" dirty="0"/>
              <a:t> con </a:t>
            </a:r>
            <a:r>
              <a:rPr lang="it-IT" b="1" dirty="0" err="1"/>
              <a:t>push</a:t>
            </a:r>
            <a:r>
              <a:rPr lang="it-IT" b="1" dirty="0"/>
              <a:t>–pull su UDP</a:t>
            </a:r>
            <a:r>
              <a:rPr lang="it-IT" dirty="0"/>
              <a:t> e </a:t>
            </a:r>
            <a:r>
              <a:rPr lang="it-IT" b="1" dirty="0" err="1"/>
              <a:t>fanout</a:t>
            </a:r>
            <a:r>
              <a:rPr lang="it-IT" b="1" dirty="0"/>
              <a:t> dinamico log₂(N)+1</a:t>
            </a:r>
            <a:r>
              <a:rPr lang="it-IT" dirty="0"/>
              <a:t>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Failure</a:t>
            </a:r>
            <a:r>
              <a:rPr lang="it-IT" dirty="0"/>
              <a:t> detector a </a:t>
            </a:r>
            <a:r>
              <a:rPr lang="it-IT" b="1" dirty="0" err="1"/>
              <a:t>timeout</a:t>
            </a:r>
            <a:r>
              <a:rPr lang="it-IT" dirty="0"/>
              <a:t> con </a:t>
            </a:r>
            <a:r>
              <a:rPr lang="it-IT" b="1" dirty="0"/>
              <a:t>quorum</a:t>
            </a:r>
            <a:r>
              <a:rPr lang="it-IT" dirty="0"/>
              <a:t> e </a:t>
            </a:r>
            <a:r>
              <a:rPr lang="it-IT" b="1" dirty="0"/>
              <a:t>Death Certificate</a:t>
            </a:r>
            <a:r>
              <a:rPr lang="it-IT" dirty="0"/>
              <a:t> a scadenza, filtro anti-resurrezione;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 err="1"/>
              <a:t>Register</a:t>
            </a:r>
            <a:r>
              <a:rPr lang="it-IT" dirty="0"/>
              <a:t> e </a:t>
            </a:r>
            <a:r>
              <a:rPr lang="it-IT" b="1" dirty="0" err="1"/>
              <a:t>deregister</a:t>
            </a:r>
            <a:r>
              <a:rPr lang="it-IT" dirty="0"/>
              <a:t> di servizi via chiamate API e service </a:t>
            </a:r>
            <a:r>
              <a:rPr lang="it-IT" dirty="0" err="1"/>
              <a:t>discovery</a:t>
            </a:r>
            <a:r>
              <a:rPr lang="it-IT" dirty="0"/>
              <a:t>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Garbage </a:t>
            </a:r>
            <a:r>
              <a:rPr lang="it-IT" b="1" dirty="0" err="1"/>
              <a:t>collection</a:t>
            </a:r>
            <a:r>
              <a:rPr lang="it-IT" dirty="0"/>
              <a:t> per servizi e metadati (voti/certificati) per mantenere la vista compatta;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dirty="0"/>
              <a:t>Design conforme ai requisiti: </a:t>
            </a:r>
            <a:r>
              <a:rPr lang="it-IT" b="1" dirty="0"/>
              <a:t>decentralizzato</a:t>
            </a:r>
            <a:r>
              <a:rPr lang="it-IT" dirty="0"/>
              <a:t> (tranne il bootstrap), </a:t>
            </a:r>
            <a:r>
              <a:rPr lang="it-IT" b="1" dirty="0"/>
              <a:t>scalabile</a:t>
            </a:r>
            <a:r>
              <a:rPr lang="it-IT" dirty="0"/>
              <a:t>, </a:t>
            </a:r>
            <a:r>
              <a:rPr lang="it-IT" b="1" dirty="0"/>
              <a:t>fault-</a:t>
            </a:r>
            <a:r>
              <a:rPr lang="it-IT" b="1" dirty="0" err="1"/>
              <a:t>tolerant</a:t>
            </a:r>
            <a:r>
              <a:rPr lang="it-IT" dirty="0"/>
              <a:t>, </a:t>
            </a:r>
            <a:r>
              <a:rPr lang="it-IT" b="1" dirty="0"/>
              <a:t>configurabile via </a:t>
            </a:r>
            <a:r>
              <a:rPr lang="it-IT" b="1" dirty="0" err="1"/>
              <a:t>env</a:t>
            </a:r>
            <a:r>
              <a:rPr lang="it-IT" dirty="0"/>
              <a:t> e </a:t>
            </a:r>
            <a:r>
              <a:rPr lang="it-IT" b="1" dirty="0" err="1"/>
              <a:t>deployabile</a:t>
            </a:r>
            <a:r>
              <a:rPr lang="it-IT" b="1" dirty="0"/>
              <a:t> con Docker Compose/EC2</a:t>
            </a:r>
            <a:r>
              <a:rPr lang="it-IT" dirty="0"/>
              <a:t>;</a:t>
            </a:r>
          </a:p>
        </p:txBody>
      </p:sp>
      <p:sp>
        <p:nvSpPr>
          <p:cNvPr id="4" name="Segnaposto numero diapositiva 11">
            <a:extLst>
              <a:ext uri="{FF2B5EF4-FFF2-40B4-BE49-F238E27FC236}">
                <a16:creationId xmlns:a16="http://schemas.microsoft.com/office/drawing/2014/main" id="{B89CC84E-5A4C-462F-374D-7C719EEB750D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15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120392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43A06BD-616E-8B88-1865-B7BF18F2BA98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Lavori</a:t>
            </a:r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futuri</a:t>
            </a:r>
            <a:endParaRPr lang="en-US" sz="48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810203-16DF-05A5-DD59-61433BD72F3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7334" y="2555084"/>
            <a:ext cx="918104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 err="1"/>
              <a:t>Registry</a:t>
            </a:r>
            <a:r>
              <a:rPr lang="it-IT" b="1" dirty="0"/>
              <a:t> scalabile/affidabile</a:t>
            </a:r>
            <a:r>
              <a:rPr lang="it-IT" dirty="0"/>
              <a:t>: 2–3 istanze dietro </a:t>
            </a:r>
            <a:r>
              <a:rPr lang="it-IT" b="1" dirty="0"/>
              <a:t>Load </a:t>
            </a:r>
            <a:r>
              <a:rPr lang="it-IT" b="1" dirty="0" err="1"/>
              <a:t>Balancer</a:t>
            </a:r>
            <a:r>
              <a:rPr lang="it-IT" dirty="0"/>
              <a:t> + </a:t>
            </a:r>
            <a:r>
              <a:rPr lang="it-IT" b="1" dirty="0"/>
              <a:t>snapshot leggeri</a:t>
            </a:r>
            <a:r>
              <a:rPr lang="it-IT" dirty="0"/>
              <a:t> per ripristino veloce; resta logicamente centralizzato ma non più </a:t>
            </a:r>
            <a:r>
              <a:rPr lang="it-IT" b="1" dirty="0"/>
              <a:t>SPOF</a:t>
            </a:r>
            <a:r>
              <a:rPr lang="it-IT" dirty="0"/>
              <a:t>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 err="1"/>
              <a:t>Timeout</a:t>
            </a:r>
            <a:r>
              <a:rPr lang="it-IT" b="1" dirty="0"/>
              <a:t> di sospetto adattivo</a:t>
            </a:r>
            <a:r>
              <a:rPr lang="it-IT" dirty="0"/>
              <a:t>: valore dinamico in base a </a:t>
            </a:r>
            <a:r>
              <a:rPr lang="it-IT" b="1" dirty="0" err="1"/>
              <a:t>incarnation</a:t>
            </a:r>
            <a:r>
              <a:rPr lang="it-IT" dirty="0"/>
              <a:t> elevata (riavvii/intermittenze/alta latenza) per ridurre falsi positivi;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it-IT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b="1" dirty="0"/>
              <a:t>Autenticazione dei messaggi gossip</a:t>
            </a:r>
            <a:r>
              <a:rPr lang="it-IT" dirty="0"/>
              <a:t>: </a:t>
            </a:r>
            <a:r>
              <a:rPr lang="it-IT" b="1" dirty="0"/>
              <a:t>HMAC-SHA256</a:t>
            </a:r>
            <a:r>
              <a:rPr lang="it-IT" dirty="0"/>
              <a:t> su </a:t>
            </a:r>
            <a:r>
              <a:rPr lang="it-IT" dirty="0" err="1"/>
              <a:t>header</a:t>
            </a:r>
            <a:r>
              <a:rPr lang="it-IT" dirty="0"/>
              <a:t>||payload||</a:t>
            </a:r>
            <a:r>
              <a:rPr lang="it-IT" dirty="0" err="1"/>
              <a:t>seqno</a:t>
            </a:r>
            <a:r>
              <a:rPr lang="it-IT" dirty="0"/>
              <a:t> con chiave simmetrica per coppia di nodi (derivata al bootstrap); verifica di </a:t>
            </a:r>
            <a:r>
              <a:rPr lang="it-IT" b="1" dirty="0"/>
              <a:t>MAC</a:t>
            </a:r>
            <a:r>
              <a:rPr lang="it-IT" dirty="0"/>
              <a:t> e </a:t>
            </a:r>
            <a:r>
              <a:rPr lang="it-IT" b="1" dirty="0" err="1"/>
              <a:t>seqno</a:t>
            </a:r>
            <a:r>
              <a:rPr lang="it-IT" b="1" dirty="0"/>
              <a:t>/</a:t>
            </a:r>
            <a:r>
              <a:rPr lang="it-IT" b="1" dirty="0" err="1"/>
              <a:t>nonce</a:t>
            </a:r>
            <a:r>
              <a:rPr lang="it-IT" dirty="0"/>
              <a:t> per scartare replay/duplicati;</a:t>
            </a:r>
            <a:endParaRPr lang="it-IT" b="1" dirty="0"/>
          </a:p>
        </p:txBody>
      </p:sp>
      <p:sp>
        <p:nvSpPr>
          <p:cNvPr id="4" name="Segnaposto numero diapositiva 11">
            <a:extLst>
              <a:ext uri="{FF2B5EF4-FFF2-40B4-BE49-F238E27FC236}">
                <a16:creationId xmlns:a16="http://schemas.microsoft.com/office/drawing/2014/main" id="{D286DE03-76FA-2618-D43A-697222D486A4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16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97448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3FD0C6-A05D-754A-CE33-9A1453539790}"/>
              </a:ext>
            </a:extLst>
          </p:cNvPr>
          <p:cNvSpPr txBox="1"/>
          <p:nvPr/>
        </p:nvSpPr>
        <p:spPr>
          <a:xfrm>
            <a:off x="678768" y="2650067"/>
            <a:ext cx="8250391" cy="1429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progettare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implementare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sistema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distribuito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decentralizzato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scalabile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basato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gossip per discovery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dei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servizi</a:t>
            </a:r>
            <a:r>
              <a:rPr lang="en-US" sz="2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failure detection.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09CB417-DCE0-853C-AE71-CB8B25378487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Obiettivo</a:t>
            </a: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egnaposto numero diapositiva 11">
            <a:extLst>
              <a:ext uri="{FF2B5EF4-FFF2-40B4-BE49-F238E27FC236}">
                <a16:creationId xmlns:a16="http://schemas.microsoft.com/office/drawing/2014/main" id="{B77D28BF-8051-94F9-8C71-676843ADD37F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>
                <a:solidFill>
                  <a:schemeClr val="tx1"/>
                </a:solidFill>
              </a:rPr>
              <a:pPr/>
              <a:t>2</a:t>
            </a:fld>
            <a:endParaRPr lang="it-IT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9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8CDB84-81C2-15CE-55A8-14F7F3E24D9E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chemeClr val="accent1"/>
                </a:solidFill>
              </a:rPr>
              <a:t>Architettura</a:t>
            </a:r>
            <a:r>
              <a:rPr lang="en-US" sz="4400" dirty="0">
                <a:solidFill>
                  <a:schemeClr val="accent1"/>
                </a:solidFill>
              </a:rPr>
              <a:t> </a:t>
            </a:r>
            <a:r>
              <a:rPr lang="en-US" sz="4400" dirty="0" err="1">
                <a:solidFill>
                  <a:schemeClr val="accent1"/>
                </a:solidFill>
              </a:rPr>
              <a:t>logica</a:t>
            </a:r>
            <a:r>
              <a:rPr lang="en-US" sz="4400" dirty="0">
                <a:solidFill>
                  <a:schemeClr val="accent1"/>
                </a:solidFill>
              </a:rPr>
              <a:t> - </a:t>
            </a: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Registry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5E598CF-EC1D-736F-91BB-B885732ED533}"/>
              </a:ext>
            </a:extLst>
          </p:cNvPr>
          <p:cNvSpPr txBox="1"/>
          <p:nvPr/>
        </p:nvSpPr>
        <p:spPr>
          <a:xfrm>
            <a:off x="677334" y="2084832"/>
            <a:ext cx="70127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Ruolo</a:t>
            </a:r>
            <a:r>
              <a:rPr lang="it-IT" dirty="0"/>
              <a:t>: </a:t>
            </a:r>
            <a:r>
              <a:rPr lang="it-IT" dirty="0" err="1"/>
              <a:t>entrypoint</a:t>
            </a:r>
            <a:r>
              <a:rPr lang="it-IT" dirty="0"/>
              <a:t> centralizzato; restituisce al nodo richiedente una </a:t>
            </a:r>
            <a:r>
              <a:rPr lang="it-IT" b="1" dirty="0"/>
              <a:t>sotto-lista casuale di peer.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API Join</a:t>
            </a:r>
            <a:r>
              <a:rPr lang="it-IT" dirty="0"/>
              <a:t>: POST /api/join con {id, </a:t>
            </a:r>
            <a:r>
              <a:rPr lang="it-IT" dirty="0" err="1"/>
              <a:t>addr</a:t>
            </a:r>
            <a:r>
              <a:rPr lang="it-IT" dirty="0"/>
              <a:t>} → risposta {</a:t>
            </a:r>
            <a:r>
              <a:rPr lang="it-IT" dirty="0" err="1"/>
              <a:t>peers</a:t>
            </a:r>
            <a:r>
              <a:rPr lang="it-IT" dirty="0"/>
              <a:t>:[...]}; dimensione lista ≈ </a:t>
            </a:r>
            <a:r>
              <a:rPr lang="it-IT" b="1" dirty="0"/>
              <a:t>⌊log₂(N)⌋+1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Deploy</a:t>
            </a:r>
            <a:r>
              <a:rPr lang="it-IT" b="1" dirty="0"/>
              <a:t>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it-IT" b="1" dirty="0"/>
              <a:t> </a:t>
            </a:r>
            <a:r>
              <a:rPr lang="it-IT" b="1" dirty="0" err="1"/>
              <a:t>Config</a:t>
            </a:r>
            <a:r>
              <a:rPr lang="it-IT" dirty="0"/>
              <a:t>: esposto nel </a:t>
            </a:r>
            <a:r>
              <a:rPr lang="it-IT" dirty="0" err="1"/>
              <a:t>docker</a:t>
            </a:r>
            <a:r>
              <a:rPr lang="it-IT" dirty="0"/>
              <a:t> compose; in ascolto su </a:t>
            </a:r>
            <a:r>
              <a:rPr lang="it-IT" b="1" dirty="0"/>
              <a:t>REGISTRY_URL</a:t>
            </a:r>
            <a:r>
              <a:rPr lang="it-IT" dirty="0"/>
              <a:t> definito </a:t>
            </a:r>
            <a:r>
              <a:rPr lang="it-IT" dirty="0" err="1"/>
              <a:t>enl</a:t>
            </a:r>
            <a:r>
              <a:rPr lang="it-IT" dirty="0"/>
              <a:t> file .</a:t>
            </a:r>
            <a:r>
              <a:rPr lang="it-IT" dirty="0" err="1"/>
              <a:t>env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numero diapositiva 11">
            <a:extLst>
              <a:ext uri="{FF2B5EF4-FFF2-40B4-BE49-F238E27FC236}">
                <a16:creationId xmlns:a16="http://schemas.microsoft.com/office/drawing/2014/main" id="{66E15EB4-12AF-5109-43E7-2AB54A7BE567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3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19227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07CF4D7-C6E7-FCA2-4038-D7C9851E955D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Architettura</a:t>
            </a: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logica</a:t>
            </a: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- Node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0E3E18-993C-97EF-A7DF-4B32F2EF83B7}"/>
              </a:ext>
            </a:extLst>
          </p:cNvPr>
          <p:cNvSpPr txBox="1"/>
          <p:nvPr/>
        </p:nvSpPr>
        <p:spPr>
          <a:xfrm>
            <a:off x="677334" y="2084832"/>
            <a:ext cx="70127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Ruolo</a:t>
            </a:r>
            <a:r>
              <a:rPr lang="it-IT" dirty="0"/>
              <a:t>: peer decentralizzato, Gossip </a:t>
            </a:r>
            <a:r>
              <a:rPr lang="it-IT" dirty="0" err="1"/>
              <a:t>Push</a:t>
            </a:r>
            <a:r>
              <a:rPr lang="it-IT" dirty="0"/>
              <a:t>-Pull con gli altri nodi appartenenti alla rete;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Fault </a:t>
            </a:r>
            <a:r>
              <a:rPr lang="it-IT" b="1" dirty="0" err="1"/>
              <a:t>detection</a:t>
            </a:r>
            <a:r>
              <a:rPr lang="it-IT" dirty="0"/>
              <a:t>: transizioni di stato, </a:t>
            </a:r>
            <a:r>
              <a:rPr lang="it-IT" dirty="0" err="1"/>
              <a:t>eviction</a:t>
            </a:r>
            <a:r>
              <a:rPr lang="it-IT" dirty="0"/>
              <a:t>, </a:t>
            </a:r>
            <a:r>
              <a:rPr lang="it-IT" dirty="0" err="1"/>
              <a:t>recover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Services</a:t>
            </a:r>
            <a:r>
              <a:rPr lang="it-IT" dirty="0"/>
              <a:t>: registra servizi, deregistra servizi, service </a:t>
            </a:r>
            <a:r>
              <a:rPr lang="it-IT" dirty="0" err="1"/>
              <a:t>discovery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Deploy</a:t>
            </a:r>
            <a:r>
              <a:rPr lang="it-IT" b="1" dirty="0"/>
              <a:t> 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it-IT" b="1" dirty="0"/>
              <a:t> </a:t>
            </a:r>
            <a:r>
              <a:rPr lang="it-IT" b="1" dirty="0" err="1"/>
              <a:t>Config</a:t>
            </a:r>
            <a:r>
              <a:rPr lang="it-IT" dirty="0"/>
              <a:t>: esposto nel </a:t>
            </a:r>
            <a:r>
              <a:rPr lang="it-IT" dirty="0" err="1"/>
              <a:t>docker</a:t>
            </a:r>
            <a:r>
              <a:rPr lang="it-IT" dirty="0"/>
              <a:t> compose; tutte le variabili di configurazione sono presenti nel file .</a:t>
            </a:r>
            <a:r>
              <a:rPr lang="it-IT" dirty="0" err="1"/>
              <a:t>env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4" name="Segnaposto numero diapositiva 11">
            <a:extLst>
              <a:ext uri="{FF2B5EF4-FFF2-40B4-BE49-F238E27FC236}">
                <a16:creationId xmlns:a16="http://schemas.microsoft.com/office/drawing/2014/main" id="{A0147331-76FD-AB74-6563-1B44DEB6BC43}"/>
              </a:ext>
            </a:extLst>
          </p:cNvPr>
          <p:cNvSpPr txBox="1">
            <a:spLocks/>
          </p:cNvSpPr>
          <p:nvPr/>
        </p:nvSpPr>
        <p:spPr>
          <a:xfrm>
            <a:off x="11517805" y="6501638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4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659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111D2B2-1415-5B84-B152-46A94F0A1F64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Gossip - Push-Pull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40440ED-8B71-1C63-6C65-F6AA09BC1D70}"/>
              </a:ext>
            </a:extLst>
          </p:cNvPr>
          <p:cNvSpPr txBox="1"/>
          <p:nvPr/>
        </p:nvSpPr>
        <p:spPr>
          <a:xfrm>
            <a:off x="677334" y="2084832"/>
            <a:ext cx="8384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Periodico</a:t>
            </a:r>
            <a:r>
              <a:rPr lang="it-IT" dirty="0"/>
              <a:t>: a ogni </a:t>
            </a:r>
            <a:r>
              <a:rPr lang="it-IT" b="1" i="1" dirty="0"/>
              <a:t>GOSSIP_INTERVAL</a:t>
            </a:r>
            <a:r>
              <a:rPr lang="it-IT" b="1" dirty="0"/>
              <a:t> </a:t>
            </a:r>
            <a:r>
              <a:rPr lang="it-IT" dirty="0"/>
              <a:t>parte un round di diffusione;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Push</a:t>
            </a:r>
            <a:r>
              <a:rPr lang="it-IT" b="1" dirty="0"/>
              <a:t>-Pull</a:t>
            </a:r>
            <a:r>
              <a:rPr lang="it-IT" dirty="0"/>
              <a:t>: invia le proprie informazioni al target per poi riceverne in cambio;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Trasporto UDP</a:t>
            </a:r>
            <a:r>
              <a:rPr lang="it-IT" dirty="0"/>
              <a:t>: messaggi serializzati e inviati su </a:t>
            </a:r>
            <a:r>
              <a:rPr lang="it-IT" dirty="0" err="1"/>
              <a:t>socket</a:t>
            </a:r>
            <a:r>
              <a:rPr lang="it-IT" dirty="0"/>
              <a:t> </a:t>
            </a:r>
            <a:r>
              <a:rPr lang="it-IT" dirty="0" err="1"/>
              <a:t>datagram</a:t>
            </a:r>
            <a:endParaRPr lang="it-IT" dirty="0"/>
          </a:p>
        </p:txBody>
      </p:sp>
      <p:sp>
        <p:nvSpPr>
          <p:cNvPr id="5" name="Segnaposto numero diapositiva 11">
            <a:extLst>
              <a:ext uri="{FF2B5EF4-FFF2-40B4-BE49-F238E27FC236}">
                <a16:creationId xmlns:a16="http://schemas.microsoft.com/office/drawing/2014/main" id="{76112CB3-083E-4840-F310-9A486B3544AF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5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88300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5D38F-6089-7B50-459E-969F8CE3C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C601B16-7673-CF78-AAB6-6C51E7344719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Gossip – message structure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95CD9A-594B-E297-0055-CFE5BC525491}"/>
              </a:ext>
            </a:extLst>
          </p:cNvPr>
          <p:cNvSpPr txBox="1"/>
          <p:nvPr/>
        </p:nvSpPr>
        <p:spPr>
          <a:xfrm>
            <a:off x="677334" y="2084832"/>
            <a:ext cx="83843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Header</a:t>
            </a:r>
            <a:r>
              <a:rPr lang="it-IT" dirty="0"/>
              <a:t>: </a:t>
            </a:r>
            <a:r>
              <a:rPr lang="en-US" dirty="0" err="1"/>
              <a:t>from_id</a:t>
            </a:r>
            <a:r>
              <a:rPr lang="en-US" dirty="0"/>
              <a:t>, </a:t>
            </a:r>
            <a:r>
              <a:rPr lang="en-US" dirty="0" err="1"/>
              <a:t>return_addr</a:t>
            </a:r>
            <a:r>
              <a:rPr lang="en-US" dirty="0"/>
              <a:t>, flag </a:t>
            </a:r>
            <a:r>
              <a:rPr lang="en-US" dirty="0" err="1"/>
              <a:t>is_reply</a:t>
            </a:r>
            <a:r>
              <a:rPr lang="en-US" dirty="0"/>
              <a:t> per </a:t>
            </a:r>
            <a:r>
              <a:rPr lang="en-US" dirty="0" err="1"/>
              <a:t>capire</a:t>
            </a:r>
            <a:r>
              <a:rPr lang="en-US" dirty="0"/>
              <a:t> se ha </a:t>
            </a:r>
            <a:r>
              <a:rPr lang="en-US" dirty="0" err="1"/>
              <a:t>bisogno</a:t>
            </a:r>
            <a:r>
              <a:rPr lang="en-US" dirty="0"/>
              <a:t> di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rispota</a:t>
            </a:r>
            <a:r>
              <a:rPr lang="en-US" dirty="0"/>
              <a:t> o </a:t>
            </a:r>
            <a:r>
              <a:rPr lang="en-US" dirty="0" err="1"/>
              <a:t>meno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Payload</a:t>
            </a:r>
            <a:r>
              <a:rPr lang="it-IT" dirty="0"/>
              <a:t>: </a:t>
            </a:r>
            <a:r>
              <a:rPr lang="it-IT" i="1" dirty="0"/>
              <a:t>digest di stato</a:t>
            </a:r>
            <a:r>
              <a:rPr lang="it-IT" dirty="0"/>
              <a:t> con elementi ordinati per vari criteri e troncati a </a:t>
            </a:r>
            <a:r>
              <a:rPr lang="it-IT" b="1" dirty="0" err="1"/>
              <a:t>MaxDigestPeers</a:t>
            </a:r>
            <a:r>
              <a:rPr lang="it-IT" dirty="0"/>
              <a:t> per mantenere le dimensione del messaggio contenuta;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Reply</a:t>
            </a:r>
            <a:r>
              <a:rPr lang="it-IT" b="1" dirty="0"/>
              <a:t> diff-</a:t>
            </a:r>
            <a:r>
              <a:rPr lang="it-IT" b="1" dirty="0" err="1"/>
              <a:t>only</a:t>
            </a:r>
            <a:r>
              <a:rPr lang="it-IT" dirty="0"/>
              <a:t>: la fase di pull contiene </a:t>
            </a:r>
            <a:r>
              <a:rPr lang="it-IT" b="1" dirty="0"/>
              <a:t>solo ciò che il mittente non ha</a:t>
            </a:r>
            <a:r>
              <a:rPr lang="it-IT" dirty="0"/>
              <a:t>, così si evita ridondanza di informazioni;</a:t>
            </a:r>
          </a:p>
        </p:txBody>
      </p:sp>
      <p:sp>
        <p:nvSpPr>
          <p:cNvPr id="3" name="Segnaposto numero diapositiva 11">
            <a:extLst>
              <a:ext uri="{FF2B5EF4-FFF2-40B4-BE49-F238E27FC236}">
                <a16:creationId xmlns:a16="http://schemas.microsoft.com/office/drawing/2014/main" id="{009E6197-8D3B-00CC-726B-948662B04F4B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6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8494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8BDD-605A-0056-F3DB-38B6F52E8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899E1D-D5A4-E95E-F64C-D9BF6AEA2590}"/>
              </a:ext>
            </a:extLst>
          </p:cNvPr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Gossip – fanout e </a:t>
            </a:r>
            <a:r>
              <a:rPr lang="en-US" sz="44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scambio</a:t>
            </a:r>
            <a:endParaRPr lang="en-US" sz="44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33833FD-385C-8CB7-D65B-F6CD4F26F4C2}"/>
              </a:ext>
            </a:extLst>
          </p:cNvPr>
          <p:cNvSpPr txBox="1"/>
          <p:nvPr/>
        </p:nvSpPr>
        <p:spPr>
          <a:xfrm>
            <a:off x="677334" y="2084832"/>
            <a:ext cx="8384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Selezione target</a:t>
            </a:r>
            <a:r>
              <a:rPr lang="it-IT" dirty="0"/>
              <a:t>: calcolo </a:t>
            </a:r>
            <a:r>
              <a:rPr lang="it-IT" dirty="0" err="1"/>
              <a:t>fanout</a:t>
            </a:r>
            <a:r>
              <a:rPr lang="it-IT" dirty="0"/>
              <a:t> dinamico </a:t>
            </a:r>
            <a:r>
              <a:rPr lang="it-IT" b="1" dirty="0"/>
              <a:t>k = ⌊log₂(</a:t>
            </a:r>
            <a:r>
              <a:rPr lang="it-IT" b="1" dirty="0" err="1"/>
              <a:t>N_alive</a:t>
            </a:r>
            <a:r>
              <a:rPr lang="it-IT" b="1" dirty="0"/>
              <a:t>)⌋ + 1</a:t>
            </a:r>
            <a:r>
              <a:rPr lang="it-IT" dirty="0"/>
              <a:t>, quindi scelta casuale di k peer non morti;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Round</a:t>
            </a:r>
            <a:r>
              <a:rPr lang="it-IT" dirty="0"/>
              <a:t>: build del messaggio → invio parallelo ai k target → destinatari eseguono merge, e se </a:t>
            </a:r>
            <a:r>
              <a:rPr lang="it-IT" dirty="0" err="1"/>
              <a:t>is_reply</a:t>
            </a:r>
            <a:r>
              <a:rPr lang="it-IT" dirty="0"/>
              <a:t> = false, inviano una </a:t>
            </a:r>
            <a:r>
              <a:rPr lang="it-IT" b="1" dirty="0" err="1"/>
              <a:t>reply</a:t>
            </a:r>
            <a:r>
              <a:rPr lang="it-IT" b="1" dirty="0"/>
              <a:t> diff-</a:t>
            </a:r>
            <a:r>
              <a:rPr lang="it-IT" b="1" dirty="0" err="1"/>
              <a:t>only</a:t>
            </a:r>
            <a:r>
              <a:rPr lang="it-IT" dirty="0"/>
              <a:t> a </a:t>
            </a:r>
            <a:r>
              <a:rPr lang="it-IT" dirty="0" err="1"/>
              <a:t>return_addr</a:t>
            </a:r>
            <a:r>
              <a:rPr lang="it-IT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Obiettivo</a:t>
            </a:r>
            <a:r>
              <a:rPr lang="it-IT" dirty="0"/>
              <a:t>: diffusione bidirezionale efficiente di aggiornamenti, con </a:t>
            </a:r>
            <a:r>
              <a:rPr lang="it-IT" b="1" dirty="0"/>
              <a:t>overhead controllato</a:t>
            </a:r>
            <a:r>
              <a:rPr lang="it-IT" dirty="0"/>
              <a:t> grazie a </a:t>
            </a:r>
            <a:r>
              <a:rPr lang="it-IT" dirty="0" err="1"/>
              <a:t>fanout</a:t>
            </a:r>
            <a:r>
              <a:rPr lang="it-IT" dirty="0"/>
              <a:t> dinamico e </a:t>
            </a:r>
            <a:r>
              <a:rPr lang="it-IT" dirty="0" err="1"/>
              <a:t>reply</a:t>
            </a:r>
            <a:r>
              <a:rPr lang="it-IT" dirty="0"/>
              <a:t> differenziale;</a:t>
            </a:r>
          </a:p>
        </p:txBody>
      </p:sp>
      <p:sp>
        <p:nvSpPr>
          <p:cNvPr id="3" name="Segnaposto numero diapositiva 11">
            <a:extLst>
              <a:ext uri="{FF2B5EF4-FFF2-40B4-BE49-F238E27FC236}">
                <a16:creationId xmlns:a16="http://schemas.microsoft.com/office/drawing/2014/main" id="{70348A72-F576-AD4E-B334-87E0D2FB6BEE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7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195016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C62DF2-C731-D2C5-97B2-215ABADFA980}"/>
              </a:ext>
            </a:extLst>
          </p:cNvPr>
          <p:cNvSpPr txBox="1"/>
          <p:nvPr/>
        </p:nvSpPr>
        <p:spPr>
          <a:xfrm>
            <a:off x="677334" y="609600"/>
            <a:ext cx="9792546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Fault detection – Quadro generale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D80A92-4C6C-256E-AB6F-3201F305CD15}"/>
              </a:ext>
            </a:extLst>
          </p:cNvPr>
          <p:cNvSpPr txBox="1"/>
          <p:nvPr/>
        </p:nvSpPr>
        <p:spPr>
          <a:xfrm>
            <a:off x="677334" y="1607234"/>
            <a:ext cx="8384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Meccanismo a </a:t>
            </a:r>
            <a:r>
              <a:rPr lang="it-IT" b="1" dirty="0" err="1"/>
              <a:t>timeout</a:t>
            </a:r>
            <a:r>
              <a:rPr lang="it-IT" dirty="0"/>
              <a:t>: </a:t>
            </a:r>
            <a:r>
              <a:rPr lang="it-IT" b="1" dirty="0"/>
              <a:t>ALIVE → SUSPECT → DEAD</a:t>
            </a:r>
            <a:r>
              <a:rPr lang="it-IT" dirty="0"/>
              <a:t> valutata nel </a:t>
            </a:r>
            <a:r>
              <a:rPr lang="it-IT" dirty="0" err="1"/>
              <a:t>suspicionLoop</a:t>
            </a:r>
            <a:r>
              <a:rPr lang="it-IT" dirty="0"/>
              <a:t>().</a:t>
            </a:r>
          </a:p>
        </p:txBody>
      </p:sp>
      <p:pic>
        <p:nvPicPr>
          <p:cNvPr id="5" name="Immagine 4" descr="Immagine che contiene schermata, nero&#10;&#10;Il contenuto generato dall'IA potrebbe non essere corretto.">
            <a:extLst>
              <a:ext uri="{FF2B5EF4-FFF2-40B4-BE49-F238E27FC236}">
                <a16:creationId xmlns:a16="http://schemas.microsoft.com/office/drawing/2014/main" id="{67413DE5-87B9-18D6-D237-293F156D8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34790"/>
            <a:ext cx="9535310" cy="271597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A22A9F1-BABC-BB36-361E-D82001834C9C}"/>
              </a:ext>
            </a:extLst>
          </p:cNvPr>
          <p:cNvSpPr txBox="1"/>
          <p:nvPr/>
        </p:nvSpPr>
        <p:spPr>
          <a:xfrm>
            <a:off x="677334" y="5435522"/>
            <a:ext cx="862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Inoltre ogni nodo mantiene la coppia </a:t>
            </a:r>
            <a:r>
              <a:rPr lang="it-IT" b="1" dirty="0"/>
              <a:t>⟨</a:t>
            </a:r>
            <a:r>
              <a:rPr lang="it-IT" b="1" dirty="0" err="1"/>
              <a:t>incarnation</a:t>
            </a:r>
            <a:r>
              <a:rPr lang="it-IT" b="1" dirty="0"/>
              <a:t>, </a:t>
            </a:r>
            <a:r>
              <a:rPr lang="it-IT" b="1" dirty="0" err="1"/>
              <a:t>heartbeat</a:t>
            </a:r>
            <a:r>
              <a:rPr lang="it-IT" b="1" dirty="0"/>
              <a:t>⟩ </a:t>
            </a:r>
            <a:r>
              <a:rPr lang="it-IT" dirty="0"/>
              <a:t>di ogni entry della membership per transizioni di stato particolari.</a:t>
            </a:r>
          </a:p>
        </p:txBody>
      </p:sp>
      <p:sp>
        <p:nvSpPr>
          <p:cNvPr id="7" name="Segnaposto numero diapositiva 11">
            <a:extLst>
              <a:ext uri="{FF2B5EF4-FFF2-40B4-BE49-F238E27FC236}">
                <a16:creationId xmlns:a16="http://schemas.microsoft.com/office/drawing/2014/main" id="{36C440B4-BA78-4B4D-4E0B-8703BB135D80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8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235797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FF73E-595A-0720-5442-EA12B1765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9AB2B4-ABEE-E4E5-D596-DC4D46E10460}"/>
              </a:ext>
            </a:extLst>
          </p:cNvPr>
          <p:cNvSpPr txBox="1"/>
          <p:nvPr/>
        </p:nvSpPr>
        <p:spPr>
          <a:xfrm>
            <a:off x="677334" y="609600"/>
            <a:ext cx="907017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Fault detection – Votes </a:t>
            </a:r>
            <a:r>
              <a:rPr lang="it-IT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4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Quorum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A3082A-C89B-12B0-C81C-9016FBEE7C8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7334" y="2175124"/>
            <a:ext cx="918104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Quando un peer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transita a DEAD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 nodo emette un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voto locale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inserendo la coppia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⟨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hb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⟩ </a:t>
            </a:r>
            <a:r>
              <a:rPr lang="it-IT" altLang="it-IT" dirty="0">
                <a:latin typeface="Arial" panose="020B0604020202020204" pitchFamily="34" charset="0"/>
              </a:rPr>
              <a:t>per fissare i valori nel voto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 voti hanno finestra di validità pari a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VoteWindow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it-IT" altLang="it-IT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voti vengono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aggregano in bucket (evitare votazioni duplicati) </a:t>
            </a:r>
            <a:r>
              <a:rPr lang="it-IT" altLang="it-IT" dirty="0">
                <a:latin typeface="Arial" panose="020B0604020202020204" pitchFamily="34" charset="0"/>
              </a:rPr>
              <a:t>durante i round di gossip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it-IT" altLang="it-IT" dirty="0">
                <a:latin typeface="Arial" panose="020B0604020202020204" pitchFamily="34" charset="0"/>
              </a:rPr>
              <a:t>e al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raggiungimento del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QuorumK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all’interno di un bucket, il nodo emette un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Death Certificate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CertTTL</a:t>
            </a:r>
            <a:r>
              <a:rPr lang="it-IT" altLang="it-IT" dirty="0">
                <a:latin typeface="Arial Unicode MS"/>
              </a:rPr>
              <a:t> come validità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Segnaposto numero diapositiva 11">
            <a:extLst>
              <a:ext uri="{FF2B5EF4-FFF2-40B4-BE49-F238E27FC236}">
                <a16:creationId xmlns:a16="http://schemas.microsoft.com/office/drawing/2014/main" id="{A75F8A43-BF6D-ADBD-F017-809B448FF63E}"/>
              </a:ext>
            </a:extLst>
          </p:cNvPr>
          <p:cNvSpPr txBox="1">
            <a:spLocks/>
          </p:cNvSpPr>
          <p:nvPr/>
        </p:nvSpPr>
        <p:spPr>
          <a:xfrm>
            <a:off x="11508661" y="6483350"/>
            <a:ext cx="68333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E1467D-0F8C-4CE3-B46E-A8BD937D9911}" type="slidenum">
              <a:rPr lang="it-IT" sz="1500" smtClean="0"/>
              <a:pPr/>
              <a:t>9</a:t>
            </a:fld>
            <a:endParaRPr lang="it-IT" sz="1500" dirty="0"/>
          </a:p>
        </p:txBody>
      </p:sp>
    </p:spTree>
    <p:extLst>
      <p:ext uri="{BB962C8B-B14F-4D97-AF65-F5344CB8AC3E}">
        <p14:creationId xmlns:p14="http://schemas.microsoft.com/office/powerpoint/2010/main" val="304700216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Astr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315</TotalTime>
  <Words>1083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Aptos</vt:lpstr>
      <vt:lpstr>Arial</vt:lpstr>
      <vt:lpstr>Arial Unicode MS</vt:lpstr>
      <vt:lpstr>Times New Roman</vt:lpstr>
      <vt:lpstr>Trebuchet MS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edoardo marchionni</dc:creator>
  <cp:lastModifiedBy>edoardo marchionni</cp:lastModifiedBy>
  <cp:revision>9</cp:revision>
  <dcterms:created xsi:type="dcterms:W3CDTF">2025-10-07T12:30:20Z</dcterms:created>
  <dcterms:modified xsi:type="dcterms:W3CDTF">2025-10-09T15:58:41Z</dcterms:modified>
</cp:coreProperties>
</file>