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564" r:id="rId4"/>
    <p:sldId id="531" r:id="rId5"/>
    <p:sldId id="548" r:id="rId6"/>
    <p:sldId id="565" r:id="rId7"/>
    <p:sldId id="566" r:id="rId8"/>
    <p:sldId id="534" r:id="rId9"/>
    <p:sldId id="567" r:id="rId10"/>
    <p:sldId id="568" r:id="rId11"/>
    <p:sldId id="571" r:id="rId12"/>
    <p:sldId id="364" r:id="rId13"/>
    <p:sldId id="576" r:id="rId14"/>
    <p:sldId id="344" r:id="rId15"/>
    <p:sldId id="456" r:id="rId16"/>
    <p:sldId id="277" r:id="rId17"/>
    <p:sldId id="529" r:id="rId18"/>
    <p:sldId id="554" r:id="rId19"/>
    <p:sldId id="539" r:id="rId20"/>
    <p:sldId id="572" r:id="rId21"/>
    <p:sldId id="540" r:id="rId22"/>
    <p:sldId id="541" r:id="rId23"/>
    <p:sldId id="561" r:id="rId24"/>
    <p:sldId id="532" r:id="rId25"/>
    <p:sldId id="573" r:id="rId26"/>
    <p:sldId id="574" r:id="rId27"/>
    <p:sldId id="590" r:id="rId28"/>
    <p:sldId id="575" r:id="rId29"/>
    <p:sldId id="577" r:id="rId30"/>
    <p:sldId id="563" r:id="rId31"/>
    <p:sldId id="578" r:id="rId32"/>
    <p:sldId id="579" r:id="rId33"/>
    <p:sldId id="412" r:id="rId34"/>
    <p:sldId id="416" r:id="rId35"/>
    <p:sldId id="592" r:id="rId36"/>
    <p:sldId id="580" r:id="rId37"/>
    <p:sldId id="581" r:id="rId38"/>
    <p:sldId id="582" r:id="rId39"/>
    <p:sldId id="584" r:id="rId40"/>
    <p:sldId id="536" r:id="rId41"/>
    <p:sldId id="583" r:id="rId42"/>
    <p:sldId id="593" r:id="rId43"/>
    <p:sldId id="585" r:id="rId44"/>
    <p:sldId id="586" r:id="rId45"/>
    <p:sldId id="587" r:id="rId46"/>
    <p:sldId id="588" r:id="rId47"/>
    <p:sldId id="594" r:id="rId48"/>
    <p:sldId id="595" r:id="rId49"/>
    <p:sldId id="596" r:id="rId50"/>
    <p:sldId id="597" r:id="rId51"/>
    <p:sldId id="589" r:id="rId52"/>
    <p:sldId id="591" r:id="rId53"/>
    <p:sldId id="27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00"/>
    <a:srgbClr val="FF6600"/>
    <a:srgbClr val="008000"/>
    <a:srgbClr val="996633"/>
    <a:srgbClr val="663300"/>
    <a:srgbClr val="990000"/>
    <a:srgbClr val="003300"/>
    <a:srgbClr val="99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3294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AEA6-FFE9-46B6-B297-6F0028D6909F}" type="datetimeFigureOut">
              <a:rPr lang="en-US" smtClean="0"/>
              <a:pPr/>
              <a:t>12/31/2021</a:t>
            </a:fld>
            <a:endParaRPr lang="af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f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A5CD-B160-4EB6-955B-DB1120A37B3D}" type="slidenum">
              <a:rPr lang="af-ZA" smtClean="0"/>
              <a:pPr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724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E33-7152-4F9D-82F2-9E729F25B6A7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BEC-E814-43C8-A247-E4FD238AF516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8EC6-CA2E-4B34-A80E-97F0F83E5E31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4663-5266-45CB-B858-C767A36F5386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7A3-3779-40F4-8FFB-1D6AF722D448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3123-9FBE-47B7-9C25-F434EA5DD30D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EBE-163C-4884-88C3-2906BDFCFECC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9641-B85C-4039-BF42-FFB0A3A2B132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8E72-661F-439D-962A-845E494E0E83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3E9-CC96-4B9A-8B51-530F83A57802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680-6AD4-4FA5-B588-38AD0438A0EC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B46E-2FA8-4301-8655-4F3EADA7013F}" type="datetime1">
              <a:rPr lang="en-US" smtClean="0"/>
              <a:pPr/>
              <a:t>12/31/2021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EC74A-F2FB-4CA5-A2CD-62B0BFBF7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10" y="536037"/>
            <a:ext cx="9183610" cy="63219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0"/>
            <a:ext cx="9131876" cy="1754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Growth Mindset :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the New Psychology of Success</a:t>
            </a:r>
            <a:endParaRPr lang="id-ID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07504" y="260648"/>
            <a:ext cx="874846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sw-FR" sz="3600" noProof="1">
                <a:solidFill>
                  <a:schemeClr val="bg1"/>
                </a:solidFill>
              </a:rPr>
              <a:t>Saat menghadapi kesulitan, </a:t>
            </a:r>
            <a:r>
              <a:rPr lang="gsw-FR" sz="3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cenderung lebih mudah untuk menyerah dan lalu enggan melanjutkan action-nya lagi. 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sw-FR" sz="3600" noProof="1">
                <a:solidFill>
                  <a:schemeClr val="bg1"/>
                </a:solidFill>
              </a:rPr>
              <a:t>Saat menghadapi problem yang rumit, akan cenderung menganggap dirinya tidak akan sanggup mengatasinya; atau menganggap </a:t>
            </a:r>
            <a:r>
              <a:rPr lang="gsw-FR" sz="3600" b="1" noProof="1">
                <a:solidFill>
                  <a:schemeClr val="bg1"/>
                </a:solidFill>
              </a:rPr>
              <a:t>level kompleksitas problem itu jauh di atas kapabilitas yang dimilikinya</a:t>
            </a:r>
          </a:p>
        </p:txBody>
      </p:sp>
    </p:spTree>
    <p:extLst>
      <p:ext uri="{BB962C8B-B14F-4D97-AF65-F5344CB8AC3E}">
        <p14:creationId xmlns:p14="http://schemas.microsoft.com/office/powerpoint/2010/main" val="285606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85FD3-97F2-4749-86AD-D2AB3576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71" y="355785"/>
            <a:ext cx="9144000" cy="6534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6369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32412" y="164294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600" noProof="1">
                <a:solidFill>
                  <a:schemeClr val="bg1"/>
                </a:solidFill>
              </a:rPr>
              <a:t>Mudah kehilangan rasa percaya diri akan kemampuan, kecakapan dan kompetensi dirinya untuk mengatasi berbagai masalah dan melakukan action dengan sukses. </a:t>
            </a:r>
          </a:p>
        </p:txBody>
      </p:sp>
    </p:spTree>
    <p:extLst>
      <p:ext uri="{BB962C8B-B14F-4D97-AF65-F5344CB8AC3E}">
        <p14:creationId xmlns:p14="http://schemas.microsoft.com/office/powerpoint/2010/main" val="3982902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0F813-3853-4098-BBA2-291D1786E5AB}"/>
              </a:ext>
            </a:extLst>
          </p:cNvPr>
          <p:cNvSpPr/>
          <p:nvPr/>
        </p:nvSpPr>
        <p:spPr>
          <a:xfrm>
            <a:off x="0" y="0"/>
            <a:ext cx="913848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0" name="Rectangle 9"/>
          <p:cNvSpPr/>
          <p:nvPr/>
        </p:nvSpPr>
        <p:spPr>
          <a:xfrm>
            <a:off x="0" y="2015622"/>
            <a:ext cx="9144000" cy="230212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902867"/>
            <a:ext cx="9144000" cy="15956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59438"/>
            <a:ext cx="9144000" cy="1046413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14" y="40476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Mindset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513" y="2105143"/>
            <a:ext cx="89589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tangguh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optimis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dan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lebih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konsisten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action</a:t>
            </a:r>
            <a:endParaRPr lang="id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90658" y="5054504"/>
            <a:ext cx="728301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Depan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Top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Markotop</a:t>
            </a:r>
            <a:endParaRPr lang="en-US" sz="7200" dirty="0"/>
          </a:p>
        </p:txBody>
      </p:sp>
      <p:sp>
        <p:nvSpPr>
          <p:cNvPr id="12" name="Down Arrow 11"/>
          <p:cNvSpPr/>
          <p:nvPr/>
        </p:nvSpPr>
        <p:spPr>
          <a:xfrm>
            <a:off x="3956104" y="1295664"/>
            <a:ext cx="1152128" cy="74957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995936" y="4326803"/>
            <a:ext cx="1152128" cy="749578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0F813-3853-4098-BBA2-291D1786E5AB}"/>
              </a:ext>
            </a:extLst>
          </p:cNvPr>
          <p:cNvSpPr/>
          <p:nvPr/>
        </p:nvSpPr>
        <p:spPr>
          <a:xfrm>
            <a:off x="0" y="0"/>
            <a:ext cx="9138486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q-AL"/>
          </a:p>
        </p:txBody>
      </p:sp>
      <p:sp>
        <p:nvSpPr>
          <p:cNvPr id="10" name="Rectangle 9"/>
          <p:cNvSpPr/>
          <p:nvPr/>
        </p:nvSpPr>
        <p:spPr>
          <a:xfrm>
            <a:off x="0" y="2015622"/>
            <a:ext cx="9144000" cy="23021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902867"/>
            <a:ext cx="9144000" cy="159569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59438"/>
            <a:ext cx="9144000" cy="1046413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514" y="40476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Mindset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92513" y="2105143"/>
            <a:ext cx="895897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Cenderung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pesimis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kurang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tekun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kurang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kreatif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menemukan</a:t>
            </a:r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</a:t>
            </a:r>
            <a:endParaRPr lang="id-ID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59632" y="5054504"/>
            <a:ext cx="622798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Depan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Nyungsep</a:t>
            </a:r>
            <a:endParaRPr lang="en-US" sz="7200" dirty="0"/>
          </a:p>
        </p:txBody>
      </p:sp>
      <p:sp>
        <p:nvSpPr>
          <p:cNvPr id="12" name="Down Arrow 11"/>
          <p:cNvSpPr/>
          <p:nvPr/>
        </p:nvSpPr>
        <p:spPr>
          <a:xfrm>
            <a:off x="3956104" y="1295664"/>
            <a:ext cx="1152128" cy="749578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995936" y="4326803"/>
            <a:ext cx="1152128" cy="749578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2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467544" y="335845"/>
            <a:ext cx="80010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6600" b="1" noProof="1">
                <a:solidFill>
                  <a:schemeClr val="bg1"/>
                </a:solidFill>
              </a:rPr>
              <a:t>Ada 3 faktor yang menentukan apakah seseorang akan memiliki growth mindset atau fixed mindset</a:t>
            </a:r>
          </a:p>
        </p:txBody>
      </p:sp>
    </p:spTree>
    <p:extLst>
      <p:ext uri="{BB962C8B-B14F-4D97-AF65-F5344CB8AC3E}">
        <p14:creationId xmlns:p14="http://schemas.microsoft.com/office/powerpoint/2010/main" val="255112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0D1A3-E228-4408-BD64-CA9A0474A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56" y="699843"/>
            <a:ext cx="9247956" cy="616530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9144000" cy="13407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99175"/>
            <a:ext cx="8844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 1 : Personal Experience</a:t>
            </a:r>
            <a:endParaRPr lang="af-ZA" sz="44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15</a:t>
            </a:fld>
            <a:endParaRPr lang="af-ZA" sz="1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06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85736" y="188640"/>
            <a:ext cx="392622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Seseorang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dengan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lebih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banyak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pengalaman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keberhasilan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cenderung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akan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makin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percaya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diri</a:t>
            </a:r>
            <a:r>
              <a:rPr lang="en-US" sz="4000" dirty="0">
                <a:solidFill>
                  <a:schemeClr val="bg1"/>
                </a:solidFill>
              </a:rPr>
              <a:t>, dan </a:t>
            </a:r>
            <a:r>
              <a:rPr lang="en-US" sz="4000" dirty="0" err="1">
                <a:solidFill>
                  <a:schemeClr val="bg1"/>
                </a:solidFill>
              </a:rPr>
              <a:t>mudah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menumbuhkan</a:t>
            </a:r>
            <a:r>
              <a:rPr lang="en-US" sz="4000" dirty="0">
                <a:solidFill>
                  <a:schemeClr val="bg1"/>
                </a:solidFill>
              </a:rPr>
              <a:t> growth mindset.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16</a:t>
            </a:fld>
            <a:endParaRPr lang="af-ZA" sz="1800" b="1" dirty="0">
              <a:solidFill>
                <a:srgbClr val="0000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AE3064-504E-4054-859C-FAE74FAEB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-14482"/>
            <a:ext cx="4593779" cy="688394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900C6F-3D87-4462-BD53-0CEB2B42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90"/>
            <a:ext cx="9071992" cy="6096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63480" y="1"/>
            <a:ext cx="4680519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24061" y="163858"/>
            <a:ext cx="4427983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800" noProof="1">
                <a:solidFill>
                  <a:schemeClr val="bg1"/>
                </a:solidFill>
              </a:rPr>
              <a:t>Sebaliknya, seseorang yang berkali-kali mengalami pengalaman kegagalan akan cenderung makin menurun rasa percaya dirinya,dan  benih-benih fixed mindset akan muncul</a:t>
            </a:r>
            <a:endParaRPr lang="af-ZA" sz="38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10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BAF95-8434-4923-8DC3-703D9E7C3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1" y="-1"/>
            <a:ext cx="7202658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1"/>
            <a:ext cx="9144000" cy="13407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99175"/>
            <a:ext cx="86649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 2 : Lingkungan Sosial</a:t>
            </a:r>
            <a:endParaRPr lang="af-ZA" sz="44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3566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476672"/>
            <a:ext cx="86947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4000" noProof="1">
                <a:solidFill>
                  <a:schemeClr val="bg1"/>
                </a:solidFill>
              </a:rPr>
              <a:t>Lingkungan sosial di sekitar kita juga amat menentukan pola mindset kita. Jika lingkungan dekat kita lebih sering </a:t>
            </a:r>
            <a:r>
              <a:rPr lang="gsw-FR" sz="4000" b="1" noProof="1">
                <a:solidFill>
                  <a:schemeClr val="bg1"/>
                </a:solidFill>
              </a:rPr>
              <a:t>menunjukkan kalimat-kalimat negatif yang tidak suportif, atau malah merendahkan potensi kita</a:t>
            </a:r>
            <a:r>
              <a:rPr lang="gsw-FR" sz="4000" noProof="1">
                <a:solidFill>
                  <a:schemeClr val="bg1"/>
                </a:solidFill>
              </a:rPr>
              <a:t>, maka pelan-pelan kita akan makin kurang percaya diri, dan fixed mindset juga terbentuk. </a:t>
            </a:r>
          </a:p>
        </p:txBody>
      </p:sp>
    </p:spTree>
    <p:extLst>
      <p:ext uri="{BB962C8B-B14F-4D97-AF65-F5344CB8AC3E}">
        <p14:creationId xmlns:p14="http://schemas.microsoft.com/office/powerpoint/2010/main" val="375704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652E8-34B0-49CC-9A7A-5AD7B6345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28" y="-11665"/>
            <a:ext cx="51435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CFE21E-F4C4-481F-89FB-2FD58C8B972D}"/>
              </a:ext>
            </a:extLst>
          </p:cNvPr>
          <p:cNvSpPr/>
          <p:nvPr/>
        </p:nvSpPr>
        <p:spPr>
          <a:xfrm>
            <a:off x="-31922" y="22774"/>
            <a:ext cx="457292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7A998-14C7-497F-A2DC-D789DD47971A}"/>
              </a:ext>
            </a:extLst>
          </p:cNvPr>
          <p:cNvSpPr/>
          <p:nvPr/>
        </p:nvSpPr>
        <p:spPr>
          <a:xfrm>
            <a:off x="184565" y="116632"/>
            <a:ext cx="4139952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af-ZA" sz="3700" noProof="1"/>
              <a:t>Buku Mindset ditulis oleh </a:t>
            </a:r>
            <a:r>
              <a:rPr lang="af-ZA" sz="3700" b="1" noProof="1"/>
              <a:t>Prof Carol Dweck, guru besar ilmu psikologi dari University of Stanford</a:t>
            </a:r>
            <a:r>
              <a:rPr lang="af-ZA" sz="3700" noProof="1"/>
              <a:t>. Buku ini telah menjadi international best seller, dan terjual lebih dari 2 juta copy. </a:t>
            </a:r>
            <a:endParaRPr lang="af-ZA" sz="3700" noProof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40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476672"/>
            <a:ext cx="86947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4000" noProof="1">
                <a:solidFill>
                  <a:schemeClr val="bg1"/>
                </a:solidFill>
              </a:rPr>
              <a:t>Tidak jarang, justru lingkaran sosial yang terdekat dengan kita yang sering melontarkan kalimat seperti : </a:t>
            </a:r>
            <a:r>
              <a:rPr lang="gsw-FR" sz="4000" i="1" noProof="1">
                <a:solidFill>
                  <a:schemeClr val="bg1"/>
                </a:solidFill>
              </a:rPr>
              <a:t>ah, impianmu ketinggian; atau emang kamu bisa? Atau udah lah ndak usah terlalu muluk-muluk harapannya.</a:t>
            </a:r>
            <a:r>
              <a:rPr lang="gsw-FR" sz="4000" noProof="1">
                <a:solidFill>
                  <a:schemeClr val="bg1"/>
                </a:solidFill>
              </a:rPr>
              <a:t>....atau puluhan kalimat negatif lainnya yang justru membikin hati kita down.....</a:t>
            </a:r>
          </a:p>
        </p:txBody>
      </p:sp>
    </p:spTree>
    <p:extLst>
      <p:ext uri="{BB962C8B-B14F-4D97-AF65-F5344CB8AC3E}">
        <p14:creationId xmlns:p14="http://schemas.microsoft.com/office/powerpoint/2010/main" val="5286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49FAFB-12B6-4EEF-A1B3-91EE3217B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9549"/>
            <a:ext cx="9144000" cy="50241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26180" y="3775"/>
            <a:ext cx="9170180" cy="234510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43508" y="116632"/>
            <a:ext cx="88569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3200" b="1" noProof="1">
                <a:solidFill>
                  <a:schemeClr val="bg1"/>
                </a:solidFill>
              </a:rPr>
              <a:t>Di berbagai media sosial juga acap muncul kalimat negatif yang tidak suportif, atau malah bernuansa nyinyir, dan semuanya berdampak buruk bagi pengembangan growth mindset kita.</a:t>
            </a:r>
          </a:p>
        </p:txBody>
      </p:sp>
    </p:spTree>
    <p:extLst>
      <p:ext uri="{BB962C8B-B14F-4D97-AF65-F5344CB8AC3E}">
        <p14:creationId xmlns:p14="http://schemas.microsoft.com/office/powerpoint/2010/main" val="3556981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537D1A-87C1-462A-9993-8557D2FF9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904"/>
            <a:ext cx="9144000" cy="514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06" y="30318"/>
            <a:ext cx="9144000" cy="253458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07523" y="116632"/>
            <a:ext cx="8789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3600" noProof="1">
                <a:solidFill>
                  <a:schemeClr val="bg1"/>
                </a:solidFill>
              </a:rPr>
              <a:t>Sebaliknya, growth mindset akan tumbuh jika lingkungan sosial dekat kita sering memberikan kalimat supportif yang membuat kita makin bersemangat dan percaya diri. </a:t>
            </a:r>
          </a:p>
        </p:txBody>
      </p:sp>
    </p:spTree>
    <p:extLst>
      <p:ext uri="{BB962C8B-B14F-4D97-AF65-F5344CB8AC3E}">
        <p14:creationId xmlns:p14="http://schemas.microsoft.com/office/powerpoint/2010/main" val="393081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2F2CE0-8FF1-43E4-B718-68E8BF304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43" y="758952"/>
            <a:ext cx="9144000" cy="60990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077" y="1"/>
            <a:ext cx="9096780" cy="134076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6232" y="188640"/>
            <a:ext cx="903678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Faktor 3 : Personal Belief and Thinking</a:t>
            </a:r>
            <a:endParaRPr lang="af-ZA" sz="32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028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2502DE-642B-4FAF-A441-00B704BDA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" y="1713432"/>
            <a:ext cx="9144000" cy="5144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8514" y="1"/>
            <a:ext cx="9152513" cy="278092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790" y="113191"/>
            <a:ext cx="88204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noProof="1">
                <a:solidFill>
                  <a:schemeClr val="bg1"/>
                </a:solidFill>
              </a:rPr>
              <a:t>Orang pesimis yang selalu overthinking dan  cemas memikirkan masa depan; biasanya akan lebih mudah terjatuh dalam jebakan fixed mindset. </a:t>
            </a:r>
            <a:endParaRPr lang="af-ZA" sz="40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8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F1595-D5A8-4EF9-8695-40489771E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14" y="774971"/>
            <a:ext cx="9144000" cy="60989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8514" y="2"/>
            <a:ext cx="9152513" cy="242151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61790" y="56597"/>
            <a:ext cx="88204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noProof="1">
                <a:solidFill>
                  <a:schemeClr val="bg1"/>
                </a:solidFill>
              </a:rPr>
              <a:t>Demikian juga, seseorang yang terlalu sering fokus pada kekurangan, pada aneka kesulitan hidupnya, cenderung akan lebih mudah jatuh dalam jebakan fixed mindset.</a:t>
            </a:r>
            <a:endParaRPr lang="af-ZA" sz="3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29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2E258-1F9B-4889-B946-1DF43D68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48"/>
            <a:ext cx="9144000" cy="67757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506" y="30318"/>
            <a:ext cx="9144000" cy="253458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07523" y="116632"/>
            <a:ext cx="8789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3600" noProof="1">
                <a:solidFill>
                  <a:schemeClr val="bg1"/>
                </a:solidFill>
              </a:rPr>
              <a:t>Sebaliknya, growth mindset akan tumbuh jika seseorang lebih sering melihat potensi kelebihan yang ada pada dirinya (betapapun kecilnya potensi ini) serta fokus pada solusi. </a:t>
            </a:r>
          </a:p>
        </p:txBody>
      </p:sp>
    </p:spTree>
    <p:extLst>
      <p:ext uri="{BB962C8B-B14F-4D97-AF65-F5344CB8AC3E}">
        <p14:creationId xmlns:p14="http://schemas.microsoft.com/office/powerpoint/2010/main" val="4034697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395536" y="908720"/>
            <a:ext cx="835292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gsw-FR" sz="4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Rekap 3 faktor yang menentukan pembentukan growth mindset vs fixed mindset :</a:t>
            </a:r>
          </a:p>
          <a:p>
            <a:pPr marL="571500" indent="-571500" algn="ctr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400" b="1" noProof="1">
                <a:solidFill>
                  <a:schemeClr val="bg1"/>
                </a:solidFill>
              </a:rPr>
              <a:t>Pengalaman Personal</a:t>
            </a:r>
          </a:p>
          <a:p>
            <a:pPr marL="571500" indent="-571500" algn="ctr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400" b="1" noProof="1">
                <a:solidFill>
                  <a:schemeClr val="bg1"/>
                </a:solidFill>
              </a:rPr>
              <a:t>Lingkungan Sosial</a:t>
            </a:r>
          </a:p>
          <a:p>
            <a:pPr marL="571500" indent="-571500" algn="ctr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400" b="1" noProof="1">
                <a:solidFill>
                  <a:schemeClr val="bg1"/>
                </a:solidFill>
              </a:rPr>
              <a:t>Personal Belief</a:t>
            </a:r>
            <a:endParaRPr lang="gsw-FR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3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2084D-D2A7-4229-A4C7-73A87D00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341" y="1772816"/>
            <a:ext cx="9168341" cy="51571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20486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455373" y="188640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5400" b="1" noProof="1">
                <a:solidFill>
                  <a:schemeClr val="bg1"/>
                </a:solidFill>
              </a:rPr>
              <a:t>4 kiat untuk menumbuhkan growth mindset......</a:t>
            </a:r>
          </a:p>
        </p:txBody>
      </p:sp>
    </p:spTree>
    <p:extLst>
      <p:ext uri="{BB962C8B-B14F-4D97-AF65-F5344CB8AC3E}">
        <p14:creationId xmlns:p14="http://schemas.microsoft.com/office/powerpoint/2010/main" val="2492595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571472" y="1124744"/>
            <a:ext cx="80010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6600" b="1" noProof="1">
                <a:solidFill>
                  <a:schemeClr val="bg1"/>
                </a:solidFill>
              </a:rPr>
              <a:t>Kiat 1 : Rayakan Kemenangan-kemenangan Kecil (Small Wins)</a:t>
            </a:r>
          </a:p>
        </p:txBody>
      </p:sp>
    </p:spTree>
    <p:extLst>
      <p:ext uri="{BB962C8B-B14F-4D97-AF65-F5344CB8AC3E}">
        <p14:creationId xmlns:p14="http://schemas.microsoft.com/office/powerpoint/2010/main" val="178873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0652E8-34B0-49CC-9A7A-5AD7B6345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28" y="-11665"/>
            <a:ext cx="51435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CFE21E-F4C4-481F-89FB-2FD58C8B972D}"/>
              </a:ext>
            </a:extLst>
          </p:cNvPr>
          <p:cNvSpPr/>
          <p:nvPr/>
        </p:nvSpPr>
        <p:spPr>
          <a:xfrm>
            <a:off x="-31922" y="22774"/>
            <a:ext cx="4572927" cy="6858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7A998-14C7-497F-A2DC-D789DD47971A}"/>
              </a:ext>
            </a:extLst>
          </p:cNvPr>
          <p:cNvSpPr/>
          <p:nvPr/>
        </p:nvSpPr>
        <p:spPr>
          <a:xfrm>
            <a:off x="184565" y="116632"/>
            <a:ext cx="4139952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af-ZA" sz="3700" noProof="1"/>
              <a:t>Buku Mindset mengulik tentang strategi untuk membangun </a:t>
            </a:r>
            <a:r>
              <a:rPr lang="af-ZA" sz="37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growth mindset</a:t>
            </a:r>
            <a:r>
              <a:rPr lang="af-ZA" sz="37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af-ZA" sz="3700" noProof="1"/>
              <a:t>yang krusial bagi sukses masa depan; dan sebaliknya cara men-delete </a:t>
            </a:r>
            <a:r>
              <a:rPr lang="af-ZA" sz="37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fixed mindset </a:t>
            </a:r>
            <a:r>
              <a:rPr lang="af-ZA" sz="3700" noProof="1"/>
              <a:t>yang bikin nasib stagnan. </a:t>
            </a:r>
            <a:endParaRPr lang="af-ZA" sz="3700" noProof="1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35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30506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4000" noProof="1">
                <a:solidFill>
                  <a:schemeClr val="bg1"/>
                </a:solidFill>
              </a:rPr>
              <a:t>Pengalaman keberhasilan, betapapun kecilnya (small wins), memiliki dampak penting bagi pertumbuhan rasa percaya diri kita. Pencapaian-pencapaian positif yang kecil ini sebaiknya lebih sering disyukuri dan diapresiasi. Kita mesti perlu melakukan ritual untuk mensyukuri setiap pencapaian positif (betapapun kecilnya) dalam keseharian yang kita lalui. </a:t>
            </a:r>
            <a:endParaRPr lang="gsw-FR" sz="40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656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F977E5-0EF5-497D-BAE3-EB3EF8041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752"/>
            <a:ext cx="9144000" cy="5760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116632"/>
            <a:ext cx="86409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4000" noProof="1">
                <a:solidFill>
                  <a:schemeClr val="bg1"/>
                </a:solidFill>
              </a:rPr>
              <a:t>Rutin mensyukuri keberhasilan kecil ini akan berdampak positif bagi rasa percaya diri kita; dan pelan-pelan hal ini juga akan makin mengembangkan potensi growth mindset dalam diri kita. </a:t>
            </a:r>
          </a:p>
        </p:txBody>
      </p:sp>
    </p:spTree>
    <p:extLst>
      <p:ext uri="{BB962C8B-B14F-4D97-AF65-F5344CB8AC3E}">
        <p14:creationId xmlns:p14="http://schemas.microsoft.com/office/powerpoint/2010/main" val="360885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64096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4000" noProof="1">
                <a:solidFill>
                  <a:schemeClr val="bg1"/>
                </a:solidFill>
              </a:rPr>
              <a:t>Maka, rumuskan small actions yang ingin Anda jalani. Small actions = tindakan/ pekerjaan/aktivitas yang simpel dan mudah dilakukan.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4000" noProof="1">
                <a:solidFill>
                  <a:schemeClr val="bg1"/>
                </a:solidFill>
              </a:rPr>
              <a:t>Lalu begitu Anda berhasil melakukan small actions itu, syukuri dan rayakan keberhasilannya. Ritual simpel seperti ini ternyata terbukti bisa menumbuhkan growth mindset dalam diri kita. </a:t>
            </a:r>
            <a:endParaRPr lang="gsw-FR" sz="40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4467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916832"/>
            <a:ext cx="83181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noProof="1">
                <a:solidFill>
                  <a:srgbClr val="002060"/>
                </a:solidFill>
              </a:rPr>
              <a:t>Tuliskan dan renungkan Small Wins Anda di minggu ini, atau </a:t>
            </a:r>
          </a:p>
          <a:p>
            <a:pPr algn="ctr"/>
            <a:r>
              <a:rPr lang="en-US" sz="4800" b="1" noProof="1">
                <a:solidFill>
                  <a:srgbClr val="002060"/>
                </a:solidFill>
              </a:rPr>
              <a:t>bulan ini; lalu syukuri keberhsilan kecil ini.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#1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619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916832"/>
            <a:ext cx="83181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noProof="1">
                <a:solidFill>
                  <a:srgbClr val="002060"/>
                </a:solidFill>
              </a:rPr>
              <a:t>Saya sukses membaca buku 3 halaman selama 3 malam berturut-turut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7643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Contoh Action Plan #1 :</a:t>
            </a:r>
          </a:p>
        </p:txBody>
      </p:sp>
    </p:spTree>
    <p:extLst>
      <p:ext uri="{BB962C8B-B14F-4D97-AF65-F5344CB8AC3E}">
        <p14:creationId xmlns:p14="http://schemas.microsoft.com/office/powerpoint/2010/main" val="296329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916832"/>
            <a:ext cx="83181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noProof="1">
                <a:solidFill>
                  <a:srgbClr val="002060"/>
                </a:solidFill>
              </a:rPr>
              <a:t>Saya sukses menulis laporan penyelesaian tugas sebanyak 2 halaman hari ini.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7643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Contoh Action Plan #1 :</a:t>
            </a:r>
          </a:p>
        </p:txBody>
      </p:sp>
    </p:spTree>
    <p:extLst>
      <p:ext uri="{BB962C8B-B14F-4D97-AF65-F5344CB8AC3E}">
        <p14:creationId xmlns:p14="http://schemas.microsoft.com/office/powerpoint/2010/main" val="14214910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571472" y="1124744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6600" b="1" noProof="1">
                <a:solidFill>
                  <a:schemeClr val="bg1"/>
                </a:solidFill>
              </a:rPr>
              <a:t>Kiat 2 : Lakukan Positive </a:t>
            </a:r>
          </a:p>
          <a:p>
            <a:pPr algn="ctr"/>
            <a:r>
              <a:rPr lang="gsw-FR" sz="6600" b="1" noProof="1">
                <a:solidFill>
                  <a:schemeClr val="bg1"/>
                </a:solidFill>
              </a:rPr>
              <a:t>Mental Exercise</a:t>
            </a:r>
          </a:p>
        </p:txBody>
      </p:sp>
    </p:spTree>
    <p:extLst>
      <p:ext uri="{BB962C8B-B14F-4D97-AF65-F5344CB8AC3E}">
        <p14:creationId xmlns:p14="http://schemas.microsoft.com/office/powerpoint/2010/main" val="893613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30506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4000" noProof="1">
                <a:solidFill>
                  <a:schemeClr val="bg1"/>
                </a:solidFill>
              </a:rPr>
              <a:t>Positive Mental Exercise = membayangkan di benak Anda, beragam problem pekerjaan atau problem hidup yang Anda alami. Bayangkan pula kendala dan hambatannya. Lalu setelah itu, bayangkan </a:t>
            </a:r>
            <a:r>
              <a:rPr lang="gsw-FR" sz="4000" b="1" noProof="1">
                <a:solidFill>
                  <a:schemeClr val="bg1"/>
                </a:solidFill>
              </a:rPr>
              <a:t>ACTION apa yang akan Anda lakukan sebagai JALAN KELUARNYA</a:t>
            </a:r>
            <a:r>
              <a:rPr lang="gsw-FR" sz="4000" noProof="1">
                <a:solidFill>
                  <a:schemeClr val="bg1"/>
                </a:solidFill>
              </a:rPr>
              <a:t>. Bayangkan Anda bisa </a:t>
            </a:r>
            <a:r>
              <a:rPr lang="gsw-FR" sz="4000" b="1" u="sng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melakukan action dan solusi itu secara efektif dan optimal. </a:t>
            </a:r>
          </a:p>
        </p:txBody>
      </p:sp>
    </p:spTree>
    <p:extLst>
      <p:ext uri="{BB962C8B-B14F-4D97-AF65-F5344CB8AC3E}">
        <p14:creationId xmlns:p14="http://schemas.microsoft.com/office/powerpoint/2010/main" val="201987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305068"/>
            <a:ext cx="86409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4000" noProof="1">
                <a:solidFill>
                  <a:schemeClr val="bg1"/>
                </a:solidFill>
              </a:rPr>
              <a:t>Positive Mental Exercise mengajak kita untuk tidak hanya mikir aneka kesulitan dan problem yang bikin stress. Namun yang lebih utama adalah : </a:t>
            </a:r>
            <a:r>
              <a:rPr lang="gsw-FR" sz="4000" b="1" noProof="1">
                <a:solidFill>
                  <a:schemeClr val="bg1"/>
                </a:solidFill>
              </a:rPr>
              <a:t>mengajak kita untuk selalu memikirkan potensi solusi apa yang bisa kita lakukan</a:t>
            </a:r>
            <a:r>
              <a:rPr lang="gsw-FR" sz="4000" noProof="1">
                <a:solidFill>
                  <a:schemeClr val="bg1"/>
                </a:solidFill>
              </a:rPr>
              <a:t>. Selain itu,  kita juga diajak untuk </a:t>
            </a:r>
            <a:r>
              <a:rPr lang="gsw-FR" sz="4000" b="1" u="sng" noProof="1">
                <a:solidFill>
                  <a:schemeClr val="bg1"/>
                </a:solidFill>
              </a:rPr>
              <a:t>membayangkan seolah kita benar-benar bisa melakukan beragam action solusi itu dengan sukses dan efektif.  </a:t>
            </a:r>
            <a:endParaRPr lang="gsw-FR" sz="40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769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51520" y="188640"/>
            <a:ext cx="86409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32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Langkah Melakukan Positive Mental Exercise secara efektif 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200" noProof="1">
                <a:solidFill>
                  <a:schemeClr val="bg1"/>
                </a:solidFill>
              </a:rPr>
              <a:t>Pikirkan problem yang Anda hadapi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200" noProof="1">
                <a:solidFill>
                  <a:schemeClr val="bg1"/>
                </a:solidFill>
              </a:rPr>
              <a:t>Pikirkan dan bayangkan action apa yang akan Anda lakukan sebagai jalan keluar (solusi)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200" noProof="1">
                <a:solidFill>
                  <a:schemeClr val="bg1"/>
                </a:solidFill>
              </a:rPr>
              <a:t>Bayangkan dengan detil langkah demi langkah action itu; bagaimana Anda akan melakukannya, kapan akan dilakukan, dan hasil apa yang diharapkan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200" b="1" noProof="1">
                <a:solidFill>
                  <a:schemeClr val="bg1"/>
                </a:solidFill>
              </a:rPr>
              <a:t>Bayangkan Anda berhasil melakukan segenap langkah action itu dengan efektif.</a:t>
            </a:r>
          </a:p>
        </p:txBody>
      </p:sp>
    </p:spTree>
    <p:extLst>
      <p:ext uri="{BB962C8B-B14F-4D97-AF65-F5344CB8AC3E}">
        <p14:creationId xmlns:p14="http://schemas.microsoft.com/office/powerpoint/2010/main" val="825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E7B510-9090-49A8-AC3C-40404EC59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56" y="-72080"/>
            <a:ext cx="5486400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63480" y="1"/>
            <a:ext cx="4680519" cy="6857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16015" y="99175"/>
            <a:ext cx="435597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4400" noProof="1">
                <a:solidFill>
                  <a:schemeClr val="bg1"/>
                </a:solidFill>
              </a:rPr>
              <a:t>Studi yang dilakukan Prof Dweck menemukan dua tipe mindset, yakni GROWTH MINDSET dan FIXED MINDSET. </a:t>
            </a:r>
            <a:endParaRPr lang="af-ZA" sz="3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685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E070E-4CEA-4B87-BFF9-DFE3E207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-8401"/>
            <a:ext cx="5323827" cy="68952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4369" y="0"/>
            <a:ext cx="4874401" cy="68952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63707" y="58846"/>
            <a:ext cx="45182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3600" noProof="1">
                <a:solidFill>
                  <a:schemeClr val="bg1"/>
                </a:solidFill>
              </a:rPr>
              <a:t>Studi menunjukkan positive mental exercise terbukti mampu mempuat kita lebih sukses dalam menaklukkan tantangan hidup, dan dengan itu juga pelan-pelan bisa menumbuhkan growth mindset dalam sekujur batin kita. </a:t>
            </a:r>
          </a:p>
        </p:txBody>
      </p:sp>
    </p:spTree>
    <p:extLst>
      <p:ext uri="{BB962C8B-B14F-4D97-AF65-F5344CB8AC3E}">
        <p14:creationId xmlns:p14="http://schemas.microsoft.com/office/powerpoint/2010/main" val="2392210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4369" y="0"/>
            <a:ext cx="9158369" cy="689521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79512" y="476672"/>
            <a:ext cx="865676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4000" noProof="1">
                <a:solidFill>
                  <a:schemeClr val="bg1"/>
                </a:solidFill>
              </a:rPr>
              <a:t>Studi juga membuktikan : latihan otak dan membayangkan seolah Anda berhasil menjalankan solusi </a:t>
            </a:r>
          </a:p>
          <a:p>
            <a:pPr algn="ctr"/>
            <a:r>
              <a:rPr lang="gsw-FR" sz="4000" noProof="1">
                <a:solidFill>
                  <a:schemeClr val="bg1"/>
                </a:solidFill>
              </a:rPr>
              <a:t>dengan efektif, memang </a:t>
            </a:r>
            <a:r>
              <a:rPr lang="gsw-FR" sz="4000" b="1" u="sng" noProof="1">
                <a:solidFill>
                  <a:schemeClr val="bg1"/>
                </a:solidFill>
              </a:rPr>
              <a:t>benar-benar bisa membuat Anda efektif </a:t>
            </a:r>
          </a:p>
          <a:p>
            <a:pPr algn="ctr"/>
            <a:r>
              <a:rPr lang="gsw-FR" sz="4000" b="1" u="sng" noProof="1">
                <a:solidFill>
                  <a:schemeClr val="bg1"/>
                </a:solidFill>
              </a:rPr>
              <a:t>menjalaninya secara nyata</a:t>
            </a:r>
            <a:r>
              <a:rPr lang="gsw-FR" sz="4000" noProof="1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gsw-FR" sz="4000" noProof="1">
                <a:solidFill>
                  <a:schemeClr val="bg1"/>
                </a:solidFill>
              </a:rPr>
              <a:t>Latihan dalam otak ternyata dapat menajamkan efektivitas tindakan </a:t>
            </a:r>
          </a:p>
          <a:p>
            <a:pPr algn="ctr"/>
            <a:r>
              <a:rPr lang="gsw-FR" sz="4000" noProof="1">
                <a:solidFill>
                  <a:schemeClr val="bg1"/>
                </a:solidFill>
              </a:rPr>
              <a:t>nyata kita. </a:t>
            </a:r>
          </a:p>
        </p:txBody>
      </p:sp>
    </p:spTree>
    <p:extLst>
      <p:ext uri="{BB962C8B-B14F-4D97-AF65-F5344CB8AC3E}">
        <p14:creationId xmlns:p14="http://schemas.microsoft.com/office/powerpoint/2010/main" val="230941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772816"/>
            <a:ext cx="831815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noProof="1">
                <a:solidFill>
                  <a:srgbClr val="002060"/>
                </a:solidFill>
              </a:rPr>
              <a:t>Bayangkan kendala dan tantangan yang Anda hadapi; dan lalu bayangkan solusi efektif untuk mengatasinya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#2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73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571472" y="1124744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6600" b="1" noProof="1">
                <a:solidFill>
                  <a:schemeClr val="bg1"/>
                </a:solidFill>
              </a:rPr>
              <a:t>Kiat 3 : </a:t>
            </a:r>
          </a:p>
          <a:p>
            <a:pPr algn="ctr"/>
            <a:r>
              <a:rPr lang="gsw-FR" sz="6600" b="1" noProof="1">
                <a:solidFill>
                  <a:schemeClr val="bg1"/>
                </a:solidFill>
              </a:rPr>
              <a:t>Fokus pada Proses, bukan Hasil Akhir</a:t>
            </a:r>
          </a:p>
        </p:txBody>
      </p:sp>
    </p:spTree>
    <p:extLst>
      <p:ext uri="{BB962C8B-B14F-4D97-AF65-F5344CB8AC3E}">
        <p14:creationId xmlns:p14="http://schemas.microsoft.com/office/powerpoint/2010/main" val="20686807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22BE12-888F-4B78-B8EF-DEAEAAA27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04" y="1412776"/>
            <a:ext cx="9170904" cy="54452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153888"/>
            <a:ext cx="8694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3600" noProof="1">
                <a:solidFill>
                  <a:schemeClr val="bg1"/>
                </a:solidFill>
              </a:rPr>
              <a:t>Growth mindset kita akan tumbuh jika lebih fokus pada PROSES untuk mencapai tujuan. Jadi bukan fokus pada hasil akhirnya. </a:t>
            </a:r>
            <a:r>
              <a:rPr lang="gsw-FR" sz="3600" b="1" u="sng" noProof="1">
                <a:solidFill>
                  <a:schemeClr val="bg1"/>
                </a:solidFill>
              </a:rPr>
              <a:t>Proses action apa saja yang perlu dilakukan </a:t>
            </a:r>
            <a:r>
              <a:rPr lang="gsw-FR" sz="3600" noProof="1">
                <a:solidFill>
                  <a:schemeClr val="bg1"/>
                </a:solidFill>
              </a:rPr>
              <a:t>untuk meraih tujuan yang diinginkan. </a:t>
            </a:r>
            <a:endParaRPr lang="gsw-FR" sz="36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6564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A014D-43B8-4882-9753-107776AB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1772816"/>
            <a:ext cx="9153331" cy="50851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153888"/>
            <a:ext cx="8694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3600" noProof="1">
                <a:solidFill>
                  <a:schemeClr val="bg1"/>
                </a:solidFill>
              </a:rPr>
              <a:t>Saat mempelajari kisah sukses orang lain; jangan lihat hasil akhirnya; tapi simak secara detil proses perjuangan di baliknya. </a:t>
            </a:r>
            <a:r>
              <a:rPr lang="gsw-FR" sz="3600" b="1" u="sng" noProof="1">
                <a:solidFill>
                  <a:schemeClr val="bg1"/>
                </a:solidFill>
              </a:rPr>
              <a:t>Apa saja strategi dan habit yang dia jalani untuk meraih sukses. </a:t>
            </a:r>
            <a:endParaRPr lang="gsw-FR" sz="3600" b="1" u="sng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1679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305068"/>
            <a:ext cx="86947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4000" noProof="1">
                <a:solidFill>
                  <a:schemeClr val="bg1"/>
                </a:solidFill>
              </a:rPr>
              <a:t>Untuk meraih sukses yang Anda harapkan, maka pikirkan :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noProof="1">
                <a:solidFill>
                  <a:schemeClr val="bg1"/>
                </a:solidFill>
              </a:rPr>
              <a:t>Apa proses action yang harus Anda jalani secara rutin?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noProof="1">
                <a:solidFill>
                  <a:schemeClr val="bg1"/>
                </a:solidFill>
              </a:rPr>
              <a:t>Apa habit yang harus Anda tumbuhkan?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noProof="1">
                <a:solidFill>
                  <a:schemeClr val="bg1"/>
                </a:solidFill>
              </a:rPr>
              <a:t>Apa rencana perbaikan (improvement plan) yang perlu Anda lakukan?</a:t>
            </a:r>
          </a:p>
        </p:txBody>
      </p:sp>
    </p:spTree>
    <p:extLst>
      <p:ext uri="{BB962C8B-B14F-4D97-AF65-F5344CB8AC3E}">
        <p14:creationId xmlns:p14="http://schemas.microsoft.com/office/powerpoint/2010/main" val="22658962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690062"/>
            <a:ext cx="831815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noProof="1">
                <a:solidFill>
                  <a:srgbClr val="002060"/>
                </a:solidFill>
              </a:rPr>
              <a:t>Pikirkan proses kerja kunci dan perbaikan (improvement plan) yang harus Anda jalani untuk meraih sukses yang Anda harapkan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#3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82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571472" y="1124744"/>
            <a:ext cx="80010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6600" b="1" noProof="1">
                <a:solidFill>
                  <a:schemeClr val="bg1"/>
                </a:solidFill>
              </a:rPr>
              <a:t>Kiat 4 : </a:t>
            </a:r>
          </a:p>
          <a:p>
            <a:pPr algn="ctr"/>
            <a:r>
              <a:rPr lang="gsw-FR" sz="6600" b="1" noProof="1">
                <a:solidFill>
                  <a:schemeClr val="bg1"/>
                </a:solidFill>
              </a:rPr>
              <a:t>Dekati Inspirasi, </a:t>
            </a:r>
          </a:p>
          <a:p>
            <a:pPr algn="ctr"/>
            <a:r>
              <a:rPr lang="gsw-FR" sz="6600" b="1" noProof="1">
                <a:solidFill>
                  <a:schemeClr val="bg1"/>
                </a:solidFill>
              </a:rPr>
              <a:t>Jauhi Distraksi </a:t>
            </a:r>
          </a:p>
        </p:txBody>
      </p:sp>
    </p:spTree>
    <p:extLst>
      <p:ext uri="{BB962C8B-B14F-4D97-AF65-F5344CB8AC3E}">
        <p14:creationId xmlns:p14="http://schemas.microsoft.com/office/powerpoint/2010/main" val="178624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034A8-BBD8-43A1-8D35-CA8E78C36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352"/>
            <a:ext cx="9144000" cy="63276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3170099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153888"/>
            <a:ext cx="8694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3600" noProof="1">
                <a:solidFill>
                  <a:schemeClr val="bg1"/>
                </a:solidFill>
              </a:rPr>
              <a:t>Growth mindset kita akan tumbuh jika lingkungan sosial di sekitar kita mampu menebarkan </a:t>
            </a:r>
            <a:r>
              <a:rPr lang="gsw-FR" sz="3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dukungan yang suportif dan memberikan inspirasi bagi kita untuk terus bergerak maju. </a:t>
            </a:r>
          </a:p>
        </p:txBody>
      </p:sp>
    </p:spTree>
    <p:extLst>
      <p:ext uri="{BB962C8B-B14F-4D97-AF65-F5344CB8AC3E}">
        <p14:creationId xmlns:p14="http://schemas.microsoft.com/office/powerpoint/2010/main" val="420021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97768" y="188640"/>
            <a:ext cx="8748464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3800" noProof="1">
                <a:solidFill>
                  <a:schemeClr val="bg1"/>
                </a:solidFill>
              </a:rPr>
              <a:t>Orang dengan GROWTH MINDSET cenderung akan menunjukkan perilaku berikut ini :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800" noProof="1">
                <a:solidFill>
                  <a:schemeClr val="bg1"/>
                </a:solidFill>
              </a:rPr>
              <a:t>Memandang tugas atau action yang menantang sebagai sebuah tantangan yang harus diatasi dan pasti bisa dikuasai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800" noProof="1">
                <a:solidFill>
                  <a:schemeClr val="bg1"/>
                </a:solidFill>
              </a:rPr>
              <a:t>Merumuskan </a:t>
            </a:r>
            <a:r>
              <a:rPr lang="gsw-FR" sz="3800" u="sng" noProof="1">
                <a:solidFill>
                  <a:schemeClr val="bg1"/>
                </a:solidFill>
              </a:rPr>
              <a:t>goal yang menantang dan mampu memelihara komitmen yang tinggi untuk menyelesaikannya</a:t>
            </a:r>
          </a:p>
          <a:p>
            <a:endParaRPr lang="gsw-FR" sz="3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7735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305068"/>
            <a:ext cx="8694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4400" noProof="1">
                <a:solidFill>
                  <a:schemeClr val="bg1"/>
                </a:solidFill>
              </a:rPr>
              <a:t>Karena itu, hindari dan </a:t>
            </a:r>
            <a:r>
              <a:rPr lang="gsw-FR" sz="4400" b="1" u="sng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jauhi lingkaran pergaulan atau lingkungan sosial (offline dan online) yang penuh dengan toxic negativity</a:t>
            </a:r>
            <a:r>
              <a:rPr lang="gsw-FR" sz="4400" noProof="1">
                <a:solidFill>
                  <a:schemeClr val="bg1"/>
                </a:solidFill>
              </a:rPr>
              <a:t>. Lakukan </a:t>
            </a:r>
            <a:r>
              <a:rPr lang="gsw-FR" sz="4400" i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social distancing</a:t>
            </a:r>
            <a:r>
              <a:rPr lang="gsw-FR" sz="4400" noProof="1">
                <a:solidFill>
                  <a:schemeClr val="bg1"/>
                </a:solidFill>
              </a:rPr>
              <a:t> dengan orang-orang atau konten online yang selalu menampilakn aura negatif tentang banyak hal. </a:t>
            </a:r>
          </a:p>
        </p:txBody>
      </p:sp>
    </p:spTree>
    <p:extLst>
      <p:ext uri="{BB962C8B-B14F-4D97-AF65-F5344CB8AC3E}">
        <p14:creationId xmlns:p14="http://schemas.microsoft.com/office/powerpoint/2010/main" val="3300557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224644" y="404664"/>
            <a:ext cx="869471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gsw-FR" sz="4400" noProof="1">
                <a:solidFill>
                  <a:schemeClr val="bg1"/>
                </a:solidFill>
              </a:rPr>
              <a:t>Sebaliknya, dekati lingkungan sosial (offline dan online) yang mampu menghadirkan inspirasi dan dukungan positif bagi perjalanan kita ke depan. </a:t>
            </a:r>
            <a:r>
              <a:rPr lang="gsw-FR" sz="4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Lingkungan sosial yang suportif akan membantu kita menumbuhkan growth mindset yang kokoh</a:t>
            </a:r>
            <a:r>
              <a:rPr lang="gsw-FR" sz="4400" noProof="1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513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395536" y="260648"/>
            <a:ext cx="83529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gsw-FR" sz="40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Rekap 4 kiat praktikal menumbuhkan growth mindset 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b="1" noProof="1">
                <a:solidFill>
                  <a:schemeClr val="bg1"/>
                </a:solidFill>
              </a:rPr>
              <a:t>Rutin syukuri keberhasilan kecil (small achievements)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b="1" noProof="1">
                <a:solidFill>
                  <a:schemeClr val="bg1"/>
                </a:solidFill>
              </a:rPr>
              <a:t>Lakukan Positive Mental Exercise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b="1" noProof="1">
                <a:solidFill>
                  <a:schemeClr val="bg1"/>
                </a:solidFill>
              </a:rPr>
              <a:t>Fokus pada Proses, bukan Hasil Akhir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gsw-FR" sz="4000" b="1" noProof="1">
                <a:solidFill>
                  <a:schemeClr val="bg1"/>
                </a:solidFill>
              </a:rPr>
              <a:t>Dekati Inspirasi, Jauhi Distraksi</a:t>
            </a:r>
            <a:endParaRPr lang="gsw-FR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8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53</a:t>
            </a:fld>
            <a:endParaRPr lang="af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0017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dirty="0"/>
          </a:p>
        </p:txBody>
      </p:sp>
      <p:sp>
        <p:nvSpPr>
          <p:cNvPr id="10" name="Rectangle 9"/>
          <p:cNvSpPr/>
          <p:nvPr/>
        </p:nvSpPr>
        <p:spPr>
          <a:xfrm>
            <a:off x="2987824" y="2766959"/>
            <a:ext cx="2891176" cy="66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6600" b="1" dirty="0">
                <a:solidFill>
                  <a:srgbClr val="0070C0"/>
                </a:solidFill>
              </a:rPr>
              <a:t>SELESAI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97768" y="188640"/>
            <a:ext cx="8748464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sw-FR" sz="3900" noProof="1">
                <a:solidFill>
                  <a:schemeClr val="bg1"/>
                </a:solidFill>
              </a:rPr>
              <a:t>Saat menghadapi masalah dan kendala, </a:t>
            </a:r>
            <a:r>
              <a:rPr lang="gsw-FR" sz="3900" u="sng" noProof="1">
                <a:solidFill>
                  <a:schemeClr val="bg1"/>
                </a:solidFill>
              </a:rPr>
              <a:t>langsung fokus pada solusi dan segera meningkatkan kualitas action yang dilakukan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gsw-FR" sz="3900" noProof="1">
                <a:solidFill>
                  <a:schemeClr val="bg1"/>
                </a:solidFill>
              </a:rPr>
              <a:t>Saat menghadapi kegagalan, langsung melakukan evaluasi dengan jernih dan segera merumuskan beragam tindakan yang lebih efektif, agar mampu meraih hasil yang lebih baik di masa depan</a:t>
            </a:r>
          </a:p>
          <a:p>
            <a:endParaRPr lang="gsw-FR" sz="3600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78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18E38-9EAE-4ECC-8695-1D7E21350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928"/>
            <a:ext cx="9144000" cy="629107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263691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07504" y="41183"/>
            <a:ext cx="87484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gsw-FR" sz="4000" noProof="1">
                <a:solidFill>
                  <a:schemeClr val="bg1"/>
                </a:solidFill>
              </a:rPr>
              <a:t>Mampu recover atau memulihkan diri dengan cepat saat dihadapkan pada kegagalan, atau situasi yang tidak sesuai harapannya. </a:t>
            </a:r>
          </a:p>
        </p:txBody>
      </p:sp>
    </p:spTree>
    <p:extLst>
      <p:ext uri="{BB962C8B-B14F-4D97-AF65-F5344CB8AC3E}">
        <p14:creationId xmlns:p14="http://schemas.microsoft.com/office/powerpoint/2010/main" val="257290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97768" y="188640"/>
            <a:ext cx="8748464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3600" noProof="1">
                <a:solidFill>
                  <a:schemeClr val="bg1"/>
                </a:solidFill>
              </a:rPr>
              <a:t>Sebaliknya orang dengan </a:t>
            </a:r>
            <a:r>
              <a:rPr lang="gsw-FR" sz="3600" b="1" noProof="1">
                <a:solidFill>
                  <a:schemeClr val="bg1"/>
                </a:solidFill>
              </a:rPr>
              <a:t>FIXED MINDSET </a:t>
            </a:r>
            <a:r>
              <a:rPr lang="gsw-FR" sz="3600" noProof="1">
                <a:solidFill>
                  <a:schemeClr val="bg1"/>
                </a:solidFill>
              </a:rPr>
              <a:t>cenderung akan menunjukkan perilaku seperti berikut ini :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600" noProof="1">
                <a:solidFill>
                  <a:schemeClr val="bg1"/>
                </a:solidFill>
              </a:rPr>
              <a:t>Cenderung enggan untuk menetapkan tugas yang menantang, dan </a:t>
            </a:r>
            <a:r>
              <a:rPr lang="gsw-FR" sz="3600" u="sng" noProof="1">
                <a:solidFill>
                  <a:schemeClr val="bg1"/>
                </a:solidFill>
              </a:rPr>
              <a:t>melihat tugas yang sulit sebagai ancaman</a:t>
            </a:r>
            <a:r>
              <a:rPr lang="gsw-FR" sz="3600" noProof="1">
                <a:solidFill>
                  <a:schemeClr val="bg1"/>
                </a:solidFill>
              </a:rPr>
              <a:t> (bukan sebagai tantangan menarik yang harus diatasi)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600" noProof="1">
                <a:solidFill>
                  <a:schemeClr val="bg1"/>
                </a:solidFill>
              </a:rPr>
              <a:t>Kurang memiliki aspirasi dan komitmen yang tinggi untuk meraih sasaran yang menantang (challenging)</a:t>
            </a:r>
          </a:p>
        </p:txBody>
      </p:sp>
    </p:spTree>
    <p:extLst>
      <p:ext uri="{BB962C8B-B14F-4D97-AF65-F5344CB8AC3E}">
        <p14:creationId xmlns:p14="http://schemas.microsoft.com/office/powerpoint/2010/main" val="149185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107504" y="260648"/>
            <a:ext cx="8748464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800" noProof="1">
                <a:solidFill>
                  <a:schemeClr val="bg1"/>
                </a:solidFill>
              </a:rPr>
              <a:t>Saat menghadapi masalah, cenderung langsung </a:t>
            </a:r>
            <a:r>
              <a:rPr lang="gsw-FR" sz="3800" b="1" noProof="1">
                <a:solidFill>
                  <a:schemeClr val="bg1"/>
                </a:solidFill>
              </a:rPr>
              <a:t>fokus pada kesulitan demi kesulitan, dan kurang fokus pada solusi apa yang harus diambil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gsw-FR" sz="3800" noProof="1">
                <a:solidFill>
                  <a:schemeClr val="bg1"/>
                </a:solidFill>
              </a:rPr>
              <a:t>Saat menghadapi kegagalan, cenderung lambat untuk bangkit kembali, dan merasa hal ini adalah bukti bahwa dirinya memang tidak kapabel</a:t>
            </a:r>
          </a:p>
        </p:txBody>
      </p:sp>
    </p:spTree>
    <p:extLst>
      <p:ext uri="{BB962C8B-B14F-4D97-AF65-F5344CB8AC3E}">
        <p14:creationId xmlns:p14="http://schemas.microsoft.com/office/powerpoint/2010/main" val="2536772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1453</Words>
  <Application>Microsoft Office PowerPoint</Application>
  <PresentationFormat>On-screen Show (4:3)</PresentationFormat>
  <Paragraphs>100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Arial Narrow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erik rajapresentasi</cp:lastModifiedBy>
  <cp:revision>314</cp:revision>
  <dcterms:created xsi:type="dcterms:W3CDTF">2011-07-20T07:31:16Z</dcterms:created>
  <dcterms:modified xsi:type="dcterms:W3CDTF">2021-12-31T07:59:41Z</dcterms:modified>
</cp:coreProperties>
</file>