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43" r:id="rId2"/>
    <p:sldId id="421" r:id="rId3"/>
    <p:sldId id="423" r:id="rId4"/>
    <p:sldId id="422" r:id="rId5"/>
    <p:sldId id="504" r:id="rId6"/>
    <p:sldId id="521" r:id="rId7"/>
    <p:sldId id="526" r:id="rId8"/>
    <p:sldId id="524" r:id="rId9"/>
    <p:sldId id="525" r:id="rId10"/>
    <p:sldId id="527" r:id="rId11"/>
    <p:sldId id="635" r:id="rId12"/>
    <p:sldId id="528" r:id="rId13"/>
    <p:sldId id="515" r:id="rId14"/>
    <p:sldId id="516" r:id="rId15"/>
    <p:sldId id="523" r:id="rId16"/>
    <p:sldId id="518" r:id="rId17"/>
    <p:sldId id="520" r:id="rId18"/>
    <p:sldId id="636" r:id="rId19"/>
    <p:sldId id="529" r:id="rId20"/>
    <p:sldId id="530" r:id="rId21"/>
    <p:sldId id="531" r:id="rId22"/>
    <p:sldId id="428" r:id="rId23"/>
    <p:sldId id="429" r:id="rId24"/>
    <p:sldId id="532" r:id="rId25"/>
    <p:sldId id="534" r:id="rId26"/>
    <p:sldId id="533" r:id="rId27"/>
    <p:sldId id="535" r:id="rId28"/>
    <p:sldId id="637" r:id="rId29"/>
    <p:sldId id="536" r:id="rId30"/>
    <p:sldId id="537" r:id="rId31"/>
    <p:sldId id="539" r:id="rId32"/>
    <p:sldId id="538" r:id="rId33"/>
    <p:sldId id="540" r:id="rId34"/>
    <p:sldId id="27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00"/>
    <a:srgbClr val="990033"/>
    <a:srgbClr val="663300"/>
    <a:srgbClr val="FF0000"/>
    <a:srgbClr val="800000"/>
    <a:srgbClr val="990000"/>
    <a:srgbClr val="008000"/>
    <a:srgbClr val="00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>
      <p:cViewPr>
        <p:scale>
          <a:sx n="80" d="100"/>
          <a:sy n="80" d="100"/>
        </p:scale>
        <p:origin x="3294" y="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f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6AEA6-FFE9-46B6-B297-6F0028D6909F}" type="datetimeFigureOut">
              <a:rPr lang="en-US" smtClean="0"/>
              <a:pPr/>
              <a:t>12/25/2021</a:t>
            </a:fld>
            <a:endParaRPr lang="af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f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f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5A5CD-B160-4EB6-955B-DB1120A37B3D}" type="slidenum">
              <a:rPr lang="af-ZA" smtClean="0"/>
              <a:pPr/>
              <a:t>‹#›</a:t>
            </a:fld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1572454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f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af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4CE33-7152-4F9D-82F2-9E729F25B6A7}" type="datetime1">
              <a:rPr lang="en-US" smtClean="0"/>
              <a:pPr/>
              <a:t>12/25/2021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A7D-9C6F-4A43-AFBA-C758F912D959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f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f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F5BEC-E814-43C8-A247-E4FD238AF516}" type="datetime1">
              <a:rPr lang="en-US" smtClean="0"/>
              <a:pPr/>
              <a:t>12/25/2021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A7D-9C6F-4A43-AFBA-C758F912D959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f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f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8EC6-CA2E-4B34-A80E-97F0F83E5E31}" type="datetime1">
              <a:rPr lang="en-US" smtClean="0"/>
              <a:pPr/>
              <a:t>12/25/2021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A7D-9C6F-4A43-AFBA-C758F912D959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f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f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44663-5266-45CB-B858-C767A36F5386}" type="datetime1">
              <a:rPr lang="en-US" smtClean="0"/>
              <a:pPr/>
              <a:t>12/25/2021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A7D-9C6F-4A43-AFBA-C758F912D959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af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F7A3-3779-40F4-8FFB-1D6AF722D448}" type="datetime1">
              <a:rPr lang="en-US" smtClean="0"/>
              <a:pPr/>
              <a:t>12/25/2021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A7D-9C6F-4A43-AFBA-C758F912D959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f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f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f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3123-9FBE-47B7-9C25-F434EA5DD30D}" type="datetime1">
              <a:rPr lang="en-US" smtClean="0"/>
              <a:pPr/>
              <a:t>12/25/2021</a:t>
            </a:fld>
            <a:endParaRPr lang="af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A7D-9C6F-4A43-AFBA-C758F912D959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af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f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f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31EBE-163C-4884-88C3-2906BDFCFECC}" type="datetime1">
              <a:rPr lang="en-US" smtClean="0"/>
              <a:pPr/>
              <a:t>12/25/2021</a:t>
            </a:fld>
            <a:endParaRPr lang="af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A7D-9C6F-4A43-AFBA-C758F912D959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f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69641-B85C-4039-BF42-FFB0A3A2B132}" type="datetime1">
              <a:rPr lang="en-US" smtClean="0"/>
              <a:pPr/>
              <a:t>12/25/2021</a:t>
            </a:fld>
            <a:endParaRPr lang="af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A7D-9C6F-4A43-AFBA-C758F912D959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48E72-661F-439D-962A-845E494E0E83}" type="datetime1">
              <a:rPr lang="en-US" smtClean="0"/>
              <a:pPr/>
              <a:t>12/25/2021</a:t>
            </a:fld>
            <a:endParaRPr lang="af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A7D-9C6F-4A43-AFBA-C758F912D959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af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f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73E9-CC96-4B9A-8B51-530F83A57802}" type="datetime1">
              <a:rPr lang="en-US" smtClean="0"/>
              <a:pPr/>
              <a:t>12/25/2021</a:t>
            </a:fld>
            <a:endParaRPr lang="af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A7D-9C6F-4A43-AFBA-C758F912D959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af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f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8A680-6AD4-4FA5-B588-38AD0438A0EC}" type="datetime1">
              <a:rPr lang="en-US" smtClean="0"/>
              <a:pPr/>
              <a:t>12/25/2021</a:t>
            </a:fld>
            <a:endParaRPr lang="af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f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A7D-9C6F-4A43-AFBA-C758F912D959}" type="slidenum">
              <a:rPr lang="af-ZA" smtClean="0"/>
              <a:pPr/>
              <a:t>‹#›</a:t>
            </a:fld>
            <a:endParaRPr lang="af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f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f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8B46E-2FA8-4301-8655-4F3EADA7013F}" type="datetime1">
              <a:rPr lang="en-US" smtClean="0"/>
              <a:pPr/>
              <a:t>12/25/2021</a:t>
            </a:fld>
            <a:endParaRPr lang="af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f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5A7D-9C6F-4A43-AFBA-C758F912D959}" type="slidenum">
              <a:rPr lang="af-ZA" smtClean="0"/>
              <a:pPr/>
              <a:t>‹#›</a:t>
            </a:fld>
            <a:endParaRPr lang="af-Z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09A3E-E083-4ADD-8005-EB8683B0470F}"/>
              </a:ext>
            </a:extLst>
          </p:cNvPr>
          <p:cNvSpPr txBox="1"/>
          <p:nvPr/>
        </p:nvSpPr>
        <p:spPr>
          <a:xfrm>
            <a:off x="0" y="12908"/>
            <a:ext cx="9144000" cy="1733808"/>
          </a:xfrm>
          <a:prstGeom prst="rect">
            <a:avLst/>
          </a:prstGeom>
          <a:solidFill>
            <a:srgbClr val="C00000"/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Solver </a:t>
            </a:r>
          </a:p>
          <a:p>
            <a:pPr algn="ctr">
              <a:lnSpc>
                <a:spcPts val="6400"/>
              </a:lnSpc>
            </a:pPr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Mentality</a:t>
            </a:r>
            <a:endParaRPr lang="id-ID" sz="3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8FB5F-3AFB-4EE0-BEB2-EC3BF3550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359"/>
            <a:ext cx="9144000" cy="506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7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09A3E-E083-4ADD-8005-EB8683B0470F}"/>
              </a:ext>
            </a:extLst>
          </p:cNvPr>
          <p:cNvSpPr txBox="1"/>
          <p:nvPr/>
        </p:nvSpPr>
        <p:spPr>
          <a:xfrm>
            <a:off x="-1" y="12908"/>
            <a:ext cx="9166623" cy="11079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f-ZA" sz="6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Mapping</a:t>
            </a:r>
            <a:endParaRPr lang="af-ZA" sz="4000" b="1" noProof="1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D6B14F-6BA0-4593-96AA-980E599B7CD3}"/>
              </a:ext>
            </a:extLst>
          </p:cNvPr>
          <p:cNvSpPr/>
          <p:nvPr/>
        </p:nvSpPr>
        <p:spPr>
          <a:xfrm>
            <a:off x="389098" y="1196752"/>
            <a:ext cx="8388424" cy="5194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af-ZA" sz="3200" b="1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Problem Karyawan Kurang Disiplin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Sikap kerja karyawan yang buruk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Tidak ada punishment yang tegas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Tidak ada teladan yang baik (budaya kerja buruk)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Banyak karyawan lain yang rendah disiplinnya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Tidak ada sistem kerja yang mendukung disiplin tinggi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Tidak ada target kerja yang terukur dan mudah dipantau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Tidak ada insentif (reward) bagi perilaku yang bagus</a:t>
            </a:r>
            <a:endParaRPr lang="af-ZA" sz="2000" noProof="1">
              <a:latin typeface="Ebrima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833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581640"/>
            <a:ext cx="9144000" cy="369472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5" name="Rectangle 4"/>
          <p:cNvSpPr/>
          <p:nvPr/>
        </p:nvSpPr>
        <p:spPr>
          <a:xfrm>
            <a:off x="323528" y="1772816"/>
            <a:ext cx="84177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4800" b="1" noProof="1">
                <a:solidFill>
                  <a:srgbClr val="002060"/>
                </a:solidFill>
              </a:rPr>
              <a:t>Apa masalah paling pelik yang Anda hadapi saat ini? Apa saja potensi penyebabnya? Dan apa yang ada dalam kontrol Anda?  </a:t>
            </a:r>
            <a:endParaRPr lang="en-US" sz="4800" b="1" i="1" noProof="1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0C8F4F-BB11-4E5A-9AF9-84A83B16FA25}"/>
              </a:ext>
            </a:extLst>
          </p:cNvPr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73A8DC-1994-42E2-8D23-FBB95A865434}"/>
              </a:ext>
            </a:extLst>
          </p:cNvPr>
          <p:cNvSpPr/>
          <p:nvPr/>
        </p:nvSpPr>
        <p:spPr>
          <a:xfrm>
            <a:off x="0" y="5445224"/>
            <a:ext cx="9144000" cy="14127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0AD54-DA5D-4035-8F1C-BA3AE0248347}"/>
              </a:ext>
            </a:extLst>
          </p:cNvPr>
          <p:cNvSpPr txBox="1"/>
          <p:nvPr/>
        </p:nvSpPr>
        <p:spPr>
          <a:xfrm>
            <a:off x="323528" y="189301"/>
            <a:ext cx="51555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Action Plan #1 :</a:t>
            </a:r>
            <a:endParaRPr lang="sq-AL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1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16832"/>
            <a:ext cx="9144000" cy="2546414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C5A5A7D-9C6F-4A43-AFBA-C758F912D959}" type="slidenum">
              <a:rPr lang="af-ZA" sz="1800" b="1" smtClean="0">
                <a:solidFill>
                  <a:srgbClr val="000066"/>
                </a:solidFill>
              </a:rPr>
              <a:pPr/>
              <a:t>12</a:t>
            </a:fld>
            <a:endParaRPr lang="af-ZA" sz="1800" b="1" dirty="0">
              <a:solidFill>
                <a:srgbClr val="00006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9532" y="2921168"/>
            <a:ext cx="8424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sz="6000" b="1" noProof="1">
                <a:solidFill>
                  <a:schemeClr val="bg1"/>
                </a:solidFill>
              </a:rPr>
              <a:t>Finding Your Solutions</a:t>
            </a:r>
            <a:endParaRPr lang="af-ZA" sz="6000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EB700B-07E1-4882-B25A-E77918FB101A}"/>
              </a:ext>
            </a:extLst>
          </p:cNvPr>
          <p:cNvSpPr/>
          <p:nvPr/>
        </p:nvSpPr>
        <p:spPr>
          <a:xfrm>
            <a:off x="0" y="0"/>
            <a:ext cx="9144000" cy="17883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CFCB0-036C-444D-BD88-C98878284ACA}"/>
              </a:ext>
            </a:extLst>
          </p:cNvPr>
          <p:cNvSpPr/>
          <p:nvPr/>
        </p:nvSpPr>
        <p:spPr>
          <a:xfrm>
            <a:off x="-10943" y="4692425"/>
            <a:ext cx="9144000" cy="21575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3514322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09A3E-E083-4ADD-8005-EB8683B0470F}"/>
              </a:ext>
            </a:extLst>
          </p:cNvPr>
          <p:cNvSpPr txBox="1"/>
          <p:nvPr/>
        </p:nvSpPr>
        <p:spPr>
          <a:xfrm>
            <a:off x="-22623" y="0"/>
            <a:ext cx="9166623" cy="9233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f-ZA" sz="5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Sesuai Sumber Masalah</a:t>
            </a:r>
            <a:endParaRPr lang="af-ZA" sz="3200" b="1" u="sng" noProof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7BA43-C12B-46EF-8ECD-686D8212D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2" y="1052736"/>
            <a:ext cx="9099386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8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49D9E6-6FB7-4C90-9FBD-707D1EE68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" y="1473028"/>
            <a:ext cx="9144000" cy="53853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09A3E-E083-4ADD-8005-EB8683B0470F}"/>
              </a:ext>
            </a:extLst>
          </p:cNvPr>
          <p:cNvSpPr txBox="1"/>
          <p:nvPr/>
        </p:nvSpPr>
        <p:spPr>
          <a:xfrm>
            <a:off x="-22623" y="0"/>
            <a:ext cx="9166623" cy="1754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f-ZA" sz="5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Solusi Bisa Anda Jalankan (Bukan yang Diluar Kendali)</a:t>
            </a:r>
            <a:endParaRPr lang="af-ZA" sz="3200" b="1" u="sng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885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09A3E-E083-4ADD-8005-EB8683B0470F}"/>
              </a:ext>
            </a:extLst>
          </p:cNvPr>
          <p:cNvSpPr txBox="1"/>
          <p:nvPr/>
        </p:nvSpPr>
        <p:spPr>
          <a:xfrm>
            <a:off x="-22623" y="0"/>
            <a:ext cx="9166623" cy="1754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f-ZA" sz="5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Fokus pada Apa yang </a:t>
            </a:r>
          </a:p>
          <a:p>
            <a:pPr algn="ctr"/>
            <a:r>
              <a:rPr lang="af-ZA" sz="5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Sudah Sukses</a:t>
            </a:r>
            <a:endParaRPr lang="af-ZA" sz="3200" b="1" u="sng" noProof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A7B5F1-ECAB-4DEE-81E2-2A656FE27EC4}"/>
              </a:ext>
            </a:extLst>
          </p:cNvPr>
          <p:cNvSpPr txBox="1"/>
          <p:nvPr/>
        </p:nvSpPr>
        <p:spPr>
          <a:xfrm>
            <a:off x="503548" y="1988840"/>
            <a:ext cx="813690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384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f-ZA" sz="3200" dirty="0"/>
              <a:t>Melalui Success Modeling – pelajari kiat sukses pihak atau orang lain, dan adopsi strateginya</a:t>
            </a:r>
          </a:p>
          <a:p>
            <a:pPr marL="285750" indent="-285750">
              <a:lnSpc>
                <a:spcPts val="384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f-ZA" sz="3200" dirty="0"/>
              <a:t>Melalui hasil riset ilmiah tentang cara efektif atasi problem yang Anda hadapi</a:t>
            </a:r>
          </a:p>
          <a:p>
            <a:pPr marL="285750" indent="-285750">
              <a:lnSpc>
                <a:spcPts val="384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f-ZA" sz="3200" dirty="0"/>
              <a:t>Melalui pengalaman diri Anda di masa lalu</a:t>
            </a:r>
          </a:p>
        </p:txBody>
      </p:sp>
    </p:spTree>
    <p:extLst>
      <p:ext uri="{BB962C8B-B14F-4D97-AF65-F5344CB8AC3E}">
        <p14:creationId xmlns:p14="http://schemas.microsoft.com/office/powerpoint/2010/main" val="97045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F521C1-7231-4161-9ECD-C24E7121D8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" y="762000"/>
            <a:ext cx="9144000" cy="609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09A3E-E083-4ADD-8005-EB8683B0470F}"/>
              </a:ext>
            </a:extLst>
          </p:cNvPr>
          <p:cNvSpPr txBox="1"/>
          <p:nvPr/>
        </p:nvSpPr>
        <p:spPr>
          <a:xfrm>
            <a:off x="-22623" y="0"/>
            <a:ext cx="9166623" cy="15696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f-ZA" sz="4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 Mind dalam </a:t>
            </a:r>
          </a:p>
          <a:p>
            <a:pPr algn="ctr"/>
            <a:r>
              <a:rPr lang="af-ZA" sz="4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Menemukan Solusi</a:t>
            </a:r>
            <a:endParaRPr lang="af-ZA" sz="2800" b="1" u="sng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842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B40AD3-E40A-4630-8EEE-F2A87B12F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623" y="779350"/>
            <a:ext cx="9144000" cy="6057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09A3E-E083-4ADD-8005-EB8683B0470F}"/>
              </a:ext>
            </a:extLst>
          </p:cNvPr>
          <p:cNvSpPr txBox="1"/>
          <p:nvPr/>
        </p:nvSpPr>
        <p:spPr>
          <a:xfrm>
            <a:off x="-22623" y="0"/>
            <a:ext cx="9166623" cy="156966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f-ZA" sz="4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Fokus pada Solusi yang Konkrit </a:t>
            </a:r>
          </a:p>
          <a:p>
            <a:pPr algn="ctr"/>
            <a:r>
              <a:rPr lang="af-ZA" sz="4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 Mudah Dijalankan</a:t>
            </a:r>
            <a:endParaRPr lang="af-ZA" sz="2800" b="1" u="sng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066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581640"/>
            <a:ext cx="9144000" cy="369472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5" name="Rectangle 4"/>
          <p:cNvSpPr/>
          <p:nvPr/>
        </p:nvSpPr>
        <p:spPr>
          <a:xfrm>
            <a:off x="300372" y="2060848"/>
            <a:ext cx="841773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5400" b="1" noProof="1">
                <a:solidFill>
                  <a:srgbClr val="002060"/>
                </a:solidFill>
              </a:rPr>
              <a:t>Apa rencana solusi untuk mengatasi masalah Anda tersebut?</a:t>
            </a:r>
            <a:endParaRPr lang="en-US" sz="5400" b="1" i="1" noProof="1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0C8F4F-BB11-4E5A-9AF9-84A83B16FA25}"/>
              </a:ext>
            </a:extLst>
          </p:cNvPr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73A8DC-1994-42E2-8D23-FBB95A865434}"/>
              </a:ext>
            </a:extLst>
          </p:cNvPr>
          <p:cNvSpPr/>
          <p:nvPr/>
        </p:nvSpPr>
        <p:spPr>
          <a:xfrm>
            <a:off x="0" y="5445224"/>
            <a:ext cx="9144000" cy="14127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0AD54-DA5D-4035-8F1C-BA3AE0248347}"/>
              </a:ext>
            </a:extLst>
          </p:cNvPr>
          <p:cNvSpPr txBox="1"/>
          <p:nvPr/>
        </p:nvSpPr>
        <p:spPr>
          <a:xfrm>
            <a:off x="323528" y="189301"/>
            <a:ext cx="51555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Action Plan #2 :</a:t>
            </a:r>
            <a:endParaRPr lang="sq-AL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809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16832"/>
            <a:ext cx="9144000" cy="2546414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C5A5A7D-9C6F-4A43-AFBA-C758F912D959}" type="slidenum">
              <a:rPr lang="af-ZA" sz="1800" b="1" smtClean="0">
                <a:solidFill>
                  <a:srgbClr val="000066"/>
                </a:solidFill>
              </a:rPr>
              <a:pPr/>
              <a:t>19</a:t>
            </a:fld>
            <a:endParaRPr lang="af-ZA" sz="1800" b="1" dirty="0">
              <a:solidFill>
                <a:srgbClr val="00006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589" y="2220543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sz="6000" b="1" noProof="1">
                <a:solidFill>
                  <a:schemeClr val="bg1"/>
                </a:solidFill>
              </a:rPr>
              <a:t>Develop and Execute Solution Plan</a:t>
            </a:r>
            <a:endParaRPr lang="af-ZA" sz="6000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EB700B-07E1-4882-B25A-E77918FB101A}"/>
              </a:ext>
            </a:extLst>
          </p:cNvPr>
          <p:cNvSpPr/>
          <p:nvPr/>
        </p:nvSpPr>
        <p:spPr>
          <a:xfrm>
            <a:off x="0" y="0"/>
            <a:ext cx="9144000" cy="17883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CFCB0-036C-444D-BD88-C98878284ACA}"/>
              </a:ext>
            </a:extLst>
          </p:cNvPr>
          <p:cNvSpPr/>
          <p:nvPr/>
        </p:nvSpPr>
        <p:spPr>
          <a:xfrm>
            <a:off x="-10943" y="4692425"/>
            <a:ext cx="9144000" cy="21575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322773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09A3E-E083-4ADD-8005-EB8683B0470F}"/>
              </a:ext>
            </a:extLst>
          </p:cNvPr>
          <p:cNvSpPr txBox="1"/>
          <p:nvPr/>
        </p:nvSpPr>
        <p:spPr>
          <a:xfrm>
            <a:off x="-19345" y="-34461"/>
            <a:ext cx="9163345" cy="14465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f-ZA" sz="4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Never Give Up Mentality - Keep Going, Keep Trying - Be Persistent</a:t>
            </a:r>
            <a:endParaRPr lang="af-ZA" sz="2400" b="1" noProof="1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5B7B38-6A66-4734-BC36-7C18D32BA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46" y="1484784"/>
            <a:ext cx="9163345" cy="478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49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0B6928-C3E7-4348-AEDB-23EF377007A3}"/>
              </a:ext>
            </a:extLst>
          </p:cNvPr>
          <p:cNvSpPr/>
          <p:nvPr/>
        </p:nvSpPr>
        <p:spPr>
          <a:xfrm>
            <a:off x="0" y="656691"/>
            <a:ext cx="9144000" cy="442849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B2B52-1CC3-469B-9802-254F7B876DE1}"/>
              </a:ext>
            </a:extLst>
          </p:cNvPr>
          <p:cNvSpPr/>
          <p:nvPr/>
        </p:nvSpPr>
        <p:spPr>
          <a:xfrm>
            <a:off x="539552" y="1150002"/>
            <a:ext cx="777686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f-ZA" sz="4400" b="1" u="sng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Rumuskan Plan of Action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af-ZA" sz="4400" b="1" noProof="1">
                <a:solidFill>
                  <a:schemeClr val="bg1"/>
                </a:solidFill>
              </a:rPr>
              <a:t>Apa yang akan dilakukan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af-ZA" sz="4400" b="1" noProof="1">
                <a:solidFill>
                  <a:schemeClr val="bg1"/>
                </a:solidFill>
              </a:rPr>
              <a:t>Kapan akan melakukannya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af-ZA" sz="4400" b="1" noProof="1">
                <a:solidFill>
                  <a:schemeClr val="bg1"/>
                </a:solidFill>
              </a:rPr>
              <a:t>Berapa lama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af-ZA" sz="4400" b="1" noProof="1">
                <a:solidFill>
                  <a:schemeClr val="bg1"/>
                </a:solidFill>
              </a:rPr>
              <a:t>Bagaimana melakukannya</a:t>
            </a:r>
            <a:endParaRPr lang="af-ZA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74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53FE9-FC2D-4985-A697-5377298A07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407"/>
            <a:ext cx="9144000" cy="6359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09A3E-E083-4ADD-8005-EB8683B0470F}"/>
              </a:ext>
            </a:extLst>
          </p:cNvPr>
          <p:cNvSpPr txBox="1"/>
          <p:nvPr/>
        </p:nvSpPr>
        <p:spPr>
          <a:xfrm>
            <a:off x="-22623" y="0"/>
            <a:ext cx="9166623" cy="156966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f-ZA" sz="4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Plan Bersifat Konkrit dan Easy to Do (Start Small)</a:t>
            </a:r>
            <a:endParaRPr lang="af-ZA" sz="2800" b="1" u="sng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7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449D8-75CD-4AF0-B57E-8176C37CA917}"/>
              </a:ext>
            </a:extLst>
          </p:cNvPr>
          <p:cNvSpPr/>
          <p:nvPr/>
        </p:nvSpPr>
        <p:spPr>
          <a:xfrm>
            <a:off x="0" y="1052736"/>
            <a:ext cx="9144000" cy="580526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323528" y="116632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af-ZA" sz="4000" b="1" noProof="1">
                <a:solidFill>
                  <a:srgbClr val="C00000"/>
                </a:solidFill>
              </a:rPr>
              <a:t>Contoh Implementation Intention Plan</a:t>
            </a:r>
            <a:endParaRPr lang="af-ZA" sz="4000" noProof="1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9692F5-6FB4-42BA-A8D1-B9928C39A523}"/>
              </a:ext>
            </a:extLst>
          </p:cNvPr>
          <p:cNvSpPr txBox="1"/>
          <p:nvPr/>
        </p:nvSpPr>
        <p:spPr>
          <a:xfrm>
            <a:off x="431540" y="1268760"/>
            <a:ext cx="820891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af-ZA" sz="2800" b="1" noProof="1"/>
              <a:t>Setelah selesai makan malam</a:t>
            </a:r>
            <a:r>
              <a:rPr lang="af-ZA" sz="2800" noProof="1"/>
              <a:t>, maka saya akan selalu membaca buku minimal 1 halaman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af-ZA" sz="2800" b="1" noProof="1"/>
              <a:t>Setelah menyalakan komputer di kantor</a:t>
            </a:r>
            <a:r>
              <a:rPr lang="af-ZA" sz="2800" noProof="1"/>
              <a:t>, maka saya akan menuliskan 3 hal paling penting yang akan saya kerjakan hari itu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af-ZA" sz="2800" b="1" noProof="1"/>
              <a:t>Setelah istirahat makan siang</a:t>
            </a:r>
            <a:r>
              <a:rPr lang="af-ZA" sz="2800" noProof="1"/>
              <a:t>, maka saya akan belajar mengenai skills teknis yang berkaitan dengan pekerjaan, selama 20 menit. 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af-ZA" sz="2800" b="1" noProof="1"/>
              <a:t>Setelah selesai shalat Subuh</a:t>
            </a:r>
            <a:r>
              <a:rPr lang="af-ZA" sz="2800" noProof="1"/>
              <a:t>, maka saya akan jalan kaki 10 menit saja keliling kompleks. </a:t>
            </a:r>
            <a:endParaRPr lang="af-ZA" sz="3200" noProof="1"/>
          </a:p>
        </p:txBody>
      </p:sp>
    </p:spTree>
    <p:extLst>
      <p:ext uri="{BB962C8B-B14F-4D97-AF65-F5344CB8AC3E}">
        <p14:creationId xmlns:p14="http://schemas.microsoft.com/office/powerpoint/2010/main" val="1811263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449D8-75CD-4AF0-B57E-8176C37CA917}"/>
              </a:ext>
            </a:extLst>
          </p:cNvPr>
          <p:cNvSpPr/>
          <p:nvPr/>
        </p:nvSpPr>
        <p:spPr>
          <a:xfrm>
            <a:off x="0" y="1052736"/>
            <a:ext cx="9144000" cy="5805264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4" name="Rectangle 3"/>
          <p:cNvSpPr/>
          <p:nvPr/>
        </p:nvSpPr>
        <p:spPr>
          <a:xfrm>
            <a:off x="323528" y="116632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af-ZA" sz="4000" b="1" noProof="1">
                <a:solidFill>
                  <a:srgbClr val="C00000"/>
                </a:solidFill>
              </a:rPr>
              <a:t>Contoh Implementation Intention Plan</a:t>
            </a:r>
            <a:endParaRPr lang="af-ZA" sz="4000" noProof="1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9692F5-6FB4-42BA-A8D1-B9928C39A523}"/>
              </a:ext>
            </a:extLst>
          </p:cNvPr>
          <p:cNvSpPr txBox="1"/>
          <p:nvPr/>
        </p:nvSpPr>
        <p:spPr>
          <a:xfrm>
            <a:off x="467544" y="1124744"/>
            <a:ext cx="84969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af-ZA" sz="3200" b="1" noProof="1"/>
              <a:t>Setelah mematikan laptop di meja kerja kantor saya</a:t>
            </a:r>
            <a:r>
              <a:rPr lang="af-ZA" sz="3200" noProof="1"/>
              <a:t>, maka saya akan mereview hal positif yang sudah saya kerjakan sepanjang hari itu dan apa yang masih perlu saya perbaiki. 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af-ZA" sz="3200" b="1" noProof="1"/>
              <a:t>Setelah jam 8 malam</a:t>
            </a:r>
            <a:r>
              <a:rPr lang="af-ZA" sz="3200" noProof="1"/>
              <a:t>, maka saya akan menyalakan laptop untuk belajar tentang kursus online personal development selama 20 menit.  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af-ZA" sz="3200" b="1" noProof="1"/>
              <a:t>Setelah sarapan pagi</a:t>
            </a:r>
            <a:r>
              <a:rPr lang="af-ZA" sz="3200" noProof="1"/>
              <a:t>, dan saya akan menyalakan laptop dan menulis minimal 3 halaman</a:t>
            </a:r>
          </a:p>
        </p:txBody>
      </p:sp>
    </p:spTree>
    <p:extLst>
      <p:ext uri="{BB962C8B-B14F-4D97-AF65-F5344CB8AC3E}">
        <p14:creationId xmlns:p14="http://schemas.microsoft.com/office/powerpoint/2010/main" val="3422951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09A3E-E083-4ADD-8005-EB8683B0470F}"/>
              </a:ext>
            </a:extLst>
          </p:cNvPr>
          <p:cNvSpPr txBox="1"/>
          <p:nvPr/>
        </p:nvSpPr>
        <p:spPr>
          <a:xfrm>
            <a:off x="-1" y="12908"/>
            <a:ext cx="9166623" cy="9233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f-ZA" sz="5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Solving Plan</a:t>
            </a:r>
            <a:endParaRPr lang="af-ZA" sz="3200" b="1" noProof="1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D6B14F-6BA0-4593-96AA-980E599B7CD3}"/>
              </a:ext>
            </a:extLst>
          </p:cNvPr>
          <p:cNvSpPr/>
          <p:nvPr/>
        </p:nvSpPr>
        <p:spPr>
          <a:xfrm>
            <a:off x="377788" y="1556792"/>
            <a:ext cx="8388424" cy="3482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af-ZA" sz="3200" b="1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Problem Kurang Tekun Action</a:t>
            </a: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f-ZA" sz="28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Tidak punya tujuan yang jelas dan spesifik</a:t>
            </a:r>
          </a:p>
          <a:p>
            <a:pPr marL="1257300" lvl="2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f-ZA" sz="2800" b="1" u="sng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SOLUSI :</a:t>
            </a:r>
            <a:r>
              <a:rPr lang="af-ZA" sz="28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merumuskan tujuan yang spesifik, misal mau mulai belajar jualan online; atau mau meningkatkan skills teknis pekerjaan</a:t>
            </a:r>
          </a:p>
          <a:p>
            <a:pPr lvl="1">
              <a:lnSpc>
                <a:spcPct val="150000"/>
              </a:lnSpc>
            </a:pPr>
            <a:endParaRPr lang="af-ZA" sz="2000" noProof="1">
              <a:latin typeface="Ebrima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449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09A3E-E083-4ADD-8005-EB8683B0470F}"/>
              </a:ext>
            </a:extLst>
          </p:cNvPr>
          <p:cNvSpPr txBox="1"/>
          <p:nvPr/>
        </p:nvSpPr>
        <p:spPr>
          <a:xfrm>
            <a:off x="-1" y="12908"/>
            <a:ext cx="9166623" cy="9233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f-ZA" sz="5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Solving Plan</a:t>
            </a:r>
            <a:endParaRPr lang="af-ZA" sz="3200" b="1" noProof="1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D6B14F-6BA0-4593-96AA-980E599B7CD3}"/>
              </a:ext>
            </a:extLst>
          </p:cNvPr>
          <p:cNvSpPr/>
          <p:nvPr/>
        </p:nvSpPr>
        <p:spPr>
          <a:xfrm>
            <a:off x="377788" y="1124744"/>
            <a:ext cx="838842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af-ZA" sz="3200" b="1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Problem Kurang Tekun Action</a:t>
            </a: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f-ZA" sz="28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Tidak menjabarkan action dalam langkah kongkrit yang mudah dilakukan (easy steps)</a:t>
            </a:r>
          </a:p>
          <a:p>
            <a:pPr marL="1257300" lvl="2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f-ZA" sz="2800" b="1" u="sng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SOLUSI :</a:t>
            </a:r>
            <a:r>
              <a:rPr lang="af-ZA" sz="28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merumuskan Implementation Intention Plan yang Konkrit. </a:t>
            </a:r>
          </a:p>
          <a:p>
            <a:pPr marL="1257300" lvl="2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f-ZA" sz="28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Contoh : setiap habis makan malam, saya akan membaca buku minimal 5 halaman (demi peningkatan pengetahuan saya). </a:t>
            </a:r>
            <a:endParaRPr lang="af-ZA" sz="2000" noProof="1">
              <a:latin typeface="Ebrima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78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D6B14F-6BA0-4593-96AA-980E599B7CD3}"/>
              </a:ext>
            </a:extLst>
          </p:cNvPr>
          <p:cNvSpPr/>
          <p:nvPr/>
        </p:nvSpPr>
        <p:spPr>
          <a:xfrm>
            <a:off x="389098" y="1196752"/>
            <a:ext cx="838842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af-ZA" sz="3200" b="1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Problem Kurang Tekun Action</a:t>
            </a: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f-ZA" sz="28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Pikiran stress karena terlalu banyak masalah, willpower menurun</a:t>
            </a: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f-ZA" sz="2800" b="1" u="sng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SOLUSI</a:t>
            </a:r>
            <a:r>
              <a:rPr lang="af-ZA" sz="28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: mulai rajin olahraga, sebab olahraga terbukti secara ilmiah bisa membuat pikiran fresh dan willpower terjaga. </a:t>
            </a: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f-ZA" sz="28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Rumuskan implementation plan : setiap pagi jam 6 mulai jalan kaki cukup selama 10 menit saja. </a:t>
            </a:r>
            <a:endParaRPr lang="af-ZA" sz="2400" noProof="1">
              <a:latin typeface="Ebrima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EFEAC-B9C2-4335-99B9-22895B684282}"/>
              </a:ext>
            </a:extLst>
          </p:cNvPr>
          <p:cNvSpPr txBox="1"/>
          <p:nvPr/>
        </p:nvSpPr>
        <p:spPr>
          <a:xfrm>
            <a:off x="-1" y="12908"/>
            <a:ext cx="9166623" cy="9233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f-ZA" sz="5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Solving Plan</a:t>
            </a:r>
            <a:endParaRPr lang="af-ZA" sz="32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84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D6B14F-6BA0-4593-96AA-980E599B7CD3}"/>
              </a:ext>
            </a:extLst>
          </p:cNvPr>
          <p:cNvSpPr/>
          <p:nvPr/>
        </p:nvSpPr>
        <p:spPr>
          <a:xfrm>
            <a:off x="377788" y="1484784"/>
            <a:ext cx="838842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spcAft>
                <a:spcPts val="1200"/>
              </a:spcAft>
            </a:pPr>
            <a:r>
              <a:rPr lang="af-ZA" sz="2800" b="1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Problem Kurang Tekun Action</a:t>
            </a: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f-ZA" sz="28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Terlalu sibuk main hape</a:t>
            </a:r>
          </a:p>
          <a:p>
            <a:pPr marL="800100" lvl="1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f-ZA" sz="2800" b="1" u="sng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Solusi </a:t>
            </a:r>
            <a:r>
              <a:rPr lang="af-ZA" sz="28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: kurang durasi main hape, </a:t>
            </a:r>
            <a:r>
              <a:rPr lang="af-ZA" sz="2800" b="1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lakukan tindakan alternatif,</a:t>
            </a:r>
            <a:r>
              <a:rPr lang="af-ZA" sz="28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misal : membaca buku, atau menekuni hobi tanpa gadget, atau gowes ke lingkungan outdoor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83DAF-C4A3-4B86-88EC-D5B3766A7483}"/>
              </a:ext>
            </a:extLst>
          </p:cNvPr>
          <p:cNvSpPr txBox="1"/>
          <p:nvPr/>
        </p:nvSpPr>
        <p:spPr>
          <a:xfrm>
            <a:off x="-1" y="12908"/>
            <a:ext cx="9166623" cy="9233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f-ZA" sz="5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Solving Plan</a:t>
            </a:r>
            <a:endParaRPr lang="af-ZA" sz="32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01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581640"/>
            <a:ext cx="9144000" cy="369472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5" name="Rectangle 4"/>
          <p:cNvSpPr/>
          <p:nvPr/>
        </p:nvSpPr>
        <p:spPr>
          <a:xfrm>
            <a:off x="323528" y="1772816"/>
            <a:ext cx="84177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800"/>
              </a:spcBef>
              <a:spcAft>
                <a:spcPts val="1800"/>
              </a:spcAft>
            </a:pPr>
            <a:r>
              <a:rPr lang="en-US" sz="4800" b="1" noProof="1">
                <a:solidFill>
                  <a:srgbClr val="002060"/>
                </a:solidFill>
              </a:rPr>
              <a:t>Apa rencana tindakan spesifik yang akan Anda jalani untuk mengatasi masalah tersebut?</a:t>
            </a:r>
            <a:endParaRPr lang="en-US" sz="4800" b="1" i="1" noProof="1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0C8F4F-BB11-4E5A-9AF9-84A83B16FA25}"/>
              </a:ext>
            </a:extLst>
          </p:cNvPr>
          <p:cNvSpPr/>
          <p:nvPr/>
        </p:nvSpPr>
        <p:spPr>
          <a:xfrm>
            <a:off x="0" y="0"/>
            <a:ext cx="9144000" cy="14127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73A8DC-1994-42E2-8D23-FBB95A865434}"/>
              </a:ext>
            </a:extLst>
          </p:cNvPr>
          <p:cNvSpPr/>
          <p:nvPr/>
        </p:nvSpPr>
        <p:spPr>
          <a:xfrm>
            <a:off x="0" y="5445224"/>
            <a:ext cx="9144000" cy="14127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00AD54-DA5D-4035-8F1C-BA3AE0248347}"/>
              </a:ext>
            </a:extLst>
          </p:cNvPr>
          <p:cNvSpPr txBox="1"/>
          <p:nvPr/>
        </p:nvSpPr>
        <p:spPr>
          <a:xfrm>
            <a:off x="323528" y="189301"/>
            <a:ext cx="51555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Action Plan #3 :</a:t>
            </a:r>
            <a:endParaRPr lang="sq-AL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554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16832"/>
            <a:ext cx="9144000" cy="2546414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C5A5A7D-9C6F-4A43-AFBA-C758F912D959}" type="slidenum">
              <a:rPr lang="af-ZA" sz="1800" b="1" smtClean="0">
                <a:solidFill>
                  <a:srgbClr val="000066"/>
                </a:solidFill>
              </a:rPr>
              <a:pPr/>
              <a:t>29</a:t>
            </a:fld>
            <a:endParaRPr lang="af-ZA" sz="1800" b="1" dirty="0">
              <a:solidFill>
                <a:srgbClr val="00006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9532" y="3016570"/>
            <a:ext cx="8424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sz="6000" b="1" noProof="1">
                <a:solidFill>
                  <a:schemeClr val="bg1"/>
                </a:solidFill>
              </a:rPr>
              <a:t>Review and Improve</a:t>
            </a:r>
            <a:endParaRPr lang="af-ZA" sz="6000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EB700B-07E1-4882-B25A-E77918FB101A}"/>
              </a:ext>
            </a:extLst>
          </p:cNvPr>
          <p:cNvSpPr/>
          <p:nvPr/>
        </p:nvSpPr>
        <p:spPr>
          <a:xfrm>
            <a:off x="0" y="0"/>
            <a:ext cx="9144000" cy="17883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CFCB0-036C-444D-BD88-C98878284ACA}"/>
              </a:ext>
            </a:extLst>
          </p:cNvPr>
          <p:cNvSpPr/>
          <p:nvPr/>
        </p:nvSpPr>
        <p:spPr>
          <a:xfrm>
            <a:off x="-10943" y="4692425"/>
            <a:ext cx="9144000" cy="21575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420707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7AE462-8905-48AD-B0EC-3CEEF59AA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4" y="796443"/>
            <a:ext cx="9102216" cy="60681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09A3E-E083-4ADD-8005-EB8683B0470F}"/>
              </a:ext>
            </a:extLst>
          </p:cNvPr>
          <p:cNvSpPr txBox="1"/>
          <p:nvPr/>
        </p:nvSpPr>
        <p:spPr>
          <a:xfrm>
            <a:off x="-1" y="12908"/>
            <a:ext cx="9166623" cy="110799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f-ZA" sz="6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Resourceful</a:t>
            </a:r>
            <a:endParaRPr lang="af-ZA" sz="40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184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09A3E-E083-4ADD-8005-EB8683B0470F}"/>
              </a:ext>
            </a:extLst>
          </p:cNvPr>
          <p:cNvSpPr txBox="1"/>
          <p:nvPr/>
        </p:nvSpPr>
        <p:spPr>
          <a:xfrm>
            <a:off x="-22623" y="0"/>
            <a:ext cx="9166623" cy="1754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f-ZA" sz="5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Konsistensi dalan Menjalankan Proses</a:t>
            </a:r>
            <a:endParaRPr lang="af-ZA" sz="3200" b="1" u="sng" noProof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A431F2-9548-435F-BDDC-7A113C90A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620" y="1775486"/>
            <a:ext cx="9186615" cy="51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58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09A3E-E083-4ADD-8005-EB8683B0470F}"/>
              </a:ext>
            </a:extLst>
          </p:cNvPr>
          <p:cNvSpPr txBox="1"/>
          <p:nvPr/>
        </p:nvSpPr>
        <p:spPr>
          <a:xfrm>
            <a:off x="-22623" y="0"/>
            <a:ext cx="9166623" cy="8309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f-ZA" sz="4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Langkah Perbaikan agar Konsisten </a:t>
            </a:r>
            <a:endParaRPr lang="af-ZA" sz="2800" b="1" u="sng" noProof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21A0C-449E-4E13-B2DE-402E7333AB0B}"/>
              </a:ext>
            </a:extLst>
          </p:cNvPr>
          <p:cNvSpPr txBox="1"/>
          <p:nvPr/>
        </p:nvSpPr>
        <p:spPr>
          <a:xfrm>
            <a:off x="611560" y="1268760"/>
            <a:ext cx="813690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f-ZA" sz="3200" dirty="0"/>
              <a:t>Kecilkan skalanya (targetnya), bikin lebih mudah pelaksanaannya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f-ZA" sz="3200" dirty="0"/>
              <a:t>Rumuskan implementation intention dengan konkrit (cek kembali jadwal pelaksanaan agar tidak bentrok dengan kegiatan lain)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f-ZA" sz="3200" dirty="0"/>
              <a:t>Modifikasi situasi sekitar agar pelaksanaan action menjadi lebih mudah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f-ZA" sz="3200" dirty="0"/>
              <a:t>Pantau pelaksanaannya (action tracking)</a:t>
            </a:r>
          </a:p>
        </p:txBody>
      </p:sp>
    </p:spTree>
    <p:extLst>
      <p:ext uri="{BB962C8B-B14F-4D97-AF65-F5344CB8AC3E}">
        <p14:creationId xmlns:p14="http://schemas.microsoft.com/office/powerpoint/2010/main" val="4239715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DB6CA-778D-4994-BB26-E984FB31A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54" y="1263406"/>
            <a:ext cx="9185154" cy="5594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09A3E-E083-4ADD-8005-EB8683B0470F}"/>
              </a:ext>
            </a:extLst>
          </p:cNvPr>
          <p:cNvSpPr txBox="1"/>
          <p:nvPr/>
        </p:nvSpPr>
        <p:spPr>
          <a:xfrm>
            <a:off x="-22623" y="0"/>
            <a:ext cx="9166623" cy="1754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f-ZA" sz="5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Hasil (RESULT) dari </a:t>
            </a:r>
          </a:p>
          <a:p>
            <a:pPr algn="ctr"/>
            <a:r>
              <a:rPr lang="af-ZA" sz="5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Pelaksanaan Solusi</a:t>
            </a:r>
            <a:endParaRPr lang="af-ZA" sz="3200" b="1" u="sng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100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09A3E-E083-4ADD-8005-EB8683B0470F}"/>
              </a:ext>
            </a:extLst>
          </p:cNvPr>
          <p:cNvSpPr txBox="1"/>
          <p:nvPr/>
        </p:nvSpPr>
        <p:spPr>
          <a:xfrm>
            <a:off x="-22623" y="0"/>
            <a:ext cx="9166623" cy="83099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f-ZA" sz="4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Langkah Perbaikan Hasil</a:t>
            </a:r>
            <a:endParaRPr lang="af-ZA" sz="2800" b="1" u="sng" noProof="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E21A0C-449E-4E13-B2DE-402E7333AB0B}"/>
              </a:ext>
            </a:extLst>
          </p:cNvPr>
          <p:cNvSpPr txBox="1"/>
          <p:nvPr/>
        </p:nvSpPr>
        <p:spPr>
          <a:xfrm>
            <a:off x="611560" y="1124744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f-ZA" sz="3600" dirty="0"/>
              <a:t>Modifikasi dan perbaiki metode pelaksanaannya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af-ZA" sz="3600" dirty="0"/>
              <a:t>Ubah jenis solusinya (cari alternatif solusi yang lain)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af-ZA" sz="3200" dirty="0"/>
          </a:p>
        </p:txBody>
      </p:sp>
    </p:spTree>
    <p:extLst>
      <p:ext uri="{BB962C8B-B14F-4D97-AF65-F5344CB8AC3E}">
        <p14:creationId xmlns:p14="http://schemas.microsoft.com/office/powerpoint/2010/main" val="668857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4500570"/>
            <a:ext cx="9144000" cy="235743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5A7D-9C6F-4A43-AFBA-C758F912D959}" type="slidenum">
              <a:rPr lang="af-ZA" smtClean="0"/>
              <a:pPr/>
              <a:t>34</a:t>
            </a:fld>
            <a:endParaRPr lang="af-ZA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150017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 dirty="0"/>
          </a:p>
        </p:txBody>
      </p:sp>
      <p:sp>
        <p:nvSpPr>
          <p:cNvPr id="10" name="Rectangle 9"/>
          <p:cNvSpPr/>
          <p:nvPr/>
        </p:nvSpPr>
        <p:spPr>
          <a:xfrm>
            <a:off x="2915816" y="2780928"/>
            <a:ext cx="2891176" cy="662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</a:pPr>
            <a:r>
              <a:rPr lang="id-ID" sz="6600" b="1" dirty="0">
                <a:solidFill>
                  <a:schemeClr val="accent3">
                    <a:lumMod val="50000"/>
                  </a:schemeClr>
                </a:solidFill>
              </a:rPr>
              <a:t>SELESAI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E682D0-0846-42DE-8DE0-6E1811D3D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2" y="527538"/>
            <a:ext cx="9144000" cy="63304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09A3E-E083-4ADD-8005-EB8683B0470F}"/>
              </a:ext>
            </a:extLst>
          </p:cNvPr>
          <p:cNvSpPr txBox="1"/>
          <p:nvPr/>
        </p:nvSpPr>
        <p:spPr>
          <a:xfrm>
            <a:off x="-1" y="12908"/>
            <a:ext cx="9166623" cy="175432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f-ZA" sz="5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Creative in </a:t>
            </a:r>
          </a:p>
          <a:p>
            <a:pPr algn="ctr"/>
            <a:r>
              <a:rPr lang="af-ZA" sz="5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Finding Solutions</a:t>
            </a:r>
            <a:endParaRPr lang="af-ZA" sz="3200" b="1" noProof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31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16832"/>
            <a:ext cx="9144000" cy="2546414"/>
          </a:xfrm>
          <a:prstGeom prst="rect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6C5A5A7D-9C6F-4A43-AFBA-C758F912D959}" type="slidenum">
              <a:rPr lang="af-ZA" sz="1800" b="1" smtClean="0">
                <a:solidFill>
                  <a:srgbClr val="000066"/>
                </a:solidFill>
              </a:rPr>
              <a:pPr/>
              <a:t>5</a:t>
            </a:fld>
            <a:endParaRPr lang="af-ZA" sz="1800" b="1" dirty="0">
              <a:solidFill>
                <a:srgbClr val="00006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2132856"/>
            <a:ext cx="8424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sz="6000" b="1" noProof="1">
                <a:solidFill>
                  <a:schemeClr val="bg1"/>
                </a:solidFill>
              </a:rPr>
              <a:t>Defining Your Problems and Challenges</a:t>
            </a:r>
            <a:endParaRPr lang="af-ZA" sz="6000" noProof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EB700B-07E1-4882-B25A-E77918FB101A}"/>
              </a:ext>
            </a:extLst>
          </p:cNvPr>
          <p:cNvSpPr/>
          <p:nvPr/>
        </p:nvSpPr>
        <p:spPr>
          <a:xfrm>
            <a:off x="0" y="0"/>
            <a:ext cx="9144000" cy="178834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3CFCB0-036C-444D-BD88-C98878284ACA}"/>
              </a:ext>
            </a:extLst>
          </p:cNvPr>
          <p:cNvSpPr/>
          <p:nvPr/>
        </p:nvSpPr>
        <p:spPr>
          <a:xfrm>
            <a:off x="-10943" y="4692425"/>
            <a:ext cx="9144000" cy="215753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f-ZA"/>
          </a:p>
        </p:txBody>
      </p:sp>
    </p:spTree>
    <p:extLst>
      <p:ext uri="{BB962C8B-B14F-4D97-AF65-F5344CB8AC3E}">
        <p14:creationId xmlns:p14="http://schemas.microsoft.com/office/powerpoint/2010/main" val="234008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09A3E-E083-4ADD-8005-EB8683B0470F}"/>
              </a:ext>
            </a:extLst>
          </p:cNvPr>
          <p:cNvSpPr txBox="1"/>
          <p:nvPr/>
        </p:nvSpPr>
        <p:spPr>
          <a:xfrm>
            <a:off x="-1" y="12908"/>
            <a:ext cx="9166623" cy="11079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f-ZA" sz="6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Mapping</a:t>
            </a:r>
            <a:endParaRPr lang="af-ZA" sz="4000" b="1" noProof="1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D6B14F-6BA0-4593-96AA-980E599B7CD3}"/>
              </a:ext>
            </a:extLst>
          </p:cNvPr>
          <p:cNvSpPr/>
          <p:nvPr/>
        </p:nvSpPr>
        <p:spPr>
          <a:xfrm>
            <a:off x="389098" y="1268760"/>
            <a:ext cx="8388424" cy="5194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af-ZA" sz="3200" b="1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Problem Income Stuck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Skills dan kompetensi kurang memadai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Bekerja di tempat yang kurang tepat (gaji kurang memadai)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Karir Stuck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Bisnis tempat kerja stagnan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Tidak kreatif menemukan solusi peningkatan income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Kurang gigih dalam bertindak mengubah nasib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Mentalitas pesimis</a:t>
            </a:r>
            <a:endParaRPr lang="af-ZA" sz="2000" noProof="1">
              <a:latin typeface="Ebrima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04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09A3E-E083-4ADD-8005-EB8683B0470F}"/>
              </a:ext>
            </a:extLst>
          </p:cNvPr>
          <p:cNvSpPr txBox="1"/>
          <p:nvPr/>
        </p:nvSpPr>
        <p:spPr>
          <a:xfrm>
            <a:off x="-1" y="12908"/>
            <a:ext cx="9166623" cy="11079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f-ZA" sz="6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Mapping</a:t>
            </a:r>
            <a:endParaRPr lang="af-ZA" sz="4000" b="1" noProof="1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D6B14F-6BA0-4593-96AA-980E599B7CD3}"/>
              </a:ext>
            </a:extLst>
          </p:cNvPr>
          <p:cNvSpPr/>
          <p:nvPr/>
        </p:nvSpPr>
        <p:spPr>
          <a:xfrm>
            <a:off x="389098" y="1196752"/>
            <a:ext cx="8388424" cy="5194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af-ZA" sz="3200" b="1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Problem Kurang Tekun Action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Tidak punya tujuan yang jelas dan spesifik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Tidak menjabarkan action dalam langkah kongkrit yang mudah dilakukan (easy steps)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Tidak menemukan progress kemajuan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Lingkungan sekitar kurang mendukung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Pikiran stress karena terlalu banyak masalah, willpower menurun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Terlalu sibuk main hape</a:t>
            </a:r>
            <a:endParaRPr lang="af-ZA" sz="2000" noProof="1">
              <a:latin typeface="Ebrima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69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09A3E-E083-4ADD-8005-EB8683B0470F}"/>
              </a:ext>
            </a:extLst>
          </p:cNvPr>
          <p:cNvSpPr txBox="1"/>
          <p:nvPr/>
        </p:nvSpPr>
        <p:spPr>
          <a:xfrm>
            <a:off x="-1" y="12908"/>
            <a:ext cx="9166623" cy="11079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f-ZA" sz="6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Mapping</a:t>
            </a:r>
            <a:endParaRPr lang="af-ZA" sz="4000" b="1" noProof="1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D6B14F-6BA0-4593-96AA-980E599B7CD3}"/>
              </a:ext>
            </a:extLst>
          </p:cNvPr>
          <p:cNvSpPr/>
          <p:nvPr/>
        </p:nvSpPr>
        <p:spPr>
          <a:xfrm>
            <a:off x="389098" y="1268760"/>
            <a:ext cx="8388424" cy="51941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af-ZA" sz="3200" b="1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Problem KARIR STUCK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Skills dan kompetensi kurang memadai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Bekerja di tempat yang kurang tepat (tidak ada sistem career planning)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Target kerja tidak tercapai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Kinerja kurang memuaskan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Kurang bisa mengkomunikasikan hasil kerja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Kurang klop dengan atasan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Bisnis tempat kerja stagnan</a:t>
            </a:r>
            <a:endParaRPr lang="af-ZA" sz="2000" noProof="1">
              <a:latin typeface="Ebrima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4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5C09A3E-E083-4ADD-8005-EB8683B0470F}"/>
              </a:ext>
            </a:extLst>
          </p:cNvPr>
          <p:cNvSpPr txBox="1"/>
          <p:nvPr/>
        </p:nvSpPr>
        <p:spPr>
          <a:xfrm>
            <a:off x="-1" y="12908"/>
            <a:ext cx="9166623" cy="110799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af-ZA" sz="6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Mapping</a:t>
            </a:r>
            <a:endParaRPr lang="af-ZA" sz="4000" b="1" noProof="1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D6B14F-6BA0-4593-96AA-980E599B7CD3}"/>
              </a:ext>
            </a:extLst>
          </p:cNvPr>
          <p:cNvSpPr/>
          <p:nvPr/>
        </p:nvSpPr>
        <p:spPr>
          <a:xfrm>
            <a:off x="389098" y="1268760"/>
            <a:ext cx="8388424" cy="4640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af-ZA" sz="3200" b="1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Problem Jualan Tidak Laku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Mutu produk kurang bagus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Cara pemasaran dan promosi kurang kreatif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Pelayanan pelanggan buruk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Tidak memiliki budget iklan dan promosi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Salah dalam mengkomunikasikan keunggulan produk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Harga relatif mahal dibanding pesaing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f-ZA" sz="2400" noProof="1">
                <a:latin typeface="Ebrima" panose="020000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Kondisi ekonomi lesu</a:t>
            </a:r>
            <a:endParaRPr lang="af-ZA" sz="2000" noProof="1">
              <a:latin typeface="Ebrima" panose="020000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36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819</Words>
  <Application>Microsoft Office PowerPoint</Application>
  <PresentationFormat>On-screen Show (4:3)</PresentationFormat>
  <Paragraphs>121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erik rajapresentasi</cp:lastModifiedBy>
  <cp:revision>231</cp:revision>
  <dcterms:created xsi:type="dcterms:W3CDTF">2011-07-20T07:31:16Z</dcterms:created>
  <dcterms:modified xsi:type="dcterms:W3CDTF">2021-12-25T04:43:37Z</dcterms:modified>
</cp:coreProperties>
</file>