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64" r:id="rId3"/>
    <p:sldId id="265" r:id="rId4"/>
    <p:sldId id="266" r:id="rId5"/>
    <p:sldId id="263" r:id="rId6"/>
    <p:sldId id="267" r:id="rId7"/>
    <p:sldId id="268" r:id="rId8"/>
    <p:sldId id="270" r:id="rId9"/>
    <p:sldId id="274" r:id="rId10"/>
    <p:sldId id="275" r:id="rId11"/>
    <p:sldId id="269" r:id="rId12"/>
    <p:sldId id="271" r:id="rId13"/>
    <p:sldId id="258" r:id="rId14"/>
    <p:sldId id="276" r:id="rId15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95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877EAE-096E-4394-BBBB-E50326A7AA54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69672B-5297-4D7D-BFEA-14BBD5CCBEE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104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6312-268D-464C-BE05-1B600450353D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96DE-40F9-40B6-B0D4-896F00B9240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91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53D1C-1603-4E45-80A9-94B29C96AE68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5C6EE-5FF9-40CF-848B-CF73BE43B20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77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661FF-9F78-442A-AD44-91085B7DE639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D92E-3296-4401-89E3-5393EFC2C1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84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68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3943-3F27-40E1-B7A5-761AB56BA1C7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1E830-111D-4A72-9767-2B801AB0C72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DFB79-A4C9-4820-ABA4-A659977384FF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532A-5554-49DD-BFEE-16EB4C2E128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5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2B3C-1DA9-4852-AD46-1F6F81407384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CE569-DC33-4CBB-94A2-0520CAF9D67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237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1FEB4-8306-40CB-BC71-432744863C16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FDC6-2A7E-413A-9B4C-0CCD320A05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0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9472-2101-4E3C-8C59-4A2F5C5D055E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CF28-C48A-4988-848D-C0152B7FCD5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42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E98D-9AB1-4675-8D01-09126F57CFFE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4023-95DC-47A6-B826-E5FE8853EB7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50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5CF23-9469-4115-8C9F-A8123213046D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6A978-6892-4097-B9F7-C664CB0204F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5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B11E8-13A5-4C65-B2E2-4A0435C61E60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E65C-F72D-48D7-8558-4BC6AEE9622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38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BE5E6A-7D23-4524-B97A-41FCA6ABBEF3}" type="datetimeFigureOut">
              <a:rPr lang="id-ID"/>
              <a:pPr>
                <a:defRPr/>
              </a:pPr>
              <a:t>06/12/2015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8746DB-8AB7-4B5E-AEBE-04B6E3C7CFE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71438" y="0"/>
            <a:ext cx="4572000" cy="607218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q-AL">
              <a:latin typeface="Calibri" pitchFamily="34" charset="0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85750" y="214313"/>
            <a:ext cx="4071938" cy="36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5500"/>
              </a:lnSpc>
              <a:defRPr/>
            </a:pPr>
            <a:r>
              <a:rPr lang="id-ID" sz="4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Keterangan Form PerformanceAppraisal Berbasis KPI</a:t>
            </a:r>
            <a:endParaRPr lang="en-US" sz="4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2" descr="D:\Project ONLINE\My Pictures\Photos Banyak\780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4427537" cy="60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67772"/>
            <a:ext cx="7766906" cy="47346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b="1" smtClean="0">
                <a:solidFill>
                  <a:srgbClr val="FF0000"/>
                </a:solidFill>
              </a:rPr>
              <a:t>KPI MINIMIZE </a:t>
            </a:r>
            <a:r>
              <a:rPr lang="id-ID" sz="2400" smtClean="0"/>
              <a:t>artinya : makin rendah skor KPI yang didapat, maka makin bagus. 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b="1" i="1" smtClean="0"/>
              <a:t>Rumus menghitung skor KPI :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Target</a:t>
            </a: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-------------------- x 100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Realisasi</a:t>
            </a: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*) Dalam contoh tabel KPI tadi, hanya ada satu KPI yang bersifat Minimize, yakni KPI no 4 : Great Employee Turn Over. </a:t>
            </a:r>
          </a:p>
        </p:txBody>
      </p:sp>
    </p:spTree>
    <p:extLst>
      <p:ext uri="{BB962C8B-B14F-4D97-AF65-F5344CB8AC3E}">
        <p14:creationId xmlns:p14="http://schemas.microsoft.com/office/powerpoint/2010/main" val="232976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642938"/>
            <a:ext cx="8628063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71438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671513"/>
            <a:ext cx="8628063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71438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72000" y="1857375"/>
            <a:ext cx="3714750" cy="114300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928813" y="1928813"/>
            <a:ext cx="2643187" cy="120015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Angka skor akhir didapat dari = skor x bobot KPI /100</a:t>
            </a:r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0" y="1556792"/>
            <a:ext cx="9144000" cy="374315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q-AL" dirty="0">
              <a:latin typeface="Calibri" pitchFamily="34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0422F-363D-46EF-BEE7-2F61858C08A5}" type="slidenum">
              <a:rPr lang="sq-AL"/>
              <a:pPr>
                <a:defRPr/>
              </a:pPr>
              <a:t>13</a:t>
            </a:fld>
            <a:endParaRPr lang="sq-AL" dirty="0"/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285750" y="2714625"/>
            <a:ext cx="543837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d-ID" altLang="en-US" sz="2400" b="1" smtClean="0">
                <a:latin typeface="Arial" charset="0"/>
              </a:rPr>
              <a:t>Yodhia </a:t>
            </a:r>
            <a:r>
              <a:rPr lang="id-ID" altLang="en-US" sz="2400" b="1">
                <a:latin typeface="Arial" charset="0"/>
              </a:rPr>
              <a:t>Antariksa, </a:t>
            </a:r>
            <a:r>
              <a:rPr lang="id-ID" altLang="en-US" sz="1800" b="1">
                <a:latin typeface="Arial" charset="0"/>
              </a:rPr>
              <a:t>Msc in HR Management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id-ID" altLang="en-US" sz="2000" i="1" smtClean="0">
                <a:latin typeface="Arial" charset="0"/>
              </a:rPr>
              <a:t>Master of HR Management, Texas A&amp;M University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id-ID" altLang="en-US" sz="2000" i="1" smtClean="0">
                <a:latin typeface="Arial" charset="0"/>
              </a:rPr>
              <a:t>Blog : www.strategimanajemen.net</a:t>
            </a:r>
            <a:endParaRPr lang="id-ID" altLang="en-US" sz="2000">
              <a:latin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id-ID" altLang="en-US" sz="2400">
              <a:latin typeface="Arial" charset="0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285749" y="1988840"/>
            <a:ext cx="5643563" cy="44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id-ID" altLang="en-US" sz="2200" b="1" smtClean="0">
                <a:latin typeface="Arial" charset="0"/>
              </a:rPr>
              <a:t>Semua HR Tools ini disusun oleh :</a:t>
            </a:r>
            <a:endParaRPr lang="id-ID" altLang="en-US" sz="2200" b="1">
              <a:latin typeface="Arial" charset="0"/>
            </a:endParaRPr>
          </a:p>
        </p:txBody>
      </p:sp>
      <p:pic>
        <p:nvPicPr>
          <p:cNvPr id="14345" name="Picture 9" descr="D:\Aneka FILES\FOTO\Foto Lebaran 2010\Yodhia Antariksa resize 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88" y="1000125"/>
            <a:ext cx="2744787" cy="3671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0" y="0"/>
            <a:ext cx="9144000" cy="2643188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sq-AL" dirty="0">
              <a:latin typeface="Calibri" pitchFamily="34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A1713-74EE-44EC-9BD6-4FC28803295A}" type="slidenum">
              <a:rPr lang="sq-AL"/>
              <a:pPr>
                <a:defRPr/>
              </a:pPr>
              <a:t>14</a:t>
            </a:fld>
            <a:endParaRPr lang="sq-AL" dirty="0"/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285750" y="2714625"/>
            <a:ext cx="635793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id-ID" sz="2000" b="1" i="1" dirty="0"/>
              <a:t>Contact Person :</a:t>
            </a:r>
          </a:p>
          <a:p>
            <a:pPr marL="342900" indent="-342900">
              <a:lnSpc>
                <a:spcPct val="150000"/>
              </a:lnSpc>
            </a:pPr>
            <a:r>
              <a:rPr lang="id-ID" sz="2400" b="1" dirty="0"/>
              <a:t>Yodhia Antariksa, </a:t>
            </a:r>
            <a:r>
              <a:rPr lang="id-ID" b="1" dirty="0"/>
              <a:t>Msc in HR Management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id-ID" sz="2400" i="1" dirty="0"/>
              <a:t>Managing Director</a:t>
            </a:r>
            <a:endParaRPr lang="id-ID" sz="2400" b="1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id-ID" sz="2400" dirty="0"/>
              <a:t>Phone : 0817 482 3235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id-ID" sz="2400" dirty="0"/>
              <a:t>Email </a:t>
            </a:r>
            <a:r>
              <a:rPr lang="id-ID" sz="2400"/>
              <a:t>: </a:t>
            </a:r>
            <a:r>
              <a:rPr lang="id-ID" sz="2400" b="1" smtClean="0">
                <a:solidFill>
                  <a:srgbClr val="990000"/>
                </a:solidFill>
              </a:rPr>
              <a:t>antariksa@exploreHR.org</a:t>
            </a:r>
            <a:endParaRPr lang="id-ID" sz="2400" b="1" dirty="0">
              <a:solidFill>
                <a:srgbClr val="99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id-ID" sz="2400" dirty="0"/>
              <a:t>Web : </a:t>
            </a:r>
            <a:r>
              <a:rPr lang="id-ID" sz="2400" b="1" dirty="0">
                <a:solidFill>
                  <a:srgbClr val="C00000"/>
                </a:solidFill>
              </a:rPr>
              <a:t>www.manajemenkinerja.com</a:t>
            </a:r>
          </a:p>
          <a:p>
            <a:pPr marL="342900" indent="-342900">
              <a:lnSpc>
                <a:spcPct val="150000"/>
              </a:lnSpc>
            </a:pPr>
            <a:endParaRPr lang="id-ID" sz="2400" dirty="0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85750" y="142875"/>
            <a:ext cx="56435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id-ID" sz="2200"/>
              <a:t>Jika kantor Anda membutuhkan workshop atau konsultasi pengembangan KPI karyawan, silakan hubungi</a:t>
            </a:r>
            <a:r>
              <a:rPr lang="id-ID" sz="2200">
                <a:solidFill>
                  <a:srgbClr val="C00000"/>
                </a:solidFill>
              </a:rPr>
              <a:t> </a:t>
            </a:r>
            <a:r>
              <a:rPr lang="id-ID" sz="2200" b="1">
                <a:solidFill>
                  <a:srgbClr val="C00000"/>
                </a:solidFill>
              </a:rPr>
              <a:t>PT. Manajemen Kinerja Utama</a:t>
            </a:r>
            <a:r>
              <a:rPr lang="id-ID" sz="2200"/>
              <a:t>, perusahaaan konsultan yang fokus melayani jasa pengembangan KPI dan sistem manajemen kinerja. </a:t>
            </a:r>
          </a:p>
        </p:txBody>
      </p:sp>
      <p:pic>
        <p:nvPicPr>
          <p:cNvPr id="7" name="Picture 9" descr="D:\Aneka FILES\FOTO\Foto Lebaran 2010\Yodhia Antariksa resize 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88" y="1000125"/>
            <a:ext cx="2744787" cy="3671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1210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85838"/>
            <a:ext cx="8704262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85838"/>
            <a:ext cx="8704262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1714500" y="1000125"/>
            <a:ext cx="4000500" cy="1000125"/>
          </a:xfrm>
          <a:prstGeom prst="lef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25" y="1214438"/>
            <a:ext cx="2928938" cy="147796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Area kinerja utama adalah bidang tanggung jawab pokok manajer SDM. </a:t>
            </a:r>
          </a:p>
          <a:p>
            <a:pPr>
              <a:defRPr/>
            </a:pPr>
            <a:r>
              <a:rPr lang="id-ID" dirty="0"/>
              <a:t>Dalam contoh ini ada empat area kinerja utama.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85838"/>
            <a:ext cx="8704262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86250" y="1714500"/>
            <a:ext cx="1785938" cy="1000125"/>
          </a:xfrm>
          <a:prstGeom prst="lef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875" y="1857375"/>
            <a:ext cx="2928938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id-ID" dirty="0"/>
              <a:t>Key performance indicators adalah indikator yang terukur untuk menilai hasil kerja.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id-ID" dirty="0"/>
              <a:t>Masing-masing Area Kinerja Utama (AKU) minimal memiliki satu KPI. Dalam contoh ini, masing-masing AKU memiliki 2 KPI.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id-ID" dirty="0"/>
              <a:t>Jumlah total KPI sebaiknya berjumlah antara 5 s/d 10 </a:t>
            </a:r>
            <a:r>
              <a:rPr lang="id-ID"/>
              <a:t>buah</a:t>
            </a:r>
            <a:r>
              <a:rPr lang="id-ID" smtClean="0"/>
              <a:t>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id-ID" b="1" smtClean="0"/>
              <a:t>KPI bisa diambil dari Katalog 300 KPI</a:t>
            </a:r>
            <a:endParaRPr lang="id-ID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785813"/>
            <a:ext cx="8704262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9" name="Left Arrow 8"/>
          <p:cNvSpPr/>
          <p:nvPr/>
        </p:nvSpPr>
        <p:spPr>
          <a:xfrm>
            <a:off x="5786438" y="1500188"/>
            <a:ext cx="1131887" cy="1000125"/>
          </a:xfrm>
          <a:prstGeom prst="lef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572250" y="1928813"/>
            <a:ext cx="2214563" cy="2586037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Bobot setiap KPI ditentukan. Bobot ditentukan berdasar tingkat kepentingan (prioritas) KPI dan juga sumber daya yang dialokasikan.</a:t>
            </a:r>
          </a:p>
          <a:p>
            <a:pPr>
              <a:defRPr/>
            </a:pPr>
            <a:r>
              <a:rPr lang="id-ID" dirty="0"/>
              <a:t>Total bobot harus berjumlah 100.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876300"/>
            <a:ext cx="8628062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6357938" y="1628775"/>
            <a:ext cx="1131887" cy="1000125"/>
          </a:xfrm>
          <a:prstGeom prst="lef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000875" y="2286000"/>
            <a:ext cx="2000250" cy="369252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Target ditentukan berdasar kesepakatan dan juga data pencapaian tahun sebelumnya.</a:t>
            </a:r>
          </a:p>
          <a:p>
            <a:pPr>
              <a:defRPr/>
            </a:pPr>
            <a:r>
              <a:rPr lang="id-ID" dirty="0"/>
              <a:t>Penulisan angka target bisa berupa % atau nominal atau rupiah; tergantung jenis KPI-nya.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85813"/>
            <a:ext cx="8628063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85813"/>
            <a:ext cx="8628063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071938" y="2120900"/>
            <a:ext cx="3500437" cy="114300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63" y="2263775"/>
            <a:ext cx="2643187" cy="2308225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Angka skor didapat dari realisasi/target  x 100 atau juga bisa target/realisasi x 100; tergantung jenis KPI-nya, apakah KPI maximize atau KPI minimize.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438"/>
            <a:ext cx="8215313" cy="85725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1438" y="214313"/>
            <a:ext cx="7151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Sample Tabel KPI untuk HR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36864"/>
            <a:ext cx="7766906" cy="47346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b="1" smtClean="0">
                <a:solidFill>
                  <a:srgbClr val="0070C0"/>
                </a:solidFill>
              </a:rPr>
              <a:t>KPI Maximize </a:t>
            </a:r>
            <a:r>
              <a:rPr lang="id-ID" sz="2400" smtClean="0"/>
              <a:t>artinya : makin tinggi skor KPI yang didapat, maka makin bagus. 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b="1" i="1" smtClean="0"/>
              <a:t>Rumus menghitung skor KPI :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Realisasi</a:t>
            </a: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-------------------- x 100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Target</a:t>
            </a: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id-ID" sz="2400" smtClean="0"/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id-ID" sz="2400" smtClean="0"/>
              <a:t>*) Dalam contoh tabel KPI tadi, semua KPI bentuknya adalah KPI Maximize, kecuali KPI no 4 yakni Great Employee Turn Over. </a:t>
            </a:r>
          </a:p>
        </p:txBody>
      </p:sp>
    </p:spTree>
    <p:extLst>
      <p:ext uri="{BB962C8B-B14F-4D97-AF65-F5344CB8AC3E}">
        <p14:creationId xmlns:p14="http://schemas.microsoft.com/office/powerpoint/2010/main" val="2859961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414</Words>
  <Application>Microsoft Office PowerPoint</Application>
  <PresentationFormat>On-screen Show (4:3)</PresentationFormat>
  <Paragraphs>51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Yodhia Antariksa</cp:lastModifiedBy>
  <cp:revision>35</cp:revision>
  <dcterms:created xsi:type="dcterms:W3CDTF">2010-09-04T06:42:11Z</dcterms:created>
  <dcterms:modified xsi:type="dcterms:W3CDTF">2015-12-06T03:05:33Z</dcterms:modified>
</cp:coreProperties>
</file>