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7" r:id="rId3"/>
    <p:sldId id="269" r:id="rId4"/>
    <p:sldId id="262" r:id="rId5"/>
    <p:sldId id="270" r:id="rId6"/>
    <p:sldId id="272" r:id="rId7"/>
    <p:sldId id="273" r:id="rId8"/>
    <p:sldId id="263" r:id="rId9"/>
    <p:sldId id="260" r:id="rId10"/>
    <p:sldId id="261" r:id="rId11"/>
    <p:sldId id="274" r:id="rId12"/>
    <p:sldId id="275" r:id="rId13"/>
    <p:sldId id="280" r:id="rId14"/>
    <p:sldId id="279" r:id="rId15"/>
    <p:sldId id="284" r:id="rId16"/>
    <p:sldId id="289" r:id="rId17"/>
    <p:sldId id="290" r:id="rId18"/>
    <p:sldId id="281" r:id="rId19"/>
    <p:sldId id="287" r:id="rId20"/>
    <p:sldId id="285" r:id="rId21"/>
    <p:sldId id="28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佑樹 黒田" initials="佑樹" lastIdx="13" clrIdx="0">
    <p:extLst>
      <p:ext uri="{19B8F6BF-5375-455C-9EA6-DF929625EA0E}">
        <p15:presenceInfo xmlns:p15="http://schemas.microsoft.com/office/powerpoint/2012/main" userId="c98caf6e982d63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196" autoAdjust="0"/>
  </p:normalViewPr>
  <p:slideViewPr>
    <p:cSldViewPr snapToGrid="0">
      <p:cViewPr varScale="1">
        <p:scale>
          <a:sx n="55" d="100"/>
          <a:sy n="55" d="100"/>
        </p:scale>
        <p:origin x="1060" y="36"/>
      </p:cViewPr>
      <p:guideLst/>
    </p:cSldViewPr>
  </p:slideViewPr>
  <p:notesTextViewPr>
    <p:cViewPr>
      <p:scale>
        <a:sx n="1" d="1"/>
        <a:sy n="1" d="1"/>
      </p:scale>
      <p:origin x="0" y="-26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09T17:54:56.288" idx="1">
    <p:pos x="10" y="10"/>
    <p:text>従来手法の一つとして発話全てを行動とする方法の概要を説明する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09T18:00:15.376" idx="7">
    <p:pos x="10" y="10"/>
    <p:text>提案手法は対話行為を行動とする手法よりも破綻が生じにくく、発話全てを行動とする手法と同程度の破綻の生じやすさであった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2-09T18:02:45.598" idx="10">
    <p:pos x="10" y="10"/>
    <p:text>計算時間は、発話全てを行動とする手法より提案手法が短かった</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2-09T17:55:50" idx="2">
    <p:pos x="10" y="10"/>
    <p:text>従来手法の一つとして対話行為を行動とする手法の概要を説明する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2-09T17:58:32.272" idx="5">
    <p:pos x="10" y="10"/>
    <p:text>提案手法では対話行為を行動とする手法を拡張し，強化学習によって同一対話行為内でも発話の優先順位をつける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038B5-B4BA-4244-A0B9-AC84A30E3F37}" type="datetimeFigureOut">
              <a:rPr kumimoji="1" lang="ja-JP" altLang="en-US" smtClean="0"/>
              <a:t>2021/2/15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646EC-59C9-486D-928C-5ABB431D6311}" type="slidenum">
              <a:rPr kumimoji="1" lang="ja-JP" altLang="en-US" smtClean="0"/>
              <a:t>‹#›</a:t>
            </a:fld>
            <a:endParaRPr kumimoji="1" lang="ja-JP" altLang="en-US"/>
          </a:p>
        </p:txBody>
      </p:sp>
    </p:spTree>
    <p:extLst>
      <p:ext uri="{BB962C8B-B14F-4D97-AF65-F5344CB8AC3E}">
        <p14:creationId xmlns:p14="http://schemas.microsoft.com/office/powerpoint/2010/main" val="1751346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それでは発表を始めさせていただきます．</a:t>
            </a:r>
          </a:p>
          <a:p>
            <a:r>
              <a:rPr kumimoji="1" lang="ja-JP" altLang="ja-JP" sz="1200" kern="1200" dirty="0" smtClean="0">
                <a:solidFill>
                  <a:schemeClr val="tx1"/>
                </a:solidFill>
                <a:effectLst/>
                <a:latin typeface="+mn-lt"/>
                <a:ea typeface="+mn-ea"/>
                <a:cs typeface="+mn-cs"/>
              </a:rPr>
              <a:t>本研究では強化学習によって，破綻の少ない傾聴型対話システムの構築を目指します．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a:t>
            </a:fld>
            <a:endParaRPr kumimoji="1" lang="ja-JP" altLang="en-US"/>
          </a:p>
        </p:txBody>
      </p:sp>
    </p:spTree>
    <p:extLst>
      <p:ext uri="{BB962C8B-B14F-4D97-AF65-F5344CB8AC3E}">
        <p14:creationId xmlns:p14="http://schemas.microsoft.com/office/powerpoint/2010/main" val="242980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つ目の実験として，提案手法の計算量への影響を検証するために，モデル学習時の計算時間を調べ，</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従来手法と比較しました．</a:t>
            </a:r>
          </a:p>
          <a:p>
            <a:r>
              <a:rPr kumimoji="1" lang="ja-JP" altLang="ja-JP" sz="1200" kern="1200" dirty="0" smtClean="0">
                <a:solidFill>
                  <a:schemeClr val="tx1"/>
                </a:solidFill>
                <a:effectLst/>
                <a:latin typeface="+mn-lt"/>
                <a:ea typeface="+mn-ea"/>
                <a:cs typeface="+mn-cs"/>
              </a:rPr>
              <a:t>結果として，提案手法では，</a:t>
            </a:r>
            <a:r>
              <a:rPr kumimoji="1" lang="ja-JP" altLang="en-US" sz="1200" kern="1200" dirty="0" smtClean="0">
                <a:solidFill>
                  <a:schemeClr val="tx1"/>
                </a:solidFill>
                <a:effectLst/>
                <a:latin typeface="+mn-lt"/>
                <a:ea typeface="+mn-ea"/>
                <a:cs typeface="+mn-cs"/>
              </a:rPr>
              <a:t>対話行為を行動とする手法の約</a:t>
            </a:r>
            <a:r>
              <a:rPr kumimoji="1" lang="en-US" altLang="ja-JP" sz="1200" kern="1200" dirty="0" smtClean="0">
                <a:solidFill>
                  <a:schemeClr val="tx1"/>
                </a:solidFill>
                <a:effectLst/>
                <a:latin typeface="+mn-lt"/>
                <a:ea typeface="+mn-ea"/>
                <a:cs typeface="+mn-cs"/>
              </a:rPr>
              <a:t>21</a:t>
            </a:r>
            <a:r>
              <a:rPr kumimoji="1" lang="ja-JP" altLang="en-US" sz="1200" kern="1200" dirty="0" smtClean="0">
                <a:solidFill>
                  <a:schemeClr val="tx1"/>
                </a:solidFill>
                <a:effectLst/>
                <a:latin typeface="+mn-lt"/>
                <a:ea typeface="+mn-ea"/>
                <a:cs typeface="+mn-cs"/>
              </a:rPr>
              <a:t>倍程度の計算時間がかかりました．一方，</a:t>
            </a:r>
            <a:r>
              <a:rPr kumimoji="1" lang="ja-JP" altLang="ja-JP" sz="1200" kern="1200" dirty="0" smtClean="0">
                <a:solidFill>
                  <a:schemeClr val="tx1"/>
                </a:solidFill>
                <a:effectLst/>
                <a:latin typeface="+mn-lt"/>
                <a:ea typeface="+mn-ea"/>
                <a:cs typeface="+mn-cs"/>
              </a:rPr>
              <a:t>破綻の生じにくさに関して同程度の性能を持つ，発話全てを行動とする手法の半分以下の計算時間です</a:t>
            </a:r>
            <a:r>
              <a:rPr kumimoji="1" lang="ja-JP" altLang="en-US" sz="1200" kern="1200" dirty="0" smtClean="0">
                <a:solidFill>
                  <a:schemeClr val="tx1"/>
                </a:solidFill>
                <a:effectLst/>
                <a:latin typeface="+mn-lt"/>
                <a:ea typeface="+mn-ea"/>
                <a:cs typeface="+mn-cs"/>
              </a:rPr>
              <a:t>みました</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これは，対話行為の一部のみを詳細化して行動とした設計により，探索空間が減少したことに起因すると考えられます．</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これにより，提案手法では，破綻が生じにくく，かつ計算量の増えすぎない強化学習の設計が実現されていると言えます． </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10</a:t>
            </a:fld>
            <a:endParaRPr kumimoji="1" lang="ja-JP" altLang="en-US"/>
          </a:p>
        </p:txBody>
      </p:sp>
    </p:spTree>
    <p:extLst>
      <p:ext uri="{BB962C8B-B14F-4D97-AF65-F5344CB8AC3E}">
        <p14:creationId xmlns:p14="http://schemas.microsoft.com/office/powerpoint/2010/main" val="2219766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まとめは以下の通りです．</a:t>
            </a:r>
            <a:endParaRPr kumimoji="1" lang="en-US" altLang="ja-JP" dirty="0" smtClean="0"/>
          </a:p>
          <a:p>
            <a:endParaRPr kumimoji="1" lang="en-US" altLang="ja-JP" dirty="0" smtClean="0"/>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1 </a:t>
            </a:r>
            <a:r>
              <a:rPr kumimoji="1" lang="ja-JP" altLang="ja-JP" sz="1200" kern="1200" dirty="0" smtClean="0">
                <a:solidFill>
                  <a:schemeClr val="tx1"/>
                </a:solidFill>
                <a:effectLst/>
                <a:latin typeface="+mn-lt"/>
                <a:ea typeface="+mn-ea"/>
                <a:cs typeface="+mn-cs"/>
              </a:rPr>
              <a:t>なぜ強化学習を用いたのですか？　</a:t>
            </a:r>
          </a:p>
          <a:p>
            <a:r>
              <a:rPr kumimoji="1" lang="ja-JP" altLang="ja-JP" sz="1200" kern="1200" dirty="0" smtClean="0">
                <a:solidFill>
                  <a:schemeClr val="tx1"/>
                </a:solidFill>
                <a:effectLst/>
                <a:latin typeface="+mn-lt"/>
                <a:ea typeface="+mn-ea"/>
                <a:cs typeface="+mn-cs"/>
              </a:rPr>
              <a:t>強化学習では単体ではなく全体で評価する点が対話というタスクに合っている．</a:t>
            </a:r>
          </a:p>
          <a:p>
            <a:r>
              <a:rPr kumimoji="1" lang="ja-JP" altLang="ja-JP" sz="1200" kern="1200" dirty="0" smtClean="0">
                <a:solidFill>
                  <a:schemeClr val="tx1"/>
                </a:solidFill>
                <a:effectLst/>
                <a:latin typeface="+mn-lt"/>
                <a:ea typeface="+mn-ea"/>
                <a:cs typeface="+mn-cs"/>
              </a:rPr>
              <a:t>今回は破綻の減少を目的としているため，教師あり学習でも構わないのかもしれないが，今後対話全体での面白さなどを考慮する場合，強化学習が適していると考えたため，強化学習という枠組みの中で行った．</a:t>
            </a:r>
          </a:p>
          <a:p>
            <a:r>
              <a:rPr kumimoji="1" lang="ja-JP" altLang="ja-JP" sz="1200" kern="1200" dirty="0" smtClean="0">
                <a:solidFill>
                  <a:schemeClr val="tx1"/>
                </a:solidFill>
                <a:effectLst/>
                <a:latin typeface="+mn-lt"/>
                <a:ea typeface="+mn-ea"/>
                <a:cs typeface="+mn-cs"/>
              </a:rPr>
              <a:t>全体の流れがなんとなく違和感があるぐらいの破綻を扱うのであれば，強化学習の強みが活かされるのではないかと考えている．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これはだめという報酬をつけるならそもそも出力されないように設定すればいいのでは？</a:t>
            </a:r>
          </a:p>
          <a:p>
            <a:r>
              <a:rPr kumimoji="1" lang="ja-JP" altLang="ja-JP" sz="1200" kern="1200" dirty="0" smtClean="0">
                <a:solidFill>
                  <a:schemeClr val="tx1"/>
                </a:solidFill>
                <a:effectLst/>
                <a:latin typeface="+mn-lt"/>
                <a:ea typeface="+mn-ea"/>
                <a:cs typeface="+mn-cs"/>
              </a:rPr>
              <a:t>対話行為内の発話に順序付けすることが目的であり</a:t>
            </a:r>
          </a:p>
          <a:p>
            <a:r>
              <a:rPr kumimoji="1" lang="ja-JP" altLang="ja-JP" sz="1200" kern="1200" dirty="0" smtClean="0">
                <a:solidFill>
                  <a:schemeClr val="tx1"/>
                </a:solidFill>
                <a:effectLst/>
                <a:latin typeface="+mn-lt"/>
                <a:ea typeface="+mn-ea"/>
                <a:cs typeface="+mn-cs"/>
              </a:rPr>
              <a:t>自分も報酬設計に関しては完璧な設計であるとは考えておらず，本研究での課題点であると考えている，確かに今の設計では，良いかだめかの二値であるため，そのようにしても同じような結果が得られると考えられる．改善点としては，ユーザの発話によっては破綻を起こすが，そうでないときは破綻でないような発話に関して少し低めの報酬を設定することなどが挙げられる．また，</a:t>
            </a:r>
          </a:p>
          <a:p>
            <a:r>
              <a:rPr kumimoji="1" lang="ja-JP" altLang="ja-JP" sz="1200" kern="1200" dirty="0" smtClean="0">
                <a:solidFill>
                  <a:schemeClr val="tx1"/>
                </a:solidFill>
                <a:effectLst/>
                <a:latin typeface="+mn-lt"/>
                <a:ea typeface="+mn-ea"/>
                <a:cs typeface="+mn-cs"/>
              </a:rPr>
              <a:t>仮に適切な状態と報酬を設計できれば，行動が詳細な分，対話行為を行動とする手法より破綻の少ない</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3 </a:t>
            </a:r>
            <a:r>
              <a:rPr kumimoji="1" lang="ja-JP" altLang="ja-JP" sz="1200" kern="1200" dirty="0" smtClean="0">
                <a:solidFill>
                  <a:schemeClr val="tx1"/>
                </a:solidFill>
                <a:effectLst/>
                <a:latin typeface="+mn-lt"/>
                <a:ea typeface="+mn-ea"/>
                <a:cs typeface="+mn-cs"/>
              </a:rPr>
              <a:t>学習条件に関してですが，エピソード数を探索空間に比例させた，させてよい理由は何ですか？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明確な根拠があるわけではないが，探索すべき空間の増加に合わせてエピソード数も増やす必要があると考えたから．例えば探索空間が</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倍になれば，ある状態である行動をとるという組み合わせが</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倍になる．これらが学習時に全て選択されるまでに，</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倍の試行数が必要だと考えたから</a:t>
            </a:r>
          </a:p>
          <a:p>
            <a:r>
              <a:rPr kumimoji="1" lang="ja-JP" altLang="ja-JP" sz="1200" kern="1200" dirty="0" smtClean="0">
                <a:solidFill>
                  <a:schemeClr val="tx1"/>
                </a:solidFill>
                <a:effectLst/>
                <a:latin typeface="+mn-lt"/>
                <a:ea typeface="+mn-ea"/>
                <a:cs typeface="+mn-cs"/>
              </a:rPr>
              <a:t>行動空間探索空間が本研究では</a:t>
            </a:r>
            <a:r>
              <a:rPr kumimoji="1" lang="en-US" altLang="ja-JP" sz="1200" kern="1200" dirty="0" smtClean="0">
                <a:solidFill>
                  <a:schemeClr val="tx1"/>
                </a:solidFill>
                <a:effectLst/>
                <a:latin typeface="+mn-lt"/>
                <a:ea typeface="+mn-ea"/>
                <a:cs typeface="+mn-cs"/>
              </a:rPr>
              <a:t>Q</a:t>
            </a:r>
            <a:r>
              <a:rPr kumimoji="1" lang="ja-JP" altLang="ja-JP" sz="1200" kern="1200" dirty="0" smtClean="0">
                <a:solidFill>
                  <a:schemeClr val="tx1"/>
                </a:solidFill>
                <a:effectLst/>
                <a:latin typeface="+mn-lt"/>
                <a:ea typeface="+mn-ea"/>
                <a:cs typeface="+mn-cs"/>
              </a:rPr>
              <a:t>学習の探索方法にεグリーディ法という，一定エピソード数まではランダムに行動選択し学習を行うという手法を用いていて，探索すべき空間が増えればエピソード数も増やすべきだと考えたから．</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4 </a:t>
            </a:r>
            <a:r>
              <a:rPr kumimoji="1" lang="ja-JP" altLang="ja-JP" sz="1200" kern="1200" dirty="0" smtClean="0">
                <a:solidFill>
                  <a:schemeClr val="tx1"/>
                </a:solidFill>
                <a:effectLst/>
                <a:latin typeface="+mn-lt"/>
                <a:ea typeface="+mn-ea"/>
                <a:cs typeface="+mn-cs"/>
              </a:rPr>
              <a:t>なぜ傾聴型対話システムに限ったのか．他の対話システムには使えないの？</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報酬の設計の部分で連続するシステム発話の内容的整合性を用いている．これはユーザの発話がある程度予測できるという前提のもと設計されている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　なぜ他の人はやらなかったの？</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この手法は劇的に計算量を減らすわけではなく，せいぜい定数分の</a:t>
            </a:r>
            <a:r>
              <a:rPr kumimoji="1" lang="en-US" altLang="ja-JP" sz="1200" kern="1200" dirty="0" smtClean="0">
                <a:solidFill>
                  <a:schemeClr val="tx1"/>
                </a:solidFill>
                <a:effectLst/>
                <a:latin typeface="+mn-lt"/>
                <a:ea typeface="+mn-ea"/>
                <a:cs typeface="+mn-cs"/>
              </a:rPr>
              <a:t>1</a:t>
            </a:r>
            <a:r>
              <a:rPr kumimoji="1" lang="ja-JP" altLang="ja-JP" sz="1200" kern="1200" dirty="0" err="1" smtClean="0">
                <a:solidFill>
                  <a:schemeClr val="tx1"/>
                </a:solidFill>
                <a:effectLst/>
                <a:latin typeface="+mn-lt"/>
                <a:ea typeface="+mn-ea"/>
                <a:cs typeface="+mn-cs"/>
              </a:rPr>
              <a:t>ぐらいが</a:t>
            </a:r>
            <a:r>
              <a:rPr kumimoji="1" lang="ja-JP" altLang="ja-JP" sz="1200" kern="1200" smtClean="0">
                <a:solidFill>
                  <a:schemeClr val="tx1"/>
                </a:solidFill>
                <a:effectLst/>
                <a:latin typeface="+mn-lt"/>
                <a:ea typeface="+mn-ea"/>
                <a:cs typeface="+mn-cs"/>
              </a:rPr>
              <a:t>限度．計算できないものを計算できるようにするほどの力はないため，一般的には深層強化学習が用いられる．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11</a:t>
            </a:fld>
            <a:endParaRPr kumimoji="1" lang="ja-JP" altLang="en-US"/>
          </a:p>
        </p:txBody>
      </p:sp>
    </p:spTree>
    <p:extLst>
      <p:ext uri="{BB962C8B-B14F-4D97-AF65-F5344CB8AC3E}">
        <p14:creationId xmlns:p14="http://schemas.microsoft.com/office/powerpoint/2010/main" val="2646091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1 </a:t>
            </a:r>
            <a:r>
              <a:rPr kumimoji="1" lang="ja-JP" altLang="ja-JP" sz="1200" kern="1200" dirty="0" smtClean="0">
                <a:solidFill>
                  <a:schemeClr val="tx1"/>
                </a:solidFill>
                <a:effectLst/>
                <a:latin typeface="+mn-lt"/>
                <a:ea typeface="+mn-ea"/>
                <a:cs typeface="+mn-cs"/>
              </a:rPr>
              <a:t>なぜ強化学習を用いたのですか？　</a:t>
            </a:r>
          </a:p>
          <a:p>
            <a:r>
              <a:rPr kumimoji="1" lang="ja-JP" altLang="ja-JP" sz="1200" kern="1200" dirty="0" smtClean="0">
                <a:solidFill>
                  <a:schemeClr val="tx1"/>
                </a:solidFill>
                <a:effectLst/>
                <a:latin typeface="+mn-lt"/>
                <a:ea typeface="+mn-ea"/>
                <a:cs typeface="+mn-cs"/>
              </a:rPr>
              <a:t>強化学習では単体ではなく全体で評価する点が対話というタスクに合っている．</a:t>
            </a:r>
          </a:p>
          <a:p>
            <a:r>
              <a:rPr kumimoji="1" lang="ja-JP" altLang="ja-JP" sz="1200" kern="1200" dirty="0" smtClean="0">
                <a:solidFill>
                  <a:schemeClr val="tx1"/>
                </a:solidFill>
                <a:effectLst/>
                <a:latin typeface="+mn-lt"/>
                <a:ea typeface="+mn-ea"/>
                <a:cs typeface="+mn-cs"/>
              </a:rPr>
              <a:t>今回は破綻の減少を目的としているため，教師あり学習でも構わないのかもしれないが，今後対話全体での面白さなどを考慮する場合，強化学習が適していると考えたため，強化学習という枠組みの中で行った．</a:t>
            </a:r>
          </a:p>
          <a:p>
            <a:r>
              <a:rPr kumimoji="1" lang="ja-JP" altLang="ja-JP" sz="1200" kern="1200" dirty="0" smtClean="0">
                <a:solidFill>
                  <a:schemeClr val="tx1"/>
                </a:solidFill>
                <a:effectLst/>
                <a:latin typeface="+mn-lt"/>
                <a:ea typeface="+mn-ea"/>
                <a:cs typeface="+mn-cs"/>
              </a:rPr>
              <a:t>全体の流れがなんとなく違和感があるぐらいの破綻を扱うのであれば，強化学習の強みが活かされるのではないかと考えている．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12</a:t>
            </a:fld>
            <a:endParaRPr kumimoji="1" lang="ja-JP" altLang="en-US"/>
          </a:p>
        </p:txBody>
      </p:sp>
    </p:spTree>
    <p:extLst>
      <p:ext uri="{BB962C8B-B14F-4D97-AF65-F5344CB8AC3E}">
        <p14:creationId xmlns:p14="http://schemas.microsoft.com/office/powerpoint/2010/main" val="311903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18</a:t>
            </a:fld>
            <a:endParaRPr kumimoji="1" lang="ja-JP" altLang="en-US"/>
          </a:p>
        </p:txBody>
      </p:sp>
    </p:spTree>
    <p:extLst>
      <p:ext uri="{BB962C8B-B14F-4D97-AF65-F5344CB8AC3E}">
        <p14:creationId xmlns:p14="http://schemas.microsoft.com/office/powerpoint/2010/main" val="21676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それでは発表を始めさせていただきます．</a:t>
            </a:r>
          </a:p>
          <a:p>
            <a:r>
              <a:rPr kumimoji="1" lang="ja-JP" altLang="ja-JP" sz="1200" kern="1200" dirty="0" smtClean="0">
                <a:solidFill>
                  <a:schemeClr val="tx1"/>
                </a:solidFill>
                <a:effectLst/>
                <a:latin typeface="+mn-lt"/>
                <a:ea typeface="+mn-ea"/>
                <a:cs typeface="+mn-cs"/>
              </a:rPr>
              <a:t>本研究では強化学習によって，破綻の少ない傾聴型対話システムの構築を目指します．</a:t>
            </a:r>
          </a:p>
          <a:p>
            <a:r>
              <a:rPr kumimoji="1" lang="ja-JP" altLang="ja-JP" sz="1200" kern="1200" dirty="0" smtClean="0">
                <a:solidFill>
                  <a:schemeClr val="tx1"/>
                </a:solidFill>
                <a:effectLst/>
                <a:latin typeface="+mn-lt"/>
                <a:ea typeface="+mn-ea"/>
                <a:cs typeface="+mn-cs"/>
              </a:rPr>
              <a:t>傾聴型対話システムは対話システムの</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種であり</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システムが質問したり，ユーザの発話に対して反応を返すことで，ユーザの話したいという欲求を満たすことを目的としています．</a:t>
            </a:r>
          </a:p>
          <a:p>
            <a:r>
              <a:rPr kumimoji="1" lang="ja-JP" altLang="ja-JP" sz="1200" kern="1200" dirty="0" smtClean="0">
                <a:solidFill>
                  <a:schemeClr val="tx1"/>
                </a:solidFill>
                <a:effectLst/>
                <a:latin typeface="+mn-lt"/>
                <a:ea typeface="+mn-ea"/>
                <a:cs typeface="+mn-cs"/>
              </a:rPr>
              <a:t>しかし，対話中にシステムが話の流れに合わない，つまり破綻した発話を発すると，ユーザは話したいという欲求を十分に満たせません</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a:t>
            </a:fld>
            <a:endParaRPr kumimoji="1" lang="ja-JP" altLang="en-US"/>
          </a:p>
        </p:txBody>
      </p:sp>
    </p:spTree>
    <p:extLst>
      <p:ext uri="{BB962C8B-B14F-4D97-AF65-F5344CB8AC3E}">
        <p14:creationId xmlns:p14="http://schemas.microsoft.com/office/powerpoint/2010/main" val="202686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そこで，</a:t>
            </a:r>
            <a:r>
              <a:rPr kumimoji="1" lang="ja-JP" altLang="ja-JP" sz="1200" kern="1200" dirty="0" smtClean="0">
                <a:solidFill>
                  <a:schemeClr val="tx1"/>
                </a:solidFill>
                <a:effectLst/>
                <a:latin typeface="+mn-lt"/>
                <a:ea typeface="+mn-ea"/>
                <a:cs typeface="+mn-cs"/>
              </a:rPr>
              <a:t>破綻の生じないシステム発話を出力するために，本研究では，用意した発話集合から発話を選択する方法をとります．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またその選択方策の獲得に強化学習を用います</a:t>
            </a:r>
          </a:p>
          <a:p>
            <a:r>
              <a:rPr kumimoji="1" lang="ja-JP" altLang="ja-JP" sz="1200" kern="1200" dirty="0" smtClean="0">
                <a:solidFill>
                  <a:schemeClr val="tx1"/>
                </a:solidFill>
                <a:effectLst/>
                <a:latin typeface="+mn-lt"/>
                <a:ea typeface="+mn-ea"/>
                <a:cs typeface="+mn-cs"/>
              </a:rPr>
              <a:t>強化学習</a:t>
            </a:r>
            <a:r>
              <a:rPr kumimoji="1" lang="ja-JP" altLang="en-US" sz="1200" kern="1200" dirty="0" smtClean="0">
                <a:solidFill>
                  <a:schemeClr val="tx1"/>
                </a:solidFill>
                <a:effectLst/>
                <a:latin typeface="+mn-lt"/>
                <a:ea typeface="+mn-ea"/>
                <a:cs typeface="+mn-cs"/>
              </a:rPr>
              <a:t>とは機械学習の学習方法の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種であり</a:t>
            </a:r>
            <a:r>
              <a:rPr kumimoji="1" lang="ja-JP" altLang="ja-JP" sz="1200" kern="1200" dirty="0" smtClean="0">
                <a:solidFill>
                  <a:schemeClr val="tx1"/>
                </a:solidFill>
                <a:effectLst/>
                <a:latin typeface="+mn-lt"/>
                <a:ea typeface="+mn-ea"/>
                <a:cs typeface="+mn-cs"/>
              </a:rPr>
              <a:t>，ある状態におけるよりよい行動選択の方策を学習します．</a:t>
            </a:r>
          </a:p>
          <a:p>
            <a:r>
              <a:rPr kumimoji="1" lang="ja-JP" altLang="ja-JP" sz="1200" kern="1200" dirty="0" smtClean="0">
                <a:solidFill>
                  <a:schemeClr val="tx1"/>
                </a:solidFill>
                <a:effectLst/>
                <a:latin typeface="+mn-lt"/>
                <a:ea typeface="+mn-ea"/>
                <a:cs typeface="+mn-cs"/>
              </a:rPr>
              <a:t>これをシステム発話の選択に応用すると，ある対話の状態において破綻の生じないシステム発話を選択する問題になります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3</a:t>
            </a:fld>
            <a:endParaRPr kumimoji="1" lang="ja-JP" altLang="en-US"/>
          </a:p>
        </p:txBody>
      </p:sp>
    </p:spTree>
    <p:extLst>
      <p:ext uri="{BB962C8B-B14F-4D97-AF65-F5344CB8AC3E}">
        <p14:creationId xmlns:p14="http://schemas.microsoft.com/office/powerpoint/2010/main" val="20661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強化学習を用いて発話選択をする際，最もシンプルな行動設計として，発話そのものを行動とする手法があります．</a:t>
            </a:r>
          </a:p>
          <a:p>
            <a:r>
              <a:rPr kumimoji="1" lang="ja-JP" altLang="ja-JP" sz="1200" kern="1200" dirty="0" smtClean="0">
                <a:solidFill>
                  <a:schemeClr val="tx1"/>
                </a:solidFill>
                <a:effectLst/>
                <a:latin typeface="+mn-lt"/>
                <a:ea typeface="+mn-ea"/>
                <a:cs typeface="+mn-cs"/>
              </a:rPr>
              <a:t>この手法では，行動の数は発話の数と等しくなります．</a:t>
            </a:r>
          </a:p>
          <a:p>
            <a:r>
              <a:rPr kumimoji="1" lang="ja-JP" altLang="ja-JP" sz="1200" kern="1200" dirty="0" smtClean="0">
                <a:solidFill>
                  <a:schemeClr val="tx1"/>
                </a:solidFill>
                <a:effectLst/>
                <a:latin typeface="+mn-lt"/>
                <a:ea typeface="+mn-ea"/>
                <a:cs typeface="+mn-cs"/>
              </a:rPr>
              <a:t>そのため，選択できる発話が増えれば増えるほど行動も増え，探索空間が増え，計算量も増えます．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4</a:t>
            </a:fld>
            <a:endParaRPr kumimoji="1" lang="ja-JP" altLang="en-US"/>
          </a:p>
        </p:txBody>
      </p:sp>
    </p:spTree>
    <p:extLst>
      <p:ext uri="{BB962C8B-B14F-4D97-AF65-F5344CB8AC3E}">
        <p14:creationId xmlns:p14="http://schemas.microsoft.com/office/powerpoint/2010/main" val="425841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この行動の増加を抑制するための方法として，発話集合を特徴ごとに分類して行動とする方法があります．</a:t>
            </a:r>
          </a:p>
          <a:p>
            <a:r>
              <a:rPr kumimoji="1" lang="ja-JP" altLang="ja-JP" sz="1200" kern="1200" dirty="0" smtClean="0">
                <a:solidFill>
                  <a:schemeClr val="tx1"/>
                </a:solidFill>
                <a:effectLst/>
                <a:latin typeface="+mn-lt"/>
                <a:ea typeface="+mn-ea"/>
                <a:cs typeface="+mn-cs"/>
              </a:rPr>
              <a:t>その中の１例として発話集合を対話行為に分類して行動とした従来手法を例に挙げます．</a:t>
            </a:r>
          </a:p>
          <a:p>
            <a:r>
              <a:rPr kumimoji="1" lang="ja-JP" altLang="ja-JP" sz="1200" kern="1200" dirty="0" smtClean="0">
                <a:solidFill>
                  <a:schemeClr val="tx1"/>
                </a:solidFill>
                <a:effectLst/>
                <a:latin typeface="+mn-lt"/>
                <a:ea typeface="+mn-ea"/>
                <a:cs typeface="+mn-cs"/>
              </a:rPr>
              <a:t>この手法では行動が</a:t>
            </a:r>
            <a:r>
              <a:rPr kumimoji="1" lang="ja-JP" altLang="en-US" sz="1200" kern="1200" dirty="0" smtClean="0">
                <a:solidFill>
                  <a:schemeClr val="tx1"/>
                </a:solidFill>
                <a:effectLst/>
                <a:latin typeface="+mn-lt"/>
                <a:ea typeface="+mn-ea"/>
                <a:cs typeface="+mn-cs"/>
              </a:rPr>
              <a:t>定めた対話行為の数</a:t>
            </a:r>
            <a:r>
              <a:rPr kumimoji="1" lang="ja-JP" altLang="ja-JP" sz="1200" kern="1200" dirty="0" smtClean="0">
                <a:solidFill>
                  <a:schemeClr val="tx1"/>
                </a:solidFill>
                <a:effectLst/>
                <a:latin typeface="+mn-lt"/>
                <a:ea typeface="+mn-ea"/>
                <a:cs typeface="+mn-cs"/>
              </a:rPr>
              <a:t>以上に増えることはありません</a:t>
            </a:r>
          </a:p>
          <a:p>
            <a:r>
              <a:rPr kumimoji="1" lang="ja-JP" altLang="ja-JP" sz="1200" kern="1200" dirty="0" smtClean="0">
                <a:solidFill>
                  <a:schemeClr val="tx1"/>
                </a:solidFill>
                <a:effectLst/>
                <a:latin typeface="+mn-lt"/>
                <a:ea typeface="+mn-ea"/>
                <a:cs typeface="+mn-cs"/>
              </a:rPr>
              <a:t>しかし，この手法では，システムは，行動である，対話行為しか選択できず，その後の発話選択はランダムであったため，破綻が生じることがありました．</a:t>
            </a:r>
          </a:p>
          <a:p>
            <a:r>
              <a:rPr kumimoji="1" lang="ja-JP" altLang="ja-JP" sz="1200" kern="1200" dirty="0" smtClean="0">
                <a:solidFill>
                  <a:schemeClr val="tx1"/>
                </a:solidFill>
                <a:effectLst/>
                <a:latin typeface="+mn-lt"/>
                <a:ea typeface="+mn-ea"/>
                <a:cs typeface="+mn-cs"/>
              </a:rPr>
              <a:t>提案手法では，この手法を拡張することで，破綻が生じにくく，かつ計算量の増えすぎない強化学習の設計を行います．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5</a:t>
            </a:fld>
            <a:endParaRPr kumimoji="1" lang="ja-JP" altLang="en-US"/>
          </a:p>
        </p:txBody>
      </p:sp>
    </p:spTree>
    <p:extLst>
      <p:ext uri="{BB962C8B-B14F-4D97-AF65-F5344CB8AC3E}">
        <p14:creationId xmlns:p14="http://schemas.microsoft.com/office/powerpoint/2010/main" val="293124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提案手法では，行動の設計に，対話行為を発話レベルで詳細化したものを用いることで，従来手法よりも細かい行動選択を可能にします．</a:t>
            </a:r>
          </a:p>
          <a:p>
            <a:r>
              <a:rPr kumimoji="1" lang="ja-JP" altLang="ja-JP" sz="1200" kern="1200" dirty="0" smtClean="0">
                <a:solidFill>
                  <a:schemeClr val="tx1"/>
                </a:solidFill>
                <a:effectLst/>
                <a:latin typeface="+mn-lt"/>
                <a:ea typeface="+mn-ea"/>
                <a:cs typeface="+mn-cs"/>
              </a:rPr>
              <a:t>ただし，全ての対話行為を詳細化すると，発話全てを行動とするのと変わらず，計算量が多くなってしまいます．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そのため，対話行為を行動とする従来手法で破綻を起こしやすい対話行為においてのみ詳細化して行動とし，それ以外の対話行為はそのまま行動とすることで，計算量が増えすぎることを防ぎます．</a:t>
            </a:r>
          </a:p>
          <a:p>
            <a:r>
              <a:rPr kumimoji="1" lang="ja-JP" altLang="ja-JP" sz="1200" kern="1200" dirty="0" smtClean="0">
                <a:solidFill>
                  <a:schemeClr val="tx1"/>
                </a:solidFill>
                <a:effectLst/>
                <a:latin typeface="+mn-lt"/>
                <a:ea typeface="+mn-ea"/>
                <a:cs typeface="+mn-cs"/>
              </a:rPr>
              <a:t>表では，破綻を起こしやすい対話行為である指示語あり応答を指示語あり応答</a:t>
            </a:r>
            <a:r>
              <a:rPr kumimoji="1" lang="en-US" altLang="ja-JP" sz="1200" kern="1200" dirty="0" smtClean="0">
                <a:solidFill>
                  <a:schemeClr val="tx1"/>
                </a:solidFill>
                <a:effectLst/>
                <a:latin typeface="+mn-lt"/>
                <a:ea typeface="+mn-ea"/>
                <a:cs typeface="+mn-cs"/>
              </a:rPr>
              <a:t>1</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指示語あり応答</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のように</a:t>
            </a:r>
            <a:r>
              <a:rPr kumimoji="1" lang="ja-JP" altLang="ja-JP" sz="1200" kern="1200" dirty="0" smtClean="0">
                <a:solidFill>
                  <a:schemeClr val="tx1"/>
                </a:solidFill>
                <a:effectLst/>
                <a:latin typeface="+mn-lt"/>
                <a:ea typeface="+mn-ea"/>
                <a:cs typeface="+mn-cs"/>
              </a:rPr>
              <a:t>詳細化し，行動としています．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6</a:t>
            </a:fld>
            <a:endParaRPr kumimoji="1" lang="ja-JP" altLang="en-US"/>
          </a:p>
        </p:txBody>
      </p:sp>
    </p:spTree>
    <p:extLst>
      <p:ext uri="{BB962C8B-B14F-4D97-AF65-F5344CB8AC3E}">
        <p14:creationId xmlns:p14="http://schemas.microsoft.com/office/powerpoint/2010/main" val="15694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また，強化学習の報酬の設計は，連続するシステム発話の整合性に基づいて行いました．</a:t>
            </a:r>
          </a:p>
          <a:p>
            <a:r>
              <a:rPr kumimoji="1" lang="ja-JP" altLang="ja-JP" sz="1200" kern="1200" dirty="0" smtClean="0">
                <a:solidFill>
                  <a:schemeClr val="tx1"/>
                </a:solidFill>
                <a:effectLst/>
                <a:latin typeface="+mn-lt"/>
                <a:ea typeface="+mn-ea"/>
                <a:cs typeface="+mn-cs"/>
              </a:rPr>
              <a:t>具体的には，各行動に関して，この発話のあとに来てはいけないという発話を記述し，</a:t>
            </a:r>
            <a:r>
              <a:rPr kumimoji="1" lang="en-US" altLang="ja-JP" sz="1200" kern="1200" dirty="0" smtClean="0">
                <a:solidFill>
                  <a:schemeClr val="tx1"/>
                </a:solidFill>
                <a:effectLst/>
                <a:latin typeface="+mn-lt"/>
                <a:ea typeface="+mn-ea"/>
                <a:cs typeface="+mn-cs"/>
              </a:rPr>
              <a:t>blacklist</a:t>
            </a:r>
            <a:r>
              <a:rPr kumimoji="1" lang="ja-JP" altLang="ja-JP" sz="1200" kern="1200" dirty="0" smtClean="0">
                <a:solidFill>
                  <a:schemeClr val="tx1"/>
                </a:solidFill>
                <a:effectLst/>
                <a:latin typeface="+mn-lt"/>
                <a:ea typeface="+mn-ea"/>
                <a:cs typeface="+mn-cs"/>
              </a:rPr>
              <a:t>を作成しました．学習時に，とった行動の</a:t>
            </a:r>
            <a:r>
              <a:rPr kumimoji="1" lang="en-US" altLang="ja-JP" sz="1200" kern="1200" dirty="0" smtClean="0">
                <a:solidFill>
                  <a:schemeClr val="tx1"/>
                </a:solidFill>
                <a:effectLst/>
                <a:latin typeface="+mn-lt"/>
                <a:ea typeface="+mn-ea"/>
                <a:cs typeface="+mn-cs"/>
              </a:rPr>
              <a:t>blacklist</a:t>
            </a:r>
            <a:r>
              <a:rPr kumimoji="1" lang="ja-JP" altLang="ja-JP" sz="1200" kern="1200" dirty="0" smtClean="0">
                <a:solidFill>
                  <a:schemeClr val="tx1"/>
                </a:solidFill>
                <a:effectLst/>
                <a:latin typeface="+mn-lt"/>
                <a:ea typeface="+mn-ea"/>
                <a:cs typeface="+mn-cs"/>
              </a:rPr>
              <a:t>にその前のシステム発話が入っていれば，負の報酬をつけます．</a:t>
            </a:r>
          </a:p>
          <a:p>
            <a:r>
              <a:rPr kumimoji="1" lang="ja-JP" altLang="ja-JP" sz="1200" kern="1200" dirty="0" smtClean="0">
                <a:solidFill>
                  <a:schemeClr val="tx1"/>
                </a:solidFill>
                <a:effectLst/>
                <a:latin typeface="+mn-lt"/>
                <a:ea typeface="+mn-ea"/>
                <a:cs typeface="+mn-cs"/>
              </a:rPr>
              <a:t>これにより，ある状態において破綻の生じる行動が選択されにくくなります． </a:t>
            </a:r>
          </a:p>
          <a:p>
            <a:r>
              <a:rPr kumimoji="1" lang="ja-JP" altLang="ja-JP" sz="1200" kern="1200" dirty="0" smtClean="0">
                <a:solidFill>
                  <a:schemeClr val="tx1"/>
                </a:solidFill>
                <a:effectLst/>
                <a:latin typeface="+mn-lt"/>
                <a:ea typeface="+mn-ea"/>
                <a:cs typeface="+mn-cs"/>
              </a:rPr>
              <a:t>スライドの例では，「スポーツをする目的は何ですか」という発話の後に「そのスポーツのおすすめポイントを教えてください」という発話が行動として選ばれるのはおかしいと決め，この行動指示語あり質問</a:t>
            </a:r>
            <a:r>
              <a:rPr kumimoji="1" lang="en-US" altLang="ja-JP" sz="1200" kern="1200" dirty="0" smtClean="0">
                <a:solidFill>
                  <a:schemeClr val="tx1"/>
                </a:solidFill>
                <a:effectLst/>
                <a:latin typeface="+mn-lt"/>
                <a:ea typeface="+mn-ea"/>
                <a:cs typeface="+mn-cs"/>
              </a:rPr>
              <a:t>0</a:t>
            </a:r>
            <a:r>
              <a:rPr kumimoji="1" lang="ja-JP" altLang="ja-JP"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blacklist</a:t>
            </a:r>
            <a:r>
              <a:rPr kumimoji="1" lang="ja-JP" altLang="ja-JP" sz="1200" kern="1200" dirty="0" smtClean="0">
                <a:solidFill>
                  <a:schemeClr val="tx1"/>
                </a:solidFill>
                <a:effectLst/>
                <a:latin typeface="+mn-lt"/>
                <a:ea typeface="+mn-ea"/>
                <a:cs typeface="+mn-cs"/>
              </a:rPr>
              <a:t>に「スポーツをする目的は何ですか」の状態を入れました．これによって，この順番での発話選択はされづらくなり，破綻が減ります．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7</a:t>
            </a:fld>
            <a:endParaRPr kumimoji="1" lang="ja-JP" altLang="en-US"/>
          </a:p>
        </p:txBody>
      </p:sp>
    </p:spTree>
    <p:extLst>
      <p:ext uri="{BB962C8B-B14F-4D97-AF65-F5344CB8AC3E}">
        <p14:creationId xmlns:p14="http://schemas.microsoft.com/office/powerpoint/2010/main" val="121743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本研究では，破綻の生じにくさと計算量の大きく</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観点から提案手法の評価を行いました．</a:t>
            </a:r>
          </a:p>
          <a:p>
            <a:r>
              <a:rPr kumimoji="1" lang="ja-JP" altLang="ja-JP" sz="1200" kern="1200" dirty="0" smtClean="0">
                <a:solidFill>
                  <a:schemeClr val="tx1"/>
                </a:solidFill>
                <a:effectLst/>
                <a:latin typeface="+mn-lt"/>
                <a:ea typeface="+mn-ea"/>
                <a:cs typeface="+mn-cs"/>
              </a:rPr>
              <a:t>比較対象としては，対話行為を行動とする手法と，発話全てを行動とする手法を用いました．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強化学習の具体的な設定としては，選択すべきシステム発話集合として，雑談対話コーパス</a:t>
            </a:r>
            <a:r>
              <a:rPr kumimoji="1" lang="en-US" altLang="ja-JP" sz="1200" kern="1200" dirty="0" smtClean="0">
                <a:solidFill>
                  <a:schemeClr val="tx1"/>
                </a:solidFill>
                <a:effectLst/>
                <a:latin typeface="+mn-lt"/>
                <a:ea typeface="+mn-ea"/>
                <a:cs typeface="+mn-cs"/>
              </a:rPr>
              <a:t>Hazumi1902</a:t>
            </a:r>
            <a:r>
              <a:rPr kumimoji="1" lang="ja-JP" altLang="ja-JP" sz="1200" kern="1200" dirty="0" smtClean="0">
                <a:solidFill>
                  <a:schemeClr val="tx1"/>
                </a:solidFill>
                <a:effectLst/>
                <a:latin typeface="+mn-lt"/>
                <a:ea typeface="+mn-ea"/>
                <a:cs typeface="+mn-cs"/>
              </a:rPr>
              <a:t>から抽出した</a:t>
            </a:r>
            <a:r>
              <a:rPr kumimoji="1" lang="en-US" altLang="ja-JP" sz="1200" kern="1200" dirty="0" smtClean="0">
                <a:solidFill>
                  <a:schemeClr val="tx1"/>
                </a:solidFill>
                <a:effectLst/>
                <a:latin typeface="+mn-lt"/>
                <a:ea typeface="+mn-ea"/>
                <a:cs typeface="+mn-cs"/>
              </a:rPr>
              <a:t>117</a:t>
            </a:r>
            <a:r>
              <a:rPr kumimoji="1" lang="ja-JP" altLang="ja-JP" sz="1200" kern="1200" dirty="0" smtClean="0">
                <a:solidFill>
                  <a:schemeClr val="tx1"/>
                </a:solidFill>
                <a:effectLst/>
                <a:latin typeface="+mn-lt"/>
                <a:ea typeface="+mn-ea"/>
                <a:cs typeface="+mn-cs"/>
              </a:rPr>
              <a:t>発話を用いました．</a:t>
            </a:r>
          </a:p>
          <a:p>
            <a:r>
              <a:rPr kumimoji="1" lang="ja-JP" altLang="ja-JP" sz="1200" kern="1200" dirty="0" smtClean="0">
                <a:solidFill>
                  <a:schemeClr val="tx1"/>
                </a:solidFill>
                <a:effectLst/>
                <a:latin typeface="+mn-lt"/>
                <a:ea typeface="+mn-ea"/>
                <a:cs typeface="+mn-cs"/>
              </a:rPr>
              <a:t>また，学習方法としては</a:t>
            </a:r>
            <a:r>
              <a:rPr kumimoji="1" lang="en-US" altLang="ja-JP" sz="1200" kern="1200" dirty="0" smtClean="0">
                <a:solidFill>
                  <a:schemeClr val="tx1"/>
                </a:solidFill>
                <a:effectLst/>
                <a:latin typeface="+mn-lt"/>
                <a:ea typeface="+mn-ea"/>
                <a:cs typeface="+mn-cs"/>
              </a:rPr>
              <a:t>Q</a:t>
            </a:r>
            <a:r>
              <a:rPr kumimoji="1" lang="ja-JP" altLang="ja-JP" sz="1200" kern="1200" dirty="0" smtClean="0">
                <a:solidFill>
                  <a:schemeClr val="tx1"/>
                </a:solidFill>
                <a:effectLst/>
                <a:latin typeface="+mn-lt"/>
                <a:ea typeface="+mn-ea"/>
                <a:cs typeface="+mn-cs"/>
              </a:rPr>
              <a:t>学習を用いました．</a:t>
            </a:r>
          </a:p>
          <a:p>
            <a:r>
              <a:rPr kumimoji="1" lang="en-US" altLang="ja-JP" sz="1200" kern="1200" dirty="0" smtClean="0">
                <a:solidFill>
                  <a:schemeClr val="tx1"/>
                </a:solidFill>
                <a:effectLst/>
                <a:latin typeface="+mn-lt"/>
                <a:ea typeface="+mn-ea"/>
                <a:cs typeface="+mn-cs"/>
              </a:rPr>
              <a:t>Q</a:t>
            </a:r>
            <a:r>
              <a:rPr kumimoji="1" lang="ja-JP" altLang="ja-JP" sz="1200" kern="1200" dirty="0" smtClean="0">
                <a:solidFill>
                  <a:schemeClr val="tx1"/>
                </a:solidFill>
                <a:effectLst/>
                <a:latin typeface="+mn-lt"/>
                <a:ea typeface="+mn-ea"/>
                <a:cs typeface="+mn-cs"/>
              </a:rPr>
              <a:t>学習ではある状態</a:t>
            </a:r>
            <a:r>
              <a:rPr kumimoji="1" lang="en-US" altLang="ja-JP" sz="1200" kern="1200" dirty="0" smtClean="0">
                <a:solidFill>
                  <a:schemeClr val="tx1"/>
                </a:solidFill>
                <a:effectLst/>
                <a:latin typeface="+mn-lt"/>
                <a:ea typeface="+mn-ea"/>
                <a:cs typeface="+mn-cs"/>
              </a:rPr>
              <a:t>s</a:t>
            </a:r>
            <a:r>
              <a:rPr kumimoji="1" lang="ja-JP" altLang="ja-JP" sz="1200" kern="1200" dirty="0" smtClean="0">
                <a:solidFill>
                  <a:schemeClr val="tx1"/>
                </a:solidFill>
                <a:effectLst/>
                <a:latin typeface="+mn-lt"/>
                <a:ea typeface="+mn-ea"/>
                <a:cs typeface="+mn-cs"/>
              </a:rPr>
              <a:t>で行動</a:t>
            </a:r>
            <a:r>
              <a:rPr kumimoji="1" lang="en-US" altLang="ja-JP" sz="1200" kern="1200" dirty="0" smtClean="0">
                <a:solidFill>
                  <a:schemeClr val="tx1"/>
                </a:solidFill>
                <a:effectLst/>
                <a:latin typeface="+mn-lt"/>
                <a:ea typeface="+mn-ea"/>
                <a:cs typeface="+mn-cs"/>
              </a:rPr>
              <a:t>a</a:t>
            </a:r>
            <a:r>
              <a:rPr kumimoji="1" lang="ja-JP" altLang="ja-JP" sz="1200" kern="1200" dirty="0" smtClean="0">
                <a:solidFill>
                  <a:schemeClr val="tx1"/>
                </a:solidFill>
                <a:effectLst/>
                <a:latin typeface="+mn-lt"/>
                <a:ea typeface="+mn-ea"/>
                <a:cs typeface="+mn-cs"/>
              </a:rPr>
              <a:t>をとる価値</a:t>
            </a:r>
            <a:r>
              <a:rPr kumimoji="1" lang="en-US" altLang="ja-JP" sz="1200" kern="1200" dirty="0" smtClean="0">
                <a:solidFill>
                  <a:schemeClr val="tx1"/>
                </a:solidFill>
                <a:effectLst/>
                <a:latin typeface="+mn-lt"/>
                <a:ea typeface="+mn-ea"/>
                <a:cs typeface="+mn-cs"/>
              </a:rPr>
              <a:t>Q(</a:t>
            </a:r>
            <a:r>
              <a:rPr kumimoji="1" lang="en-US" altLang="ja-JP" sz="1200" kern="1200" dirty="0" err="1" smtClean="0">
                <a:solidFill>
                  <a:schemeClr val="tx1"/>
                </a:solidFill>
                <a:effectLst/>
                <a:latin typeface="+mn-lt"/>
                <a:ea typeface="+mn-ea"/>
                <a:cs typeface="+mn-cs"/>
              </a:rPr>
              <a:t>s,a</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を以下の式によって更新します．</a:t>
            </a:r>
          </a:p>
          <a:p>
            <a:r>
              <a:rPr kumimoji="1" lang="ja-JP" altLang="ja-JP" sz="1200" kern="1200" dirty="0" smtClean="0">
                <a:solidFill>
                  <a:schemeClr val="tx1"/>
                </a:solidFill>
                <a:effectLst/>
                <a:latin typeface="+mn-lt"/>
                <a:ea typeface="+mn-ea"/>
                <a:cs typeface="+mn-cs"/>
              </a:rPr>
              <a:t>エピソード数は探索空間のサイズ，つまり状態数×行動数におおよそ比例するものとして決定しました．</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8</a:t>
            </a:fld>
            <a:endParaRPr kumimoji="1" lang="ja-JP" altLang="en-US"/>
          </a:p>
        </p:txBody>
      </p:sp>
    </p:spTree>
    <p:extLst>
      <p:ext uri="{BB962C8B-B14F-4D97-AF65-F5344CB8AC3E}">
        <p14:creationId xmlns:p14="http://schemas.microsoft.com/office/powerpoint/2010/main" val="273650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つ目の実験として，提案手法の，破綻の生じにくさに及ぼす影響を調べるために，学習済みモデルを用いて</a:t>
            </a:r>
            <a:r>
              <a:rPr kumimoji="1" lang="en-US" altLang="ja-JP" sz="1200" kern="1200" dirty="0" smtClean="0">
                <a:solidFill>
                  <a:schemeClr val="tx1"/>
                </a:solidFill>
                <a:effectLst/>
                <a:latin typeface="+mn-lt"/>
                <a:ea typeface="+mn-ea"/>
                <a:cs typeface="+mn-cs"/>
              </a:rPr>
              <a:t>200</a:t>
            </a:r>
            <a:r>
              <a:rPr kumimoji="1" lang="ja-JP" altLang="ja-JP" sz="1200" kern="1200" dirty="0" smtClean="0">
                <a:solidFill>
                  <a:schemeClr val="tx1"/>
                </a:solidFill>
                <a:effectLst/>
                <a:latin typeface="+mn-lt"/>
                <a:ea typeface="+mn-ea"/>
                <a:cs typeface="+mn-cs"/>
              </a:rPr>
              <a:t>交換の対話を行い，破綻の数を調べました．</a:t>
            </a:r>
          </a:p>
          <a:p>
            <a:r>
              <a:rPr kumimoji="1" lang="ja-JP" altLang="ja-JP" sz="1200" kern="1200" dirty="0" smtClean="0">
                <a:solidFill>
                  <a:schemeClr val="tx1"/>
                </a:solidFill>
                <a:effectLst/>
                <a:latin typeface="+mn-lt"/>
                <a:ea typeface="+mn-ea"/>
                <a:cs typeface="+mn-cs"/>
              </a:rPr>
              <a:t>結果として，提案手法では破綻数が</a:t>
            </a:r>
            <a:r>
              <a:rPr kumimoji="1" lang="en-US" altLang="ja-JP" sz="1200" kern="1200" dirty="0" smtClean="0">
                <a:solidFill>
                  <a:schemeClr val="tx1"/>
                </a:solidFill>
                <a:effectLst/>
                <a:latin typeface="+mn-lt"/>
                <a:ea typeface="+mn-ea"/>
                <a:cs typeface="+mn-cs"/>
              </a:rPr>
              <a:t>10</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対話行為を行動とする手法では破綻数が</a:t>
            </a:r>
            <a:r>
              <a:rPr kumimoji="1" lang="en-US" altLang="ja-JP" sz="1200" kern="1200" dirty="0" smtClean="0">
                <a:solidFill>
                  <a:schemeClr val="tx1"/>
                </a:solidFill>
                <a:effectLst/>
                <a:latin typeface="+mn-lt"/>
                <a:ea typeface="+mn-ea"/>
                <a:cs typeface="+mn-cs"/>
              </a:rPr>
              <a:t>34</a:t>
            </a:r>
            <a:r>
              <a:rPr kumimoji="1" lang="ja-JP" altLang="ja-JP" sz="1200" kern="1200" dirty="0" smtClean="0">
                <a:solidFill>
                  <a:schemeClr val="tx1"/>
                </a:solidFill>
                <a:effectLst/>
                <a:latin typeface="+mn-lt"/>
                <a:ea typeface="+mn-ea"/>
                <a:cs typeface="+mn-cs"/>
              </a:rPr>
              <a:t>であり，提案手法の方が破綻が生じにくいことがわかりました．</a:t>
            </a:r>
          </a:p>
          <a:p>
            <a:r>
              <a:rPr kumimoji="1" lang="ja-JP" altLang="ja-JP" sz="1200" kern="1200" dirty="0" smtClean="0">
                <a:solidFill>
                  <a:schemeClr val="tx1"/>
                </a:solidFill>
                <a:effectLst/>
                <a:latin typeface="+mn-lt"/>
                <a:ea typeface="+mn-ea"/>
                <a:cs typeface="+mn-cs"/>
              </a:rPr>
              <a:t>これは，提案手法の，対話行為の詳細化に基づいた行動設計によってより細かい発話選択ができるようになったことに起因すると考えられます．</a:t>
            </a:r>
          </a:p>
          <a:p>
            <a:r>
              <a:rPr kumimoji="1" lang="ja-JP" altLang="ja-JP" sz="1200" kern="1200" dirty="0" smtClean="0">
                <a:solidFill>
                  <a:schemeClr val="tx1"/>
                </a:solidFill>
                <a:effectLst/>
                <a:latin typeface="+mn-lt"/>
                <a:ea typeface="+mn-ea"/>
                <a:cs typeface="+mn-cs"/>
              </a:rPr>
              <a:t>また，発話全てを行動とする手法では破綻数が</a:t>
            </a:r>
            <a:r>
              <a:rPr kumimoji="1" lang="en-US" altLang="ja-JP" sz="1200" kern="1200" dirty="0" smtClean="0">
                <a:solidFill>
                  <a:schemeClr val="tx1"/>
                </a:solidFill>
                <a:effectLst/>
                <a:latin typeface="+mn-lt"/>
                <a:ea typeface="+mn-ea"/>
                <a:cs typeface="+mn-cs"/>
              </a:rPr>
              <a:t>13</a:t>
            </a:r>
            <a:r>
              <a:rPr kumimoji="1" lang="ja-JP" altLang="ja-JP" sz="1200" kern="1200" dirty="0" smtClean="0">
                <a:solidFill>
                  <a:schemeClr val="tx1"/>
                </a:solidFill>
                <a:effectLst/>
                <a:latin typeface="+mn-lt"/>
                <a:ea typeface="+mn-ea"/>
                <a:cs typeface="+mn-cs"/>
              </a:rPr>
              <a:t>であり，提案手法と同程度破綻が生じることが分かりました．</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9</a:t>
            </a:fld>
            <a:endParaRPr kumimoji="1" lang="ja-JP" altLang="en-US"/>
          </a:p>
        </p:txBody>
      </p:sp>
    </p:spTree>
    <p:extLst>
      <p:ext uri="{BB962C8B-B14F-4D97-AF65-F5344CB8AC3E}">
        <p14:creationId xmlns:p14="http://schemas.microsoft.com/office/powerpoint/2010/main" val="140942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110132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58581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215782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29404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381126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269750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417984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35719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98994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22280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E1B79F-F8DB-44B7-8D96-07D67D855638}" type="datetimeFigureOut">
              <a:rPr kumimoji="1" lang="ja-JP" altLang="en-US" smtClean="0"/>
              <a:t>2021/2/15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44732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1B79F-F8DB-44B7-8D96-07D67D855638}" type="datetimeFigureOut">
              <a:rPr kumimoji="1" lang="ja-JP" altLang="en-US" smtClean="0"/>
              <a:t>2021/2/15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27467-25CE-4FF5-A15D-1C0A21F0846C}" type="slidenum">
              <a:rPr kumimoji="1" lang="ja-JP" altLang="en-US" smtClean="0"/>
              <a:t>‹#›</a:t>
            </a:fld>
            <a:endParaRPr kumimoji="1" lang="ja-JP" altLang="en-US"/>
          </a:p>
        </p:txBody>
      </p:sp>
    </p:spTree>
    <p:extLst>
      <p:ext uri="{BB962C8B-B14F-4D97-AF65-F5344CB8AC3E}">
        <p14:creationId xmlns:p14="http://schemas.microsoft.com/office/powerpoint/2010/main" val="171371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a:t>計算量を考慮した対話行為設計</a:t>
            </a:r>
            <a:r>
              <a:rPr lang="ja-JP" altLang="en-US" sz="4000" dirty="0" smtClean="0"/>
              <a:t>に</a:t>
            </a:r>
            <a:r>
              <a:rPr lang="en-US" altLang="ja-JP" sz="4000" dirty="0" smtClean="0"/>
              <a:t/>
            </a:r>
            <a:br>
              <a:rPr lang="en-US" altLang="ja-JP" sz="4000" dirty="0" smtClean="0"/>
            </a:br>
            <a:r>
              <a:rPr lang="ja-JP" altLang="en-US" sz="4000" dirty="0" smtClean="0"/>
              <a:t>基づく</a:t>
            </a:r>
            <a:r>
              <a:rPr lang="ja-JP" altLang="en-US" sz="4000" dirty="0"/>
              <a:t>強化学習による発話選択</a:t>
            </a:r>
            <a:endParaRPr kumimoji="1" lang="ja-JP" altLang="en-US" sz="4000" dirty="0"/>
          </a:p>
        </p:txBody>
      </p:sp>
      <p:sp>
        <p:nvSpPr>
          <p:cNvPr id="3" name="サブタイトル 2"/>
          <p:cNvSpPr>
            <a:spLocks noGrp="1"/>
          </p:cNvSpPr>
          <p:nvPr>
            <p:ph type="subTitle" idx="1"/>
          </p:nvPr>
        </p:nvSpPr>
        <p:spPr/>
        <p:txBody>
          <a:bodyPr/>
          <a:lstStyle/>
          <a:p>
            <a:r>
              <a:rPr kumimoji="1" lang="ja-JP" altLang="en-US" dirty="0" smtClean="0"/>
              <a:t>知識科学研究分野 黒田佑樹</a:t>
            </a:r>
            <a:endParaRPr kumimoji="1" lang="ja-JP" altLang="en-US" dirty="0"/>
          </a:p>
        </p:txBody>
      </p:sp>
    </p:spTree>
    <p:extLst>
      <p:ext uri="{BB962C8B-B14F-4D97-AF65-F5344CB8AC3E}">
        <p14:creationId xmlns:p14="http://schemas.microsoft.com/office/powerpoint/2010/main" val="2344054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 </a:t>
            </a:r>
            <a:r>
              <a:rPr kumimoji="1" lang="ja-JP" altLang="en-US" b="1" dirty="0" smtClean="0"/>
              <a:t>計算時間</a:t>
            </a:r>
            <a:endParaRPr kumimoji="1" lang="ja-JP" altLang="en-US" b="1" dirty="0"/>
          </a:p>
        </p:txBody>
      </p:sp>
      <p:graphicFrame>
        <p:nvGraphicFramePr>
          <p:cNvPr id="7" name="表 6"/>
          <p:cNvGraphicFramePr>
            <a:graphicFrameLocks noGrp="1"/>
          </p:cNvGraphicFramePr>
          <p:nvPr>
            <p:extLst>
              <p:ext uri="{D42A27DB-BD31-4B8C-83A1-F6EECF244321}">
                <p14:modId xmlns:p14="http://schemas.microsoft.com/office/powerpoint/2010/main" val="1026780412"/>
              </p:ext>
            </p:extLst>
          </p:nvPr>
        </p:nvGraphicFramePr>
        <p:xfrm>
          <a:off x="1176371" y="1690686"/>
          <a:ext cx="10011228" cy="2152108"/>
        </p:xfrm>
        <a:graphic>
          <a:graphicData uri="http://schemas.openxmlformats.org/drawingml/2006/table">
            <a:tbl>
              <a:tblPr firstRow="1" bandRow="1">
                <a:tableStyleId>{5C22544A-7EE6-4342-B048-85BDC9FD1C3A}</a:tableStyleId>
              </a:tblPr>
              <a:tblGrid>
                <a:gridCol w="5988451">
                  <a:extLst>
                    <a:ext uri="{9D8B030D-6E8A-4147-A177-3AD203B41FA5}">
                      <a16:colId xmlns:a16="http://schemas.microsoft.com/office/drawing/2014/main" val="1034276997"/>
                    </a:ext>
                  </a:extLst>
                </a:gridCol>
                <a:gridCol w="4022777">
                  <a:extLst>
                    <a:ext uri="{9D8B030D-6E8A-4147-A177-3AD203B41FA5}">
                      <a16:colId xmlns:a16="http://schemas.microsoft.com/office/drawing/2014/main" val="880108087"/>
                    </a:ext>
                  </a:extLst>
                </a:gridCol>
              </a:tblGrid>
              <a:tr h="538027">
                <a:tc>
                  <a:txBody>
                    <a:bodyPr/>
                    <a:lstStyle/>
                    <a:p>
                      <a:endParaRPr kumimoji="1" lang="ja-JP" altLang="en-US" sz="2400" dirty="0"/>
                    </a:p>
                  </a:txBody>
                  <a:tcPr/>
                </a:tc>
                <a:tc>
                  <a:txBody>
                    <a:bodyPr/>
                    <a:lstStyle/>
                    <a:p>
                      <a:r>
                        <a:rPr kumimoji="1" lang="ja-JP" altLang="en-US" sz="2400" dirty="0" smtClean="0"/>
                        <a:t>計算時間</a:t>
                      </a:r>
                      <a:endParaRPr kumimoji="1" lang="ja-JP" altLang="en-US" sz="2400" dirty="0"/>
                    </a:p>
                  </a:txBody>
                  <a:tcPr/>
                </a:tc>
                <a:extLst>
                  <a:ext uri="{0D108BD9-81ED-4DB2-BD59-A6C34878D82A}">
                    <a16:rowId xmlns:a16="http://schemas.microsoft.com/office/drawing/2014/main" val="1451274168"/>
                  </a:ext>
                </a:extLst>
              </a:tr>
              <a:tr h="538027">
                <a:tc>
                  <a:txBody>
                    <a:bodyPr/>
                    <a:lstStyle/>
                    <a:p>
                      <a:r>
                        <a:rPr kumimoji="1" lang="ja-JP" altLang="en-US" sz="2400" dirty="0" smtClean="0"/>
                        <a:t>提案手法</a:t>
                      </a:r>
                      <a:endParaRPr kumimoji="1" lang="ja-JP" altLang="en-US" sz="2400" dirty="0"/>
                    </a:p>
                  </a:txBody>
                  <a:tcPr/>
                </a:tc>
                <a:tc>
                  <a:txBody>
                    <a:bodyPr/>
                    <a:lstStyle/>
                    <a:p>
                      <a:r>
                        <a:rPr kumimoji="1" lang="en-US" altLang="ja-JP" sz="2400" dirty="0" smtClean="0"/>
                        <a:t>5955</a:t>
                      </a:r>
                      <a:r>
                        <a:rPr kumimoji="1" lang="ja-JP" altLang="en-US" sz="2400" dirty="0" smtClean="0"/>
                        <a:t>秒</a:t>
                      </a:r>
                      <a:endParaRPr kumimoji="1" lang="ja-JP" altLang="en-US" sz="2400" dirty="0"/>
                    </a:p>
                  </a:txBody>
                  <a:tcPr/>
                </a:tc>
                <a:extLst>
                  <a:ext uri="{0D108BD9-81ED-4DB2-BD59-A6C34878D82A}">
                    <a16:rowId xmlns:a16="http://schemas.microsoft.com/office/drawing/2014/main" val="1834405344"/>
                  </a:ext>
                </a:extLst>
              </a:tr>
              <a:tr h="538027">
                <a:tc>
                  <a:txBody>
                    <a:bodyPr/>
                    <a:lstStyle/>
                    <a:p>
                      <a:r>
                        <a:rPr kumimoji="1" lang="ja-JP" altLang="en-US" sz="2400" dirty="0" smtClean="0"/>
                        <a:t>対話行為を行動とする手法</a:t>
                      </a:r>
                      <a:endParaRPr kumimoji="1" lang="ja-JP" altLang="en-US" sz="2400" dirty="0"/>
                    </a:p>
                  </a:txBody>
                  <a:tcPr/>
                </a:tc>
                <a:tc>
                  <a:txBody>
                    <a:bodyPr/>
                    <a:lstStyle/>
                    <a:p>
                      <a:r>
                        <a:rPr kumimoji="1" lang="en-US" altLang="ja-JP" sz="2400" dirty="0" smtClean="0"/>
                        <a:t>192</a:t>
                      </a:r>
                      <a:r>
                        <a:rPr kumimoji="1" lang="ja-JP" altLang="en-US" sz="2400" dirty="0" smtClean="0"/>
                        <a:t>秒</a:t>
                      </a:r>
                      <a:endParaRPr kumimoji="1" lang="ja-JP" altLang="en-US" sz="2400" dirty="0"/>
                    </a:p>
                  </a:txBody>
                  <a:tcPr/>
                </a:tc>
                <a:extLst>
                  <a:ext uri="{0D108BD9-81ED-4DB2-BD59-A6C34878D82A}">
                    <a16:rowId xmlns:a16="http://schemas.microsoft.com/office/drawing/2014/main" val="1048293531"/>
                  </a:ext>
                </a:extLst>
              </a:tr>
              <a:tr h="538027">
                <a:tc>
                  <a:txBody>
                    <a:bodyPr/>
                    <a:lstStyle/>
                    <a:p>
                      <a:r>
                        <a:rPr kumimoji="1" lang="ja-JP" altLang="en-US" sz="2400" dirty="0" smtClean="0"/>
                        <a:t>発話全てを行動とする手法</a:t>
                      </a:r>
                      <a:endParaRPr kumimoji="1" lang="ja-JP" altLang="en-US" sz="2400" dirty="0"/>
                    </a:p>
                  </a:txBody>
                  <a:tcPr/>
                </a:tc>
                <a:tc>
                  <a:txBody>
                    <a:bodyPr/>
                    <a:lstStyle/>
                    <a:p>
                      <a:r>
                        <a:rPr kumimoji="1" lang="en-US" altLang="ja-JP" sz="2400" dirty="0" smtClean="0"/>
                        <a:t>14157</a:t>
                      </a:r>
                      <a:r>
                        <a:rPr kumimoji="1" lang="ja-JP" altLang="en-US" sz="2400" dirty="0" smtClean="0"/>
                        <a:t>秒</a:t>
                      </a:r>
                      <a:endParaRPr kumimoji="1" lang="ja-JP" altLang="en-US" sz="2400" dirty="0"/>
                    </a:p>
                  </a:txBody>
                  <a:tcPr/>
                </a:tc>
                <a:extLst>
                  <a:ext uri="{0D108BD9-81ED-4DB2-BD59-A6C34878D82A}">
                    <a16:rowId xmlns:a16="http://schemas.microsoft.com/office/drawing/2014/main" val="3267308464"/>
                  </a:ext>
                </a:extLst>
              </a:tr>
            </a:tbl>
          </a:graphicData>
        </a:graphic>
      </p:graphicFrame>
      <p:sp>
        <p:nvSpPr>
          <p:cNvPr id="30" name="角丸四角形 29"/>
          <p:cNvSpPr/>
          <p:nvPr/>
        </p:nvSpPr>
        <p:spPr>
          <a:xfrm>
            <a:off x="7065660" y="3326660"/>
            <a:ext cx="1296076" cy="44664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p:cNvSpPr/>
          <p:nvPr/>
        </p:nvSpPr>
        <p:spPr>
          <a:xfrm>
            <a:off x="7065660" y="2248267"/>
            <a:ext cx="1296076" cy="4466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カギ線コネクタ 32"/>
          <p:cNvCxnSpPr>
            <a:stCxn id="30" idx="3"/>
            <a:endCxn id="32" idx="3"/>
          </p:cNvCxnSpPr>
          <p:nvPr/>
        </p:nvCxnSpPr>
        <p:spPr>
          <a:xfrm flipV="1">
            <a:off x="8361736" y="2471592"/>
            <a:ext cx="12700" cy="1078393"/>
          </a:xfrm>
          <a:prstGeom prst="bentConnector3">
            <a:avLst>
              <a:gd name="adj1" fmla="val 180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8770588" y="2790544"/>
            <a:ext cx="3042044" cy="446649"/>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smtClean="0">
                <a:solidFill>
                  <a:schemeClr val="accent2"/>
                </a:solidFill>
              </a:rPr>
              <a:t>減少</a:t>
            </a:r>
            <a:r>
              <a:rPr lang="en-US" altLang="ja-JP" sz="2400" b="1" dirty="0" smtClean="0">
                <a:solidFill>
                  <a:schemeClr val="accent2"/>
                </a:solidFill>
              </a:rPr>
              <a:t>(</a:t>
            </a:r>
            <a:r>
              <a:rPr lang="ja-JP" altLang="en-US" sz="2400" b="1" dirty="0" smtClean="0">
                <a:solidFill>
                  <a:schemeClr val="accent2"/>
                </a:solidFill>
              </a:rPr>
              <a:t>性能は同程度</a:t>
            </a:r>
            <a:r>
              <a:rPr lang="en-US" altLang="ja-JP" sz="2400" b="1" dirty="0" smtClean="0">
                <a:solidFill>
                  <a:schemeClr val="accent2"/>
                </a:solidFill>
              </a:rPr>
              <a:t>)</a:t>
            </a:r>
            <a:endParaRPr kumimoji="1" lang="ja-JP" altLang="en-US" sz="2400" b="1" dirty="0">
              <a:solidFill>
                <a:schemeClr val="accent2"/>
              </a:solidFill>
            </a:endParaRPr>
          </a:p>
        </p:txBody>
      </p:sp>
      <p:sp>
        <p:nvSpPr>
          <p:cNvPr id="54" name="コンテンツ プレースホルダー 2"/>
          <p:cNvSpPr>
            <a:spLocks noGrp="1"/>
          </p:cNvSpPr>
          <p:nvPr>
            <p:ph idx="1"/>
          </p:nvPr>
        </p:nvSpPr>
        <p:spPr>
          <a:xfrm>
            <a:off x="1176371" y="4198144"/>
            <a:ext cx="10011228" cy="2376276"/>
          </a:xfrm>
        </p:spPr>
        <p:txBody>
          <a:bodyPr>
            <a:normAutofit/>
          </a:bodyPr>
          <a:lstStyle/>
          <a:p>
            <a:r>
              <a:rPr lang="ja-JP" altLang="en-US" dirty="0" smtClean="0"/>
              <a:t>計算時間の増加</a:t>
            </a:r>
            <a:r>
              <a:rPr lang="en-US" altLang="ja-JP" dirty="0" smtClean="0"/>
              <a:t>(</a:t>
            </a:r>
            <a:r>
              <a:rPr lang="ja-JP" altLang="en-US" dirty="0" smtClean="0"/>
              <a:t>対話行為を行動とする手法→提案手法</a:t>
            </a:r>
            <a:r>
              <a:rPr lang="en-US" altLang="ja-JP" dirty="0" smtClean="0"/>
              <a:t>)</a:t>
            </a:r>
          </a:p>
          <a:p>
            <a:pPr marL="457200" lvl="1" indent="0">
              <a:buNone/>
            </a:pPr>
            <a:r>
              <a:rPr lang="en-US" altLang="ja-JP" dirty="0" smtClean="0"/>
              <a:t>-</a:t>
            </a:r>
            <a:r>
              <a:rPr lang="ja-JP" altLang="en-US" dirty="0"/>
              <a:t> </a:t>
            </a:r>
            <a:r>
              <a:rPr lang="ja-JP" altLang="en-US" dirty="0" smtClean="0"/>
              <a:t>行動数増加に起因</a:t>
            </a:r>
            <a:endParaRPr lang="en-US" altLang="ja-JP" dirty="0" smtClean="0"/>
          </a:p>
          <a:p>
            <a:r>
              <a:rPr lang="ja-JP" altLang="en-US" dirty="0"/>
              <a:t>計算</a:t>
            </a:r>
            <a:r>
              <a:rPr lang="ja-JP" altLang="en-US" dirty="0" smtClean="0"/>
              <a:t>時間の減少</a:t>
            </a:r>
            <a:r>
              <a:rPr lang="en-US" altLang="ja-JP" dirty="0" smtClean="0"/>
              <a:t>(</a:t>
            </a:r>
            <a:r>
              <a:rPr lang="ja-JP" altLang="en-US" dirty="0" smtClean="0"/>
              <a:t>発話全てを行動とする手法→提案手法</a:t>
            </a:r>
            <a:r>
              <a:rPr lang="en-US" altLang="ja-JP" dirty="0" smtClean="0"/>
              <a:t>)</a:t>
            </a:r>
          </a:p>
          <a:p>
            <a:pPr lvl="1">
              <a:buFontTx/>
              <a:buChar char="-"/>
            </a:pPr>
            <a:r>
              <a:rPr lang="ja-JP" altLang="en-US" dirty="0" smtClean="0"/>
              <a:t>行動数減少に起因</a:t>
            </a:r>
            <a:endParaRPr lang="en-US" altLang="ja-JP" dirty="0" smtClean="0"/>
          </a:p>
          <a:p>
            <a:pPr lvl="1">
              <a:buFontTx/>
              <a:buChar char="-"/>
            </a:pPr>
            <a:r>
              <a:rPr lang="ja-JP" altLang="en-US" dirty="0" smtClean="0"/>
              <a:t>破綻の生じにくさの性能は同程度</a:t>
            </a:r>
            <a:endParaRPr lang="en-US" altLang="ja-JP" dirty="0"/>
          </a:p>
        </p:txBody>
      </p:sp>
      <p:sp>
        <p:nvSpPr>
          <p:cNvPr id="13" name="角丸四角形 12"/>
          <p:cNvSpPr/>
          <p:nvPr/>
        </p:nvSpPr>
        <p:spPr>
          <a:xfrm>
            <a:off x="7065660" y="2805846"/>
            <a:ext cx="1296076" cy="44664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カギ線コネクタ 16"/>
          <p:cNvCxnSpPr/>
          <p:nvPr/>
        </p:nvCxnSpPr>
        <p:spPr>
          <a:xfrm rot="10800000">
            <a:off x="7065660" y="2463036"/>
            <a:ext cx="1" cy="587231"/>
          </a:xfrm>
          <a:prstGeom prst="bentConnector3">
            <a:avLst>
              <a:gd name="adj1" fmla="val 228601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6019891" y="2619139"/>
            <a:ext cx="841472" cy="342810"/>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smtClean="0">
                <a:solidFill>
                  <a:schemeClr val="accent1"/>
                </a:solidFill>
              </a:rPr>
              <a:t>増加</a:t>
            </a:r>
            <a:endParaRPr kumimoji="1" lang="ja-JP" altLang="en-US" sz="2400" b="1" dirty="0">
              <a:solidFill>
                <a:schemeClr val="accent1"/>
              </a:solidFill>
            </a:endParaRPr>
          </a:p>
        </p:txBody>
      </p:sp>
    </p:spTree>
    <p:extLst>
      <p:ext uri="{BB962C8B-B14F-4D97-AF65-F5344CB8AC3E}">
        <p14:creationId xmlns:p14="http://schemas.microsoft.com/office/powerpoint/2010/main" val="3619375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まとめ</a:t>
            </a:r>
            <a:endParaRPr kumimoji="1" lang="ja-JP" altLang="en-US" b="1" dirty="0"/>
          </a:p>
        </p:txBody>
      </p:sp>
      <p:sp>
        <p:nvSpPr>
          <p:cNvPr id="3" name="コンテンツ プレースホルダー 2"/>
          <p:cNvSpPr>
            <a:spLocks noGrp="1"/>
          </p:cNvSpPr>
          <p:nvPr>
            <p:ph idx="1"/>
          </p:nvPr>
        </p:nvSpPr>
        <p:spPr>
          <a:xfrm>
            <a:off x="838200" y="1825625"/>
            <a:ext cx="10515600" cy="4563600"/>
          </a:xfrm>
        </p:spPr>
        <p:txBody>
          <a:bodyPr/>
          <a:lstStyle/>
          <a:p>
            <a:r>
              <a:rPr lang="ja-JP" altLang="en-US" dirty="0" smtClean="0"/>
              <a:t>目的</a:t>
            </a:r>
            <a:r>
              <a:rPr lang="en-US" altLang="ja-JP" dirty="0" smtClean="0"/>
              <a:t>: </a:t>
            </a:r>
            <a:r>
              <a:rPr lang="ja-JP" altLang="en-US" dirty="0" smtClean="0"/>
              <a:t>傾聴型対話システムの破綻を減らしたい</a:t>
            </a:r>
            <a:endParaRPr lang="en-US" altLang="ja-JP" dirty="0" smtClean="0"/>
          </a:p>
          <a:p>
            <a:r>
              <a:rPr kumimoji="1" lang="ja-JP" altLang="en-US" dirty="0" smtClean="0"/>
              <a:t>手法</a:t>
            </a:r>
            <a:r>
              <a:rPr kumimoji="1" lang="en-US" altLang="ja-JP" dirty="0" smtClean="0"/>
              <a:t>: </a:t>
            </a:r>
            <a:r>
              <a:rPr kumimoji="1" lang="ja-JP" altLang="en-US" dirty="0" smtClean="0"/>
              <a:t>強化学習による発話選択方策の獲得</a:t>
            </a:r>
            <a:endParaRPr kumimoji="1" lang="en-US" altLang="ja-JP" dirty="0" smtClean="0"/>
          </a:p>
          <a:p>
            <a:r>
              <a:rPr kumimoji="1" lang="ja-JP" altLang="en-US" dirty="0" smtClean="0"/>
              <a:t>従来</a:t>
            </a:r>
            <a:r>
              <a:rPr kumimoji="1" lang="en-US" altLang="ja-JP" dirty="0" smtClean="0"/>
              <a:t>: </a:t>
            </a:r>
            <a:r>
              <a:rPr lang="ja-JP" altLang="en-US" dirty="0" smtClean="0"/>
              <a:t>発話全てを行動とする手法，対話行為を行動とする手法</a:t>
            </a:r>
            <a:endParaRPr lang="en-US" altLang="ja-JP" dirty="0" smtClean="0"/>
          </a:p>
          <a:p>
            <a:pPr marL="457200" lvl="1" indent="0">
              <a:buNone/>
            </a:pPr>
            <a:r>
              <a:rPr lang="en-US" altLang="ja-JP" dirty="0" smtClean="0"/>
              <a:t>- </a:t>
            </a:r>
            <a:r>
              <a:rPr lang="ja-JP" altLang="en-US" dirty="0" smtClean="0"/>
              <a:t>計算量が多い，破綻が生じやすい</a:t>
            </a:r>
            <a:endParaRPr lang="en-US" altLang="ja-JP" dirty="0" smtClean="0"/>
          </a:p>
          <a:p>
            <a:r>
              <a:rPr kumimoji="1" lang="ja-JP" altLang="en-US" dirty="0" smtClean="0"/>
              <a:t>提案</a:t>
            </a:r>
            <a:r>
              <a:rPr kumimoji="1" lang="en-US" altLang="ja-JP" dirty="0" smtClean="0"/>
              <a:t>: </a:t>
            </a:r>
            <a:r>
              <a:rPr kumimoji="1" lang="ja-JP" altLang="en-US" dirty="0" smtClean="0"/>
              <a:t>対話行為を行動とする手法を拡張</a:t>
            </a:r>
            <a:endParaRPr kumimoji="1" lang="en-US" altLang="ja-JP" dirty="0" smtClean="0"/>
          </a:p>
          <a:p>
            <a:pPr lvl="1">
              <a:buFontTx/>
              <a:buChar char="-"/>
            </a:pPr>
            <a:r>
              <a:rPr kumimoji="1" lang="ja-JP" altLang="en-US" dirty="0" smtClean="0"/>
              <a:t>破綻の生じやすい</a:t>
            </a:r>
            <a:r>
              <a:rPr lang="ja-JP" altLang="en-US" dirty="0"/>
              <a:t>対話</a:t>
            </a:r>
            <a:r>
              <a:rPr lang="ja-JP" altLang="en-US" dirty="0" smtClean="0"/>
              <a:t>行為の詳細化による行動設計</a:t>
            </a:r>
            <a:endParaRPr lang="en-US" altLang="ja-JP" dirty="0" smtClean="0"/>
          </a:p>
          <a:p>
            <a:pPr lvl="1">
              <a:buFontTx/>
              <a:buChar char="-"/>
            </a:pPr>
            <a:r>
              <a:rPr kumimoji="1" lang="ja-JP" altLang="en-US" dirty="0" smtClean="0"/>
              <a:t>連続するシステム発話の内容的整合性への報酬設計</a:t>
            </a:r>
            <a:endParaRPr lang="en-US" altLang="ja-JP" dirty="0"/>
          </a:p>
          <a:p>
            <a:r>
              <a:rPr lang="ja-JP" altLang="en-US" dirty="0" smtClean="0"/>
              <a:t>評価</a:t>
            </a:r>
            <a:r>
              <a:rPr lang="en-US" altLang="ja-JP" dirty="0" smtClean="0"/>
              <a:t>: </a:t>
            </a:r>
            <a:r>
              <a:rPr lang="ja-JP" altLang="en-US" dirty="0" smtClean="0"/>
              <a:t>破綻の生じにくさ，計算時間</a:t>
            </a:r>
            <a:endParaRPr lang="en-US" altLang="ja-JP" dirty="0" smtClean="0"/>
          </a:p>
          <a:p>
            <a:pPr lvl="1">
              <a:buFontTx/>
              <a:buChar char="-"/>
            </a:pPr>
            <a:r>
              <a:rPr lang="ja-JP" altLang="en-US" dirty="0" smtClean="0"/>
              <a:t>対話行為を行動とする手法より破綻が生じにくい</a:t>
            </a:r>
            <a:endParaRPr lang="en-US" altLang="ja-JP" dirty="0" smtClean="0"/>
          </a:p>
          <a:p>
            <a:pPr lvl="1">
              <a:buFontTx/>
              <a:buChar char="-"/>
            </a:pPr>
            <a:r>
              <a:rPr lang="ja-JP" altLang="en-US" dirty="0" smtClean="0"/>
              <a:t>発話全てを行動とする手法より計算時間が少ない</a:t>
            </a:r>
            <a:endParaRPr lang="en-US" altLang="ja-JP" dirty="0" smtClean="0"/>
          </a:p>
        </p:txBody>
      </p:sp>
    </p:spTree>
    <p:extLst>
      <p:ext uri="{BB962C8B-B14F-4D97-AF65-F5344CB8AC3E}">
        <p14:creationId xmlns:p14="http://schemas.microsoft.com/office/powerpoint/2010/main" val="2802520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破綻の生じにくさの評価基準</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〇</a:t>
            </a:r>
            <a:r>
              <a:rPr lang="ja-JP" altLang="en-US" dirty="0"/>
              <a:t>破綻では</a:t>
            </a:r>
            <a:r>
              <a:rPr lang="ja-JP" altLang="en-US" dirty="0" smtClean="0"/>
              <a:t>ない</a:t>
            </a:r>
            <a:endParaRPr lang="en-US" altLang="ja-JP" dirty="0" smtClean="0"/>
          </a:p>
          <a:p>
            <a:pPr marL="457200" lvl="1" indent="0">
              <a:buNone/>
            </a:pPr>
            <a:r>
              <a:rPr lang="en-US" altLang="ja-JP" dirty="0" smtClean="0"/>
              <a:t>- </a:t>
            </a:r>
            <a:r>
              <a:rPr lang="ja-JP" altLang="en-US" dirty="0" smtClean="0"/>
              <a:t>当該</a:t>
            </a:r>
            <a:r>
              <a:rPr lang="ja-JP" altLang="en-US" dirty="0"/>
              <a:t>システム発話のあと対話を問題無く継続できる． </a:t>
            </a:r>
            <a:endParaRPr lang="en-US" altLang="ja-JP" dirty="0" smtClean="0"/>
          </a:p>
          <a:p>
            <a:r>
              <a:rPr lang="en-US" altLang="ja-JP" dirty="0" smtClean="0"/>
              <a:t>△</a:t>
            </a:r>
            <a:r>
              <a:rPr lang="ja-JP" altLang="en-US" dirty="0"/>
              <a:t>破綻と言い切れないが，違和感を感じる</a:t>
            </a:r>
            <a:r>
              <a:rPr lang="ja-JP" altLang="en-US" dirty="0" smtClean="0"/>
              <a:t>発話</a:t>
            </a:r>
            <a:endParaRPr lang="en-US" altLang="ja-JP" dirty="0" smtClean="0"/>
          </a:p>
          <a:p>
            <a:pPr marL="457200" lvl="1" indent="0">
              <a:buNone/>
            </a:pPr>
            <a:r>
              <a:rPr lang="en-US" altLang="ja-JP" dirty="0" smtClean="0"/>
              <a:t>- </a:t>
            </a:r>
            <a:r>
              <a:rPr lang="ja-JP" altLang="en-US" dirty="0" smtClean="0"/>
              <a:t>当該</a:t>
            </a:r>
            <a:r>
              <a:rPr lang="ja-JP" altLang="en-US" dirty="0"/>
              <a:t>システム発話のあと対話をスムーズに継続することが困難． </a:t>
            </a:r>
            <a:endParaRPr lang="en-US" altLang="ja-JP" dirty="0" smtClean="0"/>
          </a:p>
          <a:p>
            <a:r>
              <a:rPr lang="en-US" altLang="ja-JP" dirty="0" smtClean="0"/>
              <a:t>×</a:t>
            </a:r>
            <a:r>
              <a:rPr lang="ja-JP" altLang="en-US" dirty="0"/>
              <a:t>あきらかにおかしいと思う発話</a:t>
            </a:r>
            <a:r>
              <a:rPr lang="en-US" altLang="ja-JP" dirty="0"/>
              <a:t>. </a:t>
            </a:r>
            <a:r>
              <a:rPr lang="ja-JP" altLang="en-US" dirty="0" smtClean="0"/>
              <a:t>破綻</a:t>
            </a:r>
            <a:r>
              <a:rPr lang="en-US" altLang="ja-JP" dirty="0" smtClean="0"/>
              <a:t> </a:t>
            </a:r>
          </a:p>
          <a:p>
            <a:pPr marL="457200" lvl="1" indent="0">
              <a:buNone/>
            </a:pPr>
            <a:r>
              <a:rPr lang="en-US" altLang="ja-JP" dirty="0" smtClean="0"/>
              <a:t>- </a:t>
            </a:r>
            <a:r>
              <a:rPr lang="ja-JP" altLang="en-US" dirty="0" smtClean="0"/>
              <a:t>当該</a:t>
            </a:r>
            <a:r>
              <a:rPr lang="ja-JP" altLang="en-US" dirty="0"/>
              <a:t>システム発話のあと対話を継続することが困難． </a:t>
            </a:r>
            <a:endParaRPr kumimoji="1" lang="ja-JP" altLang="en-US" dirty="0"/>
          </a:p>
        </p:txBody>
      </p:sp>
      <p:pic>
        <p:nvPicPr>
          <p:cNvPr id="15" name="図 14"/>
          <p:cNvPicPr>
            <a:picLocks noChangeAspect="1"/>
          </p:cNvPicPr>
          <p:nvPr/>
        </p:nvPicPr>
        <p:blipFill>
          <a:blip r:embed="rId3"/>
          <a:stretch>
            <a:fillRect/>
          </a:stretch>
        </p:blipFill>
        <p:spPr>
          <a:xfrm>
            <a:off x="1350438" y="4609394"/>
            <a:ext cx="6944694" cy="1609950"/>
          </a:xfrm>
          <a:prstGeom prst="rect">
            <a:avLst/>
          </a:prstGeom>
        </p:spPr>
      </p:pic>
    </p:spTree>
    <p:extLst>
      <p:ext uri="{BB962C8B-B14F-4D97-AF65-F5344CB8AC3E}">
        <p14:creationId xmlns:p14="http://schemas.microsoft.com/office/powerpoint/2010/main" val="3587331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対話行為を行動とする手法（具体例</a:t>
            </a:r>
            <a:r>
              <a:rPr kumimoji="1"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2652198" y="1939570"/>
            <a:ext cx="6953047" cy="4217226"/>
          </a:xfrm>
          <a:prstGeom prst="rect">
            <a:avLst/>
          </a:prstGeom>
        </p:spPr>
      </p:pic>
    </p:spTree>
    <p:extLst>
      <p:ext uri="{BB962C8B-B14F-4D97-AF65-F5344CB8AC3E}">
        <p14:creationId xmlns:p14="http://schemas.microsoft.com/office/powerpoint/2010/main" val="151089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破綻の生じやすい対話行為の順番</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695227" y="1526219"/>
            <a:ext cx="8492646" cy="5110059"/>
          </a:xfrm>
          <a:prstGeom prst="rect">
            <a:avLst/>
          </a:prstGeom>
        </p:spPr>
      </p:pic>
    </p:spTree>
    <p:extLst>
      <p:ext uri="{BB962C8B-B14F-4D97-AF65-F5344CB8AC3E}">
        <p14:creationId xmlns:p14="http://schemas.microsoft.com/office/powerpoint/2010/main" val="42835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破綻例と改善例</a:t>
            </a:r>
            <a:endParaRPr kumimoji="1" lang="ja-JP" altLang="en-US" dirty="0"/>
          </a:p>
        </p:txBody>
      </p:sp>
      <p:sp>
        <p:nvSpPr>
          <p:cNvPr id="3" name="コンテンツ プレースホルダー 2"/>
          <p:cNvSpPr>
            <a:spLocks noGrp="1"/>
          </p:cNvSpPr>
          <p:nvPr>
            <p:ph idx="1"/>
          </p:nvPr>
        </p:nvSpPr>
        <p:spPr>
          <a:xfrm>
            <a:off x="838200" y="2238313"/>
            <a:ext cx="10609162" cy="1588907"/>
          </a:xfrm>
        </p:spPr>
        <p:txBody>
          <a:bodyPr>
            <a:normAutofit/>
          </a:bodyPr>
          <a:lstStyle/>
          <a:p>
            <a:pPr marL="0" indent="0">
              <a:buNone/>
            </a:pPr>
            <a:r>
              <a:rPr lang="ja-JP" altLang="en-US" dirty="0" smtClean="0">
                <a:solidFill>
                  <a:schemeClr val="accent2"/>
                </a:solidFill>
              </a:rPr>
              <a:t>システム発話</a:t>
            </a:r>
            <a:r>
              <a:rPr lang="en-US" altLang="ja-JP" dirty="0" smtClean="0">
                <a:solidFill>
                  <a:schemeClr val="accent2"/>
                </a:solidFill>
              </a:rPr>
              <a:t>1</a:t>
            </a:r>
            <a:r>
              <a:rPr lang="en-US" altLang="ja-JP" dirty="0" smtClean="0"/>
              <a:t>: </a:t>
            </a:r>
            <a:r>
              <a:rPr lang="ja-JP" altLang="en-US" dirty="0"/>
              <a:t>競技</a:t>
            </a:r>
            <a:r>
              <a:rPr lang="ja-JP" altLang="en-US" dirty="0" smtClean="0"/>
              <a:t>は何をご覧になりますか？</a:t>
            </a:r>
            <a:r>
              <a:rPr lang="en-US" altLang="ja-JP" dirty="0" smtClean="0"/>
              <a:t>(</a:t>
            </a:r>
            <a:r>
              <a:rPr lang="ja-JP" altLang="en-US" dirty="0" smtClean="0"/>
              <a:t>指示語なし質問</a:t>
            </a:r>
            <a:r>
              <a:rPr lang="en-US" altLang="ja-JP" dirty="0" smtClean="0"/>
              <a:t>)</a:t>
            </a:r>
          </a:p>
          <a:p>
            <a:pPr marL="0" indent="0">
              <a:buNone/>
            </a:pPr>
            <a:r>
              <a:rPr kumimoji="1" lang="ja-JP" altLang="en-US" dirty="0" smtClean="0">
                <a:solidFill>
                  <a:schemeClr val="accent5"/>
                </a:solidFill>
              </a:rPr>
              <a:t>ユーザ発話</a:t>
            </a:r>
            <a:r>
              <a:rPr kumimoji="1" lang="en-US" altLang="ja-JP" dirty="0" smtClean="0">
                <a:solidFill>
                  <a:schemeClr val="accent5"/>
                </a:solidFill>
              </a:rPr>
              <a:t>1</a:t>
            </a:r>
            <a:r>
              <a:rPr kumimoji="1" lang="en-US" altLang="ja-JP" dirty="0" smtClean="0"/>
              <a:t>: </a:t>
            </a:r>
            <a:r>
              <a:rPr kumimoji="1" lang="ja-JP" altLang="en-US" dirty="0" smtClean="0"/>
              <a:t>野球ですね</a:t>
            </a:r>
            <a:endParaRPr kumimoji="1" lang="en-US" altLang="ja-JP" dirty="0" smtClean="0"/>
          </a:p>
          <a:p>
            <a:pPr marL="0" indent="0">
              <a:buNone/>
            </a:pPr>
            <a:r>
              <a:rPr lang="ja-JP" altLang="en-US" dirty="0" smtClean="0">
                <a:solidFill>
                  <a:schemeClr val="accent2"/>
                </a:solidFill>
              </a:rPr>
              <a:t>システム発話</a:t>
            </a:r>
            <a:r>
              <a:rPr lang="en-US" altLang="ja-JP" dirty="0" smtClean="0">
                <a:solidFill>
                  <a:schemeClr val="accent2"/>
                </a:solidFill>
              </a:rPr>
              <a:t>2</a:t>
            </a:r>
            <a:r>
              <a:rPr lang="en-US" altLang="ja-JP" dirty="0" smtClean="0">
                <a:solidFill>
                  <a:srgbClr val="FF0000"/>
                </a:solidFill>
              </a:rPr>
              <a:t>(</a:t>
            </a:r>
            <a:r>
              <a:rPr lang="ja-JP" altLang="en-US" dirty="0" smtClean="0">
                <a:solidFill>
                  <a:srgbClr val="FF0000"/>
                </a:solidFill>
              </a:rPr>
              <a:t>破綻</a:t>
            </a:r>
            <a:r>
              <a:rPr lang="en-US" altLang="ja-JP" dirty="0" smtClean="0">
                <a:solidFill>
                  <a:srgbClr val="FF0000"/>
                </a:solidFill>
              </a:rPr>
              <a:t>)</a:t>
            </a:r>
            <a:r>
              <a:rPr lang="en-US" altLang="ja-JP" dirty="0" smtClean="0"/>
              <a:t>: </a:t>
            </a:r>
            <a:r>
              <a:rPr lang="ja-JP" altLang="en-US" dirty="0" smtClean="0">
                <a:solidFill>
                  <a:srgbClr val="FF0000"/>
                </a:solidFill>
              </a:rPr>
              <a:t>それは大変ですよね</a:t>
            </a:r>
            <a:r>
              <a:rPr lang="en-US" altLang="ja-JP" dirty="0" smtClean="0"/>
              <a:t>(</a:t>
            </a:r>
            <a:r>
              <a:rPr lang="ja-JP" altLang="en-US" dirty="0" smtClean="0"/>
              <a:t>指示語あり応答</a:t>
            </a:r>
            <a:r>
              <a:rPr lang="en-US" altLang="ja-JP" dirty="0" smtClean="0"/>
              <a:t>)</a:t>
            </a:r>
            <a:endParaRPr kumimoji="1" lang="ja-JP" altLang="en-US" dirty="0"/>
          </a:p>
        </p:txBody>
      </p:sp>
      <p:sp>
        <p:nvSpPr>
          <p:cNvPr id="14" name="コンテンツ プレースホルダー 2"/>
          <p:cNvSpPr txBox="1">
            <a:spLocks/>
          </p:cNvSpPr>
          <p:nvPr/>
        </p:nvSpPr>
        <p:spPr>
          <a:xfrm>
            <a:off x="838199" y="4582329"/>
            <a:ext cx="11523564" cy="1588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chemeClr val="accent2"/>
                </a:solidFill>
              </a:rPr>
              <a:t>システム発話</a:t>
            </a:r>
            <a:r>
              <a:rPr lang="en-US" altLang="ja-JP" dirty="0" smtClean="0">
                <a:solidFill>
                  <a:schemeClr val="accent2"/>
                </a:solidFill>
              </a:rPr>
              <a:t>1</a:t>
            </a:r>
            <a:r>
              <a:rPr lang="en-US" altLang="ja-JP" dirty="0" smtClean="0"/>
              <a:t>: </a:t>
            </a:r>
            <a:r>
              <a:rPr lang="ja-JP" altLang="en-US" dirty="0" smtClean="0"/>
              <a:t>競技は何をご覧になりますか？</a:t>
            </a:r>
            <a:r>
              <a:rPr lang="en-US" altLang="ja-JP" dirty="0" smtClean="0"/>
              <a:t>(</a:t>
            </a:r>
            <a:r>
              <a:rPr lang="ja-JP" altLang="en-US" dirty="0" smtClean="0"/>
              <a:t>指示語なし質問</a:t>
            </a:r>
            <a:r>
              <a:rPr lang="en-US" altLang="ja-JP" dirty="0" smtClean="0"/>
              <a:t>)</a:t>
            </a:r>
          </a:p>
          <a:p>
            <a:pPr marL="0" indent="0">
              <a:buFont typeface="Arial" panose="020B0604020202020204" pitchFamily="34" charset="0"/>
              <a:buNone/>
            </a:pPr>
            <a:r>
              <a:rPr lang="ja-JP" altLang="en-US" dirty="0" smtClean="0">
                <a:solidFill>
                  <a:schemeClr val="accent5"/>
                </a:solidFill>
              </a:rPr>
              <a:t>ユーザ発話</a:t>
            </a:r>
            <a:r>
              <a:rPr lang="en-US" altLang="ja-JP" dirty="0" smtClean="0">
                <a:solidFill>
                  <a:schemeClr val="accent5"/>
                </a:solidFill>
              </a:rPr>
              <a:t>1</a:t>
            </a:r>
            <a:r>
              <a:rPr lang="en-US" altLang="ja-JP" dirty="0" smtClean="0"/>
              <a:t>: </a:t>
            </a:r>
            <a:r>
              <a:rPr lang="ja-JP" altLang="en-US" dirty="0" smtClean="0"/>
              <a:t>野球ですね</a:t>
            </a:r>
            <a:endParaRPr lang="en-US" altLang="ja-JP" dirty="0" smtClean="0"/>
          </a:p>
          <a:p>
            <a:pPr marL="0" indent="0">
              <a:buFont typeface="Arial" panose="020B0604020202020204" pitchFamily="34" charset="0"/>
              <a:buNone/>
            </a:pPr>
            <a:r>
              <a:rPr lang="ja-JP" altLang="en-US" dirty="0" smtClean="0">
                <a:solidFill>
                  <a:schemeClr val="accent2"/>
                </a:solidFill>
              </a:rPr>
              <a:t>システム発話</a:t>
            </a:r>
            <a:r>
              <a:rPr lang="en-US" altLang="ja-JP" dirty="0" smtClean="0">
                <a:solidFill>
                  <a:schemeClr val="accent2"/>
                </a:solidFill>
              </a:rPr>
              <a:t>2</a:t>
            </a:r>
            <a:r>
              <a:rPr lang="en-US" altLang="ja-JP" dirty="0">
                <a:solidFill>
                  <a:srgbClr val="00B050"/>
                </a:solidFill>
              </a:rPr>
              <a:t>(</a:t>
            </a:r>
            <a:r>
              <a:rPr lang="ja-JP" altLang="en-US" dirty="0" smtClean="0">
                <a:solidFill>
                  <a:srgbClr val="00B050"/>
                </a:solidFill>
              </a:rPr>
              <a:t>破綻でない</a:t>
            </a:r>
            <a:r>
              <a:rPr lang="en-US" altLang="ja-JP" dirty="0" smtClean="0">
                <a:solidFill>
                  <a:srgbClr val="00B050"/>
                </a:solidFill>
              </a:rPr>
              <a:t>)</a:t>
            </a:r>
            <a:r>
              <a:rPr lang="en-US" altLang="ja-JP" dirty="0" smtClean="0"/>
              <a:t>: </a:t>
            </a:r>
            <a:r>
              <a:rPr lang="ja-JP" altLang="en-US" dirty="0" smtClean="0">
                <a:solidFill>
                  <a:srgbClr val="00B050"/>
                </a:solidFill>
              </a:rPr>
              <a:t>それはたのしそうですね</a:t>
            </a:r>
            <a:r>
              <a:rPr lang="en-US" altLang="ja-JP" dirty="0" smtClean="0"/>
              <a:t>(</a:t>
            </a:r>
            <a:r>
              <a:rPr lang="ja-JP" altLang="en-US" dirty="0" smtClean="0"/>
              <a:t>指示語あり応答</a:t>
            </a:r>
            <a:r>
              <a:rPr lang="en-US" altLang="ja-JP" dirty="0" smtClean="0"/>
              <a:t>)</a:t>
            </a:r>
            <a:endParaRPr lang="ja-JP" altLang="en-US" dirty="0">
              <a:solidFill>
                <a:srgbClr val="00B050"/>
              </a:solidFill>
            </a:endParaRPr>
          </a:p>
        </p:txBody>
      </p:sp>
      <p:sp>
        <p:nvSpPr>
          <p:cNvPr id="15" name="テキスト ボックス 14"/>
          <p:cNvSpPr txBox="1"/>
          <p:nvPr/>
        </p:nvSpPr>
        <p:spPr>
          <a:xfrm>
            <a:off x="838201" y="1690688"/>
            <a:ext cx="1256818" cy="523220"/>
          </a:xfrm>
          <a:prstGeom prst="rect">
            <a:avLst/>
          </a:prstGeom>
          <a:noFill/>
          <a:ln w="9525">
            <a:solidFill>
              <a:schemeClr val="tx1"/>
            </a:solidFill>
          </a:ln>
        </p:spPr>
        <p:txBody>
          <a:bodyPr wrap="square" rtlCol="0">
            <a:spAutoFit/>
          </a:bodyPr>
          <a:lstStyle/>
          <a:p>
            <a:r>
              <a:rPr lang="ja-JP" altLang="en-US" sz="2800" dirty="0"/>
              <a:t>破綻例</a:t>
            </a:r>
            <a:endParaRPr kumimoji="1" lang="ja-JP" altLang="en-US" sz="2800" dirty="0"/>
          </a:p>
        </p:txBody>
      </p:sp>
      <p:sp>
        <p:nvSpPr>
          <p:cNvPr id="17" name="テキスト ボックス 16"/>
          <p:cNvSpPr txBox="1"/>
          <p:nvPr/>
        </p:nvSpPr>
        <p:spPr>
          <a:xfrm>
            <a:off x="838200" y="4049179"/>
            <a:ext cx="1349415" cy="523220"/>
          </a:xfrm>
          <a:prstGeom prst="rect">
            <a:avLst/>
          </a:prstGeom>
          <a:noFill/>
          <a:ln w="9525">
            <a:solidFill>
              <a:schemeClr val="tx1"/>
            </a:solidFill>
          </a:ln>
        </p:spPr>
        <p:txBody>
          <a:bodyPr wrap="square" rtlCol="0">
            <a:spAutoFit/>
          </a:bodyPr>
          <a:lstStyle/>
          <a:p>
            <a:r>
              <a:rPr lang="ja-JP" altLang="en-US" sz="2800" dirty="0" smtClean="0"/>
              <a:t>改善例</a:t>
            </a:r>
            <a:endParaRPr kumimoji="1" lang="ja-JP" altLang="en-US" sz="2800" dirty="0"/>
          </a:p>
        </p:txBody>
      </p:sp>
    </p:spTree>
    <p:extLst>
      <p:ext uri="{BB962C8B-B14F-4D97-AF65-F5344CB8AC3E}">
        <p14:creationId xmlns:p14="http://schemas.microsoft.com/office/powerpoint/2010/main" val="2131413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r>
              <a:rPr kumimoji="1" lang="en-US" altLang="ja-JP" dirty="0" smtClean="0"/>
              <a:t>: </a:t>
            </a:r>
            <a:r>
              <a:rPr lang="ja-JP" altLang="en-US" dirty="0"/>
              <a:t>対話</a:t>
            </a:r>
            <a:r>
              <a:rPr lang="ja-JP" altLang="en-US" dirty="0" smtClean="0"/>
              <a:t>行為を行動とする</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459096766"/>
              </p:ext>
            </p:extLst>
          </p:nvPr>
        </p:nvGraphicFramePr>
        <p:xfrm>
          <a:off x="1453342" y="5239671"/>
          <a:ext cx="7000702" cy="1107440"/>
        </p:xfrm>
        <a:graphic>
          <a:graphicData uri="http://schemas.openxmlformats.org/drawingml/2006/table">
            <a:tbl>
              <a:tblPr bandRow="1">
                <a:tableStyleId>{5C22544A-7EE6-4342-B048-85BDC9FD1C3A}</a:tableStyleId>
              </a:tblPr>
              <a:tblGrid>
                <a:gridCol w="7000702">
                  <a:extLst>
                    <a:ext uri="{9D8B030D-6E8A-4147-A177-3AD203B41FA5}">
                      <a16:colId xmlns:a16="http://schemas.microsoft.com/office/drawing/2014/main" val="2777162093"/>
                    </a:ext>
                  </a:extLst>
                </a:gridCol>
              </a:tblGrid>
              <a:tr h="0">
                <a:tc>
                  <a:txBody>
                    <a:bodyPr/>
                    <a:lstStyle/>
                    <a:p>
                      <a:r>
                        <a:rPr kumimoji="1" lang="ja-JP" altLang="en-US" dirty="0" smtClean="0"/>
                        <a:t>それはたのしそうですね！</a:t>
                      </a:r>
                      <a:endParaRPr kumimoji="1" lang="ja-JP" altLang="en-US" dirty="0"/>
                    </a:p>
                  </a:txBody>
                  <a:tcPr/>
                </a:tc>
                <a:extLst>
                  <a:ext uri="{0D108BD9-81ED-4DB2-BD59-A6C34878D82A}">
                    <a16:rowId xmlns:a16="http://schemas.microsoft.com/office/drawing/2014/main" val="2948781926"/>
                  </a:ext>
                </a:extLst>
              </a:tr>
              <a:tr h="370840">
                <a:tc>
                  <a:txBody>
                    <a:bodyPr/>
                    <a:lstStyle/>
                    <a:p>
                      <a:r>
                        <a:rPr kumimoji="1" lang="ja-JP" altLang="en-US" dirty="0" smtClean="0"/>
                        <a:t>なるほど，勉強になります</a:t>
                      </a:r>
                      <a:endParaRPr kumimoji="1" lang="ja-JP" altLang="en-US" dirty="0"/>
                    </a:p>
                  </a:txBody>
                  <a:tcPr/>
                </a:tc>
                <a:extLst>
                  <a:ext uri="{0D108BD9-81ED-4DB2-BD59-A6C34878D82A}">
                    <a16:rowId xmlns:a16="http://schemas.microsoft.com/office/drawing/2014/main" val="4153928043"/>
                  </a:ext>
                </a:extLst>
              </a:tr>
              <a:tr h="370840">
                <a:tc>
                  <a:txBody>
                    <a:bodyPr/>
                    <a:lstStyle/>
                    <a:p>
                      <a:r>
                        <a:rPr kumimoji="1" lang="ja-JP" altLang="en-US" dirty="0" smtClean="0">
                          <a:solidFill>
                            <a:srgbClr val="FF0000"/>
                          </a:solidFill>
                        </a:rPr>
                        <a:t>それは大変ですよね</a:t>
                      </a:r>
                      <a:endParaRPr kumimoji="1" lang="ja-JP" altLang="en-US" dirty="0">
                        <a:solidFill>
                          <a:srgbClr val="FF0000"/>
                        </a:solidFill>
                      </a:endParaRPr>
                    </a:p>
                  </a:txBody>
                  <a:tcPr/>
                </a:tc>
                <a:extLst>
                  <a:ext uri="{0D108BD9-81ED-4DB2-BD59-A6C34878D82A}">
                    <a16:rowId xmlns:a16="http://schemas.microsoft.com/office/drawing/2014/main" val="3070487696"/>
                  </a:ext>
                </a:extLst>
              </a:tr>
            </a:tbl>
          </a:graphicData>
        </a:graphic>
      </p:graphicFrame>
      <p:cxnSp>
        <p:nvCxnSpPr>
          <p:cNvPr id="22" name="直線コネクタ 21"/>
          <p:cNvCxnSpPr/>
          <p:nvPr/>
        </p:nvCxnSpPr>
        <p:spPr>
          <a:xfrm>
            <a:off x="4690832" y="6368827"/>
            <a:ext cx="0" cy="37543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1453342" y="4844872"/>
            <a:ext cx="1800493" cy="369332"/>
          </a:xfrm>
          <a:prstGeom prst="rect">
            <a:avLst/>
          </a:prstGeom>
          <a:noFill/>
          <a:ln w="9525">
            <a:solidFill>
              <a:schemeClr val="tx1"/>
            </a:solidFill>
          </a:ln>
        </p:spPr>
        <p:txBody>
          <a:bodyPr wrap="none" rtlCol="0">
            <a:spAutoFit/>
          </a:bodyPr>
          <a:lstStyle/>
          <a:p>
            <a:r>
              <a:rPr kumimoji="1" lang="ja-JP" altLang="en-US" dirty="0" smtClean="0"/>
              <a:t>指示語あり応答</a:t>
            </a:r>
            <a:endParaRPr kumimoji="1" lang="ja-JP" altLang="en-US" dirty="0"/>
          </a:p>
        </p:txBody>
      </p:sp>
      <p:sp>
        <p:nvSpPr>
          <p:cNvPr id="35" name="下矢印 34"/>
          <p:cNvSpPr/>
          <p:nvPr/>
        </p:nvSpPr>
        <p:spPr>
          <a:xfrm>
            <a:off x="10104621" y="3155883"/>
            <a:ext cx="432262" cy="524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8" descr="おもちゃのロボット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5889" y="1827159"/>
            <a:ext cx="932107" cy="123868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おもちゃのロボット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5889" y="3464924"/>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38" name="円形吹き出し 37"/>
          <p:cNvSpPr/>
          <p:nvPr/>
        </p:nvSpPr>
        <p:spPr>
          <a:xfrm>
            <a:off x="1972402" y="1535465"/>
            <a:ext cx="4802471" cy="701048"/>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競技は何をご覧になりますか？</a:t>
            </a:r>
            <a:endParaRPr kumimoji="1" lang="ja-JP" altLang="en-US" dirty="0">
              <a:solidFill>
                <a:schemeClr val="tx1"/>
              </a:solidFill>
            </a:endParaRPr>
          </a:p>
        </p:txBody>
      </p:sp>
      <p:pic>
        <p:nvPicPr>
          <p:cNvPr id="40" name="Picture 2" descr="スーツを着た女性のイラスト（笑う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591" y="2571477"/>
            <a:ext cx="726712" cy="988724"/>
          </a:xfrm>
          <a:prstGeom prst="rect">
            <a:avLst/>
          </a:prstGeom>
          <a:noFill/>
          <a:extLst>
            <a:ext uri="{909E8E84-426E-40DD-AFC4-6F175D3DCCD1}">
              <a14:hiddenFill xmlns:a14="http://schemas.microsoft.com/office/drawing/2010/main">
                <a:solidFill>
                  <a:srgbClr val="FFFFFF"/>
                </a:solidFill>
              </a14:hiddenFill>
            </a:ext>
          </a:extLst>
        </p:spPr>
      </p:pic>
      <p:sp>
        <p:nvSpPr>
          <p:cNvPr id="41" name="円形吹き出し 40"/>
          <p:cNvSpPr/>
          <p:nvPr/>
        </p:nvSpPr>
        <p:spPr>
          <a:xfrm flipH="1">
            <a:off x="4556000" y="2219105"/>
            <a:ext cx="3632035" cy="614920"/>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野球ですね</a:t>
            </a:r>
            <a:endParaRPr kumimoji="1" lang="ja-JP" altLang="en-US" dirty="0">
              <a:solidFill>
                <a:schemeClr val="tx1"/>
              </a:solidFill>
            </a:endParaRPr>
          </a:p>
        </p:txBody>
      </p:sp>
      <p:sp>
        <p:nvSpPr>
          <p:cNvPr id="50" name="雲形吹き出し 49"/>
          <p:cNvSpPr/>
          <p:nvPr/>
        </p:nvSpPr>
        <p:spPr>
          <a:xfrm>
            <a:off x="2174403" y="3373647"/>
            <a:ext cx="4763194" cy="612648"/>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指示語あり応答がよさそう</a:t>
            </a:r>
            <a:endParaRPr kumimoji="1" lang="ja-JP" altLang="en-US" dirty="0">
              <a:solidFill>
                <a:schemeClr val="tx1"/>
              </a:solidFill>
            </a:endParaRPr>
          </a:p>
        </p:txBody>
      </p:sp>
      <p:sp>
        <p:nvSpPr>
          <p:cNvPr id="51" name="右中かっこ 50"/>
          <p:cNvSpPr/>
          <p:nvPr/>
        </p:nvSpPr>
        <p:spPr>
          <a:xfrm>
            <a:off x="8775085" y="1594335"/>
            <a:ext cx="374072" cy="1954283"/>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右中かっこ 51"/>
          <p:cNvSpPr/>
          <p:nvPr/>
        </p:nvSpPr>
        <p:spPr>
          <a:xfrm>
            <a:off x="8775085" y="3707476"/>
            <a:ext cx="374072" cy="1127104"/>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テキスト ボックス 52"/>
          <p:cNvSpPr txBox="1"/>
          <p:nvPr/>
        </p:nvSpPr>
        <p:spPr>
          <a:xfrm>
            <a:off x="9527389" y="2386809"/>
            <a:ext cx="2018989" cy="461665"/>
          </a:xfrm>
          <a:prstGeom prst="rect">
            <a:avLst/>
          </a:prstGeom>
          <a:noFill/>
          <a:ln w="9525">
            <a:solidFill>
              <a:schemeClr val="tx1"/>
            </a:solidFill>
          </a:ln>
        </p:spPr>
        <p:txBody>
          <a:bodyPr wrap="square" rtlCol="0">
            <a:spAutoFit/>
          </a:bodyPr>
          <a:lstStyle/>
          <a:p>
            <a:r>
              <a:rPr kumimoji="1" lang="ja-JP" altLang="en-US" sz="2400" dirty="0" smtClean="0"/>
              <a:t>対話状態取得</a:t>
            </a:r>
            <a:endParaRPr kumimoji="1" lang="ja-JP" altLang="en-US" sz="2400" dirty="0"/>
          </a:p>
        </p:txBody>
      </p:sp>
      <p:sp>
        <p:nvSpPr>
          <p:cNvPr id="67" name="テキスト ボックス 66"/>
          <p:cNvSpPr txBox="1"/>
          <p:nvPr/>
        </p:nvSpPr>
        <p:spPr>
          <a:xfrm>
            <a:off x="9532546" y="3913927"/>
            <a:ext cx="1545163" cy="461665"/>
          </a:xfrm>
          <a:prstGeom prst="rect">
            <a:avLst/>
          </a:prstGeom>
          <a:noFill/>
          <a:ln w="9525">
            <a:solidFill>
              <a:schemeClr val="tx1"/>
            </a:solidFill>
          </a:ln>
        </p:spPr>
        <p:txBody>
          <a:bodyPr wrap="square" rtlCol="0">
            <a:spAutoFit/>
          </a:bodyPr>
          <a:lstStyle/>
          <a:p>
            <a:r>
              <a:rPr kumimoji="1" lang="ja-JP" altLang="en-US" sz="2400" dirty="0" smtClean="0"/>
              <a:t>行動決定</a:t>
            </a:r>
            <a:endParaRPr kumimoji="1" lang="ja-JP" altLang="en-US" sz="2400" dirty="0"/>
          </a:p>
        </p:txBody>
      </p:sp>
      <p:sp>
        <p:nvSpPr>
          <p:cNvPr id="68" name="右中かっこ 67"/>
          <p:cNvSpPr/>
          <p:nvPr/>
        </p:nvSpPr>
        <p:spPr>
          <a:xfrm>
            <a:off x="8785476" y="5089959"/>
            <a:ext cx="353290" cy="1654305"/>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テキスト ボックス 68"/>
          <p:cNvSpPr txBox="1"/>
          <p:nvPr/>
        </p:nvSpPr>
        <p:spPr>
          <a:xfrm>
            <a:off x="9324729" y="5686278"/>
            <a:ext cx="2867272" cy="461665"/>
          </a:xfrm>
          <a:prstGeom prst="rect">
            <a:avLst/>
          </a:prstGeom>
          <a:noFill/>
          <a:ln w="9525">
            <a:solidFill>
              <a:schemeClr val="tx1"/>
            </a:solidFill>
          </a:ln>
        </p:spPr>
        <p:txBody>
          <a:bodyPr wrap="square" rtlCol="0">
            <a:spAutoFit/>
          </a:bodyPr>
          <a:lstStyle/>
          <a:p>
            <a:r>
              <a:rPr kumimoji="1" lang="ja-JP" altLang="en-US" sz="2400" dirty="0" smtClean="0"/>
              <a:t>発話選択</a:t>
            </a:r>
            <a:r>
              <a:rPr kumimoji="1" lang="en-US" altLang="ja-JP" sz="2400" dirty="0" smtClean="0"/>
              <a:t>(</a:t>
            </a:r>
            <a:r>
              <a:rPr kumimoji="1" lang="ja-JP" altLang="en-US" sz="2400" dirty="0" smtClean="0"/>
              <a:t>ランダム</a:t>
            </a:r>
            <a:r>
              <a:rPr kumimoji="1" lang="en-US" altLang="ja-JP" sz="2400" dirty="0" smtClean="0"/>
              <a:t>)</a:t>
            </a:r>
            <a:endParaRPr kumimoji="1" lang="ja-JP" altLang="en-US" sz="2400" dirty="0"/>
          </a:p>
        </p:txBody>
      </p:sp>
      <p:sp>
        <p:nvSpPr>
          <p:cNvPr id="72" name="下矢印 71"/>
          <p:cNvSpPr/>
          <p:nvPr/>
        </p:nvSpPr>
        <p:spPr>
          <a:xfrm>
            <a:off x="10104997" y="4715583"/>
            <a:ext cx="432262" cy="524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8318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a:t>
            </a:r>
            <a:r>
              <a:rPr kumimoji="1" lang="ja-JP" altLang="en-US" dirty="0" smtClean="0"/>
              <a:t>手法</a:t>
            </a:r>
            <a:endParaRPr kumimoji="1" lang="ja-JP" altLang="en-US" dirty="0"/>
          </a:p>
        </p:txBody>
      </p:sp>
      <p:graphicFrame>
        <p:nvGraphicFramePr>
          <p:cNvPr id="4" name="コンテンツ プレースホルダー 3"/>
          <p:cNvGraphicFramePr>
            <a:graphicFrameLocks noGrp="1"/>
          </p:cNvGraphicFramePr>
          <p:nvPr>
            <p:ph idx="1"/>
            <p:extLst/>
          </p:nvPr>
        </p:nvGraphicFramePr>
        <p:xfrm>
          <a:off x="1453342" y="5216557"/>
          <a:ext cx="4490258" cy="1473200"/>
        </p:xfrm>
        <a:graphic>
          <a:graphicData uri="http://schemas.openxmlformats.org/drawingml/2006/table">
            <a:tbl>
              <a:tblPr firstRow="1" bandRow="1">
                <a:tableStyleId>{5C22544A-7EE6-4342-B048-85BDC9FD1C3A}</a:tableStyleId>
              </a:tblPr>
              <a:tblGrid>
                <a:gridCol w="3371613">
                  <a:extLst>
                    <a:ext uri="{9D8B030D-6E8A-4147-A177-3AD203B41FA5}">
                      <a16:colId xmlns:a16="http://schemas.microsoft.com/office/drawing/2014/main" val="2777162093"/>
                    </a:ext>
                  </a:extLst>
                </a:gridCol>
                <a:gridCol w="1118645">
                  <a:extLst>
                    <a:ext uri="{9D8B030D-6E8A-4147-A177-3AD203B41FA5}">
                      <a16:colId xmlns:a16="http://schemas.microsoft.com/office/drawing/2014/main" val="2171576233"/>
                    </a:ext>
                  </a:extLst>
                </a:gridCol>
              </a:tblGrid>
              <a:tr h="0">
                <a:tc>
                  <a:txBody>
                    <a:bodyPr/>
                    <a:lstStyle/>
                    <a:p>
                      <a:r>
                        <a:rPr kumimoji="1" lang="ja-JP" altLang="en-US" dirty="0" smtClean="0"/>
                        <a:t>発話</a:t>
                      </a:r>
                      <a:endParaRPr kumimoji="1" lang="ja-JP" altLang="en-US" dirty="0"/>
                    </a:p>
                  </a:txBody>
                  <a:tcPr/>
                </a:tc>
                <a:tc>
                  <a:txBody>
                    <a:bodyPr/>
                    <a:lstStyle/>
                    <a:p>
                      <a:r>
                        <a:rPr kumimoji="1" lang="en-US" altLang="ja-JP" dirty="0" smtClean="0"/>
                        <a:t>ID</a:t>
                      </a:r>
                      <a:endParaRPr kumimoji="1" lang="ja-JP" altLang="en-US" dirty="0"/>
                    </a:p>
                  </a:txBody>
                  <a:tcPr/>
                </a:tc>
                <a:extLst>
                  <a:ext uri="{0D108BD9-81ED-4DB2-BD59-A6C34878D82A}">
                    <a16:rowId xmlns:a16="http://schemas.microsoft.com/office/drawing/2014/main" val="3865119897"/>
                  </a:ext>
                </a:extLst>
              </a:tr>
              <a:tr h="0">
                <a:tc>
                  <a:txBody>
                    <a:bodyPr/>
                    <a:lstStyle/>
                    <a:p>
                      <a:r>
                        <a:rPr kumimoji="1" lang="ja-JP" altLang="en-US" dirty="0" smtClean="0"/>
                        <a:t>それはたのしそうですね！</a:t>
                      </a:r>
                      <a:endParaRPr kumimoji="1" lang="ja-JP" altLang="en-US" dirty="0"/>
                    </a:p>
                  </a:txBody>
                  <a:tcPr/>
                </a:tc>
                <a:tc>
                  <a:txBody>
                    <a:bodyPr/>
                    <a:lstStyle/>
                    <a:p>
                      <a:r>
                        <a:rPr kumimoji="1" lang="en-US" altLang="ja-JP" dirty="0" smtClean="0"/>
                        <a:t>1</a:t>
                      </a:r>
                      <a:endParaRPr kumimoji="1" lang="ja-JP" altLang="en-US" dirty="0"/>
                    </a:p>
                  </a:txBody>
                  <a:tcPr/>
                </a:tc>
                <a:extLst>
                  <a:ext uri="{0D108BD9-81ED-4DB2-BD59-A6C34878D82A}">
                    <a16:rowId xmlns:a16="http://schemas.microsoft.com/office/drawing/2014/main" val="2948781926"/>
                  </a:ext>
                </a:extLst>
              </a:tr>
              <a:tr h="370840">
                <a:tc>
                  <a:txBody>
                    <a:bodyPr/>
                    <a:lstStyle/>
                    <a:p>
                      <a:r>
                        <a:rPr kumimoji="1" lang="ja-JP" altLang="en-US" dirty="0" smtClean="0"/>
                        <a:t>なるほど，勉強になります</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153928043"/>
                  </a:ext>
                </a:extLst>
              </a:tr>
              <a:tr h="370840">
                <a:tc>
                  <a:txBody>
                    <a:bodyPr/>
                    <a:lstStyle/>
                    <a:p>
                      <a:r>
                        <a:rPr kumimoji="1" lang="ja-JP" altLang="en-US" dirty="0" smtClean="0"/>
                        <a:t>それは大変ですよね</a:t>
                      </a:r>
                      <a:endParaRPr kumimoji="1" lang="ja-JP" altLang="en-US" dirty="0"/>
                    </a:p>
                  </a:txBody>
                  <a:tcPr/>
                </a:tc>
                <a:tc>
                  <a:txBody>
                    <a:bodyPr/>
                    <a:lstStyle/>
                    <a:p>
                      <a:r>
                        <a:rPr kumimoji="1" lang="en-US" altLang="ja-JP" dirty="0" smtClean="0"/>
                        <a:t>3</a:t>
                      </a:r>
                      <a:endParaRPr kumimoji="1" lang="ja-JP" altLang="en-US" dirty="0"/>
                    </a:p>
                  </a:txBody>
                  <a:tcPr/>
                </a:tc>
                <a:extLst>
                  <a:ext uri="{0D108BD9-81ED-4DB2-BD59-A6C34878D82A}">
                    <a16:rowId xmlns:a16="http://schemas.microsoft.com/office/drawing/2014/main" val="3070487696"/>
                  </a:ext>
                </a:extLst>
              </a:tr>
            </a:tbl>
          </a:graphicData>
        </a:graphic>
      </p:graphicFrame>
      <p:sp>
        <p:nvSpPr>
          <p:cNvPr id="34" name="テキスト ボックス 33"/>
          <p:cNvSpPr txBox="1"/>
          <p:nvPr/>
        </p:nvSpPr>
        <p:spPr>
          <a:xfrm>
            <a:off x="1453342" y="4776808"/>
            <a:ext cx="1800493" cy="369332"/>
          </a:xfrm>
          <a:prstGeom prst="rect">
            <a:avLst/>
          </a:prstGeom>
          <a:noFill/>
          <a:ln w="9525">
            <a:solidFill>
              <a:schemeClr val="tx1"/>
            </a:solidFill>
          </a:ln>
        </p:spPr>
        <p:txBody>
          <a:bodyPr wrap="none" rtlCol="0">
            <a:spAutoFit/>
          </a:bodyPr>
          <a:lstStyle/>
          <a:p>
            <a:r>
              <a:rPr kumimoji="1" lang="ja-JP" altLang="en-US" dirty="0" smtClean="0"/>
              <a:t>指示語あり応答</a:t>
            </a:r>
            <a:endParaRPr kumimoji="1" lang="ja-JP" altLang="en-US" dirty="0"/>
          </a:p>
        </p:txBody>
      </p:sp>
      <p:sp>
        <p:nvSpPr>
          <p:cNvPr id="35" name="下矢印 34"/>
          <p:cNvSpPr/>
          <p:nvPr/>
        </p:nvSpPr>
        <p:spPr>
          <a:xfrm>
            <a:off x="10076780" y="3108650"/>
            <a:ext cx="432262" cy="524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8" descr="おもちゃのロボット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5889" y="1827159"/>
            <a:ext cx="932107" cy="123868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おもちゃのロボット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5889" y="3464924"/>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38" name="円形吹き出し 37"/>
          <p:cNvSpPr/>
          <p:nvPr/>
        </p:nvSpPr>
        <p:spPr>
          <a:xfrm>
            <a:off x="1972402" y="1535465"/>
            <a:ext cx="4802471" cy="701048"/>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競技は何をご覧になりますか？</a:t>
            </a:r>
            <a:endParaRPr kumimoji="1" lang="ja-JP" altLang="en-US" dirty="0">
              <a:solidFill>
                <a:schemeClr val="tx1"/>
              </a:solidFill>
            </a:endParaRPr>
          </a:p>
        </p:txBody>
      </p:sp>
      <p:pic>
        <p:nvPicPr>
          <p:cNvPr id="40" name="Picture 2" descr="スーツを着た女性のイラスト（笑う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591" y="2571477"/>
            <a:ext cx="726712" cy="988724"/>
          </a:xfrm>
          <a:prstGeom prst="rect">
            <a:avLst/>
          </a:prstGeom>
          <a:noFill/>
          <a:extLst>
            <a:ext uri="{909E8E84-426E-40DD-AFC4-6F175D3DCCD1}">
              <a14:hiddenFill xmlns:a14="http://schemas.microsoft.com/office/drawing/2010/main">
                <a:solidFill>
                  <a:srgbClr val="FFFFFF"/>
                </a:solidFill>
              </a14:hiddenFill>
            </a:ext>
          </a:extLst>
        </p:spPr>
      </p:pic>
      <p:sp>
        <p:nvSpPr>
          <p:cNvPr id="41" name="円形吹き出し 40"/>
          <p:cNvSpPr/>
          <p:nvPr/>
        </p:nvSpPr>
        <p:spPr>
          <a:xfrm flipH="1">
            <a:off x="4556000" y="2219105"/>
            <a:ext cx="3632035" cy="614920"/>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野球ですね</a:t>
            </a:r>
            <a:endParaRPr kumimoji="1" lang="ja-JP" altLang="en-US" dirty="0">
              <a:solidFill>
                <a:schemeClr val="tx1"/>
              </a:solidFill>
            </a:endParaRPr>
          </a:p>
        </p:txBody>
      </p:sp>
      <p:sp>
        <p:nvSpPr>
          <p:cNvPr id="50" name="雲形吹き出し 49"/>
          <p:cNvSpPr/>
          <p:nvPr/>
        </p:nvSpPr>
        <p:spPr>
          <a:xfrm>
            <a:off x="2174402" y="3136256"/>
            <a:ext cx="5468799" cy="85003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指示語あり応答の中でも</a:t>
            </a:r>
            <a:r>
              <a:rPr kumimoji="1" lang="en-US" altLang="ja-JP" dirty="0" smtClean="0">
                <a:solidFill>
                  <a:srgbClr val="FF0000"/>
                </a:solidFill>
              </a:rPr>
              <a:t>ID1</a:t>
            </a:r>
            <a:r>
              <a:rPr kumimoji="1" lang="ja-JP" altLang="en-US" dirty="0" smtClean="0">
                <a:solidFill>
                  <a:srgbClr val="FF0000"/>
                </a:solidFill>
              </a:rPr>
              <a:t>とか</a:t>
            </a:r>
            <a:r>
              <a:rPr kumimoji="1" lang="en-US" altLang="ja-JP" dirty="0" smtClean="0">
                <a:solidFill>
                  <a:srgbClr val="FF0000"/>
                </a:solidFill>
              </a:rPr>
              <a:t>ID2</a:t>
            </a:r>
            <a:r>
              <a:rPr kumimoji="1" lang="ja-JP" altLang="en-US" dirty="0" smtClean="0">
                <a:solidFill>
                  <a:srgbClr val="FF0000"/>
                </a:solidFill>
              </a:rPr>
              <a:t>がよさそう</a:t>
            </a:r>
            <a:endParaRPr kumimoji="1" lang="ja-JP" altLang="en-US" dirty="0">
              <a:solidFill>
                <a:srgbClr val="FF0000"/>
              </a:solidFill>
            </a:endParaRPr>
          </a:p>
        </p:txBody>
      </p:sp>
      <p:sp>
        <p:nvSpPr>
          <p:cNvPr id="51" name="右中かっこ 50"/>
          <p:cNvSpPr/>
          <p:nvPr/>
        </p:nvSpPr>
        <p:spPr>
          <a:xfrm>
            <a:off x="8775084" y="1594336"/>
            <a:ext cx="435417" cy="1870588"/>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右中かっこ 51"/>
          <p:cNvSpPr/>
          <p:nvPr/>
        </p:nvSpPr>
        <p:spPr>
          <a:xfrm>
            <a:off x="8775085" y="3638407"/>
            <a:ext cx="374072" cy="1127104"/>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テキスト ボックス 52"/>
          <p:cNvSpPr txBox="1"/>
          <p:nvPr/>
        </p:nvSpPr>
        <p:spPr>
          <a:xfrm>
            <a:off x="9446544" y="2346973"/>
            <a:ext cx="2018989" cy="461665"/>
          </a:xfrm>
          <a:prstGeom prst="rect">
            <a:avLst/>
          </a:prstGeom>
          <a:noFill/>
          <a:ln w="9525">
            <a:solidFill>
              <a:schemeClr val="tx1"/>
            </a:solidFill>
          </a:ln>
        </p:spPr>
        <p:txBody>
          <a:bodyPr wrap="square" rtlCol="0">
            <a:spAutoFit/>
          </a:bodyPr>
          <a:lstStyle/>
          <a:p>
            <a:r>
              <a:rPr kumimoji="1" lang="ja-JP" altLang="en-US" sz="2400" dirty="0" smtClean="0"/>
              <a:t>対話状態取得</a:t>
            </a:r>
            <a:endParaRPr kumimoji="1" lang="ja-JP" altLang="en-US" sz="2400" dirty="0"/>
          </a:p>
        </p:txBody>
      </p:sp>
      <p:sp>
        <p:nvSpPr>
          <p:cNvPr id="67" name="テキスト ボックス 66"/>
          <p:cNvSpPr txBox="1"/>
          <p:nvPr/>
        </p:nvSpPr>
        <p:spPr>
          <a:xfrm>
            <a:off x="9446544" y="3919741"/>
            <a:ext cx="1545163" cy="461665"/>
          </a:xfrm>
          <a:prstGeom prst="rect">
            <a:avLst/>
          </a:prstGeom>
          <a:noFill/>
          <a:ln w="9525">
            <a:solidFill>
              <a:schemeClr val="tx1"/>
            </a:solidFill>
          </a:ln>
        </p:spPr>
        <p:txBody>
          <a:bodyPr wrap="square" rtlCol="0">
            <a:spAutoFit/>
          </a:bodyPr>
          <a:lstStyle/>
          <a:p>
            <a:r>
              <a:rPr kumimoji="1" lang="ja-JP" altLang="en-US" sz="2400" dirty="0" smtClean="0"/>
              <a:t>行動決定</a:t>
            </a:r>
            <a:endParaRPr kumimoji="1" lang="ja-JP" altLang="en-US" sz="2400" dirty="0"/>
          </a:p>
        </p:txBody>
      </p:sp>
      <p:sp>
        <p:nvSpPr>
          <p:cNvPr id="68" name="右中かっこ 67"/>
          <p:cNvSpPr/>
          <p:nvPr/>
        </p:nvSpPr>
        <p:spPr>
          <a:xfrm>
            <a:off x="8785476" y="5089959"/>
            <a:ext cx="353290" cy="1654305"/>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テキスト ボックス 68"/>
          <p:cNvSpPr txBox="1"/>
          <p:nvPr/>
        </p:nvSpPr>
        <p:spPr>
          <a:xfrm>
            <a:off x="9446544" y="5671596"/>
            <a:ext cx="2649000" cy="476348"/>
          </a:xfrm>
          <a:prstGeom prst="rect">
            <a:avLst/>
          </a:prstGeom>
          <a:noFill/>
          <a:ln w="9525">
            <a:solidFill>
              <a:schemeClr val="tx1"/>
            </a:solidFill>
          </a:ln>
        </p:spPr>
        <p:txBody>
          <a:bodyPr wrap="square" rtlCol="0">
            <a:spAutoFit/>
          </a:bodyPr>
          <a:lstStyle/>
          <a:p>
            <a:r>
              <a:rPr kumimoji="1" lang="ja-JP" altLang="en-US" sz="2400" dirty="0" smtClean="0"/>
              <a:t>発話</a:t>
            </a:r>
            <a:r>
              <a:rPr kumimoji="1" lang="ja-JP" altLang="en-US" sz="2400" dirty="0" smtClean="0"/>
              <a:t>選択</a:t>
            </a:r>
            <a:r>
              <a:rPr kumimoji="1" lang="en-US" altLang="ja-JP" sz="2400" dirty="0" smtClean="0"/>
              <a:t>(</a:t>
            </a:r>
            <a:r>
              <a:rPr kumimoji="1" lang="ja-JP" altLang="en-US" sz="2400" dirty="0" smtClean="0"/>
              <a:t>詳細な</a:t>
            </a:r>
            <a:r>
              <a:rPr kumimoji="1" lang="en-US" altLang="ja-JP" sz="2400" dirty="0" smtClean="0"/>
              <a:t>)</a:t>
            </a:r>
            <a:endParaRPr kumimoji="1" lang="ja-JP" altLang="en-US" sz="2400" dirty="0"/>
          </a:p>
        </p:txBody>
      </p:sp>
      <p:sp>
        <p:nvSpPr>
          <p:cNvPr id="72" name="下矢印 71"/>
          <p:cNvSpPr/>
          <p:nvPr/>
        </p:nvSpPr>
        <p:spPr>
          <a:xfrm>
            <a:off x="10104997" y="4715583"/>
            <a:ext cx="432262" cy="524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8598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提案手法の行動</a:t>
            </a:r>
            <a:r>
              <a:rPr lang="ja-JP" altLang="en-US" dirty="0" smtClean="0"/>
              <a:t>設計の詳細</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1932973" y="1885859"/>
            <a:ext cx="8599990" cy="4213999"/>
          </a:xfrm>
          <a:prstGeom prst="rect">
            <a:avLst/>
          </a:prstGeom>
        </p:spPr>
      </p:pic>
    </p:spTree>
    <p:extLst>
      <p:ext uri="{BB962C8B-B14F-4D97-AF65-F5344CB8AC3E}">
        <p14:creationId xmlns:p14="http://schemas.microsoft.com/office/powerpoint/2010/main" val="2196765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提案手法の状態設計の詳細</a:t>
            </a:r>
            <a:endParaRPr kumimoji="1" lang="ja-JP" altLang="en-US" dirty="0"/>
          </a:p>
        </p:txBody>
      </p:sp>
      <p:pic>
        <p:nvPicPr>
          <p:cNvPr id="9" name="コンテンツ プレースホルダー 8"/>
          <p:cNvPicPr>
            <a:picLocks noGrp="1" noChangeAspect="1"/>
          </p:cNvPicPr>
          <p:nvPr>
            <p:ph idx="1"/>
          </p:nvPr>
        </p:nvPicPr>
        <p:blipFill>
          <a:blip r:embed="rId2"/>
          <a:stretch>
            <a:fillRect/>
          </a:stretch>
        </p:blipFill>
        <p:spPr>
          <a:xfrm>
            <a:off x="1103664" y="1690688"/>
            <a:ext cx="9139931" cy="4713274"/>
          </a:xfrm>
          <a:prstGeom prst="rect">
            <a:avLst/>
          </a:prstGeom>
        </p:spPr>
      </p:pic>
    </p:spTree>
    <p:extLst>
      <p:ext uri="{BB962C8B-B14F-4D97-AF65-F5344CB8AC3E}">
        <p14:creationId xmlns:p14="http://schemas.microsoft.com/office/powerpoint/2010/main" val="2183618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背景</a:t>
            </a:r>
            <a:r>
              <a:rPr kumimoji="1" lang="en-US" altLang="ja-JP" b="1" dirty="0" smtClean="0"/>
              <a:t>: </a:t>
            </a:r>
            <a:r>
              <a:rPr kumimoji="1" lang="ja-JP" altLang="en-US" b="1" dirty="0" smtClean="0"/>
              <a:t>傾聴型対話システムの問題</a:t>
            </a:r>
            <a:endParaRPr kumimoji="1" lang="ja-JP" altLang="en-US" b="1" dirty="0"/>
          </a:p>
        </p:txBody>
      </p:sp>
      <p:pic>
        <p:nvPicPr>
          <p:cNvPr id="101"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448" y="1911048"/>
            <a:ext cx="932107" cy="123868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448" y="3548813"/>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103" name="円形吹き出し 102"/>
          <p:cNvSpPr/>
          <p:nvPr/>
        </p:nvSpPr>
        <p:spPr>
          <a:xfrm>
            <a:off x="2307961" y="1619354"/>
            <a:ext cx="5326021" cy="701048"/>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競技は何をご覧になりますか？</a:t>
            </a:r>
            <a:endParaRPr kumimoji="1" lang="ja-JP" altLang="en-US" sz="2000" dirty="0">
              <a:solidFill>
                <a:schemeClr val="tx1"/>
              </a:solidFill>
            </a:endParaRPr>
          </a:p>
        </p:txBody>
      </p:sp>
      <p:sp>
        <p:nvSpPr>
          <p:cNvPr id="104" name="円形吹き出し 103"/>
          <p:cNvSpPr/>
          <p:nvPr/>
        </p:nvSpPr>
        <p:spPr>
          <a:xfrm flipH="1">
            <a:off x="5545122" y="2302994"/>
            <a:ext cx="2978471" cy="614920"/>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野球ですね</a:t>
            </a:r>
            <a:endParaRPr kumimoji="1" lang="ja-JP" altLang="en-US" sz="2000" dirty="0">
              <a:solidFill>
                <a:schemeClr val="tx1"/>
              </a:solidFill>
            </a:endParaRPr>
          </a:p>
        </p:txBody>
      </p:sp>
      <p:pic>
        <p:nvPicPr>
          <p:cNvPr id="106" name="Picture 2" descr="スーツを着た女性のイラスト（笑う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873" y="2775136"/>
            <a:ext cx="726712" cy="988724"/>
          </a:xfrm>
          <a:prstGeom prst="rect">
            <a:avLst/>
          </a:prstGeom>
          <a:noFill/>
          <a:extLst>
            <a:ext uri="{909E8E84-426E-40DD-AFC4-6F175D3DCCD1}">
              <a14:hiddenFill xmlns:a14="http://schemas.microsoft.com/office/drawing/2010/main">
                <a:solidFill>
                  <a:srgbClr val="FFFFFF"/>
                </a:solidFill>
              </a14:hiddenFill>
            </a:ext>
          </a:extLst>
        </p:spPr>
      </p:pic>
      <p:sp>
        <p:nvSpPr>
          <p:cNvPr id="111" name="円形吹き出し 110"/>
          <p:cNvSpPr/>
          <p:nvPr/>
        </p:nvSpPr>
        <p:spPr>
          <a:xfrm>
            <a:off x="2307961" y="2998747"/>
            <a:ext cx="2884009" cy="701048"/>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rgbClr val="FF0000"/>
                </a:solidFill>
              </a:rPr>
              <a:t>大変ですよね</a:t>
            </a:r>
            <a:endParaRPr kumimoji="1" lang="ja-JP" altLang="en-US" sz="2000" dirty="0">
              <a:solidFill>
                <a:srgbClr val="FF0000"/>
              </a:solidFill>
            </a:endParaRPr>
          </a:p>
        </p:txBody>
      </p:sp>
      <p:pic>
        <p:nvPicPr>
          <p:cNvPr id="1026" name="Picture 2" descr="https://4.bp.blogspot.com/-HJ0FUQz67AA/XAnvUxSRsLI/AAAAAAABQnM/3XzIWzvW6L80aGB-geaHvAQETlJTAwkYQCLcBGAs/s800/business_woman2_4_thin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3361" y="4082230"/>
            <a:ext cx="754224" cy="1024632"/>
          </a:xfrm>
          <a:prstGeom prst="rect">
            <a:avLst/>
          </a:prstGeom>
          <a:noFill/>
          <a:extLst>
            <a:ext uri="{909E8E84-426E-40DD-AFC4-6F175D3DCCD1}">
              <a14:hiddenFill xmlns:a14="http://schemas.microsoft.com/office/drawing/2010/main">
                <a:solidFill>
                  <a:srgbClr val="FFFFFF"/>
                </a:solidFill>
              </a14:hiddenFill>
            </a:ext>
          </a:extLst>
        </p:spPr>
      </p:pic>
      <p:sp>
        <p:nvSpPr>
          <p:cNvPr id="112" name="雲形吹き出し 111"/>
          <p:cNvSpPr/>
          <p:nvPr/>
        </p:nvSpPr>
        <p:spPr>
          <a:xfrm flipH="1">
            <a:off x="4613945" y="3859996"/>
            <a:ext cx="3806928" cy="612648"/>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どういうことだろう</a:t>
            </a:r>
            <a:endParaRPr kumimoji="1" lang="ja-JP" altLang="en-US" sz="2000" dirty="0">
              <a:solidFill>
                <a:schemeClr val="tx1"/>
              </a:solidFill>
            </a:endParaRPr>
          </a:p>
        </p:txBody>
      </p:sp>
      <p:sp>
        <p:nvSpPr>
          <p:cNvPr id="113" name="テキスト ボックス 112"/>
          <p:cNvSpPr txBox="1"/>
          <p:nvPr/>
        </p:nvSpPr>
        <p:spPr>
          <a:xfrm>
            <a:off x="5266634" y="3048499"/>
            <a:ext cx="1415772" cy="584775"/>
          </a:xfrm>
          <a:prstGeom prst="rect">
            <a:avLst/>
          </a:prstGeom>
          <a:noFill/>
          <a:ln w="28575">
            <a:solidFill>
              <a:schemeClr val="accent1"/>
            </a:solidFill>
          </a:ln>
        </p:spPr>
        <p:txBody>
          <a:bodyPr wrap="none" rtlCol="0">
            <a:spAutoFit/>
          </a:bodyPr>
          <a:lstStyle/>
          <a:p>
            <a:r>
              <a:rPr kumimoji="1" lang="ja-JP" altLang="en-US" sz="3200" dirty="0" smtClean="0">
                <a:solidFill>
                  <a:srgbClr val="FF0000"/>
                </a:solidFill>
              </a:rPr>
              <a:t>破綻</a:t>
            </a:r>
            <a:r>
              <a:rPr lang="ja-JP" altLang="en-US" sz="3200" dirty="0">
                <a:solidFill>
                  <a:srgbClr val="FF0000"/>
                </a:solidFill>
              </a:rPr>
              <a:t>！</a:t>
            </a:r>
            <a:endParaRPr kumimoji="1" lang="ja-JP" altLang="en-US" sz="3200" dirty="0">
              <a:solidFill>
                <a:srgbClr val="FF0000"/>
              </a:solidFill>
            </a:endParaRPr>
          </a:p>
        </p:txBody>
      </p:sp>
      <p:sp>
        <p:nvSpPr>
          <p:cNvPr id="115" name="テキスト ボックス 114"/>
          <p:cNvSpPr txBox="1"/>
          <p:nvPr/>
        </p:nvSpPr>
        <p:spPr>
          <a:xfrm>
            <a:off x="2063437" y="5437187"/>
            <a:ext cx="7571303" cy="584775"/>
          </a:xfrm>
          <a:prstGeom prst="rect">
            <a:avLst/>
          </a:prstGeom>
          <a:noFill/>
          <a:ln w="28575">
            <a:solidFill>
              <a:srgbClr val="FFFFFF"/>
            </a:solidFill>
          </a:ln>
        </p:spPr>
        <p:txBody>
          <a:bodyPr wrap="none" rtlCol="0">
            <a:spAutoFit/>
          </a:bodyPr>
          <a:lstStyle/>
          <a:p>
            <a:r>
              <a:rPr kumimoji="1" lang="ja-JP" altLang="en-US" sz="3200" dirty="0" smtClean="0">
                <a:solidFill>
                  <a:srgbClr val="FF0000"/>
                </a:solidFill>
              </a:rPr>
              <a:t>話したいという欲求を十分に満たせない</a:t>
            </a:r>
            <a:endParaRPr kumimoji="1" lang="ja-JP" altLang="en-US" sz="3200" dirty="0">
              <a:solidFill>
                <a:srgbClr val="FF0000"/>
              </a:solidFill>
            </a:endParaRPr>
          </a:p>
        </p:txBody>
      </p:sp>
    </p:spTree>
    <p:extLst>
      <p:ext uri="{BB962C8B-B14F-4D97-AF65-F5344CB8AC3E}">
        <p14:creationId xmlns:p14="http://schemas.microsoft.com/office/powerpoint/2010/main" val="3625377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提案手法の発話選択方法</a:t>
            </a:r>
            <a:endParaRPr kumimoji="1" lang="ja-JP" altLang="en-US" dirty="0"/>
          </a:p>
        </p:txBody>
      </p:sp>
      <p:sp>
        <p:nvSpPr>
          <p:cNvPr id="5" name="角丸四角形 4"/>
          <p:cNvSpPr/>
          <p:nvPr/>
        </p:nvSpPr>
        <p:spPr>
          <a:xfrm>
            <a:off x="6635468" y="2330505"/>
            <a:ext cx="4442528" cy="44587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5264586" y="3025957"/>
            <a:ext cx="732275" cy="42698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129770" y="2987990"/>
            <a:ext cx="2173054" cy="369332"/>
          </a:xfrm>
          <a:prstGeom prst="rect">
            <a:avLst/>
          </a:prstGeom>
          <a:ln w="28575">
            <a:solidFill>
              <a:srgbClr val="FF0000"/>
            </a:solidFill>
          </a:ln>
        </p:spPr>
        <p:txBody>
          <a:bodyPr wrap="square">
            <a:spAutoFit/>
          </a:bodyPr>
          <a:lstStyle/>
          <a:p>
            <a:pPr fontAlgn="ctr"/>
            <a:r>
              <a:rPr lang="ja-JP" altLang="en-US" dirty="0" smtClean="0">
                <a:solidFill>
                  <a:srgbClr val="000000"/>
                </a:solidFill>
                <a:latin typeface="游ゴシック" panose="020B0400000000000000" pitchFamily="50" charset="-128"/>
              </a:rPr>
              <a:t>ベースライン手法</a:t>
            </a:r>
            <a:r>
              <a:rPr lang="en-US" altLang="ja-JP" dirty="0" smtClean="0">
                <a:solidFill>
                  <a:srgbClr val="000000"/>
                </a:solidFill>
                <a:latin typeface="游ゴシック" panose="020B0400000000000000" pitchFamily="50" charset="-128"/>
              </a:rPr>
              <a:t>1</a:t>
            </a:r>
            <a:endParaRPr lang="ja-JP" altLang="en-US" dirty="0">
              <a:solidFill>
                <a:srgbClr val="000000"/>
              </a:solidFill>
              <a:latin typeface="游ゴシック" panose="020B0400000000000000" pitchFamily="50" charset="-128"/>
            </a:endParaRPr>
          </a:p>
        </p:txBody>
      </p:sp>
      <p:sp>
        <p:nvSpPr>
          <p:cNvPr id="8" name="右矢印 7"/>
          <p:cNvSpPr/>
          <p:nvPr/>
        </p:nvSpPr>
        <p:spPr>
          <a:xfrm rot="5400000">
            <a:off x="7854176" y="3726014"/>
            <a:ext cx="732275" cy="42698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吹き出し 9"/>
          <p:cNvSpPr/>
          <p:nvPr/>
        </p:nvSpPr>
        <p:spPr>
          <a:xfrm flipH="1">
            <a:off x="1979690" y="2210729"/>
            <a:ext cx="2791753" cy="646331"/>
          </a:xfrm>
          <a:prstGeom prst="wedgeRectCallout">
            <a:avLst>
              <a:gd name="adj1" fmla="val -43842"/>
              <a:gd name="adj2" fmla="val 94200"/>
            </a:avLst>
          </a:prstGeom>
          <a:ln w="28575">
            <a:solidFill>
              <a:srgbClr val="FFC000"/>
            </a:solidFill>
          </a:ln>
        </p:spPr>
        <p:txBody>
          <a:bodyPr wrap="square" rtlCol="0" anchor="ctr">
            <a:spAutoFit/>
          </a:bodyPr>
          <a:lstStyle/>
          <a:p>
            <a:pPr algn="ctr" fontAlgn="ctr"/>
            <a:r>
              <a:rPr kumimoji="1" lang="ja-JP" altLang="en-US" dirty="0" smtClean="0">
                <a:solidFill>
                  <a:srgbClr val="000000"/>
                </a:solidFill>
                <a:latin typeface="游ゴシック" panose="020B0400000000000000" pitchFamily="50" charset="-128"/>
              </a:rPr>
              <a:t>最近はまっている食べ物はありますか？</a:t>
            </a:r>
            <a:endParaRPr kumimoji="1" lang="ja-JP" altLang="en-US" dirty="0">
              <a:solidFill>
                <a:srgbClr val="000000"/>
              </a:solidFill>
              <a:latin typeface="游ゴシック" panose="020B0400000000000000" pitchFamily="50" charset="-128"/>
            </a:endParaRPr>
          </a:p>
        </p:txBody>
      </p:sp>
      <p:sp>
        <p:nvSpPr>
          <p:cNvPr id="11" name="四角形吹き出し 10"/>
          <p:cNvSpPr/>
          <p:nvPr/>
        </p:nvSpPr>
        <p:spPr>
          <a:xfrm>
            <a:off x="1979690" y="3452939"/>
            <a:ext cx="2791753" cy="369332"/>
          </a:xfrm>
          <a:prstGeom prst="wedgeRectCallout">
            <a:avLst>
              <a:gd name="adj1" fmla="val -49349"/>
              <a:gd name="adj2" fmla="val 159930"/>
            </a:avLst>
          </a:prstGeom>
          <a:ln w="28575">
            <a:solidFill>
              <a:schemeClr val="accent1"/>
            </a:solidFill>
          </a:ln>
        </p:spPr>
        <p:txBody>
          <a:bodyPr wrap="square" rtlCol="0" anchor="ctr">
            <a:spAutoFit/>
          </a:bodyPr>
          <a:lstStyle/>
          <a:p>
            <a:pPr algn="ctr" fontAlgn="ctr"/>
            <a:r>
              <a:rPr kumimoji="1" lang="ja-JP" altLang="en-US" dirty="0" smtClean="0">
                <a:solidFill>
                  <a:srgbClr val="000000"/>
                </a:solidFill>
                <a:latin typeface="游ゴシック" panose="020B0400000000000000" pitchFamily="50" charset="-128"/>
              </a:rPr>
              <a:t>バナナにはまっています</a:t>
            </a:r>
            <a:endParaRPr kumimoji="1" lang="ja-JP" altLang="en-US" dirty="0">
              <a:solidFill>
                <a:srgbClr val="000000"/>
              </a:solidFill>
              <a:latin typeface="游ゴシック" panose="020B0400000000000000" pitchFamily="50" charset="-128"/>
            </a:endParaRPr>
          </a:p>
        </p:txBody>
      </p:sp>
      <p:sp>
        <p:nvSpPr>
          <p:cNvPr id="18" name="四角形吹き出し 17"/>
          <p:cNvSpPr/>
          <p:nvPr/>
        </p:nvSpPr>
        <p:spPr>
          <a:xfrm flipH="1">
            <a:off x="1927921" y="4662440"/>
            <a:ext cx="2791753" cy="369332"/>
          </a:xfrm>
          <a:prstGeom prst="wedgeRectCallout">
            <a:avLst>
              <a:gd name="adj1" fmla="val -45001"/>
              <a:gd name="adj2" fmla="val 129256"/>
            </a:avLst>
          </a:prstGeom>
          <a:ln w="28575">
            <a:solidFill>
              <a:schemeClr val="accent4"/>
            </a:solidFill>
          </a:ln>
        </p:spPr>
        <p:txBody>
          <a:bodyPr wrap="square" rtlCol="0" anchor="ctr">
            <a:spAutoFit/>
          </a:bodyPr>
          <a:lstStyle/>
          <a:p>
            <a:pPr algn="ctr" fontAlgn="ctr"/>
            <a:r>
              <a:rPr kumimoji="1" lang="ja-JP" altLang="en-US" dirty="0" smtClean="0">
                <a:solidFill>
                  <a:srgbClr val="000000"/>
                </a:solidFill>
                <a:latin typeface="游ゴシック" panose="020B0400000000000000" pitchFamily="50" charset="-128"/>
              </a:rPr>
              <a:t>とても美味しそうですね</a:t>
            </a:r>
            <a:endParaRPr kumimoji="1" lang="ja-JP" altLang="en-US" dirty="0">
              <a:solidFill>
                <a:srgbClr val="000000"/>
              </a:solidFill>
              <a:latin typeface="游ゴシック" panose="020B0400000000000000" pitchFamily="50" charset="-128"/>
            </a:endParaRPr>
          </a:p>
        </p:txBody>
      </p:sp>
      <p:sp>
        <p:nvSpPr>
          <p:cNvPr id="26" name="正方形/長方形 25"/>
          <p:cNvSpPr/>
          <p:nvPr/>
        </p:nvSpPr>
        <p:spPr>
          <a:xfrm>
            <a:off x="7582743" y="5469624"/>
            <a:ext cx="2835542" cy="369332"/>
          </a:xfrm>
          <a:prstGeom prst="rect">
            <a:avLst/>
          </a:prstGeom>
          <a:ln w="12700">
            <a:solidFill>
              <a:schemeClr val="tx1"/>
            </a:solidFill>
          </a:ln>
        </p:spPr>
        <p:txBody>
          <a:bodyPr wrap="square">
            <a:spAutoFit/>
          </a:bodyPr>
          <a:lstStyle/>
          <a:p>
            <a:pPr fontAlgn="ctr"/>
            <a:r>
              <a:rPr lang="ja-JP" altLang="en-US" dirty="0" smtClean="0">
                <a:solidFill>
                  <a:srgbClr val="000000"/>
                </a:solidFill>
                <a:latin typeface="游ゴシック" panose="020B0400000000000000" pitchFamily="50" charset="-128"/>
              </a:rPr>
              <a:t>とても美味しそうですね</a:t>
            </a:r>
            <a:endParaRPr lang="ja-JP" altLang="en-US" dirty="0">
              <a:solidFill>
                <a:srgbClr val="000000"/>
              </a:solidFill>
              <a:latin typeface="游ゴシック" panose="020B0400000000000000" pitchFamily="50" charset="-128"/>
            </a:endParaRPr>
          </a:p>
        </p:txBody>
      </p:sp>
      <p:sp>
        <p:nvSpPr>
          <p:cNvPr id="27" name="右矢印 26"/>
          <p:cNvSpPr/>
          <p:nvPr/>
        </p:nvSpPr>
        <p:spPr>
          <a:xfrm rot="10800000">
            <a:off x="5264585" y="4652085"/>
            <a:ext cx="732276" cy="42698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大かっこ 28"/>
          <p:cNvSpPr/>
          <p:nvPr/>
        </p:nvSpPr>
        <p:spPr>
          <a:xfrm>
            <a:off x="4785031" y="2083420"/>
            <a:ext cx="292908" cy="2000374"/>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正方形/長方形 30"/>
          <p:cNvSpPr/>
          <p:nvPr/>
        </p:nvSpPr>
        <p:spPr>
          <a:xfrm>
            <a:off x="9349342" y="2988505"/>
            <a:ext cx="1609474" cy="369332"/>
          </a:xfrm>
          <a:prstGeom prst="rect">
            <a:avLst/>
          </a:prstGeom>
          <a:ln w="28575">
            <a:noFill/>
          </a:ln>
        </p:spPr>
        <p:txBody>
          <a:bodyPr wrap="square">
            <a:spAutoFit/>
          </a:bodyPr>
          <a:lstStyle/>
          <a:p>
            <a:pPr fontAlgn="ctr"/>
            <a:r>
              <a:rPr lang="ja-JP" altLang="en-US" dirty="0">
                <a:solidFill>
                  <a:srgbClr val="000000"/>
                </a:solidFill>
                <a:latin typeface="游ゴシック" panose="020B0400000000000000" pitchFamily="50" charset="-128"/>
              </a:rPr>
              <a:t>対話</a:t>
            </a:r>
            <a:r>
              <a:rPr lang="ja-JP" altLang="en-US" dirty="0" smtClean="0">
                <a:solidFill>
                  <a:srgbClr val="000000"/>
                </a:solidFill>
                <a:latin typeface="游ゴシック" panose="020B0400000000000000" pitchFamily="50" charset="-128"/>
              </a:rPr>
              <a:t>行為選択</a:t>
            </a:r>
            <a:endParaRPr lang="ja-JP" altLang="en-US" dirty="0">
              <a:solidFill>
                <a:srgbClr val="000000"/>
              </a:solidFill>
              <a:latin typeface="游ゴシック" panose="020B0400000000000000" pitchFamily="50" charset="-128"/>
            </a:endParaRPr>
          </a:p>
        </p:txBody>
      </p:sp>
      <p:sp>
        <p:nvSpPr>
          <p:cNvPr id="32" name="正方形/長方形 31"/>
          <p:cNvSpPr/>
          <p:nvPr/>
        </p:nvSpPr>
        <p:spPr>
          <a:xfrm>
            <a:off x="7552278" y="5079066"/>
            <a:ext cx="2061059" cy="369332"/>
          </a:xfrm>
          <a:prstGeom prst="rect">
            <a:avLst/>
          </a:prstGeom>
          <a:ln w="28575">
            <a:noFill/>
          </a:ln>
        </p:spPr>
        <p:txBody>
          <a:bodyPr wrap="square">
            <a:spAutoFit/>
          </a:bodyPr>
          <a:lstStyle/>
          <a:p>
            <a:pPr fontAlgn="ctr"/>
            <a:r>
              <a:rPr lang="en-US" altLang="ja-JP" u="sng" dirty="0" err="1" smtClean="0">
                <a:solidFill>
                  <a:srgbClr val="000000"/>
                </a:solidFill>
                <a:latin typeface="游ゴシック" panose="020B0400000000000000" pitchFamily="50" charset="-128"/>
              </a:rPr>
              <a:t>re_o_m</a:t>
            </a:r>
            <a:r>
              <a:rPr lang="ja-JP" altLang="en-US" u="sng" dirty="0" smtClean="0">
                <a:solidFill>
                  <a:srgbClr val="000000"/>
                </a:solidFill>
                <a:latin typeface="游ゴシック" panose="020B0400000000000000" pitchFamily="50" charset="-128"/>
              </a:rPr>
              <a:t>内の発話</a:t>
            </a:r>
            <a:endParaRPr lang="ja-JP" altLang="en-US" u="sng" dirty="0">
              <a:solidFill>
                <a:srgbClr val="000000"/>
              </a:solidFill>
              <a:latin typeface="游ゴシック" panose="020B0400000000000000" pitchFamily="50" charset="-128"/>
            </a:endParaRPr>
          </a:p>
        </p:txBody>
      </p:sp>
      <p:sp>
        <p:nvSpPr>
          <p:cNvPr id="39" name="正方形/長方形 38"/>
          <p:cNvSpPr/>
          <p:nvPr/>
        </p:nvSpPr>
        <p:spPr>
          <a:xfrm>
            <a:off x="7613715" y="4630503"/>
            <a:ext cx="1205164" cy="369332"/>
          </a:xfrm>
          <a:prstGeom prst="rect">
            <a:avLst/>
          </a:prstGeom>
          <a:ln w="28575">
            <a:solidFill>
              <a:srgbClr val="FF0000"/>
            </a:solidFill>
          </a:ln>
        </p:spPr>
        <p:txBody>
          <a:bodyPr wrap="square">
            <a:spAutoFit/>
          </a:bodyPr>
          <a:lstStyle/>
          <a:p>
            <a:pPr fontAlgn="ctr"/>
            <a:r>
              <a:rPr lang="ja-JP" altLang="en-US" dirty="0" smtClean="0">
                <a:solidFill>
                  <a:srgbClr val="000000"/>
                </a:solidFill>
                <a:latin typeface="游ゴシック" panose="020B0400000000000000" pitchFamily="50" charset="-128"/>
              </a:rPr>
              <a:t>提案手法</a:t>
            </a:r>
            <a:endParaRPr lang="ja-JP" altLang="en-US" dirty="0">
              <a:solidFill>
                <a:srgbClr val="000000"/>
              </a:solidFill>
              <a:latin typeface="游ゴシック" panose="020B0400000000000000" pitchFamily="50" charset="-128"/>
            </a:endParaRPr>
          </a:p>
        </p:txBody>
      </p:sp>
      <p:sp>
        <p:nvSpPr>
          <p:cNvPr id="40" name="正方形/長方形 39"/>
          <p:cNvSpPr/>
          <p:nvPr/>
        </p:nvSpPr>
        <p:spPr>
          <a:xfrm>
            <a:off x="7573417" y="5941910"/>
            <a:ext cx="2844868" cy="369332"/>
          </a:xfrm>
          <a:prstGeom prst="rect">
            <a:avLst/>
          </a:prstGeom>
          <a:ln w="12700">
            <a:solidFill>
              <a:schemeClr val="tx1"/>
            </a:solidFill>
          </a:ln>
        </p:spPr>
        <p:txBody>
          <a:bodyPr wrap="square">
            <a:spAutoFit/>
          </a:bodyPr>
          <a:lstStyle/>
          <a:p>
            <a:pPr fontAlgn="ctr"/>
            <a:r>
              <a:rPr lang="ja-JP" altLang="en-US" dirty="0" smtClean="0">
                <a:solidFill>
                  <a:srgbClr val="000000"/>
                </a:solidFill>
                <a:latin typeface="游ゴシック" panose="020B0400000000000000" pitchFamily="50" charset="-128"/>
              </a:rPr>
              <a:t>それは大変ですよね</a:t>
            </a:r>
            <a:endParaRPr lang="ja-JP" altLang="en-US" dirty="0">
              <a:solidFill>
                <a:srgbClr val="000000"/>
              </a:solidFill>
              <a:latin typeface="游ゴシック" panose="020B0400000000000000" pitchFamily="50" charset="-128"/>
            </a:endParaRPr>
          </a:p>
        </p:txBody>
      </p:sp>
      <p:sp>
        <p:nvSpPr>
          <p:cNvPr id="52" name="正方形/長方形 51"/>
          <p:cNvSpPr/>
          <p:nvPr/>
        </p:nvSpPr>
        <p:spPr>
          <a:xfrm>
            <a:off x="5119579" y="2568624"/>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状態取得</a:t>
            </a:r>
            <a:endParaRPr lang="ja-JP" altLang="en-US" dirty="0">
              <a:solidFill>
                <a:srgbClr val="000000"/>
              </a:solidFill>
              <a:latin typeface="游ゴシック" panose="020B0400000000000000" pitchFamily="50" charset="-128"/>
            </a:endParaRPr>
          </a:p>
        </p:txBody>
      </p:sp>
      <p:sp>
        <p:nvSpPr>
          <p:cNvPr id="53" name="正方形/長方形 52"/>
          <p:cNvSpPr/>
          <p:nvPr/>
        </p:nvSpPr>
        <p:spPr>
          <a:xfrm>
            <a:off x="5119579" y="4150069"/>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行動選択</a:t>
            </a:r>
            <a:endParaRPr lang="ja-JP" altLang="en-US" dirty="0">
              <a:solidFill>
                <a:srgbClr val="000000"/>
              </a:solidFill>
              <a:latin typeface="游ゴシック" panose="020B0400000000000000" pitchFamily="50" charset="-128"/>
            </a:endParaRPr>
          </a:p>
        </p:txBody>
      </p:sp>
      <p:sp>
        <p:nvSpPr>
          <p:cNvPr id="54" name="正方形/長方形 53"/>
          <p:cNvSpPr/>
          <p:nvPr/>
        </p:nvSpPr>
        <p:spPr>
          <a:xfrm>
            <a:off x="8938115" y="4630503"/>
            <a:ext cx="2067053"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発話レベルで選択</a:t>
            </a:r>
            <a:endParaRPr lang="ja-JP" altLang="en-US" dirty="0">
              <a:solidFill>
                <a:srgbClr val="000000"/>
              </a:solidFill>
              <a:latin typeface="游ゴシック" panose="020B0400000000000000" pitchFamily="50" charset="-128"/>
            </a:endParaRPr>
          </a:p>
        </p:txBody>
      </p:sp>
      <p:sp>
        <p:nvSpPr>
          <p:cNvPr id="72" name="楕円 71"/>
          <p:cNvSpPr/>
          <p:nvPr/>
        </p:nvSpPr>
        <p:spPr>
          <a:xfrm>
            <a:off x="7451608" y="5411525"/>
            <a:ext cx="2966677" cy="519351"/>
          </a:xfrm>
          <a:prstGeom prst="ellipse">
            <a:avLst/>
          </a:prstGeom>
          <a:ln w="19050">
            <a:solidFill>
              <a:srgbClr val="FF0000"/>
            </a:solidFill>
          </a:ln>
        </p:spPr>
        <p:txBody>
          <a:bodyPr wrap="square" rtlCol="0" anchor="ctr">
            <a:spAutoFit/>
          </a:bodyPr>
          <a:lstStyle/>
          <a:p>
            <a:pPr algn="ctr" fontAlgn="ctr"/>
            <a:endParaRPr kumimoji="1" lang="ja-JP" altLang="en-US" dirty="0">
              <a:solidFill>
                <a:srgbClr val="000000"/>
              </a:solidFill>
              <a:latin typeface="游ゴシック" panose="020B0400000000000000" pitchFamily="50" charset="-128"/>
            </a:endParaRPr>
          </a:p>
        </p:txBody>
      </p:sp>
      <p:sp>
        <p:nvSpPr>
          <p:cNvPr id="73" name="正方形/長方形 72"/>
          <p:cNvSpPr/>
          <p:nvPr/>
        </p:nvSpPr>
        <p:spPr>
          <a:xfrm>
            <a:off x="8677813" y="3657573"/>
            <a:ext cx="1078087" cy="369332"/>
          </a:xfrm>
          <a:prstGeom prst="rect">
            <a:avLst/>
          </a:prstGeom>
          <a:ln w="12700">
            <a:solidFill>
              <a:schemeClr val="tx1"/>
            </a:solidFill>
          </a:ln>
        </p:spPr>
        <p:txBody>
          <a:bodyPr wrap="square">
            <a:spAutoFit/>
          </a:bodyPr>
          <a:lstStyle/>
          <a:p>
            <a:pPr fontAlgn="ctr"/>
            <a:r>
              <a:rPr lang="en-US" altLang="ja-JP" dirty="0" err="1" smtClean="0">
                <a:solidFill>
                  <a:srgbClr val="000000"/>
                </a:solidFill>
                <a:latin typeface="游ゴシック" panose="020B0400000000000000" pitchFamily="50" charset="-128"/>
              </a:rPr>
              <a:t>re_o_m</a:t>
            </a:r>
            <a:endParaRPr lang="ja-JP" altLang="en-US" dirty="0">
              <a:solidFill>
                <a:srgbClr val="000000"/>
              </a:solidFill>
              <a:latin typeface="游ゴシック" panose="020B0400000000000000" pitchFamily="50" charset="-128"/>
            </a:endParaRPr>
          </a:p>
        </p:txBody>
      </p:sp>
      <p:cxnSp>
        <p:nvCxnSpPr>
          <p:cNvPr id="77" name="直線コネクタ 76"/>
          <p:cNvCxnSpPr/>
          <p:nvPr/>
        </p:nvCxnSpPr>
        <p:spPr>
          <a:xfrm flipH="1" flipV="1">
            <a:off x="8920477" y="6336757"/>
            <a:ext cx="14469" cy="32539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flipV="1">
            <a:off x="9209621" y="4074774"/>
            <a:ext cx="14469" cy="32539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0" name="楕円 119"/>
          <p:cNvSpPr/>
          <p:nvPr/>
        </p:nvSpPr>
        <p:spPr>
          <a:xfrm>
            <a:off x="8538857" y="3623081"/>
            <a:ext cx="1341527" cy="442716"/>
          </a:xfrm>
          <a:prstGeom prst="ellipse">
            <a:avLst/>
          </a:prstGeom>
          <a:ln w="19050">
            <a:solidFill>
              <a:srgbClr val="FF0000"/>
            </a:solidFill>
          </a:ln>
        </p:spPr>
        <p:txBody>
          <a:bodyPr wrap="square" rtlCol="0" anchor="ctr">
            <a:spAutoFit/>
          </a:bodyPr>
          <a:lstStyle/>
          <a:p>
            <a:pPr algn="ctr" fontAlgn="ctr"/>
            <a:endParaRPr kumimoji="1" lang="ja-JP" altLang="en-US" dirty="0">
              <a:solidFill>
                <a:srgbClr val="000000"/>
              </a:solidFill>
              <a:latin typeface="游ゴシック" panose="020B0400000000000000" pitchFamily="50" charset="-128"/>
            </a:endParaRPr>
          </a:p>
        </p:txBody>
      </p:sp>
      <p:sp>
        <p:nvSpPr>
          <p:cNvPr id="187" name="正方形/長方形 186"/>
          <p:cNvSpPr/>
          <p:nvPr/>
        </p:nvSpPr>
        <p:spPr>
          <a:xfrm>
            <a:off x="6724622" y="1935658"/>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システム</a:t>
            </a:r>
            <a:endParaRPr lang="ja-JP" altLang="en-US" dirty="0">
              <a:solidFill>
                <a:srgbClr val="000000"/>
              </a:solidFill>
              <a:latin typeface="游ゴシック" panose="020B0400000000000000" pitchFamily="50" charset="-128"/>
            </a:endParaRPr>
          </a:p>
        </p:txBody>
      </p:sp>
      <p:pic>
        <p:nvPicPr>
          <p:cNvPr id="1024" name="図 10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066" y="3032588"/>
            <a:ext cx="1379517" cy="2973626"/>
          </a:xfrm>
          <a:prstGeom prst="rect">
            <a:avLst/>
          </a:prstGeom>
        </p:spPr>
      </p:pic>
      <p:sp>
        <p:nvSpPr>
          <p:cNvPr id="212" name="正方形/長方形 211"/>
          <p:cNvSpPr/>
          <p:nvPr/>
        </p:nvSpPr>
        <p:spPr>
          <a:xfrm>
            <a:off x="608908" y="5976121"/>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ユーザ</a:t>
            </a:r>
            <a:endParaRPr lang="ja-JP" altLang="en-US" dirty="0">
              <a:solidFill>
                <a:srgbClr val="000000"/>
              </a:solidFill>
              <a:latin typeface="游ゴシック" panose="020B0400000000000000" pitchFamily="50" charset="-128"/>
            </a:endParaRPr>
          </a:p>
        </p:txBody>
      </p:sp>
      <p:sp>
        <p:nvSpPr>
          <p:cNvPr id="215" name="正方形/長方形 214"/>
          <p:cNvSpPr/>
          <p:nvPr/>
        </p:nvSpPr>
        <p:spPr>
          <a:xfrm>
            <a:off x="4014637" y="3868139"/>
            <a:ext cx="810664"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心象</a:t>
            </a:r>
            <a:r>
              <a:rPr lang="en-US" altLang="ja-JP" dirty="0" smtClean="0">
                <a:solidFill>
                  <a:srgbClr val="000000"/>
                </a:solidFill>
                <a:latin typeface="游ゴシック" panose="020B0400000000000000" pitchFamily="50" charset="-128"/>
              </a:rPr>
              <a:t>4</a:t>
            </a:r>
            <a:endParaRPr lang="ja-JP" altLang="en-US" dirty="0">
              <a:solidFill>
                <a:srgbClr val="000000"/>
              </a:solidFill>
              <a:latin typeface="游ゴシック" panose="020B0400000000000000" pitchFamily="50" charset="-128"/>
            </a:endParaRPr>
          </a:p>
        </p:txBody>
      </p:sp>
    </p:spTree>
    <p:extLst>
      <p:ext uri="{BB962C8B-B14F-4D97-AF65-F5344CB8AC3E}">
        <p14:creationId xmlns:p14="http://schemas.microsoft.com/office/powerpoint/2010/main" val="2552835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強化学習</a:t>
            </a:r>
            <a:r>
              <a:rPr kumimoji="1" lang="en-US" altLang="ja-JP" dirty="0" smtClean="0"/>
              <a:t>(MDP</a:t>
            </a:r>
            <a:r>
              <a:rPr kumimoji="1" lang="ja-JP" altLang="en-US" dirty="0" smtClean="0"/>
              <a:t>を仮定</a:t>
            </a:r>
            <a:r>
              <a:rPr kumimoji="1" lang="en-US" altLang="ja-JP" dirty="0" smtClean="0"/>
              <a:t>)</a:t>
            </a:r>
            <a:endParaRPr kumimoji="1" lang="ja-JP" altLang="en-US" dirty="0"/>
          </a:p>
        </p:txBody>
      </p:sp>
      <p:pic>
        <p:nvPicPr>
          <p:cNvPr id="3" name="図 2"/>
          <p:cNvPicPr>
            <a:picLocks noChangeAspect="1"/>
          </p:cNvPicPr>
          <p:nvPr/>
        </p:nvPicPr>
        <p:blipFill>
          <a:blip r:embed="rId2"/>
          <a:stretch>
            <a:fillRect/>
          </a:stretch>
        </p:blipFill>
        <p:spPr>
          <a:xfrm>
            <a:off x="1700082" y="2238940"/>
            <a:ext cx="9186884" cy="3478953"/>
          </a:xfrm>
          <a:prstGeom prst="rect">
            <a:avLst/>
          </a:prstGeom>
        </p:spPr>
      </p:pic>
    </p:spTree>
    <p:extLst>
      <p:ext uri="{BB962C8B-B14F-4D97-AF65-F5344CB8AC3E}">
        <p14:creationId xmlns:p14="http://schemas.microsoft.com/office/powerpoint/2010/main" val="1875753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背景</a:t>
            </a:r>
            <a:r>
              <a:rPr kumimoji="1" lang="en-US" altLang="ja-JP" b="1" dirty="0" smtClean="0"/>
              <a:t>: </a:t>
            </a:r>
            <a:r>
              <a:rPr kumimoji="1" lang="ja-JP" altLang="en-US" b="1" dirty="0" smtClean="0"/>
              <a:t>強化学習による発話</a:t>
            </a:r>
            <a:r>
              <a:rPr kumimoji="1" lang="ja-JP" altLang="en-US" b="1" dirty="0" smtClean="0"/>
              <a:t>選択方策の獲得</a:t>
            </a:r>
            <a:endParaRPr kumimoji="1" lang="ja-JP" altLang="en-US" b="1" dirty="0"/>
          </a:p>
        </p:txBody>
      </p:sp>
      <p:pic>
        <p:nvPicPr>
          <p:cNvPr id="101"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448" y="1911048"/>
            <a:ext cx="932107" cy="123868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9311" y="4252337"/>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103" name="円形吹き出し 102"/>
          <p:cNvSpPr/>
          <p:nvPr/>
        </p:nvSpPr>
        <p:spPr>
          <a:xfrm>
            <a:off x="2307961" y="1619354"/>
            <a:ext cx="5326021" cy="701048"/>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競技は何をご覧になりますか？</a:t>
            </a:r>
            <a:endParaRPr kumimoji="1" lang="ja-JP" altLang="en-US" sz="2000" dirty="0">
              <a:solidFill>
                <a:schemeClr val="tx1"/>
              </a:solidFill>
            </a:endParaRPr>
          </a:p>
        </p:txBody>
      </p:sp>
      <p:sp>
        <p:nvSpPr>
          <p:cNvPr id="104" name="円形吹き出し 103"/>
          <p:cNvSpPr/>
          <p:nvPr/>
        </p:nvSpPr>
        <p:spPr>
          <a:xfrm flipH="1">
            <a:off x="5545122" y="2302994"/>
            <a:ext cx="2978471" cy="614920"/>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野球ですね</a:t>
            </a:r>
            <a:endParaRPr kumimoji="1" lang="ja-JP" altLang="en-US" sz="2000" dirty="0">
              <a:solidFill>
                <a:schemeClr val="tx1"/>
              </a:solidFill>
            </a:endParaRPr>
          </a:p>
        </p:txBody>
      </p:sp>
      <p:pic>
        <p:nvPicPr>
          <p:cNvPr id="106" name="Picture 2" descr="スーツを着た女性のイラスト（笑う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873" y="2775136"/>
            <a:ext cx="726712" cy="988724"/>
          </a:xfrm>
          <a:prstGeom prst="rect">
            <a:avLst/>
          </a:prstGeom>
          <a:noFill/>
          <a:extLst>
            <a:ext uri="{909E8E84-426E-40DD-AFC4-6F175D3DCCD1}">
              <a14:hiddenFill xmlns:a14="http://schemas.microsoft.com/office/drawing/2010/main">
                <a:solidFill>
                  <a:srgbClr val="FFFFFF"/>
                </a:solidFill>
              </a14:hiddenFill>
            </a:ext>
          </a:extLst>
        </p:spPr>
      </p:pic>
      <p:sp>
        <p:nvSpPr>
          <p:cNvPr id="111" name="円形吹き出し 110"/>
          <p:cNvSpPr/>
          <p:nvPr/>
        </p:nvSpPr>
        <p:spPr>
          <a:xfrm>
            <a:off x="4205365" y="3755592"/>
            <a:ext cx="4271640" cy="701048"/>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rgbClr val="FF0000"/>
                </a:solidFill>
              </a:rPr>
              <a:t>それは楽しそうですね</a:t>
            </a:r>
            <a:endParaRPr kumimoji="1" lang="ja-JP" altLang="en-US" sz="2000" dirty="0">
              <a:solidFill>
                <a:srgbClr val="FF0000"/>
              </a:solidFill>
            </a:endParaRPr>
          </a:p>
        </p:txBody>
      </p:sp>
      <p:sp>
        <p:nvSpPr>
          <p:cNvPr id="115" name="テキスト ボックス 114"/>
          <p:cNvSpPr txBox="1"/>
          <p:nvPr/>
        </p:nvSpPr>
        <p:spPr>
          <a:xfrm>
            <a:off x="2183396" y="5695795"/>
            <a:ext cx="6340197" cy="584775"/>
          </a:xfrm>
          <a:prstGeom prst="rect">
            <a:avLst/>
          </a:prstGeom>
          <a:noFill/>
          <a:ln w="28575">
            <a:solidFill>
              <a:srgbClr val="FFFFFF"/>
            </a:solidFill>
          </a:ln>
        </p:spPr>
        <p:txBody>
          <a:bodyPr wrap="none" rtlCol="0">
            <a:spAutoFit/>
          </a:bodyPr>
          <a:lstStyle/>
          <a:p>
            <a:r>
              <a:rPr lang="ja-JP" altLang="en-US" sz="3200" dirty="0" smtClean="0">
                <a:solidFill>
                  <a:srgbClr val="FF0000"/>
                </a:solidFill>
              </a:rPr>
              <a:t>ある状態で破綻しない行動を学習</a:t>
            </a:r>
            <a:endParaRPr kumimoji="1" lang="ja-JP" altLang="en-US" sz="3200" dirty="0">
              <a:solidFill>
                <a:srgbClr val="FF0000"/>
              </a:solidFill>
            </a:endParaRPr>
          </a:p>
        </p:txBody>
      </p:sp>
      <p:sp>
        <p:nvSpPr>
          <p:cNvPr id="13" name="右中かっこ 12"/>
          <p:cNvSpPr/>
          <p:nvPr/>
        </p:nvSpPr>
        <p:spPr>
          <a:xfrm>
            <a:off x="9351293" y="1538514"/>
            <a:ext cx="374072" cy="2231722"/>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9981893" y="2379621"/>
            <a:ext cx="1766006" cy="461665"/>
          </a:xfrm>
          <a:prstGeom prst="rect">
            <a:avLst/>
          </a:prstGeom>
          <a:noFill/>
          <a:ln w="9525">
            <a:solidFill>
              <a:schemeClr val="tx1"/>
            </a:solidFill>
          </a:ln>
        </p:spPr>
        <p:txBody>
          <a:bodyPr wrap="square" rtlCol="0">
            <a:spAutoFit/>
          </a:bodyPr>
          <a:lstStyle/>
          <a:p>
            <a:r>
              <a:rPr kumimoji="1" lang="ja-JP" altLang="en-US" sz="2400" dirty="0" smtClean="0"/>
              <a:t>対話の状態</a:t>
            </a:r>
            <a:endParaRPr kumimoji="1" lang="ja-JP" altLang="en-US" sz="2400" dirty="0"/>
          </a:p>
        </p:txBody>
      </p:sp>
      <p:sp>
        <p:nvSpPr>
          <p:cNvPr id="23" name="右中かっこ 22"/>
          <p:cNvSpPr/>
          <p:nvPr/>
        </p:nvSpPr>
        <p:spPr>
          <a:xfrm>
            <a:off x="9351293" y="3936083"/>
            <a:ext cx="374072" cy="1207908"/>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p:cNvSpPr txBox="1"/>
          <p:nvPr/>
        </p:nvSpPr>
        <p:spPr>
          <a:xfrm>
            <a:off x="9981893" y="4309204"/>
            <a:ext cx="2100044" cy="461665"/>
          </a:xfrm>
          <a:prstGeom prst="rect">
            <a:avLst/>
          </a:prstGeom>
          <a:noFill/>
          <a:ln w="9525">
            <a:solidFill>
              <a:schemeClr val="tx1"/>
            </a:solidFill>
          </a:ln>
        </p:spPr>
        <p:txBody>
          <a:bodyPr wrap="square" rtlCol="0">
            <a:spAutoFit/>
          </a:bodyPr>
          <a:lstStyle/>
          <a:p>
            <a:r>
              <a:rPr kumimoji="1" lang="ja-JP" altLang="en-US" sz="2400" dirty="0" smtClean="0"/>
              <a:t>システム行動</a:t>
            </a:r>
            <a:endParaRPr kumimoji="1" lang="ja-JP" altLang="en-US" sz="2400" dirty="0"/>
          </a:p>
        </p:txBody>
      </p:sp>
      <p:sp>
        <p:nvSpPr>
          <p:cNvPr id="25" name="テキスト ボックス 24"/>
          <p:cNvSpPr txBox="1"/>
          <p:nvPr/>
        </p:nvSpPr>
        <p:spPr>
          <a:xfrm>
            <a:off x="5726982" y="4639962"/>
            <a:ext cx="3057247" cy="584775"/>
          </a:xfrm>
          <a:prstGeom prst="rect">
            <a:avLst/>
          </a:prstGeom>
          <a:noFill/>
          <a:ln w="28575">
            <a:solidFill>
              <a:schemeClr val="accent1"/>
            </a:solidFill>
          </a:ln>
        </p:spPr>
        <p:txBody>
          <a:bodyPr wrap="none" rtlCol="0">
            <a:spAutoFit/>
          </a:bodyPr>
          <a:lstStyle/>
          <a:p>
            <a:r>
              <a:rPr kumimoji="1" lang="ja-JP" altLang="en-US" sz="3200" dirty="0" smtClean="0">
                <a:solidFill>
                  <a:srgbClr val="FF0000"/>
                </a:solidFill>
              </a:rPr>
              <a:t>破綻していない</a:t>
            </a:r>
            <a:endParaRPr kumimoji="1" lang="ja-JP" altLang="en-US" sz="3200" dirty="0">
              <a:solidFill>
                <a:srgbClr val="FF0000"/>
              </a:solidFill>
            </a:endParaRPr>
          </a:p>
        </p:txBody>
      </p:sp>
      <p:sp>
        <p:nvSpPr>
          <p:cNvPr id="26" name="下矢印 25"/>
          <p:cNvSpPr/>
          <p:nvPr/>
        </p:nvSpPr>
        <p:spPr>
          <a:xfrm>
            <a:off x="10599653" y="3246148"/>
            <a:ext cx="432262" cy="524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1397965543"/>
              </p:ext>
            </p:extLst>
          </p:nvPr>
        </p:nvGraphicFramePr>
        <p:xfrm>
          <a:off x="438922" y="4106116"/>
          <a:ext cx="1426505" cy="1463040"/>
        </p:xfrm>
        <a:graphic>
          <a:graphicData uri="http://schemas.openxmlformats.org/drawingml/2006/table">
            <a:tbl>
              <a:tblPr firstRow="1" bandRow="1">
                <a:tableStyleId>{5C22544A-7EE6-4342-B048-85BDC9FD1C3A}</a:tableStyleId>
              </a:tblPr>
              <a:tblGrid>
                <a:gridCol w="1426505">
                  <a:extLst>
                    <a:ext uri="{9D8B030D-6E8A-4147-A177-3AD203B41FA5}">
                      <a16:colId xmlns:a16="http://schemas.microsoft.com/office/drawing/2014/main" val="1833581739"/>
                    </a:ext>
                  </a:extLst>
                </a:gridCol>
              </a:tblGrid>
              <a:tr h="222039">
                <a:tc>
                  <a:txBody>
                    <a:bodyPr/>
                    <a:lstStyle/>
                    <a:p>
                      <a:r>
                        <a:rPr kumimoji="1" lang="ja-JP" altLang="en-US" dirty="0" smtClean="0"/>
                        <a:t>発話候補</a:t>
                      </a:r>
                      <a:endParaRPr kumimoji="1" lang="ja-JP" altLang="en-US" dirty="0"/>
                    </a:p>
                  </a:txBody>
                  <a:tcPr/>
                </a:tc>
                <a:extLst>
                  <a:ext uri="{0D108BD9-81ED-4DB2-BD59-A6C34878D82A}">
                    <a16:rowId xmlns:a16="http://schemas.microsoft.com/office/drawing/2014/main" val="403138337"/>
                  </a:ext>
                </a:extLst>
              </a:tr>
              <a:tr h="222039">
                <a:tc>
                  <a:txBody>
                    <a:bodyPr/>
                    <a:lstStyle/>
                    <a:p>
                      <a:r>
                        <a:rPr kumimoji="1" lang="ja-JP" altLang="en-US" dirty="0" smtClean="0"/>
                        <a:t>発話</a:t>
                      </a:r>
                      <a:r>
                        <a:rPr kumimoji="1" lang="en-US" altLang="ja-JP" dirty="0" smtClean="0"/>
                        <a:t>1</a:t>
                      </a:r>
                      <a:endParaRPr kumimoji="1" lang="ja-JP" altLang="en-US" dirty="0"/>
                    </a:p>
                  </a:txBody>
                  <a:tcPr/>
                </a:tc>
                <a:extLst>
                  <a:ext uri="{0D108BD9-81ED-4DB2-BD59-A6C34878D82A}">
                    <a16:rowId xmlns:a16="http://schemas.microsoft.com/office/drawing/2014/main" val="964901225"/>
                  </a:ext>
                </a:extLst>
              </a:tr>
              <a:tr h="222039">
                <a:tc>
                  <a:txBody>
                    <a:bodyPr/>
                    <a:lstStyle/>
                    <a:p>
                      <a:r>
                        <a:rPr kumimoji="1" lang="ja-JP" altLang="en-US" dirty="0" smtClean="0"/>
                        <a:t>発話</a:t>
                      </a:r>
                      <a:r>
                        <a:rPr kumimoji="1" lang="en-US" altLang="ja-JP" dirty="0" smtClean="0"/>
                        <a:t>2</a:t>
                      </a:r>
                      <a:endParaRPr kumimoji="1" lang="ja-JP" altLang="en-US" dirty="0"/>
                    </a:p>
                  </a:txBody>
                  <a:tcPr/>
                </a:tc>
                <a:extLst>
                  <a:ext uri="{0D108BD9-81ED-4DB2-BD59-A6C34878D82A}">
                    <a16:rowId xmlns:a16="http://schemas.microsoft.com/office/drawing/2014/main" val="1888997984"/>
                  </a:ext>
                </a:extLst>
              </a:tr>
              <a:tr h="222039">
                <a:tc>
                  <a:txBody>
                    <a:bodyPr/>
                    <a:lstStyle/>
                    <a:p>
                      <a:r>
                        <a:rPr kumimoji="1" lang="ja-JP" altLang="en-US" dirty="0" smtClean="0"/>
                        <a:t>・・・</a:t>
                      </a:r>
                      <a:endParaRPr kumimoji="1" lang="ja-JP" altLang="en-US" dirty="0"/>
                    </a:p>
                  </a:txBody>
                  <a:tcPr/>
                </a:tc>
                <a:extLst>
                  <a:ext uri="{0D108BD9-81ED-4DB2-BD59-A6C34878D82A}">
                    <a16:rowId xmlns:a16="http://schemas.microsoft.com/office/drawing/2014/main" val="3576332853"/>
                  </a:ext>
                </a:extLst>
              </a:tr>
            </a:tbl>
          </a:graphicData>
        </a:graphic>
      </p:graphicFrame>
      <p:sp>
        <p:nvSpPr>
          <p:cNvPr id="20" name="下矢印 19"/>
          <p:cNvSpPr/>
          <p:nvPr/>
        </p:nvSpPr>
        <p:spPr>
          <a:xfrm rot="16200000">
            <a:off x="2743345" y="4304795"/>
            <a:ext cx="251871" cy="922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150865" y="4204351"/>
            <a:ext cx="1617356" cy="461665"/>
          </a:xfrm>
          <a:prstGeom prst="rect">
            <a:avLst/>
          </a:prstGeom>
          <a:noFill/>
          <a:ln w="9525">
            <a:solidFill>
              <a:srgbClr val="FFFFFF"/>
            </a:solidFill>
          </a:ln>
        </p:spPr>
        <p:txBody>
          <a:bodyPr wrap="square" rtlCol="0">
            <a:spAutoFit/>
          </a:bodyPr>
          <a:lstStyle/>
          <a:p>
            <a:r>
              <a:rPr kumimoji="1" lang="ja-JP" altLang="en-US" sz="2400" dirty="0" smtClean="0"/>
              <a:t>発話選択</a:t>
            </a:r>
            <a:endParaRPr kumimoji="1" lang="ja-JP" altLang="en-US" sz="2400" dirty="0"/>
          </a:p>
        </p:txBody>
      </p:sp>
    </p:spTree>
    <p:extLst>
      <p:ext uri="{BB962C8B-B14F-4D97-AF65-F5344CB8AC3E}">
        <p14:creationId xmlns:p14="http://schemas.microsoft.com/office/powerpoint/2010/main" val="2888381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行動設計</a:t>
            </a:r>
            <a:r>
              <a:rPr kumimoji="1" lang="en-US" altLang="ja-JP" b="1" dirty="0" smtClean="0"/>
              <a:t>1: </a:t>
            </a:r>
            <a:r>
              <a:rPr kumimoji="1" lang="ja-JP" altLang="en-US" b="1" dirty="0" smtClean="0"/>
              <a:t>発話全てを行動とする</a:t>
            </a:r>
            <a:endParaRPr kumimoji="1" lang="ja-JP" altLang="en-US" b="1" dirty="0"/>
          </a:p>
        </p:txBody>
      </p:sp>
      <p:graphicFrame>
        <p:nvGraphicFramePr>
          <p:cNvPr id="12" name="コンテンツ プレースホルダー 3"/>
          <p:cNvGraphicFramePr>
            <a:graphicFrameLocks/>
          </p:cNvGraphicFramePr>
          <p:nvPr>
            <p:extLst>
              <p:ext uri="{D42A27DB-BD31-4B8C-83A1-F6EECF244321}">
                <p14:modId xmlns:p14="http://schemas.microsoft.com/office/powerpoint/2010/main" val="2635776882"/>
              </p:ext>
            </p:extLst>
          </p:nvPr>
        </p:nvGraphicFramePr>
        <p:xfrm>
          <a:off x="1746955" y="2089912"/>
          <a:ext cx="5788163" cy="1844040"/>
        </p:xfrm>
        <a:graphic>
          <a:graphicData uri="http://schemas.openxmlformats.org/drawingml/2006/table">
            <a:tbl>
              <a:tblPr firstRow="1" bandRow="1">
                <a:tableStyleId>{5C22544A-7EE6-4342-B048-85BDC9FD1C3A}</a:tableStyleId>
              </a:tblPr>
              <a:tblGrid>
                <a:gridCol w="5788163">
                  <a:extLst>
                    <a:ext uri="{9D8B030D-6E8A-4147-A177-3AD203B41FA5}">
                      <a16:colId xmlns:a16="http://schemas.microsoft.com/office/drawing/2014/main" val="2777162093"/>
                    </a:ext>
                  </a:extLst>
                </a:gridCol>
              </a:tblGrid>
              <a:tr h="0">
                <a:tc>
                  <a:txBody>
                    <a:bodyPr/>
                    <a:lstStyle/>
                    <a:p>
                      <a:r>
                        <a:rPr kumimoji="1" lang="ja-JP" altLang="en-US" dirty="0" smtClean="0"/>
                        <a:t>行動</a:t>
                      </a:r>
                      <a:r>
                        <a:rPr kumimoji="1" lang="en-US" altLang="ja-JP" dirty="0" smtClean="0"/>
                        <a:t>(</a:t>
                      </a:r>
                      <a:r>
                        <a:rPr kumimoji="1" lang="ja-JP" altLang="en-US" dirty="0" smtClean="0"/>
                        <a:t>発話</a:t>
                      </a:r>
                      <a:r>
                        <a:rPr kumimoji="1" lang="en-US" altLang="ja-JP" dirty="0" smtClean="0"/>
                        <a:t>)</a:t>
                      </a:r>
                      <a:endParaRPr kumimoji="1" lang="ja-JP" altLang="en-US" dirty="0"/>
                    </a:p>
                  </a:txBody>
                  <a:tcPr/>
                </a:tc>
                <a:extLst>
                  <a:ext uri="{0D108BD9-81ED-4DB2-BD59-A6C34878D82A}">
                    <a16:rowId xmlns:a16="http://schemas.microsoft.com/office/drawing/2014/main" val="2484987019"/>
                  </a:ext>
                </a:extLst>
              </a:tr>
              <a:tr h="0">
                <a:tc>
                  <a:txBody>
                    <a:bodyPr/>
                    <a:lstStyle/>
                    <a:p>
                      <a:r>
                        <a:rPr kumimoji="1" lang="ja-JP" altLang="en-US" dirty="0" smtClean="0"/>
                        <a:t>それは楽しそうですね！</a:t>
                      </a:r>
                      <a:endParaRPr kumimoji="1" lang="ja-JP" altLang="en-US" dirty="0"/>
                    </a:p>
                  </a:txBody>
                  <a:tcPr/>
                </a:tc>
                <a:extLst>
                  <a:ext uri="{0D108BD9-81ED-4DB2-BD59-A6C34878D82A}">
                    <a16:rowId xmlns:a16="http://schemas.microsoft.com/office/drawing/2014/main" val="2948781926"/>
                  </a:ext>
                </a:extLst>
              </a:tr>
              <a:tr h="370840">
                <a:tc>
                  <a:txBody>
                    <a:bodyPr/>
                    <a:lstStyle/>
                    <a:p>
                      <a:r>
                        <a:rPr kumimoji="1" lang="ja-JP" altLang="en-US" dirty="0" smtClean="0"/>
                        <a:t>それは大変ですよね</a:t>
                      </a:r>
                      <a:endParaRPr kumimoji="1" lang="ja-JP" altLang="en-US" dirty="0"/>
                    </a:p>
                  </a:txBody>
                  <a:tcPr/>
                </a:tc>
                <a:extLst>
                  <a:ext uri="{0D108BD9-81ED-4DB2-BD59-A6C34878D82A}">
                    <a16:rowId xmlns:a16="http://schemas.microsoft.com/office/drawing/2014/main" val="3070487696"/>
                  </a:ext>
                </a:extLst>
              </a:tr>
              <a:tr h="370840">
                <a:tc>
                  <a:txBody>
                    <a:bodyPr/>
                    <a:lstStyle/>
                    <a:p>
                      <a:r>
                        <a:rPr kumimoji="1" lang="ja-JP" altLang="en-US" dirty="0" smtClean="0"/>
                        <a:t>テレビでの観戦はされるんですか？</a:t>
                      </a:r>
                      <a:endParaRPr kumimoji="1" lang="ja-JP" altLang="en-US" dirty="0"/>
                    </a:p>
                  </a:txBody>
                  <a:tcPr/>
                </a:tc>
                <a:extLst>
                  <a:ext uri="{0D108BD9-81ED-4DB2-BD59-A6C34878D82A}">
                    <a16:rowId xmlns:a16="http://schemas.microsoft.com/office/drawing/2014/main" val="3787165564"/>
                  </a:ext>
                </a:extLst>
              </a:tr>
              <a:tr h="370840">
                <a:tc>
                  <a:txBody>
                    <a:bodyPr/>
                    <a:lstStyle/>
                    <a:p>
                      <a:r>
                        <a:rPr kumimoji="1" lang="ja-JP" altLang="en-US" dirty="0" smtClean="0"/>
                        <a:t>そうなんですね</a:t>
                      </a:r>
                      <a:endParaRPr kumimoji="1" lang="ja-JP" altLang="en-US" dirty="0"/>
                    </a:p>
                  </a:txBody>
                  <a:tcPr/>
                </a:tc>
                <a:extLst>
                  <a:ext uri="{0D108BD9-81ED-4DB2-BD59-A6C34878D82A}">
                    <a16:rowId xmlns:a16="http://schemas.microsoft.com/office/drawing/2014/main" val="2162639222"/>
                  </a:ext>
                </a:extLst>
              </a:tr>
            </a:tbl>
          </a:graphicData>
        </a:graphic>
      </p:graphicFrame>
      <p:cxnSp>
        <p:nvCxnSpPr>
          <p:cNvPr id="18" name="直線コネクタ 17"/>
          <p:cNvCxnSpPr/>
          <p:nvPr/>
        </p:nvCxnSpPr>
        <p:spPr>
          <a:xfrm>
            <a:off x="4503666" y="4210013"/>
            <a:ext cx="26011" cy="66692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720774" y="5504951"/>
            <a:ext cx="11088292" cy="584775"/>
          </a:xfrm>
          <a:prstGeom prst="rect">
            <a:avLst/>
          </a:prstGeom>
          <a:noFill/>
          <a:ln w="28575">
            <a:solidFill>
              <a:srgbClr val="FFFFFF"/>
            </a:solidFill>
          </a:ln>
        </p:spPr>
        <p:txBody>
          <a:bodyPr wrap="none" rtlCol="0">
            <a:spAutoFit/>
          </a:bodyPr>
          <a:lstStyle/>
          <a:p>
            <a:r>
              <a:rPr kumimoji="1" lang="ja-JP" altLang="en-US" sz="3200" dirty="0" smtClean="0">
                <a:solidFill>
                  <a:srgbClr val="FF0000"/>
                </a:solidFill>
              </a:rPr>
              <a:t>問題点</a:t>
            </a:r>
            <a:r>
              <a:rPr kumimoji="1" lang="en-US" altLang="ja-JP" sz="3200" dirty="0" smtClean="0">
                <a:solidFill>
                  <a:srgbClr val="FF0000"/>
                </a:solidFill>
              </a:rPr>
              <a:t>: </a:t>
            </a:r>
            <a:r>
              <a:rPr kumimoji="1" lang="ja-JP" altLang="en-US" sz="3200" dirty="0" smtClean="0">
                <a:solidFill>
                  <a:srgbClr val="FF0000"/>
                </a:solidFill>
              </a:rPr>
              <a:t>用いる発話が増えると行動も増え，計算量が増える</a:t>
            </a:r>
            <a:endParaRPr kumimoji="1" lang="ja-JP" altLang="en-US" sz="3200" dirty="0">
              <a:solidFill>
                <a:srgbClr val="FF0000"/>
              </a:solidFill>
            </a:endParaRPr>
          </a:p>
        </p:txBody>
      </p:sp>
      <p:sp>
        <p:nvSpPr>
          <p:cNvPr id="22" name="右中かっこ 21"/>
          <p:cNvSpPr/>
          <p:nvPr/>
        </p:nvSpPr>
        <p:spPr>
          <a:xfrm>
            <a:off x="7778187" y="2430177"/>
            <a:ext cx="335666" cy="28936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右中かっこ 23"/>
          <p:cNvSpPr/>
          <p:nvPr/>
        </p:nvSpPr>
        <p:spPr>
          <a:xfrm>
            <a:off x="7778187" y="2845932"/>
            <a:ext cx="335666" cy="28936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右中かっこ 24"/>
          <p:cNvSpPr/>
          <p:nvPr/>
        </p:nvSpPr>
        <p:spPr>
          <a:xfrm>
            <a:off x="7778187" y="3227194"/>
            <a:ext cx="335666" cy="28936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8709234" y="2919705"/>
            <a:ext cx="2236510" cy="584775"/>
          </a:xfrm>
          <a:prstGeom prst="rect">
            <a:avLst/>
          </a:prstGeom>
          <a:noFill/>
          <a:ln w="28575">
            <a:solidFill>
              <a:srgbClr val="FFFFFF"/>
            </a:solidFill>
          </a:ln>
        </p:spPr>
        <p:txBody>
          <a:bodyPr wrap="none" rtlCol="0">
            <a:spAutoFit/>
          </a:bodyPr>
          <a:lstStyle/>
          <a:p>
            <a:r>
              <a:rPr kumimoji="1" lang="ja-JP" altLang="en-US" sz="3200" dirty="0" smtClean="0"/>
              <a:t>発話が行動</a:t>
            </a:r>
            <a:endParaRPr kumimoji="1" lang="ja-JP" altLang="en-US" sz="3200" dirty="0"/>
          </a:p>
        </p:txBody>
      </p:sp>
      <p:sp>
        <p:nvSpPr>
          <p:cNvPr id="27" name="テキスト ボックス 26"/>
          <p:cNvSpPr txBox="1"/>
          <p:nvPr/>
        </p:nvSpPr>
        <p:spPr>
          <a:xfrm>
            <a:off x="5182929" y="4290543"/>
            <a:ext cx="2943434" cy="584775"/>
          </a:xfrm>
          <a:prstGeom prst="rect">
            <a:avLst/>
          </a:prstGeom>
          <a:noFill/>
          <a:ln w="28575">
            <a:solidFill>
              <a:schemeClr val="tx1"/>
            </a:solidFill>
          </a:ln>
        </p:spPr>
        <p:txBody>
          <a:bodyPr wrap="none" rtlCol="0">
            <a:spAutoFit/>
          </a:bodyPr>
          <a:lstStyle/>
          <a:p>
            <a:r>
              <a:rPr kumimoji="1" lang="ja-JP" altLang="en-US" sz="3200" dirty="0" smtClean="0"/>
              <a:t>行動数</a:t>
            </a:r>
            <a:r>
              <a:rPr kumimoji="1" lang="en-US" altLang="ja-JP" sz="3200" dirty="0" smtClean="0"/>
              <a:t>=</a:t>
            </a:r>
            <a:r>
              <a:rPr kumimoji="1" lang="ja-JP" altLang="en-US" sz="3200" dirty="0" smtClean="0"/>
              <a:t>発話数</a:t>
            </a:r>
            <a:endParaRPr kumimoji="1" lang="ja-JP" altLang="en-US" sz="3200" dirty="0"/>
          </a:p>
        </p:txBody>
      </p:sp>
      <p:sp>
        <p:nvSpPr>
          <p:cNvPr id="29" name="右中かっこ 28"/>
          <p:cNvSpPr/>
          <p:nvPr/>
        </p:nvSpPr>
        <p:spPr>
          <a:xfrm>
            <a:off x="7778187" y="3623008"/>
            <a:ext cx="335666" cy="28936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7116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行動設計</a:t>
            </a:r>
            <a:r>
              <a:rPr kumimoji="1" lang="en-US" altLang="ja-JP" b="1" dirty="0" smtClean="0"/>
              <a:t>2: </a:t>
            </a:r>
            <a:r>
              <a:rPr kumimoji="1" lang="ja-JP" altLang="en-US" b="1" dirty="0" smtClean="0"/>
              <a:t>対話行為を行動とする</a:t>
            </a:r>
            <a:endParaRPr kumimoji="1" lang="ja-JP" altLang="en-US" b="1" dirty="0"/>
          </a:p>
        </p:txBody>
      </p:sp>
      <p:graphicFrame>
        <p:nvGraphicFramePr>
          <p:cNvPr id="4" name="コンテンツ プレースホルダー 3"/>
          <p:cNvGraphicFramePr>
            <a:graphicFrameLocks/>
          </p:cNvGraphicFramePr>
          <p:nvPr>
            <p:extLst>
              <p:ext uri="{D42A27DB-BD31-4B8C-83A1-F6EECF244321}">
                <p14:modId xmlns:p14="http://schemas.microsoft.com/office/powerpoint/2010/main" val="697411860"/>
              </p:ext>
            </p:extLst>
          </p:nvPr>
        </p:nvGraphicFramePr>
        <p:xfrm>
          <a:off x="936729" y="2134499"/>
          <a:ext cx="7651686" cy="2560320"/>
        </p:xfrm>
        <a:graphic>
          <a:graphicData uri="http://schemas.openxmlformats.org/drawingml/2006/table">
            <a:tbl>
              <a:tblPr firstRow="1" bandRow="1">
                <a:tableStyleId>{5C22544A-7EE6-4342-B048-85BDC9FD1C3A}</a:tableStyleId>
              </a:tblPr>
              <a:tblGrid>
                <a:gridCol w="2917641">
                  <a:extLst>
                    <a:ext uri="{9D8B030D-6E8A-4147-A177-3AD203B41FA5}">
                      <a16:colId xmlns:a16="http://schemas.microsoft.com/office/drawing/2014/main" val="2777162093"/>
                    </a:ext>
                  </a:extLst>
                </a:gridCol>
                <a:gridCol w="4734045">
                  <a:extLst>
                    <a:ext uri="{9D8B030D-6E8A-4147-A177-3AD203B41FA5}">
                      <a16:colId xmlns:a16="http://schemas.microsoft.com/office/drawing/2014/main" val="3065868800"/>
                    </a:ext>
                  </a:extLst>
                </a:gridCol>
              </a:tblGrid>
              <a:tr h="0">
                <a:tc>
                  <a:txBody>
                    <a:bodyPr/>
                    <a:lstStyle/>
                    <a:p>
                      <a:r>
                        <a:rPr kumimoji="1" lang="ja-JP" altLang="en-US" dirty="0" smtClean="0"/>
                        <a:t>行動</a:t>
                      </a:r>
                      <a:r>
                        <a:rPr kumimoji="1" lang="en-US" altLang="ja-JP" dirty="0" smtClean="0"/>
                        <a:t>(</a:t>
                      </a:r>
                      <a:r>
                        <a:rPr kumimoji="1" lang="ja-JP" altLang="en-US" dirty="0" smtClean="0"/>
                        <a:t>対話行為</a:t>
                      </a:r>
                      <a:r>
                        <a:rPr kumimoji="1" lang="en-US" altLang="ja-JP" dirty="0" smtClean="0"/>
                        <a:t>)</a:t>
                      </a:r>
                      <a:endParaRPr kumimoji="1" lang="ja-JP" altLang="en-US" dirty="0"/>
                    </a:p>
                  </a:txBody>
                  <a:tcPr/>
                </a:tc>
                <a:tc>
                  <a:txBody>
                    <a:bodyPr/>
                    <a:lstStyle/>
                    <a:p>
                      <a:r>
                        <a:rPr kumimoji="1" lang="ja-JP" altLang="en-US" dirty="0" smtClean="0"/>
                        <a:t>発話例</a:t>
                      </a:r>
                      <a:endParaRPr kumimoji="1" lang="ja-JP" altLang="en-US" dirty="0"/>
                    </a:p>
                  </a:txBody>
                  <a:tcPr/>
                </a:tc>
                <a:extLst>
                  <a:ext uri="{0D108BD9-81ED-4DB2-BD59-A6C34878D82A}">
                    <a16:rowId xmlns:a16="http://schemas.microsoft.com/office/drawing/2014/main" val="2948781926"/>
                  </a:ext>
                </a:extLst>
              </a:tr>
              <a:tr h="370840">
                <a:tc>
                  <a:txBody>
                    <a:bodyPr/>
                    <a:lstStyle/>
                    <a:p>
                      <a:r>
                        <a:rPr kumimoji="1" lang="ja-JP" altLang="en-US" dirty="0" smtClean="0"/>
                        <a:t>指示語あり応答</a:t>
                      </a:r>
                      <a:endParaRPr kumimoji="1" lang="ja-JP" altLang="en-US" dirty="0"/>
                    </a:p>
                  </a:txBody>
                  <a:tcPr/>
                </a:tc>
                <a:tc>
                  <a:txBody>
                    <a:bodyPr/>
                    <a:lstStyle/>
                    <a:p>
                      <a:r>
                        <a:rPr kumimoji="1" lang="ja-JP" altLang="en-US" dirty="0" smtClean="0"/>
                        <a:t>それは楽しそうですね！</a:t>
                      </a:r>
                      <a:endParaRPr kumimoji="1" lang="en-US" altLang="ja-JP" dirty="0" smtClean="0"/>
                    </a:p>
                    <a:p>
                      <a:r>
                        <a:rPr kumimoji="1" lang="ja-JP" altLang="en-US" dirty="0" smtClean="0"/>
                        <a:t>それは大変ですよね</a:t>
                      </a:r>
                      <a:endParaRPr kumimoji="1" lang="en-US" altLang="ja-JP" dirty="0" smtClean="0"/>
                    </a:p>
                    <a:p>
                      <a:r>
                        <a:rPr kumimoji="1" lang="ja-JP" altLang="en-US" dirty="0" smtClean="0"/>
                        <a:t>・・・</a:t>
                      </a:r>
                      <a:endParaRPr kumimoji="1" lang="en-US" altLang="ja-JP" dirty="0" smtClean="0"/>
                    </a:p>
                  </a:txBody>
                  <a:tcPr/>
                </a:tc>
                <a:extLst>
                  <a:ext uri="{0D108BD9-81ED-4DB2-BD59-A6C34878D82A}">
                    <a16:rowId xmlns:a16="http://schemas.microsoft.com/office/drawing/2014/main" val="4153928043"/>
                  </a:ext>
                </a:extLst>
              </a:tr>
              <a:tr h="370840">
                <a:tc>
                  <a:txBody>
                    <a:bodyPr/>
                    <a:lstStyle/>
                    <a:p>
                      <a:r>
                        <a:rPr kumimoji="1" lang="ja-JP" altLang="en-US" dirty="0" smtClean="0"/>
                        <a:t>指示語あり質問</a:t>
                      </a:r>
                      <a:r>
                        <a:rPr kumimoji="1" lang="en-US" altLang="ja-JP" dirty="0" smtClean="0"/>
                        <a:t>(</a:t>
                      </a:r>
                      <a:r>
                        <a:rPr kumimoji="1" lang="ja-JP" altLang="en-US" dirty="0" smtClean="0"/>
                        <a:t>特定話題</a:t>
                      </a:r>
                      <a:r>
                        <a:rPr kumimoji="1" lang="en-US" altLang="ja-JP" dirty="0" smtClean="0"/>
                        <a:t>)</a:t>
                      </a:r>
                      <a:endParaRPr kumimoji="1" lang="ja-JP" altLang="en-US" dirty="0"/>
                    </a:p>
                  </a:txBody>
                  <a:tcPr/>
                </a:tc>
                <a:tc>
                  <a:txBody>
                    <a:bodyPr/>
                    <a:lstStyle/>
                    <a:p>
                      <a:r>
                        <a:rPr kumimoji="1" lang="ja-JP" altLang="en-US" dirty="0" smtClean="0"/>
                        <a:t>そのスポーツはテレビで観戦はされますか</a:t>
                      </a:r>
                      <a:endParaRPr kumimoji="1" lang="en-US" altLang="ja-JP" dirty="0" smtClean="0"/>
                    </a:p>
                    <a:p>
                      <a:r>
                        <a:rPr kumimoji="1" lang="ja-JP" altLang="en-US" dirty="0" smtClean="0"/>
                        <a:t>・・・</a:t>
                      </a:r>
                      <a:endParaRPr kumimoji="1" lang="ja-JP" altLang="en-US" dirty="0"/>
                    </a:p>
                  </a:txBody>
                  <a:tcPr/>
                </a:tc>
                <a:extLst>
                  <a:ext uri="{0D108BD9-81ED-4DB2-BD59-A6C34878D82A}">
                    <a16:rowId xmlns:a16="http://schemas.microsoft.com/office/drawing/2014/main" val="3070487696"/>
                  </a:ext>
                </a:extLst>
              </a:tr>
              <a:tr h="370840">
                <a:tc>
                  <a:txBody>
                    <a:bodyPr/>
                    <a:lstStyle/>
                    <a:p>
                      <a:r>
                        <a:rPr kumimoji="1" lang="ja-JP" altLang="en-US" dirty="0" smtClean="0"/>
                        <a:t>指示語なし応答</a:t>
                      </a:r>
                      <a:endParaRPr kumimoji="1" lang="ja-JP" altLang="en-US" dirty="0"/>
                    </a:p>
                  </a:txBody>
                  <a:tcPr/>
                </a:tc>
                <a:tc>
                  <a:txBody>
                    <a:bodyPr/>
                    <a:lstStyle/>
                    <a:p>
                      <a:r>
                        <a:rPr kumimoji="1" lang="ja-JP" altLang="en-US" dirty="0" smtClean="0"/>
                        <a:t>そうなんですね</a:t>
                      </a:r>
                      <a:endParaRPr kumimoji="1" lang="en-US" altLang="ja-JP" dirty="0" smtClean="0"/>
                    </a:p>
                    <a:p>
                      <a:r>
                        <a:rPr kumimoji="1" lang="ja-JP" altLang="en-US" dirty="0" smtClean="0"/>
                        <a:t>・・・</a:t>
                      </a:r>
                      <a:endParaRPr kumimoji="1" lang="en-US" altLang="ja-JP" dirty="0" smtClean="0"/>
                    </a:p>
                  </a:txBody>
                  <a:tcPr/>
                </a:tc>
                <a:extLst>
                  <a:ext uri="{0D108BD9-81ED-4DB2-BD59-A6C34878D82A}">
                    <a16:rowId xmlns:a16="http://schemas.microsoft.com/office/drawing/2014/main" val="3787165564"/>
                  </a:ext>
                </a:extLst>
              </a:tr>
            </a:tbl>
          </a:graphicData>
        </a:graphic>
      </p:graphicFrame>
      <p:cxnSp>
        <p:nvCxnSpPr>
          <p:cNvPr id="6" name="直線コネクタ 5"/>
          <p:cNvCxnSpPr/>
          <p:nvPr/>
        </p:nvCxnSpPr>
        <p:spPr>
          <a:xfrm>
            <a:off x="5139159" y="4791919"/>
            <a:ext cx="23150" cy="601884"/>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515460" y="5596760"/>
            <a:ext cx="8626079" cy="584775"/>
          </a:xfrm>
          <a:prstGeom prst="rect">
            <a:avLst/>
          </a:prstGeom>
          <a:noFill/>
          <a:ln w="28575">
            <a:solidFill>
              <a:srgbClr val="FFFFFF"/>
            </a:solidFill>
          </a:ln>
        </p:spPr>
        <p:txBody>
          <a:bodyPr wrap="none" rtlCol="0">
            <a:spAutoFit/>
          </a:bodyPr>
          <a:lstStyle/>
          <a:p>
            <a:r>
              <a:rPr lang="ja-JP" altLang="en-US" sz="3200" dirty="0" smtClean="0">
                <a:solidFill>
                  <a:srgbClr val="FF0000"/>
                </a:solidFill>
              </a:rPr>
              <a:t>問題点</a:t>
            </a:r>
            <a:r>
              <a:rPr lang="en-US" altLang="ja-JP" sz="3200" dirty="0" smtClean="0">
                <a:solidFill>
                  <a:srgbClr val="FF0000"/>
                </a:solidFill>
              </a:rPr>
              <a:t>: </a:t>
            </a:r>
            <a:r>
              <a:rPr lang="ja-JP" altLang="en-US" sz="3200" dirty="0" smtClean="0">
                <a:solidFill>
                  <a:srgbClr val="FF0000"/>
                </a:solidFill>
              </a:rPr>
              <a:t>発話を細かく選択できず破綻が生じる</a:t>
            </a:r>
            <a:endParaRPr kumimoji="1" lang="ja-JP" altLang="en-US" sz="3200" dirty="0">
              <a:solidFill>
                <a:srgbClr val="FF0000"/>
              </a:solidFill>
            </a:endParaRPr>
          </a:p>
        </p:txBody>
      </p:sp>
      <p:sp>
        <p:nvSpPr>
          <p:cNvPr id="14" name="テキスト ボックス 13"/>
          <p:cNvSpPr txBox="1"/>
          <p:nvPr/>
        </p:nvSpPr>
        <p:spPr>
          <a:xfrm>
            <a:off x="5469477" y="4838871"/>
            <a:ext cx="4902304" cy="584775"/>
          </a:xfrm>
          <a:prstGeom prst="rect">
            <a:avLst/>
          </a:prstGeom>
          <a:noFill/>
          <a:ln w="28575">
            <a:solidFill>
              <a:schemeClr val="tx1"/>
            </a:solidFill>
          </a:ln>
        </p:spPr>
        <p:txBody>
          <a:bodyPr wrap="none" rtlCol="0">
            <a:spAutoFit/>
          </a:bodyPr>
          <a:lstStyle/>
          <a:p>
            <a:r>
              <a:rPr lang="ja-JP" altLang="en-US" sz="3200" dirty="0" smtClean="0"/>
              <a:t>行動数</a:t>
            </a:r>
            <a:r>
              <a:rPr lang="en-US" altLang="ja-JP" sz="3200" dirty="0" smtClean="0"/>
              <a:t>=</a:t>
            </a:r>
            <a:r>
              <a:rPr lang="ja-JP" altLang="en-US" sz="3200" dirty="0"/>
              <a:t>対話</a:t>
            </a:r>
            <a:r>
              <a:rPr lang="ja-JP" altLang="en-US" sz="3200" dirty="0" smtClean="0"/>
              <a:t>行為数</a:t>
            </a:r>
            <a:r>
              <a:rPr lang="en-US" altLang="ja-JP" sz="3200" dirty="0" smtClean="0"/>
              <a:t>(</a:t>
            </a:r>
            <a:r>
              <a:rPr lang="ja-JP" altLang="en-US" sz="3200" dirty="0" smtClean="0"/>
              <a:t>定数</a:t>
            </a:r>
            <a:r>
              <a:rPr lang="en-US" altLang="ja-JP" sz="3200" dirty="0" smtClean="0"/>
              <a:t>)</a:t>
            </a:r>
            <a:endParaRPr kumimoji="1" lang="ja-JP" altLang="en-US" sz="3200" dirty="0"/>
          </a:p>
        </p:txBody>
      </p:sp>
      <p:sp>
        <p:nvSpPr>
          <p:cNvPr id="15" name="右中かっこ 14"/>
          <p:cNvSpPr/>
          <p:nvPr/>
        </p:nvSpPr>
        <p:spPr>
          <a:xfrm>
            <a:off x="8703154" y="2533724"/>
            <a:ext cx="301949" cy="78821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9184910" y="3408491"/>
            <a:ext cx="3057247" cy="584775"/>
          </a:xfrm>
          <a:prstGeom prst="rect">
            <a:avLst/>
          </a:prstGeom>
          <a:noFill/>
          <a:ln w="28575">
            <a:solidFill>
              <a:srgbClr val="FFFFFF"/>
            </a:solidFill>
          </a:ln>
        </p:spPr>
        <p:txBody>
          <a:bodyPr wrap="none" rtlCol="0">
            <a:spAutoFit/>
          </a:bodyPr>
          <a:lstStyle/>
          <a:p>
            <a:r>
              <a:rPr lang="ja-JP" altLang="en-US" sz="3200" dirty="0"/>
              <a:t>対話行為</a:t>
            </a:r>
            <a:r>
              <a:rPr kumimoji="1" lang="ja-JP" altLang="en-US" sz="3200" dirty="0" smtClean="0"/>
              <a:t>が行動</a:t>
            </a:r>
            <a:endParaRPr kumimoji="1" lang="ja-JP" altLang="en-US" sz="3200" dirty="0"/>
          </a:p>
        </p:txBody>
      </p:sp>
      <p:sp>
        <p:nvSpPr>
          <p:cNvPr id="17" name="右中かっこ 16"/>
          <p:cNvSpPr/>
          <p:nvPr/>
        </p:nvSpPr>
        <p:spPr>
          <a:xfrm>
            <a:off x="8703154" y="3448522"/>
            <a:ext cx="301949" cy="54474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p:cNvSpPr/>
          <p:nvPr/>
        </p:nvSpPr>
        <p:spPr>
          <a:xfrm>
            <a:off x="8703154" y="4119854"/>
            <a:ext cx="301949" cy="54474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559362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提案</a:t>
            </a:r>
            <a:r>
              <a:rPr kumimoji="1" lang="en-US" altLang="ja-JP" b="1" dirty="0" smtClean="0"/>
              <a:t>: </a:t>
            </a:r>
            <a:r>
              <a:rPr kumimoji="1" lang="ja-JP" altLang="en-US" b="1" dirty="0" smtClean="0"/>
              <a:t>対話行為の詳細化による行動設計</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破綻が生じやすい対話行為のみ詳細化し，行動とする</a:t>
            </a:r>
            <a:endParaRPr lang="en-US" altLang="ja-JP" dirty="0" smtClean="0"/>
          </a:p>
          <a:p>
            <a:pPr lvl="1">
              <a:buFontTx/>
              <a:buChar char="-"/>
            </a:pPr>
            <a:r>
              <a:rPr kumimoji="1" lang="ja-JP" altLang="en-US" dirty="0" smtClean="0">
                <a:solidFill>
                  <a:srgbClr val="FF0000"/>
                </a:solidFill>
              </a:rPr>
              <a:t>行動数を増やし過ぎず，より細かい発話選択ができる</a:t>
            </a:r>
            <a:endParaRPr kumimoji="1" lang="ja-JP" altLang="en-US" dirty="0">
              <a:solidFill>
                <a:srgbClr val="FF0000"/>
              </a:solidFill>
            </a:endParaRPr>
          </a:p>
        </p:txBody>
      </p:sp>
      <p:graphicFrame>
        <p:nvGraphicFramePr>
          <p:cNvPr id="4" name="コンテンツ プレースホルダー 3"/>
          <p:cNvGraphicFramePr>
            <a:graphicFrameLocks/>
          </p:cNvGraphicFramePr>
          <p:nvPr>
            <p:extLst>
              <p:ext uri="{D42A27DB-BD31-4B8C-83A1-F6EECF244321}">
                <p14:modId xmlns:p14="http://schemas.microsoft.com/office/powerpoint/2010/main" val="3284861370"/>
              </p:ext>
            </p:extLst>
          </p:nvPr>
        </p:nvGraphicFramePr>
        <p:xfrm>
          <a:off x="695916" y="3126248"/>
          <a:ext cx="8286244" cy="2860040"/>
        </p:xfrm>
        <a:graphic>
          <a:graphicData uri="http://schemas.openxmlformats.org/drawingml/2006/table">
            <a:tbl>
              <a:tblPr firstRow="1" bandRow="1">
                <a:tableStyleId>{5C22544A-7EE6-4342-B048-85BDC9FD1C3A}</a:tableStyleId>
              </a:tblPr>
              <a:tblGrid>
                <a:gridCol w="3752525">
                  <a:extLst>
                    <a:ext uri="{9D8B030D-6E8A-4147-A177-3AD203B41FA5}">
                      <a16:colId xmlns:a16="http://schemas.microsoft.com/office/drawing/2014/main" val="2777162093"/>
                    </a:ext>
                  </a:extLst>
                </a:gridCol>
                <a:gridCol w="4533719">
                  <a:extLst>
                    <a:ext uri="{9D8B030D-6E8A-4147-A177-3AD203B41FA5}">
                      <a16:colId xmlns:a16="http://schemas.microsoft.com/office/drawing/2014/main" val="3065868800"/>
                    </a:ext>
                  </a:extLst>
                </a:gridCol>
              </a:tblGrid>
              <a:tr h="0">
                <a:tc>
                  <a:txBody>
                    <a:bodyPr/>
                    <a:lstStyle/>
                    <a:p>
                      <a:r>
                        <a:rPr kumimoji="1" lang="ja-JP" altLang="en-US" dirty="0" smtClean="0"/>
                        <a:t>行動</a:t>
                      </a:r>
                      <a:r>
                        <a:rPr kumimoji="1" lang="en-US" altLang="ja-JP" dirty="0" smtClean="0"/>
                        <a:t>(</a:t>
                      </a:r>
                      <a:r>
                        <a:rPr kumimoji="1" lang="ja-JP" altLang="en-US" dirty="0" smtClean="0"/>
                        <a:t>対話行為 </a:t>
                      </a:r>
                      <a:r>
                        <a:rPr kumimoji="1" lang="en-US" altLang="ja-JP" dirty="0" smtClean="0"/>
                        <a:t>or </a:t>
                      </a:r>
                      <a:r>
                        <a:rPr kumimoji="1" lang="ja-JP" altLang="en-US" dirty="0" smtClean="0"/>
                        <a:t>発話</a:t>
                      </a:r>
                      <a:r>
                        <a:rPr kumimoji="1" lang="en-US" altLang="ja-JP" dirty="0" smtClean="0"/>
                        <a:t>)</a:t>
                      </a:r>
                      <a:endParaRPr kumimoji="1" lang="ja-JP" altLang="en-US" dirty="0"/>
                    </a:p>
                  </a:txBody>
                  <a:tcPr/>
                </a:tc>
                <a:tc>
                  <a:txBody>
                    <a:bodyPr/>
                    <a:lstStyle/>
                    <a:p>
                      <a:r>
                        <a:rPr kumimoji="1" lang="ja-JP" altLang="en-US" dirty="0" smtClean="0"/>
                        <a:t>発話例</a:t>
                      </a:r>
                      <a:endParaRPr kumimoji="1" lang="ja-JP" altLang="en-US" dirty="0"/>
                    </a:p>
                  </a:txBody>
                  <a:tcPr/>
                </a:tc>
                <a:extLst>
                  <a:ext uri="{0D108BD9-81ED-4DB2-BD59-A6C34878D82A}">
                    <a16:rowId xmlns:a16="http://schemas.microsoft.com/office/drawing/2014/main" val="2948781926"/>
                  </a:ext>
                </a:extLst>
              </a:tr>
              <a:tr h="370840">
                <a:tc>
                  <a:txBody>
                    <a:bodyPr/>
                    <a:lstStyle/>
                    <a:p>
                      <a:r>
                        <a:rPr kumimoji="1" lang="ja-JP" altLang="en-US" dirty="0" smtClean="0">
                          <a:solidFill>
                            <a:srgbClr val="FF0000"/>
                          </a:solidFill>
                        </a:rPr>
                        <a:t>指示語あり応答</a:t>
                      </a:r>
                      <a:r>
                        <a:rPr kumimoji="1" lang="en-US" altLang="ja-JP" dirty="0" smtClean="0">
                          <a:solidFill>
                            <a:srgbClr val="FF0000"/>
                          </a:solidFill>
                        </a:rPr>
                        <a:t>1</a:t>
                      </a:r>
                    </a:p>
                  </a:txBody>
                  <a:tcPr/>
                </a:tc>
                <a:tc>
                  <a:txBody>
                    <a:bodyPr/>
                    <a:lstStyle/>
                    <a:p>
                      <a:r>
                        <a:rPr kumimoji="1" lang="ja-JP" altLang="en-US" dirty="0" smtClean="0"/>
                        <a:t>それは楽しそうですね</a:t>
                      </a:r>
                      <a:endParaRPr kumimoji="1" lang="en-US" altLang="ja-JP" dirty="0" smtClean="0"/>
                    </a:p>
                  </a:txBody>
                  <a:tcPr/>
                </a:tc>
                <a:extLst>
                  <a:ext uri="{0D108BD9-81ED-4DB2-BD59-A6C34878D82A}">
                    <a16:rowId xmlns:a16="http://schemas.microsoft.com/office/drawing/2014/main" val="4153928043"/>
                  </a:ext>
                </a:extLst>
              </a:tr>
              <a:tr h="370840">
                <a:tc>
                  <a:txBody>
                    <a:bodyPr/>
                    <a:lstStyle/>
                    <a:p>
                      <a:r>
                        <a:rPr kumimoji="1" lang="ja-JP" altLang="en-US" dirty="0" smtClean="0">
                          <a:solidFill>
                            <a:srgbClr val="FF0000"/>
                          </a:solidFill>
                        </a:rPr>
                        <a:t>指示語あり応答</a:t>
                      </a:r>
                      <a:r>
                        <a:rPr kumimoji="1" lang="en-US" altLang="ja-JP" dirty="0" smtClean="0">
                          <a:solidFill>
                            <a:srgbClr val="FF0000"/>
                          </a:solidFill>
                        </a:rPr>
                        <a:t>2</a:t>
                      </a:r>
                    </a:p>
                  </a:txBody>
                  <a:tcPr/>
                </a:tc>
                <a:tc>
                  <a:txBody>
                    <a:bodyPr/>
                    <a:lstStyle/>
                    <a:p>
                      <a:r>
                        <a:rPr kumimoji="1" lang="ja-JP" altLang="en-US" dirty="0" smtClean="0"/>
                        <a:t>それは大変ですよね</a:t>
                      </a:r>
                      <a:endParaRPr kumimoji="1" lang="en-US" altLang="ja-JP" dirty="0" smtClean="0"/>
                    </a:p>
                  </a:txBody>
                  <a:tcPr/>
                </a:tc>
                <a:extLst>
                  <a:ext uri="{0D108BD9-81ED-4DB2-BD59-A6C34878D82A}">
                    <a16:rowId xmlns:a16="http://schemas.microsoft.com/office/drawing/2014/main" val="1165253961"/>
                  </a:ext>
                </a:extLst>
              </a:tr>
              <a:tr h="370840">
                <a:tc>
                  <a:txBody>
                    <a:bodyPr/>
                    <a:lstStyle/>
                    <a:p>
                      <a:r>
                        <a:rPr kumimoji="1" lang="ja-JP" altLang="en-US" dirty="0" smtClean="0">
                          <a:solidFill>
                            <a:srgbClr val="FF0000"/>
                          </a:solidFill>
                        </a:rPr>
                        <a:t>指示語あり応答・・・</a:t>
                      </a:r>
                      <a:endParaRPr kumimoji="1" lang="en-US" altLang="ja-JP" dirty="0" smtClean="0">
                        <a:solidFill>
                          <a:srgbClr val="FF0000"/>
                        </a:solidFill>
                      </a:endParaRPr>
                    </a:p>
                  </a:txBody>
                  <a:tcPr/>
                </a:tc>
                <a:tc>
                  <a:txBody>
                    <a:bodyPr/>
                    <a:lstStyle/>
                    <a:p>
                      <a:r>
                        <a:rPr kumimoji="1" lang="ja-JP" altLang="en-US" dirty="0" smtClean="0"/>
                        <a:t>・・・</a:t>
                      </a:r>
                      <a:endParaRPr kumimoji="1" lang="en-US" altLang="ja-JP" dirty="0" smtClean="0"/>
                    </a:p>
                  </a:txBody>
                  <a:tcPr/>
                </a:tc>
                <a:extLst>
                  <a:ext uri="{0D108BD9-81ED-4DB2-BD59-A6C34878D82A}">
                    <a16:rowId xmlns:a16="http://schemas.microsoft.com/office/drawing/2014/main" val="3003829988"/>
                  </a:ext>
                </a:extLst>
              </a:tr>
              <a:tr h="370840">
                <a:tc>
                  <a:txBody>
                    <a:bodyPr/>
                    <a:lstStyle/>
                    <a:p>
                      <a:r>
                        <a:rPr kumimoji="1" lang="ja-JP" altLang="en-US" dirty="0" smtClean="0">
                          <a:solidFill>
                            <a:schemeClr val="accent6"/>
                          </a:solidFill>
                        </a:rPr>
                        <a:t>指示語あり質問</a:t>
                      </a:r>
                      <a:r>
                        <a:rPr kumimoji="1" lang="en-US" altLang="ja-JP" dirty="0" smtClean="0">
                          <a:solidFill>
                            <a:schemeClr val="accent6"/>
                          </a:solidFill>
                        </a:rPr>
                        <a:t>(</a:t>
                      </a:r>
                      <a:r>
                        <a:rPr kumimoji="1" lang="ja-JP" altLang="en-US" dirty="0" smtClean="0">
                          <a:solidFill>
                            <a:schemeClr val="accent6"/>
                          </a:solidFill>
                        </a:rPr>
                        <a:t>特定話題</a:t>
                      </a:r>
                      <a:r>
                        <a:rPr kumimoji="1" lang="en-US" altLang="ja-JP" dirty="0" smtClean="0">
                          <a:solidFill>
                            <a:schemeClr val="accent6"/>
                          </a:solidFill>
                        </a:rPr>
                        <a:t>)1</a:t>
                      </a:r>
                      <a:endParaRPr kumimoji="1" lang="ja-JP" altLang="en-US" dirty="0">
                        <a:solidFill>
                          <a:schemeClr val="accent6"/>
                        </a:solidFill>
                      </a:endParaRPr>
                    </a:p>
                  </a:txBody>
                  <a:tcPr/>
                </a:tc>
                <a:tc>
                  <a:txBody>
                    <a:bodyPr/>
                    <a:lstStyle/>
                    <a:p>
                      <a:r>
                        <a:rPr kumimoji="1" lang="ja-JP" altLang="en-US" dirty="0" smtClean="0"/>
                        <a:t>そのスポーツはテレビで観戦はされます</a:t>
                      </a:r>
                      <a:r>
                        <a:rPr kumimoji="1" lang="ja-JP" altLang="en-US" dirty="0" smtClean="0"/>
                        <a:t>か</a:t>
                      </a:r>
                      <a:endParaRPr kumimoji="1" lang="en-US" altLang="ja-JP" dirty="0" smtClean="0"/>
                    </a:p>
                  </a:txBody>
                  <a:tcPr/>
                </a:tc>
                <a:extLst>
                  <a:ext uri="{0D108BD9-81ED-4DB2-BD59-A6C34878D82A}">
                    <a16:rowId xmlns:a16="http://schemas.microsoft.com/office/drawing/2014/main" val="3070487696"/>
                  </a:ext>
                </a:extLst>
              </a:tr>
              <a:tr h="370840">
                <a:tc>
                  <a:txBody>
                    <a:bodyPr/>
                    <a:lstStyle/>
                    <a:p>
                      <a:r>
                        <a:rPr kumimoji="1" lang="ja-JP" altLang="en-US" dirty="0" smtClean="0">
                          <a:solidFill>
                            <a:schemeClr val="accent6"/>
                          </a:solidFill>
                        </a:rPr>
                        <a:t>指示語あり質問</a:t>
                      </a:r>
                      <a:r>
                        <a:rPr kumimoji="1" lang="en-US" altLang="ja-JP" dirty="0" smtClean="0">
                          <a:solidFill>
                            <a:schemeClr val="accent6"/>
                          </a:solidFill>
                        </a:rPr>
                        <a:t>(</a:t>
                      </a:r>
                      <a:r>
                        <a:rPr kumimoji="1" lang="ja-JP" altLang="en-US" dirty="0" smtClean="0">
                          <a:solidFill>
                            <a:schemeClr val="accent6"/>
                          </a:solidFill>
                        </a:rPr>
                        <a:t>特定話題</a:t>
                      </a:r>
                      <a:r>
                        <a:rPr kumimoji="1" lang="en-US" altLang="ja-JP" dirty="0" smtClean="0">
                          <a:solidFill>
                            <a:schemeClr val="accent6"/>
                          </a:solidFill>
                        </a:rPr>
                        <a:t>)</a:t>
                      </a:r>
                      <a:r>
                        <a:rPr kumimoji="1" lang="ja-JP" altLang="en-US" dirty="0" smtClean="0">
                          <a:solidFill>
                            <a:schemeClr val="accent6"/>
                          </a:solidFill>
                        </a:rPr>
                        <a:t>・・・</a:t>
                      </a:r>
                      <a:endParaRPr kumimoji="1" lang="ja-JP" altLang="en-US" dirty="0">
                        <a:solidFill>
                          <a:schemeClr val="accent6"/>
                        </a:solidFill>
                      </a:endParaRPr>
                    </a:p>
                  </a:txBody>
                  <a:tcPr/>
                </a:tc>
                <a:tc>
                  <a:txBody>
                    <a:bodyPr/>
                    <a:lstStyle/>
                    <a:p>
                      <a:r>
                        <a:rPr kumimoji="1" lang="ja-JP" altLang="en-US" dirty="0" smtClean="0"/>
                        <a:t>・・・</a:t>
                      </a:r>
                      <a:endParaRPr kumimoji="1" lang="ja-JP" altLang="en-US" dirty="0"/>
                    </a:p>
                  </a:txBody>
                  <a:tcPr/>
                </a:tc>
                <a:extLst>
                  <a:ext uri="{0D108BD9-81ED-4DB2-BD59-A6C34878D82A}">
                    <a16:rowId xmlns:a16="http://schemas.microsoft.com/office/drawing/2014/main" val="788101352"/>
                  </a:ext>
                </a:extLst>
              </a:tr>
              <a:tr h="370840">
                <a:tc>
                  <a:txBody>
                    <a:bodyPr/>
                    <a:lstStyle/>
                    <a:p>
                      <a:r>
                        <a:rPr kumimoji="1" lang="ja-JP" altLang="en-US" dirty="0" smtClean="0"/>
                        <a:t>指示語なし応答</a:t>
                      </a:r>
                      <a:endParaRPr kumimoji="1" lang="ja-JP" altLang="en-US" dirty="0"/>
                    </a:p>
                  </a:txBody>
                  <a:tcPr/>
                </a:tc>
                <a:tc>
                  <a:txBody>
                    <a:bodyPr/>
                    <a:lstStyle/>
                    <a:p>
                      <a:r>
                        <a:rPr kumimoji="1" lang="ja-JP" altLang="en-US" dirty="0" smtClean="0"/>
                        <a:t>そうなんですね</a:t>
                      </a:r>
                      <a:endParaRPr kumimoji="1" lang="en-US" altLang="ja-JP" dirty="0" smtClean="0"/>
                    </a:p>
                    <a:p>
                      <a:r>
                        <a:rPr kumimoji="1" lang="ja-JP" altLang="en-US" dirty="0" smtClean="0"/>
                        <a:t>・・・</a:t>
                      </a:r>
                      <a:endParaRPr kumimoji="1" lang="en-US" altLang="ja-JP" dirty="0" smtClean="0"/>
                    </a:p>
                  </a:txBody>
                  <a:tcPr/>
                </a:tc>
                <a:extLst>
                  <a:ext uri="{0D108BD9-81ED-4DB2-BD59-A6C34878D82A}">
                    <a16:rowId xmlns:a16="http://schemas.microsoft.com/office/drawing/2014/main" val="3787165564"/>
                  </a:ext>
                </a:extLst>
              </a:tr>
            </a:tbl>
          </a:graphicData>
        </a:graphic>
      </p:graphicFrame>
      <p:sp>
        <p:nvSpPr>
          <p:cNvPr id="5" name="右中かっこ 4"/>
          <p:cNvSpPr/>
          <p:nvPr/>
        </p:nvSpPr>
        <p:spPr>
          <a:xfrm>
            <a:off x="9135699" y="3599665"/>
            <a:ext cx="221192" cy="990135"/>
          </a:xfrm>
          <a:prstGeom prst="rightBrace">
            <a:avLst>
              <a:gd name="adj1" fmla="val 8333"/>
              <a:gd name="adj2" fmla="val 50803"/>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9642373" y="4217125"/>
            <a:ext cx="2646878" cy="584775"/>
          </a:xfrm>
          <a:prstGeom prst="rect">
            <a:avLst/>
          </a:prstGeom>
          <a:noFill/>
          <a:ln w="28575">
            <a:noFill/>
          </a:ln>
        </p:spPr>
        <p:txBody>
          <a:bodyPr wrap="none" rtlCol="0">
            <a:spAutoFit/>
          </a:bodyPr>
          <a:lstStyle/>
          <a:p>
            <a:r>
              <a:rPr kumimoji="1" lang="ja-JP" altLang="en-US" sz="3200" dirty="0" smtClean="0">
                <a:solidFill>
                  <a:schemeClr val="accent2"/>
                </a:solidFill>
              </a:rPr>
              <a:t>行動を詳細化</a:t>
            </a:r>
            <a:endParaRPr kumimoji="1" lang="ja-JP" altLang="en-US" sz="3200" dirty="0">
              <a:solidFill>
                <a:schemeClr val="accent2"/>
              </a:solidFill>
            </a:endParaRPr>
          </a:p>
        </p:txBody>
      </p:sp>
      <p:sp>
        <p:nvSpPr>
          <p:cNvPr id="7" name="右中かっこ 6"/>
          <p:cNvSpPr/>
          <p:nvPr/>
        </p:nvSpPr>
        <p:spPr>
          <a:xfrm>
            <a:off x="9135699" y="5395418"/>
            <a:ext cx="221192" cy="584775"/>
          </a:xfrm>
          <a:prstGeom prst="rightBrace">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9642373" y="5395418"/>
            <a:ext cx="2646878" cy="584775"/>
          </a:xfrm>
          <a:prstGeom prst="rect">
            <a:avLst/>
          </a:prstGeom>
          <a:noFill/>
          <a:ln w="28575">
            <a:noFill/>
          </a:ln>
        </p:spPr>
        <p:txBody>
          <a:bodyPr wrap="none" rtlCol="0">
            <a:spAutoFit/>
          </a:bodyPr>
          <a:lstStyle/>
          <a:p>
            <a:r>
              <a:rPr kumimoji="1" lang="ja-JP" altLang="en-US" sz="3200" dirty="0" smtClean="0"/>
              <a:t>行動そのまま</a:t>
            </a:r>
            <a:endParaRPr kumimoji="1" lang="ja-JP" altLang="en-US" sz="3200" dirty="0"/>
          </a:p>
        </p:txBody>
      </p:sp>
      <p:cxnSp>
        <p:nvCxnSpPr>
          <p:cNvPr id="9" name="直線コネクタ 8"/>
          <p:cNvCxnSpPr/>
          <p:nvPr/>
        </p:nvCxnSpPr>
        <p:spPr>
          <a:xfrm>
            <a:off x="4572000" y="6010958"/>
            <a:ext cx="11575" cy="601884"/>
          </a:xfrm>
          <a:prstGeom prst="line">
            <a:avLst/>
          </a:prstGeom>
          <a:ln w="571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2" name="右中かっこ 11"/>
          <p:cNvSpPr/>
          <p:nvPr/>
        </p:nvSpPr>
        <p:spPr>
          <a:xfrm>
            <a:off x="9142744" y="4673867"/>
            <a:ext cx="214147" cy="585955"/>
          </a:xfrm>
          <a:prstGeom prst="rightBrace">
            <a:avLst>
              <a:gd name="adj1" fmla="val 8333"/>
              <a:gd name="adj2" fmla="val 50803"/>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773848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提案</a:t>
            </a:r>
            <a:r>
              <a:rPr kumimoji="1" lang="en-US" altLang="ja-JP" b="1" dirty="0" smtClean="0"/>
              <a:t>: </a:t>
            </a:r>
            <a:r>
              <a:rPr kumimoji="1" lang="ja-JP" altLang="en-US" b="1" dirty="0" smtClean="0"/>
              <a:t>内容的整合性に基づく報酬設計</a:t>
            </a:r>
            <a:endParaRPr kumimoji="1" lang="ja-JP" altLang="en-US" b="1" dirty="0"/>
          </a:p>
        </p:txBody>
      </p:sp>
      <p:sp>
        <p:nvSpPr>
          <p:cNvPr id="5" name="正方形/長方形 4"/>
          <p:cNvSpPr/>
          <p:nvPr/>
        </p:nvSpPr>
        <p:spPr>
          <a:xfrm>
            <a:off x="1322049" y="5053063"/>
            <a:ext cx="8233344" cy="369332"/>
          </a:xfrm>
          <a:prstGeom prst="rect">
            <a:avLst/>
          </a:prstGeom>
          <a:ln w="28575">
            <a:solidFill>
              <a:schemeClr val="accent2"/>
            </a:solidFill>
          </a:ln>
        </p:spPr>
        <p:txBody>
          <a:bodyPr wrap="none">
            <a:spAutoFit/>
          </a:bodyPr>
          <a:lstStyle/>
          <a:p>
            <a:pPr fontAlgn="ctr"/>
            <a:r>
              <a:rPr lang="ja-JP" altLang="en-US" dirty="0" smtClean="0">
                <a:solidFill>
                  <a:schemeClr val="accent2"/>
                </a:solidFill>
                <a:latin typeface="游ゴシック" panose="020B0400000000000000" pitchFamily="50" charset="-128"/>
              </a:rPr>
              <a:t>システム発話</a:t>
            </a:r>
            <a:r>
              <a:rPr lang="en-US" altLang="ja-JP" dirty="0" smtClean="0">
                <a:solidFill>
                  <a:schemeClr val="accent2"/>
                </a:solidFill>
                <a:latin typeface="游ゴシック" panose="020B0400000000000000" pitchFamily="50" charset="-128"/>
              </a:rPr>
              <a:t>1</a:t>
            </a:r>
            <a:r>
              <a:rPr lang="en-US" altLang="ja-JP" dirty="0" smtClean="0">
                <a:solidFill>
                  <a:srgbClr val="000000"/>
                </a:solidFill>
                <a:latin typeface="游ゴシック" panose="020B0400000000000000" pitchFamily="50" charset="-128"/>
              </a:rPr>
              <a:t>: </a:t>
            </a:r>
            <a:r>
              <a:rPr lang="ja-JP" altLang="en-US" dirty="0" smtClean="0">
                <a:solidFill>
                  <a:srgbClr val="000000"/>
                </a:solidFill>
                <a:latin typeface="游ゴシック" panose="020B0400000000000000" pitchFamily="50" charset="-128"/>
              </a:rPr>
              <a:t>スポーツを</a:t>
            </a:r>
            <a:r>
              <a:rPr lang="ja-JP" altLang="en-US" dirty="0"/>
              <a:t>する</a:t>
            </a:r>
            <a:r>
              <a:rPr lang="ja-JP" altLang="en-US" dirty="0" smtClean="0">
                <a:solidFill>
                  <a:srgbClr val="000000"/>
                </a:solidFill>
                <a:latin typeface="游ゴシック" panose="020B0400000000000000" pitchFamily="50" charset="-128"/>
              </a:rPr>
              <a:t>目的は何ですか？ </a:t>
            </a:r>
            <a:r>
              <a:rPr lang="en-US" altLang="ja-JP" dirty="0" smtClean="0">
                <a:solidFill>
                  <a:srgbClr val="000000"/>
                </a:solidFill>
                <a:latin typeface="游ゴシック" panose="020B0400000000000000" pitchFamily="50" charset="-128"/>
              </a:rPr>
              <a:t>(</a:t>
            </a:r>
            <a:r>
              <a:rPr lang="ja-JP" altLang="en-US" dirty="0" smtClean="0">
                <a:solidFill>
                  <a:srgbClr val="000000"/>
                </a:solidFill>
                <a:latin typeface="游ゴシック" panose="020B0400000000000000" pitchFamily="50" charset="-128"/>
              </a:rPr>
              <a:t>状態</a:t>
            </a:r>
            <a:r>
              <a:rPr lang="en-US" altLang="ja-JP" dirty="0" smtClean="0">
                <a:solidFill>
                  <a:srgbClr val="000000"/>
                </a:solidFill>
                <a:latin typeface="游ゴシック" panose="020B0400000000000000" pitchFamily="50" charset="-128"/>
              </a:rPr>
              <a:t>: </a:t>
            </a:r>
            <a:r>
              <a:rPr lang="ja-JP" altLang="en-US" dirty="0" smtClean="0">
                <a:solidFill>
                  <a:srgbClr val="000000"/>
                </a:solidFill>
                <a:latin typeface="游ゴシック" panose="020B0400000000000000" pitchFamily="50" charset="-128"/>
              </a:rPr>
              <a:t>指示語なし質問</a:t>
            </a:r>
            <a:r>
              <a:rPr lang="en-US" altLang="ja-JP" dirty="0" smtClean="0">
                <a:solidFill>
                  <a:srgbClr val="000000"/>
                </a:solidFill>
                <a:latin typeface="游ゴシック" panose="020B0400000000000000" pitchFamily="50" charset="-128"/>
              </a:rPr>
              <a:t>18)</a:t>
            </a:r>
            <a:endParaRPr lang="ja-JP" altLang="en-US" dirty="0">
              <a:solidFill>
                <a:srgbClr val="000000"/>
              </a:solidFill>
              <a:latin typeface="游ゴシック" panose="020B0400000000000000" pitchFamily="50" charset="-128"/>
            </a:endParaRPr>
          </a:p>
        </p:txBody>
      </p:sp>
      <p:sp>
        <p:nvSpPr>
          <p:cNvPr id="6" name="正方形/長方形 5"/>
          <p:cNvSpPr/>
          <p:nvPr/>
        </p:nvSpPr>
        <p:spPr>
          <a:xfrm>
            <a:off x="1322049" y="5906816"/>
            <a:ext cx="9616027" cy="369332"/>
          </a:xfrm>
          <a:prstGeom prst="rect">
            <a:avLst/>
          </a:prstGeom>
          <a:ln w="28575">
            <a:solidFill>
              <a:schemeClr val="accent2"/>
            </a:solidFill>
          </a:ln>
        </p:spPr>
        <p:txBody>
          <a:bodyPr wrap="square">
            <a:spAutoFit/>
          </a:bodyPr>
          <a:lstStyle/>
          <a:p>
            <a:pPr fontAlgn="ctr"/>
            <a:r>
              <a:rPr lang="ja-JP" altLang="en-US" dirty="0" smtClean="0">
                <a:solidFill>
                  <a:schemeClr val="accent2"/>
                </a:solidFill>
              </a:rPr>
              <a:t>システム発話</a:t>
            </a:r>
            <a:r>
              <a:rPr lang="en-US" altLang="ja-JP" dirty="0" smtClean="0">
                <a:solidFill>
                  <a:schemeClr val="accent2"/>
                </a:solidFill>
              </a:rPr>
              <a:t>2</a:t>
            </a:r>
            <a:r>
              <a:rPr lang="en-US" altLang="ja-JP" dirty="0" smtClean="0"/>
              <a:t>: </a:t>
            </a:r>
            <a:r>
              <a:rPr lang="ja-JP" altLang="en-US" dirty="0" smtClean="0"/>
              <a:t>そのスポーツのおすすめポイントを教えてください</a:t>
            </a:r>
            <a:r>
              <a:rPr lang="en-US" altLang="ja-JP" dirty="0" smtClean="0"/>
              <a:t>(</a:t>
            </a:r>
            <a:r>
              <a:rPr lang="ja-JP" altLang="en-US" dirty="0" smtClean="0"/>
              <a:t>行動</a:t>
            </a:r>
            <a:r>
              <a:rPr lang="en-US" altLang="ja-JP" dirty="0" smtClean="0"/>
              <a:t>: </a:t>
            </a:r>
            <a:r>
              <a:rPr lang="ja-JP" altLang="en-US" dirty="0" smtClean="0"/>
              <a:t>指示語あり質問</a:t>
            </a:r>
            <a:r>
              <a:rPr lang="en-US" altLang="ja-JP" dirty="0" smtClean="0"/>
              <a:t>0)</a:t>
            </a:r>
            <a:endParaRPr lang="ja-JP" altLang="en-US" dirty="0">
              <a:solidFill>
                <a:srgbClr val="000000"/>
              </a:solidFill>
              <a:latin typeface="游ゴシック" panose="020B0400000000000000" pitchFamily="50" charset="-128"/>
            </a:endParaRPr>
          </a:p>
        </p:txBody>
      </p:sp>
      <p:sp>
        <p:nvSpPr>
          <p:cNvPr id="7" name="下矢印 6"/>
          <p:cNvSpPr/>
          <p:nvPr/>
        </p:nvSpPr>
        <p:spPr>
          <a:xfrm>
            <a:off x="6407028" y="5484396"/>
            <a:ext cx="331774" cy="367788"/>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8" name="角丸四角形 7"/>
          <p:cNvSpPr/>
          <p:nvPr/>
        </p:nvSpPr>
        <p:spPr>
          <a:xfrm>
            <a:off x="953661" y="4700289"/>
            <a:ext cx="10227484" cy="1971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373838" y="5460094"/>
            <a:ext cx="1210588" cy="400110"/>
          </a:xfrm>
          <a:prstGeom prst="rect">
            <a:avLst/>
          </a:prstGeom>
        </p:spPr>
        <p:txBody>
          <a:bodyPr wrap="none">
            <a:spAutoFit/>
          </a:bodyPr>
          <a:lstStyle/>
          <a:p>
            <a:pPr fontAlgn="ctr"/>
            <a:r>
              <a:rPr lang="ja-JP" altLang="en-US" sz="2000" b="1" dirty="0" smtClean="0">
                <a:solidFill>
                  <a:schemeClr val="accent5"/>
                </a:solidFill>
              </a:rPr>
              <a:t>負の報酬</a:t>
            </a:r>
            <a:endParaRPr lang="ja-JP" altLang="en-US" sz="2000" b="1" dirty="0">
              <a:solidFill>
                <a:schemeClr val="accent5"/>
              </a:solidFill>
              <a:latin typeface="游ゴシック" panose="020B0400000000000000" pitchFamily="50" charset="-128"/>
            </a:endParaRPr>
          </a:p>
        </p:txBody>
      </p:sp>
      <p:graphicFrame>
        <p:nvGraphicFramePr>
          <p:cNvPr id="13" name="表 12"/>
          <p:cNvGraphicFramePr>
            <a:graphicFrameLocks noGrp="1"/>
          </p:cNvGraphicFramePr>
          <p:nvPr>
            <p:extLst>
              <p:ext uri="{D42A27DB-BD31-4B8C-83A1-F6EECF244321}">
                <p14:modId xmlns:p14="http://schemas.microsoft.com/office/powerpoint/2010/main" val="3520876803"/>
              </p:ext>
            </p:extLst>
          </p:nvPr>
        </p:nvGraphicFramePr>
        <p:xfrm>
          <a:off x="953661" y="3872248"/>
          <a:ext cx="7850474" cy="736600"/>
        </p:xfrm>
        <a:graphic>
          <a:graphicData uri="http://schemas.openxmlformats.org/drawingml/2006/table">
            <a:tbl>
              <a:tblPr firstRow="1" bandRow="1">
                <a:tableStyleId>{5C22544A-7EE6-4342-B048-85BDC9FD1C3A}</a:tableStyleId>
              </a:tblPr>
              <a:tblGrid>
                <a:gridCol w="2024208">
                  <a:extLst>
                    <a:ext uri="{9D8B030D-6E8A-4147-A177-3AD203B41FA5}">
                      <a16:colId xmlns:a16="http://schemas.microsoft.com/office/drawing/2014/main" val="2556442299"/>
                    </a:ext>
                  </a:extLst>
                </a:gridCol>
                <a:gridCol w="5826266">
                  <a:extLst>
                    <a:ext uri="{9D8B030D-6E8A-4147-A177-3AD203B41FA5}">
                      <a16:colId xmlns:a16="http://schemas.microsoft.com/office/drawing/2014/main" val="1782478830"/>
                    </a:ext>
                  </a:extLst>
                </a:gridCol>
              </a:tblGrid>
              <a:tr h="352999">
                <a:tc>
                  <a:txBody>
                    <a:bodyPr/>
                    <a:lstStyle/>
                    <a:p>
                      <a:r>
                        <a:rPr kumimoji="1" lang="ja-JP" altLang="en-US" dirty="0" smtClean="0"/>
                        <a:t>行動</a:t>
                      </a:r>
                      <a:endParaRPr kumimoji="1" lang="ja-JP" altLang="en-US" dirty="0"/>
                    </a:p>
                  </a:txBody>
                  <a:tcPr/>
                </a:tc>
                <a:tc>
                  <a:txBody>
                    <a:bodyPr/>
                    <a:lstStyle/>
                    <a:p>
                      <a:r>
                        <a:rPr kumimoji="1" lang="en-US" altLang="ja-JP" dirty="0" smtClean="0"/>
                        <a:t>blacklist(</a:t>
                      </a:r>
                      <a:r>
                        <a:rPr kumimoji="1" lang="ja-JP" altLang="en-US" dirty="0" smtClean="0"/>
                        <a:t>状態</a:t>
                      </a:r>
                      <a:r>
                        <a:rPr kumimoji="1" lang="en-US" altLang="ja-JP" dirty="0" smtClean="0"/>
                        <a:t>)</a:t>
                      </a:r>
                      <a:endParaRPr kumimoji="1" lang="ja-JP" altLang="en-US" dirty="0"/>
                    </a:p>
                  </a:txBody>
                  <a:tcPr/>
                </a:tc>
                <a:extLst>
                  <a:ext uri="{0D108BD9-81ED-4DB2-BD59-A6C34878D82A}">
                    <a16:rowId xmlns:a16="http://schemas.microsoft.com/office/drawing/2014/main" val="4268530162"/>
                  </a:ext>
                </a:extLst>
              </a:tr>
              <a:tr h="370840">
                <a:tc>
                  <a:txBody>
                    <a:bodyPr/>
                    <a:lstStyle/>
                    <a:p>
                      <a:r>
                        <a:rPr kumimoji="1" lang="ja-JP" altLang="en-US" dirty="0" smtClean="0"/>
                        <a:t>指示語あり質問</a:t>
                      </a:r>
                      <a:r>
                        <a:rPr kumimoji="1" lang="en-US" altLang="ja-JP" dirty="0" smtClean="0"/>
                        <a:t>0</a:t>
                      </a:r>
                      <a:endParaRPr kumimoji="1" lang="ja-JP" altLang="en-US" dirty="0"/>
                    </a:p>
                  </a:txBody>
                  <a:tcPr/>
                </a:tc>
                <a:tc>
                  <a:txBody>
                    <a:bodyPr/>
                    <a:lstStyle/>
                    <a:p>
                      <a:r>
                        <a:rPr kumimoji="1" lang="ja-JP" altLang="en-US" dirty="0" smtClean="0"/>
                        <a:t>指示語なし質問</a:t>
                      </a:r>
                      <a:r>
                        <a:rPr kumimoji="1" lang="en-US" altLang="ja-JP" dirty="0" smtClean="0"/>
                        <a:t>18</a:t>
                      </a:r>
                      <a:r>
                        <a:rPr kumimoji="1" lang="ja-JP" altLang="en-US" dirty="0" err="1" smtClean="0"/>
                        <a:t>，</a:t>
                      </a:r>
                      <a:r>
                        <a:rPr kumimoji="1" lang="ja-JP" altLang="en-US" dirty="0" smtClean="0"/>
                        <a:t>指示語なし・・・，・・・</a:t>
                      </a:r>
                      <a:endParaRPr kumimoji="1" lang="ja-JP" altLang="en-US" dirty="0"/>
                    </a:p>
                  </a:txBody>
                  <a:tcPr/>
                </a:tc>
                <a:extLst>
                  <a:ext uri="{0D108BD9-81ED-4DB2-BD59-A6C34878D82A}">
                    <a16:rowId xmlns:a16="http://schemas.microsoft.com/office/drawing/2014/main" val="1780050930"/>
                  </a:ext>
                </a:extLst>
              </a:tr>
            </a:tbl>
          </a:graphicData>
        </a:graphic>
      </p:graphicFrame>
      <p:sp>
        <p:nvSpPr>
          <p:cNvPr id="14" name="コンテンツ プレースホルダー 2"/>
          <p:cNvSpPr>
            <a:spLocks noGrp="1"/>
          </p:cNvSpPr>
          <p:nvPr>
            <p:ph idx="1"/>
          </p:nvPr>
        </p:nvSpPr>
        <p:spPr>
          <a:xfrm>
            <a:off x="953661" y="1586030"/>
            <a:ext cx="9984415" cy="1743699"/>
          </a:xfrm>
        </p:spPr>
        <p:txBody>
          <a:bodyPr>
            <a:normAutofit lnSpcReduction="10000"/>
          </a:bodyPr>
          <a:lstStyle/>
          <a:p>
            <a:r>
              <a:rPr lang="ja-JP" altLang="en-US" dirty="0" smtClean="0"/>
              <a:t>各システム行動に関して，このシステム発話</a:t>
            </a:r>
            <a:r>
              <a:rPr lang="en-US" altLang="ja-JP" dirty="0" smtClean="0"/>
              <a:t>(</a:t>
            </a:r>
            <a:r>
              <a:rPr lang="ja-JP" altLang="en-US" dirty="0" smtClean="0"/>
              <a:t>状態</a:t>
            </a:r>
            <a:r>
              <a:rPr lang="en-US" altLang="ja-JP" dirty="0" smtClean="0"/>
              <a:t>)</a:t>
            </a:r>
            <a:r>
              <a:rPr lang="ja-JP" altLang="en-US" dirty="0" smtClean="0"/>
              <a:t>のあとに来てはいけない</a:t>
            </a:r>
            <a:r>
              <a:rPr lang="ja-JP" altLang="en-US" dirty="0"/>
              <a:t>と</a:t>
            </a:r>
            <a:r>
              <a:rPr lang="ja-JP" altLang="en-US" dirty="0" smtClean="0"/>
              <a:t>いう関係を記述</a:t>
            </a:r>
            <a:r>
              <a:rPr lang="en-US" altLang="ja-JP" dirty="0" smtClean="0"/>
              <a:t>(blacklist)</a:t>
            </a:r>
          </a:p>
          <a:p>
            <a:r>
              <a:rPr lang="ja-JP" altLang="en-US" dirty="0" smtClean="0"/>
              <a:t>とった行動の</a:t>
            </a:r>
            <a:r>
              <a:rPr lang="en-US" altLang="ja-JP" dirty="0" smtClean="0"/>
              <a:t>blacklist</a:t>
            </a:r>
            <a:r>
              <a:rPr lang="ja-JP" altLang="en-US" dirty="0" smtClean="0"/>
              <a:t>に現在の状態が入っていたら負の報酬</a:t>
            </a:r>
            <a:endParaRPr lang="en-US" altLang="ja-JP" dirty="0" smtClean="0"/>
          </a:p>
          <a:p>
            <a:pPr marL="457200" lvl="1" indent="0">
              <a:buNone/>
            </a:pPr>
            <a:r>
              <a:rPr lang="en-US" altLang="ja-JP" dirty="0" smtClean="0">
                <a:solidFill>
                  <a:srgbClr val="FF0000"/>
                </a:solidFill>
              </a:rPr>
              <a:t>- </a:t>
            </a:r>
            <a:r>
              <a:rPr lang="ja-JP" altLang="en-US" dirty="0" smtClean="0">
                <a:solidFill>
                  <a:srgbClr val="FF0000"/>
                </a:solidFill>
              </a:rPr>
              <a:t>破綻が生じる行動は選択されづらくなる</a:t>
            </a:r>
            <a:endParaRPr lang="en-US" altLang="ja-JP" dirty="0" smtClean="0">
              <a:solidFill>
                <a:srgbClr val="FF0000"/>
              </a:solidFill>
            </a:endParaRPr>
          </a:p>
        </p:txBody>
      </p:sp>
      <p:sp>
        <p:nvSpPr>
          <p:cNvPr id="15" name="テキスト ボックス 14"/>
          <p:cNvSpPr txBox="1"/>
          <p:nvPr/>
        </p:nvSpPr>
        <p:spPr>
          <a:xfrm>
            <a:off x="953660" y="3421171"/>
            <a:ext cx="4891555" cy="461665"/>
          </a:xfrm>
          <a:prstGeom prst="rect">
            <a:avLst/>
          </a:prstGeom>
          <a:noFill/>
          <a:ln w="28575">
            <a:solidFill>
              <a:schemeClr val="tx1"/>
            </a:solidFill>
          </a:ln>
        </p:spPr>
        <p:txBody>
          <a:bodyPr wrap="square" rtlCol="0">
            <a:spAutoFit/>
          </a:bodyPr>
          <a:lstStyle/>
          <a:p>
            <a:r>
              <a:rPr kumimoji="1" lang="ja-JP" altLang="en-US" sz="2400" dirty="0" smtClean="0"/>
              <a:t>指示語あり質問</a:t>
            </a:r>
            <a:r>
              <a:rPr kumimoji="1" lang="en-US" altLang="ja-JP" sz="2400" dirty="0" smtClean="0"/>
              <a:t>0(</a:t>
            </a:r>
            <a:r>
              <a:rPr lang="ja-JP" altLang="en-US" sz="2400" dirty="0" smtClean="0"/>
              <a:t>行動</a:t>
            </a:r>
            <a:r>
              <a:rPr lang="en-US" altLang="ja-JP" sz="2400" dirty="0" smtClean="0"/>
              <a:t>)</a:t>
            </a:r>
            <a:r>
              <a:rPr kumimoji="1" lang="ja-JP" altLang="en-US" sz="2400" dirty="0" smtClean="0"/>
              <a:t>の</a:t>
            </a:r>
            <a:r>
              <a:rPr kumimoji="1" lang="en-US" altLang="ja-JP" sz="2400" dirty="0" smtClean="0"/>
              <a:t>blacklist</a:t>
            </a:r>
            <a:endParaRPr kumimoji="1" lang="ja-JP" altLang="en-US" sz="2400" dirty="0"/>
          </a:p>
        </p:txBody>
      </p:sp>
      <p:sp>
        <p:nvSpPr>
          <p:cNvPr id="16" name="正方形/長方形 15"/>
          <p:cNvSpPr/>
          <p:nvPr/>
        </p:nvSpPr>
        <p:spPr>
          <a:xfrm>
            <a:off x="1249220" y="5475483"/>
            <a:ext cx="3741730" cy="369332"/>
          </a:xfrm>
          <a:prstGeom prst="rect">
            <a:avLst/>
          </a:prstGeom>
        </p:spPr>
        <p:txBody>
          <a:bodyPr wrap="none">
            <a:spAutoFit/>
          </a:bodyPr>
          <a:lstStyle/>
          <a:p>
            <a:pPr fontAlgn="ctr"/>
            <a:r>
              <a:rPr lang="ja-JP" altLang="en-US" dirty="0">
                <a:solidFill>
                  <a:schemeClr val="accent5"/>
                </a:solidFill>
              </a:rPr>
              <a:t> </a:t>
            </a:r>
            <a:r>
              <a:rPr lang="ja-JP" altLang="en-US" dirty="0" smtClean="0">
                <a:solidFill>
                  <a:schemeClr val="accent5"/>
                </a:solidFill>
              </a:rPr>
              <a:t>ユーザ発話</a:t>
            </a:r>
            <a:r>
              <a:rPr lang="en-US" altLang="ja-JP" dirty="0" smtClean="0">
                <a:solidFill>
                  <a:schemeClr val="accent5"/>
                </a:solidFill>
              </a:rPr>
              <a:t>1</a:t>
            </a:r>
            <a:r>
              <a:rPr lang="en-US" altLang="ja-JP" dirty="0" smtClean="0"/>
              <a:t>: </a:t>
            </a:r>
            <a:r>
              <a:rPr lang="ja-JP" altLang="en-US" dirty="0" smtClean="0"/>
              <a:t>健康のためですかね</a:t>
            </a:r>
            <a:endParaRPr lang="ja-JP" altLang="en-US" dirty="0">
              <a:solidFill>
                <a:srgbClr val="000000"/>
              </a:solidFill>
              <a:latin typeface="游ゴシック" panose="020B0400000000000000" pitchFamily="50" charset="-128"/>
            </a:endParaRPr>
          </a:p>
        </p:txBody>
      </p:sp>
    </p:spTree>
    <p:extLst>
      <p:ext uri="{BB962C8B-B14F-4D97-AF65-F5344CB8AC3E}">
        <p14:creationId xmlns:p14="http://schemas.microsoft.com/office/powerpoint/2010/main" val="2730077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学習</a:t>
            </a:r>
            <a:r>
              <a:rPr kumimoji="1" lang="ja-JP" altLang="en-US" b="1" dirty="0" smtClean="0"/>
              <a:t>条件</a:t>
            </a:r>
            <a:endParaRPr kumimoji="1" lang="ja-JP" altLang="en-US" b="1"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455235"/>
                <a:ext cx="10863805" cy="4351338"/>
              </a:xfrm>
            </p:spPr>
            <p:txBody>
              <a:bodyPr/>
              <a:lstStyle/>
              <a:p>
                <a:r>
                  <a:rPr kumimoji="1" lang="ja-JP" altLang="en-US" dirty="0" smtClean="0"/>
                  <a:t>発話集合</a:t>
                </a:r>
                <a:r>
                  <a:rPr kumimoji="1" lang="en-US" altLang="ja-JP" dirty="0" smtClean="0"/>
                  <a:t>: </a:t>
                </a:r>
                <a:r>
                  <a:rPr kumimoji="1" lang="ja-JP" altLang="en-US" dirty="0" smtClean="0"/>
                  <a:t>雑談対話コーパス</a:t>
                </a:r>
                <a:r>
                  <a:rPr lang="en-US" altLang="ja-JP" dirty="0" smtClean="0"/>
                  <a:t>Hazumi1902</a:t>
                </a:r>
                <a:r>
                  <a:rPr kumimoji="1" lang="ja-JP" altLang="en-US" dirty="0" smtClean="0"/>
                  <a:t>から抜粋</a:t>
                </a:r>
                <a:endParaRPr kumimoji="1" lang="en-US" altLang="ja-JP" dirty="0" smtClean="0"/>
              </a:p>
              <a:p>
                <a:pPr marL="457200" lvl="1" indent="0">
                  <a:buNone/>
                </a:pPr>
                <a:r>
                  <a:rPr lang="en-US" altLang="ja-JP" dirty="0" smtClean="0"/>
                  <a:t>- </a:t>
                </a:r>
                <a:r>
                  <a:rPr lang="ja-JP" altLang="en-US" dirty="0" smtClean="0"/>
                  <a:t>話題「スポーツ」「音楽」「食事」「旅行」と，どの話題にも用いられる「</a:t>
                </a:r>
                <a:r>
                  <a:rPr lang="en-US" altLang="ja-JP" dirty="0" smtClean="0"/>
                  <a:t>default</a:t>
                </a:r>
                <a:r>
                  <a:rPr lang="ja-JP" altLang="en-US" dirty="0" smtClean="0"/>
                  <a:t>」発話に関する計</a:t>
                </a:r>
                <a:r>
                  <a:rPr lang="en-US" altLang="ja-JP" dirty="0" smtClean="0"/>
                  <a:t>117</a:t>
                </a:r>
                <a:r>
                  <a:rPr lang="ja-JP" altLang="en-US" dirty="0" smtClean="0"/>
                  <a:t>発話</a:t>
                </a:r>
                <a:endParaRPr kumimoji="1" lang="en-US" altLang="ja-JP" dirty="0" smtClean="0"/>
              </a:p>
              <a:p>
                <a:r>
                  <a:rPr lang="ja-JP" altLang="en-US" dirty="0"/>
                  <a:t>学習</a:t>
                </a:r>
                <a:r>
                  <a:rPr lang="ja-JP" altLang="en-US" dirty="0" smtClean="0"/>
                  <a:t>方法</a:t>
                </a:r>
                <a:r>
                  <a:rPr lang="en-US" altLang="ja-JP" dirty="0" smtClean="0"/>
                  <a:t>: Q</a:t>
                </a:r>
                <a:r>
                  <a:rPr lang="ja-JP" altLang="en-US" dirty="0" smtClean="0"/>
                  <a:t>学習</a:t>
                </a:r>
                <a:endParaRPr lang="en-US" altLang="ja-JP" dirty="0" smtClean="0"/>
              </a:p>
              <a:p>
                <a:pPr marL="457200" lvl="1" indent="0">
                  <a:buNone/>
                </a:pPr>
                <a:r>
                  <a:rPr lang="en-US" altLang="ja-JP" b="0" dirty="0" smtClean="0"/>
                  <a:t>- </a:t>
                </a:r>
                <a14:m>
                  <m:oMath xmlns:m="http://schemas.openxmlformats.org/officeDocument/2006/math">
                    <m:r>
                      <a:rPr lang="en-US" altLang="ja-JP" b="0" i="1" smtClean="0">
                        <a:latin typeface="Cambria Math" panose="02040503050406030204" pitchFamily="18" charset="0"/>
                      </a:rPr>
                      <m:t>𝑄</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𝑡</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𝛾</m:t>
                    </m:r>
                    <m:r>
                      <a:rPr lang="en-US" altLang="ja-JP" b="0" i="1" smtClean="0">
                        <a:latin typeface="Cambria Math" panose="02040503050406030204" pitchFamily="18" charset="0"/>
                        <a:ea typeface="Cambria Math" panose="02040503050406030204" pitchFamily="18" charset="0"/>
                      </a:rPr>
                      <m:t>𝑄</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oMath>
                </a14:m>
                <a:endParaRPr lang="en-US" altLang="ja-JP" dirty="0" smtClean="0"/>
              </a:p>
              <a:p>
                <a:pPr marL="457200" lvl="1" indent="0">
                  <a:buNone/>
                </a:pPr>
                <a:r>
                  <a:rPr lang="en-US" altLang="ja-JP" b="0" dirty="0" smtClean="0"/>
                  <a:t>- </a:t>
                </a:r>
                <a14:m>
                  <m:oMath xmlns:m="http://schemas.openxmlformats.org/officeDocument/2006/math">
                    <m:r>
                      <a:rPr lang="ja-JP" altLang="en-US" b="0" i="1" dirty="0">
                        <a:latin typeface="Cambria Math" panose="02040503050406030204" pitchFamily="18" charset="0"/>
                      </a:rPr>
                      <m:t>学習率</m:t>
                    </m:r>
                    <m:r>
                      <a:rPr lang="en-US" altLang="ja-JP" b="0" i="1" smtClean="0">
                        <a:latin typeface="Cambria Math" panose="02040503050406030204" pitchFamily="18" charset="0"/>
                      </a:rPr>
                      <m:t>𝛼</m:t>
                    </m:r>
                    <m:r>
                      <a:rPr lang="en-US" altLang="ja-JP" b="0" i="1" smtClean="0">
                        <a:latin typeface="Cambria Math" panose="02040503050406030204" pitchFamily="18" charset="0"/>
                      </a:rPr>
                      <m:t>=0.1, </m:t>
                    </m:r>
                    <m:r>
                      <a:rPr lang="ja-JP" altLang="en-US" i="1">
                        <a:latin typeface="Cambria Math" panose="02040503050406030204" pitchFamily="18" charset="0"/>
                      </a:rPr>
                      <m:t>割引率</m:t>
                    </m:r>
                    <m:r>
                      <a:rPr lang="en-US" altLang="ja-JP" b="0" i="1" smtClean="0">
                        <a:latin typeface="Cambria Math" panose="02040503050406030204" pitchFamily="18" charset="0"/>
                      </a:rPr>
                      <m:t>𝛾</m:t>
                    </m:r>
                    <m:r>
                      <a:rPr lang="en-US" altLang="ja-JP" b="0" i="1" smtClean="0">
                        <a:latin typeface="Cambria Math" panose="02040503050406030204" pitchFamily="18" charset="0"/>
                      </a:rPr>
                      <m:t>=0.9,</m:t>
                    </m:r>
                    <m:r>
                      <a:rPr lang="ja-JP" altLang="en-US" i="1">
                        <a:latin typeface="Cambria Math" panose="02040503050406030204" pitchFamily="18" charset="0"/>
                      </a:rPr>
                      <m:t>状態</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ja-JP" altLang="en-US" i="1">
                        <a:latin typeface="Cambria Math" panose="02040503050406030204" pitchFamily="18" charset="0"/>
                      </a:rPr>
                      <m:t>行動</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ja-JP" altLang="en-US" i="1">
                        <a:latin typeface="Cambria Math" panose="02040503050406030204" pitchFamily="18" charset="0"/>
                      </a:rPr>
                      <m:t>報酬</m:t>
                    </m:r>
                    <m:r>
                      <a:rPr lang="en-US" altLang="ja-JP" b="0" i="1" smtClean="0">
                        <a:latin typeface="Cambria Math" panose="02040503050406030204" pitchFamily="18" charset="0"/>
                      </a:rPr>
                      <m:t>𝑟</m:t>
                    </m:r>
                  </m:oMath>
                </a14:m>
                <a:endParaRPr lang="en-US" altLang="ja-JP" dirty="0" smtClean="0"/>
              </a:p>
              <a:p>
                <a:r>
                  <a:rPr lang="ja-JP" altLang="en-US" dirty="0" smtClean="0"/>
                  <a:t>エピソード数</a:t>
                </a:r>
                <a:r>
                  <a:rPr lang="en-US" altLang="ja-JP" dirty="0" smtClean="0"/>
                  <a:t>: </a:t>
                </a:r>
                <a:r>
                  <a:rPr lang="ja-JP" altLang="en-US" dirty="0" smtClean="0"/>
                  <a:t>探索空間</a:t>
                </a:r>
                <a:r>
                  <a:rPr lang="en-US" altLang="ja-JP" dirty="0" smtClean="0"/>
                  <a:t>(</a:t>
                </a:r>
                <a:r>
                  <a:rPr lang="ja-JP" altLang="en-US" dirty="0" smtClean="0"/>
                  <a:t>行動数</a:t>
                </a:r>
                <a:r>
                  <a:rPr lang="en-US" altLang="ja-JP" dirty="0" smtClean="0"/>
                  <a:t>×</a:t>
                </a:r>
                <a:r>
                  <a:rPr lang="ja-JP" altLang="en-US" dirty="0" smtClean="0"/>
                  <a:t>状態数</a:t>
                </a:r>
                <a:r>
                  <a:rPr lang="en-US" altLang="ja-JP" dirty="0" smtClean="0"/>
                  <a:t>)</a:t>
                </a:r>
                <a:r>
                  <a:rPr lang="ja-JP" altLang="en-US" dirty="0" smtClean="0"/>
                  <a:t>のサイズに比例と</a:t>
                </a:r>
                <a:r>
                  <a:rPr lang="ja-JP" altLang="en-US" dirty="0" smtClean="0"/>
                  <a:t>決めた</a:t>
                </a:r>
                <a:endParaRPr lang="en-US" altLang="ja-JP" dirty="0" smtClean="0"/>
              </a:p>
              <a:p>
                <a:pPr marL="457200" lvl="1" indent="0">
                  <a:buNone/>
                </a:pPr>
                <a:r>
                  <a:rPr lang="en-US" altLang="ja-JP" dirty="0" smtClean="0"/>
                  <a:t>- 10</a:t>
                </a:r>
                <a:r>
                  <a:rPr lang="ja-JP" altLang="en-US" dirty="0" smtClean="0"/>
                  <a:t>交換を</a:t>
                </a:r>
                <a:r>
                  <a:rPr lang="en-US" altLang="ja-JP" dirty="0" smtClean="0"/>
                  <a:t>1</a:t>
                </a:r>
                <a:r>
                  <a:rPr lang="ja-JP" altLang="en-US" dirty="0" smtClean="0"/>
                  <a:t>エピソードとした．</a:t>
                </a:r>
                <a:r>
                  <a:rPr lang="en-US" altLang="ja-JP" dirty="0" smtClean="0"/>
                  <a:t>(</a:t>
                </a:r>
                <a:r>
                  <a:rPr lang="ja-JP" altLang="en-US" dirty="0" smtClean="0"/>
                  <a:t>交換</a:t>
                </a:r>
                <a:r>
                  <a:rPr lang="en-US" altLang="ja-JP" dirty="0" smtClean="0"/>
                  <a:t>: </a:t>
                </a:r>
                <a:r>
                  <a:rPr lang="ja-JP" altLang="en-US" dirty="0" smtClean="0"/>
                  <a:t>システム発話とユーザ発話の</a:t>
                </a:r>
                <a:r>
                  <a:rPr lang="en-US" altLang="ja-JP" dirty="0" smtClean="0"/>
                  <a:t>1</a:t>
                </a:r>
                <a:r>
                  <a:rPr lang="ja-JP" altLang="en-US" dirty="0" smtClean="0"/>
                  <a:t>対</a:t>
                </a:r>
                <a:r>
                  <a:rPr lang="en-US" altLang="ja-JP" dirty="0" smtClean="0"/>
                  <a:t>)</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455235"/>
                <a:ext cx="10863805" cy="4351338"/>
              </a:xfrm>
              <a:blipFill>
                <a:blip r:embed="rId3"/>
                <a:stretch>
                  <a:fillRect l="-1010" t="-2381" r="-730"/>
                </a:stretch>
              </a:blipFill>
            </p:spPr>
            <p:txBody>
              <a:bodyPr/>
              <a:lstStyle/>
              <a:p>
                <a:r>
                  <a:rPr lang="ja-JP" altLang="en-US">
                    <a:noFill/>
                  </a:rPr>
                  <a:t> </a:t>
                </a:r>
              </a:p>
            </p:txBody>
          </p:sp>
        </mc:Fallback>
      </mc:AlternateContent>
      <p:graphicFrame>
        <p:nvGraphicFramePr>
          <p:cNvPr id="18" name="表 17"/>
          <p:cNvGraphicFramePr>
            <a:graphicFrameLocks noGrp="1"/>
          </p:cNvGraphicFramePr>
          <p:nvPr>
            <p:extLst>
              <p:ext uri="{D42A27DB-BD31-4B8C-83A1-F6EECF244321}">
                <p14:modId xmlns:p14="http://schemas.microsoft.com/office/powerpoint/2010/main" val="873891901"/>
              </p:ext>
            </p:extLst>
          </p:nvPr>
        </p:nvGraphicFramePr>
        <p:xfrm>
          <a:off x="1225665" y="4874839"/>
          <a:ext cx="8127999" cy="1483360"/>
        </p:xfrm>
        <a:graphic>
          <a:graphicData uri="http://schemas.openxmlformats.org/drawingml/2006/table">
            <a:tbl>
              <a:tblPr firstRow="1" bandRow="1">
                <a:tableStyleId>{5C22544A-7EE6-4342-B048-85BDC9FD1C3A}</a:tableStyleId>
              </a:tblPr>
              <a:tblGrid>
                <a:gridCol w="3013825">
                  <a:extLst>
                    <a:ext uri="{9D8B030D-6E8A-4147-A177-3AD203B41FA5}">
                      <a16:colId xmlns:a16="http://schemas.microsoft.com/office/drawing/2014/main" val="1034276997"/>
                    </a:ext>
                  </a:extLst>
                </a:gridCol>
                <a:gridCol w="2527070">
                  <a:extLst>
                    <a:ext uri="{9D8B030D-6E8A-4147-A177-3AD203B41FA5}">
                      <a16:colId xmlns:a16="http://schemas.microsoft.com/office/drawing/2014/main" val="880108087"/>
                    </a:ext>
                  </a:extLst>
                </a:gridCol>
                <a:gridCol w="2587104">
                  <a:extLst>
                    <a:ext uri="{9D8B030D-6E8A-4147-A177-3AD203B41FA5}">
                      <a16:colId xmlns:a16="http://schemas.microsoft.com/office/drawing/2014/main" val="3129009334"/>
                    </a:ext>
                  </a:extLst>
                </a:gridCol>
              </a:tblGrid>
              <a:tr h="370840">
                <a:tc>
                  <a:txBody>
                    <a:bodyPr/>
                    <a:lstStyle/>
                    <a:p>
                      <a:endParaRPr kumimoji="1" lang="ja-JP" altLang="en-US" dirty="0"/>
                    </a:p>
                  </a:txBody>
                  <a:tcPr/>
                </a:tc>
                <a:tc>
                  <a:txBody>
                    <a:bodyPr/>
                    <a:lstStyle/>
                    <a:p>
                      <a:r>
                        <a:rPr kumimoji="1" lang="ja-JP" altLang="en-US" dirty="0" smtClean="0"/>
                        <a:t>探索空間のサイズ</a:t>
                      </a:r>
                      <a:endParaRPr kumimoji="1" lang="ja-JP" altLang="en-US" dirty="0"/>
                    </a:p>
                  </a:txBody>
                  <a:tcPr/>
                </a:tc>
                <a:tc>
                  <a:txBody>
                    <a:bodyPr/>
                    <a:lstStyle/>
                    <a:p>
                      <a:r>
                        <a:rPr kumimoji="1" lang="ja-JP" altLang="en-US" dirty="0" smtClean="0"/>
                        <a:t>エピソード数</a:t>
                      </a:r>
                      <a:endParaRPr kumimoji="1" lang="ja-JP" altLang="en-US" dirty="0"/>
                    </a:p>
                  </a:txBody>
                  <a:tcPr/>
                </a:tc>
                <a:extLst>
                  <a:ext uri="{0D108BD9-81ED-4DB2-BD59-A6C34878D82A}">
                    <a16:rowId xmlns:a16="http://schemas.microsoft.com/office/drawing/2014/main" val="1451274168"/>
                  </a:ext>
                </a:extLst>
              </a:tr>
              <a:tr h="370840">
                <a:tc>
                  <a:txBody>
                    <a:bodyPr/>
                    <a:lstStyle/>
                    <a:p>
                      <a:r>
                        <a:rPr kumimoji="1" lang="ja-JP" altLang="en-US" dirty="0" smtClean="0"/>
                        <a:t>提案手法</a:t>
                      </a:r>
                      <a:endParaRPr kumimoji="1" lang="ja-JP" altLang="en-US" dirty="0"/>
                    </a:p>
                  </a:txBody>
                  <a:tcPr/>
                </a:tc>
                <a:tc>
                  <a:txBody>
                    <a:bodyPr/>
                    <a:lstStyle/>
                    <a:p>
                      <a:r>
                        <a:rPr kumimoji="1" lang="en-US" altLang="ja-JP" dirty="0" smtClean="0"/>
                        <a:t>5955</a:t>
                      </a:r>
                      <a:endParaRPr kumimoji="1" lang="ja-JP" altLang="en-US" dirty="0"/>
                    </a:p>
                  </a:txBody>
                  <a:tcPr/>
                </a:tc>
                <a:tc>
                  <a:txBody>
                    <a:bodyPr/>
                    <a:lstStyle/>
                    <a:p>
                      <a:r>
                        <a:rPr kumimoji="1" lang="en-US" altLang="ja-JP" dirty="0" smtClean="0"/>
                        <a:t>31000</a:t>
                      </a:r>
                      <a:endParaRPr kumimoji="1" lang="ja-JP" altLang="en-US" dirty="0"/>
                    </a:p>
                  </a:txBody>
                  <a:tcPr/>
                </a:tc>
                <a:extLst>
                  <a:ext uri="{0D108BD9-81ED-4DB2-BD59-A6C34878D82A}">
                    <a16:rowId xmlns:a16="http://schemas.microsoft.com/office/drawing/2014/main" val="1834405344"/>
                  </a:ext>
                </a:extLst>
              </a:tr>
              <a:tr h="370840">
                <a:tc>
                  <a:txBody>
                    <a:bodyPr/>
                    <a:lstStyle/>
                    <a:p>
                      <a:r>
                        <a:rPr kumimoji="1" lang="ja-JP" altLang="en-US" dirty="0" smtClean="0"/>
                        <a:t>対話行為を行動とする手法</a:t>
                      </a:r>
                      <a:endParaRPr kumimoji="1" lang="ja-JP" altLang="en-US" dirty="0"/>
                    </a:p>
                  </a:txBody>
                  <a:tcPr/>
                </a:tc>
                <a:tc>
                  <a:txBody>
                    <a:bodyPr/>
                    <a:lstStyle/>
                    <a:p>
                      <a:r>
                        <a:rPr kumimoji="1" lang="en-US" altLang="ja-JP" dirty="0" smtClean="0"/>
                        <a:t>192</a:t>
                      </a:r>
                      <a:endParaRPr kumimoji="1" lang="ja-JP" altLang="en-US" dirty="0"/>
                    </a:p>
                  </a:txBody>
                  <a:tcPr/>
                </a:tc>
                <a:tc>
                  <a:txBody>
                    <a:bodyPr/>
                    <a:lstStyle/>
                    <a:p>
                      <a:r>
                        <a:rPr kumimoji="1" lang="en-US" altLang="ja-JP" dirty="0" smtClean="0"/>
                        <a:t>1000</a:t>
                      </a:r>
                      <a:endParaRPr kumimoji="1" lang="ja-JP" altLang="en-US" dirty="0"/>
                    </a:p>
                  </a:txBody>
                  <a:tcPr/>
                </a:tc>
                <a:extLst>
                  <a:ext uri="{0D108BD9-81ED-4DB2-BD59-A6C34878D82A}">
                    <a16:rowId xmlns:a16="http://schemas.microsoft.com/office/drawing/2014/main" val="1048293531"/>
                  </a:ext>
                </a:extLst>
              </a:tr>
              <a:tr h="370840">
                <a:tc>
                  <a:txBody>
                    <a:bodyPr/>
                    <a:lstStyle/>
                    <a:p>
                      <a:r>
                        <a:rPr kumimoji="1" lang="ja-JP" altLang="en-US" dirty="0" smtClean="0"/>
                        <a:t>発話全てを行動とする手法</a:t>
                      </a:r>
                      <a:endParaRPr kumimoji="1" lang="ja-JP" altLang="en-US" dirty="0"/>
                    </a:p>
                  </a:txBody>
                  <a:tcPr/>
                </a:tc>
                <a:tc>
                  <a:txBody>
                    <a:bodyPr/>
                    <a:lstStyle/>
                    <a:p>
                      <a:r>
                        <a:rPr kumimoji="1" lang="en-US" altLang="ja-JP" dirty="0" smtClean="0"/>
                        <a:t>14157</a:t>
                      </a:r>
                      <a:endParaRPr kumimoji="1" lang="ja-JP" altLang="en-US" dirty="0"/>
                    </a:p>
                  </a:txBody>
                  <a:tcPr/>
                </a:tc>
                <a:tc>
                  <a:txBody>
                    <a:bodyPr/>
                    <a:lstStyle/>
                    <a:p>
                      <a:r>
                        <a:rPr kumimoji="1" lang="en-US" altLang="ja-JP" dirty="0" smtClean="0"/>
                        <a:t>76000</a:t>
                      </a:r>
                      <a:endParaRPr kumimoji="1" lang="ja-JP" altLang="en-US" dirty="0"/>
                    </a:p>
                  </a:txBody>
                  <a:tcPr/>
                </a:tc>
                <a:extLst>
                  <a:ext uri="{0D108BD9-81ED-4DB2-BD59-A6C34878D82A}">
                    <a16:rowId xmlns:a16="http://schemas.microsoft.com/office/drawing/2014/main" val="3267308464"/>
                  </a:ext>
                </a:extLst>
              </a:tr>
            </a:tbl>
          </a:graphicData>
        </a:graphic>
      </p:graphicFrame>
    </p:spTree>
    <p:extLst>
      <p:ext uri="{BB962C8B-B14F-4D97-AF65-F5344CB8AC3E}">
        <p14:creationId xmlns:p14="http://schemas.microsoft.com/office/powerpoint/2010/main" val="3157385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 </a:t>
            </a:r>
            <a:r>
              <a:rPr kumimoji="1" lang="ja-JP" altLang="en-US" b="1" dirty="0" smtClean="0"/>
              <a:t>破綻の生じにくさ</a:t>
            </a:r>
            <a:endParaRPr kumimoji="1" lang="ja-JP" altLang="en-US" b="1" dirty="0"/>
          </a:p>
        </p:txBody>
      </p:sp>
      <p:graphicFrame>
        <p:nvGraphicFramePr>
          <p:cNvPr id="22" name="コンテンツ プレースホルダー 21"/>
          <p:cNvGraphicFramePr>
            <a:graphicFrameLocks noGrp="1"/>
          </p:cNvGraphicFramePr>
          <p:nvPr>
            <p:ph idx="1"/>
            <p:extLst>
              <p:ext uri="{D42A27DB-BD31-4B8C-83A1-F6EECF244321}">
                <p14:modId xmlns:p14="http://schemas.microsoft.com/office/powerpoint/2010/main" val="4125425486"/>
              </p:ext>
            </p:extLst>
          </p:nvPr>
        </p:nvGraphicFramePr>
        <p:xfrm>
          <a:off x="838199" y="3470159"/>
          <a:ext cx="10806239" cy="2348015"/>
        </p:xfrm>
        <a:graphic>
          <a:graphicData uri="http://schemas.openxmlformats.org/drawingml/2006/table">
            <a:tbl>
              <a:tblPr firstRow="1" bandRow="1">
                <a:tableStyleId>{5C22544A-7EE6-4342-B048-85BDC9FD1C3A}</a:tableStyleId>
              </a:tblPr>
              <a:tblGrid>
                <a:gridCol w="3928010">
                  <a:extLst>
                    <a:ext uri="{9D8B030D-6E8A-4147-A177-3AD203B41FA5}">
                      <a16:colId xmlns:a16="http://schemas.microsoft.com/office/drawing/2014/main" val="3779166334"/>
                    </a:ext>
                  </a:extLst>
                </a:gridCol>
                <a:gridCol w="2379058">
                  <a:extLst>
                    <a:ext uri="{9D8B030D-6E8A-4147-A177-3AD203B41FA5}">
                      <a16:colId xmlns:a16="http://schemas.microsoft.com/office/drawing/2014/main" val="4078233857"/>
                    </a:ext>
                  </a:extLst>
                </a:gridCol>
                <a:gridCol w="2314322">
                  <a:extLst>
                    <a:ext uri="{9D8B030D-6E8A-4147-A177-3AD203B41FA5}">
                      <a16:colId xmlns:a16="http://schemas.microsoft.com/office/drawing/2014/main" val="2486183654"/>
                    </a:ext>
                  </a:extLst>
                </a:gridCol>
                <a:gridCol w="2184849">
                  <a:extLst>
                    <a:ext uri="{9D8B030D-6E8A-4147-A177-3AD203B41FA5}">
                      <a16:colId xmlns:a16="http://schemas.microsoft.com/office/drawing/2014/main" val="4212045093"/>
                    </a:ext>
                  </a:extLst>
                </a:gridCol>
              </a:tblGrid>
              <a:tr h="589021">
                <a:tc>
                  <a:txBody>
                    <a:bodyPr/>
                    <a:lstStyle/>
                    <a:p>
                      <a:endParaRPr kumimoji="1" lang="ja-JP" altLang="en-US" sz="2400" dirty="0"/>
                    </a:p>
                  </a:txBody>
                  <a:tcPr/>
                </a:tc>
                <a:tc>
                  <a:txBody>
                    <a:bodyPr/>
                    <a:lstStyle/>
                    <a:p>
                      <a:r>
                        <a:rPr kumimoji="1" lang="ja-JP" altLang="en-US" sz="2400" dirty="0" smtClean="0"/>
                        <a:t>破綻ではない</a:t>
                      </a:r>
                      <a:endParaRPr kumimoji="1" lang="ja-JP" altLang="en-US" sz="2400" dirty="0"/>
                    </a:p>
                  </a:txBody>
                  <a:tcPr/>
                </a:tc>
                <a:tc>
                  <a:txBody>
                    <a:bodyPr/>
                    <a:lstStyle/>
                    <a:p>
                      <a:r>
                        <a:rPr kumimoji="1" lang="ja-JP" altLang="en-US" sz="2400" dirty="0" smtClean="0"/>
                        <a:t>破綻</a:t>
                      </a:r>
                      <a:endParaRPr kumimoji="1" lang="ja-JP" altLang="en-US" sz="2400" dirty="0"/>
                    </a:p>
                  </a:txBody>
                  <a:tcPr/>
                </a:tc>
                <a:tc>
                  <a:txBody>
                    <a:bodyPr/>
                    <a:lstStyle/>
                    <a:p>
                      <a:r>
                        <a:rPr kumimoji="1" lang="ja-JP" altLang="en-US" sz="2400" dirty="0" smtClean="0"/>
                        <a:t>破綻の割合</a:t>
                      </a:r>
                      <a:endParaRPr kumimoji="1" lang="ja-JP" altLang="en-US" sz="2400" dirty="0"/>
                    </a:p>
                  </a:txBody>
                  <a:tcPr/>
                </a:tc>
                <a:extLst>
                  <a:ext uri="{0D108BD9-81ED-4DB2-BD59-A6C34878D82A}">
                    <a16:rowId xmlns:a16="http://schemas.microsoft.com/office/drawing/2014/main" val="3301990241"/>
                  </a:ext>
                </a:extLst>
              </a:tr>
              <a:tr h="580952">
                <a:tc>
                  <a:txBody>
                    <a:bodyPr/>
                    <a:lstStyle/>
                    <a:p>
                      <a:r>
                        <a:rPr kumimoji="1" lang="ja-JP" altLang="en-US" sz="2400" dirty="0" smtClean="0"/>
                        <a:t>提案手法</a:t>
                      </a:r>
                      <a:endParaRPr kumimoji="1" lang="ja-JP" altLang="en-US" sz="2400" dirty="0"/>
                    </a:p>
                  </a:txBody>
                  <a:tcPr/>
                </a:tc>
                <a:tc>
                  <a:txBody>
                    <a:bodyPr/>
                    <a:lstStyle/>
                    <a:p>
                      <a:r>
                        <a:rPr kumimoji="1" lang="en-US" altLang="ja-JP" sz="2400" dirty="0" smtClean="0"/>
                        <a:t>190</a:t>
                      </a:r>
                      <a:endParaRPr kumimoji="1" lang="ja-JP" altLang="en-US" sz="2400" dirty="0"/>
                    </a:p>
                  </a:txBody>
                  <a:tcPr/>
                </a:tc>
                <a:tc>
                  <a:txBody>
                    <a:bodyPr/>
                    <a:lstStyle/>
                    <a:p>
                      <a:r>
                        <a:rPr kumimoji="1" lang="en-US" altLang="ja-JP" sz="2400" dirty="0" smtClean="0"/>
                        <a:t>10</a:t>
                      </a:r>
                      <a:endParaRPr kumimoji="1" lang="ja-JP" altLang="en-US" sz="2400" dirty="0"/>
                    </a:p>
                  </a:txBody>
                  <a:tcPr/>
                </a:tc>
                <a:tc>
                  <a:txBody>
                    <a:bodyPr/>
                    <a:lstStyle/>
                    <a:p>
                      <a:r>
                        <a:rPr kumimoji="1" lang="en-US" altLang="ja-JP" sz="2400" dirty="0" smtClean="0"/>
                        <a:t>5.0%</a:t>
                      </a:r>
                      <a:endParaRPr kumimoji="1" lang="ja-JP" altLang="en-US" sz="2400" dirty="0"/>
                    </a:p>
                  </a:txBody>
                  <a:tcPr/>
                </a:tc>
                <a:extLst>
                  <a:ext uri="{0D108BD9-81ED-4DB2-BD59-A6C34878D82A}">
                    <a16:rowId xmlns:a16="http://schemas.microsoft.com/office/drawing/2014/main" val="609001924"/>
                  </a:ext>
                </a:extLst>
              </a:tr>
              <a:tr h="589021">
                <a:tc>
                  <a:txBody>
                    <a:bodyPr/>
                    <a:lstStyle/>
                    <a:p>
                      <a:r>
                        <a:rPr kumimoji="1" lang="ja-JP" altLang="en-US" sz="2400" dirty="0" smtClean="0"/>
                        <a:t>対話行為を行動とする手法</a:t>
                      </a:r>
                      <a:endParaRPr kumimoji="1" lang="ja-JP" altLang="en-US" sz="2400" dirty="0"/>
                    </a:p>
                  </a:txBody>
                  <a:tcPr/>
                </a:tc>
                <a:tc>
                  <a:txBody>
                    <a:bodyPr/>
                    <a:lstStyle/>
                    <a:p>
                      <a:r>
                        <a:rPr kumimoji="1" lang="en-US" altLang="ja-JP" sz="2400" dirty="0" smtClean="0"/>
                        <a:t>166</a:t>
                      </a:r>
                      <a:endParaRPr kumimoji="1" lang="ja-JP" altLang="en-US" sz="2400" dirty="0"/>
                    </a:p>
                  </a:txBody>
                  <a:tcPr/>
                </a:tc>
                <a:tc>
                  <a:txBody>
                    <a:bodyPr/>
                    <a:lstStyle/>
                    <a:p>
                      <a:r>
                        <a:rPr kumimoji="1" lang="en-US" altLang="ja-JP" sz="2400" dirty="0" smtClean="0"/>
                        <a:t>34</a:t>
                      </a:r>
                      <a:endParaRPr kumimoji="1" lang="ja-JP" altLang="en-US" sz="2400" dirty="0"/>
                    </a:p>
                  </a:txBody>
                  <a:tcPr/>
                </a:tc>
                <a:tc>
                  <a:txBody>
                    <a:bodyPr/>
                    <a:lstStyle/>
                    <a:p>
                      <a:r>
                        <a:rPr kumimoji="1" lang="en-US" altLang="ja-JP" sz="2400" dirty="0" smtClean="0"/>
                        <a:t>17%</a:t>
                      </a:r>
                      <a:endParaRPr kumimoji="1" lang="ja-JP" altLang="en-US" sz="2400" dirty="0"/>
                    </a:p>
                  </a:txBody>
                  <a:tcPr/>
                </a:tc>
                <a:extLst>
                  <a:ext uri="{0D108BD9-81ED-4DB2-BD59-A6C34878D82A}">
                    <a16:rowId xmlns:a16="http://schemas.microsoft.com/office/drawing/2014/main" val="2699569367"/>
                  </a:ext>
                </a:extLst>
              </a:tr>
              <a:tr h="589021">
                <a:tc>
                  <a:txBody>
                    <a:bodyPr/>
                    <a:lstStyle/>
                    <a:p>
                      <a:r>
                        <a:rPr kumimoji="1" lang="ja-JP" altLang="en-US" sz="2400" dirty="0" smtClean="0"/>
                        <a:t>発話全てを行動とする手法</a:t>
                      </a:r>
                      <a:endParaRPr kumimoji="1" lang="ja-JP" altLang="en-US" sz="2400" dirty="0"/>
                    </a:p>
                  </a:txBody>
                  <a:tcPr/>
                </a:tc>
                <a:tc>
                  <a:txBody>
                    <a:bodyPr/>
                    <a:lstStyle/>
                    <a:p>
                      <a:r>
                        <a:rPr kumimoji="1" lang="en-US" altLang="ja-JP" sz="2400" dirty="0" smtClean="0"/>
                        <a:t>187</a:t>
                      </a:r>
                      <a:endParaRPr kumimoji="1" lang="ja-JP" altLang="en-US" sz="2400" dirty="0"/>
                    </a:p>
                  </a:txBody>
                  <a:tcPr/>
                </a:tc>
                <a:tc>
                  <a:txBody>
                    <a:bodyPr/>
                    <a:lstStyle/>
                    <a:p>
                      <a:r>
                        <a:rPr kumimoji="1" lang="en-US" altLang="ja-JP" sz="2400" dirty="0" smtClean="0"/>
                        <a:t>13</a:t>
                      </a:r>
                      <a:endParaRPr kumimoji="1" lang="ja-JP" altLang="en-US" sz="2400" dirty="0"/>
                    </a:p>
                  </a:txBody>
                  <a:tcPr/>
                </a:tc>
                <a:tc>
                  <a:txBody>
                    <a:bodyPr/>
                    <a:lstStyle/>
                    <a:p>
                      <a:r>
                        <a:rPr kumimoji="1" lang="en-US" altLang="ja-JP" sz="2400" dirty="0" smtClean="0"/>
                        <a:t>6.5%</a:t>
                      </a:r>
                      <a:endParaRPr kumimoji="1" lang="ja-JP" altLang="en-US" sz="2400" dirty="0"/>
                    </a:p>
                  </a:txBody>
                  <a:tcPr/>
                </a:tc>
                <a:extLst>
                  <a:ext uri="{0D108BD9-81ED-4DB2-BD59-A6C34878D82A}">
                    <a16:rowId xmlns:a16="http://schemas.microsoft.com/office/drawing/2014/main" val="2582955618"/>
                  </a:ext>
                </a:extLst>
              </a:tr>
            </a:tbl>
          </a:graphicData>
        </a:graphic>
      </p:graphicFrame>
      <p:sp>
        <p:nvSpPr>
          <p:cNvPr id="6" name="コンテンツ プレースホルダー 2"/>
          <p:cNvSpPr txBox="1">
            <a:spLocks/>
          </p:cNvSpPr>
          <p:nvPr/>
        </p:nvSpPr>
        <p:spPr>
          <a:xfrm>
            <a:off x="838200" y="1551792"/>
            <a:ext cx="10515600" cy="2209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システム発話とユーザ発話の組み合わせを</a:t>
            </a:r>
            <a:r>
              <a:rPr lang="en-US" altLang="ja-JP" dirty="0" smtClean="0"/>
              <a:t>1</a:t>
            </a:r>
            <a:r>
              <a:rPr lang="ja-JP" altLang="en-US" dirty="0" smtClean="0"/>
              <a:t>交換と呼ぶ</a:t>
            </a:r>
          </a:p>
          <a:p>
            <a:r>
              <a:rPr lang="en-US" altLang="ja-JP" dirty="0" smtClean="0"/>
              <a:t>10</a:t>
            </a:r>
            <a:r>
              <a:rPr lang="ja-JP" altLang="en-US" dirty="0" smtClean="0"/>
              <a:t>交換を</a:t>
            </a:r>
            <a:r>
              <a:rPr lang="en-US" altLang="ja-JP" dirty="0" smtClean="0"/>
              <a:t>1</a:t>
            </a:r>
            <a:r>
              <a:rPr lang="ja-JP" altLang="en-US" dirty="0" smtClean="0"/>
              <a:t>セットの対話として</a:t>
            </a:r>
            <a:r>
              <a:rPr lang="en-US" altLang="ja-JP" dirty="0" smtClean="0"/>
              <a:t>1</a:t>
            </a:r>
            <a:r>
              <a:rPr lang="ja-JP" altLang="en-US" dirty="0" err="1" smtClean="0"/>
              <a:t>つの</a:t>
            </a:r>
            <a:r>
              <a:rPr lang="ja-JP" altLang="en-US" dirty="0" smtClean="0"/>
              <a:t>話題について話す</a:t>
            </a:r>
            <a:endParaRPr lang="en-US" altLang="ja-JP" dirty="0" smtClean="0"/>
          </a:p>
          <a:p>
            <a:r>
              <a:rPr lang="ja-JP" altLang="en-US" dirty="0" smtClean="0"/>
              <a:t>話題「スポーツ」「音楽」「食事」「旅行」について</a:t>
            </a:r>
            <a:r>
              <a:rPr lang="en-US" altLang="ja-JP" dirty="0" smtClean="0"/>
              <a:t>5</a:t>
            </a:r>
            <a:r>
              <a:rPr lang="ja-JP" altLang="en-US" dirty="0" smtClean="0"/>
              <a:t>セットずつ計</a:t>
            </a:r>
            <a:r>
              <a:rPr lang="en-US" altLang="ja-JP" dirty="0" smtClean="0"/>
              <a:t>200</a:t>
            </a:r>
            <a:r>
              <a:rPr lang="ja-JP" altLang="en-US" dirty="0" smtClean="0"/>
              <a:t>交換対話を行った</a:t>
            </a:r>
            <a:endParaRPr lang="en-US" altLang="ja-JP" dirty="0" smtClean="0"/>
          </a:p>
        </p:txBody>
      </p:sp>
      <p:sp>
        <p:nvSpPr>
          <p:cNvPr id="7" name="コンテンツ プレースホルダー 2"/>
          <p:cNvSpPr txBox="1">
            <a:spLocks/>
          </p:cNvSpPr>
          <p:nvPr/>
        </p:nvSpPr>
        <p:spPr>
          <a:xfrm>
            <a:off x="838201" y="6352248"/>
            <a:ext cx="10515600" cy="3756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smtClean="0"/>
          </a:p>
        </p:txBody>
      </p:sp>
      <p:sp>
        <p:nvSpPr>
          <p:cNvPr id="5" name="角丸四角形 4"/>
          <p:cNvSpPr/>
          <p:nvPr/>
        </p:nvSpPr>
        <p:spPr>
          <a:xfrm>
            <a:off x="7168193" y="4655229"/>
            <a:ext cx="3070930" cy="44664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7168192" y="5233490"/>
            <a:ext cx="3070931" cy="44664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7168192" y="4067998"/>
            <a:ext cx="3070931" cy="4466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カギ線コネクタ 105"/>
          <p:cNvCxnSpPr>
            <a:stCxn id="5" idx="1"/>
            <a:endCxn id="17" idx="1"/>
          </p:cNvCxnSpPr>
          <p:nvPr/>
        </p:nvCxnSpPr>
        <p:spPr>
          <a:xfrm rot="10800000">
            <a:off x="7168193" y="4291324"/>
            <a:ext cx="1" cy="587231"/>
          </a:xfrm>
          <a:prstGeom prst="bentConnector3">
            <a:avLst>
              <a:gd name="adj1" fmla="val 228601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カギ線コネクタ 122"/>
          <p:cNvCxnSpPr/>
          <p:nvPr/>
        </p:nvCxnSpPr>
        <p:spPr>
          <a:xfrm rot="10800000">
            <a:off x="10220073" y="4307677"/>
            <a:ext cx="12700" cy="1182508"/>
          </a:xfrm>
          <a:prstGeom prst="bentConnector3">
            <a:avLst>
              <a:gd name="adj1" fmla="val -215044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4" name="角丸四角形 123"/>
          <p:cNvSpPr/>
          <p:nvPr/>
        </p:nvSpPr>
        <p:spPr>
          <a:xfrm>
            <a:off x="5931967" y="4343323"/>
            <a:ext cx="959243" cy="446649"/>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5"/>
                </a:solidFill>
              </a:rPr>
              <a:t>減少</a:t>
            </a:r>
            <a:endParaRPr kumimoji="1" lang="ja-JP" altLang="en-US" sz="2400" b="1" dirty="0">
              <a:solidFill>
                <a:schemeClr val="accent5"/>
              </a:solidFill>
            </a:endParaRPr>
          </a:p>
        </p:txBody>
      </p:sp>
      <p:sp>
        <p:nvSpPr>
          <p:cNvPr id="134" name="角丸四角形 133"/>
          <p:cNvSpPr/>
          <p:nvPr/>
        </p:nvSpPr>
        <p:spPr>
          <a:xfrm>
            <a:off x="10423942" y="4655229"/>
            <a:ext cx="1220496" cy="446649"/>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accent2"/>
                </a:solidFill>
              </a:rPr>
              <a:t>同程度</a:t>
            </a:r>
            <a:endParaRPr kumimoji="1" lang="ja-JP" altLang="en-US" sz="2400" b="1" dirty="0">
              <a:solidFill>
                <a:schemeClr val="accent2"/>
              </a:solidFill>
            </a:endParaRPr>
          </a:p>
        </p:txBody>
      </p:sp>
    </p:spTree>
    <p:extLst>
      <p:ext uri="{BB962C8B-B14F-4D97-AF65-F5344CB8AC3E}">
        <p14:creationId xmlns:p14="http://schemas.microsoft.com/office/powerpoint/2010/main" val="2965819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7338</TotalTime>
  <Words>2369</Words>
  <Application>Microsoft Office PowerPoint</Application>
  <PresentationFormat>ワイド画面</PresentationFormat>
  <Paragraphs>298</Paragraphs>
  <Slides>21</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Light</vt:lpstr>
      <vt:lpstr>Arial</vt:lpstr>
      <vt:lpstr>Cambria Math</vt:lpstr>
      <vt:lpstr>Office テーマ</vt:lpstr>
      <vt:lpstr>計算量を考慮した対話行為設計に 基づく強化学習による発話選択</vt:lpstr>
      <vt:lpstr>背景: 傾聴型対話システムの問題</vt:lpstr>
      <vt:lpstr>背景: 強化学習による発話選択方策の獲得</vt:lpstr>
      <vt:lpstr>行動設計1: 発話全てを行動とする</vt:lpstr>
      <vt:lpstr>行動設計2: 対話行為を行動とする</vt:lpstr>
      <vt:lpstr>提案: 対話行為の詳細化による行動設計</vt:lpstr>
      <vt:lpstr>提案: 内容的整合性に基づく報酬設計</vt:lpstr>
      <vt:lpstr>学習条件</vt:lpstr>
      <vt:lpstr>評価: 破綻の生じにくさ</vt:lpstr>
      <vt:lpstr>評価: 計算時間</vt:lpstr>
      <vt:lpstr>まとめ</vt:lpstr>
      <vt:lpstr>破綻の生じにくさの評価基準</vt:lpstr>
      <vt:lpstr>対話行為を行動とする手法（具体例)</vt:lpstr>
      <vt:lpstr>破綻の生じやすい対話行為の順番</vt:lpstr>
      <vt:lpstr>破綻例と改善例</vt:lpstr>
      <vt:lpstr>従来手法: 対話行為を行動とする</vt:lpstr>
      <vt:lpstr>提案手法</vt:lpstr>
      <vt:lpstr>提案手法の行動設計の詳細</vt:lpstr>
      <vt:lpstr>提案手法の状態設計の詳細</vt:lpstr>
      <vt:lpstr>提案手法の発話選択方法</vt:lpstr>
      <vt:lpstr>強化学習(MDPを仮定)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計算量を考慮した対話行為設計に基づく強化学習による発話選択</dc:title>
  <dc:creator>佑樹 黒田</dc:creator>
  <cp:lastModifiedBy>佑樹 黒田</cp:lastModifiedBy>
  <cp:revision>174</cp:revision>
  <dcterms:created xsi:type="dcterms:W3CDTF">2021-02-09T06:49:30Z</dcterms:created>
  <dcterms:modified xsi:type="dcterms:W3CDTF">2021-02-16T02:37:01Z</dcterms:modified>
</cp:coreProperties>
</file>