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0"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3" autoAdjust="0"/>
    <p:restoredTop sz="94660"/>
  </p:normalViewPr>
  <p:slideViewPr>
    <p:cSldViewPr snapToGrid="0">
      <p:cViewPr>
        <p:scale>
          <a:sx n="74" d="100"/>
          <a:sy n="74" d="100"/>
        </p:scale>
        <p:origin x="64"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306754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201615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272797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139315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35352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36039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64265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341040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310438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324377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C637A3A-3348-4BFF-B439-FAE601A993B8}" type="datetimeFigureOut">
              <a:rPr kumimoji="1" lang="ja-JP" altLang="en-US" smtClean="0"/>
              <a:t>2021/12/8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226890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C637A3A-3348-4BFF-B439-FAE601A993B8}" type="datetimeFigureOut">
              <a:rPr kumimoji="1" lang="ja-JP" altLang="en-US" smtClean="0"/>
              <a:t>2021/12/8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4D13AFB-61F4-488A-B682-002077681634}" type="slidenum">
              <a:rPr kumimoji="1" lang="ja-JP" altLang="en-US" smtClean="0"/>
              <a:t>‹#›</a:t>
            </a:fld>
            <a:endParaRPr kumimoji="1" lang="ja-JP" altLang="en-US"/>
          </a:p>
        </p:txBody>
      </p:sp>
    </p:spTree>
    <p:extLst>
      <p:ext uri="{BB962C8B-B14F-4D97-AF65-F5344CB8AC3E}">
        <p14:creationId xmlns:p14="http://schemas.microsoft.com/office/powerpoint/2010/main" val="18466330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75294" y="1397478"/>
            <a:ext cx="7134045" cy="1468039"/>
          </a:xfrm>
        </p:spPr>
        <p:txBody>
          <a:bodyPr>
            <a:normAutofit/>
          </a:bodyPr>
          <a:lstStyle/>
          <a:p>
            <a:r>
              <a:rPr lang="ja-JP" altLang="en-US" sz="4400" dirty="0" smtClean="0">
                <a:effectLst/>
              </a:rPr>
              <a:t>プレゼンテーションにおける</a:t>
            </a:r>
            <a:r>
              <a:rPr lang="en-US" altLang="ja-JP" sz="4400" dirty="0" smtClean="0">
                <a:effectLst/>
              </a:rPr>
              <a:t/>
            </a:r>
            <a:br>
              <a:rPr lang="en-US" altLang="ja-JP" sz="4400" dirty="0" smtClean="0">
                <a:effectLst/>
              </a:rPr>
            </a:br>
            <a:r>
              <a:rPr lang="ja-JP" altLang="en-US" sz="4400" dirty="0" smtClean="0">
                <a:effectLst/>
              </a:rPr>
              <a:t>話し方チューターシステム</a:t>
            </a:r>
            <a:endParaRPr kumimoji="1" lang="ja-JP" altLang="en-US" sz="4400" dirty="0"/>
          </a:p>
        </p:txBody>
      </p:sp>
      <p:sp>
        <p:nvSpPr>
          <p:cNvPr id="3" name="サブタイトル 2"/>
          <p:cNvSpPr>
            <a:spLocks noGrp="1"/>
          </p:cNvSpPr>
          <p:nvPr>
            <p:ph type="subTitle" idx="1"/>
          </p:nvPr>
        </p:nvSpPr>
        <p:spPr>
          <a:xfrm>
            <a:off x="1170317" y="3777949"/>
            <a:ext cx="9144000" cy="1655762"/>
          </a:xfrm>
        </p:spPr>
        <p:txBody>
          <a:bodyPr>
            <a:normAutofit lnSpcReduction="10000"/>
          </a:bodyPr>
          <a:lstStyle/>
          <a:p>
            <a:r>
              <a:rPr kumimoji="1" lang="ja-JP" altLang="en-US" dirty="0" smtClean="0"/>
              <a:t>関西学院大学</a:t>
            </a:r>
            <a:endParaRPr kumimoji="1" lang="en-US" altLang="ja-JP" dirty="0" smtClean="0"/>
          </a:p>
          <a:p>
            <a:r>
              <a:rPr lang="ja-JP" altLang="en-US" dirty="0"/>
              <a:t>理工</a:t>
            </a:r>
            <a:r>
              <a:rPr lang="ja-JP" altLang="en-US" dirty="0" smtClean="0"/>
              <a:t>学部人間システム工学科</a:t>
            </a:r>
            <a:endParaRPr kumimoji="1" lang="en-US" altLang="ja-JP" dirty="0" smtClean="0"/>
          </a:p>
          <a:p>
            <a:r>
              <a:rPr kumimoji="1" lang="ja-JP" altLang="en-US" dirty="0" smtClean="0"/>
              <a:t>川</a:t>
            </a:r>
            <a:r>
              <a:rPr kumimoji="1" lang="ja-JP" altLang="en-US" dirty="0" smtClean="0"/>
              <a:t>端研究室</a:t>
            </a:r>
            <a:endParaRPr kumimoji="1" lang="en-US" altLang="ja-JP" dirty="0" smtClean="0"/>
          </a:p>
          <a:p>
            <a:r>
              <a:rPr kumimoji="1" lang="ja-JP" altLang="en-US" dirty="0" smtClean="0"/>
              <a:t>上月</a:t>
            </a:r>
            <a:r>
              <a:rPr kumimoji="1" lang="ja-JP" altLang="en-US" dirty="0" smtClean="0"/>
              <a:t>誠</a:t>
            </a:r>
            <a:endParaRPr kumimoji="1" lang="en-US" altLang="ja-JP" dirty="0" smtClean="0"/>
          </a:p>
        </p:txBody>
      </p:sp>
      <p:sp>
        <p:nvSpPr>
          <p:cNvPr id="4" name="テキスト ボックス 3"/>
          <p:cNvSpPr txBox="1"/>
          <p:nvPr/>
        </p:nvSpPr>
        <p:spPr>
          <a:xfrm>
            <a:off x="405441" y="300380"/>
            <a:ext cx="5693434" cy="369332"/>
          </a:xfrm>
          <a:prstGeom prst="rect">
            <a:avLst/>
          </a:prstGeom>
          <a:noFill/>
        </p:spPr>
        <p:txBody>
          <a:bodyPr wrap="square" rtlCol="0">
            <a:spAutoFit/>
          </a:bodyPr>
          <a:lstStyle/>
          <a:p>
            <a:r>
              <a:rPr lang="ja-JP" altLang="en-US" dirty="0"/>
              <a:t>関西</a:t>
            </a:r>
            <a:r>
              <a:rPr lang="ja-JP" altLang="en-US" dirty="0" smtClean="0"/>
              <a:t>合同音声ゼミ</a:t>
            </a:r>
            <a:endParaRPr kumimoji="1" lang="ja-JP" altLang="en-US" dirty="0"/>
          </a:p>
        </p:txBody>
      </p:sp>
    </p:spTree>
    <p:extLst>
      <p:ext uri="{BB962C8B-B14F-4D97-AF65-F5344CB8AC3E}">
        <p14:creationId xmlns:p14="http://schemas.microsoft.com/office/powerpoint/2010/main" val="3552674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72706" y="1221776"/>
            <a:ext cx="10515600" cy="4351338"/>
          </a:xfrm>
        </p:spPr>
        <p:txBody>
          <a:bodyPr>
            <a:normAutofit fontScale="92500" lnSpcReduction="20000"/>
          </a:bodyPr>
          <a:lstStyle/>
          <a:p>
            <a:r>
              <a:rPr kumimoji="1" lang="ja-JP" altLang="en-US" dirty="0" smtClean="0">
                <a:latin typeface="+mn-ea"/>
              </a:rPr>
              <a:t>背景と目的</a:t>
            </a:r>
            <a:endParaRPr kumimoji="1" lang="en-US" altLang="ja-JP" dirty="0" smtClean="0">
              <a:latin typeface="+mn-ea"/>
            </a:endParaRPr>
          </a:p>
          <a:p>
            <a:pPr marL="0" indent="0">
              <a:buNone/>
            </a:pPr>
            <a:r>
              <a:rPr lang="ja-JP" altLang="en-US" sz="2600" dirty="0">
                <a:latin typeface="+mn-ea"/>
              </a:rPr>
              <a:t>ビジネスシーンにおいて、プレゼンテーションスキルは常に求められる。内容は同じであるのに、語り部に</a:t>
            </a:r>
            <a:r>
              <a:rPr lang="ja-JP" altLang="en-US" sz="2600" dirty="0" smtClean="0">
                <a:latin typeface="+mn-ea"/>
              </a:rPr>
              <a:t>よって感じ方</a:t>
            </a:r>
            <a:r>
              <a:rPr lang="ja-JP" altLang="en-US" sz="2600" dirty="0">
                <a:latin typeface="+mn-ea"/>
              </a:rPr>
              <a:t>が違うということはよくあることだ。ではそこにはどのような違いがあるのだろうか</a:t>
            </a:r>
            <a:r>
              <a:rPr lang="ja-JP" altLang="en-US" sz="2600" dirty="0" smtClean="0">
                <a:latin typeface="+mn-ea"/>
              </a:rPr>
              <a:t>。本論文</a:t>
            </a:r>
            <a:r>
              <a:rPr lang="ja-JP" altLang="en-US" sz="2600" dirty="0">
                <a:latin typeface="+mn-ea"/>
              </a:rPr>
              <a:t>では、プレゼンテーションにおける話し方の違いを抑揚に注目しながら、分析することでその違いを見つけ出し、良いプレゼンテーションにおける話し方を解明し、話者が少しでも良い</a:t>
            </a:r>
            <a:r>
              <a:rPr lang="ja-JP" altLang="en-US" sz="2600" dirty="0" smtClean="0">
                <a:latin typeface="+mn-ea"/>
              </a:rPr>
              <a:t>プレゼンテーションに近づくため</a:t>
            </a:r>
            <a:r>
              <a:rPr lang="ja-JP" altLang="en-US" sz="2600" dirty="0">
                <a:latin typeface="+mn-ea"/>
              </a:rPr>
              <a:t>にチューターするシステムを開発</a:t>
            </a:r>
            <a:r>
              <a:rPr lang="ja-JP" altLang="en-US" sz="2600" dirty="0" smtClean="0">
                <a:latin typeface="+mn-ea"/>
              </a:rPr>
              <a:t>する。</a:t>
            </a:r>
            <a:endParaRPr lang="en-US" altLang="ja-JP" sz="2600" dirty="0" smtClean="0">
              <a:latin typeface="+mn-ea"/>
            </a:endParaRPr>
          </a:p>
          <a:p>
            <a:pPr marL="0" indent="0">
              <a:buNone/>
            </a:pPr>
            <a:endParaRPr lang="en-US" altLang="ja-JP" dirty="0" smtClean="0">
              <a:latin typeface="+mn-ea"/>
            </a:endParaRPr>
          </a:p>
          <a:p>
            <a:r>
              <a:rPr kumimoji="1" lang="ja-JP" altLang="en-US" dirty="0">
                <a:latin typeface="+mn-ea"/>
              </a:rPr>
              <a:t>方法</a:t>
            </a:r>
            <a:endParaRPr kumimoji="1" lang="en-US" altLang="ja-JP" dirty="0" smtClean="0">
              <a:latin typeface="+mn-ea"/>
            </a:endParaRPr>
          </a:p>
          <a:p>
            <a:pPr marL="0" indent="0">
              <a:buNone/>
            </a:pPr>
            <a:r>
              <a:rPr lang="ja-JP" altLang="en-US" sz="2600" dirty="0" smtClean="0">
                <a:effectLst/>
                <a:latin typeface="+mn-ea"/>
              </a:rPr>
              <a:t>本研究では、見本となる良いプレゼンテーションのピッチの変化を音声認識システムにより可視化することで、そこに特徴量を見つけ出し、被験者に実際にプレゼンテーションしてもらったものとの特徴量の差を見つけ出す。そこから、変化を大きくするべきなのかを、判断するプログラムを作る</a:t>
            </a:r>
            <a:endParaRPr kumimoji="1" lang="en-US" altLang="ja-JP" sz="2600" dirty="0">
              <a:latin typeface="+mn-ea"/>
            </a:endParaRPr>
          </a:p>
        </p:txBody>
      </p:sp>
    </p:spTree>
    <p:extLst>
      <p:ext uri="{BB962C8B-B14F-4D97-AF65-F5344CB8AC3E}">
        <p14:creationId xmlns:p14="http://schemas.microsoft.com/office/powerpoint/2010/main" val="2207886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8584" y="1040622"/>
            <a:ext cx="10515600" cy="4351338"/>
          </a:xfrm>
        </p:spPr>
        <p:txBody>
          <a:bodyPr>
            <a:normAutofit/>
          </a:bodyPr>
          <a:lstStyle/>
          <a:p>
            <a:r>
              <a:rPr lang="ja-JP" altLang="en-US" sz="3600" dirty="0" smtClean="0">
                <a:latin typeface="+mn-ea"/>
              </a:rPr>
              <a:t>システム</a:t>
            </a:r>
            <a:r>
              <a:rPr lang="ja-JP" altLang="en-US" sz="3600" dirty="0" smtClean="0">
                <a:latin typeface="+mn-ea"/>
              </a:rPr>
              <a:t>の概要</a:t>
            </a:r>
            <a:endParaRPr lang="en-US" altLang="ja-JP" sz="3600" dirty="0" smtClean="0">
              <a:latin typeface="+mn-ea"/>
            </a:endParaRPr>
          </a:p>
          <a:p>
            <a:endParaRPr lang="en-US" altLang="ja-JP" sz="2400" dirty="0" smtClean="0">
              <a:latin typeface="+mn-ea"/>
            </a:endParaRPr>
          </a:p>
          <a:p>
            <a:pPr marL="0" indent="0">
              <a:buNone/>
            </a:pPr>
            <a:r>
              <a:rPr lang="ja-JP" altLang="en-US" sz="2400" dirty="0" smtClean="0">
                <a:latin typeface="+mn-ea"/>
              </a:rPr>
              <a:t>ユーザ</a:t>
            </a:r>
            <a:r>
              <a:rPr lang="ja-JP" altLang="en-US" sz="2400" dirty="0">
                <a:latin typeface="+mn-ea"/>
              </a:rPr>
              <a:t>の発話をピッチ分析し、その累積分布をリアルタイムに画面表示するプログラム</a:t>
            </a:r>
            <a:r>
              <a:rPr lang="ja-JP" altLang="en-US" sz="2400" dirty="0" smtClean="0">
                <a:latin typeface="+mn-ea"/>
              </a:rPr>
              <a:t>を</a:t>
            </a:r>
            <a:r>
              <a:rPr lang="ja-JP" altLang="en-US" sz="2400" dirty="0" smtClean="0">
                <a:latin typeface="+mn-ea"/>
              </a:rPr>
              <a:t>組み、グラフィックスを用いて可視化できるようなシステムを作成</a:t>
            </a:r>
            <a:r>
              <a:rPr lang="ja-JP" altLang="en-US" sz="2400" dirty="0" smtClean="0">
                <a:latin typeface="+mn-ea"/>
              </a:rPr>
              <a:t>。見本プレゼンテーションの累積分布も最下部に表示している。図</a:t>
            </a:r>
            <a:r>
              <a:rPr lang="en-US" altLang="ja-JP" sz="2400" dirty="0">
                <a:latin typeface="+mn-ea"/>
              </a:rPr>
              <a:t>1</a:t>
            </a:r>
            <a:r>
              <a:rPr lang="ja-JP" altLang="en-US" sz="2400" dirty="0" err="1">
                <a:latin typeface="+mn-ea"/>
              </a:rPr>
              <a:t>のように</a:t>
            </a:r>
            <a:r>
              <a:rPr lang="ja-JP" altLang="en-US" sz="2400" dirty="0">
                <a:latin typeface="+mn-ea"/>
              </a:rPr>
              <a:t>表示される</a:t>
            </a:r>
            <a:r>
              <a:rPr lang="ja-JP" altLang="en-US" sz="2400" dirty="0" smtClean="0">
                <a:latin typeface="+mn-ea"/>
              </a:rPr>
              <a:t>。</a:t>
            </a:r>
            <a:r>
              <a:rPr lang="ja-JP" altLang="en-US" dirty="0"/>
              <a:t/>
            </a:r>
            <a:br>
              <a:rPr lang="ja-JP" altLang="en-US" dirty="0"/>
            </a:br>
            <a:endParaRPr kumimoji="1" lang="ja-JP" altLang="en-US" dirty="0"/>
          </a:p>
        </p:txBody>
      </p:sp>
    </p:spTree>
    <p:extLst>
      <p:ext uri="{BB962C8B-B14F-4D97-AF65-F5344CB8AC3E}">
        <p14:creationId xmlns:p14="http://schemas.microsoft.com/office/powerpoint/2010/main" val="2471648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574" y="5617736"/>
            <a:ext cx="3881625" cy="881834"/>
          </a:xfrm>
        </p:spPr>
        <p:txBody>
          <a:bodyPr>
            <a:normAutofit/>
          </a:bodyPr>
          <a:lstStyle/>
          <a:p>
            <a:r>
              <a:rPr kumimoji="1" lang="ja-JP" altLang="en-US" sz="2000" dirty="0" smtClean="0"/>
              <a:t>図１</a:t>
            </a:r>
            <a:r>
              <a:rPr lang="en-US" altLang="ja-JP" sz="2000" dirty="0" smtClean="0"/>
              <a:t>:</a:t>
            </a:r>
            <a:r>
              <a:rPr lang="ja-JP" altLang="en-US" sz="2000" dirty="0"/>
              <a:t>リアルタイムにユーザに提示されるピッチの累積分布表示</a:t>
            </a:r>
            <a:endParaRPr kumimoji="1" lang="ja-JP" altLang="en-US" sz="2000" dirty="0"/>
          </a:p>
        </p:txBody>
      </p:sp>
      <p:sp>
        <p:nvSpPr>
          <p:cNvPr id="5" name="右矢印 4"/>
          <p:cNvSpPr/>
          <p:nvPr/>
        </p:nvSpPr>
        <p:spPr>
          <a:xfrm rot="10800000">
            <a:off x="4572000" y="543464"/>
            <a:ext cx="2009955" cy="586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rot="10800000">
            <a:off x="4571998" y="1847098"/>
            <a:ext cx="2009955" cy="586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10800000">
            <a:off x="4571998" y="3154392"/>
            <a:ext cx="2009955" cy="586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rot="10800000">
            <a:off x="4571998" y="3150733"/>
            <a:ext cx="2009955" cy="586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rot="10800000">
            <a:off x="4571997" y="4454368"/>
            <a:ext cx="2009955" cy="586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849374" y="422175"/>
            <a:ext cx="4684143" cy="707886"/>
          </a:xfrm>
          <a:prstGeom prst="rect">
            <a:avLst/>
          </a:prstGeom>
          <a:noFill/>
        </p:spPr>
        <p:txBody>
          <a:bodyPr wrap="square" rtlCol="0">
            <a:spAutoFit/>
          </a:bodyPr>
          <a:lstStyle/>
          <a:p>
            <a:r>
              <a:rPr kumimoji="1" lang="ja-JP" altLang="en-US" sz="4000" dirty="0" smtClean="0"/>
              <a:t>音声波形</a:t>
            </a:r>
            <a:endParaRPr kumimoji="1" lang="ja-JP" altLang="en-US" sz="4000" dirty="0"/>
          </a:p>
        </p:txBody>
      </p:sp>
      <p:sp>
        <p:nvSpPr>
          <p:cNvPr id="11" name="テキスト ボックス 10"/>
          <p:cNvSpPr txBox="1"/>
          <p:nvPr/>
        </p:nvSpPr>
        <p:spPr>
          <a:xfrm>
            <a:off x="6849374" y="1786454"/>
            <a:ext cx="4304581" cy="707886"/>
          </a:xfrm>
          <a:prstGeom prst="rect">
            <a:avLst/>
          </a:prstGeom>
          <a:noFill/>
        </p:spPr>
        <p:txBody>
          <a:bodyPr wrap="square" rtlCol="0">
            <a:spAutoFit/>
          </a:bodyPr>
          <a:lstStyle/>
          <a:p>
            <a:r>
              <a:rPr kumimoji="1" lang="ja-JP" altLang="en-US" sz="4000" dirty="0" smtClean="0"/>
              <a:t>ケプストラム表示</a:t>
            </a:r>
            <a:endParaRPr kumimoji="1" lang="ja-JP" altLang="en-US" sz="4000" dirty="0"/>
          </a:p>
        </p:txBody>
      </p:sp>
      <p:sp>
        <p:nvSpPr>
          <p:cNvPr id="12" name="テキスト ボックス 11"/>
          <p:cNvSpPr txBox="1"/>
          <p:nvPr/>
        </p:nvSpPr>
        <p:spPr>
          <a:xfrm>
            <a:off x="6849374" y="3027873"/>
            <a:ext cx="4132052" cy="830997"/>
          </a:xfrm>
          <a:prstGeom prst="rect">
            <a:avLst/>
          </a:prstGeom>
          <a:noFill/>
        </p:spPr>
        <p:txBody>
          <a:bodyPr wrap="square" rtlCol="0">
            <a:spAutoFit/>
          </a:bodyPr>
          <a:lstStyle/>
          <a:p>
            <a:r>
              <a:rPr lang="ja-JP" altLang="en-US" sz="2400" dirty="0"/>
              <a:t>リアルタイムにユーザに提示されるピッチの累積分布表示</a:t>
            </a:r>
            <a:endParaRPr kumimoji="1" lang="ja-JP" altLang="en-US" sz="2400" dirty="0"/>
          </a:p>
        </p:txBody>
      </p:sp>
      <p:sp>
        <p:nvSpPr>
          <p:cNvPr id="13" name="テキスト ボックス 12"/>
          <p:cNvSpPr txBox="1"/>
          <p:nvPr/>
        </p:nvSpPr>
        <p:spPr>
          <a:xfrm>
            <a:off x="6849374" y="4547612"/>
            <a:ext cx="4753154" cy="400110"/>
          </a:xfrm>
          <a:prstGeom prst="rect">
            <a:avLst/>
          </a:prstGeom>
          <a:noFill/>
        </p:spPr>
        <p:txBody>
          <a:bodyPr wrap="square" rtlCol="0">
            <a:spAutoFit/>
          </a:bodyPr>
          <a:lstStyle/>
          <a:p>
            <a:r>
              <a:rPr kumimoji="1" lang="ja-JP" altLang="en-US" sz="2000" dirty="0" smtClean="0"/>
              <a:t>見本となるプレゼンのピッチの累積分布</a:t>
            </a:r>
            <a:endParaRPr kumimoji="1" lang="ja-JP" altLang="en-US" sz="2000"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25" y="203978"/>
            <a:ext cx="2752825" cy="5052546"/>
          </a:xfrm>
          <a:prstGeom prst="rect">
            <a:avLst/>
          </a:prstGeom>
        </p:spPr>
      </p:pic>
      <p:sp>
        <p:nvSpPr>
          <p:cNvPr id="14" name="コンテンツ プレースホルダー 13"/>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61532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20853" y="365760"/>
            <a:ext cx="2248538" cy="4351338"/>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4141" y="322318"/>
            <a:ext cx="2394449" cy="4394780"/>
          </a:xfrm>
          <a:prstGeom prst="rect">
            <a:avLst/>
          </a:prstGeom>
        </p:spPr>
      </p:pic>
      <p:sp>
        <p:nvSpPr>
          <p:cNvPr id="6" name="テキスト ボックス 5"/>
          <p:cNvSpPr txBox="1"/>
          <p:nvPr/>
        </p:nvSpPr>
        <p:spPr>
          <a:xfrm>
            <a:off x="1488140" y="5235388"/>
            <a:ext cx="4536141" cy="646331"/>
          </a:xfrm>
          <a:prstGeom prst="rect">
            <a:avLst/>
          </a:prstGeom>
          <a:noFill/>
        </p:spPr>
        <p:txBody>
          <a:bodyPr wrap="square" rtlCol="0">
            <a:spAutoFit/>
          </a:bodyPr>
          <a:lstStyle/>
          <a:p>
            <a:r>
              <a:rPr lang="ja-JP" altLang="en-US" dirty="0"/>
              <a:t>ピッチ</a:t>
            </a:r>
            <a:r>
              <a:rPr lang="ja-JP" altLang="en-US" dirty="0" smtClean="0"/>
              <a:t>の高低差が少ないとき</a:t>
            </a:r>
            <a:r>
              <a:rPr kumimoji="1" lang="ja-JP" altLang="en-US" dirty="0" smtClean="0"/>
              <a:t>のピッチの累積分布</a:t>
            </a:r>
            <a:endParaRPr kumimoji="1" lang="ja-JP" altLang="en-US" dirty="0"/>
          </a:p>
        </p:txBody>
      </p:sp>
      <p:sp>
        <p:nvSpPr>
          <p:cNvPr id="8" name="テキスト ボックス 7"/>
          <p:cNvSpPr txBox="1"/>
          <p:nvPr/>
        </p:nvSpPr>
        <p:spPr>
          <a:xfrm>
            <a:off x="7207624" y="5109882"/>
            <a:ext cx="3621741" cy="923330"/>
          </a:xfrm>
          <a:prstGeom prst="rect">
            <a:avLst/>
          </a:prstGeom>
          <a:noFill/>
        </p:spPr>
        <p:txBody>
          <a:bodyPr wrap="square" rtlCol="0">
            <a:spAutoFit/>
          </a:bodyPr>
          <a:lstStyle/>
          <a:p>
            <a:r>
              <a:rPr kumimoji="1" lang="ja-JP" altLang="en-US" dirty="0" smtClean="0"/>
              <a:t>ピッチの高低差大きい見本プレゼンテーションを模倣したときのピッチの累積分布</a:t>
            </a:r>
            <a:endParaRPr kumimoji="1" lang="ja-JP" altLang="en-US" dirty="0"/>
          </a:p>
        </p:txBody>
      </p:sp>
    </p:spTree>
    <p:extLst>
      <p:ext uri="{BB962C8B-B14F-4D97-AF65-F5344CB8AC3E}">
        <p14:creationId xmlns:p14="http://schemas.microsoft.com/office/powerpoint/2010/main" val="3484411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5293" y="494989"/>
            <a:ext cx="10515600" cy="1325562"/>
          </a:xfrm>
        </p:spPr>
        <p:txBody>
          <a:bodyPr>
            <a:normAutofit/>
          </a:bodyPr>
          <a:lstStyle/>
          <a:p>
            <a:r>
              <a:rPr lang="ja-JP" altLang="en-US" sz="3200" dirty="0" smtClean="0"/>
              <a:t>考察</a:t>
            </a:r>
            <a:endParaRPr kumimoji="1" lang="ja-JP" altLang="en-US" sz="3200" dirty="0"/>
          </a:p>
        </p:txBody>
      </p:sp>
      <p:sp>
        <p:nvSpPr>
          <p:cNvPr id="3" name="コンテンツ プレースホルダー 2"/>
          <p:cNvSpPr>
            <a:spLocks noGrp="1"/>
          </p:cNvSpPr>
          <p:nvPr>
            <p:ph idx="1"/>
          </p:nvPr>
        </p:nvSpPr>
        <p:spPr>
          <a:xfrm>
            <a:off x="765244" y="2025893"/>
            <a:ext cx="10515600" cy="5256661"/>
          </a:xfrm>
        </p:spPr>
        <p:txBody>
          <a:bodyPr/>
          <a:lstStyle/>
          <a:p>
            <a:r>
              <a:rPr lang="ja-JP" altLang="en-US" dirty="0" smtClean="0"/>
              <a:t>被験者のプレゼンテーションを音声分析し、使用されている音高（ピッチ）の累積分布を画面表</a:t>
            </a:r>
            <a:endParaRPr lang="en-US" altLang="ja-JP" dirty="0" smtClean="0"/>
          </a:p>
          <a:p>
            <a:endParaRPr lang="en-US" altLang="ja-JP" dirty="0" smtClean="0"/>
          </a:p>
          <a:p>
            <a:r>
              <a:rPr lang="ja-JP" altLang="en-US" dirty="0" smtClean="0"/>
              <a:t>確認のため、ピッチの高低差のほとんど無い平坦な発話を音声入力すると、特定周波数のヒストグラムの頻度値が増加する</a:t>
            </a:r>
            <a:endParaRPr lang="en-US" altLang="ja-JP" dirty="0" smtClean="0"/>
          </a:p>
          <a:p>
            <a:endParaRPr lang="en-US" altLang="ja-JP" dirty="0"/>
          </a:p>
          <a:p>
            <a:r>
              <a:rPr lang="ja-JP" altLang="en-US" dirty="0" smtClean="0"/>
              <a:t>見本プレゼンテーションの発話の高低差を模倣して</a:t>
            </a:r>
            <a:r>
              <a:rPr lang="ja-JP" altLang="en-US" dirty="0"/>
              <a:t>音声</a:t>
            </a:r>
            <a:r>
              <a:rPr lang="ja-JP" altLang="en-US" dirty="0" smtClean="0"/>
              <a:t>入力すると、ピッチの累積分布が見本の分布に近づいていく</a:t>
            </a:r>
            <a:endParaRPr lang="en-US" altLang="ja-JP" dirty="0" smtClean="0"/>
          </a:p>
          <a:p>
            <a:endParaRPr lang="en-US" altLang="ja-JP" dirty="0"/>
          </a:p>
          <a:p>
            <a:pPr marL="0" indent="0">
              <a:buNone/>
            </a:pPr>
            <a:endParaRPr lang="en-US" altLang="ja-JP" dirty="0"/>
          </a:p>
          <a:p>
            <a:pPr marL="0" indent="0">
              <a:buNone/>
            </a:pP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201524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5293" y="529662"/>
            <a:ext cx="10515600" cy="1325562"/>
          </a:xfrm>
        </p:spPr>
        <p:txBody>
          <a:bodyPr>
            <a:normAutofit/>
          </a:bodyPr>
          <a:lstStyle/>
          <a:p>
            <a:r>
              <a:rPr kumimoji="1" lang="ja-JP" altLang="en-US" sz="4000" dirty="0" smtClean="0"/>
              <a:t>まとめ</a:t>
            </a:r>
            <a:endParaRPr kumimoji="1" lang="ja-JP" altLang="en-US" sz="4000" dirty="0"/>
          </a:p>
        </p:txBody>
      </p:sp>
      <p:sp>
        <p:nvSpPr>
          <p:cNvPr id="3" name="コンテンツ プレースホルダー 2"/>
          <p:cNvSpPr>
            <a:spLocks noGrp="1"/>
          </p:cNvSpPr>
          <p:nvPr>
            <p:ph idx="1"/>
          </p:nvPr>
        </p:nvSpPr>
        <p:spPr>
          <a:xfrm>
            <a:off x="845127" y="2079511"/>
            <a:ext cx="10515600" cy="4351337"/>
          </a:xfrm>
        </p:spPr>
        <p:txBody>
          <a:bodyPr/>
          <a:lstStyle/>
          <a:p>
            <a:r>
              <a:rPr lang="ja-JP" altLang="en-US" dirty="0"/>
              <a:t>被験者発話の韻律を画面表示し、見本韻律と比較できるようにして、プレゼンテーション技術の向上を</a:t>
            </a:r>
            <a:r>
              <a:rPr lang="ja-JP" altLang="en-US" dirty="0" smtClean="0"/>
              <a:t>目指す</a:t>
            </a:r>
            <a:endParaRPr lang="en-US" altLang="ja-JP" dirty="0" smtClean="0"/>
          </a:p>
          <a:p>
            <a:endParaRPr lang="en-US" altLang="ja-JP" dirty="0"/>
          </a:p>
          <a:p>
            <a:r>
              <a:rPr lang="ja-JP" altLang="en-US" dirty="0"/>
              <a:t>被験者発話のピッチ累積分布を画面に表示、物販のプレゼンテーション音声のピッチ累積分布を見本として</a:t>
            </a:r>
            <a:r>
              <a:rPr lang="ja-JP" altLang="en-US" dirty="0" smtClean="0"/>
              <a:t>表示</a:t>
            </a:r>
            <a:endParaRPr lang="en-US" altLang="ja-JP" dirty="0" smtClean="0"/>
          </a:p>
          <a:p>
            <a:endParaRPr lang="ja-JP" altLang="en-US" dirty="0"/>
          </a:p>
          <a:p>
            <a:r>
              <a:rPr lang="ja-JP" altLang="en-US" dirty="0"/>
              <a:t>システム使用後のプレゼンテーションが見本となるプレゼンテーションに近づいたかどうかを観察者アンケートによって主観評価する</a:t>
            </a:r>
            <a:endParaRPr lang="en-US" altLang="ja-JP" dirty="0"/>
          </a:p>
          <a:p>
            <a:endParaRPr kumimoji="1" lang="ja-JP" altLang="en-US" dirty="0"/>
          </a:p>
        </p:txBody>
      </p:sp>
    </p:spTree>
    <p:extLst>
      <p:ext uri="{BB962C8B-B14F-4D97-AF65-F5344CB8AC3E}">
        <p14:creationId xmlns:p14="http://schemas.microsoft.com/office/powerpoint/2010/main" val="382324606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TM02892315[[fn=ウィスプ]]</Template>
  <TotalTime>17269</TotalTime>
  <Words>446</Words>
  <Application>Microsoft Office PowerPoint</Application>
  <PresentationFormat>ワイド画面</PresentationFormat>
  <Paragraphs>35</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Calibri</vt:lpstr>
      <vt:lpstr>Calibri Light</vt:lpstr>
      <vt:lpstr>Wingdings 2</vt:lpstr>
      <vt:lpstr>HDOfficeLightV0</vt:lpstr>
      <vt:lpstr>プレゼンテーションにおける 話し方チューターシステム</vt:lpstr>
      <vt:lpstr>PowerPoint プレゼンテーション</vt:lpstr>
      <vt:lpstr>PowerPoint プレゼンテーション</vt:lpstr>
      <vt:lpstr>図１:リアルタイムにユーザに提示されるピッチの累積分布表示</vt:lpstr>
      <vt:lpstr>PowerPoint プレゼンテーション</vt:lpstr>
      <vt:lpstr>考察</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プレゼンテーションにおける話し方チューターシステム</dc:title>
  <dc:creator>makoto</dc:creator>
  <cp:lastModifiedBy>makoto</cp:lastModifiedBy>
  <cp:revision>26</cp:revision>
  <dcterms:created xsi:type="dcterms:W3CDTF">2021-10-06T05:25:29Z</dcterms:created>
  <dcterms:modified xsi:type="dcterms:W3CDTF">2021-12-08T04:26:28Z</dcterms:modified>
</cp:coreProperties>
</file>