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59" r:id="rId4"/>
    <p:sldId id="260" r:id="rId5"/>
    <p:sldId id="261" r:id="rId6"/>
    <p:sldId id="262" r:id="rId7"/>
    <p:sldId id="263" r:id="rId8"/>
    <p:sldId id="264" r:id="rId9"/>
    <p:sldId id="287" r:id="rId10"/>
    <p:sldId id="286" r:id="rId11"/>
    <p:sldId id="265" r:id="rId12"/>
    <p:sldId id="292" r:id="rId13"/>
    <p:sldId id="285" r:id="rId14"/>
    <p:sldId id="291" r:id="rId15"/>
    <p:sldId id="267" r:id="rId16"/>
    <p:sldId id="290" r:id="rId17"/>
    <p:sldId id="295" r:id="rId18"/>
    <p:sldId id="271" r:id="rId19"/>
    <p:sldId id="289" r:id="rId20"/>
    <p:sldId id="272" r:id="rId21"/>
    <p:sldId id="273" r:id="rId22"/>
    <p:sldId id="274" r:id="rId23"/>
    <p:sldId id="275" r:id="rId24"/>
    <p:sldId id="276" r:id="rId25"/>
    <p:sldId id="282" r:id="rId26"/>
    <p:sldId id="277" r:id="rId27"/>
    <p:sldId id="278" r:id="rId28"/>
    <p:sldId id="279" r:id="rId29"/>
    <p:sldId id="280" r:id="rId30"/>
    <p:sldId id="281" r:id="rId31"/>
    <p:sldId id="283" r:id="rId32"/>
    <p:sldId id="268" r:id="rId33"/>
    <p:sldId id="269" r:id="rId34"/>
    <p:sldId id="270" r:id="rId35"/>
    <p:sldId id="266"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佑樹 黒田" initials="佑樹" lastIdx="10" clrIdx="0">
    <p:extLst>
      <p:ext uri="{19B8F6BF-5375-455C-9EA6-DF929625EA0E}">
        <p15:presenceInfo xmlns:p15="http://schemas.microsoft.com/office/powerpoint/2012/main" userId="c98caf6e982d63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69309" autoAdjust="0"/>
  </p:normalViewPr>
  <p:slideViewPr>
    <p:cSldViewPr snapToGrid="0">
      <p:cViewPr varScale="1">
        <p:scale>
          <a:sx n="55" d="100"/>
          <a:sy n="55" d="100"/>
        </p:scale>
        <p:origin x="3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09T18:00:15.376" idx="7">
    <p:pos x="10" y="10"/>
    <p:text>提案手法は対話行為を行動とする手法よりも破綻が生じにくく、発話全てを行動とする手法と同程度の破綻の生じやすさであった</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09T18:02:45.598" idx="10">
    <p:pos x="10" y="10"/>
    <p:text>計算時間は、発話全てを行動とする手法より提案手法が短かった</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17EB1-32EF-443F-A61D-128FF91C0A31}" type="datetimeFigureOut">
              <a:rPr kumimoji="1" lang="ja-JP" altLang="en-US" smtClean="0"/>
              <a:t>2021/3/23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B7BB-5254-4390-8ED8-293FBF1C4B0C}" type="slidenum">
              <a:rPr kumimoji="1" lang="ja-JP" altLang="en-US" smtClean="0"/>
              <a:t>‹#›</a:t>
            </a:fld>
            <a:endParaRPr kumimoji="1" lang="ja-JP" altLang="en-US"/>
          </a:p>
        </p:txBody>
      </p:sp>
    </p:spTree>
    <p:extLst>
      <p:ext uri="{BB962C8B-B14F-4D97-AF65-F5344CB8AC3E}">
        <p14:creationId xmlns:p14="http://schemas.microsoft.com/office/powerpoint/2010/main" val="24330447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それでは</a:t>
            </a:r>
            <a:r>
              <a:rPr kumimoji="1" lang="ja-JP" altLang="en-US" sz="1200" kern="1200" dirty="0" smtClean="0">
                <a:solidFill>
                  <a:schemeClr val="tx1"/>
                </a:solidFill>
                <a:effectLst/>
                <a:latin typeface="+mn-lt"/>
                <a:ea typeface="+mn-ea"/>
                <a:cs typeface="+mn-cs"/>
              </a:rPr>
              <a:t>「システム発話間の内容的整合性を用いた強化学習に基づく発話選択」という題で大阪大学の黒田が</a:t>
            </a:r>
            <a:r>
              <a:rPr kumimoji="1" lang="ja-JP" altLang="ja-JP" sz="1200" kern="1200" dirty="0" smtClean="0">
                <a:solidFill>
                  <a:schemeClr val="tx1"/>
                </a:solidFill>
                <a:effectLst/>
                <a:latin typeface="+mn-lt"/>
                <a:ea typeface="+mn-ea"/>
                <a:cs typeface="+mn-cs"/>
              </a:rPr>
              <a:t>発表を始めさせていただきます．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a:t>
            </a:fld>
            <a:endParaRPr kumimoji="1" lang="ja-JP" altLang="en-US"/>
          </a:p>
        </p:txBody>
      </p:sp>
    </p:spTree>
    <p:extLst>
      <p:ext uri="{BB962C8B-B14F-4D97-AF65-F5344CB8AC3E}">
        <p14:creationId xmlns:p14="http://schemas.microsoft.com/office/powerpoint/2010/main" val="407126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従来手法の学習では，システム発話とユーザ発話から状態を取得し，行動として対話行為を選択し，あらかじめ決めておいた報酬を得ます．</a:t>
            </a:r>
            <a:endParaRPr kumimoji="1" lang="en-US" altLang="ja-JP" dirty="0" smtClean="0"/>
          </a:p>
          <a:p>
            <a:r>
              <a:rPr kumimoji="1" lang="ja-JP" altLang="en-US" dirty="0" smtClean="0"/>
              <a:t>これを繰り返すことで，対話行為選択のモデルを学習します．</a:t>
            </a:r>
            <a:endParaRPr kumimoji="1" lang="en-US" altLang="ja-JP" dirty="0" smtClean="0"/>
          </a:p>
          <a:p>
            <a:r>
              <a:rPr kumimoji="1" lang="ja-JP" altLang="en-US" dirty="0" smtClean="0"/>
              <a:t>例では，まず，青の部分ですがシステム発話の簡易対話行為が質問であり，選択された対話行為が応答であり，これは自然な流れであると事前に決めていたため，</a:t>
            </a:r>
            <a:r>
              <a:rPr kumimoji="1" lang="en-US" altLang="ja-JP" dirty="0" smtClean="0"/>
              <a:t>+4.5</a:t>
            </a:r>
            <a:r>
              <a:rPr kumimoji="1" lang="ja-JP" altLang="en-US" dirty="0" smtClean="0"/>
              <a:t>の報酬を付けています．</a:t>
            </a:r>
            <a:endParaRPr kumimoji="1" lang="en-US" altLang="ja-JP" dirty="0" smtClean="0"/>
          </a:p>
          <a:p>
            <a:r>
              <a:rPr kumimoji="1" lang="ja-JP" altLang="en-US" dirty="0" smtClean="0"/>
              <a:t>また，赤の部分ではユーザ発話に「野球」という名詞が含まれており，選択された対話行為が指示語ありであり，指示語の指す対象が存在するため</a:t>
            </a:r>
            <a:r>
              <a:rPr kumimoji="1" lang="en-US" altLang="ja-JP" dirty="0" smtClean="0"/>
              <a:t>+10</a:t>
            </a:r>
            <a:r>
              <a:rPr kumimoji="1" lang="ja-JP" altLang="en-US" dirty="0" smtClean="0"/>
              <a:t>の報酬をつけます．</a:t>
            </a:r>
            <a:endParaRPr kumimoji="1" lang="en-US" altLang="ja-JP" dirty="0" smtClean="0"/>
          </a:p>
          <a:p>
            <a:r>
              <a:rPr kumimoji="1" lang="ja-JP" altLang="en-US" dirty="0" smtClean="0"/>
              <a:t>また，緑の部分では，ユーザの心象が高いため，</a:t>
            </a:r>
            <a:r>
              <a:rPr kumimoji="1" lang="en-US" altLang="ja-JP" dirty="0" smtClean="0"/>
              <a:t>+1</a:t>
            </a:r>
            <a:r>
              <a:rPr kumimoji="1" lang="ja-JP" altLang="en-US" dirty="0" smtClean="0"/>
              <a:t>の報酬をつけています．</a:t>
            </a:r>
            <a:endParaRPr kumimoji="1" lang="en-US" altLang="ja-JP" dirty="0" smtClean="0"/>
          </a:p>
          <a:p>
            <a:r>
              <a:rPr kumimoji="1" lang="ja-JP" altLang="en-US" dirty="0" smtClean="0"/>
              <a:t>このようにして，適切な対話行為が選択されるためのモデルを学習しています．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10</a:t>
            </a:fld>
            <a:endParaRPr kumimoji="1" lang="ja-JP" altLang="en-US"/>
          </a:p>
        </p:txBody>
      </p:sp>
    </p:spTree>
    <p:extLst>
      <p:ext uri="{BB962C8B-B14F-4D97-AF65-F5344CB8AC3E}">
        <p14:creationId xmlns:p14="http://schemas.microsoft.com/office/powerpoint/2010/main" val="2793018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ここで，従来手法によって学習したモデルを用いて対話を行った際，以下の</a:t>
            </a:r>
            <a:r>
              <a:rPr kumimoji="1" lang="en-US" altLang="ja-JP" dirty="0" smtClean="0"/>
              <a:t>3</a:t>
            </a:r>
            <a:r>
              <a:rPr kumimoji="1" lang="ja-JP" altLang="en-US" dirty="0" smtClean="0"/>
              <a:t>パターンの対話行為の順番で破綻が生じやすいことが分かりました．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11</a:t>
            </a:fld>
            <a:endParaRPr kumimoji="1" lang="ja-JP" altLang="en-US"/>
          </a:p>
        </p:txBody>
      </p:sp>
    </p:spTree>
    <p:extLst>
      <p:ext uri="{BB962C8B-B14F-4D97-AF65-F5344CB8AC3E}">
        <p14:creationId xmlns:p14="http://schemas.microsoft.com/office/powerpoint/2010/main" val="153018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a:t>
            </a:r>
            <a:r>
              <a:rPr kumimoji="1" lang="en-US" altLang="ja-JP" dirty="0" smtClean="0"/>
              <a:t>1</a:t>
            </a:r>
            <a:r>
              <a:rPr kumimoji="1" lang="ja-JP" altLang="en-US" dirty="0" smtClean="0"/>
              <a:t>の</a:t>
            </a:r>
            <a:r>
              <a:rPr kumimoji="1" lang="en-US" altLang="ja-JP" dirty="0" smtClean="0"/>
              <a:t>1</a:t>
            </a:r>
            <a:r>
              <a:rPr kumimoji="1" lang="ja-JP" altLang="en-US" dirty="0" smtClean="0"/>
              <a:t>例である，指示語なし質問の次に指示語あり質問が選ばれる場合の破綻を見ると，直前のシステム発話から予測されるユーザ発話と，選択されたシステム発話がかみ合っていないことが分かります．</a:t>
            </a:r>
            <a:endParaRPr kumimoji="1" lang="en-US" altLang="ja-JP" dirty="0" smtClean="0"/>
          </a:p>
          <a:p>
            <a:r>
              <a:rPr kumimoji="1" lang="ja-JP" altLang="en-US" dirty="0" smtClean="0"/>
              <a:t>「スポーツをする目的は何ですか」というシステム発話に対して，ユーザは何らかの目的を答える発話をすると予測できます．</a:t>
            </a:r>
            <a:endParaRPr kumimoji="1" lang="en-US" altLang="ja-JP" dirty="0" smtClean="0"/>
          </a:p>
          <a:p>
            <a:r>
              <a:rPr kumimoji="1" lang="ja-JP" altLang="en-US" dirty="0" smtClean="0"/>
              <a:t>しかし，次のシステム発話では「そのスポーツのおすすめポイントを教えてください」という，ユーザが特定のスポーツを含む発話をした場合でしか成り立たないような発話が選択されてしまっています．</a:t>
            </a:r>
            <a:endParaRPr kumimoji="1" lang="en-US" altLang="ja-JP" dirty="0" smtClean="0"/>
          </a:p>
          <a:p>
            <a:r>
              <a:rPr kumimoji="1" lang="ja-JP" altLang="en-US" dirty="0" smtClean="0"/>
              <a:t>これにより，破綻が生じています．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12</a:t>
            </a:fld>
            <a:endParaRPr kumimoji="1" lang="ja-JP" altLang="en-US"/>
          </a:p>
        </p:txBody>
      </p:sp>
    </p:spTree>
    <p:extLst>
      <p:ext uri="{BB962C8B-B14F-4D97-AF65-F5344CB8AC3E}">
        <p14:creationId xmlns:p14="http://schemas.microsoft.com/office/powerpoint/2010/main" val="299141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同様に，パターン</a:t>
            </a:r>
            <a:r>
              <a:rPr kumimoji="1" lang="en-US" altLang="ja-JP" dirty="0" smtClean="0"/>
              <a:t>2</a:t>
            </a:r>
            <a:r>
              <a:rPr kumimoji="1" lang="ja-JP" altLang="en-US" dirty="0" smtClean="0"/>
              <a:t>の</a:t>
            </a:r>
            <a:r>
              <a:rPr kumimoji="1" lang="en-US" altLang="ja-JP" dirty="0" smtClean="0"/>
              <a:t>1</a:t>
            </a:r>
            <a:r>
              <a:rPr kumimoji="1" lang="ja-JP" altLang="en-US" dirty="0" smtClean="0"/>
              <a:t>例である，指示語なし質問の次に指示語あり応答が選ばれる場合の破綻でも，直前のシステム発話から予測されるユーザ発話と，選択されたシステム発話がかみ合っていないことが分かります．</a:t>
            </a:r>
            <a:endParaRPr kumimoji="1" lang="en-US" altLang="ja-JP" dirty="0" smtClean="0"/>
          </a:p>
          <a:p>
            <a:r>
              <a:rPr kumimoji="1" lang="ja-JP" altLang="en-US" dirty="0" smtClean="0"/>
              <a:t>「競技は何をご覧になりますか」というシステム発話に対して，ユーザは何らかの競技を答える発話をすると予測できます．</a:t>
            </a:r>
            <a:endParaRPr kumimoji="1" lang="en-US" altLang="ja-JP" dirty="0" smtClean="0"/>
          </a:p>
          <a:p>
            <a:r>
              <a:rPr kumimoji="1" lang="ja-JP" altLang="en-US" dirty="0" smtClean="0"/>
              <a:t>しかし，次のシステム発話では「それは大変ですよね」という，かみ合わない発話が選択されてしまっています．</a:t>
            </a:r>
            <a:endParaRPr kumimoji="1" lang="en-US" altLang="ja-JP" dirty="0" smtClean="0"/>
          </a:p>
          <a:p>
            <a:r>
              <a:rPr kumimoji="1" lang="ja-JP" altLang="en-US" dirty="0" smtClean="0"/>
              <a:t>これにより，破綻が生じています．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13</a:t>
            </a:fld>
            <a:endParaRPr kumimoji="1" lang="ja-JP" altLang="en-US"/>
          </a:p>
        </p:txBody>
      </p:sp>
    </p:spTree>
    <p:extLst>
      <p:ext uri="{BB962C8B-B14F-4D97-AF65-F5344CB8AC3E}">
        <p14:creationId xmlns:p14="http://schemas.microsoft.com/office/powerpoint/2010/main" val="2892136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a:t>
            </a:r>
            <a:r>
              <a:rPr kumimoji="1" lang="en-US" altLang="ja-JP" dirty="0" smtClean="0"/>
              <a:t>3</a:t>
            </a:r>
            <a:r>
              <a:rPr kumimoji="1" lang="ja-JP" altLang="en-US" dirty="0" smtClean="0"/>
              <a:t>の</a:t>
            </a:r>
            <a:r>
              <a:rPr kumimoji="1" lang="en-US" altLang="ja-JP" dirty="0" smtClean="0"/>
              <a:t>1</a:t>
            </a:r>
            <a:r>
              <a:rPr kumimoji="1" lang="ja-JP" altLang="en-US" dirty="0" smtClean="0"/>
              <a:t>例である，</a:t>
            </a:r>
            <a:r>
              <a:rPr kumimoji="1" lang="en-US" altLang="ja-JP" dirty="0" smtClean="0"/>
              <a:t>default</a:t>
            </a:r>
            <a:r>
              <a:rPr kumimoji="1" lang="ja-JP" altLang="en-US" dirty="0" smtClean="0"/>
              <a:t>の指示語あり質問の次に指示語あり応答が選ばれる場合の破綻では，</a:t>
            </a:r>
            <a:r>
              <a:rPr kumimoji="1" lang="en-US" altLang="ja-JP" dirty="0" smtClean="0"/>
              <a:t>default</a:t>
            </a:r>
            <a:r>
              <a:rPr kumimoji="1" lang="ja-JP" altLang="en-US" dirty="0" smtClean="0"/>
              <a:t>の指示語あり質問の発話からユーザの発話を予測することができません．しかし，それよりも前の指示語なし質問を参照することでユーザ発話を予測でき，選択されたシステム発話がかみ合っていないことがわかります．</a:t>
            </a:r>
            <a:endParaRPr kumimoji="1" lang="en-US" altLang="ja-JP" dirty="0" smtClean="0"/>
          </a:p>
          <a:p>
            <a:r>
              <a:rPr kumimoji="1" lang="ja-JP" altLang="en-US" dirty="0" smtClean="0"/>
              <a:t>「おすすめの曲を教えてください」というシステム発話からユーザがなんらかの曲を答えることが予測でき，さらに「具体的に教えてください」というシステム発話からユーザが曲について答えることが予測できます．しかし，選択されたシステム発話は「それは大変ですよね」とかみ合わない発話を選択してしまっており，これにより破綻が生じ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14</a:t>
            </a:fld>
            <a:endParaRPr kumimoji="1" lang="ja-JP" altLang="en-US"/>
          </a:p>
        </p:txBody>
      </p:sp>
    </p:spTree>
    <p:extLst>
      <p:ext uri="{BB962C8B-B14F-4D97-AF65-F5344CB8AC3E}">
        <p14:creationId xmlns:p14="http://schemas.microsoft.com/office/powerpoint/2010/main" val="2825251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a:t>
            </a:r>
            <a:r>
              <a:rPr kumimoji="1" lang="en-US" altLang="ja-JP" dirty="0" smtClean="0"/>
              <a:t>1~3</a:t>
            </a:r>
            <a:r>
              <a:rPr kumimoji="1" lang="ja-JP" altLang="en-US" dirty="0" smtClean="0"/>
              <a:t>の破綻では，いずれもシステム発話から予測されるユーザ発話と，選択されたユーザ発話の内容がかみ合わないことで破綻が生じていました．</a:t>
            </a:r>
            <a:endParaRPr kumimoji="1" lang="en-US" altLang="ja-JP" dirty="0" smtClean="0"/>
          </a:p>
          <a:p>
            <a:r>
              <a:rPr kumimoji="1" lang="ja-JP" altLang="en-US" dirty="0" smtClean="0"/>
              <a:t>そこで本研究では，破綻しやすい対話行為の順番の前側の対話行為を発話レベルで詳細化して状態に用い，後ろ側の対話行為を発話レベルで詳細化して行動に用い，これらに内容的整合性に関する報酬をつけることで，破綻を防ぎ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15</a:t>
            </a:fld>
            <a:endParaRPr kumimoji="1" lang="ja-JP" altLang="en-US"/>
          </a:p>
        </p:txBody>
      </p:sp>
    </p:spTree>
    <p:extLst>
      <p:ext uri="{BB962C8B-B14F-4D97-AF65-F5344CB8AC3E}">
        <p14:creationId xmlns:p14="http://schemas.microsoft.com/office/powerpoint/2010/main" val="65770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前述した詳細化すべき対話行為を詳細化したものを用いて，状態と行動に変更を加えました．</a:t>
            </a:r>
            <a:endParaRPr kumimoji="1" lang="en-US" altLang="ja-JP" dirty="0" smtClean="0"/>
          </a:p>
          <a:p>
            <a:r>
              <a:rPr kumimoji="1" lang="ja-JP" altLang="en-US" dirty="0" smtClean="0"/>
              <a:t>状態設計では，システム発話の簡易対話行為をシステム発話の対話行為の一部を詳細化したものに変え，</a:t>
            </a:r>
            <a:r>
              <a:rPr kumimoji="1" lang="en-US" altLang="ja-JP" dirty="0" smtClean="0"/>
              <a:t>4</a:t>
            </a:r>
            <a:r>
              <a:rPr kumimoji="1" lang="ja-JP" altLang="en-US" dirty="0" smtClean="0"/>
              <a:t>状態から</a:t>
            </a:r>
            <a:r>
              <a:rPr kumimoji="1" lang="en-US" altLang="ja-JP" dirty="0" smtClean="0"/>
              <a:t>113</a:t>
            </a:r>
            <a:r>
              <a:rPr kumimoji="1" lang="ja-JP" altLang="en-US" dirty="0" smtClean="0"/>
              <a:t>状態に増えました．</a:t>
            </a:r>
            <a:endParaRPr kumimoji="1" lang="en-US" altLang="ja-JP" dirty="0" smtClean="0"/>
          </a:p>
          <a:p>
            <a:r>
              <a:rPr kumimoji="1" lang="ja-JP" altLang="en-US" dirty="0" smtClean="0"/>
              <a:t>また，行動設計では対話行為の一部を詳細化し，行動が</a:t>
            </a:r>
            <a:r>
              <a:rPr kumimoji="1" lang="en-US" altLang="ja-JP" dirty="0" smtClean="0"/>
              <a:t>51</a:t>
            </a:r>
            <a:r>
              <a:rPr kumimoji="1" lang="ja-JP" altLang="en-US" dirty="0" smtClean="0"/>
              <a:t>個に増えました．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16</a:t>
            </a:fld>
            <a:endParaRPr kumimoji="1" lang="ja-JP" altLang="en-US"/>
          </a:p>
        </p:txBody>
      </p:sp>
    </p:spTree>
    <p:extLst>
      <p:ext uri="{BB962C8B-B14F-4D97-AF65-F5344CB8AC3E}">
        <p14:creationId xmlns:p14="http://schemas.microsoft.com/office/powerpoint/2010/main" val="3318319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パターン</a:t>
            </a:r>
            <a:r>
              <a:rPr kumimoji="1" lang="en-US" altLang="ja-JP" dirty="0" smtClean="0"/>
              <a:t>3</a:t>
            </a:r>
            <a:r>
              <a:rPr kumimoji="1" lang="ja-JP" altLang="en-US" dirty="0" smtClean="0"/>
              <a:t>の破綻に関しては，</a:t>
            </a:r>
            <a:r>
              <a:rPr kumimoji="1" lang="en-US" altLang="ja-JP" dirty="0" smtClean="0"/>
              <a:t>default</a:t>
            </a:r>
            <a:r>
              <a:rPr kumimoji="1" lang="ja-JP" altLang="en-US" dirty="0" smtClean="0"/>
              <a:t>の指示語あり質問のみからユーザ発話を予測することができず，次に選択するシステム発話と指示語あり質問の発話の整合性を判断することができません．そのため，その前の指示語なし質問か特定話題の指示語あり質問と合わせて状態とすることで，整合性が判断できるように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17</a:t>
            </a:fld>
            <a:endParaRPr kumimoji="1" lang="ja-JP" altLang="en-US"/>
          </a:p>
        </p:txBody>
      </p:sp>
    </p:spTree>
    <p:extLst>
      <p:ext uri="{BB962C8B-B14F-4D97-AF65-F5344CB8AC3E}">
        <p14:creationId xmlns:p14="http://schemas.microsoft.com/office/powerpoint/2010/main" val="4219682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また，システム発話の内容的整合性に関する報酬を追加しました．</a:t>
            </a:r>
            <a:r>
              <a:rPr kumimoji="1" lang="ja-JP" altLang="ja-JP" sz="1200" kern="1200" dirty="0" smtClean="0">
                <a:solidFill>
                  <a:schemeClr val="tx1"/>
                </a:solidFill>
                <a:effectLst/>
                <a:latin typeface="+mn-lt"/>
                <a:ea typeface="+mn-ea"/>
                <a:cs typeface="+mn-cs"/>
              </a:rPr>
              <a:t>具体的には，各行動に関して，この発話のあとに来てはいけないという発話を</a:t>
            </a:r>
            <a:r>
              <a:rPr kumimoji="1" lang="ja-JP" altLang="en-US" sz="1200" kern="1200" dirty="0" smtClean="0">
                <a:solidFill>
                  <a:schemeClr val="tx1"/>
                </a:solidFill>
                <a:effectLst/>
                <a:latin typeface="+mn-lt"/>
                <a:ea typeface="+mn-ea"/>
                <a:cs typeface="+mn-cs"/>
              </a:rPr>
              <a:t>手動で設定して</a:t>
            </a:r>
            <a:r>
              <a:rPr kumimoji="1" lang="ja-JP" altLang="ja-JP" sz="1200" kern="1200" dirty="0" smtClean="0">
                <a:solidFill>
                  <a:schemeClr val="tx1"/>
                </a:solidFill>
                <a:effectLst/>
                <a:latin typeface="+mn-lt"/>
                <a:ea typeface="+mn-ea"/>
                <a:cs typeface="+mn-cs"/>
              </a:rPr>
              <a:t>記述し，</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を作成しました．学習時に，とった行動の</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にその前のシステム発話が入っていれば，</a:t>
            </a:r>
            <a:r>
              <a:rPr kumimoji="1" lang="en-US" altLang="ja-JP" sz="1200" kern="1200" dirty="0" smtClean="0">
                <a:solidFill>
                  <a:schemeClr val="tx1"/>
                </a:solidFill>
                <a:effectLst/>
                <a:latin typeface="+mn-lt"/>
                <a:ea typeface="+mn-ea"/>
                <a:cs typeface="+mn-cs"/>
              </a:rPr>
              <a:t>-20</a:t>
            </a:r>
            <a:r>
              <a:rPr kumimoji="1" lang="ja-JP" altLang="ja-JP" sz="1200" kern="1200" dirty="0" smtClean="0">
                <a:solidFill>
                  <a:schemeClr val="tx1"/>
                </a:solidFill>
                <a:effectLst/>
                <a:latin typeface="+mn-lt"/>
                <a:ea typeface="+mn-ea"/>
                <a:cs typeface="+mn-cs"/>
              </a:rPr>
              <a:t>の報酬をつけます．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これにより，</a:t>
            </a:r>
            <a:r>
              <a:rPr kumimoji="1" lang="ja-JP" altLang="en-US" sz="1200" kern="1200" dirty="0" smtClean="0">
                <a:solidFill>
                  <a:schemeClr val="tx1"/>
                </a:solidFill>
                <a:effectLst/>
                <a:latin typeface="+mn-lt"/>
                <a:ea typeface="+mn-ea"/>
                <a:cs typeface="+mn-cs"/>
              </a:rPr>
              <a:t>内容的な</a:t>
            </a:r>
            <a:r>
              <a:rPr kumimoji="1" lang="ja-JP" altLang="ja-JP" sz="1200" kern="1200" dirty="0" smtClean="0">
                <a:solidFill>
                  <a:schemeClr val="tx1"/>
                </a:solidFill>
                <a:effectLst/>
                <a:latin typeface="+mn-lt"/>
                <a:ea typeface="+mn-ea"/>
                <a:cs typeface="+mn-cs"/>
              </a:rPr>
              <a:t>破綻の生じる</a:t>
            </a:r>
            <a:r>
              <a:rPr kumimoji="1" lang="ja-JP" altLang="en-US" sz="1200" kern="1200" dirty="0" smtClean="0">
                <a:solidFill>
                  <a:schemeClr val="tx1"/>
                </a:solidFill>
                <a:effectLst/>
                <a:latin typeface="+mn-lt"/>
                <a:ea typeface="+mn-ea"/>
                <a:cs typeface="+mn-cs"/>
              </a:rPr>
              <a:t>発話</a:t>
            </a:r>
            <a:r>
              <a:rPr kumimoji="1" lang="ja-JP" altLang="ja-JP" sz="1200" kern="1200" dirty="0" smtClean="0">
                <a:solidFill>
                  <a:schemeClr val="tx1"/>
                </a:solidFill>
                <a:effectLst/>
                <a:latin typeface="+mn-lt"/>
                <a:ea typeface="+mn-ea"/>
                <a:cs typeface="+mn-cs"/>
              </a:rPr>
              <a:t>が選択されにくくな</a:t>
            </a:r>
            <a:r>
              <a:rPr kumimoji="1" lang="ja-JP" altLang="en-US" sz="1200" kern="1200" dirty="0" smtClean="0">
                <a:solidFill>
                  <a:schemeClr val="tx1"/>
                </a:solidFill>
                <a:effectLst/>
                <a:latin typeface="+mn-lt"/>
                <a:ea typeface="+mn-ea"/>
                <a:cs typeface="+mn-cs"/>
              </a:rPr>
              <a:t>るよう学習されます</a:t>
            </a:r>
            <a:r>
              <a:rPr kumimoji="1" lang="ja-JP" altLang="ja-JP" sz="1200" kern="1200" dirty="0" smtClean="0">
                <a:solidFill>
                  <a:schemeClr val="tx1"/>
                </a:solidFill>
                <a:effectLst/>
                <a:latin typeface="+mn-lt"/>
                <a:ea typeface="+mn-ea"/>
                <a:cs typeface="+mn-cs"/>
              </a:rPr>
              <a:t>． </a:t>
            </a:r>
          </a:p>
          <a:p>
            <a:r>
              <a:rPr kumimoji="1" lang="ja-JP" altLang="ja-JP" sz="1200" kern="1200" dirty="0" smtClean="0">
                <a:solidFill>
                  <a:schemeClr val="tx1"/>
                </a:solidFill>
                <a:effectLst/>
                <a:latin typeface="+mn-lt"/>
                <a:ea typeface="+mn-ea"/>
                <a:cs typeface="+mn-cs"/>
              </a:rPr>
              <a:t>スライドの例では，「スポーツをする目的は何ですか」という発話の後に「そのスポーツのおすすめポイントを教えてください」という発話が行動として選ばれるのはおかしいと決め，この行動</a:t>
            </a:r>
            <a:r>
              <a:rPr kumimoji="1" lang="ja-JP" altLang="en-US" sz="1200" kern="1200" dirty="0" smtClean="0">
                <a:solidFill>
                  <a:schemeClr val="tx1"/>
                </a:solidFill>
                <a:effectLst/>
                <a:latin typeface="+mn-lt"/>
                <a:ea typeface="+mn-ea"/>
                <a:cs typeface="+mn-cs"/>
              </a:rPr>
              <a:t>，行動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blacklist</a:t>
            </a:r>
            <a:r>
              <a:rPr kumimoji="1" lang="ja-JP" altLang="ja-JP" sz="1200" kern="1200" dirty="0" smtClean="0">
                <a:solidFill>
                  <a:schemeClr val="tx1"/>
                </a:solidFill>
                <a:effectLst/>
                <a:latin typeface="+mn-lt"/>
                <a:ea typeface="+mn-ea"/>
                <a:cs typeface="+mn-cs"/>
              </a:rPr>
              <a:t>に「スポーツをする目的は何ですか」の状態</a:t>
            </a:r>
            <a:r>
              <a:rPr kumimoji="1" lang="ja-JP" altLang="en-US" sz="1200" kern="1200" dirty="0" smtClean="0">
                <a:solidFill>
                  <a:schemeClr val="tx1"/>
                </a:solidFill>
                <a:effectLst/>
                <a:latin typeface="+mn-lt"/>
                <a:ea typeface="+mn-ea"/>
                <a:cs typeface="+mn-cs"/>
              </a:rPr>
              <a:t>である状態</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を入れました．これによって，この順番での発話選択はされづらくなり，破綻が減ります．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なぜ</a:t>
            </a:r>
            <a:r>
              <a:rPr kumimoji="1" lang="en-US" altLang="ja-JP" sz="1200" kern="1200" dirty="0" smtClean="0">
                <a:solidFill>
                  <a:schemeClr val="tx1"/>
                </a:solidFill>
                <a:effectLst/>
                <a:latin typeface="+mn-lt"/>
                <a:ea typeface="+mn-ea"/>
                <a:cs typeface="+mn-cs"/>
              </a:rPr>
              <a:t>-20</a:t>
            </a:r>
          </a:p>
          <a:p>
            <a:r>
              <a:rPr kumimoji="1" lang="ja-JP" altLang="en-US" sz="1200" kern="1200" dirty="0" smtClean="0">
                <a:solidFill>
                  <a:schemeClr val="tx1"/>
                </a:solidFill>
                <a:effectLst/>
                <a:latin typeface="+mn-lt"/>
                <a:ea typeface="+mn-ea"/>
                <a:cs typeface="+mn-cs"/>
              </a:rPr>
              <a:t>ユーザ発話の予測との関係</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18</a:t>
            </a:fld>
            <a:endParaRPr kumimoji="1" lang="ja-JP" altLang="en-US"/>
          </a:p>
        </p:txBody>
      </p:sp>
    </p:spTree>
    <p:extLst>
      <p:ext uri="{BB962C8B-B14F-4D97-AF65-F5344CB8AC3E}">
        <p14:creationId xmlns:p14="http://schemas.microsoft.com/office/powerpoint/2010/main" val="76702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提案手法では，従来手法の適切な対話行為選択のための設計に加えて，発話レベルでの破綻を減らす設計を加えています．</a:t>
            </a:r>
            <a:endParaRPr kumimoji="1" lang="en-US" altLang="ja-JP" dirty="0" smtClean="0"/>
          </a:p>
          <a:p>
            <a:r>
              <a:rPr kumimoji="1" lang="ja-JP" altLang="en-US" dirty="0" smtClean="0"/>
              <a:t>例では，「競技は何をご覧になりますか」というシステム発話の後に「それは大変ですよね」という発話が選ばれるのはおかしいとあらかじめ決めておき，それに</a:t>
            </a:r>
            <a:r>
              <a:rPr kumimoji="1" lang="en-US" altLang="ja-JP" dirty="0" smtClean="0"/>
              <a:t>-20</a:t>
            </a:r>
            <a:r>
              <a:rPr kumimoji="1" lang="ja-JP" altLang="en-US" dirty="0" smtClean="0"/>
              <a:t>の報酬をつけています．</a:t>
            </a:r>
            <a:endParaRPr kumimoji="1" lang="en-US" altLang="ja-JP" dirty="0" smtClean="0"/>
          </a:p>
          <a:p>
            <a:r>
              <a:rPr kumimoji="1" lang="ja-JP" altLang="en-US" dirty="0" smtClean="0"/>
              <a:t>これにより，適切な対話行為を選択し，その中でも適切な発話が選択できるようになることが期待されます．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D434B7BB-5254-4390-8ED8-293FBF1C4B0C}" type="slidenum">
              <a:rPr kumimoji="1" lang="ja-JP" altLang="en-US" smtClean="0"/>
              <a:t>19</a:t>
            </a:fld>
            <a:endParaRPr kumimoji="1" lang="ja-JP" altLang="en-US"/>
          </a:p>
        </p:txBody>
      </p:sp>
    </p:spTree>
    <p:extLst>
      <p:ext uri="{BB962C8B-B14F-4D97-AF65-F5344CB8AC3E}">
        <p14:creationId xmlns:p14="http://schemas.microsoft.com/office/powerpoint/2010/main" val="245287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本研究では，傾聴型対話システムの構築を大きな目標とします．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傾聴型対話システムは対話システムの</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種であり</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システムが質問したり，ユーザの発話に対して反応を返すことで，ユーザの話したいという欲求を満たすことを目的としています．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傾聴型対話システムでは，ユーザに話をさせるという性質上，システム自ら話題を提供することが多く，ユーザの発話がある程度予測可能です．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そのため，本研究では，ユーザ発話の解析に偏重せず，システム発話をコントロールするだけで違和感なく対話を行うことができると仮定します．</a:t>
            </a:r>
            <a:endParaRPr kumimoji="1" lang="ja-JP" altLang="ja-JP" sz="1200" kern="1200" dirty="0" smtClean="0">
              <a:solidFill>
                <a:schemeClr val="tx1"/>
              </a:solidFill>
              <a:effectLst/>
              <a:latin typeface="+mn-lt"/>
              <a:ea typeface="+mn-ea"/>
              <a:cs typeface="+mn-cs"/>
            </a:endParaRPr>
          </a:p>
          <a:p>
            <a:r>
              <a:rPr kumimoji="1" lang="ja-JP" altLang="en-US" dirty="0" smtClean="0"/>
              <a:t>このことから，本研究では，傾聴型対話システムの構築のためにあらかじめ用意した発話集合からシステム発話を選択するというアプローチをとります．</a:t>
            </a:r>
            <a:endParaRPr kumimoji="1" lang="en-US" altLang="ja-JP" dirty="0" smtClean="0"/>
          </a:p>
          <a:p>
            <a:r>
              <a:rPr kumimoji="1" lang="ja-JP" altLang="en-US" dirty="0" smtClean="0"/>
              <a:t>また，発話選択の戦略を強化学習によって獲得します．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a:t>
            </a:fld>
            <a:endParaRPr kumimoji="1" lang="ja-JP" altLang="en-US"/>
          </a:p>
        </p:txBody>
      </p:sp>
    </p:spTree>
    <p:extLst>
      <p:ext uri="{BB962C8B-B14F-4D97-AF65-F5344CB8AC3E}">
        <p14:creationId xmlns:p14="http://schemas.microsoft.com/office/powerpoint/2010/main" val="326185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評価実験としては，対話行為を行動とした西本らの従来手法と，発話全てを行動として報酬を提案手法と同様にした手法をベースラインに決め，破綻の生じにくさと学習時間に関して比較して評価しました．</a:t>
            </a:r>
            <a:endParaRPr kumimoji="1" lang="en-US" altLang="ja-JP" dirty="0" smtClean="0"/>
          </a:p>
          <a:p>
            <a:r>
              <a:rPr kumimoji="1" lang="ja-JP" altLang="en-US" dirty="0" smtClean="0"/>
              <a:t>ベースライン手法である発話全てを行動とする手法では，状態と行動を限界まで詳細化し，発話そのものとしました．また，報酬に関しては提案手法と同様のものを用いました．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20</a:t>
            </a:fld>
            <a:endParaRPr kumimoji="1" lang="ja-JP" altLang="en-US"/>
          </a:p>
        </p:txBody>
      </p:sp>
    </p:spTree>
    <p:extLst>
      <p:ext uri="{BB962C8B-B14F-4D97-AF65-F5344CB8AC3E}">
        <p14:creationId xmlns:p14="http://schemas.microsoft.com/office/powerpoint/2010/main" val="1786360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強化学習の具体的な設定としては，選択すべきシステム発話集合として，</a:t>
            </a:r>
            <a:r>
              <a:rPr kumimoji="1" lang="ja-JP" altLang="en-US" sz="1200" kern="1200" dirty="0" smtClean="0">
                <a:solidFill>
                  <a:schemeClr val="tx1"/>
                </a:solidFill>
                <a:effectLst/>
                <a:latin typeface="+mn-lt"/>
                <a:ea typeface="+mn-ea"/>
                <a:cs typeface="+mn-cs"/>
              </a:rPr>
              <a:t>従来手法と同様，</a:t>
            </a:r>
            <a:r>
              <a:rPr kumimoji="1" lang="ja-JP" altLang="ja-JP" sz="1200" kern="1200" dirty="0" smtClean="0">
                <a:solidFill>
                  <a:schemeClr val="tx1"/>
                </a:solidFill>
                <a:effectLst/>
                <a:latin typeface="+mn-lt"/>
                <a:ea typeface="+mn-ea"/>
                <a:cs typeface="+mn-cs"/>
              </a:rPr>
              <a:t>雑談対話コーパス</a:t>
            </a:r>
            <a:r>
              <a:rPr kumimoji="1" lang="en-US" altLang="ja-JP" sz="1200" kern="1200" dirty="0" smtClean="0">
                <a:solidFill>
                  <a:schemeClr val="tx1"/>
                </a:solidFill>
                <a:effectLst/>
                <a:latin typeface="+mn-lt"/>
                <a:ea typeface="+mn-ea"/>
                <a:cs typeface="+mn-cs"/>
              </a:rPr>
              <a:t>Hazumi1902</a:t>
            </a:r>
            <a:r>
              <a:rPr kumimoji="1" lang="ja-JP" altLang="ja-JP" sz="1200" kern="1200" dirty="0" smtClean="0">
                <a:solidFill>
                  <a:schemeClr val="tx1"/>
                </a:solidFill>
                <a:effectLst/>
                <a:latin typeface="+mn-lt"/>
                <a:ea typeface="+mn-ea"/>
                <a:cs typeface="+mn-cs"/>
              </a:rPr>
              <a:t>から抽出した</a:t>
            </a:r>
            <a:r>
              <a:rPr kumimoji="1" lang="en-US" altLang="ja-JP" sz="1200" kern="1200" dirty="0" smtClean="0">
                <a:solidFill>
                  <a:schemeClr val="tx1"/>
                </a:solidFill>
                <a:effectLst/>
                <a:latin typeface="+mn-lt"/>
                <a:ea typeface="+mn-ea"/>
                <a:cs typeface="+mn-cs"/>
              </a:rPr>
              <a:t>117</a:t>
            </a:r>
            <a:r>
              <a:rPr kumimoji="1" lang="ja-JP" altLang="ja-JP" sz="1200" kern="1200" dirty="0" smtClean="0">
                <a:solidFill>
                  <a:schemeClr val="tx1"/>
                </a:solidFill>
                <a:effectLst/>
                <a:latin typeface="+mn-lt"/>
                <a:ea typeface="+mn-ea"/>
                <a:cs typeface="+mn-cs"/>
              </a:rPr>
              <a:t>発話を用いました．</a:t>
            </a:r>
          </a:p>
          <a:p>
            <a:r>
              <a:rPr kumimoji="1" lang="ja-JP" altLang="ja-JP" sz="1200" kern="1200" dirty="0" smtClean="0">
                <a:solidFill>
                  <a:schemeClr val="tx1"/>
                </a:solidFill>
                <a:effectLst/>
                <a:latin typeface="+mn-lt"/>
                <a:ea typeface="+mn-ea"/>
                <a:cs typeface="+mn-cs"/>
              </a:rPr>
              <a:t>また，学習方法としては</a:t>
            </a:r>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学習を用いました．</a:t>
            </a:r>
          </a:p>
          <a:p>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学習ではある状態</a:t>
            </a:r>
            <a:r>
              <a:rPr kumimoji="1" lang="en-US" altLang="ja-JP" sz="1200" kern="1200" dirty="0" smtClean="0">
                <a:solidFill>
                  <a:schemeClr val="tx1"/>
                </a:solidFill>
                <a:effectLst/>
                <a:latin typeface="+mn-lt"/>
                <a:ea typeface="+mn-ea"/>
                <a:cs typeface="+mn-cs"/>
              </a:rPr>
              <a:t>s</a:t>
            </a:r>
            <a:r>
              <a:rPr kumimoji="1" lang="ja-JP" altLang="ja-JP" sz="1200" kern="1200" dirty="0" smtClean="0">
                <a:solidFill>
                  <a:schemeClr val="tx1"/>
                </a:solidFill>
                <a:effectLst/>
                <a:latin typeface="+mn-lt"/>
                <a:ea typeface="+mn-ea"/>
                <a:cs typeface="+mn-cs"/>
              </a:rPr>
              <a:t>で行動</a:t>
            </a:r>
            <a:r>
              <a:rPr kumimoji="1" lang="en-US" altLang="ja-JP" sz="1200" kern="1200" dirty="0" smtClean="0">
                <a:solidFill>
                  <a:schemeClr val="tx1"/>
                </a:solidFill>
                <a:effectLst/>
                <a:latin typeface="+mn-lt"/>
                <a:ea typeface="+mn-ea"/>
                <a:cs typeface="+mn-cs"/>
              </a:rPr>
              <a:t>a</a:t>
            </a:r>
            <a:r>
              <a:rPr kumimoji="1" lang="ja-JP" altLang="ja-JP" sz="1200" kern="1200" dirty="0" smtClean="0">
                <a:solidFill>
                  <a:schemeClr val="tx1"/>
                </a:solidFill>
                <a:effectLst/>
                <a:latin typeface="+mn-lt"/>
                <a:ea typeface="+mn-ea"/>
                <a:cs typeface="+mn-cs"/>
              </a:rPr>
              <a:t>をとる価値</a:t>
            </a:r>
            <a:r>
              <a:rPr kumimoji="1" lang="en-US" altLang="ja-JP" sz="1200" kern="1200" dirty="0" smtClean="0">
                <a:solidFill>
                  <a:schemeClr val="tx1"/>
                </a:solidFill>
                <a:effectLst/>
                <a:latin typeface="+mn-lt"/>
                <a:ea typeface="+mn-ea"/>
                <a:cs typeface="+mn-cs"/>
              </a:rPr>
              <a:t>Q(</a:t>
            </a:r>
            <a:r>
              <a:rPr kumimoji="1" lang="en-US" altLang="ja-JP" sz="1200" kern="1200" dirty="0" err="1" smtClean="0">
                <a:solidFill>
                  <a:schemeClr val="tx1"/>
                </a:solidFill>
                <a:effectLst/>
                <a:latin typeface="+mn-lt"/>
                <a:ea typeface="+mn-ea"/>
                <a:cs typeface="+mn-cs"/>
              </a:rPr>
              <a:t>s,a</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を以下の式によって更新します．</a:t>
            </a:r>
            <a:r>
              <a:rPr kumimoji="1" lang="ja-JP" altLang="en-US" sz="1200" kern="1200" dirty="0" smtClean="0">
                <a:solidFill>
                  <a:schemeClr val="tx1"/>
                </a:solidFill>
                <a:effectLst/>
                <a:latin typeface="+mn-lt"/>
                <a:ea typeface="+mn-ea"/>
                <a:cs typeface="+mn-cs"/>
              </a:rPr>
              <a:t>学習率は</a:t>
            </a:r>
            <a:r>
              <a:rPr kumimoji="1" lang="en-US" altLang="ja-JP" sz="1200" kern="1200" dirty="0" smtClean="0">
                <a:solidFill>
                  <a:schemeClr val="tx1"/>
                </a:solidFill>
                <a:effectLst/>
                <a:latin typeface="+mn-lt"/>
                <a:ea typeface="+mn-ea"/>
                <a:cs typeface="+mn-cs"/>
              </a:rPr>
              <a:t>0.1</a:t>
            </a:r>
            <a:r>
              <a:rPr kumimoji="1" lang="ja-JP" altLang="en-US" sz="1200" kern="1200" dirty="0" err="1"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割引率は</a:t>
            </a:r>
            <a:r>
              <a:rPr kumimoji="1" lang="en-US" altLang="ja-JP" sz="1200" kern="1200" dirty="0" smtClean="0">
                <a:solidFill>
                  <a:schemeClr val="tx1"/>
                </a:solidFill>
                <a:effectLst/>
                <a:latin typeface="+mn-lt"/>
                <a:ea typeface="+mn-ea"/>
                <a:cs typeface="+mn-cs"/>
              </a:rPr>
              <a:t>0.9</a:t>
            </a:r>
            <a:r>
              <a:rPr kumimoji="1" lang="ja-JP" altLang="en-US" sz="1200" kern="1200" dirty="0" smtClean="0">
                <a:solidFill>
                  <a:schemeClr val="tx1"/>
                </a:solidFill>
                <a:effectLst/>
                <a:latin typeface="+mn-lt"/>
                <a:ea typeface="+mn-ea"/>
                <a:cs typeface="+mn-cs"/>
              </a:rPr>
              <a:t>としました．</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エピソード数は</a:t>
            </a:r>
            <a:r>
              <a:rPr kumimoji="1" lang="ja-JP" altLang="en-US" sz="1200" kern="1200" dirty="0" smtClean="0">
                <a:solidFill>
                  <a:schemeClr val="tx1"/>
                </a:solidFill>
                <a:effectLst/>
                <a:latin typeface="+mn-lt"/>
                <a:ea typeface="+mn-ea"/>
                <a:cs typeface="+mn-cs"/>
              </a:rPr>
              <a:t>，提案手法が</a:t>
            </a:r>
            <a:r>
              <a:rPr kumimoji="1" lang="en-US" altLang="ja-JP" sz="1200" kern="1200" dirty="0" smtClean="0">
                <a:solidFill>
                  <a:schemeClr val="tx1"/>
                </a:solidFill>
                <a:effectLst/>
                <a:latin typeface="+mn-lt"/>
                <a:ea typeface="+mn-ea"/>
                <a:cs typeface="+mn-cs"/>
              </a:rPr>
              <a:t>179000</a:t>
            </a:r>
            <a:r>
              <a:rPr kumimoji="1" lang="ja-JP" altLang="en-US" sz="1200" kern="1200" dirty="0" smtClean="0">
                <a:solidFill>
                  <a:schemeClr val="tx1"/>
                </a:solidFill>
                <a:effectLst/>
                <a:latin typeface="+mn-lt"/>
                <a:ea typeface="+mn-ea"/>
                <a:cs typeface="+mn-cs"/>
              </a:rPr>
              <a:t>エピソード，対話行為を行動とする手法が</a:t>
            </a:r>
            <a:r>
              <a:rPr kumimoji="1" lang="en-US" altLang="ja-JP" sz="1200" kern="1200" dirty="0" smtClean="0">
                <a:solidFill>
                  <a:schemeClr val="tx1"/>
                </a:solidFill>
                <a:effectLst/>
                <a:latin typeface="+mn-lt"/>
                <a:ea typeface="+mn-ea"/>
                <a:cs typeface="+mn-cs"/>
              </a:rPr>
              <a:t>1000</a:t>
            </a:r>
            <a:r>
              <a:rPr kumimoji="1" lang="ja-JP" altLang="en-US" sz="1200" kern="1200" dirty="0" smtClean="0">
                <a:solidFill>
                  <a:schemeClr val="tx1"/>
                </a:solidFill>
                <a:effectLst/>
                <a:latin typeface="+mn-lt"/>
                <a:ea typeface="+mn-ea"/>
                <a:cs typeface="+mn-cs"/>
              </a:rPr>
              <a:t>エピソード，発話全てを行動とする手法が</a:t>
            </a:r>
            <a:r>
              <a:rPr kumimoji="1" lang="en-US" altLang="ja-JP" sz="1200" kern="1200" dirty="0" smtClean="0">
                <a:solidFill>
                  <a:schemeClr val="tx1"/>
                </a:solidFill>
                <a:effectLst/>
                <a:latin typeface="+mn-lt"/>
                <a:ea typeface="+mn-ea"/>
                <a:cs typeface="+mn-cs"/>
              </a:rPr>
              <a:t>428000</a:t>
            </a:r>
            <a:r>
              <a:rPr kumimoji="1" lang="ja-JP" altLang="en-US" sz="1200" kern="1200" dirty="0" smtClean="0">
                <a:solidFill>
                  <a:schemeClr val="tx1"/>
                </a:solidFill>
                <a:effectLst/>
                <a:latin typeface="+mn-lt"/>
                <a:ea typeface="+mn-ea"/>
                <a:cs typeface="+mn-cs"/>
              </a:rPr>
              <a:t>エピソードとしました</a:t>
            </a:r>
            <a:r>
              <a:rPr kumimoji="1" lang="ja-JP" altLang="ja-JP" sz="1200" kern="1200" dirty="0" smtClean="0">
                <a:solidFill>
                  <a:schemeClr val="tx1"/>
                </a:solidFill>
                <a:effectLst/>
                <a:latin typeface="+mn-lt"/>
                <a:ea typeface="+mn-ea"/>
                <a:cs typeface="+mn-cs"/>
              </a:rPr>
              <a:t>．</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21</a:t>
            </a:fld>
            <a:endParaRPr kumimoji="1" lang="ja-JP" altLang="en-US"/>
          </a:p>
        </p:txBody>
      </p:sp>
    </p:spTree>
    <p:extLst>
      <p:ext uri="{BB962C8B-B14F-4D97-AF65-F5344CB8AC3E}">
        <p14:creationId xmlns:p14="http://schemas.microsoft.com/office/powerpoint/2010/main" val="2589165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つ目の実験として，提案手法の，破綻の生じにくさに及ぼす影響を調べるために，学習済みモデルを用いて</a:t>
            </a:r>
            <a:r>
              <a:rPr kumimoji="1" lang="en-US" altLang="ja-JP" sz="1200" kern="1200" dirty="0" smtClean="0">
                <a:solidFill>
                  <a:schemeClr val="tx1"/>
                </a:solidFill>
                <a:effectLst/>
                <a:latin typeface="+mn-lt"/>
                <a:ea typeface="+mn-ea"/>
                <a:cs typeface="+mn-cs"/>
              </a:rPr>
              <a:t>200</a:t>
            </a:r>
            <a:r>
              <a:rPr kumimoji="1" lang="ja-JP" altLang="ja-JP" sz="1200" kern="1200" dirty="0" smtClean="0">
                <a:solidFill>
                  <a:schemeClr val="tx1"/>
                </a:solidFill>
                <a:effectLst/>
                <a:latin typeface="+mn-lt"/>
                <a:ea typeface="+mn-ea"/>
                <a:cs typeface="+mn-cs"/>
              </a:rPr>
              <a:t>交換の対話を行い，破綻の数を調べました．</a:t>
            </a:r>
          </a:p>
          <a:p>
            <a:r>
              <a:rPr kumimoji="1" lang="ja-JP" altLang="ja-JP" sz="1200" kern="1200" dirty="0" smtClean="0">
                <a:solidFill>
                  <a:schemeClr val="tx1"/>
                </a:solidFill>
                <a:effectLst/>
                <a:latin typeface="+mn-lt"/>
                <a:ea typeface="+mn-ea"/>
                <a:cs typeface="+mn-cs"/>
              </a:rPr>
              <a:t>結果として，提案手法では破綻数が</a:t>
            </a:r>
            <a:r>
              <a:rPr kumimoji="1" lang="en-US" altLang="ja-JP" sz="1200" kern="1200" dirty="0" smtClean="0">
                <a:solidFill>
                  <a:schemeClr val="tx1"/>
                </a:solidFill>
                <a:effectLst/>
                <a:latin typeface="+mn-lt"/>
                <a:ea typeface="+mn-ea"/>
                <a:cs typeface="+mn-cs"/>
              </a:rPr>
              <a:t>10</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対話行為を行動とする手法では破綻数が</a:t>
            </a:r>
            <a:r>
              <a:rPr kumimoji="1" lang="en-US" altLang="ja-JP" sz="1200" kern="1200" dirty="0" smtClean="0">
                <a:solidFill>
                  <a:schemeClr val="tx1"/>
                </a:solidFill>
                <a:effectLst/>
                <a:latin typeface="+mn-lt"/>
                <a:ea typeface="+mn-ea"/>
                <a:cs typeface="+mn-cs"/>
              </a:rPr>
              <a:t>34</a:t>
            </a:r>
            <a:r>
              <a:rPr kumimoji="1" lang="ja-JP" altLang="ja-JP" sz="1200" kern="1200" dirty="0" smtClean="0">
                <a:solidFill>
                  <a:schemeClr val="tx1"/>
                </a:solidFill>
                <a:effectLst/>
                <a:latin typeface="+mn-lt"/>
                <a:ea typeface="+mn-ea"/>
                <a:cs typeface="+mn-cs"/>
              </a:rPr>
              <a:t>であり，提案手法の方が破綻が生じにくいことがわかりました．</a:t>
            </a:r>
          </a:p>
          <a:p>
            <a:r>
              <a:rPr kumimoji="1" lang="ja-JP" altLang="ja-JP" sz="1200" kern="1200" dirty="0" smtClean="0">
                <a:solidFill>
                  <a:schemeClr val="tx1"/>
                </a:solidFill>
                <a:effectLst/>
                <a:latin typeface="+mn-lt"/>
                <a:ea typeface="+mn-ea"/>
                <a:cs typeface="+mn-cs"/>
              </a:rPr>
              <a:t>これは，提案手法の，対話行為の詳細化に基づいた行動設計によってより細かい発話選択ができるようになったことに起因すると考えられます．</a:t>
            </a:r>
          </a:p>
          <a:p>
            <a:r>
              <a:rPr kumimoji="1" lang="ja-JP" altLang="ja-JP" sz="1200" kern="1200" dirty="0" smtClean="0">
                <a:solidFill>
                  <a:schemeClr val="tx1"/>
                </a:solidFill>
                <a:effectLst/>
                <a:latin typeface="+mn-lt"/>
                <a:ea typeface="+mn-ea"/>
                <a:cs typeface="+mn-cs"/>
              </a:rPr>
              <a:t>また，発話全てを行動とする手法では破綻数が</a:t>
            </a:r>
            <a:r>
              <a:rPr kumimoji="1" lang="en-US" altLang="ja-JP" sz="1200" kern="1200" dirty="0" smtClean="0">
                <a:solidFill>
                  <a:schemeClr val="tx1"/>
                </a:solidFill>
                <a:effectLst/>
                <a:latin typeface="+mn-lt"/>
                <a:ea typeface="+mn-ea"/>
                <a:cs typeface="+mn-cs"/>
              </a:rPr>
              <a:t>14</a:t>
            </a:r>
            <a:r>
              <a:rPr kumimoji="1" lang="ja-JP" altLang="ja-JP" sz="1200" kern="1200" dirty="0" smtClean="0">
                <a:solidFill>
                  <a:schemeClr val="tx1"/>
                </a:solidFill>
                <a:effectLst/>
                <a:latin typeface="+mn-lt"/>
                <a:ea typeface="+mn-ea"/>
                <a:cs typeface="+mn-cs"/>
              </a:rPr>
              <a:t>であり，提案手法</a:t>
            </a:r>
            <a:r>
              <a:rPr kumimoji="1" lang="ja-JP" altLang="en-US" sz="1200" kern="1200" dirty="0" smtClean="0">
                <a:solidFill>
                  <a:schemeClr val="tx1"/>
                </a:solidFill>
                <a:effectLst/>
                <a:latin typeface="+mn-lt"/>
                <a:ea typeface="+mn-ea"/>
                <a:cs typeface="+mn-cs"/>
              </a:rPr>
              <a:t>と同程度</a:t>
            </a:r>
            <a:r>
              <a:rPr kumimoji="1" lang="ja-JP" altLang="ja-JP" sz="1200" kern="1200" dirty="0" smtClean="0">
                <a:solidFill>
                  <a:schemeClr val="tx1"/>
                </a:solidFill>
                <a:effectLst/>
                <a:latin typeface="+mn-lt"/>
                <a:ea typeface="+mn-ea"/>
                <a:cs typeface="+mn-cs"/>
              </a:rPr>
              <a:t>破綻が生じることが分かりました．</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22</a:t>
            </a:fld>
            <a:endParaRPr kumimoji="1" lang="ja-JP" altLang="en-US"/>
          </a:p>
        </p:txBody>
      </p:sp>
    </p:spTree>
    <p:extLst>
      <p:ext uri="{BB962C8B-B14F-4D97-AF65-F5344CB8AC3E}">
        <p14:creationId xmlns:p14="http://schemas.microsoft.com/office/powerpoint/2010/main" val="1100233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つ目の実験として，提案手法</a:t>
            </a:r>
            <a:r>
              <a:rPr kumimoji="1" lang="ja-JP" altLang="en-US" sz="1200" kern="1200" dirty="0" smtClean="0">
                <a:solidFill>
                  <a:schemeClr val="tx1"/>
                </a:solidFill>
                <a:effectLst/>
                <a:latin typeface="+mn-lt"/>
                <a:ea typeface="+mn-ea"/>
                <a:cs typeface="+mn-cs"/>
              </a:rPr>
              <a:t>の事前学習の</a:t>
            </a:r>
            <a:r>
              <a:rPr kumimoji="1" lang="ja-JP" altLang="ja-JP" sz="1200" kern="1200" dirty="0" smtClean="0">
                <a:solidFill>
                  <a:schemeClr val="tx1"/>
                </a:solidFill>
                <a:effectLst/>
                <a:latin typeface="+mn-lt"/>
                <a:ea typeface="+mn-ea"/>
                <a:cs typeface="+mn-cs"/>
              </a:rPr>
              <a:t>計算量への影響を検証するために，モデル学習時</a:t>
            </a:r>
            <a:r>
              <a:rPr kumimoji="1" lang="ja-JP" altLang="en-US" sz="1200" kern="1200" dirty="0" smtClean="0">
                <a:solidFill>
                  <a:schemeClr val="tx1"/>
                </a:solidFill>
                <a:effectLst/>
                <a:latin typeface="+mn-lt"/>
                <a:ea typeface="+mn-ea"/>
                <a:cs typeface="+mn-cs"/>
              </a:rPr>
              <a:t>にかかる</a:t>
            </a:r>
            <a:r>
              <a:rPr kumimoji="1" lang="ja-JP" altLang="ja-JP" sz="1200" kern="1200" dirty="0" smtClean="0">
                <a:solidFill>
                  <a:schemeClr val="tx1"/>
                </a:solidFill>
                <a:effectLst/>
                <a:latin typeface="+mn-lt"/>
                <a:ea typeface="+mn-ea"/>
                <a:cs typeface="+mn-cs"/>
              </a:rPr>
              <a:t>時間を調べ，</a:t>
            </a:r>
            <a:r>
              <a:rPr kumimoji="1" lang="en-US" altLang="ja-JP" sz="1200" kern="1200" dirty="0" smtClean="0">
                <a:solidFill>
                  <a:schemeClr val="tx1"/>
                </a:solidFill>
                <a:effectLst/>
                <a:latin typeface="+mn-lt"/>
                <a:ea typeface="+mn-ea"/>
                <a:cs typeface="+mn-cs"/>
              </a:rPr>
              <a:t>2</a:t>
            </a:r>
            <a:r>
              <a:rPr kumimoji="1" lang="ja-JP" altLang="ja-JP"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従来手法と比較しました．</a:t>
            </a:r>
          </a:p>
          <a:p>
            <a:r>
              <a:rPr kumimoji="1" lang="ja-JP" altLang="ja-JP" sz="1200" kern="1200" dirty="0" smtClean="0">
                <a:solidFill>
                  <a:schemeClr val="tx1"/>
                </a:solidFill>
                <a:effectLst/>
                <a:latin typeface="+mn-lt"/>
                <a:ea typeface="+mn-ea"/>
                <a:cs typeface="+mn-cs"/>
              </a:rPr>
              <a:t>結果として，提案手法では，</a:t>
            </a:r>
            <a:r>
              <a:rPr kumimoji="1" lang="ja-JP" altLang="en-US" sz="1200" kern="1200" dirty="0" smtClean="0">
                <a:solidFill>
                  <a:schemeClr val="tx1"/>
                </a:solidFill>
                <a:effectLst/>
                <a:latin typeface="+mn-lt"/>
                <a:ea typeface="+mn-ea"/>
                <a:cs typeface="+mn-cs"/>
              </a:rPr>
              <a:t>対話行為を行動とする手法の約</a:t>
            </a:r>
            <a:r>
              <a:rPr kumimoji="1" lang="en-US" altLang="ja-JP" sz="1200" kern="1200" dirty="0" smtClean="0">
                <a:solidFill>
                  <a:schemeClr val="tx1"/>
                </a:solidFill>
                <a:effectLst/>
                <a:latin typeface="+mn-lt"/>
                <a:ea typeface="+mn-ea"/>
                <a:cs typeface="+mn-cs"/>
              </a:rPr>
              <a:t>114</a:t>
            </a:r>
            <a:r>
              <a:rPr kumimoji="1" lang="ja-JP" altLang="en-US" sz="1200" kern="1200" dirty="0" smtClean="0">
                <a:solidFill>
                  <a:schemeClr val="tx1"/>
                </a:solidFill>
                <a:effectLst/>
                <a:latin typeface="+mn-lt"/>
                <a:ea typeface="+mn-ea"/>
                <a:cs typeface="+mn-cs"/>
              </a:rPr>
              <a:t>倍程度の計算時間がかかりました．一方，</a:t>
            </a:r>
            <a:r>
              <a:rPr kumimoji="1" lang="ja-JP" altLang="ja-JP" sz="1200" kern="1200" dirty="0" smtClean="0">
                <a:solidFill>
                  <a:schemeClr val="tx1"/>
                </a:solidFill>
                <a:effectLst/>
                <a:latin typeface="+mn-lt"/>
                <a:ea typeface="+mn-ea"/>
                <a:cs typeface="+mn-cs"/>
              </a:rPr>
              <a:t>破綻の生じにくさに関して同程度の性能を持つ，発話全てを行動とする手法の半分以下の計算時間です</a:t>
            </a:r>
            <a:r>
              <a:rPr kumimoji="1" lang="ja-JP" altLang="en-US" sz="1200" kern="1200" dirty="0" smtClean="0">
                <a:solidFill>
                  <a:schemeClr val="tx1"/>
                </a:solidFill>
                <a:effectLst/>
                <a:latin typeface="+mn-lt"/>
                <a:ea typeface="+mn-ea"/>
                <a:cs typeface="+mn-cs"/>
              </a:rPr>
              <a:t>みました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これは，対話行為の一部のみを詳細化して行動とした設計により，探索空間が減少したことに起因すると考えられます．</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これにより，提案手法では，破綻が生じにくく，かつ計算量の増えすぎない強化学習の設計が実現されていると言えます． </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23</a:t>
            </a:fld>
            <a:endParaRPr kumimoji="1" lang="ja-JP" altLang="en-US"/>
          </a:p>
        </p:txBody>
      </p:sp>
    </p:spTree>
    <p:extLst>
      <p:ext uri="{BB962C8B-B14F-4D97-AF65-F5344CB8AC3E}">
        <p14:creationId xmlns:p14="http://schemas.microsoft.com/office/powerpoint/2010/main" val="215424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まとめは以下の通りです．</a:t>
            </a:r>
            <a:endParaRPr kumimoji="1" lang="en-US" altLang="ja-JP" dirty="0" smtClean="0"/>
          </a:p>
          <a:p>
            <a:endParaRPr kumimoji="1" lang="en-US" altLang="ja-JP" dirty="0" smtClean="0"/>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1 </a:t>
            </a:r>
            <a:r>
              <a:rPr kumimoji="1" lang="ja-JP" altLang="ja-JP" sz="1200" kern="1200" dirty="0" smtClean="0">
                <a:solidFill>
                  <a:schemeClr val="tx1"/>
                </a:solidFill>
                <a:effectLst/>
                <a:latin typeface="+mn-lt"/>
                <a:ea typeface="+mn-ea"/>
                <a:cs typeface="+mn-cs"/>
              </a:rPr>
              <a:t>なぜ強化学習を用いたのですか？　</a:t>
            </a:r>
          </a:p>
          <a:p>
            <a:r>
              <a:rPr kumimoji="1" lang="ja-JP" altLang="ja-JP" sz="1200" kern="1200" dirty="0" smtClean="0">
                <a:solidFill>
                  <a:schemeClr val="tx1"/>
                </a:solidFill>
                <a:effectLst/>
                <a:latin typeface="+mn-lt"/>
                <a:ea typeface="+mn-ea"/>
                <a:cs typeface="+mn-cs"/>
              </a:rPr>
              <a:t>強化学習では単体ではなく全体で評価する点が対話というタスクに合っている．</a:t>
            </a:r>
          </a:p>
          <a:p>
            <a:r>
              <a:rPr kumimoji="1" lang="ja-JP" altLang="ja-JP" sz="1200" kern="1200" dirty="0" smtClean="0">
                <a:solidFill>
                  <a:schemeClr val="tx1"/>
                </a:solidFill>
                <a:effectLst/>
                <a:latin typeface="+mn-lt"/>
                <a:ea typeface="+mn-ea"/>
                <a:cs typeface="+mn-cs"/>
              </a:rPr>
              <a:t>今回は破綻の減少を目的としているため，教師あり学習でも構わないのかもしれないが，今後対話全体での面白さなどを考慮する場合，強化学習が適していると考えたため，強化学習という枠組みの中で行った．</a:t>
            </a:r>
          </a:p>
          <a:p>
            <a:r>
              <a:rPr kumimoji="1" lang="ja-JP" altLang="ja-JP" sz="1200" kern="1200" dirty="0" smtClean="0">
                <a:solidFill>
                  <a:schemeClr val="tx1"/>
                </a:solidFill>
                <a:effectLst/>
                <a:latin typeface="+mn-lt"/>
                <a:ea typeface="+mn-ea"/>
                <a:cs typeface="+mn-cs"/>
              </a:rPr>
              <a:t>全体の流れがなんとなく違和感があるぐらいの破綻を扱うのであれば，強化学習の強みが活かされるのではないかと考えている．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これはだめという報酬をつけるならそもそも出力されないように設定すればいいのでは？</a:t>
            </a:r>
          </a:p>
          <a:p>
            <a:r>
              <a:rPr kumimoji="1" lang="ja-JP" altLang="ja-JP" sz="1200" kern="1200" dirty="0" smtClean="0">
                <a:solidFill>
                  <a:schemeClr val="tx1"/>
                </a:solidFill>
                <a:effectLst/>
                <a:latin typeface="+mn-lt"/>
                <a:ea typeface="+mn-ea"/>
                <a:cs typeface="+mn-cs"/>
              </a:rPr>
              <a:t>対話行為内の発話に順序付けすることが目的であり</a:t>
            </a:r>
          </a:p>
          <a:p>
            <a:r>
              <a:rPr kumimoji="1" lang="ja-JP" altLang="ja-JP" sz="1200" kern="1200" dirty="0" smtClean="0">
                <a:solidFill>
                  <a:schemeClr val="tx1"/>
                </a:solidFill>
                <a:effectLst/>
                <a:latin typeface="+mn-lt"/>
                <a:ea typeface="+mn-ea"/>
                <a:cs typeface="+mn-cs"/>
              </a:rPr>
              <a:t>自分も報酬設計に関しては完璧な設計であるとは考えておらず，本研究での課題点であると考えている，確かに今の設計では，良いかだめかの二値であるため，そのようにしても同じような結果が得られると考えられる．改善点としては，ユーザの発話によっては破綻を起こすが，そうでないときは破綻でないような発話に関して少し低めの報酬を設定することなどが挙げられる．また，</a:t>
            </a:r>
          </a:p>
          <a:p>
            <a:r>
              <a:rPr kumimoji="1" lang="ja-JP" altLang="ja-JP" sz="1200" kern="1200" dirty="0" smtClean="0">
                <a:solidFill>
                  <a:schemeClr val="tx1"/>
                </a:solidFill>
                <a:effectLst/>
                <a:latin typeface="+mn-lt"/>
                <a:ea typeface="+mn-ea"/>
                <a:cs typeface="+mn-cs"/>
              </a:rPr>
              <a:t>仮に適切な状態と報酬を設計できれば，行動が詳細な分，対話行為を行動とする手法より破綻の少ない</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3 </a:t>
            </a:r>
            <a:r>
              <a:rPr kumimoji="1" lang="ja-JP" altLang="ja-JP" sz="1200" kern="1200" dirty="0" smtClean="0">
                <a:solidFill>
                  <a:schemeClr val="tx1"/>
                </a:solidFill>
                <a:effectLst/>
                <a:latin typeface="+mn-lt"/>
                <a:ea typeface="+mn-ea"/>
                <a:cs typeface="+mn-cs"/>
              </a:rPr>
              <a:t>学習条件に関してですが，エピソード数を探索空間に比例させた，させてよい理由は何ですか？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明確な根拠があるわけではないが，探索すべき空間の増加に合わせてエピソード数も増やす必要があると考えたから．例えば探索空間が</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倍になれば，ある状態である行動をとるという組み合わせが</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倍になる．これらが学習時に全て選択されるまでに，</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倍の試行数が必要だと考えたから</a:t>
            </a:r>
          </a:p>
          <a:p>
            <a:r>
              <a:rPr kumimoji="1" lang="ja-JP" altLang="ja-JP" sz="1200" kern="1200" dirty="0" smtClean="0">
                <a:solidFill>
                  <a:schemeClr val="tx1"/>
                </a:solidFill>
                <a:effectLst/>
                <a:latin typeface="+mn-lt"/>
                <a:ea typeface="+mn-ea"/>
                <a:cs typeface="+mn-cs"/>
              </a:rPr>
              <a:t>行動空間探索空間が本研究では</a:t>
            </a:r>
            <a:r>
              <a:rPr kumimoji="1" lang="en-US" altLang="ja-JP" sz="1200" kern="1200" dirty="0" smtClean="0">
                <a:solidFill>
                  <a:schemeClr val="tx1"/>
                </a:solidFill>
                <a:effectLst/>
                <a:latin typeface="+mn-lt"/>
                <a:ea typeface="+mn-ea"/>
                <a:cs typeface="+mn-cs"/>
              </a:rPr>
              <a:t>Q</a:t>
            </a:r>
            <a:r>
              <a:rPr kumimoji="1" lang="ja-JP" altLang="ja-JP" sz="1200" kern="1200" dirty="0" smtClean="0">
                <a:solidFill>
                  <a:schemeClr val="tx1"/>
                </a:solidFill>
                <a:effectLst/>
                <a:latin typeface="+mn-lt"/>
                <a:ea typeface="+mn-ea"/>
                <a:cs typeface="+mn-cs"/>
              </a:rPr>
              <a:t>学習の探索方法にεグリーディ法という，一定エピソード数まではランダムに行動選択し学習を行うという手法を用いていて，探索すべき空間が増えればエピソード数も増やすべきだと考えたから．</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4 </a:t>
            </a:r>
            <a:r>
              <a:rPr kumimoji="1" lang="ja-JP" altLang="ja-JP" sz="1200" kern="1200" dirty="0" smtClean="0">
                <a:solidFill>
                  <a:schemeClr val="tx1"/>
                </a:solidFill>
                <a:effectLst/>
                <a:latin typeface="+mn-lt"/>
                <a:ea typeface="+mn-ea"/>
                <a:cs typeface="+mn-cs"/>
              </a:rPr>
              <a:t>なぜ傾聴型対話システムに限ったのか．他の対話システムには使えないの？</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報酬の設計の部分で連続するシステム発話の内容的整合性を用いている．これはユーザの発話がある程度予測できるという前提のもと設計されている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5</a:t>
            </a:r>
            <a:r>
              <a:rPr kumimoji="1" lang="ja-JP" altLang="ja-JP" sz="1200" kern="1200" dirty="0" smtClean="0">
                <a:solidFill>
                  <a:schemeClr val="tx1"/>
                </a:solidFill>
                <a:effectLst/>
                <a:latin typeface="+mn-lt"/>
                <a:ea typeface="+mn-ea"/>
                <a:cs typeface="+mn-cs"/>
              </a:rPr>
              <a:t>　なぜ他の人はやらなかったの？</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a:t>
            </a:r>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この手法は劇的に計算量を減らすわけではなく，せいぜい定数分の</a:t>
            </a:r>
            <a:r>
              <a:rPr kumimoji="1" lang="en-US" altLang="ja-JP" sz="1200" kern="1200" dirty="0" smtClean="0">
                <a:solidFill>
                  <a:schemeClr val="tx1"/>
                </a:solidFill>
                <a:effectLst/>
                <a:latin typeface="+mn-lt"/>
                <a:ea typeface="+mn-ea"/>
                <a:cs typeface="+mn-cs"/>
              </a:rPr>
              <a:t>1</a:t>
            </a:r>
            <a:r>
              <a:rPr kumimoji="1" lang="ja-JP" altLang="ja-JP" sz="1200" kern="1200" dirty="0" err="1" smtClean="0">
                <a:solidFill>
                  <a:schemeClr val="tx1"/>
                </a:solidFill>
                <a:effectLst/>
                <a:latin typeface="+mn-lt"/>
                <a:ea typeface="+mn-ea"/>
                <a:cs typeface="+mn-cs"/>
              </a:rPr>
              <a:t>ぐらいが</a:t>
            </a:r>
            <a:r>
              <a:rPr kumimoji="1" lang="ja-JP" altLang="ja-JP" sz="1200" kern="1200" dirty="0" smtClean="0">
                <a:solidFill>
                  <a:schemeClr val="tx1"/>
                </a:solidFill>
                <a:effectLst/>
                <a:latin typeface="+mn-lt"/>
                <a:ea typeface="+mn-ea"/>
                <a:cs typeface="+mn-cs"/>
              </a:rPr>
              <a:t>限度．計算できないものを計算できるようにするほどの力はないため，一般的には深層強化学習が用いられる．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24</a:t>
            </a:fld>
            <a:endParaRPr kumimoji="1" lang="ja-JP" altLang="en-US"/>
          </a:p>
        </p:txBody>
      </p:sp>
    </p:spTree>
    <p:extLst>
      <p:ext uri="{BB962C8B-B14F-4D97-AF65-F5344CB8AC3E}">
        <p14:creationId xmlns:p14="http://schemas.microsoft.com/office/powerpoint/2010/main" val="3441059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予測質問</a:t>
            </a:r>
            <a:r>
              <a:rPr kumimoji="1" lang="en-US" altLang="ja-JP" sz="1200" kern="1200" dirty="0" smtClean="0">
                <a:solidFill>
                  <a:schemeClr val="tx1"/>
                </a:solidFill>
                <a:effectLst/>
                <a:latin typeface="+mn-lt"/>
                <a:ea typeface="+mn-ea"/>
                <a:cs typeface="+mn-cs"/>
              </a:rPr>
              <a:t>1 </a:t>
            </a:r>
            <a:r>
              <a:rPr kumimoji="1" lang="ja-JP" altLang="ja-JP" sz="1200" kern="1200" dirty="0" smtClean="0">
                <a:solidFill>
                  <a:schemeClr val="tx1"/>
                </a:solidFill>
                <a:effectLst/>
                <a:latin typeface="+mn-lt"/>
                <a:ea typeface="+mn-ea"/>
                <a:cs typeface="+mn-cs"/>
              </a:rPr>
              <a:t>なぜ強化学習を用いたのですか？　</a:t>
            </a:r>
          </a:p>
          <a:p>
            <a:r>
              <a:rPr kumimoji="1" lang="ja-JP" altLang="ja-JP" sz="1200" kern="1200" dirty="0" smtClean="0">
                <a:solidFill>
                  <a:schemeClr val="tx1"/>
                </a:solidFill>
                <a:effectLst/>
                <a:latin typeface="+mn-lt"/>
                <a:ea typeface="+mn-ea"/>
                <a:cs typeface="+mn-cs"/>
              </a:rPr>
              <a:t>強化学習では単体ではなく全体で評価する点が対話というタスクに合っている．</a:t>
            </a:r>
          </a:p>
          <a:p>
            <a:r>
              <a:rPr kumimoji="1" lang="ja-JP" altLang="ja-JP" sz="1200" kern="1200" dirty="0" smtClean="0">
                <a:solidFill>
                  <a:schemeClr val="tx1"/>
                </a:solidFill>
                <a:effectLst/>
                <a:latin typeface="+mn-lt"/>
                <a:ea typeface="+mn-ea"/>
                <a:cs typeface="+mn-cs"/>
              </a:rPr>
              <a:t>今回は破綻の減少を目的としているため，教師あり学習でも構わないのかもしれないが，今後対話全体での面白さなどを考慮する場合，強化学習が適していると考えたため，強化学習という枠組みの中で行った．</a:t>
            </a:r>
          </a:p>
          <a:p>
            <a:r>
              <a:rPr kumimoji="1" lang="ja-JP" altLang="ja-JP" sz="1200" kern="1200" dirty="0" smtClean="0">
                <a:solidFill>
                  <a:schemeClr val="tx1"/>
                </a:solidFill>
                <a:effectLst/>
                <a:latin typeface="+mn-lt"/>
                <a:ea typeface="+mn-ea"/>
                <a:cs typeface="+mn-cs"/>
              </a:rPr>
              <a:t>全体の流れがなんとなく違和感があるぐらいの破綻を扱うのであれば，強化学習の強みが活かされるのではないかと考えている．</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26</a:t>
            </a:fld>
            <a:endParaRPr kumimoji="1" lang="ja-JP" altLang="en-US"/>
          </a:p>
        </p:txBody>
      </p:sp>
    </p:spTree>
    <p:extLst>
      <p:ext uri="{BB962C8B-B14F-4D97-AF65-F5344CB8AC3E}">
        <p14:creationId xmlns:p14="http://schemas.microsoft.com/office/powerpoint/2010/main" val="3220917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28</a:t>
            </a:fld>
            <a:endParaRPr kumimoji="1" lang="ja-JP" altLang="en-US"/>
          </a:p>
        </p:txBody>
      </p:sp>
    </p:spTree>
    <p:extLst>
      <p:ext uri="{BB962C8B-B14F-4D97-AF65-F5344CB8AC3E}">
        <p14:creationId xmlns:p14="http://schemas.microsoft.com/office/powerpoint/2010/main" val="431850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これらにそって対話行為の一部を詳細化して行動に用いると，行動数は対話行為</a:t>
            </a:r>
            <a:r>
              <a:rPr kumimoji="1" lang="en-US" altLang="ja-JP" dirty="0" smtClean="0"/>
              <a:t>8</a:t>
            </a:r>
            <a:r>
              <a:rPr kumimoji="1" lang="ja-JP" altLang="en-US" dirty="0" smtClean="0"/>
              <a:t>個のみを用いる従来手法から，</a:t>
            </a:r>
            <a:r>
              <a:rPr kumimoji="1" lang="en-US" altLang="ja-JP" dirty="0" smtClean="0"/>
              <a:t>51</a:t>
            </a:r>
            <a:r>
              <a:rPr kumimoji="1" lang="ja-JP" altLang="en-US" dirty="0" smtClean="0"/>
              <a:t>個に増えました．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32</a:t>
            </a:fld>
            <a:endParaRPr kumimoji="1" lang="ja-JP" altLang="en-US"/>
          </a:p>
        </p:txBody>
      </p:sp>
    </p:spTree>
    <p:extLst>
      <p:ext uri="{BB962C8B-B14F-4D97-AF65-F5344CB8AC3E}">
        <p14:creationId xmlns:p14="http://schemas.microsoft.com/office/powerpoint/2010/main" val="3447771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従来手法の状態設計では，システム発話の簡易対話行為を状態の一部として用いていましたが，提案手法では，ここを前述の対話行為の一部を詳細化したものに変更しました．それ以外の従来手法の状態に関しては，そのまま用いました．</a:t>
            </a:r>
            <a:endParaRPr kumimoji="1" lang="en-US" altLang="ja-JP" dirty="0" smtClean="0"/>
          </a:p>
          <a:p>
            <a:r>
              <a:rPr kumimoji="1" lang="ja-JP" altLang="en-US" dirty="0" smtClean="0"/>
              <a:t>これにより状態数は</a:t>
            </a:r>
            <a:r>
              <a:rPr kumimoji="1" lang="en-US" altLang="ja-JP" dirty="0" smtClean="0"/>
              <a:t>24</a:t>
            </a:r>
            <a:r>
              <a:rPr kumimoji="1" lang="ja-JP" altLang="en-US" dirty="0" smtClean="0"/>
              <a:t>から</a:t>
            </a:r>
            <a:r>
              <a:rPr kumimoji="1" lang="en-US" altLang="ja-JP" dirty="0" smtClean="0"/>
              <a:t>678</a:t>
            </a:r>
            <a:r>
              <a:rPr kumimoji="1" lang="ja-JP" altLang="en-US" dirty="0" smtClean="0"/>
              <a:t>に増えました．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33</a:t>
            </a:fld>
            <a:endParaRPr kumimoji="1" lang="ja-JP" altLang="en-US"/>
          </a:p>
        </p:txBody>
      </p:sp>
    </p:spTree>
    <p:extLst>
      <p:ext uri="{BB962C8B-B14F-4D97-AF65-F5344CB8AC3E}">
        <p14:creationId xmlns:p14="http://schemas.microsoft.com/office/powerpoint/2010/main" val="3408668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報酬に関しては，従来の適切な対話行為を選ぶための報酬に，新たに連続するシステム発話の内容的整合性に基づく報酬を加えました．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34</a:t>
            </a:fld>
            <a:endParaRPr kumimoji="1" lang="ja-JP" altLang="en-US"/>
          </a:p>
        </p:txBody>
      </p:sp>
    </p:spTree>
    <p:extLst>
      <p:ext uri="{BB962C8B-B14F-4D97-AF65-F5344CB8AC3E}">
        <p14:creationId xmlns:p14="http://schemas.microsoft.com/office/powerpoint/2010/main" val="329683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強化学習を用いたシステム発話選択の戦略の獲得では，対話の言語情報等から状態を取得し，行動を選択して報酬を得て，ある状態である行動をとる価値を更新していきます．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a:t>
            </a:fld>
            <a:endParaRPr kumimoji="1" lang="ja-JP" altLang="en-US"/>
          </a:p>
        </p:txBody>
      </p:sp>
    </p:spTree>
    <p:extLst>
      <p:ext uri="{BB962C8B-B14F-4D97-AF65-F5344CB8AC3E}">
        <p14:creationId xmlns:p14="http://schemas.microsoft.com/office/powerpoint/2010/main" val="3731493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例えばパターン</a:t>
            </a:r>
            <a:r>
              <a:rPr kumimoji="1" lang="en-US" altLang="ja-JP" dirty="0" smtClean="0"/>
              <a:t>2</a:t>
            </a:r>
            <a:r>
              <a:rPr kumimoji="1" lang="ja-JP" altLang="en-US" dirty="0" smtClean="0"/>
              <a:t>の中の，指示語なし質問の次に指示語あり応答を選ぶようなパターンの場合，スライドの例のような破綻が生じます．</a:t>
            </a:r>
            <a:endParaRPr kumimoji="1" lang="en-US" altLang="ja-JP" dirty="0" smtClean="0"/>
          </a:p>
          <a:p>
            <a:r>
              <a:rPr kumimoji="1" lang="ja-JP" altLang="en-US" dirty="0" smtClean="0"/>
              <a:t>ここでは，システムが「競技は何をご覧になりますか？」という質問をし，ユーザが「野球ですねと答えているにも関わらず，システムは「それは大変ですよね」という文脈に合わない発話を選択してしまっています．</a:t>
            </a:r>
            <a:endParaRPr kumimoji="1" lang="en-US" altLang="ja-JP" dirty="0" smtClean="0"/>
          </a:p>
          <a:p>
            <a:endParaRPr kumimoji="1" lang="en-US" altLang="ja-JP" dirty="0" smtClean="0"/>
          </a:p>
          <a:p>
            <a:r>
              <a:rPr kumimoji="1" lang="ja-JP" altLang="en-US" dirty="0" smtClean="0"/>
              <a:t>これは，従来手法では，ある状態において適切な対話行為を選択するための設計であったため，内容まで考慮した発話選択ができなかったためであると考えられます．</a:t>
            </a:r>
            <a:endParaRPr kumimoji="1" lang="en-US" altLang="ja-JP" dirty="0" smtClean="0"/>
          </a:p>
          <a:p>
            <a:endParaRPr kumimoji="1" lang="en-US" altLang="ja-JP" dirty="0" smtClean="0"/>
          </a:p>
          <a:p>
            <a:r>
              <a:rPr kumimoji="1" lang="ja-JP" altLang="en-US" dirty="0" smtClean="0"/>
              <a:t>理想としては，指示語あり応答の中からこの文脈において適切な発話，例えば「それはたのしそうですね」のような発話を選択できることです．</a:t>
            </a:r>
            <a:endParaRPr kumimoji="1" lang="en-US" altLang="ja-JP" dirty="0" smtClean="0"/>
          </a:p>
          <a:p>
            <a:r>
              <a:rPr kumimoji="1" lang="ja-JP" altLang="en-US" dirty="0" smtClean="0"/>
              <a:t>このためには，対話行為を詳細化した行動と，その中から適切に選ばれるように学習するための状態や報酬の設計が必要です．</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35</a:t>
            </a:fld>
            <a:endParaRPr kumimoji="1" lang="ja-JP" altLang="en-US"/>
          </a:p>
        </p:txBody>
      </p:sp>
    </p:spTree>
    <p:extLst>
      <p:ext uri="{BB962C8B-B14F-4D97-AF65-F5344CB8AC3E}">
        <p14:creationId xmlns:p14="http://schemas.microsoft.com/office/powerpoint/2010/main" val="1134020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強化学習を用いてシステム発話選択の戦略獲得を目指した先行研究として，西本らの研究があります．</a:t>
            </a:r>
            <a:endParaRPr kumimoji="1" lang="en-US" altLang="ja-JP" dirty="0" smtClean="0"/>
          </a:p>
          <a:p>
            <a:r>
              <a:rPr kumimoji="1" lang="ja-JP" altLang="en-US" dirty="0" smtClean="0"/>
              <a:t>この研究では，システム発話集合を対話行為に分類して行動として用いました．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つまり，スライドの例のように，指示語あり応答や，指示語なし質問といった対話行為が行動の候補となっていました．</a:t>
            </a:r>
            <a:endParaRPr kumimoji="1" lang="en-US" altLang="ja-JP" dirty="0" smtClean="0"/>
          </a:p>
          <a:p>
            <a:r>
              <a:rPr kumimoji="1" lang="ja-JP" altLang="en-US" dirty="0" smtClean="0"/>
              <a:t>この研究の問題点としては，対話行為を行動としているため，対話行為を選択した後の発話選択が対話行為内から</a:t>
            </a:r>
            <a:endParaRPr kumimoji="1" lang="en-US" altLang="ja-JP" dirty="0" smtClean="0"/>
          </a:p>
          <a:p>
            <a:r>
              <a:rPr kumimoji="1" lang="ja-JP" altLang="en-US" dirty="0" smtClean="0"/>
              <a:t>ランダムに行われ，破綻が生じることが挙げられます．</a:t>
            </a:r>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4</a:t>
            </a:fld>
            <a:endParaRPr kumimoji="1" lang="ja-JP" altLang="en-US"/>
          </a:p>
        </p:txBody>
      </p:sp>
    </p:spTree>
    <p:extLst>
      <p:ext uri="{BB962C8B-B14F-4D97-AF65-F5344CB8AC3E}">
        <p14:creationId xmlns:p14="http://schemas.microsoft.com/office/powerpoint/2010/main" val="112458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そこで，本研究では，先行研究をベースとして，設計を拡張することで，破綻の減少を目指します．</a:t>
            </a:r>
            <a:endParaRPr kumimoji="1" lang="en-US" altLang="ja-JP" dirty="0" smtClean="0"/>
          </a:p>
          <a:p>
            <a:r>
              <a:rPr kumimoji="1" lang="ja-JP" altLang="en-US" dirty="0" smtClean="0"/>
              <a:t>具体的には，対話行為を詳細化して行動設計に用いることで，より細かい行動選択を行うことができるようにします．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つまり，スライドの例のように，対話行為である指示語あり応答を詳細化した，指示語あり応答</a:t>
            </a:r>
            <a:r>
              <a:rPr kumimoji="1" lang="en-US" altLang="ja-JP" dirty="0" smtClean="0"/>
              <a:t>1</a:t>
            </a:r>
            <a:r>
              <a:rPr kumimoji="1" lang="ja-JP" altLang="en-US" dirty="0" smtClean="0"/>
              <a:t>や指示語あり応答</a:t>
            </a:r>
            <a:r>
              <a:rPr kumimoji="1" lang="en-US" altLang="ja-JP" dirty="0" smtClean="0"/>
              <a:t>2</a:t>
            </a:r>
            <a:r>
              <a:rPr kumimoji="1" lang="ja-JP" altLang="en-US" dirty="0" smtClean="0"/>
              <a:t>を行動とします．</a:t>
            </a:r>
            <a:endParaRPr kumimoji="1" lang="en-US" altLang="ja-JP" dirty="0" smtClean="0"/>
          </a:p>
          <a:p>
            <a:r>
              <a:rPr kumimoji="1" lang="ja-JP" altLang="en-US" dirty="0" smtClean="0"/>
              <a:t>また，詳細化した行動が正しい文脈で選択されるよう，状態の詳細化と，システム発話の内容的整合性に関する報酬を追加します．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5</a:t>
            </a:fld>
            <a:endParaRPr kumimoji="1" lang="ja-JP" altLang="en-US"/>
          </a:p>
        </p:txBody>
      </p:sp>
    </p:spTree>
    <p:extLst>
      <p:ext uri="{BB962C8B-B14F-4D97-AF65-F5344CB8AC3E}">
        <p14:creationId xmlns:p14="http://schemas.microsoft.com/office/powerpoint/2010/main" val="368401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行動を詳細化するとき，最もシンプルな方法として，発話全てを行動としてしまう方法が挙げられます．</a:t>
            </a:r>
            <a:endParaRPr kumimoji="1" lang="en-US" altLang="ja-JP" dirty="0" smtClean="0"/>
          </a:p>
          <a:p>
            <a:r>
              <a:rPr kumimoji="1" lang="ja-JP" altLang="en-US" dirty="0" smtClean="0"/>
              <a:t>しかし，この方法では，用意する発話集合が増えると探索空間が大きくなってしまい，学習に時間がかかります．</a:t>
            </a:r>
            <a:endParaRPr kumimoji="1" lang="en-US" altLang="ja-JP" dirty="0" smtClean="0"/>
          </a:p>
          <a:p>
            <a:r>
              <a:rPr kumimoji="1" lang="ja-JP" altLang="en-US" dirty="0" smtClean="0"/>
              <a:t>そこで，本研究では，破綻しやすい対話行為のみに絞って詳細化することで，破綻の生じにくさを変えることなく，探索空間を減らします．</a:t>
            </a:r>
            <a:endParaRPr kumimoji="1" lang="en-US" altLang="ja-JP" dirty="0" smtClean="0"/>
          </a:p>
          <a:p>
            <a:r>
              <a:rPr kumimoji="1" lang="ja-JP" altLang="en-US" dirty="0" smtClean="0"/>
              <a:t>このためには，従来手法で破綻しやすい対話行為を分析する必要があります．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6</a:t>
            </a:fld>
            <a:endParaRPr kumimoji="1" lang="ja-JP" altLang="en-US"/>
          </a:p>
        </p:txBody>
      </p:sp>
    </p:spTree>
    <p:extLst>
      <p:ext uri="{BB962C8B-B14F-4D97-AF65-F5344CB8AC3E}">
        <p14:creationId xmlns:p14="http://schemas.microsoft.com/office/powerpoint/2010/main" val="26520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以降では，従来手法の分析とそれを踏まえた行動を詳細化する強化学習の設計について述べた後，破綻と学習時間に関する性能の評価について述べます．</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7</a:t>
            </a:fld>
            <a:endParaRPr kumimoji="1" lang="ja-JP" altLang="en-US"/>
          </a:p>
        </p:txBody>
      </p:sp>
    </p:spTree>
    <p:extLst>
      <p:ext uri="{BB962C8B-B14F-4D97-AF65-F5344CB8AC3E}">
        <p14:creationId xmlns:p14="http://schemas.microsoft.com/office/powerpoint/2010/main" val="4246119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従来手法では，システム発話集合のデータを以下の</a:t>
            </a:r>
            <a:r>
              <a:rPr kumimoji="1" lang="en-US" altLang="ja-JP" dirty="0" smtClean="0"/>
              <a:t>8</a:t>
            </a:r>
            <a:r>
              <a:rPr kumimoji="1" lang="ja-JP" altLang="en-US" dirty="0" err="1" smtClean="0"/>
              <a:t>つの</a:t>
            </a:r>
            <a:r>
              <a:rPr kumimoji="1" lang="ja-JP" altLang="en-US" dirty="0" smtClean="0"/>
              <a:t>対話行為に分類し，行動の設計を行っています．</a:t>
            </a:r>
            <a:endParaRPr kumimoji="1" lang="en-US" altLang="ja-JP" dirty="0" smtClean="0"/>
          </a:p>
          <a:p>
            <a:r>
              <a:rPr kumimoji="1" lang="ja-JP" altLang="en-US" dirty="0" smtClean="0"/>
              <a:t>分類は手動で行われており，例の「そのスポーツのおすすめポイントを教えてください」というような発話は，「その」というような指示語があり，また，スポーツという特定の話題について，ユーザに質問を投げかけているような発話であるため，指示語あり質問の特定話題に分類され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8</a:t>
            </a:fld>
            <a:endParaRPr kumimoji="1" lang="ja-JP" altLang="en-US"/>
          </a:p>
        </p:txBody>
      </p:sp>
    </p:spTree>
    <p:extLst>
      <p:ext uri="{BB962C8B-B14F-4D97-AF65-F5344CB8AC3E}">
        <p14:creationId xmlns:p14="http://schemas.microsoft.com/office/powerpoint/2010/main" val="56506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従来手法における強化学習の設計では，状態，行動，報酬は以下のようになっています．</a:t>
            </a:r>
            <a:endParaRPr kumimoji="1" lang="en-US" altLang="ja-JP" dirty="0" smtClean="0"/>
          </a:p>
          <a:p>
            <a:r>
              <a:rPr kumimoji="1" lang="ja-JP" altLang="en-US" dirty="0" smtClean="0"/>
              <a:t>状態はユーザ発話に特定名詞が含まれるかどうか，ユーザ心象，システム発話の簡易対話行為によって構成されています．</a:t>
            </a:r>
            <a:endParaRPr kumimoji="1" lang="en-US" altLang="ja-JP" dirty="0" smtClean="0"/>
          </a:p>
          <a:p>
            <a:r>
              <a:rPr kumimoji="1" lang="ja-JP" altLang="en-US" dirty="0" smtClean="0"/>
              <a:t>また，行動は，先程述べた対話行為</a:t>
            </a:r>
            <a:r>
              <a:rPr kumimoji="1" lang="en-US" altLang="ja-JP" dirty="0" smtClean="0"/>
              <a:t>8</a:t>
            </a:r>
            <a:r>
              <a:rPr kumimoji="1" lang="ja-JP" altLang="en-US" dirty="0" smtClean="0"/>
              <a:t>つとなっています．</a:t>
            </a:r>
            <a:endParaRPr kumimoji="1" lang="en-US" altLang="ja-JP" dirty="0" smtClean="0"/>
          </a:p>
          <a:p>
            <a:r>
              <a:rPr kumimoji="1" lang="ja-JP" altLang="en-US" dirty="0" smtClean="0"/>
              <a:t>報酬としては，ユーザの心象値に関するもの，対話行為の連続性に関するもの，指示語ありのシステム行動の使いどころ，システム行動「</a:t>
            </a:r>
            <a:r>
              <a:rPr kumimoji="1" lang="en-US" altLang="ja-JP" dirty="0" smtClean="0"/>
              <a:t>thank</a:t>
            </a:r>
            <a:r>
              <a:rPr kumimoji="1" lang="ja-JP" altLang="en-US" dirty="0" smtClean="0"/>
              <a:t>」の使いどころに関するものを設定しています．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A7D646EC-59C9-486D-928C-5ABB431D6311}" type="slidenum">
              <a:rPr kumimoji="1" lang="ja-JP" altLang="en-US" smtClean="0"/>
              <a:t>9</a:t>
            </a:fld>
            <a:endParaRPr kumimoji="1" lang="ja-JP" altLang="en-US"/>
          </a:p>
        </p:txBody>
      </p:sp>
    </p:spTree>
    <p:extLst>
      <p:ext uri="{BB962C8B-B14F-4D97-AF65-F5344CB8AC3E}">
        <p14:creationId xmlns:p14="http://schemas.microsoft.com/office/powerpoint/2010/main" val="922851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37C4A78-1972-474B-AF71-267D079B7D9E}" type="datetime1">
              <a:rPr kumimoji="1" lang="ja-JP" altLang="en-US" smtClean="0"/>
              <a:t>2021/3/23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354326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EB5C71-6432-4772-852D-754012CD38DF}" type="datetime1">
              <a:rPr kumimoji="1" lang="ja-JP" altLang="en-US" smtClean="0"/>
              <a:t>2021/3/23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91970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D474CB-78E2-4AA5-A1D1-479D2D6A1C11}" type="datetime1">
              <a:rPr kumimoji="1" lang="ja-JP" altLang="en-US" smtClean="0"/>
              <a:t>2021/3/23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2358491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608CC9-0B0B-4A6B-B4AC-835379103956}" type="datetime1">
              <a:rPr kumimoji="1" lang="ja-JP" altLang="en-US" smtClean="0"/>
              <a:t>2021/3/23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274268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C50939D-EA4D-4E0D-9E61-56B9DB75640F}" type="datetime1">
              <a:rPr kumimoji="1" lang="ja-JP" altLang="en-US" smtClean="0"/>
              <a:t>2021/3/23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290560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9A46ABC-05C5-4F91-986F-6A266860549F}" type="datetime1">
              <a:rPr kumimoji="1" lang="ja-JP" altLang="en-US" smtClean="0"/>
              <a:t>2021/3/23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80345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565E09E-770C-470D-A84C-9188EF17A5FC}" type="datetime1">
              <a:rPr kumimoji="1" lang="ja-JP" altLang="en-US" smtClean="0"/>
              <a:t>2021/3/23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3633080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7D4DD7C-42A3-4E11-BD8C-9CACC4CDE336}" type="datetime1">
              <a:rPr kumimoji="1" lang="ja-JP" altLang="en-US" smtClean="0"/>
              <a:t>2021/3/23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316712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E856F48-5F09-4FCB-974C-395F0947AA1A}" type="datetime1">
              <a:rPr kumimoji="1" lang="ja-JP" altLang="en-US" smtClean="0"/>
              <a:t>2021/3/23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18928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AB77272-9BEC-458D-B920-E84F50E0D7DA}" type="datetime1">
              <a:rPr kumimoji="1" lang="ja-JP" altLang="en-US" smtClean="0"/>
              <a:t>2021/3/23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56104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57F471-430E-4815-B8E4-87585B592F09}" type="datetime1">
              <a:rPr kumimoji="1" lang="ja-JP" altLang="en-US" smtClean="0"/>
              <a:t>2021/3/23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198895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5944E-96AB-41FE-9CC4-02A2544EB017}" type="datetime1">
              <a:rPr kumimoji="1" lang="ja-JP" altLang="en-US" smtClean="0"/>
              <a:t>2021/3/23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7F4D-3D33-47AA-AD22-BFE68AB08F9E}" type="slidenum">
              <a:rPr kumimoji="1" lang="ja-JP" altLang="en-US" smtClean="0"/>
              <a:t>‹#›</a:t>
            </a:fld>
            <a:endParaRPr kumimoji="1" lang="ja-JP" altLang="en-US"/>
          </a:p>
        </p:txBody>
      </p:sp>
    </p:spTree>
    <p:extLst>
      <p:ext uri="{BB962C8B-B14F-4D97-AF65-F5344CB8AC3E}">
        <p14:creationId xmlns:p14="http://schemas.microsoft.com/office/powerpoint/2010/main" val="16128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a:t>システム発話間の内容的整合性</a:t>
            </a:r>
            <a:r>
              <a:rPr lang="ja-JP" altLang="en-US" sz="4000" dirty="0" smtClean="0"/>
              <a:t>を</a:t>
            </a:r>
            <a:r>
              <a:rPr lang="en-US" altLang="ja-JP" sz="4000" dirty="0" smtClean="0"/>
              <a:t/>
            </a:r>
            <a:br>
              <a:rPr lang="en-US" altLang="ja-JP" sz="4000" dirty="0" smtClean="0"/>
            </a:br>
            <a:r>
              <a:rPr lang="ja-JP" altLang="en-US" sz="4000" dirty="0" smtClean="0"/>
              <a:t>用いた強化</a:t>
            </a:r>
            <a:r>
              <a:rPr lang="ja-JP" altLang="en-US" sz="4000" dirty="0"/>
              <a:t>学習に基づく発話選択</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大阪大学産業科学研究所</a:t>
            </a:r>
            <a:endParaRPr kumimoji="1" lang="en-US" altLang="ja-JP" dirty="0" smtClean="0"/>
          </a:p>
          <a:p>
            <a:r>
              <a:rPr kumimoji="1" lang="ja-JP" altLang="en-US" dirty="0" smtClean="0"/>
              <a:t>黒田佑樹　武田龍　駒谷和範</a:t>
            </a:r>
            <a:endParaRPr kumimoji="1" lang="ja-JP" altLang="en-US" dirty="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1</a:t>
            </a:fld>
            <a:endParaRPr kumimoji="1" lang="ja-JP" altLang="en-US"/>
          </a:p>
        </p:txBody>
      </p:sp>
    </p:spTree>
    <p:extLst>
      <p:ext uri="{BB962C8B-B14F-4D97-AF65-F5344CB8AC3E}">
        <p14:creationId xmlns:p14="http://schemas.microsoft.com/office/powerpoint/2010/main" val="2373372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従来手法の学習例</a:t>
            </a:r>
            <a:endParaRPr kumimoji="1" lang="ja-JP" altLang="en-US" b="1" dirty="0"/>
          </a:p>
        </p:txBody>
      </p:sp>
      <p:sp>
        <p:nvSpPr>
          <p:cNvPr id="4" name="コンテンツ プレースホルダー 2"/>
          <p:cNvSpPr>
            <a:spLocks noGrp="1"/>
          </p:cNvSpPr>
          <p:nvPr>
            <p:ph idx="1"/>
          </p:nvPr>
        </p:nvSpPr>
        <p:spPr>
          <a:xfrm>
            <a:off x="838201" y="1825625"/>
            <a:ext cx="7923414" cy="1117991"/>
          </a:xfrm>
          <a:ln>
            <a:solidFill>
              <a:schemeClr val="tx1"/>
            </a:solidFill>
          </a:ln>
        </p:spPr>
        <p:txBody>
          <a:bodyPr>
            <a:normAutofit/>
          </a:bodyPr>
          <a:lstStyle/>
          <a:p>
            <a:pPr marL="0" indent="0">
              <a:buNone/>
            </a:pPr>
            <a:r>
              <a:rPr lang="ja-JP" altLang="en-US" dirty="0" smtClean="0"/>
              <a:t>システム</a:t>
            </a:r>
            <a:r>
              <a:rPr lang="en-US" altLang="ja-JP" dirty="0" smtClean="0"/>
              <a:t>: </a:t>
            </a:r>
            <a:r>
              <a:rPr lang="ja-JP" altLang="en-US" dirty="0"/>
              <a:t>競技</a:t>
            </a:r>
            <a:r>
              <a:rPr lang="ja-JP" altLang="en-US" dirty="0" smtClean="0"/>
              <a:t>は何をご覧になりますか？</a:t>
            </a:r>
            <a:r>
              <a:rPr lang="en-US" altLang="ja-JP" dirty="0" smtClean="0"/>
              <a:t>(</a:t>
            </a:r>
            <a:r>
              <a:rPr lang="ja-JP" altLang="en-US" dirty="0" smtClean="0"/>
              <a:t>質問</a:t>
            </a:r>
            <a:r>
              <a:rPr lang="en-US" altLang="ja-JP" dirty="0" smtClean="0"/>
              <a:t>)</a:t>
            </a:r>
          </a:p>
          <a:p>
            <a:pPr marL="0" indent="0">
              <a:buNone/>
            </a:pPr>
            <a:r>
              <a:rPr lang="ja-JP" altLang="en-US" dirty="0" smtClean="0"/>
              <a:t>ユーザ</a:t>
            </a:r>
            <a:r>
              <a:rPr lang="en-US" altLang="ja-JP" dirty="0" smtClean="0"/>
              <a:t>: </a:t>
            </a:r>
            <a:r>
              <a:rPr lang="ja-JP" altLang="en-US" dirty="0" smtClean="0"/>
              <a:t>野球ですね</a:t>
            </a:r>
            <a:r>
              <a:rPr lang="en-US" altLang="ja-JP" dirty="0" smtClean="0"/>
              <a:t>(</a:t>
            </a:r>
            <a:r>
              <a:rPr lang="ja-JP" altLang="en-US" dirty="0" smtClean="0"/>
              <a:t>心象</a:t>
            </a:r>
            <a:r>
              <a:rPr lang="en-US" altLang="ja-JP" dirty="0" smtClean="0"/>
              <a:t>: </a:t>
            </a:r>
            <a:r>
              <a:rPr lang="ja-JP" altLang="en-US" dirty="0" smtClean="0"/>
              <a:t>高</a:t>
            </a:r>
            <a:r>
              <a:rPr lang="en-US" altLang="ja-JP" dirty="0" smtClean="0"/>
              <a:t>)</a:t>
            </a:r>
          </a:p>
        </p:txBody>
      </p:sp>
      <p:sp>
        <p:nvSpPr>
          <p:cNvPr id="8" name="コンテンツ プレースホルダー 2"/>
          <p:cNvSpPr txBox="1">
            <a:spLocks/>
          </p:cNvSpPr>
          <p:nvPr/>
        </p:nvSpPr>
        <p:spPr>
          <a:xfrm>
            <a:off x="838200" y="4283970"/>
            <a:ext cx="6144491" cy="185082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発話候補</a:t>
            </a:r>
            <a:r>
              <a:rPr lang="en-US" altLang="ja-JP" dirty="0" smtClean="0"/>
              <a:t>1: </a:t>
            </a:r>
            <a:r>
              <a:rPr lang="ja-JP" altLang="en-US" dirty="0" smtClean="0"/>
              <a:t>それは</a:t>
            </a:r>
            <a:r>
              <a:rPr lang="ja-JP" altLang="en-US" dirty="0"/>
              <a:t>たのしそうです</a:t>
            </a:r>
            <a:r>
              <a:rPr lang="ja-JP" altLang="en-US" dirty="0" smtClean="0"/>
              <a:t>ね</a:t>
            </a:r>
            <a:endParaRPr lang="en-US" altLang="ja-JP" dirty="0" smtClean="0"/>
          </a:p>
          <a:p>
            <a:pPr marL="0" indent="0">
              <a:buFont typeface="Arial" panose="020B0604020202020204" pitchFamily="34" charset="0"/>
              <a:buNone/>
            </a:pPr>
            <a:r>
              <a:rPr lang="ja-JP" altLang="en-US" dirty="0" smtClean="0"/>
              <a:t>発話候補</a:t>
            </a:r>
            <a:r>
              <a:rPr lang="en-US" altLang="ja-JP" dirty="0" smtClean="0"/>
              <a:t>2: </a:t>
            </a:r>
            <a:r>
              <a:rPr lang="ja-JP" altLang="en-US" dirty="0" smtClean="0"/>
              <a:t>それは大変ですよね</a:t>
            </a:r>
            <a:endParaRPr lang="en-US" altLang="ja-JP" dirty="0" smtClean="0"/>
          </a:p>
          <a:p>
            <a:pPr marL="0" indent="0">
              <a:buFont typeface="Arial" panose="020B0604020202020204" pitchFamily="34" charset="0"/>
              <a:buNone/>
            </a:pPr>
            <a:r>
              <a:rPr lang="ja-JP" altLang="en-US" dirty="0"/>
              <a:t>発話</a:t>
            </a:r>
            <a:r>
              <a:rPr lang="ja-JP" altLang="en-US" dirty="0" smtClean="0"/>
              <a:t>候補</a:t>
            </a:r>
            <a:r>
              <a:rPr lang="en-US" altLang="ja-JP" dirty="0" smtClean="0"/>
              <a:t>3: </a:t>
            </a:r>
            <a:endParaRPr lang="en-US" altLang="ja-JP" dirty="0"/>
          </a:p>
        </p:txBody>
      </p:sp>
      <p:sp>
        <p:nvSpPr>
          <p:cNvPr id="3" name="角丸四角形 2"/>
          <p:cNvSpPr/>
          <p:nvPr/>
        </p:nvSpPr>
        <p:spPr>
          <a:xfrm>
            <a:off x="2177935" y="2295382"/>
            <a:ext cx="748145" cy="530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24135" y="3629738"/>
            <a:ext cx="1761599" cy="5901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8861921" y="2135596"/>
            <a:ext cx="1415772" cy="461665"/>
          </a:xfrm>
          <a:prstGeom prst="rect">
            <a:avLst/>
          </a:prstGeom>
          <a:noFill/>
        </p:spPr>
        <p:txBody>
          <a:bodyPr wrap="none" rtlCol="0">
            <a:spAutoFit/>
          </a:bodyPr>
          <a:lstStyle/>
          <a:p>
            <a:r>
              <a:rPr lang="ja-JP" altLang="en-US" sz="2400" b="1" u="sng" dirty="0"/>
              <a:t>状態取得</a:t>
            </a:r>
            <a:endParaRPr kumimoji="1" lang="ja-JP" altLang="en-US" sz="2400" b="1" u="sng" dirty="0"/>
          </a:p>
        </p:txBody>
      </p:sp>
      <p:sp>
        <p:nvSpPr>
          <p:cNvPr id="10" name="テキスト ボックス 9"/>
          <p:cNvSpPr txBox="1"/>
          <p:nvPr/>
        </p:nvSpPr>
        <p:spPr>
          <a:xfrm>
            <a:off x="8861921" y="3737001"/>
            <a:ext cx="1415772" cy="461665"/>
          </a:xfrm>
          <a:prstGeom prst="rect">
            <a:avLst/>
          </a:prstGeom>
          <a:noFill/>
        </p:spPr>
        <p:txBody>
          <a:bodyPr wrap="none" rtlCol="0">
            <a:spAutoFit/>
          </a:bodyPr>
          <a:lstStyle/>
          <a:p>
            <a:r>
              <a:rPr kumimoji="1" lang="ja-JP" altLang="en-US" sz="2400" b="1" u="sng" dirty="0" smtClean="0"/>
              <a:t>行動選択</a:t>
            </a:r>
            <a:endParaRPr kumimoji="1" lang="ja-JP" altLang="en-US" sz="2400" b="1" u="sng" dirty="0"/>
          </a:p>
        </p:txBody>
      </p:sp>
      <p:sp>
        <p:nvSpPr>
          <p:cNvPr id="11" name="コンテンツ プレースホルダー 2"/>
          <p:cNvSpPr txBox="1">
            <a:spLocks/>
          </p:cNvSpPr>
          <p:nvPr/>
        </p:nvSpPr>
        <p:spPr>
          <a:xfrm>
            <a:off x="838201" y="3705670"/>
            <a:ext cx="7569682" cy="5783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a:t>
            </a:r>
            <a:r>
              <a:rPr lang="en-US" altLang="ja-JP" dirty="0" smtClean="0"/>
              <a:t>:</a:t>
            </a:r>
            <a:r>
              <a:rPr lang="ja-JP" altLang="en-US" dirty="0" smtClean="0"/>
              <a:t>指示語あり応答</a:t>
            </a:r>
            <a:r>
              <a:rPr lang="en-US" altLang="ja-JP" dirty="0" smtClean="0"/>
              <a:t>(</a:t>
            </a:r>
            <a:r>
              <a:rPr lang="ja-JP" altLang="en-US" dirty="0" smtClean="0"/>
              <a:t>特定話題</a:t>
            </a:r>
            <a:r>
              <a:rPr lang="en-US" altLang="ja-JP" dirty="0" smtClean="0"/>
              <a:t>+default)</a:t>
            </a:r>
            <a:endParaRPr lang="en-US" altLang="ja-JP" dirty="0"/>
          </a:p>
        </p:txBody>
      </p:sp>
      <p:sp>
        <p:nvSpPr>
          <p:cNvPr id="12" name="角丸四角形 11"/>
          <p:cNvSpPr/>
          <p:nvPr/>
        </p:nvSpPr>
        <p:spPr>
          <a:xfrm>
            <a:off x="7608918" y="1755722"/>
            <a:ext cx="811875" cy="56973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4217104" y="3650109"/>
            <a:ext cx="811875" cy="56973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9326880" y="2943616"/>
            <a:ext cx="357447" cy="54155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カギ線コネクタ 14"/>
          <p:cNvCxnSpPr>
            <a:stCxn id="3" idx="2"/>
            <a:endCxn id="9" idx="0"/>
          </p:cNvCxnSpPr>
          <p:nvPr/>
        </p:nvCxnSpPr>
        <p:spPr>
          <a:xfrm rot="16200000" flipH="1">
            <a:off x="2526766" y="2851568"/>
            <a:ext cx="803411" cy="752927"/>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042025" y="3115755"/>
            <a:ext cx="1382110" cy="461665"/>
          </a:xfrm>
          <a:prstGeom prst="rect">
            <a:avLst/>
          </a:prstGeom>
          <a:noFill/>
        </p:spPr>
        <p:txBody>
          <a:bodyPr wrap="none" rtlCol="0">
            <a:spAutoFit/>
          </a:bodyPr>
          <a:lstStyle/>
          <a:p>
            <a:r>
              <a:rPr lang="ja-JP" altLang="en-US" sz="2400" b="1" dirty="0" smtClean="0">
                <a:solidFill>
                  <a:srgbClr val="FF0000"/>
                </a:solidFill>
              </a:rPr>
              <a:t>報酬</a:t>
            </a:r>
            <a:r>
              <a:rPr lang="en-US" altLang="ja-JP" sz="2400" b="1" dirty="0" smtClean="0">
                <a:solidFill>
                  <a:srgbClr val="FF0000"/>
                </a:solidFill>
              </a:rPr>
              <a:t>+10</a:t>
            </a:r>
            <a:endParaRPr kumimoji="1" lang="ja-JP" altLang="en-US" sz="2400" b="1" dirty="0">
              <a:solidFill>
                <a:srgbClr val="FF0000"/>
              </a:solidFill>
            </a:endParaRPr>
          </a:p>
        </p:txBody>
      </p:sp>
      <p:cxnSp>
        <p:nvCxnSpPr>
          <p:cNvPr id="20" name="カギ線コネクタ 19"/>
          <p:cNvCxnSpPr>
            <a:stCxn id="12" idx="2"/>
            <a:endCxn id="13" idx="0"/>
          </p:cNvCxnSpPr>
          <p:nvPr/>
        </p:nvCxnSpPr>
        <p:spPr>
          <a:xfrm rot="5400000">
            <a:off x="5656624" y="1291876"/>
            <a:ext cx="1324651" cy="3391814"/>
          </a:xfrm>
          <a:prstGeom prst="bent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762154" y="3126911"/>
            <a:ext cx="1468672" cy="461665"/>
          </a:xfrm>
          <a:prstGeom prst="rect">
            <a:avLst/>
          </a:prstGeom>
          <a:noFill/>
        </p:spPr>
        <p:txBody>
          <a:bodyPr wrap="none" rtlCol="0">
            <a:spAutoFit/>
          </a:bodyPr>
          <a:lstStyle/>
          <a:p>
            <a:r>
              <a:rPr lang="ja-JP" altLang="en-US" sz="2400" b="1" dirty="0" smtClean="0">
                <a:solidFill>
                  <a:srgbClr val="0070C0"/>
                </a:solidFill>
              </a:rPr>
              <a:t>報酬</a:t>
            </a:r>
            <a:r>
              <a:rPr lang="en-US" altLang="ja-JP" sz="2400" b="1" dirty="0" smtClean="0">
                <a:solidFill>
                  <a:srgbClr val="0070C0"/>
                </a:solidFill>
              </a:rPr>
              <a:t>+4.5</a:t>
            </a:r>
            <a:endParaRPr kumimoji="1" lang="ja-JP" altLang="en-US" sz="2400" b="1" dirty="0">
              <a:solidFill>
                <a:srgbClr val="0070C0"/>
              </a:solidFill>
            </a:endParaRPr>
          </a:p>
        </p:txBody>
      </p:sp>
      <p:sp>
        <p:nvSpPr>
          <p:cNvPr id="24" name="角丸四角形 23"/>
          <p:cNvSpPr/>
          <p:nvPr/>
        </p:nvSpPr>
        <p:spPr>
          <a:xfrm>
            <a:off x="3988033" y="2275986"/>
            <a:ext cx="1548243" cy="550339"/>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536276" y="2341398"/>
            <a:ext cx="1205779" cy="461665"/>
          </a:xfrm>
          <a:prstGeom prst="rect">
            <a:avLst/>
          </a:prstGeom>
          <a:noFill/>
        </p:spPr>
        <p:txBody>
          <a:bodyPr wrap="none" rtlCol="0">
            <a:spAutoFit/>
          </a:bodyPr>
          <a:lstStyle/>
          <a:p>
            <a:r>
              <a:rPr lang="ja-JP" altLang="en-US" sz="2400" b="1" dirty="0" smtClean="0">
                <a:solidFill>
                  <a:srgbClr val="00B050"/>
                </a:solidFill>
              </a:rPr>
              <a:t>報酬</a:t>
            </a:r>
            <a:r>
              <a:rPr lang="en-US" altLang="ja-JP" sz="2400" b="1" dirty="0" smtClean="0">
                <a:solidFill>
                  <a:srgbClr val="00B050"/>
                </a:solidFill>
              </a:rPr>
              <a:t>+1</a:t>
            </a:r>
            <a:endParaRPr kumimoji="1" lang="ja-JP" altLang="en-US" sz="2400" b="1" dirty="0">
              <a:solidFill>
                <a:srgbClr val="00B050"/>
              </a:solidFill>
            </a:endParaRPr>
          </a:p>
        </p:txBody>
      </p:sp>
      <p:sp>
        <p:nvSpPr>
          <p:cNvPr id="26" name="テキスト ボックス 25"/>
          <p:cNvSpPr txBox="1"/>
          <p:nvPr/>
        </p:nvSpPr>
        <p:spPr>
          <a:xfrm>
            <a:off x="4104256" y="5241898"/>
            <a:ext cx="461665" cy="784830"/>
          </a:xfrm>
          <a:prstGeom prst="rect">
            <a:avLst/>
          </a:prstGeom>
          <a:noFill/>
        </p:spPr>
        <p:txBody>
          <a:bodyPr vert="eaVert" wrap="none" rtlCol="0">
            <a:spAutoFit/>
          </a:bodyPr>
          <a:lstStyle/>
          <a:p>
            <a:r>
              <a:rPr kumimoji="1" lang="ja-JP" altLang="en-US" b="1" dirty="0" smtClean="0"/>
              <a:t>・・・</a:t>
            </a:r>
            <a:endParaRPr kumimoji="1" lang="ja-JP" altLang="en-US" b="1" dirty="0"/>
          </a:p>
        </p:txBody>
      </p:sp>
      <p:sp>
        <p:nvSpPr>
          <p:cNvPr id="27" name="右中かっこ 26"/>
          <p:cNvSpPr/>
          <p:nvPr/>
        </p:nvSpPr>
        <p:spPr>
          <a:xfrm>
            <a:off x="7146862" y="4308953"/>
            <a:ext cx="656853" cy="1825839"/>
          </a:xfrm>
          <a:prstGeom prst="righ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8089831" y="4978547"/>
            <a:ext cx="2339102" cy="461665"/>
          </a:xfrm>
          <a:prstGeom prst="rect">
            <a:avLst/>
          </a:prstGeom>
          <a:noFill/>
        </p:spPr>
        <p:txBody>
          <a:bodyPr wrap="none" rtlCol="0">
            <a:spAutoFit/>
          </a:bodyPr>
          <a:lstStyle/>
          <a:p>
            <a:r>
              <a:rPr lang="ja-JP" altLang="en-US" sz="2400" dirty="0" smtClean="0"/>
              <a:t>ランダムに</a:t>
            </a:r>
            <a:r>
              <a:rPr kumimoji="1" lang="ja-JP" altLang="en-US" sz="2400" dirty="0" smtClean="0"/>
              <a:t>選択</a:t>
            </a:r>
            <a:endParaRPr kumimoji="1" lang="ja-JP" altLang="en-US" sz="2400" dirty="0"/>
          </a:p>
        </p:txBody>
      </p:sp>
      <p:sp>
        <p:nvSpPr>
          <p:cNvPr id="29" name="右カーブ矢印 28"/>
          <p:cNvSpPr/>
          <p:nvPr/>
        </p:nvSpPr>
        <p:spPr>
          <a:xfrm rot="10800000">
            <a:off x="10731731" y="2011680"/>
            <a:ext cx="1179716" cy="3325090"/>
          </a:xfrm>
          <a:prstGeom prst="curv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p:cNvSpPr txBox="1"/>
          <p:nvPr/>
        </p:nvSpPr>
        <p:spPr>
          <a:xfrm>
            <a:off x="3988033" y="6398271"/>
            <a:ext cx="7571303" cy="369332"/>
          </a:xfrm>
          <a:prstGeom prst="rect">
            <a:avLst/>
          </a:prstGeom>
          <a:noFill/>
        </p:spPr>
        <p:txBody>
          <a:bodyPr wrap="none" rtlCol="0">
            <a:spAutoFit/>
          </a:bodyPr>
          <a:lstStyle/>
          <a:p>
            <a:r>
              <a:rPr lang="en-US" altLang="ja-JP" dirty="0" smtClean="0"/>
              <a:t>※</a:t>
            </a:r>
            <a:r>
              <a:rPr lang="ja-JP" altLang="en-US" dirty="0" smtClean="0"/>
              <a:t>ユーザ発話・心象の生成にはコーパス準拠のユーザモデルを用いる</a:t>
            </a:r>
            <a:endParaRPr kumimoji="1" lang="ja-JP" altLang="en-US" dirty="0"/>
          </a:p>
        </p:txBody>
      </p:sp>
      <p:sp>
        <p:nvSpPr>
          <p:cNvPr id="7" name="スライド番号プレースホルダー 6"/>
          <p:cNvSpPr>
            <a:spLocks noGrp="1"/>
          </p:cNvSpPr>
          <p:nvPr>
            <p:ph type="sldNum" sz="quarter" idx="12"/>
          </p:nvPr>
        </p:nvSpPr>
        <p:spPr/>
        <p:txBody>
          <a:bodyPr/>
          <a:lstStyle/>
          <a:p>
            <a:fld id="{DDB77F4D-3D33-47AA-AD22-BFE68AB08F9E}" type="slidenum">
              <a:rPr kumimoji="1" lang="ja-JP" altLang="en-US" smtClean="0"/>
              <a:t>10</a:t>
            </a:fld>
            <a:endParaRPr kumimoji="1" lang="ja-JP" altLang="en-US"/>
          </a:p>
        </p:txBody>
      </p:sp>
    </p:spTree>
    <p:extLst>
      <p:ext uri="{BB962C8B-B14F-4D97-AF65-F5344CB8AC3E}">
        <p14:creationId xmlns:p14="http://schemas.microsoft.com/office/powerpoint/2010/main" val="885038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4109" y="295677"/>
            <a:ext cx="11222620" cy="1325563"/>
          </a:xfrm>
        </p:spPr>
        <p:txBody>
          <a:bodyPr>
            <a:normAutofit/>
          </a:bodyPr>
          <a:lstStyle/>
          <a:p>
            <a:r>
              <a:rPr kumimoji="1" lang="ja-JP" altLang="en-US" sz="3600" b="1" dirty="0" smtClean="0"/>
              <a:t>分析</a:t>
            </a:r>
            <a:r>
              <a:rPr kumimoji="1" lang="en-US" altLang="ja-JP" sz="3600" b="1" dirty="0" smtClean="0"/>
              <a:t>: </a:t>
            </a:r>
            <a:r>
              <a:rPr kumimoji="1" lang="ja-JP" altLang="en-US" sz="3600" b="1" dirty="0" smtClean="0"/>
              <a:t>破綻の生じやすいシステム発話の対話行為の順番</a:t>
            </a:r>
            <a:endParaRPr kumimoji="1" lang="ja-JP" altLang="en-US" sz="3600" b="1" dirty="0"/>
          </a:p>
        </p:txBody>
      </p:sp>
      <p:pic>
        <p:nvPicPr>
          <p:cNvPr id="5" name="コンテンツ プレースホルダー 4"/>
          <p:cNvPicPr>
            <a:picLocks noGrp="1" noChangeAspect="1"/>
          </p:cNvPicPr>
          <p:nvPr>
            <p:ph idx="1"/>
          </p:nvPr>
        </p:nvPicPr>
        <p:blipFill>
          <a:blip r:embed="rId3"/>
          <a:stretch>
            <a:fillRect/>
          </a:stretch>
        </p:blipFill>
        <p:spPr>
          <a:xfrm>
            <a:off x="2049347" y="1445877"/>
            <a:ext cx="7758533" cy="4910832"/>
          </a:xfrm>
          <a:prstGeom prst="rect">
            <a:avLst/>
          </a:prstGeom>
        </p:spPr>
      </p:pic>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11</a:t>
            </a:fld>
            <a:endParaRPr kumimoji="1" lang="ja-JP" altLang="en-US"/>
          </a:p>
        </p:txBody>
      </p:sp>
    </p:spTree>
    <p:extLst>
      <p:ext uri="{BB962C8B-B14F-4D97-AF65-F5344CB8AC3E}">
        <p14:creationId xmlns:p14="http://schemas.microsoft.com/office/powerpoint/2010/main" val="475451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パターン</a:t>
            </a:r>
            <a:r>
              <a:rPr lang="en-US" altLang="ja-JP" b="1" dirty="0" smtClean="0"/>
              <a:t>1</a:t>
            </a:r>
            <a:r>
              <a:rPr lang="ja-JP" altLang="en-US" b="1" dirty="0" smtClean="0"/>
              <a:t>破綻例</a:t>
            </a:r>
            <a:endParaRPr kumimoji="1" lang="ja-JP" altLang="en-US" b="1" dirty="0"/>
          </a:p>
        </p:txBody>
      </p:sp>
      <p:sp>
        <p:nvSpPr>
          <p:cNvPr id="4" name="コンテンツ プレースホルダー 2"/>
          <p:cNvSpPr>
            <a:spLocks noGrp="1"/>
          </p:cNvSpPr>
          <p:nvPr>
            <p:ph idx="1"/>
          </p:nvPr>
        </p:nvSpPr>
        <p:spPr>
          <a:xfrm>
            <a:off x="838201" y="1825626"/>
            <a:ext cx="10335016" cy="1063718"/>
          </a:xfrm>
          <a:ln>
            <a:solidFill>
              <a:schemeClr val="tx1"/>
            </a:solidFill>
          </a:ln>
        </p:spPr>
        <p:txBody>
          <a:bodyPr>
            <a:normAutofit/>
          </a:bodyPr>
          <a:lstStyle/>
          <a:p>
            <a:pPr marL="0" indent="0">
              <a:buNone/>
            </a:pPr>
            <a:r>
              <a:rPr lang="ja-JP" altLang="en-US" dirty="0" smtClean="0"/>
              <a:t>システム</a:t>
            </a:r>
            <a:r>
              <a:rPr lang="en-US" altLang="ja-JP" dirty="0" smtClean="0"/>
              <a:t>: </a:t>
            </a:r>
            <a:r>
              <a:rPr lang="ja-JP" altLang="en-US" dirty="0" smtClean="0"/>
              <a:t>スポーツをする目的は何ですか？</a:t>
            </a:r>
            <a:r>
              <a:rPr lang="en-US" altLang="ja-JP" dirty="0" smtClean="0"/>
              <a:t>(</a:t>
            </a:r>
            <a:r>
              <a:rPr lang="ja-JP" altLang="en-US" dirty="0" smtClean="0"/>
              <a:t>指示語なし質問</a:t>
            </a:r>
            <a:r>
              <a:rPr lang="en-US" altLang="ja-JP" dirty="0" smtClean="0"/>
              <a:t>)</a:t>
            </a:r>
          </a:p>
          <a:p>
            <a:pPr marL="0" indent="0">
              <a:buNone/>
            </a:pPr>
            <a:r>
              <a:rPr lang="ja-JP" altLang="en-US" dirty="0" smtClean="0"/>
              <a:t>ユーザ</a:t>
            </a:r>
            <a:r>
              <a:rPr lang="en-US" altLang="ja-JP" dirty="0" smtClean="0"/>
              <a:t>: </a:t>
            </a:r>
            <a:r>
              <a:rPr lang="ja-JP" altLang="en-US" dirty="0"/>
              <a:t>健康</a:t>
            </a:r>
            <a:r>
              <a:rPr lang="ja-JP" altLang="en-US" dirty="0" smtClean="0"/>
              <a:t>増進のためですかね</a:t>
            </a:r>
          </a:p>
        </p:txBody>
      </p:sp>
      <p:sp>
        <p:nvSpPr>
          <p:cNvPr id="7" name="コンテンツ プレースホルダー 2"/>
          <p:cNvSpPr txBox="1">
            <a:spLocks/>
          </p:cNvSpPr>
          <p:nvPr/>
        </p:nvSpPr>
        <p:spPr>
          <a:xfrm>
            <a:off x="838199" y="4466352"/>
            <a:ext cx="10836059" cy="529054"/>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300" dirty="0" smtClean="0"/>
              <a:t>発話</a:t>
            </a:r>
            <a:r>
              <a:rPr lang="en-US" altLang="ja-JP" sz="2300" dirty="0" smtClean="0">
                <a:solidFill>
                  <a:srgbClr val="FF0000"/>
                </a:solidFill>
              </a:rPr>
              <a:t>(</a:t>
            </a:r>
            <a:r>
              <a:rPr lang="ja-JP" altLang="en-US" sz="2300" dirty="0" smtClean="0">
                <a:solidFill>
                  <a:srgbClr val="FF0000"/>
                </a:solidFill>
              </a:rPr>
              <a:t>破綻</a:t>
            </a:r>
            <a:r>
              <a:rPr lang="en-US" altLang="ja-JP" sz="2300" dirty="0" smtClean="0">
                <a:solidFill>
                  <a:srgbClr val="FF0000"/>
                </a:solidFill>
              </a:rPr>
              <a:t>)</a:t>
            </a:r>
            <a:r>
              <a:rPr lang="en-US" altLang="ja-JP" sz="2300" dirty="0" smtClean="0"/>
              <a:t>:</a:t>
            </a:r>
            <a:r>
              <a:rPr lang="en-US" altLang="ja-JP" sz="2300" dirty="0" smtClean="0">
                <a:solidFill>
                  <a:srgbClr val="FF0000"/>
                </a:solidFill>
              </a:rPr>
              <a:t> </a:t>
            </a:r>
            <a:r>
              <a:rPr lang="ja-JP" altLang="en-US" sz="2300" dirty="0" smtClean="0"/>
              <a:t>そのスポーツのおすすめポイントを教えてください </a:t>
            </a:r>
            <a:r>
              <a:rPr lang="en-US" altLang="ja-JP" sz="2300" dirty="0" smtClean="0"/>
              <a:t>(</a:t>
            </a:r>
            <a:r>
              <a:rPr lang="ja-JP" altLang="en-US" sz="2300" dirty="0" smtClean="0"/>
              <a:t>指示語あり質問</a:t>
            </a:r>
            <a:r>
              <a:rPr lang="en-US" altLang="ja-JP" sz="2300" dirty="0" smtClean="0"/>
              <a:t>)</a:t>
            </a:r>
            <a:endParaRPr lang="en-US" altLang="ja-JP" sz="2300" dirty="0"/>
          </a:p>
        </p:txBody>
      </p:sp>
      <p:sp>
        <p:nvSpPr>
          <p:cNvPr id="9" name="下矢印 8"/>
          <p:cNvSpPr/>
          <p:nvPr/>
        </p:nvSpPr>
        <p:spPr>
          <a:xfrm>
            <a:off x="3206662" y="3185575"/>
            <a:ext cx="576197" cy="538037"/>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p:cNvSpPr txBox="1">
            <a:spLocks/>
          </p:cNvSpPr>
          <p:nvPr/>
        </p:nvSpPr>
        <p:spPr>
          <a:xfrm>
            <a:off x="838199" y="3892116"/>
            <a:ext cx="8414881" cy="5783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システム行動</a:t>
            </a:r>
            <a:r>
              <a:rPr lang="en-US" altLang="ja-JP" dirty="0" smtClean="0"/>
              <a:t>: </a:t>
            </a:r>
            <a:r>
              <a:rPr lang="ja-JP" altLang="en-US" dirty="0" smtClean="0"/>
              <a:t>指示語あり質問</a:t>
            </a:r>
            <a:r>
              <a:rPr lang="en-US" altLang="ja-JP" dirty="0" smtClean="0"/>
              <a:t>(</a:t>
            </a:r>
            <a:r>
              <a:rPr lang="ja-JP" altLang="en-US" dirty="0" smtClean="0"/>
              <a:t>特定話題</a:t>
            </a:r>
            <a:r>
              <a:rPr lang="en-US" altLang="ja-JP" dirty="0" smtClean="0"/>
              <a:t>)</a:t>
            </a:r>
            <a:endParaRPr lang="en-US" altLang="ja-JP" dirty="0"/>
          </a:p>
        </p:txBody>
      </p:sp>
      <p:sp>
        <p:nvSpPr>
          <p:cNvPr id="14" name="テキスト ボックス 13"/>
          <p:cNvSpPr txBox="1"/>
          <p:nvPr/>
        </p:nvSpPr>
        <p:spPr>
          <a:xfrm>
            <a:off x="3870543" y="3106608"/>
            <a:ext cx="5570756" cy="523220"/>
          </a:xfrm>
          <a:prstGeom prst="rect">
            <a:avLst/>
          </a:prstGeom>
          <a:noFill/>
        </p:spPr>
        <p:txBody>
          <a:bodyPr wrap="none" rtlCol="0">
            <a:spAutoFit/>
          </a:bodyPr>
          <a:lstStyle/>
          <a:p>
            <a:r>
              <a:rPr lang="ja-JP" altLang="en-US" sz="2800" b="1" u="sng" dirty="0" smtClean="0"/>
              <a:t>学習済みモデルに従って行動選択</a:t>
            </a:r>
            <a:endParaRPr kumimoji="1" lang="ja-JP" altLang="en-US" sz="2800" b="1" u="sng" dirty="0"/>
          </a:p>
        </p:txBody>
      </p:sp>
      <p:sp>
        <p:nvSpPr>
          <p:cNvPr id="15" name="テキスト ボックス 14"/>
          <p:cNvSpPr txBox="1"/>
          <p:nvPr/>
        </p:nvSpPr>
        <p:spPr>
          <a:xfrm>
            <a:off x="838199" y="5037221"/>
            <a:ext cx="2339102" cy="830997"/>
          </a:xfrm>
          <a:prstGeom prst="rect">
            <a:avLst/>
          </a:prstGeom>
          <a:noFill/>
        </p:spPr>
        <p:txBody>
          <a:bodyPr wrap="none" rtlCol="0">
            <a:spAutoFit/>
          </a:bodyPr>
          <a:lstStyle/>
          <a:p>
            <a:r>
              <a:rPr kumimoji="1" lang="ja-JP" altLang="en-US" sz="2400" b="1" u="sng" dirty="0" smtClean="0"/>
              <a:t>対話行為内から</a:t>
            </a:r>
            <a:endParaRPr kumimoji="1" lang="en-US" altLang="ja-JP" sz="2400" b="1" u="sng" dirty="0" smtClean="0"/>
          </a:p>
          <a:p>
            <a:r>
              <a:rPr kumimoji="1" lang="ja-JP" altLang="en-US" sz="2400" b="1" u="sng" dirty="0" smtClean="0"/>
              <a:t>ランダム選択</a:t>
            </a:r>
            <a:endParaRPr kumimoji="1" lang="ja-JP" altLang="en-US" sz="2400" b="1" u="sng" dirty="0"/>
          </a:p>
        </p:txBody>
      </p:sp>
      <p:sp>
        <p:nvSpPr>
          <p:cNvPr id="17" name="テキスト ボックス 16"/>
          <p:cNvSpPr txBox="1"/>
          <p:nvPr/>
        </p:nvSpPr>
        <p:spPr>
          <a:xfrm>
            <a:off x="973507" y="6210181"/>
            <a:ext cx="6647974" cy="461665"/>
          </a:xfrm>
          <a:prstGeom prst="rect">
            <a:avLst/>
          </a:prstGeom>
          <a:noFill/>
        </p:spPr>
        <p:txBody>
          <a:bodyPr wrap="none" rtlCol="0">
            <a:spAutoFit/>
          </a:bodyPr>
          <a:lstStyle/>
          <a:p>
            <a:r>
              <a:rPr kumimoji="1" lang="ja-JP" altLang="en-US" sz="2400" b="1" u="sng" dirty="0" smtClean="0">
                <a:solidFill>
                  <a:srgbClr val="FF0000"/>
                </a:solidFill>
              </a:rPr>
              <a:t>同一対話行為内には</a:t>
            </a:r>
            <a:r>
              <a:rPr lang="ja-JP" altLang="en-US" sz="2400" b="1" u="sng" dirty="0" smtClean="0">
                <a:solidFill>
                  <a:srgbClr val="FF0000"/>
                </a:solidFill>
              </a:rPr>
              <a:t>破綻しない発話も存在する</a:t>
            </a:r>
            <a:endParaRPr kumimoji="1" lang="ja-JP" altLang="en-US" sz="2400" b="1" u="sng" dirty="0">
              <a:solidFill>
                <a:srgbClr val="FF0000"/>
              </a:solidFill>
            </a:endParaRPr>
          </a:p>
        </p:txBody>
      </p:sp>
      <p:sp>
        <p:nvSpPr>
          <p:cNvPr id="18" name="角丸四角形 17"/>
          <p:cNvSpPr/>
          <p:nvPr/>
        </p:nvSpPr>
        <p:spPr>
          <a:xfrm>
            <a:off x="2505205" y="1789539"/>
            <a:ext cx="5423769" cy="479451"/>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2505204" y="4470418"/>
            <a:ext cx="6747875" cy="4518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8" idx="0"/>
            <a:endCxn id="19" idx="2"/>
          </p:cNvCxnSpPr>
          <p:nvPr/>
        </p:nvCxnSpPr>
        <p:spPr>
          <a:xfrm rot="16200000" flipH="1">
            <a:off x="3981752" y="3024877"/>
            <a:ext cx="3132728" cy="662052"/>
          </a:xfrm>
          <a:prstGeom prst="bentConnector5">
            <a:avLst>
              <a:gd name="adj1" fmla="val -7297"/>
              <a:gd name="adj2" fmla="val 1030115"/>
              <a:gd name="adj3" fmla="val 107297"/>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822609" y="5361324"/>
            <a:ext cx="3262432" cy="461665"/>
          </a:xfrm>
          <a:prstGeom prst="rect">
            <a:avLst/>
          </a:prstGeom>
          <a:noFill/>
        </p:spPr>
        <p:txBody>
          <a:bodyPr wrap="none" rtlCol="0">
            <a:spAutoFit/>
          </a:bodyPr>
          <a:lstStyle/>
          <a:p>
            <a:r>
              <a:rPr kumimoji="1" lang="ja-JP" altLang="en-US" sz="2400" b="1" u="sng" dirty="0" smtClean="0">
                <a:solidFill>
                  <a:srgbClr val="FF0000"/>
                </a:solidFill>
              </a:rPr>
              <a:t>明らかにかみ合わない</a:t>
            </a:r>
            <a:endParaRPr kumimoji="1" lang="ja-JP" altLang="en-US" sz="2400" b="1" u="sng" dirty="0">
              <a:solidFill>
                <a:srgbClr val="FF0000"/>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12</a:t>
            </a:fld>
            <a:endParaRPr kumimoji="1" lang="ja-JP" altLang="en-US"/>
          </a:p>
        </p:txBody>
      </p:sp>
    </p:spTree>
    <p:extLst>
      <p:ext uri="{BB962C8B-B14F-4D97-AF65-F5344CB8AC3E}">
        <p14:creationId xmlns:p14="http://schemas.microsoft.com/office/powerpoint/2010/main" val="2623349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パターン</a:t>
            </a:r>
            <a:r>
              <a:rPr lang="en-US" altLang="ja-JP" b="1" dirty="0" smtClean="0"/>
              <a:t>2</a:t>
            </a:r>
            <a:r>
              <a:rPr lang="ja-JP" altLang="en-US" b="1" dirty="0" smtClean="0"/>
              <a:t>破綻例</a:t>
            </a:r>
            <a:endParaRPr kumimoji="1" lang="ja-JP" altLang="en-US" b="1" dirty="0"/>
          </a:p>
        </p:txBody>
      </p:sp>
      <p:sp>
        <p:nvSpPr>
          <p:cNvPr id="4" name="コンテンツ プレースホルダー 2"/>
          <p:cNvSpPr>
            <a:spLocks noGrp="1"/>
          </p:cNvSpPr>
          <p:nvPr>
            <p:ph idx="1"/>
          </p:nvPr>
        </p:nvSpPr>
        <p:spPr>
          <a:xfrm>
            <a:off x="838200" y="1825625"/>
            <a:ext cx="9783871" cy="1117991"/>
          </a:xfrm>
          <a:ln>
            <a:solidFill>
              <a:schemeClr val="tx1"/>
            </a:solidFill>
          </a:ln>
        </p:spPr>
        <p:txBody>
          <a:bodyPr>
            <a:normAutofit/>
          </a:bodyPr>
          <a:lstStyle/>
          <a:p>
            <a:pPr marL="0" indent="0">
              <a:buNone/>
            </a:pPr>
            <a:r>
              <a:rPr lang="ja-JP" altLang="en-US" dirty="0" smtClean="0"/>
              <a:t>システム</a:t>
            </a:r>
            <a:r>
              <a:rPr lang="en-US" altLang="ja-JP" dirty="0" smtClean="0"/>
              <a:t>: </a:t>
            </a:r>
            <a:r>
              <a:rPr lang="ja-JP" altLang="en-US" dirty="0"/>
              <a:t>競技</a:t>
            </a:r>
            <a:r>
              <a:rPr lang="ja-JP" altLang="en-US" dirty="0" smtClean="0"/>
              <a:t>は何をご覧になりますか？</a:t>
            </a:r>
            <a:r>
              <a:rPr lang="en-US" altLang="ja-JP" dirty="0" smtClean="0"/>
              <a:t>(</a:t>
            </a:r>
            <a:r>
              <a:rPr lang="ja-JP" altLang="en-US" dirty="0" smtClean="0"/>
              <a:t>指示語なし質問</a:t>
            </a:r>
            <a:r>
              <a:rPr lang="en-US" altLang="ja-JP" dirty="0" smtClean="0"/>
              <a:t>)</a:t>
            </a:r>
          </a:p>
          <a:p>
            <a:pPr marL="0" indent="0">
              <a:buNone/>
            </a:pPr>
            <a:r>
              <a:rPr lang="ja-JP" altLang="en-US" dirty="0" smtClean="0"/>
              <a:t>ユーザ</a:t>
            </a:r>
            <a:r>
              <a:rPr lang="en-US" altLang="ja-JP" dirty="0" smtClean="0"/>
              <a:t>: </a:t>
            </a:r>
            <a:r>
              <a:rPr lang="ja-JP" altLang="en-US" dirty="0" smtClean="0"/>
              <a:t>野球ですね</a:t>
            </a:r>
            <a:endParaRPr lang="en-US" altLang="ja-JP" dirty="0" smtClean="0"/>
          </a:p>
        </p:txBody>
      </p:sp>
      <p:sp>
        <p:nvSpPr>
          <p:cNvPr id="7" name="コンテンツ プレースホルダー 2"/>
          <p:cNvSpPr txBox="1">
            <a:spLocks/>
          </p:cNvSpPr>
          <p:nvPr/>
        </p:nvSpPr>
        <p:spPr>
          <a:xfrm>
            <a:off x="838199" y="4496113"/>
            <a:ext cx="7867389" cy="51541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発話</a:t>
            </a:r>
            <a:r>
              <a:rPr lang="en-US" altLang="ja-JP" dirty="0" smtClean="0">
                <a:solidFill>
                  <a:srgbClr val="FF0000"/>
                </a:solidFill>
              </a:rPr>
              <a:t>(</a:t>
            </a:r>
            <a:r>
              <a:rPr lang="ja-JP" altLang="en-US" dirty="0" smtClean="0">
                <a:solidFill>
                  <a:srgbClr val="FF0000"/>
                </a:solidFill>
              </a:rPr>
              <a:t>破綻</a:t>
            </a:r>
            <a:r>
              <a:rPr lang="en-US" altLang="ja-JP" dirty="0" smtClean="0">
                <a:solidFill>
                  <a:srgbClr val="FF0000"/>
                </a:solidFill>
              </a:rPr>
              <a:t>)</a:t>
            </a:r>
            <a:r>
              <a:rPr lang="en-US" altLang="ja-JP" dirty="0" smtClean="0"/>
              <a:t>:</a:t>
            </a:r>
            <a:r>
              <a:rPr lang="en-US" altLang="ja-JP" dirty="0" smtClean="0">
                <a:solidFill>
                  <a:srgbClr val="FF0000"/>
                </a:solidFill>
              </a:rPr>
              <a:t> </a:t>
            </a:r>
            <a:r>
              <a:rPr lang="ja-JP" altLang="en-US" dirty="0" smtClean="0"/>
              <a:t>それは大変ですよね</a:t>
            </a:r>
            <a:r>
              <a:rPr lang="en-US" altLang="ja-JP" dirty="0" smtClean="0"/>
              <a:t>(</a:t>
            </a:r>
            <a:r>
              <a:rPr lang="ja-JP" altLang="en-US" dirty="0" smtClean="0"/>
              <a:t>指示語あり応答</a:t>
            </a:r>
            <a:r>
              <a:rPr lang="en-US" altLang="ja-JP" dirty="0" smtClean="0"/>
              <a:t>)</a:t>
            </a:r>
            <a:endParaRPr lang="en-US" altLang="ja-JP" dirty="0"/>
          </a:p>
        </p:txBody>
      </p:sp>
      <p:sp>
        <p:nvSpPr>
          <p:cNvPr id="9" name="下矢印 8"/>
          <p:cNvSpPr/>
          <p:nvPr/>
        </p:nvSpPr>
        <p:spPr>
          <a:xfrm>
            <a:off x="3206662" y="3185575"/>
            <a:ext cx="576197" cy="538037"/>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コンテンツ プレースホルダー 2"/>
          <p:cNvSpPr txBox="1">
            <a:spLocks/>
          </p:cNvSpPr>
          <p:nvPr/>
        </p:nvSpPr>
        <p:spPr>
          <a:xfrm>
            <a:off x="838199" y="3892116"/>
            <a:ext cx="8414881" cy="5783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システム行動</a:t>
            </a:r>
            <a:r>
              <a:rPr lang="en-US" altLang="ja-JP" dirty="0" smtClean="0"/>
              <a:t>: </a:t>
            </a:r>
            <a:r>
              <a:rPr lang="ja-JP" altLang="en-US" dirty="0" smtClean="0"/>
              <a:t>指示語あり応答</a:t>
            </a:r>
            <a:r>
              <a:rPr lang="en-US" altLang="ja-JP" dirty="0" smtClean="0"/>
              <a:t>(</a:t>
            </a:r>
            <a:r>
              <a:rPr lang="ja-JP" altLang="en-US" dirty="0" smtClean="0"/>
              <a:t>特定話題</a:t>
            </a:r>
            <a:r>
              <a:rPr lang="en-US" altLang="ja-JP" dirty="0" smtClean="0"/>
              <a:t>+default)</a:t>
            </a:r>
            <a:endParaRPr lang="en-US" altLang="ja-JP" dirty="0"/>
          </a:p>
        </p:txBody>
      </p:sp>
      <p:sp>
        <p:nvSpPr>
          <p:cNvPr id="14" name="テキスト ボックス 13"/>
          <p:cNvSpPr txBox="1"/>
          <p:nvPr/>
        </p:nvSpPr>
        <p:spPr>
          <a:xfrm>
            <a:off x="3883069" y="3170614"/>
            <a:ext cx="5570756" cy="523220"/>
          </a:xfrm>
          <a:prstGeom prst="rect">
            <a:avLst/>
          </a:prstGeom>
          <a:noFill/>
        </p:spPr>
        <p:txBody>
          <a:bodyPr wrap="none" rtlCol="0">
            <a:spAutoFit/>
          </a:bodyPr>
          <a:lstStyle/>
          <a:p>
            <a:r>
              <a:rPr lang="ja-JP" altLang="en-US" sz="2800" b="1" u="sng" dirty="0" smtClean="0"/>
              <a:t>学習済みモデルに従って行動選択</a:t>
            </a:r>
            <a:endParaRPr kumimoji="1" lang="ja-JP" altLang="en-US" sz="2800" b="1" u="sng" dirty="0"/>
          </a:p>
        </p:txBody>
      </p:sp>
      <p:sp>
        <p:nvSpPr>
          <p:cNvPr id="15" name="テキスト ボックス 14"/>
          <p:cNvSpPr txBox="1"/>
          <p:nvPr/>
        </p:nvSpPr>
        <p:spPr>
          <a:xfrm>
            <a:off x="838199" y="5037221"/>
            <a:ext cx="2339102" cy="830997"/>
          </a:xfrm>
          <a:prstGeom prst="rect">
            <a:avLst/>
          </a:prstGeom>
          <a:noFill/>
        </p:spPr>
        <p:txBody>
          <a:bodyPr wrap="none" rtlCol="0">
            <a:spAutoFit/>
          </a:bodyPr>
          <a:lstStyle/>
          <a:p>
            <a:r>
              <a:rPr kumimoji="1" lang="ja-JP" altLang="en-US" sz="2400" b="1" u="sng" dirty="0" smtClean="0"/>
              <a:t>対話行為内から</a:t>
            </a:r>
            <a:endParaRPr kumimoji="1" lang="en-US" altLang="ja-JP" sz="2400" b="1" u="sng" dirty="0" smtClean="0"/>
          </a:p>
          <a:p>
            <a:r>
              <a:rPr kumimoji="1" lang="ja-JP" altLang="en-US" sz="2400" b="1" u="sng" dirty="0" smtClean="0"/>
              <a:t>ランダム選択</a:t>
            </a:r>
            <a:endParaRPr kumimoji="1" lang="ja-JP" altLang="en-US" sz="2400" b="1" u="sng" dirty="0"/>
          </a:p>
        </p:txBody>
      </p:sp>
      <p:sp>
        <p:nvSpPr>
          <p:cNvPr id="17" name="テキスト ボックス 16"/>
          <p:cNvSpPr txBox="1"/>
          <p:nvPr/>
        </p:nvSpPr>
        <p:spPr>
          <a:xfrm>
            <a:off x="973507" y="6210181"/>
            <a:ext cx="6647974" cy="461665"/>
          </a:xfrm>
          <a:prstGeom prst="rect">
            <a:avLst/>
          </a:prstGeom>
          <a:noFill/>
        </p:spPr>
        <p:txBody>
          <a:bodyPr wrap="none" rtlCol="0">
            <a:spAutoFit/>
          </a:bodyPr>
          <a:lstStyle/>
          <a:p>
            <a:r>
              <a:rPr kumimoji="1" lang="ja-JP" altLang="en-US" sz="2400" b="1" u="sng" dirty="0" smtClean="0">
                <a:solidFill>
                  <a:srgbClr val="FF0000"/>
                </a:solidFill>
              </a:rPr>
              <a:t>同一対話行為内には</a:t>
            </a:r>
            <a:r>
              <a:rPr lang="ja-JP" altLang="en-US" sz="2400" b="1" u="sng" dirty="0" smtClean="0">
                <a:solidFill>
                  <a:srgbClr val="FF0000"/>
                </a:solidFill>
              </a:rPr>
              <a:t>破綻しない発話も存在する</a:t>
            </a:r>
            <a:endParaRPr kumimoji="1" lang="ja-JP" altLang="en-US" sz="2400" b="1" u="sng" dirty="0">
              <a:solidFill>
                <a:srgbClr val="FF0000"/>
              </a:solidFill>
            </a:endParaRPr>
          </a:p>
        </p:txBody>
      </p:sp>
      <p:sp>
        <p:nvSpPr>
          <p:cNvPr id="18" name="角丸四角形 17"/>
          <p:cNvSpPr/>
          <p:nvPr/>
        </p:nvSpPr>
        <p:spPr>
          <a:xfrm>
            <a:off x="2505206" y="1789539"/>
            <a:ext cx="4980968" cy="46373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2703155" y="4470418"/>
            <a:ext cx="2996188" cy="4518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8" idx="0"/>
            <a:endCxn id="19" idx="2"/>
          </p:cNvCxnSpPr>
          <p:nvPr/>
        </p:nvCxnSpPr>
        <p:spPr>
          <a:xfrm rot="16200000" flipH="1" flipV="1">
            <a:off x="3032106" y="2958682"/>
            <a:ext cx="3132728" cy="794441"/>
          </a:xfrm>
          <a:prstGeom prst="bentConnector5">
            <a:avLst>
              <a:gd name="adj1" fmla="val -7297"/>
              <a:gd name="adj2" fmla="val -854459"/>
              <a:gd name="adj3" fmla="val 107297"/>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822609" y="5361324"/>
            <a:ext cx="3262432" cy="461665"/>
          </a:xfrm>
          <a:prstGeom prst="rect">
            <a:avLst/>
          </a:prstGeom>
          <a:noFill/>
        </p:spPr>
        <p:txBody>
          <a:bodyPr wrap="none" rtlCol="0">
            <a:spAutoFit/>
          </a:bodyPr>
          <a:lstStyle/>
          <a:p>
            <a:r>
              <a:rPr kumimoji="1" lang="ja-JP" altLang="en-US" sz="2400" b="1" u="sng" dirty="0" smtClean="0">
                <a:solidFill>
                  <a:srgbClr val="FF0000"/>
                </a:solidFill>
              </a:rPr>
              <a:t>明らかにかみ合わない</a:t>
            </a:r>
            <a:endParaRPr kumimoji="1" lang="ja-JP" altLang="en-US" sz="2400" b="1" u="sng" dirty="0">
              <a:solidFill>
                <a:srgbClr val="FF0000"/>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13</a:t>
            </a:fld>
            <a:endParaRPr kumimoji="1" lang="ja-JP" altLang="en-US"/>
          </a:p>
        </p:txBody>
      </p:sp>
    </p:spTree>
    <p:extLst>
      <p:ext uri="{BB962C8B-B14F-4D97-AF65-F5344CB8AC3E}">
        <p14:creationId xmlns:p14="http://schemas.microsoft.com/office/powerpoint/2010/main" val="1742829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162148"/>
            <a:ext cx="10515600" cy="1325563"/>
          </a:xfrm>
        </p:spPr>
        <p:txBody>
          <a:bodyPr/>
          <a:lstStyle/>
          <a:p>
            <a:r>
              <a:rPr kumimoji="1" lang="ja-JP" altLang="en-US" b="1" dirty="0" smtClean="0"/>
              <a:t>パターン</a:t>
            </a:r>
            <a:r>
              <a:rPr kumimoji="1" lang="en-US" altLang="ja-JP" b="1" dirty="0" smtClean="0"/>
              <a:t>3</a:t>
            </a:r>
            <a:r>
              <a:rPr kumimoji="1" lang="ja-JP" altLang="en-US" b="1" dirty="0" smtClean="0"/>
              <a:t>破綻例</a:t>
            </a:r>
            <a:endParaRPr kumimoji="1" lang="ja-JP" altLang="en-US" b="1" dirty="0"/>
          </a:p>
        </p:txBody>
      </p:sp>
      <p:sp>
        <p:nvSpPr>
          <p:cNvPr id="5" name="コンテンツ プレースホルダー 2"/>
          <p:cNvSpPr>
            <a:spLocks noGrp="1"/>
          </p:cNvSpPr>
          <p:nvPr>
            <p:ph idx="1"/>
          </p:nvPr>
        </p:nvSpPr>
        <p:spPr>
          <a:xfrm>
            <a:off x="838200" y="3140857"/>
            <a:ext cx="9949405" cy="1117991"/>
          </a:xfrm>
          <a:ln>
            <a:solidFill>
              <a:schemeClr val="tx1"/>
            </a:solidFill>
          </a:ln>
        </p:spPr>
        <p:txBody>
          <a:bodyPr>
            <a:normAutofit/>
          </a:bodyPr>
          <a:lstStyle/>
          <a:p>
            <a:pPr marL="0" indent="0">
              <a:buNone/>
            </a:pPr>
            <a:r>
              <a:rPr lang="ja-JP" altLang="en-US" dirty="0" smtClean="0"/>
              <a:t>システム</a:t>
            </a:r>
            <a:r>
              <a:rPr lang="en-US" altLang="ja-JP" dirty="0" smtClean="0"/>
              <a:t>: </a:t>
            </a:r>
            <a:r>
              <a:rPr lang="ja-JP" altLang="en-US" dirty="0" smtClean="0"/>
              <a:t>具体的に教えてください</a:t>
            </a:r>
            <a:r>
              <a:rPr lang="en-US" altLang="ja-JP" dirty="0" smtClean="0"/>
              <a:t>(</a:t>
            </a:r>
            <a:r>
              <a:rPr lang="ja-JP" altLang="en-US" dirty="0" smtClean="0"/>
              <a:t>指示語あり質問</a:t>
            </a:r>
            <a:r>
              <a:rPr lang="en-US" altLang="ja-JP" dirty="0" smtClean="0"/>
              <a:t>(default))</a:t>
            </a:r>
          </a:p>
          <a:p>
            <a:pPr marL="0" indent="0">
              <a:buNone/>
            </a:pPr>
            <a:r>
              <a:rPr lang="ja-JP" altLang="en-US" dirty="0" smtClean="0"/>
              <a:t>ユーザ</a:t>
            </a:r>
            <a:r>
              <a:rPr lang="en-US" altLang="ja-JP" dirty="0" smtClean="0"/>
              <a:t>: </a:t>
            </a:r>
            <a:r>
              <a:rPr lang="ja-JP" altLang="en-US" dirty="0" smtClean="0"/>
              <a:t>歌詞が詩的で良いんですよね</a:t>
            </a:r>
            <a:endParaRPr lang="en-US" altLang="ja-JP" dirty="0" smtClean="0"/>
          </a:p>
        </p:txBody>
      </p:sp>
      <p:sp>
        <p:nvSpPr>
          <p:cNvPr id="8" name="コンテンツ プレースホルダー 2"/>
          <p:cNvSpPr txBox="1">
            <a:spLocks/>
          </p:cNvSpPr>
          <p:nvPr/>
        </p:nvSpPr>
        <p:spPr>
          <a:xfrm>
            <a:off x="838200" y="1409092"/>
            <a:ext cx="9856808" cy="103055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a:t>
            </a:r>
            <a:r>
              <a:rPr lang="en-US" altLang="ja-JP" dirty="0" smtClean="0"/>
              <a:t>: </a:t>
            </a:r>
            <a:r>
              <a:rPr lang="ja-JP" altLang="en-US" dirty="0" smtClean="0"/>
              <a:t>おすすめの曲を教えてください</a:t>
            </a:r>
            <a:r>
              <a:rPr lang="en-US" altLang="ja-JP" dirty="0" smtClean="0"/>
              <a:t>(</a:t>
            </a:r>
            <a:r>
              <a:rPr lang="ja-JP" altLang="en-US" dirty="0" smtClean="0"/>
              <a:t>指示語なし質問</a:t>
            </a:r>
            <a:r>
              <a:rPr lang="en-US" altLang="ja-JP" dirty="0" smtClean="0"/>
              <a:t>)</a:t>
            </a:r>
          </a:p>
          <a:p>
            <a:pPr marL="0" indent="0">
              <a:buFont typeface="Arial" panose="020B0604020202020204" pitchFamily="34" charset="0"/>
              <a:buNone/>
            </a:pPr>
            <a:r>
              <a:rPr lang="ja-JP" altLang="en-US" dirty="0" smtClean="0"/>
              <a:t>ユーザ</a:t>
            </a:r>
            <a:r>
              <a:rPr lang="en-US" altLang="ja-JP" dirty="0" smtClean="0"/>
              <a:t>:</a:t>
            </a:r>
            <a:r>
              <a:rPr lang="ja-JP" altLang="en-US" dirty="0" smtClean="0"/>
              <a:t>スピッツの「楓」という曲がおすすめです</a:t>
            </a:r>
            <a:endParaRPr lang="en-US" altLang="ja-JP" dirty="0"/>
          </a:p>
        </p:txBody>
      </p:sp>
      <p:sp>
        <p:nvSpPr>
          <p:cNvPr id="9" name="コンテンツ プレースホルダー 2"/>
          <p:cNvSpPr txBox="1">
            <a:spLocks/>
          </p:cNvSpPr>
          <p:nvPr/>
        </p:nvSpPr>
        <p:spPr>
          <a:xfrm>
            <a:off x="838200" y="5822924"/>
            <a:ext cx="5574176" cy="54905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発話</a:t>
            </a:r>
            <a:r>
              <a:rPr lang="en-US" altLang="ja-JP" dirty="0" smtClean="0">
                <a:solidFill>
                  <a:srgbClr val="FF0000"/>
                </a:solidFill>
              </a:rPr>
              <a:t>(</a:t>
            </a:r>
            <a:r>
              <a:rPr lang="ja-JP" altLang="en-US" dirty="0" smtClean="0">
                <a:solidFill>
                  <a:srgbClr val="FF0000"/>
                </a:solidFill>
              </a:rPr>
              <a:t>破綻</a:t>
            </a:r>
            <a:r>
              <a:rPr lang="en-US" altLang="ja-JP" dirty="0" smtClean="0">
                <a:solidFill>
                  <a:srgbClr val="FF0000"/>
                </a:solidFill>
              </a:rPr>
              <a:t>):  </a:t>
            </a:r>
            <a:r>
              <a:rPr lang="ja-JP" altLang="en-US" dirty="0" smtClean="0"/>
              <a:t>それは大変ですよね</a:t>
            </a:r>
            <a:endParaRPr lang="en-US" altLang="ja-JP" dirty="0" smtClean="0"/>
          </a:p>
        </p:txBody>
      </p:sp>
      <p:sp>
        <p:nvSpPr>
          <p:cNvPr id="10" name="コンテンツ プレースホルダー 2"/>
          <p:cNvSpPr txBox="1">
            <a:spLocks/>
          </p:cNvSpPr>
          <p:nvPr/>
        </p:nvSpPr>
        <p:spPr>
          <a:xfrm>
            <a:off x="838199" y="5241143"/>
            <a:ext cx="8414881" cy="5783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システム行動</a:t>
            </a:r>
            <a:r>
              <a:rPr lang="en-US" altLang="ja-JP" dirty="0" smtClean="0"/>
              <a:t>: </a:t>
            </a:r>
            <a:r>
              <a:rPr lang="ja-JP" altLang="en-US" dirty="0" smtClean="0"/>
              <a:t>指示語あり応答</a:t>
            </a:r>
            <a:r>
              <a:rPr lang="en-US" altLang="ja-JP" dirty="0" smtClean="0"/>
              <a:t>(</a:t>
            </a:r>
            <a:r>
              <a:rPr lang="ja-JP" altLang="en-US" dirty="0" smtClean="0"/>
              <a:t>特定話題</a:t>
            </a:r>
            <a:r>
              <a:rPr lang="en-US" altLang="ja-JP" dirty="0" smtClean="0"/>
              <a:t>+default)</a:t>
            </a:r>
            <a:endParaRPr lang="en-US" altLang="ja-JP" dirty="0"/>
          </a:p>
        </p:txBody>
      </p:sp>
      <p:sp>
        <p:nvSpPr>
          <p:cNvPr id="11" name="角丸四角形 10"/>
          <p:cNvSpPr/>
          <p:nvPr/>
        </p:nvSpPr>
        <p:spPr>
          <a:xfrm>
            <a:off x="2555155" y="1397602"/>
            <a:ext cx="4980968" cy="46373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811567" y="5819445"/>
            <a:ext cx="3496635" cy="52840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下矢印 12"/>
          <p:cNvSpPr/>
          <p:nvPr/>
        </p:nvSpPr>
        <p:spPr>
          <a:xfrm>
            <a:off x="1516758" y="4520460"/>
            <a:ext cx="576197" cy="538037"/>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180639" y="4441493"/>
            <a:ext cx="5570756" cy="523220"/>
          </a:xfrm>
          <a:prstGeom prst="rect">
            <a:avLst/>
          </a:prstGeom>
          <a:noFill/>
        </p:spPr>
        <p:txBody>
          <a:bodyPr wrap="none" rtlCol="0">
            <a:spAutoFit/>
          </a:bodyPr>
          <a:lstStyle/>
          <a:p>
            <a:r>
              <a:rPr lang="ja-JP" altLang="en-US" sz="2800" b="1" u="sng" dirty="0" smtClean="0"/>
              <a:t>学習済みモデルに従って行動選択</a:t>
            </a:r>
            <a:endParaRPr kumimoji="1" lang="ja-JP" altLang="en-US" sz="2800" b="1" u="sng" dirty="0"/>
          </a:p>
        </p:txBody>
      </p:sp>
      <p:sp>
        <p:nvSpPr>
          <p:cNvPr id="19" name="フリーフォーム 18"/>
          <p:cNvSpPr/>
          <p:nvPr/>
        </p:nvSpPr>
        <p:spPr>
          <a:xfrm>
            <a:off x="559549" y="2659627"/>
            <a:ext cx="9653286" cy="280997"/>
          </a:xfrm>
          <a:custGeom>
            <a:avLst/>
            <a:gdLst>
              <a:gd name="connsiteX0" fmla="*/ 0 w 9653286"/>
              <a:gd name="connsiteY0" fmla="*/ 60969 h 280997"/>
              <a:gd name="connsiteX1" fmla="*/ 729205 w 9653286"/>
              <a:gd name="connsiteY1" fmla="*/ 211440 h 280997"/>
              <a:gd name="connsiteX2" fmla="*/ 1446835 w 9653286"/>
              <a:gd name="connsiteY2" fmla="*/ 60969 h 280997"/>
              <a:gd name="connsiteX3" fmla="*/ 2176040 w 9653286"/>
              <a:gd name="connsiteY3" fmla="*/ 246164 h 280997"/>
              <a:gd name="connsiteX4" fmla="*/ 2905245 w 9653286"/>
              <a:gd name="connsiteY4" fmla="*/ 60969 h 280997"/>
              <a:gd name="connsiteX5" fmla="*/ 3669175 w 9653286"/>
              <a:gd name="connsiteY5" fmla="*/ 223015 h 280997"/>
              <a:gd name="connsiteX6" fmla="*/ 4386805 w 9653286"/>
              <a:gd name="connsiteY6" fmla="*/ 60969 h 280997"/>
              <a:gd name="connsiteX7" fmla="*/ 5116010 w 9653286"/>
              <a:gd name="connsiteY7" fmla="*/ 280888 h 280997"/>
              <a:gd name="connsiteX8" fmla="*/ 5822066 w 9653286"/>
              <a:gd name="connsiteY8" fmla="*/ 60969 h 280997"/>
              <a:gd name="connsiteX9" fmla="*/ 6528121 w 9653286"/>
              <a:gd name="connsiteY9" fmla="*/ 280888 h 280997"/>
              <a:gd name="connsiteX10" fmla="*/ 7234177 w 9653286"/>
              <a:gd name="connsiteY10" fmla="*/ 26245 h 280997"/>
              <a:gd name="connsiteX11" fmla="*/ 7940233 w 9653286"/>
              <a:gd name="connsiteY11" fmla="*/ 269313 h 280997"/>
              <a:gd name="connsiteX12" fmla="*/ 8681012 w 9653286"/>
              <a:gd name="connsiteY12" fmla="*/ 26245 h 280997"/>
              <a:gd name="connsiteX13" fmla="*/ 9410218 w 9653286"/>
              <a:gd name="connsiteY13" fmla="*/ 211440 h 280997"/>
              <a:gd name="connsiteX14" fmla="*/ 9560688 w 9653286"/>
              <a:gd name="connsiteY14" fmla="*/ 3096 h 280997"/>
              <a:gd name="connsiteX15" fmla="*/ 9549114 w 9653286"/>
              <a:gd name="connsiteY15" fmla="*/ 84118 h 280997"/>
              <a:gd name="connsiteX16" fmla="*/ 9653286 w 9653286"/>
              <a:gd name="connsiteY16" fmla="*/ 49394 h 28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53286" h="280997">
                <a:moveTo>
                  <a:pt x="0" y="60969"/>
                </a:moveTo>
                <a:cubicBezTo>
                  <a:pt x="244033" y="136204"/>
                  <a:pt x="488066" y="211440"/>
                  <a:pt x="729205" y="211440"/>
                </a:cubicBezTo>
                <a:cubicBezTo>
                  <a:pt x="970344" y="211440"/>
                  <a:pt x="1205696" y="55182"/>
                  <a:pt x="1446835" y="60969"/>
                </a:cubicBezTo>
                <a:cubicBezTo>
                  <a:pt x="1687974" y="66756"/>
                  <a:pt x="1932972" y="246164"/>
                  <a:pt x="2176040" y="246164"/>
                </a:cubicBezTo>
                <a:cubicBezTo>
                  <a:pt x="2419108" y="246164"/>
                  <a:pt x="2656389" y="64827"/>
                  <a:pt x="2905245" y="60969"/>
                </a:cubicBezTo>
                <a:cubicBezTo>
                  <a:pt x="3154101" y="57111"/>
                  <a:pt x="3422248" y="223015"/>
                  <a:pt x="3669175" y="223015"/>
                </a:cubicBezTo>
                <a:cubicBezTo>
                  <a:pt x="3916102" y="223015"/>
                  <a:pt x="4145666" y="51324"/>
                  <a:pt x="4386805" y="60969"/>
                </a:cubicBezTo>
                <a:cubicBezTo>
                  <a:pt x="4627944" y="70614"/>
                  <a:pt x="4876800" y="280888"/>
                  <a:pt x="5116010" y="280888"/>
                </a:cubicBezTo>
                <a:cubicBezTo>
                  <a:pt x="5355220" y="280888"/>
                  <a:pt x="5586714" y="60969"/>
                  <a:pt x="5822066" y="60969"/>
                </a:cubicBezTo>
                <a:cubicBezTo>
                  <a:pt x="6057418" y="60969"/>
                  <a:pt x="6292769" y="286675"/>
                  <a:pt x="6528121" y="280888"/>
                </a:cubicBezTo>
                <a:cubicBezTo>
                  <a:pt x="6763473" y="275101"/>
                  <a:pt x="6998825" y="28174"/>
                  <a:pt x="7234177" y="26245"/>
                </a:cubicBezTo>
                <a:cubicBezTo>
                  <a:pt x="7469529" y="24316"/>
                  <a:pt x="7699094" y="269313"/>
                  <a:pt x="7940233" y="269313"/>
                </a:cubicBezTo>
                <a:cubicBezTo>
                  <a:pt x="8181372" y="269313"/>
                  <a:pt x="8436015" y="35890"/>
                  <a:pt x="8681012" y="26245"/>
                </a:cubicBezTo>
                <a:cubicBezTo>
                  <a:pt x="8926009" y="16600"/>
                  <a:pt x="9263605" y="215298"/>
                  <a:pt x="9410218" y="211440"/>
                </a:cubicBezTo>
                <a:cubicBezTo>
                  <a:pt x="9556831" y="207582"/>
                  <a:pt x="9537539" y="24316"/>
                  <a:pt x="9560688" y="3096"/>
                </a:cubicBezTo>
                <a:cubicBezTo>
                  <a:pt x="9583837" y="-18124"/>
                  <a:pt x="9533681" y="76402"/>
                  <a:pt x="9549114" y="84118"/>
                </a:cubicBezTo>
                <a:cubicBezTo>
                  <a:pt x="9564547" y="91834"/>
                  <a:pt x="9608916" y="70614"/>
                  <a:pt x="9653286" y="49394"/>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0067476" y="2463500"/>
            <a:ext cx="1980029" cy="523220"/>
          </a:xfrm>
          <a:prstGeom prst="rect">
            <a:avLst/>
          </a:prstGeom>
          <a:noFill/>
        </p:spPr>
        <p:txBody>
          <a:bodyPr wrap="none" rtlCol="0">
            <a:spAutoFit/>
          </a:bodyPr>
          <a:lstStyle/>
          <a:p>
            <a:r>
              <a:rPr kumimoji="1" lang="ja-JP" altLang="en-US" sz="2800" b="1" u="sng" dirty="0" smtClean="0"/>
              <a:t>さかのぼる</a:t>
            </a:r>
            <a:endParaRPr kumimoji="1" lang="ja-JP" altLang="en-US" sz="2800" b="1" u="sng" dirty="0"/>
          </a:p>
        </p:txBody>
      </p:sp>
      <p:cxnSp>
        <p:nvCxnSpPr>
          <p:cNvPr id="22" name="カギ線コネクタ 21"/>
          <p:cNvCxnSpPr>
            <a:stCxn id="11" idx="0"/>
            <a:endCxn id="12" idx="2"/>
          </p:cNvCxnSpPr>
          <p:nvPr/>
        </p:nvCxnSpPr>
        <p:spPr>
          <a:xfrm rot="16200000" flipH="1" flipV="1">
            <a:off x="2327638" y="3629848"/>
            <a:ext cx="4950247" cy="485754"/>
          </a:xfrm>
          <a:prstGeom prst="bentConnector5">
            <a:avLst>
              <a:gd name="adj1" fmla="val -4618"/>
              <a:gd name="adj2" fmla="val -1420365"/>
              <a:gd name="adj3" fmla="val 10461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2475533" y="3110246"/>
            <a:ext cx="4029439" cy="51263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カギ線コネクタ 27"/>
          <p:cNvCxnSpPr>
            <a:stCxn id="26" idx="0"/>
            <a:endCxn id="12" idx="2"/>
          </p:cNvCxnSpPr>
          <p:nvPr/>
        </p:nvCxnSpPr>
        <p:spPr>
          <a:xfrm rot="16200000" flipH="1">
            <a:off x="2906267" y="4694231"/>
            <a:ext cx="3237603" cy="69632"/>
          </a:xfrm>
          <a:prstGeom prst="bentConnector5">
            <a:avLst>
              <a:gd name="adj1" fmla="val -3128"/>
              <a:gd name="adj2" fmla="val 9538288"/>
              <a:gd name="adj3" fmla="val 10706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14</a:t>
            </a:fld>
            <a:endParaRPr kumimoji="1" lang="ja-JP" altLang="en-US"/>
          </a:p>
        </p:txBody>
      </p:sp>
    </p:spTree>
    <p:extLst>
      <p:ext uri="{BB962C8B-B14F-4D97-AF65-F5344CB8AC3E}">
        <p14:creationId xmlns:p14="http://schemas.microsoft.com/office/powerpoint/2010/main" val="1077230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3"/>
          <a:stretch>
            <a:fillRect/>
          </a:stretch>
        </p:blipFill>
        <p:spPr>
          <a:xfrm>
            <a:off x="1284121" y="1495775"/>
            <a:ext cx="7942402" cy="5027213"/>
          </a:xfrm>
          <a:prstGeom prst="rect">
            <a:avLst/>
          </a:prstGeom>
        </p:spPr>
      </p:pic>
      <p:sp>
        <p:nvSpPr>
          <p:cNvPr id="2" name="タイトル 1"/>
          <p:cNvSpPr>
            <a:spLocks noGrp="1"/>
          </p:cNvSpPr>
          <p:nvPr>
            <p:ph type="title"/>
          </p:nvPr>
        </p:nvSpPr>
        <p:spPr/>
        <p:txBody>
          <a:bodyPr/>
          <a:lstStyle/>
          <a:p>
            <a:r>
              <a:rPr kumimoji="1" lang="ja-JP" altLang="en-US" b="1" dirty="0" smtClean="0"/>
              <a:t>分析</a:t>
            </a:r>
            <a:r>
              <a:rPr kumimoji="1" lang="en-US" altLang="ja-JP" b="1" dirty="0" smtClean="0"/>
              <a:t>: </a:t>
            </a:r>
            <a:r>
              <a:rPr kumimoji="1" lang="ja-JP" altLang="en-US" b="1" dirty="0" smtClean="0"/>
              <a:t>詳細化すべき対話行為</a:t>
            </a:r>
            <a:endParaRPr kumimoji="1" lang="ja-JP" altLang="en-US" b="1" dirty="0"/>
          </a:p>
        </p:txBody>
      </p:sp>
      <p:sp>
        <p:nvSpPr>
          <p:cNvPr id="3" name="角丸四角形 2"/>
          <p:cNvSpPr/>
          <p:nvPr/>
        </p:nvSpPr>
        <p:spPr>
          <a:xfrm>
            <a:off x="3552946" y="1915616"/>
            <a:ext cx="1944547" cy="439838"/>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1904517" y="3637356"/>
            <a:ext cx="4975185" cy="41959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3017617" y="5312777"/>
            <a:ext cx="2925501" cy="425411"/>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544738" y="2605149"/>
            <a:ext cx="5741043" cy="43613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107321" y="4275170"/>
            <a:ext cx="2974694" cy="3778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107321" y="5992800"/>
            <a:ext cx="2974694" cy="3778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カギ線コネクタ 16"/>
          <p:cNvCxnSpPr>
            <a:stCxn id="6" idx="3"/>
            <a:endCxn id="22" idx="1"/>
          </p:cNvCxnSpPr>
          <p:nvPr/>
        </p:nvCxnSpPr>
        <p:spPr>
          <a:xfrm flipV="1">
            <a:off x="5943118" y="2136461"/>
            <a:ext cx="3378959" cy="338902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カギ線コネクタ 19"/>
          <p:cNvCxnSpPr>
            <a:stCxn id="3" idx="3"/>
            <a:endCxn id="22" idx="1"/>
          </p:cNvCxnSpPr>
          <p:nvPr/>
        </p:nvCxnSpPr>
        <p:spPr>
          <a:xfrm>
            <a:off x="5497493" y="2135535"/>
            <a:ext cx="3824584" cy="926"/>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カギ線コネクタ 20"/>
          <p:cNvCxnSpPr>
            <a:stCxn id="5" idx="3"/>
            <a:endCxn id="22" idx="1"/>
          </p:cNvCxnSpPr>
          <p:nvPr/>
        </p:nvCxnSpPr>
        <p:spPr>
          <a:xfrm flipV="1">
            <a:off x="6879702" y="2136461"/>
            <a:ext cx="2442375" cy="171069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9322077" y="1875211"/>
            <a:ext cx="2396692" cy="5225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詳細化して状態</a:t>
            </a:r>
            <a:endParaRPr kumimoji="1" lang="ja-JP" altLang="en-US" sz="2400" b="1" dirty="0">
              <a:solidFill>
                <a:schemeClr val="tx1"/>
              </a:solidFill>
            </a:endParaRPr>
          </a:p>
        </p:txBody>
      </p:sp>
      <p:sp>
        <p:nvSpPr>
          <p:cNvPr id="42" name="角丸四角形 41"/>
          <p:cNvSpPr/>
          <p:nvPr/>
        </p:nvSpPr>
        <p:spPr>
          <a:xfrm>
            <a:off x="9322077" y="5355376"/>
            <a:ext cx="2396692" cy="5225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詳細化して行動</a:t>
            </a:r>
            <a:endParaRPr kumimoji="1" lang="ja-JP" altLang="en-US" sz="2400" b="1" dirty="0">
              <a:solidFill>
                <a:schemeClr val="tx1"/>
              </a:solidFill>
            </a:endParaRPr>
          </a:p>
        </p:txBody>
      </p:sp>
      <p:cxnSp>
        <p:nvCxnSpPr>
          <p:cNvPr id="43" name="カギ線コネクタ 42"/>
          <p:cNvCxnSpPr>
            <a:stCxn id="7" idx="3"/>
            <a:endCxn id="42" idx="1"/>
          </p:cNvCxnSpPr>
          <p:nvPr/>
        </p:nvCxnSpPr>
        <p:spPr>
          <a:xfrm>
            <a:off x="7285781" y="2823219"/>
            <a:ext cx="2036296" cy="27934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8" idx="3"/>
            <a:endCxn id="42" idx="1"/>
          </p:cNvCxnSpPr>
          <p:nvPr/>
        </p:nvCxnSpPr>
        <p:spPr>
          <a:xfrm>
            <a:off x="6082015" y="4464095"/>
            <a:ext cx="3240062" cy="115253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9" idx="3"/>
            <a:endCxn id="42" idx="1"/>
          </p:cNvCxnSpPr>
          <p:nvPr/>
        </p:nvCxnSpPr>
        <p:spPr>
          <a:xfrm flipV="1">
            <a:off x="6082015" y="5616626"/>
            <a:ext cx="3240062" cy="565099"/>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角丸四角形 52"/>
          <p:cNvSpPr/>
          <p:nvPr/>
        </p:nvSpPr>
        <p:spPr>
          <a:xfrm>
            <a:off x="9341600" y="3627235"/>
            <a:ext cx="2396692" cy="522500"/>
          </a:xfrm>
          <a:prstGeom prst="round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これら</a:t>
            </a:r>
            <a:r>
              <a:rPr lang="ja-JP" altLang="en-US" sz="2400" b="1" dirty="0" smtClean="0">
                <a:solidFill>
                  <a:schemeClr val="tx1"/>
                </a:solidFill>
              </a:rPr>
              <a:t>以外は</a:t>
            </a:r>
            <a:endParaRPr lang="en-US" altLang="ja-JP" sz="2400" b="1" dirty="0" smtClean="0">
              <a:solidFill>
                <a:schemeClr val="tx1"/>
              </a:solidFill>
            </a:endParaRPr>
          </a:p>
          <a:p>
            <a:pPr algn="ctr"/>
            <a:r>
              <a:rPr lang="ja-JP" altLang="en-US" sz="2400" b="1" dirty="0" smtClean="0">
                <a:solidFill>
                  <a:schemeClr val="tx1"/>
                </a:solidFill>
              </a:rPr>
              <a:t>対話行為を</a:t>
            </a:r>
            <a:endParaRPr lang="en-US" altLang="ja-JP" sz="2400" b="1" dirty="0" smtClean="0">
              <a:solidFill>
                <a:schemeClr val="tx1"/>
              </a:solidFill>
            </a:endParaRPr>
          </a:p>
          <a:p>
            <a:pPr algn="ctr"/>
            <a:r>
              <a:rPr lang="ja-JP" altLang="en-US" sz="2400" b="1" dirty="0" smtClean="0">
                <a:solidFill>
                  <a:schemeClr val="tx1"/>
                </a:solidFill>
              </a:rPr>
              <a:t>そのまま</a:t>
            </a:r>
            <a:endParaRPr lang="en-US" altLang="ja-JP" sz="2400" b="1" dirty="0" smtClean="0">
              <a:solidFill>
                <a:schemeClr val="tx1"/>
              </a:solidFill>
            </a:endParaRPr>
          </a:p>
          <a:p>
            <a:pPr algn="ctr"/>
            <a:r>
              <a:rPr lang="ja-JP" altLang="en-US" sz="2400" b="1" dirty="0" smtClean="0">
                <a:solidFill>
                  <a:schemeClr val="tx1"/>
                </a:solidFill>
              </a:rPr>
              <a:t>状態行動とする</a:t>
            </a:r>
            <a:endParaRPr kumimoji="1" lang="ja-JP" altLang="en-US" sz="2400" b="1" dirty="0">
              <a:solidFill>
                <a:schemeClr val="tx1"/>
              </a:solidFill>
            </a:endParaRPr>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15</a:t>
            </a:fld>
            <a:endParaRPr kumimoji="1" lang="ja-JP" altLang="en-US"/>
          </a:p>
        </p:txBody>
      </p:sp>
    </p:spTree>
    <p:extLst>
      <p:ext uri="{BB962C8B-B14F-4D97-AF65-F5344CB8AC3E}">
        <p14:creationId xmlns:p14="http://schemas.microsoft.com/office/powerpoint/2010/main" val="2856490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提案</a:t>
            </a:r>
            <a:r>
              <a:rPr kumimoji="1" lang="en-US" altLang="ja-JP" b="1" dirty="0" smtClean="0"/>
              <a:t>: </a:t>
            </a:r>
            <a:r>
              <a:rPr kumimoji="1" lang="ja-JP" altLang="en-US" b="1" dirty="0" smtClean="0"/>
              <a:t>状態と行動の詳細化</a:t>
            </a:r>
            <a:endParaRPr kumimoji="1" lang="ja-JP" altLang="en-US" b="1" dirty="0"/>
          </a:p>
        </p:txBody>
      </p:sp>
      <p:sp>
        <p:nvSpPr>
          <p:cNvPr id="5" name="コンテンツ プレースホルダー 2"/>
          <p:cNvSpPr>
            <a:spLocks noGrp="1"/>
          </p:cNvSpPr>
          <p:nvPr>
            <p:ph idx="1"/>
          </p:nvPr>
        </p:nvSpPr>
        <p:spPr>
          <a:xfrm>
            <a:off x="838199" y="1536258"/>
            <a:ext cx="10710797" cy="5077484"/>
          </a:xfrm>
        </p:spPr>
        <p:txBody>
          <a:bodyPr>
            <a:normAutofit/>
          </a:bodyPr>
          <a:lstStyle/>
          <a:p>
            <a:r>
              <a:rPr lang="ja-JP" altLang="en-US" dirty="0" smtClean="0"/>
              <a:t>状態</a:t>
            </a:r>
            <a:endParaRPr lang="en-US" altLang="ja-JP" dirty="0" smtClean="0"/>
          </a:p>
          <a:p>
            <a:pPr lvl="1">
              <a:buFont typeface="Wingdings" panose="05000000000000000000" pitchFamily="2" charset="2"/>
              <a:buChar char="Ø"/>
            </a:pPr>
            <a:r>
              <a:rPr lang="ja-JP" altLang="en-US" dirty="0" smtClean="0"/>
              <a:t>ユーザ発話に特定名詞が含まれるかどうか</a:t>
            </a:r>
            <a:r>
              <a:rPr lang="en-US" altLang="ja-JP" dirty="0" smtClean="0"/>
              <a:t>: 2</a:t>
            </a:r>
            <a:r>
              <a:rPr lang="ja-JP" altLang="en-US" dirty="0" smtClean="0"/>
              <a:t>状態</a:t>
            </a:r>
            <a:endParaRPr lang="en-US" altLang="ja-JP" dirty="0" smtClean="0"/>
          </a:p>
          <a:p>
            <a:pPr lvl="1">
              <a:buFont typeface="Wingdings" panose="05000000000000000000" pitchFamily="2" charset="2"/>
              <a:buChar char="Ø"/>
            </a:pPr>
            <a:r>
              <a:rPr lang="ja-JP" altLang="en-US" dirty="0" smtClean="0"/>
              <a:t>ユーザ心象</a:t>
            </a:r>
            <a:r>
              <a:rPr lang="en-US" altLang="ja-JP" dirty="0" smtClean="0"/>
              <a:t>: 3</a:t>
            </a:r>
            <a:r>
              <a:rPr lang="ja-JP" altLang="en-US" dirty="0" smtClean="0"/>
              <a:t>状態</a:t>
            </a:r>
            <a:endParaRPr lang="en-US" altLang="ja-JP" dirty="0" smtClean="0"/>
          </a:p>
          <a:p>
            <a:pPr lvl="1">
              <a:buFont typeface="Wingdings" panose="05000000000000000000" pitchFamily="2" charset="2"/>
              <a:buChar char="Ø"/>
            </a:pPr>
            <a:r>
              <a:rPr lang="ja-JP" altLang="en-US" dirty="0" smtClean="0"/>
              <a:t>システム</a:t>
            </a:r>
            <a:r>
              <a:rPr lang="ja-JP" altLang="en-US" dirty="0"/>
              <a:t>発話の簡易対話行為</a:t>
            </a:r>
            <a:r>
              <a:rPr lang="en-US" altLang="ja-JP" dirty="0"/>
              <a:t>: 4</a:t>
            </a:r>
            <a:r>
              <a:rPr lang="ja-JP" altLang="en-US" dirty="0"/>
              <a:t>状態</a:t>
            </a:r>
            <a:endParaRPr lang="en-US" altLang="ja-JP" dirty="0"/>
          </a:p>
          <a:p>
            <a:pPr lvl="2">
              <a:buFontTx/>
              <a:buChar char="-"/>
            </a:pPr>
            <a:r>
              <a:rPr lang="ja-JP" altLang="en-US" dirty="0"/>
              <a:t>質問，応答，情報提供，話題</a:t>
            </a:r>
            <a:r>
              <a:rPr lang="ja-JP" altLang="en-US" dirty="0" smtClean="0"/>
              <a:t>変更</a:t>
            </a:r>
            <a:endParaRPr lang="en-US" altLang="ja-JP" dirty="0" smtClean="0"/>
          </a:p>
          <a:p>
            <a:pPr marL="457200" lvl="1" indent="0">
              <a:buNone/>
            </a:pPr>
            <a:r>
              <a:rPr lang="en-US" altLang="ja-JP" dirty="0" smtClean="0"/>
              <a:t>			</a:t>
            </a:r>
            <a:r>
              <a:rPr lang="ja-JP" altLang="en-US" dirty="0" smtClean="0"/>
              <a:t>↓</a:t>
            </a:r>
            <a:endParaRPr lang="en-US" altLang="ja-JP" dirty="0"/>
          </a:p>
          <a:p>
            <a:pPr lvl="1">
              <a:buFont typeface="Wingdings" panose="05000000000000000000" pitchFamily="2" charset="2"/>
              <a:buChar char="Ø"/>
            </a:pPr>
            <a:r>
              <a:rPr lang="ja-JP" altLang="en-US" dirty="0" smtClean="0">
                <a:solidFill>
                  <a:srgbClr val="FF0000"/>
                </a:solidFill>
              </a:rPr>
              <a:t>システム発話の対話行為の一部を詳細化したもの</a:t>
            </a:r>
            <a:r>
              <a:rPr lang="en-US" altLang="ja-JP" dirty="0" smtClean="0"/>
              <a:t>: 113</a:t>
            </a:r>
            <a:r>
              <a:rPr lang="ja-JP" altLang="en-US" dirty="0" smtClean="0"/>
              <a:t>状態</a:t>
            </a:r>
            <a:endParaRPr lang="en-US" altLang="ja-JP" dirty="0" smtClean="0"/>
          </a:p>
          <a:p>
            <a:pPr marL="914400" lvl="2" indent="0">
              <a:buNone/>
            </a:pPr>
            <a:r>
              <a:rPr lang="en-US" altLang="ja-JP" dirty="0" smtClean="0"/>
              <a:t>- </a:t>
            </a:r>
            <a:r>
              <a:rPr lang="ja-JP" altLang="en-US" dirty="0" smtClean="0"/>
              <a:t>破綻しやすい対話行為のみ詳細化</a:t>
            </a:r>
            <a:r>
              <a:rPr lang="en-US" altLang="ja-JP" dirty="0" smtClean="0"/>
              <a:t>(</a:t>
            </a:r>
            <a:r>
              <a:rPr lang="ja-JP" altLang="en-US" dirty="0" smtClean="0"/>
              <a:t>行動設計の詳細化とは異なる</a:t>
            </a:r>
            <a:r>
              <a:rPr lang="en-US" altLang="ja-JP" dirty="0" smtClean="0"/>
              <a:t>)</a:t>
            </a:r>
          </a:p>
          <a:p>
            <a:r>
              <a:rPr lang="ja-JP" altLang="en-US" dirty="0" smtClean="0"/>
              <a:t>行動</a:t>
            </a:r>
            <a:endParaRPr lang="en-US" altLang="ja-JP" dirty="0" smtClean="0"/>
          </a:p>
          <a:p>
            <a:pPr lvl="1">
              <a:buFont typeface="Wingdings" panose="05000000000000000000" pitchFamily="2" charset="2"/>
              <a:buChar char="Ø"/>
            </a:pPr>
            <a:r>
              <a:rPr lang="ja-JP" altLang="en-US" dirty="0" smtClean="0"/>
              <a:t>対話行為</a:t>
            </a:r>
            <a:r>
              <a:rPr lang="en-US" altLang="ja-JP" dirty="0" smtClean="0"/>
              <a:t>: 8</a:t>
            </a:r>
            <a:r>
              <a:rPr lang="ja-JP" altLang="en-US" dirty="0" smtClean="0"/>
              <a:t>個</a:t>
            </a:r>
            <a:endParaRPr lang="en-US" altLang="ja-JP" dirty="0" smtClean="0"/>
          </a:p>
          <a:p>
            <a:pPr marL="457200" lvl="1" indent="0">
              <a:buNone/>
            </a:pPr>
            <a:r>
              <a:rPr lang="en-US" altLang="ja-JP" dirty="0"/>
              <a:t>	</a:t>
            </a:r>
            <a:r>
              <a:rPr lang="en-US" altLang="ja-JP" dirty="0" smtClean="0"/>
              <a:t>		</a:t>
            </a:r>
            <a:r>
              <a:rPr lang="ja-JP" altLang="en-US" dirty="0" smtClean="0"/>
              <a:t>↓</a:t>
            </a:r>
            <a:endParaRPr lang="en-US" altLang="ja-JP" dirty="0" smtClean="0"/>
          </a:p>
          <a:p>
            <a:pPr lvl="1">
              <a:buFont typeface="Wingdings" panose="05000000000000000000" pitchFamily="2" charset="2"/>
              <a:buChar char="Ø"/>
            </a:pPr>
            <a:r>
              <a:rPr lang="ja-JP" altLang="en-US" dirty="0">
                <a:solidFill>
                  <a:srgbClr val="FF0000"/>
                </a:solidFill>
              </a:rPr>
              <a:t>対話</a:t>
            </a:r>
            <a:r>
              <a:rPr lang="ja-JP" altLang="en-US" dirty="0" smtClean="0">
                <a:solidFill>
                  <a:srgbClr val="FF0000"/>
                </a:solidFill>
              </a:rPr>
              <a:t>行為の</a:t>
            </a:r>
            <a:r>
              <a:rPr lang="ja-JP" altLang="en-US" dirty="0">
                <a:solidFill>
                  <a:srgbClr val="FF0000"/>
                </a:solidFill>
              </a:rPr>
              <a:t>一部</a:t>
            </a:r>
            <a:r>
              <a:rPr lang="ja-JP" altLang="en-US" dirty="0" smtClean="0">
                <a:solidFill>
                  <a:srgbClr val="FF0000"/>
                </a:solidFill>
              </a:rPr>
              <a:t>を詳細化したもの</a:t>
            </a:r>
            <a:r>
              <a:rPr lang="en-US" altLang="ja-JP" dirty="0" smtClean="0"/>
              <a:t>: 51</a:t>
            </a:r>
            <a:r>
              <a:rPr lang="ja-JP" altLang="en-US" dirty="0" smtClean="0"/>
              <a:t>個</a:t>
            </a:r>
            <a:endParaRPr lang="en-US" altLang="ja-JP" dirty="0"/>
          </a:p>
          <a:p>
            <a:pPr lvl="1">
              <a:buFont typeface="Wingdings" panose="05000000000000000000" pitchFamily="2" charset="2"/>
              <a:buChar char="Ø"/>
            </a:pPr>
            <a:endParaRPr lang="en-US" altLang="ja-JP" dirty="0"/>
          </a:p>
        </p:txBody>
      </p:sp>
      <p:sp>
        <p:nvSpPr>
          <p:cNvPr id="8" name="角丸四角形 7"/>
          <p:cNvSpPr/>
          <p:nvPr/>
        </p:nvSpPr>
        <p:spPr>
          <a:xfrm>
            <a:off x="1139867" y="2743200"/>
            <a:ext cx="8630433" cy="1903956"/>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139867" y="5127321"/>
            <a:ext cx="6413328" cy="1501035"/>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9883036" y="3275052"/>
            <a:ext cx="1005403" cy="584775"/>
          </a:xfrm>
          <a:prstGeom prst="rect">
            <a:avLst/>
          </a:prstGeom>
          <a:noFill/>
        </p:spPr>
        <p:txBody>
          <a:bodyPr wrap="none" rtlCol="0">
            <a:spAutoFit/>
          </a:bodyPr>
          <a:lstStyle/>
          <a:p>
            <a:r>
              <a:rPr kumimoji="1" lang="ja-JP" altLang="en-US" sz="3200" b="1" u="sng" dirty="0" smtClean="0"/>
              <a:t>変更</a:t>
            </a:r>
            <a:endParaRPr kumimoji="1" lang="ja-JP" altLang="en-US" sz="3200" b="1" u="sng" dirty="0"/>
          </a:p>
        </p:txBody>
      </p:sp>
      <p:sp>
        <p:nvSpPr>
          <p:cNvPr id="14" name="テキスト ボックス 13"/>
          <p:cNvSpPr txBox="1"/>
          <p:nvPr/>
        </p:nvSpPr>
        <p:spPr>
          <a:xfrm>
            <a:off x="7854863" y="5525901"/>
            <a:ext cx="1005403" cy="584775"/>
          </a:xfrm>
          <a:prstGeom prst="rect">
            <a:avLst/>
          </a:prstGeom>
          <a:noFill/>
        </p:spPr>
        <p:txBody>
          <a:bodyPr wrap="none" rtlCol="0">
            <a:spAutoFit/>
          </a:bodyPr>
          <a:lstStyle/>
          <a:p>
            <a:r>
              <a:rPr kumimoji="1" lang="ja-JP" altLang="en-US" sz="3200" b="1" u="sng" dirty="0" smtClean="0"/>
              <a:t>変更</a:t>
            </a:r>
            <a:endParaRPr kumimoji="1" lang="ja-JP" altLang="en-US" sz="3200" b="1" u="sng" dirty="0"/>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16</a:t>
            </a:fld>
            <a:endParaRPr kumimoji="1" lang="ja-JP" altLang="en-US"/>
          </a:p>
        </p:txBody>
      </p:sp>
    </p:spTree>
    <p:extLst>
      <p:ext uri="{BB962C8B-B14F-4D97-AF65-F5344CB8AC3E}">
        <p14:creationId xmlns:p14="http://schemas.microsoft.com/office/powerpoint/2010/main" val="441459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例外</a:t>
            </a:r>
            <a:r>
              <a:rPr kumimoji="1" lang="en-US" altLang="ja-JP" b="1" dirty="0" smtClean="0"/>
              <a:t>: </a:t>
            </a:r>
            <a:r>
              <a:rPr kumimoji="1" lang="ja-JP" altLang="en-US" b="1" dirty="0" smtClean="0"/>
              <a:t>パターン</a:t>
            </a:r>
            <a:r>
              <a:rPr kumimoji="1" lang="en-US" altLang="ja-JP" b="1" dirty="0" smtClean="0"/>
              <a:t>3</a:t>
            </a:r>
            <a:r>
              <a:rPr kumimoji="1" lang="ja-JP" altLang="en-US" b="1" dirty="0" smtClean="0"/>
              <a:t>の状態の詳細化</a:t>
            </a:r>
            <a:endParaRPr kumimoji="1" lang="ja-JP" altLang="en-US" b="1" dirty="0"/>
          </a:p>
        </p:txBody>
      </p:sp>
      <p:sp>
        <p:nvSpPr>
          <p:cNvPr id="4" name="コンテンツ プレースホルダー 2"/>
          <p:cNvSpPr txBox="1">
            <a:spLocks/>
          </p:cNvSpPr>
          <p:nvPr/>
        </p:nvSpPr>
        <p:spPr>
          <a:xfrm>
            <a:off x="838200" y="2030701"/>
            <a:ext cx="9100596" cy="105973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a:t>
            </a:r>
            <a:r>
              <a:rPr lang="en-US" altLang="ja-JP" dirty="0" smtClean="0"/>
              <a:t>: </a:t>
            </a:r>
            <a:r>
              <a:rPr lang="ja-JP" altLang="en-US" dirty="0" smtClean="0"/>
              <a:t>指示語なし質問 </a:t>
            </a:r>
            <a:r>
              <a:rPr lang="en-US" altLang="ja-JP" dirty="0" smtClean="0"/>
              <a:t>or </a:t>
            </a:r>
            <a:r>
              <a:rPr lang="ja-JP" altLang="en-US" dirty="0" smtClean="0"/>
              <a:t>指示語あり質問</a:t>
            </a:r>
            <a:r>
              <a:rPr lang="en-US" altLang="ja-JP" dirty="0" smtClean="0"/>
              <a:t>(</a:t>
            </a:r>
            <a:r>
              <a:rPr lang="ja-JP" altLang="en-US" dirty="0" smtClean="0"/>
              <a:t>特定話題</a:t>
            </a:r>
            <a:r>
              <a:rPr lang="en-US" altLang="ja-JP" dirty="0" smtClean="0"/>
              <a:t>)</a:t>
            </a:r>
          </a:p>
          <a:p>
            <a:pPr marL="0" indent="0">
              <a:buFont typeface="Arial" panose="020B0604020202020204" pitchFamily="34" charset="0"/>
              <a:buNone/>
            </a:pPr>
            <a:r>
              <a:rPr lang="ja-JP" altLang="en-US" dirty="0" smtClean="0"/>
              <a:t>例</a:t>
            </a:r>
            <a:r>
              <a:rPr lang="en-US" altLang="ja-JP" dirty="0" smtClean="0"/>
              <a:t>: </a:t>
            </a:r>
            <a:r>
              <a:rPr lang="ja-JP" altLang="en-US" dirty="0" smtClean="0"/>
              <a:t>おすすめの曲を教えてください</a:t>
            </a:r>
            <a:endParaRPr lang="en-US" altLang="ja-JP" dirty="0" smtClean="0"/>
          </a:p>
          <a:p>
            <a:pPr marL="0" indent="0">
              <a:buFont typeface="Arial" panose="020B0604020202020204" pitchFamily="34" charset="0"/>
              <a:buNone/>
            </a:pPr>
            <a:endParaRPr lang="en-US" altLang="ja-JP" dirty="0"/>
          </a:p>
        </p:txBody>
      </p:sp>
      <p:sp>
        <p:nvSpPr>
          <p:cNvPr id="5" name="コンテンツ プレースホルダー 2"/>
          <p:cNvSpPr txBox="1">
            <a:spLocks/>
          </p:cNvSpPr>
          <p:nvPr/>
        </p:nvSpPr>
        <p:spPr>
          <a:xfrm>
            <a:off x="838200" y="3566826"/>
            <a:ext cx="8521862" cy="1120919"/>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a:t>
            </a:r>
            <a:r>
              <a:rPr lang="en-US" altLang="ja-JP" dirty="0" smtClean="0"/>
              <a:t>: </a:t>
            </a:r>
            <a:r>
              <a:rPr lang="ja-JP" altLang="en-US" dirty="0" smtClean="0"/>
              <a:t>指示語あり</a:t>
            </a:r>
            <a:r>
              <a:rPr lang="ja-JP" altLang="en-US" dirty="0"/>
              <a:t>質問</a:t>
            </a:r>
            <a:r>
              <a:rPr lang="en-US" altLang="ja-JP" dirty="0" smtClean="0"/>
              <a:t>(default)</a:t>
            </a:r>
          </a:p>
          <a:p>
            <a:pPr marL="0" indent="0">
              <a:buFont typeface="Arial" panose="020B0604020202020204" pitchFamily="34" charset="0"/>
              <a:buNone/>
            </a:pPr>
            <a:r>
              <a:rPr lang="ja-JP" altLang="en-US" dirty="0" smtClean="0"/>
              <a:t>例</a:t>
            </a:r>
            <a:r>
              <a:rPr lang="en-US" altLang="ja-JP" dirty="0" smtClean="0"/>
              <a:t>: </a:t>
            </a:r>
            <a:r>
              <a:rPr lang="ja-JP" altLang="en-US" dirty="0" smtClean="0"/>
              <a:t>具体的に教えてください</a:t>
            </a:r>
            <a:endParaRPr lang="en-US" altLang="ja-JP" dirty="0"/>
          </a:p>
        </p:txBody>
      </p:sp>
      <p:sp>
        <p:nvSpPr>
          <p:cNvPr id="6" name="コンテンツ プレースホルダー 2"/>
          <p:cNvSpPr txBox="1">
            <a:spLocks/>
          </p:cNvSpPr>
          <p:nvPr/>
        </p:nvSpPr>
        <p:spPr>
          <a:xfrm>
            <a:off x="838200" y="5353485"/>
            <a:ext cx="8421547" cy="107046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システム行動</a:t>
            </a:r>
            <a:r>
              <a:rPr lang="en-US" altLang="ja-JP" dirty="0" smtClean="0"/>
              <a:t>: </a:t>
            </a:r>
            <a:r>
              <a:rPr lang="ja-JP" altLang="en-US" dirty="0" smtClean="0"/>
              <a:t>指示語あり応答</a:t>
            </a:r>
            <a:r>
              <a:rPr lang="en-US" altLang="ja-JP" dirty="0" smtClean="0"/>
              <a:t>(</a:t>
            </a:r>
            <a:r>
              <a:rPr lang="ja-JP" altLang="en-US" dirty="0" smtClean="0"/>
              <a:t>特定話題</a:t>
            </a:r>
            <a:r>
              <a:rPr lang="en-US" altLang="ja-JP" dirty="0" smtClean="0"/>
              <a:t>+default)</a:t>
            </a:r>
          </a:p>
          <a:p>
            <a:pPr marL="0" indent="0">
              <a:buFont typeface="Arial" panose="020B0604020202020204" pitchFamily="34" charset="0"/>
              <a:buNone/>
            </a:pPr>
            <a:r>
              <a:rPr lang="ja-JP" altLang="en-US" dirty="0" smtClean="0"/>
              <a:t>例</a:t>
            </a:r>
            <a:r>
              <a:rPr lang="en-US" altLang="ja-JP" dirty="0" smtClean="0"/>
              <a:t>: </a:t>
            </a:r>
            <a:r>
              <a:rPr lang="ja-JP" altLang="en-US" dirty="0" smtClean="0"/>
              <a:t>それは大変ですよね</a:t>
            </a:r>
            <a:endParaRPr lang="en-US" altLang="ja-JP" dirty="0"/>
          </a:p>
        </p:txBody>
      </p:sp>
      <p:sp>
        <p:nvSpPr>
          <p:cNvPr id="10" name="角丸四角形 9"/>
          <p:cNvSpPr/>
          <p:nvPr/>
        </p:nvSpPr>
        <p:spPr>
          <a:xfrm>
            <a:off x="1463484" y="4035028"/>
            <a:ext cx="3976617" cy="47909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463484" y="5888717"/>
            <a:ext cx="4370155" cy="479099"/>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カギ線コネクタ 36"/>
          <p:cNvCxnSpPr>
            <a:stCxn id="10" idx="2"/>
            <a:endCxn id="11" idx="2"/>
          </p:cNvCxnSpPr>
          <p:nvPr/>
        </p:nvCxnSpPr>
        <p:spPr>
          <a:xfrm rot="16200000" flipH="1">
            <a:off x="2623333" y="5342586"/>
            <a:ext cx="1853689" cy="196769"/>
          </a:xfrm>
          <a:prstGeom prst="bentConnector5">
            <a:avLst>
              <a:gd name="adj1" fmla="val 37077"/>
              <a:gd name="adj2" fmla="val 3209014"/>
              <a:gd name="adj3" fmla="val 11233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10021799" y="5440970"/>
            <a:ext cx="1723549" cy="830997"/>
          </a:xfrm>
          <a:prstGeom prst="rect">
            <a:avLst/>
          </a:prstGeom>
          <a:noFill/>
        </p:spPr>
        <p:txBody>
          <a:bodyPr wrap="none" rtlCol="0">
            <a:spAutoFit/>
          </a:bodyPr>
          <a:lstStyle/>
          <a:p>
            <a:r>
              <a:rPr kumimoji="1" lang="ja-JP" altLang="en-US" sz="2400" b="1" u="sng" dirty="0" smtClean="0">
                <a:solidFill>
                  <a:srgbClr val="FF0000"/>
                </a:solidFill>
              </a:rPr>
              <a:t>かみ合うか</a:t>
            </a:r>
            <a:endParaRPr kumimoji="1" lang="en-US" altLang="ja-JP" sz="2400" b="1" u="sng" dirty="0" smtClean="0">
              <a:solidFill>
                <a:srgbClr val="FF0000"/>
              </a:solidFill>
            </a:endParaRPr>
          </a:p>
          <a:p>
            <a:r>
              <a:rPr kumimoji="1" lang="ja-JP" altLang="en-US" sz="2400" b="1" u="sng" dirty="0" smtClean="0">
                <a:solidFill>
                  <a:srgbClr val="FF0000"/>
                </a:solidFill>
              </a:rPr>
              <a:t>分からない</a:t>
            </a:r>
            <a:endParaRPr kumimoji="1" lang="ja-JP" altLang="en-US" sz="2400" b="1" u="sng" dirty="0">
              <a:solidFill>
                <a:srgbClr val="FF0000"/>
              </a:solidFill>
            </a:endParaRPr>
          </a:p>
        </p:txBody>
      </p:sp>
      <p:sp>
        <p:nvSpPr>
          <p:cNvPr id="49" name="角丸四角形 48"/>
          <p:cNvSpPr/>
          <p:nvPr/>
        </p:nvSpPr>
        <p:spPr>
          <a:xfrm>
            <a:off x="1463484" y="2523463"/>
            <a:ext cx="5134087" cy="529870"/>
          </a:xfrm>
          <a:prstGeom prst="roundRect">
            <a:avLst>
              <a:gd name="adj" fmla="val 0"/>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カギ線コネクタ 50"/>
          <p:cNvCxnSpPr>
            <a:stCxn id="49" idx="3"/>
            <a:endCxn id="10" idx="3"/>
          </p:cNvCxnSpPr>
          <p:nvPr/>
        </p:nvCxnSpPr>
        <p:spPr>
          <a:xfrm flipH="1">
            <a:off x="5440101" y="2788398"/>
            <a:ext cx="1157470" cy="1486180"/>
          </a:xfrm>
          <a:prstGeom prst="bentConnector3">
            <a:avLst>
              <a:gd name="adj1" fmla="val -78750"/>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7619533" y="3328702"/>
            <a:ext cx="2954655" cy="461665"/>
          </a:xfrm>
          <a:prstGeom prst="rect">
            <a:avLst/>
          </a:prstGeom>
          <a:noFill/>
          <a:ln w="9525">
            <a:solidFill>
              <a:schemeClr val="tx1"/>
            </a:solidFill>
          </a:ln>
        </p:spPr>
        <p:txBody>
          <a:bodyPr wrap="none" rtlCol="0">
            <a:spAutoFit/>
          </a:bodyPr>
          <a:lstStyle/>
          <a:p>
            <a:r>
              <a:rPr kumimoji="1" lang="ja-JP" altLang="en-US" sz="2400" b="1" u="sng" dirty="0" smtClean="0">
                <a:solidFill>
                  <a:schemeClr val="accent1"/>
                </a:solidFill>
              </a:rPr>
              <a:t>合わせて状態とする</a:t>
            </a:r>
            <a:endParaRPr kumimoji="1" lang="ja-JP" altLang="en-US" sz="2400" b="1" u="sng" dirty="0">
              <a:solidFill>
                <a:schemeClr val="accent1"/>
              </a:solidFill>
            </a:endParaRPr>
          </a:p>
        </p:txBody>
      </p:sp>
      <p:sp>
        <p:nvSpPr>
          <p:cNvPr id="57" name="下矢印 56"/>
          <p:cNvSpPr/>
          <p:nvPr/>
        </p:nvSpPr>
        <p:spPr>
          <a:xfrm>
            <a:off x="143541" y="2888259"/>
            <a:ext cx="387146" cy="24652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カギ線コネクタ 68"/>
          <p:cNvCxnSpPr>
            <a:stCxn id="56" idx="2"/>
            <a:endCxn id="11" idx="3"/>
          </p:cNvCxnSpPr>
          <p:nvPr/>
        </p:nvCxnSpPr>
        <p:spPr>
          <a:xfrm rot="5400000">
            <a:off x="6296300" y="3327706"/>
            <a:ext cx="2337900" cy="326322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9303167" y="4233454"/>
            <a:ext cx="2092696" cy="830997"/>
          </a:xfrm>
          <a:prstGeom prst="rect">
            <a:avLst/>
          </a:prstGeom>
          <a:noFill/>
        </p:spPr>
        <p:txBody>
          <a:bodyPr wrap="square" rtlCol="0">
            <a:spAutoFit/>
          </a:bodyPr>
          <a:lstStyle/>
          <a:p>
            <a:r>
              <a:rPr kumimoji="1" lang="ja-JP" altLang="en-US" sz="2400" b="1" u="sng" dirty="0" smtClean="0">
                <a:solidFill>
                  <a:schemeClr val="accent1"/>
                </a:solidFill>
              </a:rPr>
              <a:t>かみ合うか</a:t>
            </a:r>
            <a:endParaRPr kumimoji="1" lang="en-US" altLang="ja-JP" sz="2400" b="1" u="sng" dirty="0" smtClean="0">
              <a:solidFill>
                <a:schemeClr val="accent1"/>
              </a:solidFill>
            </a:endParaRPr>
          </a:p>
          <a:p>
            <a:r>
              <a:rPr kumimoji="1" lang="ja-JP" altLang="en-US" sz="2400" b="1" u="sng" dirty="0" smtClean="0">
                <a:solidFill>
                  <a:schemeClr val="accent1"/>
                </a:solidFill>
              </a:rPr>
              <a:t>分かる</a:t>
            </a:r>
            <a:endParaRPr kumimoji="1" lang="ja-JP" altLang="en-US" sz="2400" b="1" u="sng" dirty="0">
              <a:solidFill>
                <a:schemeClr val="accent1"/>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17</a:t>
            </a:fld>
            <a:endParaRPr kumimoji="1" lang="ja-JP" altLang="en-US"/>
          </a:p>
        </p:txBody>
      </p:sp>
    </p:spTree>
    <p:extLst>
      <p:ext uri="{BB962C8B-B14F-4D97-AF65-F5344CB8AC3E}">
        <p14:creationId xmlns:p14="http://schemas.microsoft.com/office/powerpoint/2010/main" val="4017815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9091" y="319985"/>
            <a:ext cx="11261942" cy="1325563"/>
          </a:xfrm>
        </p:spPr>
        <p:txBody>
          <a:bodyPr>
            <a:normAutofit/>
          </a:bodyPr>
          <a:lstStyle/>
          <a:p>
            <a:r>
              <a:rPr kumimoji="1" lang="ja-JP" altLang="en-US" sz="3600" b="1" dirty="0" smtClean="0"/>
              <a:t>提案</a:t>
            </a:r>
            <a:r>
              <a:rPr kumimoji="1" lang="en-US" altLang="ja-JP" sz="3600" b="1" dirty="0" smtClean="0"/>
              <a:t>: </a:t>
            </a:r>
            <a:r>
              <a:rPr kumimoji="1" lang="ja-JP" altLang="en-US" sz="3600" b="1" dirty="0" smtClean="0"/>
              <a:t>システム発話の内容的整合性に基づく報酬の追加</a:t>
            </a:r>
            <a:endParaRPr kumimoji="1" lang="ja-JP" altLang="en-US" sz="3600" b="1" dirty="0"/>
          </a:p>
        </p:txBody>
      </p:sp>
      <p:sp>
        <p:nvSpPr>
          <p:cNvPr id="5" name="正方形/長方形 4"/>
          <p:cNvSpPr/>
          <p:nvPr/>
        </p:nvSpPr>
        <p:spPr>
          <a:xfrm>
            <a:off x="1322049" y="5053063"/>
            <a:ext cx="6126998" cy="369332"/>
          </a:xfrm>
          <a:prstGeom prst="rect">
            <a:avLst/>
          </a:prstGeom>
          <a:ln w="28575">
            <a:solidFill>
              <a:schemeClr val="tx1"/>
            </a:solidFill>
          </a:ln>
        </p:spPr>
        <p:txBody>
          <a:bodyPr wrap="none">
            <a:spAutoFit/>
          </a:bodyPr>
          <a:lstStyle/>
          <a:p>
            <a:pPr fontAlgn="ctr"/>
            <a:r>
              <a:rPr lang="ja-JP" altLang="en-US" dirty="0" smtClean="0">
                <a:latin typeface="游ゴシック" panose="020B0400000000000000" pitchFamily="50" charset="-128"/>
              </a:rPr>
              <a:t>システム発話</a:t>
            </a:r>
            <a:r>
              <a:rPr lang="en-US" altLang="ja-JP" dirty="0" smtClean="0">
                <a:latin typeface="游ゴシック" panose="020B0400000000000000" pitchFamily="50" charset="-128"/>
              </a:rPr>
              <a:t>1: </a:t>
            </a:r>
            <a:r>
              <a:rPr lang="ja-JP" altLang="en-US" dirty="0" smtClean="0">
                <a:latin typeface="游ゴシック" panose="020B0400000000000000" pitchFamily="50" charset="-128"/>
              </a:rPr>
              <a:t>スポーツを</a:t>
            </a:r>
            <a:r>
              <a:rPr lang="ja-JP" altLang="en-US" dirty="0"/>
              <a:t>する</a:t>
            </a:r>
            <a:r>
              <a:rPr lang="ja-JP" altLang="en-US" dirty="0" smtClean="0">
                <a:latin typeface="游ゴシック" panose="020B0400000000000000" pitchFamily="50" charset="-128"/>
              </a:rPr>
              <a:t>目的は何ですか？ </a:t>
            </a:r>
            <a:r>
              <a:rPr lang="en-US" altLang="ja-JP" dirty="0" smtClean="0">
                <a:latin typeface="游ゴシック" panose="020B0400000000000000" pitchFamily="50" charset="-128"/>
              </a:rPr>
              <a:t>(</a:t>
            </a:r>
            <a:r>
              <a:rPr lang="ja-JP" altLang="en-US" dirty="0" smtClean="0">
                <a:latin typeface="游ゴシック" panose="020B0400000000000000" pitchFamily="50" charset="-128"/>
              </a:rPr>
              <a:t>状態</a:t>
            </a:r>
            <a:r>
              <a:rPr lang="en-US" altLang="ja-JP" dirty="0" smtClean="0">
                <a:latin typeface="游ゴシック" panose="020B0400000000000000" pitchFamily="50" charset="-128"/>
              </a:rPr>
              <a:t>1)</a:t>
            </a:r>
            <a:endParaRPr lang="ja-JP" altLang="en-US" dirty="0">
              <a:latin typeface="游ゴシック" panose="020B0400000000000000" pitchFamily="50" charset="-128"/>
            </a:endParaRPr>
          </a:p>
        </p:txBody>
      </p:sp>
      <p:sp>
        <p:nvSpPr>
          <p:cNvPr id="6" name="正方形/長方形 5"/>
          <p:cNvSpPr/>
          <p:nvPr/>
        </p:nvSpPr>
        <p:spPr>
          <a:xfrm>
            <a:off x="1322049" y="5906816"/>
            <a:ext cx="9616027" cy="369332"/>
          </a:xfrm>
          <a:prstGeom prst="rect">
            <a:avLst/>
          </a:prstGeom>
          <a:ln w="28575">
            <a:solidFill>
              <a:schemeClr val="tx1"/>
            </a:solidFill>
          </a:ln>
        </p:spPr>
        <p:txBody>
          <a:bodyPr wrap="square">
            <a:spAutoFit/>
          </a:bodyPr>
          <a:lstStyle/>
          <a:p>
            <a:pPr fontAlgn="ctr"/>
            <a:r>
              <a:rPr lang="ja-JP" altLang="en-US" dirty="0" smtClean="0"/>
              <a:t>システム発話</a:t>
            </a:r>
            <a:r>
              <a:rPr lang="en-US" altLang="ja-JP" dirty="0" smtClean="0"/>
              <a:t>2: </a:t>
            </a:r>
            <a:r>
              <a:rPr lang="ja-JP" altLang="en-US" dirty="0" smtClean="0"/>
              <a:t>そのスポーツのおすすめポイントを教えてください</a:t>
            </a:r>
            <a:r>
              <a:rPr lang="en-US" altLang="ja-JP" dirty="0" smtClean="0"/>
              <a:t>(</a:t>
            </a:r>
            <a:r>
              <a:rPr lang="ja-JP" altLang="en-US" dirty="0" smtClean="0">
                <a:solidFill>
                  <a:srgbClr val="00B050"/>
                </a:solidFill>
              </a:rPr>
              <a:t>行動</a:t>
            </a:r>
            <a:r>
              <a:rPr lang="en-US" altLang="ja-JP" dirty="0" smtClean="0">
                <a:solidFill>
                  <a:srgbClr val="00B050"/>
                </a:solidFill>
              </a:rPr>
              <a:t>1</a:t>
            </a:r>
            <a:r>
              <a:rPr lang="en-US" altLang="ja-JP" dirty="0" smtClean="0"/>
              <a:t>)</a:t>
            </a:r>
            <a:endParaRPr lang="ja-JP" altLang="en-US" dirty="0">
              <a:solidFill>
                <a:srgbClr val="000000"/>
              </a:solidFill>
              <a:latin typeface="游ゴシック" panose="020B0400000000000000" pitchFamily="50" charset="-128"/>
            </a:endParaRPr>
          </a:p>
        </p:txBody>
      </p:sp>
      <p:sp>
        <p:nvSpPr>
          <p:cNvPr id="7" name="下矢印 6"/>
          <p:cNvSpPr/>
          <p:nvPr/>
        </p:nvSpPr>
        <p:spPr>
          <a:xfrm>
            <a:off x="6407028" y="5484396"/>
            <a:ext cx="331774" cy="367788"/>
          </a:xfrm>
          <a:prstGeom prst="down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8" name="角丸四角形 7"/>
          <p:cNvSpPr/>
          <p:nvPr/>
        </p:nvSpPr>
        <p:spPr>
          <a:xfrm>
            <a:off x="953661" y="4700289"/>
            <a:ext cx="10227484" cy="1971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373838" y="5460094"/>
            <a:ext cx="1359668" cy="400110"/>
          </a:xfrm>
          <a:prstGeom prst="rect">
            <a:avLst/>
          </a:prstGeom>
        </p:spPr>
        <p:txBody>
          <a:bodyPr wrap="none">
            <a:spAutoFit/>
          </a:bodyPr>
          <a:lstStyle/>
          <a:p>
            <a:pPr fontAlgn="ctr"/>
            <a:r>
              <a:rPr lang="en-US" altLang="ja-JP" sz="2000" b="1" dirty="0" smtClean="0">
                <a:solidFill>
                  <a:schemeClr val="accent5"/>
                </a:solidFill>
              </a:rPr>
              <a:t>-20</a:t>
            </a:r>
            <a:r>
              <a:rPr lang="ja-JP" altLang="en-US" sz="2000" b="1" dirty="0" smtClean="0">
                <a:solidFill>
                  <a:schemeClr val="accent5"/>
                </a:solidFill>
              </a:rPr>
              <a:t>の報酬</a:t>
            </a:r>
            <a:endParaRPr lang="ja-JP" altLang="en-US" sz="2000" b="1" dirty="0">
              <a:solidFill>
                <a:schemeClr val="accent5"/>
              </a:solidFill>
              <a:latin typeface="游ゴシック" panose="020B0400000000000000" pitchFamily="50" charset="-128"/>
            </a:endParaRPr>
          </a:p>
        </p:txBody>
      </p:sp>
      <p:graphicFrame>
        <p:nvGraphicFramePr>
          <p:cNvPr id="13" name="表 12"/>
          <p:cNvGraphicFramePr>
            <a:graphicFrameLocks noGrp="1"/>
          </p:cNvGraphicFramePr>
          <p:nvPr>
            <p:extLst/>
          </p:nvPr>
        </p:nvGraphicFramePr>
        <p:xfrm>
          <a:off x="953661" y="3872248"/>
          <a:ext cx="7850474" cy="736600"/>
        </p:xfrm>
        <a:graphic>
          <a:graphicData uri="http://schemas.openxmlformats.org/drawingml/2006/table">
            <a:tbl>
              <a:tblPr firstRow="1" bandRow="1">
                <a:tableStyleId>{5C22544A-7EE6-4342-B048-85BDC9FD1C3A}</a:tableStyleId>
              </a:tblPr>
              <a:tblGrid>
                <a:gridCol w="2024208">
                  <a:extLst>
                    <a:ext uri="{9D8B030D-6E8A-4147-A177-3AD203B41FA5}">
                      <a16:colId xmlns:a16="http://schemas.microsoft.com/office/drawing/2014/main" val="2556442299"/>
                    </a:ext>
                  </a:extLst>
                </a:gridCol>
                <a:gridCol w="5826266">
                  <a:extLst>
                    <a:ext uri="{9D8B030D-6E8A-4147-A177-3AD203B41FA5}">
                      <a16:colId xmlns:a16="http://schemas.microsoft.com/office/drawing/2014/main" val="1782478830"/>
                    </a:ext>
                  </a:extLst>
                </a:gridCol>
              </a:tblGrid>
              <a:tr h="352999">
                <a:tc>
                  <a:txBody>
                    <a:bodyPr/>
                    <a:lstStyle/>
                    <a:p>
                      <a:r>
                        <a:rPr kumimoji="1" lang="ja-JP" altLang="en-US" dirty="0" smtClean="0"/>
                        <a:t>行動</a:t>
                      </a:r>
                      <a:endParaRPr kumimoji="1" lang="ja-JP" altLang="en-US" dirty="0"/>
                    </a:p>
                  </a:txBody>
                  <a:tcPr/>
                </a:tc>
                <a:tc>
                  <a:txBody>
                    <a:bodyPr/>
                    <a:lstStyle/>
                    <a:p>
                      <a:r>
                        <a:rPr kumimoji="1" lang="en-US" altLang="ja-JP" dirty="0" smtClean="0"/>
                        <a:t>blacklist(</a:t>
                      </a:r>
                      <a:r>
                        <a:rPr kumimoji="1" lang="ja-JP" altLang="en-US" dirty="0" smtClean="0"/>
                        <a:t>状態</a:t>
                      </a:r>
                      <a:r>
                        <a:rPr kumimoji="1" lang="en-US" altLang="ja-JP" dirty="0" smtClean="0"/>
                        <a:t>)</a:t>
                      </a:r>
                      <a:endParaRPr kumimoji="1" lang="ja-JP" altLang="en-US" dirty="0"/>
                    </a:p>
                  </a:txBody>
                  <a:tcPr/>
                </a:tc>
                <a:extLst>
                  <a:ext uri="{0D108BD9-81ED-4DB2-BD59-A6C34878D82A}">
                    <a16:rowId xmlns:a16="http://schemas.microsoft.com/office/drawing/2014/main" val="4268530162"/>
                  </a:ext>
                </a:extLst>
              </a:tr>
              <a:tr h="370840">
                <a:tc>
                  <a:txBody>
                    <a:bodyPr/>
                    <a:lstStyle/>
                    <a:p>
                      <a:r>
                        <a:rPr kumimoji="1" lang="ja-JP" altLang="en-US" dirty="0" smtClean="0">
                          <a:solidFill>
                            <a:srgbClr val="00B050"/>
                          </a:solidFill>
                        </a:rPr>
                        <a:t>行動</a:t>
                      </a:r>
                      <a:r>
                        <a:rPr kumimoji="1" lang="en-US" altLang="ja-JP" dirty="0" smtClean="0">
                          <a:solidFill>
                            <a:srgbClr val="00B050"/>
                          </a:solidFill>
                        </a:rPr>
                        <a:t>1</a:t>
                      </a:r>
                      <a:endParaRPr kumimoji="1" lang="ja-JP" altLang="en-US" dirty="0">
                        <a:solidFill>
                          <a:srgbClr val="00B050"/>
                        </a:solidFill>
                      </a:endParaRPr>
                    </a:p>
                  </a:txBody>
                  <a:tcPr/>
                </a:tc>
                <a:tc>
                  <a:txBody>
                    <a:bodyPr/>
                    <a:lstStyle/>
                    <a:p>
                      <a:r>
                        <a:rPr kumimoji="1" lang="ja-JP" altLang="en-US" dirty="0" smtClean="0">
                          <a:solidFill>
                            <a:srgbClr val="FF0000"/>
                          </a:solidFill>
                        </a:rPr>
                        <a:t>状態</a:t>
                      </a:r>
                      <a:r>
                        <a:rPr kumimoji="1" lang="en-US" altLang="ja-JP" dirty="0" smtClean="0">
                          <a:solidFill>
                            <a:srgbClr val="FF0000"/>
                          </a:solidFill>
                        </a:rPr>
                        <a:t>1</a:t>
                      </a:r>
                      <a:r>
                        <a:rPr kumimoji="1" lang="ja-JP" altLang="en-US" dirty="0" err="1" smtClean="0"/>
                        <a:t>，</a:t>
                      </a:r>
                      <a:r>
                        <a:rPr kumimoji="1" lang="ja-JP" altLang="en-US" dirty="0" smtClean="0">
                          <a:solidFill>
                            <a:srgbClr val="FF0000"/>
                          </a:solidFill>
                        </a:rPr>
                        <a:t>状態</a:t>
                      </a:r>
                      <a:r>
                        <a:rPr kumimoji="1" lang="ja-JP" altLang="en-US" dirty="0" smtClean="0"/>
                        <a:t>・・・，・・・</a:t>
                      </a:r>
                      <a:endParaRPr kumimoji="1" lang="ja-JP" altLang="en-US" dirty="0"/>
                    </a:p>
                  </a:txBody>
                  <a:tcPr/>
                </a:tc>
                <a:extLst>
                  <a:ext uri="{0D108BD9-81ED-4DB2-BD59-A6C34878D82A}">
                    <a16:rowId xmlns:a16="http://schemas.microsoft.com/office/drawing/2014/main" val="1780050930"/>
                  </a:ext>
                </a:extLst>
              </a:tr>
            </a:tbl>
          </a:graphicData>
        </a:graphic>
      </p:graphicFrame>
      <p:sp>
        <p:nvSpPr>
          <p:cNvPr id="14" name="コンテンツ プレースホルダー 2"/>
          <p:cNvSpPr>
            <a:spLocks noGrp="1"/>
          </p:cNvSpPr>
          <p:nvPr>
            <p:ph idx="1"/>
          </p:nvPr>
        </p:nvSpPr>
        <p:spPr>
          <a:xfrm>
            <a:off x="953661" y="1586030"/>
            <a:ext cx="10227484" cy="1743699"/>
          </a:xfrm>
        </p:spPr>
        <p:txBody>
          <a:bodyPr>
            <a:normAutofit/>
          </a:bodyPr>
          <a:lstStyle/>
          <a:p>
            <a:r>
              <a:rPr lang="ja-JP" altLang="en-US" dirty="0" smtClean="0"/>
              <a:t>各システム行動に関して，このシステム発話</a:t>
            </a:r>
            <a:r>
              <a:rPr lang="en-US" altLang="ja-JP" dirty="0" smtClean="0"/>
              <a:t>(</a:t>
            </a:r>
            <a:r>
              <a:rPr lang="ja-JP" altLang="en-US" dirty="0" smtClean="0"/>
              <a:t>状態</a:t>
            </a:r>
            <a:r>
              <a:rPr lang="en-US" altLang="ja-JP" dirty="0" smtClean="0"/>
              <a:t>)</a:t>
            </a:r>
            <a:r>
              <a:rPr lang="ja-JP" altLang="en-US" dirty="0" smtClean="0"/>
              <a:t>のあとに来てはいけない</a:t>
            </a:r>
            <a:r>
              <a:rPr lang="ja-JP" altLang="en-US" dirty="0"/>
              <a:t>と</a:t>
            </a:r>
            <a:r>
              <a:rPr lang="ja-JP" altLang="en-US" dirty="0" smtClean="0"/>
              <a:t>いう関係を記述</a:t>
            </a:r>
            <a:r>
              <a:rPr lang="en-US" altLang="ja-JP" dirty="0" smtClean="0"/>
              <a:t>(blacklist)</a:t>
            </a:r>
          </a:p>
          <a:p>
            <a:r>
              <a:rPr lang="ja-JP" altLang="en-US" dirty="0" smtClean="0"/>
              <a:t>とった行動の</a:t>
            </a:r>
            <a:r>
              <a:rPr lang="en-US" altLang="ja-JP" dirty="0" smtClean="0"/>
              <a:t>blacklist</a:t>
            </a:r>
            <a:r>
              <a:rPr lang="ja-JP" altLang="en-US" dirty="0" smtClean="0"/>
              <a:t>に現在の状態が入っていたら</a:t>
            </a:r>
            <a:r>
              <a:rPr lang="en-US" altLang="ja-JP" dirty="0" smtClean="0"/>
              <a:t>-20</a:t>
            </a:r>
            <a:r>
              <a:rPr lang="ja-JP" altLang="en-US" dirty="0" smtClean="0"/>
              <a:t>の報酬</a:t>
            </a:r>
            <a:endParaRPr lang="en-US" altLang="ja-JP" dirty="0" smtClean="0"/>
          </a:p>
          <a:p>
            <a:pPr marL="457200" lvl="1" indent="0">
              <a:buNone/>
            </a:pPr>
            <a:endParaRPr lang="en-US" altLang="ja-JP" dirty="0" smtClean="0">
              <a:solidFill>
                <a:srgbClr val="FF0000"/>
              </a:solidFill>
            </a:endParaRPr>
          </a:p>
        </p:txBody>
      </p:sp>
      <p:sp>
        <p:nvSpPr>
          <p:cNvPr id="15" name="テキスト ボックス 14"/>
          <p:cNvSpPr txBox="1"/>
          <p:nvPr/>
        </p:nvSpPr>
        <p:spPr>
          <a:xfrm>
            <a:off x="953660" y="3421171"/>
            <a:ext cx="4891555" cy="461665"/>
          </a:xfrm>
          <a:prstGeom prst="rect">
            <a:avLst/>
          </a:prstGeom>
          <a:noFill/>
          <a:ln w="28575">
            <a:solidFill>
              <a:schemeClr val="tx1"/>
            </a:solidFill>
          </a:ln>
        </p:spPr>
        <p:txBody>
          <a:bodyPr wrap="square" rtlCol="0">
            <a:spAutoFit/>
          </a:bodyPr>
          <a:lstStyle/>
          <a:p>
            <a:r>
              <a:rPr lang="ja-JP" altLang="en-US" sz="2400" dirty="0" smtClean="0"/>
              <a:t>行動</a:t>
            </a:r>
            <a:r>
              <a:rPr lang="en-US" altLang="ja-JP" sz="2400" dirty="0" smtClean="0"/>
              <a:t>1</a:t>
            </a:r>
            <a:r>
              <a:rPr kumimoji="1" lang="ja-JP" altLang="en-US" sz="2400" dirty="0" smtClean="0"/>
              <a:t>の</a:t>
            </a:r>
            <a:r>
              <a:rPr kumimoji="1" lang="en-US" altLang="ja-JP" sz="2400" dirty="0" smtClean="0"/>
              <a:t>blacklist</a:t>
            </a:r>
            <a:endParaRPr kumimoji="1" lang="ja-JP" altLang="en-US" sz="2400" dirty="0"/>
          </a:p>
        </p:txBody>
      </p:sp>
      <p:sp>
        <p:nvSpPr>
          <p:cNvPr id="16" name="正方形/長方形 15"/>
          <p:cNvSpPr/>
          <p:nvPr/>
        </p:nvSpPr>
        <p:spPr>
          <a:xfrm>
            <a:off x="1249220" y="5475483"/>
            <a:ext cx="3741730" cy="369332"/>
          </a:xfrm>
          <a:prstGeom prst="rect">
            <a:avLst/>
          </a:prstGeom>
        </p:spPr>
        <p:txBody>
          <a:bodyPr wrap="none">
            <a:spAutoFit/>
          </a:bodyPr>
          <a:lstStyle/>
          <a:p>
            <a:pPr fontAlgn="ctr"/>
            <a:r>
              <a:rPr lang="ja-JP" altLang="en-US" dirty="0">
                <a:solidFill>
                  <a:schemeClr val="accent5"/>
                </a:solidFill>
              </a:rPr>
              <a:t> </a:t>
            </a:r>
            <a:r>
              <a:rPr lang="ja-JP" altLang="en-US" dirty="0" smtClean="0"/>
              <a:t>ユーザ発話</a:t>
            </a:r>
            <a:r>
              <a:rPr lang="en-US" altLang="ja-JP" dirty="0" smtClean="0"/>
              <a:t>1: </a:t>
            </a:r>
            <a:r>
              <a:rPr lang="ja-JP" altLang="en-US" dirty="0" smtClean="0"/>
              <a:t>健康のためですかね</a:t>
            </a:r>
            <a:endParaRPr lang="ja-JP" altLang="en-US" dirty="0">
              <a:solidFill>
                <a:srgbClr val="000000"/>
              </a:solidFill>
              <a:latin typeface="游ゴシック" panose="020B0400000000000000" pitchFamily="50" charset="-128"/>
            </a:endParaRPr>
          </a:p>
        </p:txBody>
      </p:sp>
      <p:sp>
        <p:nvSpPr>
          <p:cNvPr id="3" name="テキスト ボックス 2"/>
          <p:cNvSpPr txBox="1"/>
          <p:nvPr/>
        </p:nvSpPr>
        <p:spPr>
          <a:xfrm>
            <a:off x="6067403" y="3369547"/>
            <a:ext cx="1980029" cy="523220"/>
          </a:xfrm>
          <a:prstGeom prst="rect">
            <a:avLst/>
          </a:prstGeom>
          <a:noFill/>
        </p:spPr>
        <p:txBody>
          <a:bodyPr wrap="none" rtlCol="0">
            <a:spAutoFit/>
          </a:bodyPr>
          <a:lstStyle/>
          <a:p>
            <a:r>
              <a:rPr kumimoji="1" lang="ja-JP" altLang="en-US" sz="2800" b="1" u="sng" dirty="0" smtClean="0"/>
              <a:t>手動で設定</a:t>
            </a:r>
            <a:endParaRPr kumimoji="1" lang="ja-JP" altLang="en-US" sz="2800" b="1" u="sng" dirty="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18</a:t>
            </a:fld>
            <a:endParaRPr kumimoji="1" lang="ja-JP" altLang="en-US"/>
          </a:p>
        </p:txBody>
      </p:sp>
    </p:spTree>
    <p:extLst>
      <p:ext uri="{BB962C8B-B14F-4D97-AF65-F5344CB8AC3E}">
        <p14:creationId xmlns:p14="http://schemas.microsoft.com/office/powerpoint/2010/main" val="1805482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b="1" dirty="0" smtClean="0"/>
              <a:t>提案手法の学習例</a:t>
            </a:r>
            <a:endParaRPr kumimoji="1" lang="ja-JP" altLang="en-US" b="1" dirty="0"/>
          </a:p>
        </p:txBody>
      </p:sp>
      <p:sp>
        <p:nvSpPr>
          <p:cNvPr id="4" name="コンテンツ プレースホルダー 2"/>
          <p:cNvSpPr>
            <a:spLocks noGrp="1"/>
          </p:cNvSpPr>
          <p:nvPr>
            <p:ph idx="1"/>
          </p:nvPr>
        </p:nvSpPr>
        <p:spPr>
          <a:xfrm>
            <a:off x="838201" y="2183072"/>
            <a:ext cx="7923414" cy="1117991"/>
          </a:xfrm>
          <a:ln>
            <a:solidFill>
              <a:schemeClr val="tx1"/>
            </a:solidFill>
          </a:ln>
        </p:spPr>
        <p:txBody>
          <a:bodyPr>
            <a:normAutofit/>
          </a:bodyPr>
          <a:lstStyle/>
          <a:p>
            <a:pPr marL="0" indent="0">
              <a:buNone/>
            </a:pPr>
            <a:r>
              <a:rPr lang="ja-JP" altLang="en-US" dirty="0" smtClean="0"/>
              <a:t>システム</a:t>
            </a:r>
            <a:r>
              <a:rPr lang="en-US" altLang="ja-JP" dirty="0" smtClean="0"/>
              <a:t>: </a:t>
            </a:r>
            <a:r>
              <a:rPr lang="ja-JP" altLang="en-US" dirty="0"/>
              <a:t>競技</a:t>
            </a:r>
            <a:r>
              <a:rPr lang="ja-JP" altLang="en-US" dirty="0" smtClean="0"/>
              <a:t>は何をご覧になりますか？</a:t>
            </a:r>
            <a:r>
              <a:rPr lang="en-US" altLang="ja-JP" dirty="0" smtClean="0"/>
              <a:t>(</a:t>
            </a:r>
            <a:r>
              <a:rPr lang="ja-JP" altLang="en-US" dirty="0" smtClean="0"/>
              <a:t>質問</a:t>
            </a:r>
            <a:r>
              <a:rPr lang="en-US" altLang="ja-JP" dirty="0" smtClean="0"/>
              <a:t>)</a:t>
            </a:r>
          </a:p>
          <a:p>
            <a:pPr marL="0" indent="0">
              <a:buNone/>
            </a:pPr>
            <a:r>
              <a:rPr lang="ja-JP" altLang="en-US" dirty="0" smtClean="0"/>
              <a:t>ユーザ</a:t>
            </a:r>
            <a:r>
              <a:rPr lang="en-US" altLang="ja-JP" dirty="0" smtClean="0"/>
              <a:t>: </a:t>
            </a:r>
            <a:r>
              <a:rPr lang="ja-JP" altLang="en-US" dirty="0" smtClean="0"/>
              <a:t>野球ですね</a:t>
            </a:r>
            <a:r>
              <a:rPr lang="en-US" altLang="ja-JP" dirty="0" smtClean="0"/>
              <a:t>(</a:t>
            </a:r>
            <a:r>
              <a:rPr lang="ja-JP" altLang="en-US" dirty="0" smtClean="0"/>
              <a:t>心象</a:t>
            </a:r>
            <a:r>
              <a:rPr lang="en-US" altLang="ja-JP" dirty="0" smtClean="0"/>
              <a:t>: </a:t>
            </a:r>
            <a:r>
              <a:rPr lang="ja-JP" altLang="en-US" dirty="0" smtClean="0"/>
              <a:t>高</a:t>
            </a:r>
            <a:r>
              <a:rPr lang="en-US" altLang="ja-JP" dirty="0" smtClean="0"/>
              <a:t>)</a:t>
            </a:r>
          </a:p>
        </p:txBody>
      </p:sp>
      <p:sp>
        <p:nvSpPr>
          <p:cNvPr id="3" name="角丸四角形 2"/>
          <p:cNvSpPr/>
          <p:nvPr/>
        </p:nvSpPr>
        <p:spPr>
          <a:xfrm>
            <a:off x="2177935" y="2652829"/>
            <a:ext cx="748145" cy="5309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379660" y="4350398"/>
            <a:ext cx="1783077" cy="4994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9412500" y="2514261"/>
            <a:ext cx="1415772" cy="461665"/>
          </a:xfrm>
          <a:prstGeom prst="rect">
            <a:avLst/>
          </a:prstGeom>
          <a:noFill/>
        </p:spPr>
        <p:txBody>
          <a:bodyPr wrap="none" rtlCol="0">
            <a:spAutoFit/>
          </a:bodyPr>
          <a:lstStyle/>
          <a:p>
            <a:r>
              <a:rPr lang="ja-JP" altLang="en-US" sz="2400" b="1" u="sng" dirty="0"/>
              <a:t>状態取得</a:t>
            </a:r>
            <a:endParaRPr kumimoji="1" lang="ja-JP" altLang="en-US" sz="2400" b="1" u="sng" dirty="0"/>
          </a:p>
        </p:txBody>
      </p:sp>
      <p:sp>
        <p:nvSpPr>
          <p:cNvPr id="10" name="テキスト ボックス 9"/>
          <p:cNvSpPr txBox="1"/>
          <p:nvPr/>
        </p:nvSpPr>
        <p:spPr>
          <a:xfrm>
            <a:off x="9412500" y="4115666"/>
            <a:ext cx="1415772" cy="461665"/>
          </a:xfrm>
          <a:prstGeom prst="rect">
            <a:avLst/>
          </a:prstGeom>
          <a:noFill/>
        </p:spPr>
        <p:txBody>
          <a:bodyPr wrap="none" rtlCol="0">
            <a:spAutoFit/>
          </a:bodyPr>
          <a:lstStyle/>
          <a:p>
            <a:r>
              <a:rPr kumimoji="1" lang="ja-JP" altLang="en-US" sz="2400" b="1" u="sng" dirty="0" smtClean="0"/>
              <a:t>行動選択</a:t>
            </a:r>
            <a:endParaRPr kumimoji="1" lang="ja-JP" altLang="en-US" sz="2400" b="1" u="sng" dirty="0"/>
          </a:p>
        </p:txBody>
      </p:sp>
      <p:sp>
        <p:nvSpPr>
          <p:cNvPr id="11" name="コンテンツ プレースホルダー 2"/>
          <p:cNvSpPr txBox="1">
            <a:spLocks/>
          </p:cNvSpPr>
          <p:nvPr/>
        </p:nvSpPr>
        <p:spPr>
          <a:xfrm>
            <a:off x="803010" y="4369372"/>
            <a:ext cx="4415444" cy="49299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システム</a:t>
            </a:r>
            <a:r>
              <a:rPr lang="en-US" altLang="ja-JP" dirty="0" smtClean="0"/>
              <a:t>:</a:t>
            </a:r>
            <a:r>
              <a:rPr lang="ja-JP" altLang="en-US" dirty="0" smtClean="0"/>
              <a:t>指示語あり応答</a:t>
            </a:r>
            <a:r>
              <a:rPr lang="en-US" altLang="ja-JP" dirty="0" smtClean="0"/>
              <a:t>1</a:t>
            </a:r>
            <a:endParaRPr lang="en-US" altLang="ja-JP" dirty="0"/>
          </a:p>
        </p:txBody>
      </p:sp>
      <p:sp>
        <p:nvSpPr>
          <p:cNvPr id="12" name="角丸四角形 11"/>
          <p:cNvSpPr/>
          <p:nvPr/>
        </p:nvSpPr>
        <p:spPr>
          <a:xfrm>
            <a:off x="7608918" y="2113169"/>
            <a:ext cx="811875" cy="56973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4174166" y="4348578"/>
            <a:ext cx="725287" cy="53458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下矢印 5"/>
          <p:cNvSpPr/>
          <p:nvPr/>
        </p:nvSpPr>
        <p:spPr>
          <a:xfrm>
            <a:off x="9877459" y="3322281"/>
            <a:ext cx="357447" cy="54155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カギ線コネクタ 14"/>
          <p:cNvCxnSpPr>
            <a:stCxn id="3" idx="2"/>
            <a:endCxn id="9" idx="0"/>
          </p:cNvCxnSpPr>
          <p:nvPr/>
        </p:nvCxnSpPr>
        <p:spPr>
          <a:xfrm rot="16200000" flipH="1">
            <a:off x="2328291" y="3407490"/>
            <a:ext cx="1166624" cy="719191"/>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1006835" y="3832006"/>
            <a:ext cx="1382110" cy="461665"/>
          </a:xfrm>
          <a:prstGeom prst="rect">
            <a:avLst/>
          </a:prstGeom>
          <a:noFill/>
        </p:spPr>
        <p:txBody>
          <a:bodyPr wrap="none" rtlCol="0">
            <a:spAutoFit/>
          </a:bodyPr>
          <a:lstStyle/>
          <a:p>
            <a:r>
              <a:rPr lang="ja-JP" altLang="en-US" sz="2400" b="1" dirty="0" smtClean="0">
                <a:solidFill>
                  <a:srgbClr val="FF0000"/>
                </a:solidFill>
              </a:rPr>
              <a:t>報酬</a:t>
            </a:r>
            <a:r>
              <a:rPr lang="en-US" altLang="ja-JP" sz="2400" b="1" dirty="0" smtClean="0">
                <a:solidFill>
                  <a:srgbClr val="FF0000"/>
                </a:solidFill>
              </a:rPr>
              <a:t>+10</a:t>
            </a:r>
            <a:endParaRPr kumimoji="1" lang="ja-JP" altLang="en-US" sz="2400" b="1" dirty="0">
              <a:solidFill>
                <a:srgbClr val="FF0000"/>
              </a:solidFill>
            </a:endParaRPr>
          </a:p>
        </p:txBody>
      </p:sp>
      <p:cxnSp>
        <p:nvCxnSpPr>
          <p:cNvPr id="20" name="カギ線コネクタ 19"/>
          <p:cNvCxnSpPr>
            <a:stCxn id="12" idx="2"/>
            <a:endCxn id="13" idx="0"/>
          </p:cNvCxnSpPr>
          <p:nvPr/>
        </p:nvCxnSpPr>
        <p:spPr>
          <a:xfrm rot="5400000">
            <a:off x="5442997" y="1776718"/>
            <a:ext cx="1665673" cy="3478046"/>
          </a:xfrm>
          <a:prstGeom prst="bent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559116" y="3851783"/>
            <a:ext cx="1468672" cy="461665"/>
          </a:xfrm>
          <a:prstGeom prst="rect">
            <a:avLst/>
          </a:prstGeom>
          <a:noFill/>
        </p:spPr>
        <p:txBody>
          <a:bodyPr wrap="none" rtlCol="0">
            <a:spAutoFit/>
          </a:bodyPr>
          <a:lstStyle/>
          <a:p>
            <a:r>
              <a:rPr lang="ja-JP" altLang="en-US" sz="2400" b="1" dirty="0" smtClean="0">
                <a:solidFill>
                  <a:srgbClr val="0070C0"/>
                </a:solidFill>
              </a:rPr>
              <a:t>報酬</a:t>
            </a:r>
            <a:r>
              <a:rPr lang="en-US" altLang="ja-JP" sz="2400" b="1" dirty="0" smtClean="0">
                <a:solidFill>
                  <a:srgbClr val="0070C0"/>
                </a:solidFill>
              </a:rPr>
              <a:t>+4.5</a:t>
            </a:r>
            <a:endParaRPr kumimoji="1" lang="ja-JP" altLang="en-US" sz="2400" b="1" dirty="0">
              <a:solidFill>
                <a:srgbClr val="0070C0"/>
              </a:solidFill>
            </a:endParaRPr>
          </a:p>
        </p:txBody>
      </p:sp>
      <p:sp>
        <p:nvSpPr>
          <p:cNvPr id="24" name="角丸四角形 23"/>
          <p:cNvSpPr/>
          <p:nvPr/>
        </p:nvSpPr>
        <p:spPr>
          <a:xfrm>
            <a:off x="3988033" y="2633433"/>
            <a:ext cx="1548243" cy="550339"/>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536276" y="2698845"/>
            <a:ext cx="1205779" cy="461665"/>
          </a:xfrm>
          <a:prstGeom prst="rect">
            <a:avLst/>
          </a:prstGeom>
          <a:noFill/>
        </p:spPr>
        <p:txBody>
          <a:bodyPr wrap="none" rtlCol="0">
            <a:spAutoFit/>
          </a:bodyPr>
          <a:lstStyle/>
          <a:p>
            <a:r>
              <a:rPr lang="ja-JP" altLang="en-US" sz="2400" b="1" dirty="0" smtClean="0">
                <a:solidFill>
                  <a:srgbClr val="00B050"/>
                </a:solidFill>
              </a:rPr>
              <a:t>報酬</a:t>
            </a:r>
            <a:r>
              <a:rPr lang="en-US" altLang="ja-JP" sz="2400" b="1" dirty="0" smtClean="0">
                <a:solidFill>
                  <a:srgbClr val="00B050"/>
                </a:solidFill>
              </a:rPr>
              <a:t>+1</a:t>
            </a:r>
            <a:endParaRPr kumimoji="1" lang="ja-JP" altLang="en-US" sz="2400" b="1" dirty="0">
              <a:solidFill>
                <a:srgbClr val="00B050"/>
              </a:solidFill>
            </a:endParaRPr>
          </a:p>
        </p:txBody>
      </p:sp>
      <p:sp>
        <p:nvSpPr>
          <p:cNvPr id="22" name="コンテンツ プレースホルダー 2"/>
          <p:cNvSpPr txBox="1">
            <a:spLocks/>
          </p:cNvSpPr>
          <p:nvPr/>
        </p:nvSpPr>
        <p:spPr>
          <a:xfrm>
            <a:off x="803010" y="4936135"/>
            <a:ext cx="4096443" cy="416179"/>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発話</a:t>
            </a:r>
            <a:r>
              <a:rPr lang="en-US" altLang="ja-JP" dirty="0" smtClean="0"/>
              <a:t>:</a:t>
            </a:r>
            <a:r>
              <a:rPr lang="ja-JP" altLang="en-US" dirty="0" smtClean="0"/>
              <a:t>それは大変ですよね</a:t>
            </a:r>
            <a:endParaRPr lang="en-US" altLang="ja-JP" dirty="0"/>
          </a:p>
        </p:txBody>
      </p:sp>
      <p:sp>
        <p:nvSpPr>
          <p:cNvPr id="29" name="角丸四角形 28"/>
          <p:cNvSpPr/>
          <p:nvPr/>
        </p:nvSpPr>
        <p:spPr>
          <a:xfrm>
            <a:off x="2485504" y="2136742"/>
            <a:ext cx="5023108" cy="469757"/>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p:cNvSpPr/>
          <p:nvPr/>
        </p:nvSpPr>
        <p:spPr>
          <a:xfrm>
            <a:off x="803010" y="4918291"/>
            <a:ext cx="4290754" cy="434023"/>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カギ線コネクタ 30"/>
          <p:cNvCxnSpPr>
            <a:stCxn id="29" idx="0"/>
            <a:endCxn id="30" idx="3"/>
          </p:cNvCxnSpPr>
          <p:nvPr/>
        </p:nvCxnSpPr>
        <p:spPr>
          <a:xfrm rot="16200000" flipH="1">
            <a:off x="3546130" y="3587669"/>
            <a:ext cx="2998561" cy="96706"/>
          </a:xfrm>
          <a:prstGeom prst="bentConnector4">
            <a:avLst>
              <a:gd name="adj1" fmla="val -7624"/>
              <a:gd name="adj2" fmla="val 420883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929745" y="5241905"/>
            <a:ext cx="1285929" cy="461665"/>
          </a:xfrm>
          <a:prstGeom prst="rect">
            <a:avLst/>
          </a:prstGeom>
          <a:noFill/>
        </p:spPr>
        <p:txBody>
          <a:bodyPr wrap="none" rtlCol="0">
            <a:spAutoFit/>
          </a:bodyPr>
          <a:lstStyle/>
          <a:p>
            <a:r>
              <a:rPr lang="ja-JP" altLang="en-US" sz="2400" b="1" dirty="0" smtClean="0">
                <a:solidFill>
                  <a:srgbClr val="7030A0"/>
                </a:solidFill>
              </a:rPr>
              <a:t>報酬</a:t>
            </a:r>
            <a:r>
              <a:rPr lang="en-US" altLang="ja-JP" sz="2400" b="1" dirty="0" smtClean="0">
                <a:solidFill>
                  <a:srgbClr val="7030A0"/>
                </a:solidFill>
              </a:rPr>
              <a:t>-20</a:t>
            </a:r>
            <a:endParaRPr kumimoji="1" lang="ja-JP" altLang="en-US" sz="2400" b="1" dirty="0">
              <a:solidFill>
                <a:srgbClr val="7030A0"/>
              </a:solidFill>
            </a:endParaRPr>
          </a:p>
        </p:txBody>
      </p:sp>
      <p:sp>
        <p:nvSpPr>
          <p:cNvPr id="33" name="下矢印 32"/>
          <p:cNvSpPr/>
          <p:nvPr/>
        </p:nvSpPr>
        <p:spPr>
          <a:xfrm rot="6320346">
            <a:off x="7953349" y="5020873"/>
            <a:ext cx="307926" cy="145479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8181393" y="6089167"/>
            <a:ext cx="3877985" cy="461665"/>
          </a:xfrm>
          <a:prstGeom prst="rect">
            <a:avLst/>
          </a:prstGeom>
          <a:noFill/>
          <a:ln w="12700">
            <a:solidFill>
              <a:schemeClr val="tx1"/>
            </a:solidFill>
          </a:ln>
        </p:spPr>
        <p:txBody>
          <a:bodyPr wrap="none" rtlCol="0">
            <a:spAutoFit/>
          </a:bodyPr>
          <a:lstStyle/>
          <a:p>
            <a:r>
              <a:rPr lang="ja-JP" altLang="en-US" sz="2400" dirty="0" smtClean="0"/>
              <a:t>内容的整合性に基づく報酬</a:t>
            </a:r>
            <a:endParaRPr kumimoji="1" lang="ja-JP" altLang="en-US" sz="2400" dirty="0"/>
          </a:p>
        </p:txBody>
      </p:sp>
      <p:sp>
        <p:nvSpPr>
          <p:cNvPr id="7" name="スライド番号プレースホルダー 6"/>
          <p:cNvSpPr>
            <a:spLocks noGrp="1"/>
          </p:cNvSpPr>
          <p:nvPr>
            <p:ph type="sldNum" sz="quarter" idx="12"/>
          </p:nvPr>
        </p:nvSpPr>
        <p:spPr/>
        <p:txBody>
          <a:bodyPr/>
          <a:lstStyle/>
          <a:p>
            <a:fld id="{DDB77F4D-3D33-47AA-AD22-BFE68AB08F9E}" type="slidenum">
              <a:rPr kumimoji="1" lang="ja-JP" altLang="en-US" smtClean="0"/>
              <a:t>19</a:t>
            </a:fld>
            <a:endParaRPr kumimoji="1" lang="ja-JP" altLang="en-US"/>
          </a:p>
        </p:txBody>
      </p:sp>
    </p:spTree>
    <p:extLst>
      <p:ext uri="{BB962C8B-B14F-4D97-AF65-F5344CB8AC3E}">
        <p14:creationId xmlns:p14="http://schemas.microsoft.com/office/powerpoint/2010/main" val="404692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36949"/>
            <a:ext cx="10515600" cy="1325563"/>
          </a:xfrm>
        </p:spPr>
        <p:txBody>
          <a:bodyPr/>
          <a:lstStyle/>
          <a:p>
            <a:r>
              <a:rPr lang="ja-JP" altLang="en-US" b="1" dirty="0" smtClean="0"/>
              <a:t>背景</a:t>
            </a:r>
            <a:endParaRPr kumimoji="1" lang="ja-JP" altLang="en-US" b="1" dirty="0"/>
          </a:p>
        </p:txBody>
      </p:sp>
      <p:sp>
        <p:nvSpPr>
          <p:cNvPr id="3" name="コンテンツ プレースホルダー 2"/>
          <p:cNvSpPr>
            <a:spLocks noGrp="1"/>
          </p:cNvSpPr>
          <p:nvPr>
            <p:ph idx="1"/>
          </p:nvPr>
        </p:nvSpPr>
        <p:spPr>
          <a:xfrm>
            <a:off x="838200" y="1367340"/>
            <a:ext cx="10643886" cy="4351338"/>
          </a:xfrm>
        </p:spPr>
        <p:txBody>
          <a:bodyPr/>
          <a:lstStyle/>
          <a:p>
            <a:r>
              <a:rPr kumimoji="1" lang="ja-JP" altLang="en-US" dirty="0" smtClean="0"/>
              <a:t>目標</a:t>
            </a:r>
            <a:r>
              <a:rPr kumimoji="1" lang="en-US" altLang="ja-JP" dirty="0" smtClean="0"/>
              <a:t>: </a:t>
            </a:r>
            <a:r>
              <a:rPr kumimoji="1" lang="ja-JP" altLang="en-US" dirty="0" smtClean="0"/>
              <a:t>傾聴型対話システムの構築</a:t>
            </a:r>
            <a:endParaRPr kumimoji="1" lang="en-US" altLang="ja-JP" dirty="0" smtClean="0"/>
          </a:p>
          <a:p>
            <a:endParaRPr lang="en-US" altLang="ja-JP" dirty="0"/>
          </a:p>
          <a:p>
            <a:endParaRPr kumimoji="1" lang="en-US" altLang="ja-JP" dirty="0" smtClean="0"/>
          </a:p>
          <a:p>
            <a:endParaRPr kumimoji="1" lang="en-US" altLang="ja-JP" dirty="0" smtClean="0"/>
          </a:p>
          <a:p>
            <a:endParaRPr lang="en-US" altLang="ja-JP" dirty="0" smtClean="0"/>
          </a:p>
          <a:p>
            <a:endParaRPr lang="en-US" altLang="ja-JP" dirty="0" smtClean="0"/>
          </a:p>
        </p:txBody>
      </p:sp>
      <p:pic>
        <p:nvPicPr>
          <p:cNvPr id="4"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403" y="2425680"/>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吹き出し 5"/>
          <p:cNvSpPr/>
          <p:nvPr/>
        </p:nvSpPr>
        <p:spPr>
          <a:xfrm>
            <a:off x="1615365" y="2085277"/>
            <a:ext cx="3940483" cy="460256"/>
          </a:xfrm>
          <a:prstGeom prst="wedgeRoundRectCallout">
            <a:avLst>
              <a:gd name="adj1" fmla="val -45336"/>
              <a:gd name="adj2" fmla="val 73000"/>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競技は何をご覧になりますか？</a:t>
            </a:r>
            <a:endParaRPr kumimoji="1" lang="ja-JP" altLang="en-US" sz="2000" dirty="0">
              <a:solidFill>
                <a:schemeClr val="tx1"/>
              </a:solidFill>
            </a:endParaRPr>
          </a:p>
        </p:txBody>
      </p:sp>
      <p:sp>
        <p:nvSpPr>
          <p:cNvPr id="8" name="角丸四角形吹き出し 7"/>
          <p:cNvSpPr/>
          <p:nvPr/>
        </p:nvSpPr>
        <p:spPr>
          <a:xfrm flipH="1">
            <a:off x="5624215" y="2766836"/>
            <a:ext cx="3229337" cy="428585"/>
          </a:xfrm>
          <a:prstGeom prst="wedgeRoundRectCallout">
            <a:avLst>
              <a:gd name="adj1" fmla="val -46639"/>
              <a:gd name="adj2" fmla="val 8410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rgbClr val="FF0000"/>
                </a:solidFill>
              </a:rPr>
              <a:t>(</a:t>
            </a:r>
            <a:r>
              <a:rPr kumimoji="1" lang="ja-JP" altLang="en-US" sz="2000" dirty="0" smtClean="0">
                <a:solidFill>
                  <a:srgbClr val="FF0000"/>
                </a:solidFill>
              </a:rPr>
              <a:t>何らかの競技</a:t>
            </a:r>
            <a:r>
              <a:rPr kumimoji="1" lang="en-US" altLang="ja-JP" sz="2000" dirty="0" smtClean="0">
                <a:solidFill>
                  <a:srgbClr val="FF0000"/>
                </a:solidFill>
              </a:rPr>
              <a:t>)</a:t>
            </a:r>
            <a:endParaRPr kumimoji="1" lang="ja-JP" altLang="en-US" sz="2000" dirty="0">
              <a:solidFill>
                <a:srgbClr val="FF0000"/>
              </a:solidFill>
            </a:endParaRPr>
          </a:p>
        </p:txBody>
      </p:sp>
      <p:sp>
        <p:nvSpPr>
          <p:cNvPr id="9" name="テキスト ボックス 8"/>
          <p:cNvSpPr txBox="1"/>
          <p:nvPr/>
        </p:nvSpPr>
        <p:spPr>
          <a:xfrm>
            <a:off x="4118542" y="2781455"/>
            <a:ext cx="1415772" cy="461665"/>
          </a:xfrm>
          <a:prstGeom prst="rect">
            <a:avLst/>
          </a:prstGeom>
          <a:noFill/>
          <a:ln w="28575">
            <a:noFill/>
          </a:ln>
        </p:spPr>
        <p:txBody>
          <a:bodyPr wrap="none" rtlCol="0">
            <a:spAutoFit/>
          </a:bodyPr>
          <a:lstStyle/>
          <a:p>
            <a:r>
              <a:rPr lang="ja-JP" altLang="en-US" sz="2400" b="1" u="sng" dirty="0" smtClean="0">
                <a:solidFill>
                  <a:srgbClr val="FF0000"/>
                </a:solidFill>
              </a:rPr>
              <a:t>予測可能</a:t>
            </a:r>
            <a:endParaRPr kumimoji="1" lang="ja-JP" altLang="en-US" sz="2400" b="1" u="sng" dirty="0">
              <a:solidFill>
                <a:srgbClr val="FF0000"/>
              </a:solidFill>
            </a:endParaRPr>
          </a:p>
        </p:txBody>
      </p:sp>
      <p:pic>
        <p:nvPicPr>
          <p:cNvPr id="10" name="Picture 2" descr="スーツを着た女性のイラスト（笑う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453" y="2911303"/>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1615365" y="3879679"/>
            <a:ext cx="7754046" cy="461665"/>
          </a:xfrm>
          <a:prstGeom prst="rect">
            <a:avLst/>
          </a:prstGeom>
          <a:noFill/>
          <a:ln w="28575">
            <a:noFill/>
          </a:ln>
        </p:spPr>
        <p:txBody>
          <a:bodyPr wrap="none" rtlCol="0">
            <a:spAutoFit/>
          </a:bodyPr>
          <a:lstStyle/>
          <a:p>
            <a:r>
              <a:rPr kumimoji="1" lang="ja-JP" altLang="en-US" sz="2400" b="1" u="sng" dirty="0" smtClean="0"/>
              <a:t>仮定</a:t>
            </a:r>
            <a:r>
              <a:rPr kumimoji="1" lang="en-US" altLang="ja-JP" sz="2400" b="1" u="sng" dirty="0" smtClean="0"/>
              <a:t>: </a:t>
            </a:r>
            <a:r>
              <a:rPr kumimoji="1" lang="ja-JP" altLang="en-US" sz="2400" b="1" u="sng" dirty="0" smtClean="0"/>
              <a:t>システム発話をコントロールするだけで対話可能</a:t>
            </a:r>
            <a:endParaRPr kumimoji="1" lang="ja-JP" altLang="en-US" sz="2400" b="1" u="sng" dirty="0"/>
          </a:p>
        </p:txBody>
      </p:sp>
      <p:sp>
        <p:nvSpPr>
          <p:cNvPr id="13" name="下矢印 12"/>
          <p:cNvSpPr/>
          <p:nvPr/>
        </p:nvSpPr>
        <p:spPr>
          <a:xfrm>
            <a:off x="4416142" y="4511080"/>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2077193" y="5257013"/>
            <a:ext cx="6647974" cy="461665"/>
          </a:xfrm>
          <a:prstGeom prst="rect">
            <a:avLst/>
          </a:prstGeom>
          <a:noFill/>
          <a:ln w="28575">
            <a:solidFill>
              <a:schemeClr val="accent1"/>
            </a:solidFill>
          </a:ln>
        </p:spPr>
        <p:txBody>
          <a:bodyPr wrap="none" rtlCol="0">
            <a:spAutoFit/>
          </a:bodyPr>
          <a:lstStyle/>
          <a:p>
            <a:r>
              <a:rPr kumimoji="1" lang="ja-JP" altLang="en-US" sz="2400" dirty="0" smtClean="0">
                <a:solidFill>
                  <a:srgbClr val="FF0000"/>
                </a:solidFill>
              </a:rPr>
              <a:t>予め用意した発話集合からシステム発話を選択</a:t>
            </a:r>
            <a:endParaRPr kumimoji="1" lang="ja-JP" altLang="en-US" sz="2400" dirty="0">
              <a:solidFill>
                <a:srgbClr val="FF0000"/>
              </a:solidFill>
            </a:endParaRPr>
          </a:p>
        </p:txBody>
      </p:sp>
      <p:sp>
        <p:nvSpPr>
          <p:cNvPr id="15" name="テキスト ボックス 14"/>
          <p:cNvSpPr txBox="1"/>
          <p:nvPr/>
        </p:nvSpPr>
        <p:spPr>
          <a:xfrm>
            <a:off x="2077193" y="6223316"/>
            <a:ext cx="5724644" cy="461665"/>
          </a:xfrm>
          <a:prstGeom prst="rect">
            <a:avLst/>
          </a:prstGeom>
          <a:noFill/>
          <a:ln w="28575">
            <a:solidFill>
              <a:schemeClr val="accent1"/>
            </a:solidFill>
          </a:ln>
        </p:spPr>
        <p:txBody>
          <a:bodyPr wrap="none" rtlCol="0">
            <a:spAutoFit/>
          </a:bodyPr>
          <a:lstStyle/>
          <a:p>
            <a:r>
              <a:rPr kumimoji="1" lang="ja-JP" altLang="en-US" sz="2400" dirty="0" smtClean="0">
                <a:solidFill>
                  <a:srgbClr val="FF0000"/>
                </a:solidFill>
              </a:rPr>
              <a:t>強化学習を用いて発話選択の戦略を獲得</a:t>
            </a:r>
            <a:endParaRPr kumimoji="1" lang="ja-JP" altLang="en-US" sz="2400" dirty="0">
              <a:solidFill>
                <a:srgbClr val="FF0000"/>
              </a:solidFill>
            </a:endParaRPr>
          </a:p>
        </p:txBody>
      </p:sp>
      <p:sp>
        <p:nvSpPr>
          <p:cNvPr id="16" name="加算 15"/>
          <p:cNvSpPr/>
          <p:nvPr/>
        </p:nvSpPr>
        <p:spPr>
          <a:xfrm>
            <a:off x="4474067" y="5681741"/>
            <a:ext cx="518508" cy="53928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615073" y="1919088"/>
            <a:ext cx="9838481" cy="255266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DDB77F4D-3D33-47AA-AD22-BFE68AB08F9E}" type="slidenum">
              <a:rPr kumimoji="1" lang="ja-JP" altLang="en-US" smtClean="0"/>
              <a:t>2</a:t>
            </a:fld>
            <a:endParaRPr kumimoji="1" lang="ja-JP" altLang="en-US"/>
          </a:p>
        </p:txBody>
      </p:sp>
    </p:spTree>
    <p:extLst>
      <p:ext uri="{BB962C8B-B14F-4D97-AF65-F5344CB8AC3E}">
        <p14:creationId xmlns:p14="http://schemas.microsoft.com/office/powerpoint/2010/main" val="1609980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評価実験</a:t>
            </a:r>
            <a:endParaRPr kumimoji="1" lang="ja-JP" altLang="en-US" b="1" dirty="0"/>
          </a:p>
        </p:txBody>
      </p:sp>
      <p:sp>
        <p:nvSpPr>
          <p:cNvPr id="3" name="コンテンツ プレースホルダー 2"/>
          <p:cNvSpPr>
            <a:spLocks noGrp="1"/>
          </p:cNvSpPr>
          <p:nvPr>
            <p:ph idx="1"/>
          </p:nvPr>
        </p:nvSpPr>
        <p:spPr>
          <a:xfrm>
            <a:off x="838200" y="1627732"/>
            <a:ext cx="10515600" cy="4668896"/>
          </a:xfrm>
        </p:spPr>
        <p:txBody>
          <a:bodyPr/>
          <a:lstStyle/>
          <a:p>
            <a:r>
              <a:rPr kumimoji="1" lang="ja-JP" altLang="en-US" dirty="0" smtClean="0"/>
              <a:t>ベースライン</a:t>
            </a:r>
            <a:endParaRPr kumimoji="1" lang="en-US" altLang="ja-JP" dirty="0" smtClean="0"/>
          </a:p>
          <a:p>
            <a:pPr lvl="1">
              <a:buFont typeface="Wingdings" panose="05000000000000000000" pitchFamily="2" charset="2"/>
              <a:buChar char="Ø"/>
            </a:pPr>
            <a:r>
              <a:rPr lang="ja-JP" altLang="en-US" dirty="0" smtClean="0"/>
              <a:t>対話行為を行動とする手法</a:t>
            </a:r>
            <a:r>
              <a:rPr lang="en-US" altLang="ja-JP" dirty="0" smtClean="0"/>
              <a:t>[</a:t>
            </a:r>
            <a:r>
              <a:rPr lang="ja-JP" altLang="en-US" dirty="0" smtClean="0"/>
              <a:t>西本 </a:t>
            </a:r>
            <a:r>
              <a:rPr lang="en-US" altLang="ja-JP" dirty="0" smtClean="0"/>
              <a:t>‘19]</a:t>
            </a:r>
          </a:p>
          <a:p>
            <a:pPr lvl="1">
              <a:buFont typeface="Wingdings" panose="05000000000000000000" pitchFamily="2" charset="2"/>
              <a:buChar char="Ø"/>
            </a:pPr>
            <a:r>
              <a:rPr kumimoji="1" lang="ja-JP" altLang="en-US" dirty="0" smtClean="0"/>
              <a:t>発話全てを行動とする手法</a:t>
            </a:r>
            <a:endParaRPr kumimoji="1" lang="en-US" altLang="ja-JP" dirty="0" smtClean="0"/>
          </a:p>
          <a:p>
            <a:pPr lvl="2">
              <a:buFontTx/>
              <a:buChar char="-"/>
            </a:pPr>
            <a:r>
              <a:rPr lang="ja-JP" altLang="en-US" dirty="0" smtClean="0"/>
              <a:t>状態</a:t>
            </a:r>
            <a:r>
              <a:rPr lang="en-US" altLang="ja-JP" dirty="0" smtClean="0"/>
              <a:t>: </a:t>
            </a:r>
            <a:r>
              <a:rPr lang="ja-JP" altLang="en-US" dirty="0" smtClean="0"/>
              <a:t>発話全て</a:t>
            </a:r>
            <a:r>
              <a:rPr lang="en-US" altLang="ja-JP" dirty="0" smtClean="0"/>
              <a:t>(117</a:t>
            </a:r>
            <a:r>
              <a:rPr lang="ja-JP" altLang="en-US" dirty="0" smtClean="0"/>
              <a:t>個</a:t>
            </a:r>
            <a:r>
              <a:rPr lang="en-US" altLang="ja-JP" dirty="0" smtClean="0"/>
              <a:t>)</a:t>
            </a:r>
          </a:p>
          <a:p>
            <a:pPr lvl="2">
              <a:buFontTx/>
              <a:buChar char="-"/>
            </a:pPr>
            <a:r>
              <a:rPr lang="ja-JP" altLang="en-US" dirty="0" smtClean="0"/>
              <a:t>行動</a:t>
            </a:r>
            <a:r>
              <a:rPr lang="en-US" altLang="ja-JP" dirty="0" smtClean="0"/>
              <a:t>: </a:t>
            </a:r>
            <a:r>
              <a:rPr lang="ja-JP" altLang="en-US" dirty="0" smtClean="0"/>
              <a:t>発話全て</a:t>
            </a:r>
            <a:r>
              <a:rPr lang="en-US" altLang="ja-JP" dirty="0" smtClean="0"/>
              <a:t>(117</a:t>
            </a:r>
            <a:r>
              <a:rPr lang="ja-JP" altLang="en-US" dirty="0" smtClean="0"/>
              <a:t>個</a:t>
            </a:r>
            <a:r>
              <a:rPr lang="en-US" altLang="ja-JP" dirty="0" smtClean="0"/>
              <a:t>)</a:t>
            </a:r>
          </a:p>
          <a:p>
            <a:pPr lvl="2">
              <a:buFontTx/>
              <a:buChar char="-"/>
            </a:pPr>
            <a:r>
              <a:rPr lang="ja-JP" altLang="en-US" dirty="0" smtClean="0"/>
              <a:t>報酬</a:t>
            </a:r>
            <a:r>
              <a:rPr lang="en-US" altLang="ja-JP" dirty="0" smtClean="0"/>
              <a:t>: </a:t>
            </a:r>
            <a:r>
              <a:rPr lang="ja-JP" altLang="en-US" dirty="0" smtClean="0"/>
              <a:t>提案手法と同様</a:t>
            </a:r>
            <a:endParaRPr lang="en-US" altLang="ja-JP" dirty="0"/>
          </a:p>
          <a:p>
            <a:r>
              <a:rPr kumimoji="1" lang="ja-JP" altLang="en-US" dirty="0" smtClean="0"/>
              <a:t>破綻の生じにくさの評価</a:t>
            </a:r>
            <a:endParaRPr kumimoji="1" lang="en-US" altLang="ja-JP" dirty="0" smtClean="0"/>
          </a:p>
          <a:p>
            <a:pPr lvl="1">
              <a:buFont typeface="Wingdings" panose="05000000000000000000" pitchFamily="2" charset="2"/>
              <a:buChar char="Ø"/>
            </a:pPr>
            <a:r>
              <a:rPr lang="en-US" altLang="ja-JP" dirty="0" smtClean="0"/>
              <a:t>10</a:t>
            </a:r>
            <a:r>
              <a:rPr lang="ja-JP" altLang="en-US" dirty="0" smtClean="0"/>
              <a:t>交換の対話を</a:t>
            </a:r>
            <a:r>
              <a:rPr lang="en-US" altLang="ja-JP" dirty="0" smtClean="0"/>
              <a:t>20</a:t>
            </a:r>
            <a:r>
              <a:rPr lang="ja-JP" altLang="en-US" dirty="0" smtClean="0"/>
              <a:t>セット，計</a:t>
            </a:r>
            <a:r>
              <a:rPr lang="en-US" altLang="ja-JP" dirty="0" smtClean="0"/>
              <a:t>200</a:t>
            </a:r>
            <a:r>
              <a:rPr lang="ja-JP" altLang="en-US" dirty="0" smtClean="0"/>
              <a:t>交換を行う</a:t>
            </a:r>
            <a:endParaRPr lang="en-US" altLang="ja-JP" dirty="0" smtClean="0"/>
          </a:p>
          <a:p>
            <a:pPr lvl="1">
              <a:buFont typeface="Wingdings" panose="05000000000000000000" pitchFamily="2" charset="2"/>
              <a:buChar char="Ø"/>
            </a:pPr>
            <a:r>
              <a:rPr kumimoji="1" lang="ja-JP" altLang="en-US" dirty="0" smtClean="0"/>
              <a:t>各交換について破綻かどうかを一定の基準に沿って主観評価</a:t>
            </a:r>
            <a:endParaRPr kumimoji="1" lang="en-US" altLang="ja-JP" dirty="0" smtClean="0"/>
          </a:p>
          <a:p>
            <a:r>
              <a:rPr lang="ja-JP" altLang="en-US" dirty="0" smtClean="0"/>
              <a:t>学習時間に関する評価</a:t>
            </a:r>
            <a:endParaRPr lang="en-US" altLang="ja-JP" dirty="0" smtClean="0"/>
          </a:p>
          <a:p>
            <a:pPr lvl="1">
              <a:buFont typeface="Wingdings" panose="05000000000000000000" pitchFamily="2" charset="2"/>
              <a:buChar char="Ø"/>
            </a:pPr>
            <a:endParaRPr lang="en-US" altLang="ja-JP" dirty="0" smtClean="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20</a:t>
            </a:fld>
            <a:endParaRPr kumimoji="1" lang="ja-JP" altLang="en-US"/>
          </a:p>
        </p:txBody>
      </p:sp>
    </p:spTree>
    <p:extLst>
      <p:ext uri="{BB962C8B-B14F-4D97-AF65-F5344CB8AC3E}">
        <p14:creationId xmlns:p14="http://schemas.microsoft.com/office/powerpoint/2010/main" val="3419884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学習</a:t>
            </a:r>
            <a:r>
              <a:rPr kumimoji="1" lang="ja-JP" altLang="en-US" b="1" dirty="0" smtClean="0"/>
              <a:t>条件</a:t>
            </a:r>
            <a:endParaRPr kumimoji="1" lang="ja-JP" altLang="en-US"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455235"/>
                <a:ext cx="10863805" cy="4351338"/>
              </a:xfrm>
            </p:spPr>
            <p:txBody>
              <a:bodyPr/>
              <a:lstStyle/>
              <a:p>
                <a:r>
                  <a:rPr kumimoji="1" lang="ja-JP" altLang="en-US" dirty="0" smtClean="0"/>
                  <a:t>発話集合</a:t>
                </a:r>
                <a:r>
                  <a:rPr kumimoji="1" lang="en-US" altLang="ja-JP" dirty="0" smtClean="0"/>
                  <a:t>: </a:t>
                </a:r>
                <a:r>
                  <a:rPr kumimoji="1" lang="ja-JP" altLang="en-US" dirty="0" smtClean="0"/>
                  <a:t>雑談対話コーパス</a:t>
                </a:r>
                <a:r>
                  <a:rPr lang="en-US" altLang="ja-JP" dirty="0" smtClean="0"/>
                  <a:t>Hazumi1902</a:t>
                </a:r>
                <a:r>
                  <a:rPr kumimoji="1" lang="ja-JP" altLang="en-US" dirty="0" smtClean="0"/>
                  <a:t>から抜粋</a:t>
                </a:r>
                <a:endParaRPr kumimoji="1" lang="en-US" altLang="ja-JP" dirty="0" smtClean="0"/>
              </a:p>
              <a:p>
                <a:pPr marL="457200" lvl="1" indent="0">
                  <a:buNone/>
                </a:pPr>
                <a:r>
                  <a:rPr lang="en-US" altLang="ja-JP" dirty="0" smtClean="0"/>
                  <a:t>- </a:t>
                </a:r>
                <a:r>
                  <a:rPr lang="ja-JP" altLang="en-US" dirty="0" smtClean="0"/>
                  <a:t>話題「スポーツ」「音楽」「食事」「旅行」と，どの話題にも用いられる「</a:t>
                </a:r>
                <a:r>
                  <a:rPr lang="en-US" altLang="ja-JP" dirty="0" smtClean="0"/>
                  <a:t>default</a:t>
                </a:r>
                <a:r>
                  <a:rPr lang="ja-JP" altLang="en-US" dirty="0" smtClean="0"/>
                  <a:t>」発話に関する計</a:t>
                </a:r>
                <a:r>
                  <a:rPr lang="en-US" altLang="ja-JP" dirty="0" smtClean="0"/>
                  <a:t>117</a:t>
                </a:r>
                <a:r>
                  <a:rPr lang="ja-JP" altLang="en-US" dirty="0" smtClean="0"/>
                  <a:t>発話</a:t>
                </a:r>
                <a:endParaRPr kumimoji="1" lang="en-US" altLang="ja-JP" dirty="0" smtClean="0"/>
              </a:p>
              <a:p>
                <a:r>
                  <a:rPr lang="ja-JP" altLang="en-US" dirty="0"/>
                  <a:t>学習</a:t>
                </a:r>
                <a:r>
                  <a:rPr lang="ja-JP" altLang="en-US" dirty="0" smtClean="0"/>
                  <a:t>方法</a:t>
                </a:r>
                <a:r>
                  <a:rPr lang="en-US" altLang="ja-JP" dirty="0" smtClean="0"/>
                  <a:t>: Q</a:t>
                </a:r>
                <a:r>
                  <a:rPr lang="ja-JP" altLang="en-US" dirty="0" smtClean="0"/>
                  <a:t>学習</a:t>
                </a:r>
                <a:endParaRPr lang="en-US" altLang="ja-JP" dirty="0" smtClean="0"/>
              </a:p>
              <a:p>
                <a:pPr marL="457200" lvl="1" indent="0">
                  <a:buNone/>
                </a:pPr>
                <a:r>
                  <a:rPr lang="en-US" altLang="ja-JP" b="0" dirty="0" smtClean="0"/>
                  <a:t>- </a:t>
                </a:r>
                <a14:m>
                  <m:oMath xmlns:m="http://schemas.openxmlformats.org/officeDocument/2006/math">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𝑡</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𝛼</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𝛾</m:t>
                    </m:r>
                    <m:r>
                      <m:rPr>
                        <m:sty m:val="p"/>
                      </m:rPr>
                      <a:rPr lang="en-US" altLang="ja-JP" b="0" i="0" smtClean="0">
                        <a:latin typeface="Cambria Math" panose="02040503050406030204" pitchFamily="18" charset="0"/>
                        <a:ea typeface="Cambria Math" panose="02040503050406030204" pitchFamily="18" charset="0"/>
                      </a:rPr>
                      <m:t>max</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 </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𝑄</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𝑎</m:t>
                        </m:r>
                      </m:e>
                      <m:sub>
                        <m:r>
                          <a:rPr lang="en-US" altLang="ja-JP" b="0" i="1" smtClean="0">
                            <a:latin typeface="Cambria Math" panose="02040503050406030204" pitchFamily="18" charset="0"/>
                            <a:ea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oMath>
                </a14:m>
                <a:endParaRPr lang="en-US" altLang="ja-JP" dirty="0" smtClean="0"/>
              </a:p>
              <a:p>
                <a:pPr marL="457200" lvl="1" indent="0">
                  <a:buNone/>
                </a:pPr>
                <a:r>
                  <a:rPr lang="en-US" altLang="ja-JP" b="0" dirty="0" smtClean="0"/>
                  <a:t>- </a:t>
                </a:r>
                <a14:m>
                  <m:oMath xmlns:m="http://schemas.openxmlformats.org/officeDocument/2006/math">
                    <m:r>
                      <a:rPr lang="ja-JP" altLang="en-US" b="0" i="1" dirty="0">
                        <a:latin typeface="Cambria Math" panose="02040503050406030204" pitchFamily="18" charset="0"/>
                      </a:rPr>
                      <m:t>学習率</m:t>
                    </m:r>
                    <m:r>
                      <a:rPr lang="en-US" altLang="ja-JP" b="0" i="1" smtClean="0">
                        <a:latin typeface="Cambria Math" panose="02040503050406030204" pitchFamily="18" charset="0"/>
                      </a:rPr>
                      <m:t>𝛼</m:t>
                    </m:r>
                    <m:r>
                      <a:rPr lang="en-US" altLang="ja-JP" b="0" i="1" smtClean="0">
                        <a:latin typeface="Cambria Math" panose="02040503050406030204" pitchFamily="18" charset="0"/>
                      </a:rPr>
                      <m:t>=0.1, </m:t>
                    </m:r>
                    <m:r>
                      <a:rPr lang="ja-JP" altLang="en-US" i="1">
                        <a:latin typeface="Cambria Math" panose="02040503050406030204" pitchFamily="18" charset="0"/>
                      </a:rPr>
                      <m:t>割引率</m:t>
                    </m:r>
                    <m:r>
                      <a:rPr lang="en-US" altLang="ja-JP" b="0" i="1" smtClean="0">
                        <a:latin typeface="Cambria Math" panose="02040503050406030204" pitchFamily="18" charset="0"/>
                      </a:rPr>
                      <m:t>𝛾</m:t>
                    </m:r>
                    <m:r>
                      <a:rPr lang="en-US" altLang="ja-JP" b="0" i="1" smtClean="0">
                        <a:latin typeface="Cambria Math" panose="02040503050406030204" pitchFamily="18" charset="0"/>
                      </a:rPr>
                      <m:t>=0.9,</m:t>
                    </m:r>
                    <m:r>
                      <a:rPr lang="ja-JP" altLang="en-US" i="1">
                        <a:latin typeface="Cambria Math" panose="02040503050406030204" pitchFamily="18" charset="0"/>
                      </a:rPr>
                      <m:t>状態</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ja-JP" altLang="en-US" i="1">
                        <a:latin typeface="Cambria Math" panose="02040503050406030204" pitchFamily="18" charset="0"/>
                      </a:rPr>
                      <m:t>行動</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ja-JP" altLang="en-US" i="1">
                        <a:latin typeface="Cambria Math" panose="02040503050406030204" pitchFamily="18" charset="0"/>
                      </a:rPr>
                      <m:t>報酬</m:t>
                    </m:r>
                    <m:r>
                      <a:rPr lang="en-US" altLang="ja-JP" b="0" i="1" smtClean="0">
                        <a:latin typeface="Cambria Math" panose="02040503050406030204" pitchFamily="18" charset="0"/>
                      </a:rPr>
                      <m:t>𝑟</m:t>
                    </m:r>
                  </m:oMath>
                </a14:m>
                <a:endParaRPr lang="en-US" altLang="ja-JP" dirty="0" smtClean="0"/>
              </a:p>
              <a:p>
                <a:r>
                  <a:rPr lang="ja-JP" altLang="en-US" dirty="0" smtClean="0"/>
                  <a:t>エピソード数</a:t>
                </a:r>
                <a:r>
                  <a:rPr lang="en-US" altLang="ja-JP" dirty="0" smtClean="0"/>
                  <a:t>: </a:t>
                </a:r>
                <a:r>
                  <a:rPr lang="ja-JP" altLang="en-US" dirty="0" smtClean="0"/>
                  <a:t>十分に学習できる回数</a:t>
                </a:r>
                <a:endParaRPr lang="en-US" altLang="ja-JP" dirty="0" smtClean="0"/>
              </a:p>
              <a:p>
                <a:pPr marL="457200" lvl="1" indent="0">
                  <a:buNone/>
                </a:pPr>
                <a:r>
                  <a:rPr lang="en-US" altLang="ja-JP" dirty="0" smtClean="0"/>
                  <a:t>- 10</a:t>
                </a:r>
                <a:r>
                  <a:rPr lang="ja-JP" altLang="en-US" dirty="0" smtClean="0"/>
                  <a:t>交換を</a:t>
                </a:r>
                <a:r>
                  <a:rPr lang="en-US" altLang="ja-JP" dirty="0" smtClean="0"/>
                  <a:t>1</a:t>
                </a:r>
                <a:r>
                  <a:rPr lang="ja-JP" altLang="en-US" dirty="0" smtClean="0"/>
                  <a:t>エピソードとした．</a:t>
                </a:r>
                <a:r>
                  <a:rPr lang="en-US" altLang="ja-JP" dirty="0" smtClean="0"/>
                  <a:t>(</a:t>
                </a:r>
                <a:r>
                  <a:rPr lang="ja-JP" altLang="en-US" dirty="0" smtClean="0"/>
                  <a:t>交換</a:t>
                </a:r>
                <a:r>
                  <a:rPr lang="en-US" altLang="ja-JP" dirty="0" smtClean="0"/>
                  <a:t>: </a:t>
                </a:r>
                <a:r>
                  <a:rPr lang="ja-JP" altLang="en-US" dirty="0" smtClean="0"/>
                  <a:t>システム発話とユーザ発話の</a:t>
                </a:r>
                <a:r>
                  <a:rPr lang="en-US" altLang="ja-JP" dirty="0" smtClean="0"/>
                  <a:t>1</a:t>
                </a:r>
                <a:r>
                  <a:rPr lang="ja-JP" altLang="en-US" dirty="0" smtClean="0"/>
                  <a:t>対</a:t>
                </a:r>
                <a:r>
                  <a:rPr lang="en-US" altLang="ja-JP"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455235"/>
                <a:ext cx="10863805" cy="4351338"/>
              </a:xfrm>
              <a:blipFill>
                <a:blip r:embed="rId3"/>
                <a:stretch>
                  <a:fillRect l="-1010" t="-2381"/>
                </a:stretch>
              </a:blipFill>
            </p:spPr>
            <p:txBody>
              <a:bodyPr/>
              <a:lstStyle/>
              <a:p>
                <a:r>
                  <a:rPr lang="ja-JP" altLang="en-US">
                    <a:noFill/>
                  </a:rPr>
                  <a:t> </a:t>
                </a:r>
              </a:p>
            </p:txBody>
          </p:sp>
        </mc:Fallback>
      </mc:AlternateContent>
      <p:graphicFrame>
        <p:nvGraphicFramePr>
          <p:cNvPr id="5" name="表 4"/>
          <p:cNvGraphicFramePr>
            <a:graphicFrameLocks noGrp="1"/>
          </p:cNvGraphicFramePr>
          <p:nvPr>
            <p:extLst>
              <p:ext uri="{D42A27DB-BD31-4B8C-83A1-F6EECF244321}">
                <p14:modId xmlns:p14="http://schemas.microsoft.com/office/powerpoint/2010/main" val="2784452058"/>
              </p:ext>
            </p:extLst>
          </p:nvPr>
        </p:nvGraphicFramePr>
        <p:xfrm>
          <a:off x="1225665" y="4874839"/>
          <a:ext cx="10013353" cy="1483360"/>
        </p:xfrm>
        <a:graphic>
          <a:graphicData uri="http://schemas.openxmlformats.org/drawingml/2006/table">
            <a:tbl>
              <a:tblPr firstRow="1" bandRow="1">
                <a:tableStyleId>{5C22544A-7EE6-4342-B048-85BDC9FD1C3A}</a:tableStyleId>
              </a:tblPr>
              <a:tblGrid>
                <a:gridCol w="4249160">
                  <a:extLst>
                    <a:ext uri="{9D8B030D-6E8A-4147-A177-3AD203B41FA5}">
                      <a16:colId xmlns:a16="http://schemas.microsoft.com/office/drawing/2014/main" val="1034276997"/>
                    </a:ext>
                  </a:extLst>
                </a:gridCol>
                <a:gridCol w="2576990">
                  <a:extLst>
                    <a:ext uri="{9D8B030D-6E8A-4147-A177-3AD203B41FA5}">
                      <a16:colId xmlns:a16="http://schemas.microsoft.com/office/drawing/2014/main" val="880108087"/>
                    </a:ext>
                  </a:extLst>
                </a:gridCol>
                <a:gridCol w="3187203">
                  <a:extLst>
                    <a:ext uri="{9D8B030D-6E8A-4147-A177-3AD203B41FA5}">
                      <a16:colId xmlns:a16="http://schemas.microsoft.com/office/drawing/2014/main" val="3129009334"/>
                    </a:ext>
                  </a:extLst>
                </a:gridCol>
              </a:tblGrid>
              <a:tr h="370840">
                <a:tc>
                  <a:txBody>
                    <a:bodyPr/>
                    <a:lstStyle/>
                    <a:p>
                      <a:endParaRPr kumimoji="1" lang="ja-JP" altLang="en-US" dirty="0"/>
                    </a:p>
                  </a:txBody>
                  <a:tcPr/>
                </a:tc>
                <a:tc>
                  <a:txBody>
                    <a:bodyPr/>
                    <a:lstStyle/>
                    <a:p>
                      <a:r>
                        <a:rPr kumimoji="1" lang="ja-JP" altLang="en-US" dirty="0" smtClean="0"/>
                        <a:t>探索空間のサイズ</a:t>
                      </a:r>
                      <a:endParaRPr kumimoji="1" lang="ja-JP" altLang="en-US" dirty="0"/>
                    </a:p>
                  </a:txBody>
                  <a:tcPr/>
                </a:tc>
                <a:tc>
                  <a:txBody>
                    <a:bodyPr/>
                    <a:lstStyle/>
                    <a:p>
                      <a:r>
                        <a:rPr kumimoji="1" lang="ja-JP" altLang="en-US" dirty="0" smtClean="0"/>
                        <a:t>エピソード数</a:t>
                      </a:r>
                      <a:endParaRPr kumimoji="1" lang="ja-JP" altLang="en-US" dirty="0"/>
                    </a:p>
                  </a:txBody>
                  <a:tcPr/>
                </a:tc>
                <a:extLst>
                  <a:ext uri="{0D108BD9-81ED-4DB2-BD59-A6C34878D82A}">
                    <a16:rowId xmlns:a16="http://schemas.microsoft.com/office/drawing/2014/main" val="1451274168"/>
                  </a:ext>
                </a:extLst>
              </a:tr>
              <a:tr h="370840">
                <a:tc>
                  <a:txBody>
                    <a:bodyPr/>
                    <a:lstStyle/>
                    <a:p>
                      <a:r>
                        <a:rPr kumimoji="1" lang="ja-JP" altLang="en-US" dirty="0" smtClean="0"/>
                        <a:t>提案手法</a:t>
                      </a:r>
                      <a:endParaRPr kumimoji="1" lang="ja-JP" altLang="en-US" dirty="0"/>
                    </a:p>
                  </a:txBody>
                  <a:tcPr/>
                </a:tc>
                <a:tc>
                  <a:txBody>
                    <a:bodyPr/>
                    <a:lstStyle/>
                    <a:p>
                      <a:pPr algn="r"/>
                      <a:r>
                        <a:rPr kumimoji="1" lang="en-US" altLang="ja-JP" dirty="0" smtClean="0"/>
                        <a:t>34578</a:t>
                      </a:r>
                      <a:endParaRPr kumimoji="1" lang="ja-JP" altLang="en-US" dirty="0"/>
                    </a:p>
                  </a:txBody>
                  <a:tcPr/>
                </a:tc>
                <a:tc>
                  <a:txBody>
                    <a:bodyPr/>
                    <a:lstStyle/>
                    <a:p>
                      <a:pPr algn="r"/>
                      <a:r>
                        <a:rPr kumimoji="1" lang="en-US" altLang="ja-JP" dirty="0" smtClean="0"/>
                        <a:t>179000</a:t>
                      </a:r>
                      <a:endParaRPr kumimoji="1" lang="ja-JP" altLang="en-US" dirty="0"/>
                    </a:p>
                  </a:txBody>
                  <a:tcPr/>
                </a:tc>
                <a:extLst>
                  <a:ext uri="{0D108BD9-81ED-4DB2-BD59-A6C34878D82A}">
                    <a16:rowId xmlns:a16="http://schemas.microsoft.com/office/drawing/2014/main" val="1834405344"/>
                  </a:ext>
                </a:extLst>
              </a:tr>
              <a:tr h="370840">
                <a:tc>
                  <a:txBody>
                    <a:bodyPr/>
                    <a:lstStyle/>
                    <a:p>
                      <a:r>
                        <a:rPr kumimoji="1" lang="ja-JP" altLang="en-US" dirty="0" smtClean="0"/>
                        <a:t>対話行為を行動とする手法</a:t>
                      </a:r>
                      <a:endParaRPr kumimoji="1" lang="ja-JP" altLang="en-US" dirty="0"/>
                    </a:p>
                  </a:txBody>
                  <a:tcPr/>
                </a:tc>
                <a:tc>
                  <a:txBody>
                    <a:bodyPr/>
                    <a:lstStyle/>
                    <a:p>
                      <a:pPr algn="r"/>
                      <a:r>
                        <a:rPr kumimoji="1" lang="en-US" altLang="ja-JP" dirty="0" smtClean="0"/>
                        <a:t>192</a:t>
                      </a:r>
                      <a:endParaRPr kumimoji="1" lang="ja-JP" altLang="en-US" dirty="0"/>
                    </a:p>
                  </a:txBody>
                  <a:tcPr/>
                </a:tc>
                <a:tc>
                  <a:txBody>
                    <a:bodyPr/>
                    <a:lstStyle/>
                    <a:p>
                      <a:pPr algn="r"/>
                      <a:r>
                        <a:rPr kumimoji="1" lang="en-US" altLang="ja-JP" dirty="0" smtClean="0"/>
                        <a:t>1000</a:t>
                      </a:r>
                      <a:endParaRPr kumimoji="1" lang="ja-JP" altLang="en-US" dirty="0"/>
                    </a:p>
                  </a:txBody>
                  <a:tcPr/>
                </a:tc>
                <a:extLst>
                  <a:ext uri="{0D108BD9-81ED-4DB2-BD59-A6C34878D82A}">
                    <a16:rowId xmlns:a16="http://schemas.microsoft.com/office/drawing/2014/main" val="1048293531"/>
                  </a:ext>
                </a:extLst>
              </a:tr>
              <a:tr h="370840">
                <a:tc>
                  <a:txBody>
                    <a:bodyPr/>
                    <a:lstStyle/>
                    <a:p>
                      <a:r>
                        <a:rPr kumimoji="1" lang="ja-JP" altLang="en-US" dirty="0" smtClean="0"/>
                        <a:t>発話全てを行動とする手法</a:t>
                      </a:r>
                      <a:endParaRPr kumimoji="1" lang="ja-JP" altLang="en-US" dirty="0"/>
                    </a:p>
                  </a:txBody>
                  <a:tcPr/>
                </a:tc>
                <a:tc>
                  <a:txBody>
                    <a:bodyPr/>
                    <a:lstStyle/>
                    <a:p>
                      <a:pPr algn="r"/>
                      <a:r>
                        <a:rPr kumimoji="1" lang="en-US" altLang="ja-JP" dirty="0" smtClean="0"/>
                        <a:t>82134</a:t>
                      </a:r>
                      <a:endParaRPr kumimoji="1" lang="ja-JP" altLang="en-US" dirty="0"/>
                    </a:p>
                  </a:txBody>
                  <a:tcPr/>
                </a:tc>
                <a:tc>
                  <a:txBody>
                    <a:bodyPr/>
                    <a:lstStyle/>
                    <a:p>
                      <a:pPr algn="r"/>
                      <a:r>
                        <a:rPr kumimoji="1" lang="en-US" altLang="ja-JP" dirty="0" smtClean="0"/>
                        <a:t>428000</a:t>
                      </a:r>
                      <a:endParaRPr kumimoji="1" lang="ja-JP" altLang="en-US" dirty="0"/>
                    </a:p>
                  </a:txBody>
                  <a:tcPr/>
                </a:tc>
                <a:extLst>
                  <a:ext uri="{0D108BD9-81ED-4DB2-BD59-A6C34878D82A}">
                    <a16:rowId xmlns:a16="http://schemas.microsoft.com/office/drawing/2014/main" val="3267308464"/>
                  </a:ext>
                </a:extLst>
              </a:tr>
            </a:tbl>
          </a:graphicData>
        </a:graphic>
      </p:graphicFrame>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21</a:t>
            </a:fld>
            <a:endParaRPr kumimoji="1" lang="ja-JP" altLang="en-US"/>
          </a:p>
        </p:txBody>
      </p:sp>
    </p:spTree>
    <p:extLst>
      <p:ext uri="{BB962C8B-B14F-4D97-AF65-F5344CB8AC3E}">
        <p14:creationId xmlns:p14="http://schemas.microsoft.com/office/powerpoint/2010/main" val="3457080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 </a:t>
            </a:r>
            <a:r>
              <a:rPr kumimoji="1" lang="ja-JP" altLang="en-US" b="1" dirty="0" smtClean="0"/>
              <a:t>破綻の生じにくさ</a:t>
            </a:r>
            <a:endParaRPr kumimoji="1" lang="ja-JP" altLang="en-US" b="1" dirty="0"/>
          </a:p>
        </p:txBody>
      </p:sp>
      <p:graphicFrame>
        <p:nvGraphicFramePr>
          <p:cNvPr id="22" name="コンテンツ プレースホルダー 21"/>
          <p:cNvGraphicFramePr>
            <a:graphicFrameLocks noGrp="1"/>
          </p:cNvGraphicFramePr>
          <p:nvPr>
            <p:ph idx="1"/>
            <p:extLst>
              <p:ext uri="{D42A27DB-BD31-4B8C-83A1-F6EECF244321}">
                <p14:modId xmlns:p14="http://schemas.microsoft.com/office/powerpoint/2010/main" val="4022671560"/>
              </p:ext>
            </p:extLst>
          </p:nvPr>
        </p:nvGraphicFramePr>
        <p:xfrm>
          <a:off x="750517" y="3470158"/>
          <a:ext cx="9972555" cy="2348015"/>
        </p:xfrm>
        <a:graphic>
          <a:graphicData uri="http://schemas.openxmlformats.org/drawingml/2006/table">
            <a:tbl>
              <a:tblPr firstRow="1" bandRow="1">
                <a:tableStyleId>{5C22544A-7EE6-4342-B048-85BDC9FD1C3A}</a:tableStyleId>
              </a:tblPr>
              <a:tblGrid>
                <a:gridCol w="3861123">
                  <a:extLst>
                    <a:ext uri="{9D8B030D-6E8A-4147-A177-3AD203B41FA5}">
                      <a16:colId xmlns:a16="http://schemas.microsoft.com/office/drawing/2014/main" val="3779166334"/>
                    </a:ext>
                  </a:extLst>
                </a:gridCol>
                <a:gridCol w="2152891">
                  <a:extLst>
                    <a:ext uri="{9D8B030D-6E8A-4147-A177-3AD203B41FA5}">
                      <a16:colId xmlns:a16="http://schemas.microsoft.com/office/drawing/2014/main" val="4078233857"/>
                    </a:ext>
                  </a:extLst>
                </a:gridCol>
                <a:gridCol w="928545">
                  <a:extLst>
                    <a:ext uri="{9D8B030D-6E8A-4147-A177-3AD203B41FA5}">
                      <a16:colId xmlns:a16="http://schemas.microsoft.com/office/drawing/2014/main" val="2486183654"/>
                    </a:ext>
                  </a:extLst>
                </a:gridCol>
                <a:gridCol w="3029996">
                  <a:extLst>
                    <a:ext uri="{9D8B030D-6E8A-4147-A177-3AD203B41FA5}">
                      <a16:colId xmlns:a16="http://schemas.microsoft.com/office/drawing/2014/main" val="4212045093"/>
                    </a:ext>
                  </a:extLst>
                </a:gridCol>
              </a:tblGrid>
              <a:tr h="589021">
                <a:tc>
                  <a:txBody>
                    <a:bodyPr/>
                    <a:lstStyle/>
                    <a:p>
                      <a:endParaRPr kumimoji="1" lang="ja-JP" altLang="en-US" sz="2400" dirty="0"/>
                    </a:p>
                  </a:txBody>
                  <a:tcPr/>
                </a:tc>
                <a:tc>
                  <a:txBody>
                    <a:bodyPr/>
                    <a:lstStyle/>
                    <a:p>
                      <a:r>
                        <a:rPr kumimoji="1" lang="ja-JP" altLang="en-US" sz="2400" dirty="0" smtClean="0"/>
                        <a:t>破綻ではない</a:t>
                      </a:r>
                      <a:endParaRPr kumimoji="1" lang="ja-JP" altLang="en-US" sz="2400" dirty="0"/>
                    </a:p>
                  </a:txBody>
                  <a:tcPr/>
                </a:tc>
                <a:tc>
                  <a:txBody>
                    <a:bodyPr/>
                    <a:lstStyle/>
                    <a:p>
                      <a:r>
                        <a:rPr kumimoji="1" lang="ja-JP" altLang="en-US" sz="2400" dirty="0" smtClean="0"/>
                        <a:t>破綻</a:t>
                      </a:r>
                      <a:endParaRPr kumimoji="1" lang="ja-JP" altLang="en-US" sz="2400" dirty="0"/>
                    </a:p>
                  </a:txBody>
                  <a:tcPr/>
                </a:tc>
                <a:tc>
                  <a:txBody>
                    <a:bodyPr/>
                    <a:lstStyle/>
                    <a:p>
                      <a:r>
                        <a:rPr kumimoji="1" lang="ja-JP" altLang="en-US" sz="2400" dirty="0" smtClean="0"/>
                        <a:t>破綻の割合</a:t>
                      </a:r>
                      <a:endParaRPr kumimoji="1" lang="ja-JP" altLang="en-US" sz="2400" dirty="0"/>
                    </a:p>
                  </a:txBody>
                  <a:tcPr/>
                </a:tc>
                <a:extLst>
                  <a:ext uri="{0D108BD9-81ED-4DB2-BD59-A6C34878D82A}">
                    <a16:rowId xmlns:a16="http://schemas.microsoft.com/office/drawing/2014/main" val="3301990241"/>
                  </a:ext>
                </a:extLst>
              </a:tr>
              <a:tr h="580952">
                <a:tc>
                  <a:txBody>
                    <a:bodyPr/>
                    <a:lstStyle/>
                    <a:p>
                      <a:r>
                        <a:rPr kumimoji="1" lang="ja-JP" altLang="en-US" sz="2400" dirty="0" smtClean="0"/>
                        <a:t>提案手法</a:t>
                      </a:r>
                      <a:endParaRPr kumimoji="1" lang="ja-JP" altLang="en-US" sz="2400" dirty="0"/>
                    </a:p>
                  </a:txBody>
                  <a:tcPr/>
                </a:tc>
                <a:tc>
                  <a:txBody>
                    <a:bodyPr/>
                    <a:lstStyle/>
                    <a:p>
                      <a:r>
                        <a:rPr kumimoji="1" lang="en-US" altLang="ja-JP" sz="2400" dirty="0" smtClean="0"/>
                        <a:t>190</a:t>
                      </a:r>
                      <a:endParaRPr kumimoji="1" lang="ja-JP" altLang="en-US" sz="2400" dirty="0"/>
                    </a:p>
                  </a:txBody>
                  <a:tcPr/>
                </a:tc>
                <a:tc>
                  <a:txBody>
                    <a:bodyPr/>
                    <a:lstStyle/>
                    <a:p>
                      <a:pPr algn="r"/>
                      <a:r>
                        <a:rPr kumimoji="1" lang="en-US" altLang="ja-JP" sz="2400" dirty="0" smtClean="0"/>
                        <a:t>10</a:t>
                      </a:r>
                      <a:endParaRPr kumimoji="1" lang="ja-JP" altLang="en-US" sz="2400" dirty="0"/>
                    </a:p>
                  </a:txBody>
                  <a:tcPr/>
                </a:tc>
                <a:tc>
                  <a:txBody>
                    <a:bodyPr/>
                    <a:lstStyle/>
                    <a:p>
                      <a:pPr algn="r"/>
                      <a:r>
                        <a:rPr kumimoji="1" lang="en-US" altLang="ja-JP" sz="2400" dirty="0" smtClean="0"/>
                        <a:t>5.0%</a:t>
                      </a:r>
                      <a:endParaRPr kumimoji="1" lang="ja-JP" altLang="en-US" sz="2400" dirty="0"/>
                    </a:p>
                  </a:txBody>
                  <a:tcPr/>
                </a:tc>
                <a:extLst>
                  <a:ext uri="{0D108BD9-81ED-4DB2-BD59-A6C34878D82A}">
                    <a16:rowId xmlns:a16="http://schemas.microsoft.com/office/drawing/2014/main" val="609001924"/>
                  </a:ext>
                </a:extLst>
              </a:tr>
              <a:tr h="589021">
                <a:tc>
                  <a:txBody>
                    <a:bodyPr/>
                    <a:lstStyle/>
                    <a:p>
                      <a:r>
                        <a:rPr kumimoji="1" lang="ja-JP" altLang="en-US" sz="2400" dirty="0" smtClean="0"/>
                        <a:t>対話行為を行動とする手法</a:t>
                      </a:r>
                      <a:endParaRPr kumimoji="1" lang="ja-JP" altLang="en-US" sz="2400" dirty="0"/>
                    </a:p>
                  </a:txBody>
                  <a:tcPr/>
                </a:tc>
                <a:tc>
                  <a:txBody>
                    <a:bodyPr/>
                    <a:lstStyle/>
                    <a:p>
                      <a:r>
                        <a:rPr kumimoji="1" lang="en-US" altLang="ja-JP" sz="2400" dirty="0" smtClean="0"/>
                        <a:t>166</a:t>
                      </a:r>
                      <a:endParaRPr kumimoji="1" lang="ja-JP" altLang="en-US" sz="2400" dirty="0"/>
                    </a:p>
                  </a:txBody>
                  <a:tcPr/>
                </a:tc>
                <a:tc>
                  <a:txBody>
                    <a:bodyPr/>
                    <a:lstStyle/>
                    <a:p>
                      <a:pPr algn="r"/>
                      <a:r>
                        <a:rPr kumimoji="1" lang="en-US" altLang="ja-JP" sz="2400" dirty="0" smtClean="0"/>
                        <a:t>34</a:t>
                      </a:r>
                      <a:endParaRPr kumimoji="1" lang="ja-JP" altLang="en-US" sz="2400" dirty="0"/>
                    </a:p>
                  </a:txBody>
                  <a:tcPr/>
                </a:tc>
                <a:tc>
                  <a:txBody>
                    <a:bodyPr/>
                    <a:lstStyle/>
                    <a:p>
                      <a:pPr algn="r"/>
                      <a:r>
                        <a:rPr kumimoji="1" lang="en-US" altLang="ja-JP" sz="2400" dirty="0" smtClean="0"/>
                        <a:t>17%</a:t>
                      </a:r>
                      <a:endParaRPr kumimoji="1" lang="ja-JP" altLang="en-US" sz="2400" dirty="0"/>
                    </a:p>
                  </a:txBody>
                  <a:tcPr/>
                </a:tc>
                <a:extLst>
                  <a:ext uri="{0D108BD9-81ED-4DB2-BD59-A6C34878D82A}">
                    <a16:rowId xmlns:a16="http://schemas.microsoft.com/office/drawing/2014/main" val="2699569367"/>
                  </a:ext>
                </a:extLst>
              </a:tr>
              <a:tr h="589021">
                <a:tc>
                  <a:txBody>
                    <a:bodyPr/>
                    <a:lstStyle/>
                    <a:p>
                      <a:r>
                        <a:rPr kumimoji="1" lang="ja-JP" altLang="en-US" sz="2400" dirty="0" smtClean="0"/>
                        <a:t>発話全てを行動とする手法</a:t>
                      </a:r>
                      <a:endParaRPr kumimoji="1" lang="ja-JP" altLang="en-US" sz="2400" dirty="0"/>
                    </a:p>
                  </a:txBody>
                  <a:tcPr/>
                </a:tc>
                <a:tc>
                  <a:txBody>
                    <a:bodyPr/>
                    <a:lstStyle/>
                    <a:p>
                      <a:r>
                        <a:rPr kumimoji="1" lang="en-US" altLang="ja-JP" sz="2400" dirty="0" smtClean="0"/>
                        <a:t>187</a:t>
                      </a:r>
                      <a:endParaRPr kumimoji="1" lang="ja-JP" altLang="en-US" sz="2400" dirty="0"/>
                    </a:p>
                  </a:txBody>
                  <a:tcPr/>
                </a:tc>
                <a:tc>
                  <a:txBody>
                    <a:bodyPr/>
                    <a:lstStyle/>
                    <a:p>
                      <a:pPr algn="r"/>
                      <a:r>
                        <a:rPr kumimoji="1" lang="en-US" altLang="ja-JP" sz="2400" dirty="0" smtClean="0"/>
                        <a:t>14</a:t>
                      </a:r>
                      <a:endParaRPr kumimoji="1" lang="ja-JP" altLang="en-US" sz="2400" dirty="0"/>
                    </a:p>
                  </a:txBody>
                  <a:tcPr/>
                </a:tc>
                <a:tc>
                  <a:txBody>
                    <a:bodyPr/>
                    <a:lstStyle/>
                    <a:p>
                      <a:pPr algn="r"/>
                      <a:r>
                        <a:rPr kumimoji="1" lang="en-US" altLang="ja-JP" sz="2400" dirty="0" smtClean="0"/>
                        <a:t>7.0%</a:t>
                      </a:r>
                      <a:endParaRPr kumimoji="1" lang="ja-JP" altLang="en-US" sz="2400" dirty="0"/>
                    </a:p>
                  </a:txBody>
                  <a:tcPr/>
                </a:tc>
                <a:extLst>
                  <a:ext uri="{0D108BD9-81ED-4DB2-BD59-A6C34878D82A}">
                    <a16:rowId xmlns:a16="http://schemas.microsoft.com/office/drawing/2014/main" val="2582955618"/>
                  </a:ext>
                </a:extLst>
              </a:tr>
            </a:tbl>
          </a:graphicData>
        </a:graphic>
      </p:graphicFrame>
      <p:sp>
        <p:nvSpPr>
          <p:cNvPr id="6" name="コンテンツ プレースホルダー 2"/>
          <p:cNvSpPr txBox="1">
            <a:spLocks/>
          </p:cNvSpPr>
          <p:nvPr/>
        </p:nvSpPr>
        <p:spPr>
          <a:xfrm>
            <a:off x="838200" y="1551792"/>
            <a:ext cx="10515600" cy="2209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10</a:t>
            </a:r>
            <a:r>
              <a:rPr lang="ja-JP" altLang="en-US" dirty="0" smtClean="0"/>
              <a:t>交換を</a:t>
            </a:r>
            <a:r>
              <a:rPr lang="en-US" altLang="ja-JP" dirty="0" smtClean="0"/>
              <a:t>1</a:t>
            </a:r>
            <a:r>
              <a:rPr lang="ja-JP" altLang="en-US" dirty="0" smtClean="0"/>
              <a:t>セットの対話として</a:t>
            </a:r>
            <a:r>
              <a:rPr lang="en-US" altLang="ja-JP" dirty="0" smtClean="0"/>
              <a:t>1</a:t>
            </a:r>
            <a:r>
              <a:rPr lang="ja-JP" altLang="en-US" dirty="0" err="1" smtClean="0"/>
              <a:t>つの</a:t>
            </a:r>
            <a:r>
              <a:rPr lang="ja-JP" altLang="en-US" dirty="0" smtClean="0"/>
              <a:t>話題について話す</a:t>
            </a:r>
            <a:endParaRPr lang="en-US" altLang="ja-JP" dirty="0" smtClean="0"/>
          </a:p>
          <a:p>
            <a:r>
              <a:rPr lang="ja-JP" altLang="en-US" dirty="0" smtClean="0"/>
              <a:t>話題「スポーツ」「音楽」「食事」「旅行」について</a:t>
            </a:r>
            <a:r>
              <a:rPr lang="en-US" altLang="ja-JP" dirty="0" smtClean="0"/>
              <a:t>5</a:t>
            </a:r>
            <a:r>
              <a:rPr lang="ja-JP" altLang="en-US" dirty="0" smtClean="0"/>
              <a:t>セットずつ計</a:t>
            </a:r>
            <a:r>
              <a:rPr lang="en-US" altLang="ja-JP" dirty="0" smtClean="0"/>
              <a:t>200</a:t>
            </a:r>
            <a:r>
              <a:rPr lang="ja-JP" altLang="en-US" dirty="0" smtClean="0"/>
              <a:t>交換対話を行った</a:t>
            </a:r>
            <a:endParaRPr lang="en-US" altLang="ja-JP" dirty="0" smtClean="0"/>
          </a:p>
          <a:p>
            <a:r>
              <a:rPr lang="ja-JP" altLang="en-US" dirty="0"/>
              <a:t>一定の基準</a:t>
            </a:r>
            <a:r>
              <a:rPr lang="ja-JP" altLang="en-US" dirty="0" smtClean="0"/>
              <a:t>に沿った主観評価</a:t>
            </a:r>
            <a:endParaRPr lang="en-US" altLang="ja-JP" dirty="0" smtClean="0"/>
          </a:p>
        </p:txBody>
      </p:sp>
      <p:sp>
        <p:nvSpPr>
          <p:cNvPr id="7" name="コンテンツ プレースホルダー 2"/>
          <p:cNvSpPr txBox="1">
            <a:spLocks/>
          </p:cNvSpPr>
          <p:nvPr/>
        </p:nvSpPr>
        <p:spPr>
          <a:xfrm>
            <a:off x="838201" y="6352248"/>
            <a:ext cx="10515600" cy="3756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smtClean="0"/>
          </a:p>
        </p:txBody>
      </p:sp>
      <p:sp>
        <p:nvSpPr>
          <p:cNvPr id="5" name="角丸四角形 4"/>
          <p:cNvSpPr/>
          <p:nvPr/>
        </p:nvSpPr>
        <p:spPr>
          <a:xfrm>
            <a:off x="7080510" y="4655228"/>
            <a:ext cx="3642561"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080509" y="5294705"/>
            <a:ext cx="3629861" cy="39850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7080510" y="4067997"/>
            <a:ext cx="3642561" cy="44919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カギ線コネクタ 105"/>
          <p:cNvCxnSpPr>
            <a:stCxn id="5" idx="1"/>
            <a:endCxn id="17" idx="1"/>
          </p:cNvCxnSpPr>
          <p:nvPr/>
        </p:nvCxnSpPr>
        <p:spPr>
          <a:xfrm rot="10800000">
            <a:off x="7080510" y="4292595"/>
            <a:ext cx="12700" cy="585958"/>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カギ線コネクタ 122"/>
          <p:cNvCxnSpPr/>
          <p:nvPr/>
        </p:nvCxnSpPr>
        <p:spPr>
          <a:xfrm rot="10800000">
            <a:off x="10710372" y="4311448"/>
            <a:ext cx="12700" cy="1182508"/>
          </a:xfrm>
          <a:prstGeom prst="bentConnector3">
            <a:avLst>
              <a:gd name="adj1" fmla="val -1262772"/>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4" name="角丸四角形 123"/>
          <p:cNvSpPr/>
          <p:nvPr/>
        </p:nvSpPr>
        <p:spPr>
          <a:xfrm>
            <a:off x="5844285" y="4343322"/>
            <a:ext cx="959243" cy="446649"/>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5"/>
                </a:solidFill>
              </a:rPr>
              <a:t>減少</a:t>
            </a:r>
            <a:endParaRPr kumimoji="1" lang="ja-JP" altLang="en-US" sz="2400" b="1" dirty="0">
              <a:solidFill>
                <a:schemeClr val="accent5"/>
              </a:solidFill>
            </a:endParaRPr>
          </a:p>
        </p:txBody>
      </p:sp>
      <p:sp>
        <p:nvSpPr>
          <p:cNvPr id="134" name="角丸四角形 133"/>
          <p:cNvSpPr/>
          <p:nvPr/>
        </p:nvSpPr>
        <p:spPr>
          <a:xfrm>
            <a:off x="10810754" y="4644166"/>
            <a:ext cx="1516945" cy="481816"/>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accent2"/>
                </a:solidFill>
              </a:rPr>
              <a:t>同程度</a:t>
            </a:r>
            <a:endParaRPr kumimoji="1" lang="ja-JP" altLang="en-US" sz="2400" b="1" dirty="0">
              <a:solidFill>
                <a:schemeClr val="accent2"/>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22</a:t>
            </a:fld>
            <a:endParaRPr kumimoji="1" lang="ja-JP" altLang="en-US"/>
          </a:p>
        </p:txBody>
      </p:sp>
    </p:spTree>
    <p:extLst>
      <p:ext uri="{BB962C8B-B14F-4D97-AF65-F5344CB8AC3E}">
        <p14:creationId xmlns:p14="http://schemas.microsoft.com/office/powerpoint/2010/main" val="2033062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 </a:t>
            </a:r>
            <a:r>
              <a:rPr lang="ja-JP" altLang="en-US" b="1" dirty="0"/>
              <a:t>学習</a:t>
            </a:r>
            <a:r>
              <a:rPr kumimoji="1" lang="ja-JP" altLang="en-US" b="1" dirty="0" smtClean="0"/>
              <a:t>時間</a:t>
            </a:r>
            <a:endParaRPr kumimoji="1" lang="ja-JP" altLang="en-US" b="1" dirty="0"/>
          </a:p>
        </p:txBody>
      </p:sp>
      <p:graphicFrame>
        <p:nvGraphicFramePr>
          <p:cNvPr id="7" name="表 6"/>
          <p:cNvGraphicFramePr>
            <a:graphicFrameLocks noGrp="1"/>
          </p:cNvGraphicFramePr>
          <p:nvPr>
            <p:extLst>
              <p:ext uri="{D42A27DB-BD31-4B8C-83A1-F6EECF244321}">
                <p14:modId xmlns:p14="http://schemas.microsoft.com/office/powerpoint/2010/main" val="2949366327"/>
              </p:ext>
            </p:extLst>
          </p:nvPr>
        </p:nvGraphicFramePr>
        <p:xfrm>
          <a:off x="1176372" y="1690686"/>
          <a:ext cx="9839684" cy="2152108"/>
        </p:xfrm>
        <a:graphic>
          <a:graphicData uri="http://schemas.openxmlformats.org/drawingml/2006/table">
            <a:tbl>
              <a:tblPr firstRow="1" bandRow="1">
                <a:tableStyleId>{5C22544A-7EE6-4342-B048-85BDC9FD1C3A}</a:tableStyleId>
              </a:tblPr>
              <a:tblGrid>
                <a:gridCol w="4429574">
                  <a:extLst>
                    <a:ext uri="{9D8B030D-6E8A-4147-A177-3AD203B41FA5}">
                      <a16:colId xmlns:a16="http://schemas.microsoft.com/office/drawing/2014/main" val="1034276997"/>
                    </a:ext>
                  </a:extLst>
                </a:gridCol>
                <a:gridCol w="2707571">
                  <a:extLst>
                    <a:ext uri="{9D8B030D-6E8A-4147-A177-3AD203B41FA5}">
                      <a16:colId xmlns:a16="http://schemas.microsoft.com/office/drawing/2014/main" val="3301076844"/>
                    </a:ext>
                  </a:extLst>
                </a:gridCol>
                <a:gridCol w="2702539">
                  <a:extLst>
                    <a:ext uri="{9D8B030D-6E8A-4147-A177-3AD203B41FA5}">
                      <a16:colId xmlns:a16="http://schemas.microsoft.com/office/drawing/2014/main" val="880108087"/>
                    </a:ext>
                  </a:extLst>
                </a:gridCol>
              </a:tblGrid>
              <a:tr h="538027">
                <a:tc>
                  <a:txBody>
                    <a:bodyPr/>
                    <a:lstStyle/>
                    <a:p>
                      <a:endParaRPr kumimoji="1" lang="ja-JP" altLang="en-US" sz="2400" dirty="0"/>
                    </a:p>
                  </a:txBody>
                  <a:tcPr/>
                </a:tc>
                <a:tc>
                  <a:txBody>
                    <a:bodyPr/>
                    <a:lstStyle/>
                    <a:p>
                      <a:r>
                        <a:rPr kumimoji="1" lang="ja-JP" altLang="en-US" sz="2400" dirty="0" smtClean="0"/>
                        <a:t>エピソード数</a:t>
                      </a:r>
                      <a:endParaRPr kumimoji="1" lang="ja-JP" altLang="en-US" sz="2400" dirty="0"/>
                    </a:p>
                  </a:txBody>
                  <a:tcPr/>
                </a:tc>
                <a:tc>
                  <a:txBody>
                    <a:bodyPr/>
                    <a:lstStyle/>
                    <a:p>
                      <a:r>
                        <a:rPr kumimoji="1" lang="ja-JP" altLang="en-US" sz="2400" dirty="0" smtClean="0"/>
                        <a:t>学習時間</a:t>
                      </a:r>
                      <a:r>
                        <a:rPr kumimoji="1" lang="en-US" altLang="ja-JP" sz="2400" dirty="0" smtClean="0"/>
                        <a:t>(</a:t>
                      </a:r>
                      <a:r>
                        <a:rPr kumimoji="1" lang="ja-JP" altLang="en-US" sz="2400" dirty="0" smtClean="0"/>
                        <a:t>秒</a:t>
                      </a:r>
                      <a:r>
                        <a:rPr kumimoji="1" lang="en-US" altLang="ja-JP" sz="2400" dirty="0" smtClean="0"/>
                        <a:t>)</a:t>
                      </a:r>
                      <a:endParaRPr kumimoji="1" lang="ja-JP" altLang="en-US" sz="2400" dirty="0"/>
                    </a:p>
                  </a:txBody>
                  <a:tcPr/>
                </a:tc>
                <a:extLst>
                  <a:ext uri="{0D108BD9-81ED-4DB2-BD59-A6C34878D82A}">
                    <a16:rowId xmlns:a16="http://schemas.microsoft.com/office/drawing/2014/main" val="1451274168"/>
                  </a:ext>
                </a:extLst>
              </a:tr>
              <a:tr h="538027">
                <a:tc>
                  <a:txBody>
                    <a:bodyPr/>
                    <a:lstStyle/>
                    <a:p>
                      <a:r>
                        <a:rPr kumimoji="1" lang="ja-JP" altLang="en-US" sz="2400" dirty="0" smtClean="0"/>
                        <a:t>提案手法</a:t>
                      </a:r>
                      <a:endParaRPr kumimoji="1" lang="ja-JP" altLang="en-US" sz="2400" dirty="0"/>
                    </a:p>
                  </a:txBody>
                  <a:tcPr/>
                </a:tc>
                <a:tc>
                  <a:txBody>
                    <a:bodyPr/>
                    <a:lstStyle/>
                    <a:p>
                      <a:pPr algn="r"/>
                      <a:r>
                        <a:rPr kumimoji="1" lang="en-US" altLang="ja-JP" sz="2400" dirty="0" smtClean="0"/>
                        <a:t>179000</a:t>
                      </a:r>
                      <a:endParaRPr kumimoji="1" lang="ja-JP" altLang="en-US" sz="2400" dirty="0"/>
                    </a:p>
                  </a:txBody>
                  <a:tcPr/>
                </a:tc>
                <a:tc>
                  <a:txBody>
                    <a:bodyPr/>
                    <a:lstStyle/>
                    <a:p>
                      <a:pPr algn="r"/>
                      <a:r>
                        <a:rPr kumimoji="1" lang="en-US" altLang="ja-JP" sz="2400" dirty="0" smtClean="0"/>
                        <a:t>21936</a:t>
                      </a:r>
                      <a:r>
                        <a:rPr kumimoji="1" lang="ja-JP" altLang="en-US" sz="2400" dirty="0" smtClean="0"/>
                        <a:t>秒</a:t>
                      </a:r>
                      <a:endParaRPr kumimoji="1" lang="ja-JP" altLang="en-US" sz="2400" dirty="0"/>
                    </a:p>
                  </a:txBody>
                  <a:tcPr/>
                </a:tc>
                <a:extLst>
                  <a:ext uri="{0D108BD9-81ED-4DB2-BD59-A6C34878D82A}">
                    <a16:rowId xmlns:a16="http://schemas.microsoft.com/office/drawing/2014/main" val="1834405344"/>
                  </a:ext>
                </a:extLst>
              </a:tr>
              <a:tr h="538027">
                <a:tc>
                  <a:txBody>
                    <a:bodyPr/>
                    <a:lstStyle/>
                    <a:p>
                      <a:r>
                        <a:rPr kumimoji="1" lang="ja-JP" altLang="en-US" sz="2400" dirty="0" smtClean="0"/>
                        <a:t>対話行為を行動とする手法</a:t>
                      </a:r>
                      <a:endParaRPr kumimoji="1" lang="ja-JP" altLang="en-US" sz="2400" dirty="0"/>
                    </a:p>
                  </a:txBody>
                  <a:tcPr/>
                </a:tc>
                <a:tc>
                  <a:txBody>
                    <a:bodyPr/>
                    <a:lstStyle/>
                    <a:p>
                      <a:pPr algn="r"/>
                      <a:r>
                        <a:rPr kumimoji="1" lang="en-US" altLang="ja-JP" sz="2400" dirty="0" smtClean="0"/>
                        <a:t>1000</a:t>
                      </a:r>
                      <a:endParaRPr kumimoji="1" lang="ja-JP" altLang="en-US" sz="2400" dirty="0"/>
                    </a:p>
                  </a:txBody>
                  <a:tcPr/>
                </a:tc>
                <a:tc>
                  <a:txBody>
                    <a:bodyPr/>
                    <a:lstStyle/>
                    <a:p>
                      <a:pPr algn="r"/>
                      <a:r>
                        <a:rPr kumimoji="1" lang="en-US" altLang="ja-JP" sz="2400" dirty="0" smtClean="0"/>
                        <a:t>192</a:t>
                      </a:r>
                      <a:r>
                        <a:rPr kumimoji="1" lang="ja-JP" altLang="en-US" sz="2400" dirty="0" smtClean="0"/>
                        <a:t>秒</a:t>
                      </a:r>
                      <a:endParaRPr kumimoji="1" lang="ja-JP" altLang="en-US" sz="2400" dirty="0"/>
                    </a:p>
                  </a:txBody>
                  <a:tcPr/>
                </a:tc>
                <a:extLst>
                  <a:ext uri="{0D108BD9-81ED-4DB2-BD59-A6C34878D82A}">
                    <a16:rowId xmlns:a16="http://schemas.microsoft.com/office/drawing/2014/main" val="1048293531"/>
                  </a:ext>
                </a:extLst>
              </a:tr>
              <a:tr h="538027">
                <a:tc>
                  <a:txBody>
                    <a:bodyPr/>
                    <a:lstStyle/>
                    <a:p>
                      <a:r>
                        <a:rPr kumimoji="1" lang="ja-JP" altLang="en-US" sz="2400" dirty="0" smtClean="0"/>
                        <a:t>発話全てを行動とする手法</a:t>
                      </a:r>
                      <a:endParaRPr kumimoji="1" lang="ja-JP" altLang="en-US" sz="2400" dirty="0"/>
                    </a:p>
                  </a:txBody>
                  <a:tcPr/>
                </a:tc>
                <a:tc>
                  <a:txBody>
                    <a:bodyPr/>
                    <a:lstStyle/>
                    <a:p>
                      <a:pPr algn="r"/>
                      <a:r>
                        <a:rPr kumimoji="1" lang="en-US" altLang="ja-JP" sz="2400" dirty="0" smtClean="0"/>
                        <a:t>438000</a:t>
                      </a:r>
                      <a:endParaRPr kumimoji="1" lang="ja-JP" altLang="en-US" sz="2400" dirty="0"/>
                    </a:p>
                  </a:txBody>
                  <a:tcPr/>
                </a:tc>
                <a:tc>
                  <a:txBody>
                    <a:bodyPr/>
                    <a:lstStyle/>
                    <a:p>
                      <a:pPr algn="r"/>
                      <a:r>
                        <a:rPr kumimoji="1" lang="en-US" altLang="ja-JP" sz="2400" dirty="0" smtClean="0"/>
                        <a:t>47582</a:t>
                      </a:r>
                      <a:r>
                        <a:rPr kumimoji="1" lang="ja-JP" altLang="en-US" sz="2400" dirty="0" smtClean="0"/>
                        <a:t>秒</a:t>
                      </a:r>
                      <a:endParaRPr kumimoji="1" lang="ja-JP" altLang="en-US" sz="2400" dirty="0"/>
                    </a:p>
                  </a:txBody>
                  <a:tcPr/>
                </a:tc>
                <a:extLst>
                  <a:ext uri="{0D108BD9-81ED-4DB2-BD59-A6C34878D82A}">
                    <a16:rowId xmlns:a16="http://schemas.microsoft.com/office/drawing/2014/main" val="3267308464"/>
                  </a:ext>
                </a:extLst>
              </a:tr>
            </a:tbl>
          </a:graphicData>
        </a:graphic>
      </p:graphicFrame>
      <p:sp>
        <p:nvSpPr>
          <p:cNvPr id="30" name="角丸四角形 29"/>
          <p:cNvSpPr/>
          <p:nvPr/>
        </p:nvSpPr>
        <p:spPr>
          <a:xfrm>
            <a:off x="9719979" y="3292577"/>
            <a:ext cx="1296076" cy="44664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9719980" y="2255884"/>
            <a:ext cx="1296076" cy="51124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カギ線コネクタ 32"/>
          <p:cNvCxnSpPr>
            <a:stCxn id="30" idx="3"/>
            <a:endCxn id="32" idx="3"/>
          </p:cNvCxnSpPr>
          <p:nvPr/>
        </p:nvCxnSpPr>
        <p:spPr>
          <a:xfrm flipV="1">
            <a:off x="11016055" y="2511508"/>
            <a:ext cx="12700" cy="1004394"/>
          </a:xfrm>
          <a:prstGeom prst="bentConnector3">
            <a:avLst>
              <a:gd name="adj1" fmla="val 180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0" name="角丸四角形 39"/>
          <p:cNvSpPr/>
          <p:nvPr/>
        </p:nvSpPr>
        <p:spPr>
          <a:xfrm>
            <a:off x="11272421" y="2846622"/>
            <a:ext cx="878908" cy="379428"/>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smtClean="0">
                <a:solidFill>
                  <a:schemeClr val="accent2"/>
                </a:solidFill>
              </a:rPr>
              <a:t>減少</a:t>
            </a:r>
            <a:endParaRPr kumimoji="1" lang="ja-JP" altLang="en-US" sz="2400" b="1" dirty="0">
              <a:solidFill>
                <a:schemeClr val="accent2"/>
              </a:solidFill>
            </a:endParaRPr>
          </a:p>
        </p:txBody>
      </p:sp>
      <p:sp>
        <p:nvSpPr>
          <p:cNvPr id="54" name="コンテンツ プレースホルダー 2"/>
          <p:cNvSpPr>
            <a:spLocks noGrp="1"/>
          </p:cNvSpPr>
          <p:nvPr>
            <p:ph idx="1"/>
          </p:nvPr>
        </p:nvSpPr>
        <p:spPr>
          <a:xfrm>
            <a:off x="1176371" y="4198144"/>
            <a:ext cx="10011228" cy="2376276"/>
          </a:xfrm>
        </p:spPr>
        <p:txBody>
          <a:bodyPr>
            <a:normAutofit/>
          </a:bodyPr>
          <a:lstStyle/>
          <a:p>
            <a:r>
              <a:rPr lang="ja-JP" altLang="en-US" dirty="0"/>
              <a:t>学習</a:t>
            </a:r>
            <a:r>
              <a:rPr lang="ja-JP" altLang="en-US" dirty="0" smtClean="0"/>
              <a:t>時間の増加</a:t>
            </a:r>
            <a:r>
              <a:rPr lang="en-US" altLang="ja-JP" dirty="0" smtClean="0"/>
              <a:t>(</a:t>
            </a:r>
            <a:r>
              <a:rPr lang="ja-JP" altLang="en-US" dirty="0" smtClean="0"/>
              <a:t>対話行為を行動とする手法→提案手法</a:t>
            </a:r>
            <a:r>
              <a:rPr lang="en-US" altLang="ja-JP" dirty="0" smtClean="0"/>
              <a:t>)</a:t>
            </a:r>
          </a:p>
          <a:p>
            <a:pPr marL="457200" lvl="1" indent="0">
              <a:buNone/>
            </a:pPr>
            <a:r>
              <a:rPr lang="en-US" altLang="ja-JP" dirty="0" smtClean="0"/>
              <a:t>-</a:t>
            </a:r>
            <a:r>
              <a:rPr lang="ja-JP" altLang="en-US" dirty="0"/>
              <a:t> </a:t>
            </a:r>
            <a:r>
              <a:rPr lang="ja-JP" altLang="en-US" dirty="0" smtClean="0"/>
              <a:t>行動数増加に起因</a:t>
            </a:r>
            <a:endParaRPr lang="en-US" altLang="ja-JP" dirty="0" smtClean="0"/>
          </a:p>
          <a:p>
            <a:r>
              <a:rPr lang="ja-JP" altLang="en-US" dirty="0"/>
              <a:t>学習</a:t>
            </a:r>
            <a:r>
              <a:rPr lang="ja-JP" altLang="en-US" dirty="0" smtClean="0"/>
              <a:t>時間の減少</a:t>
            </a:r>
            <a:r>
              <a:rPr lang="en-US" altLang="ja-JP" dirty="0" smtClean="0"/>
              <a:t>(</a:t>
            </a:r>
            <a:r>
              <a:rPr lang="ja-JP" altLang="en-US" dirty="0" smtClean="0"/>
              <a:t>発話全てを行動とする手法→提案手法</a:t>
            </a:r>
            <a:r>
              <a:rPr lang="en-US" altLang="ja-JP" dirty="0" smtClean="0"/>
              <a:t>)</a:t>
            </a:r>
          </a:p>
          <a:p>
            <a:pPr lvl="1">
              <a:buFontTx/>
              <a:buChar char="-"/>
            </a:pPr>
            <a:r>
              <a:rPr lang="ja-JP" altLang="en-US" dirty="0" smtClean="0"/>
              <a:t>行動数減少に起因</a:t>
            </a:r>
            <a:endParaRPr lang="en-US" altLang="ja-JP" dirty="0" smtClean="0"/>
          </a:p>
          <a:p>
            <a:pPr lvl="1">
              <a:buFontTx/>
              <a:buChar char="-"/>
            </a:pPr>
            <a:r>
              <a:rPr lang="ja-JP" altLang="en-US" dirty="0" smtClean="0"/>
              <a:t>破綻の生じにくさの性能は同程度</a:t>
            </a:r>
            <a:endParaRPr lang="en-US" altLang="ja-JP" dirty="0"/>
          </a:p>
        </p:txBody>
      </p:sp>
      <p:sp>
        <p:nvSpPr>
          <p:cNvPr id="13" name="角丸四角形 12"/>
          <p:cNvSpPr/>
          <p:nvPr/>
        </p:nvSpPr>
        <p:spPr>
          <a:xfrm>
            <a:off x="9900415" y="2806882"/>
            <a:ext cx="1115640" cy="41916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カギ線コネクタ 16"/>
          <p:cNvCxnSpPr>
            <a:stCxn id="13" idx="1"/>
            <a:endCxn id="32" idx="1"/>
          </p:cNvCxnSpPr>
          <p:nvPr/>
        </p:nvCxnSpPr>
        <p:spPr>
          <a:xfrm rot="10800000">
            <a:off x="9719981" y="2511508"/>
            <a:ext cx="180435" cy="504958"/>
          </a:xfrm>
          <a:prstGeom prst="bentConnector3">
            <a:avLst>
              <a:gd name="adj1" fmla="val 226694"/>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角丸四角形 24"/>
          <p:cNvSpPr/>
          <p:nvPr/>
        </p:nvSpPr>
        <p:spPr>
          <a:xfrm>
            <a:off x="8815277" y="2635477"/>
            <a:ext cx="841472" cy="342810"/>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smtClean="0">
                <a:solidFill>
                  <a:schemeClr val="accent1"/>
                </a:solidFill>
              </a:rPr>
              <a:t>増加</a:t>
            </a:r>
            <a:endParaRPr kumimoji="1" lang="ja-JP" altLang="en-US" sz="2400" b="1" dirty="0">
              <a:solidFill>
                <a:schemeClr val="accent1"/>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23</a:t>
            </a:fld>
            <a:endParaRPr kumimoji="1" lang="ja-JP" altLang="en-US"/>
          </a:p>
        </p:txBody>
      </p:sp>
    </p:spTree>
    <p:extLst>
      <p:ext uri="{BB962C8B-B14F-4D97-AF65-F5344CB8AC3E}">
        <p14:creationId xmlns:p14="http://schemas.microsoft.com/office/powerpoint/2010/main" val="1005293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まとめ</a:t>
            </a:r>
            <a:endParaRPr kumimoji="1" lang="ja-JP" altLang="en-US" b="1" dirty="0"/>
          </a:p>
        </p:txBody>
      </p:sp>
      <p:sp>
        <p:nvSpPr>
          <p:cNvPr id="3" name="コンテンツ プレースホルダー 2"/>
          <p:cNvSpPr>
            <a:spLocks noGrp="1"/>
          </p:cNvSpPr>
          <p:nvPr>
            <p:ph idx="1"/>
          </p:nvPr>
        </p:nvSpPr>
        <p:spPr>
          <a:xfrm>
            <a:off x="838200" y="1449844"/>
            <a:ext cx="10515600" cy="5176424"/>
          </a:xfrm>
        </p:spPr>
        <p:txBody>
          <a:bodyPr/>
          <a:lstStyle/>
          <a:p>
            <a:r>
              <a:rPr lang="ja-JP" altLang="en-US" dirty="0" smtClean="0"/>
              <a:t>目的</a:t>
            </a:r>
            <a:r>
              <a:rPr lang="en-US" altLang="ja-JP" dirty="0" smtClean="0"/>
              <a:t>: </a:t>
            </a:r>
            <a:r>
              <a:rPr lang="ja-JP" altLang="en-US" dirty="0" smtClean="0"/>
              <a:t>傾聴型対話システムの構築</a:t>
            </a:r>
            <a:endParaRPr lang="en-US" altLang="ja-JP" dirty="0" smtClean="0"/>
          </a:p>
          <a:p>
            <a:r>
              <a:rPr kumimoji="1" lang="ja-JP" altLang="en-US" dirty="0" smtClean="0"/>
              <a:t>手法</a:t>
            </a:r>
            <a:r>
              <a:rPr kumimoji="1" lang="en-US" altLang="ja-JP" dirty="0" smtClean="0"/>
              <a:t>: </a:t>
            </a:r>
            <a:r>
              <a:rPr kumimoji="1" lang="ja-JP" altLang="en-US" dirty="0" smtClean="0"/>
              <a:t>強化学習による発話選択</a:t>
            </a:r>
            <a:r>
              <a:rPr lang="ja-JP" altLang="en-US" dirty="0" smtClean="0"/>
              <a:t>の戦略</a:t>
            </a:r>
            <a:r>
              <a:rPr kumimoji="1" lang="ja-JP" altLang="en-US" dirty="0" smtClean="0"/>
              <a:t>の獲得</a:t>
            </a:r>
            <a:endParaRPr kumimoji="1" lang="en-US" altLang="ja-JP" dirty="0" smtClean="0"/>
          </a:p>
          <a:p>
            <a:r>
              <a:rPr kumimoji="1" lang="ja-JP" altLang="en-US" dirty="0" smtClean="0"/>
              <a:t>従来</a:t>
            </a:r>
            <a:r>
              <a:rPr kumimoji="1" lang="en-US" altLang="ja-JP" dirty="0" smtClean="0"/>
              <a:t>: </a:t>
            </a:r>
            <a:r>
              <a:rPr lang="ja-JP" altLang="en-US" dirty="0" smtClean="0"/>
              <a:t>対話行為を行動とする手法</a:t>
            </a:r>
            <a:endParaRPr lang="en-US" altLang="ja-JP" dirty="0" smtClean="0"/>
          </a:p>
          <a:p>
            <a:pPr marL="457200" lvl="1" indent="0">
              <a:buNone/>
            </a:pPr>
            <a:r>
              <a:rPr lang="en-US" altLang="ja-JP" dirty="0" smtClean="0"/>
              <a:t>- </a:t>
            </a:r>
            <a:r>
              <a:rPr lang="ja-JP" altLang="en-US" dirty="0" smtClean="0"/>
              <a:t>破綻が生じやすい</a:t>
            </a:r>
            <a:endParaRPr lang="en-US" altLang="ja-JP" dirty="0" smtClean="0"/>
          </a:p>
          <a:p>
            <a:r>
              <a:rPr kumimoji="1" lang="ja-JP" altLang="en-US" dirty="0" smtClean="0"/>
              <a:t>提案</a:t>
            </a:r>
            <a:r>
              <a:rPr kumimoji="1" lang="en-US" altLang="ja-JP" dirty="0" smtClean="0"/>
              <a:t>: </a:t>
            </a:r>
            <a:r>
              <a:rPr kumimoji="1" lang="ja-JP" altLang="en-US" dirty="0" smtClean="0"/>
              <a:t>対話行為を行動とする手法を拡張</a:t>
            </a:r>
            <a:endParaRPr kumimoji="1" lang="en-US" altLang="ja-JP" dirty="0" smtClean="0"/>
          </a:p>
          <a:p>
            <a:pPr lvl="1">
              <a:buFontTx/>
              <a:buChar char="-"/>
            </a:pPr>
            <a:r>
              <a:rPr kumimoji="1" lang="ja-JP" altLang="en-US" dirty="0" smtClean="0"/>
              <a:t>破綻の生じやすい</a:t>
            </a:r>
            <a:r>
              <a:rPr lang="ja-JP" altLang="en-US" dirty="0"/>
              <a:t>対話</a:t>
            </a:r>
            <a:r>
              <a:rPr lang="ja-JP" altLang="en-US" dirty="0" smtClean="0"/>
              <a:t>行為の詳細化による行動設計</a:t>
            </a:r>
            <a:endParaRPr lang="en-US" altLang="ja-JP" dirty="0" smtClean="0"/>
          </a:p>
          <a:p>
            <a:pPr lvl="1">
              <a:buFontTx/>
              <a:buChar char="-"/>
            </a:pPr>
            <a:r>
              <a:rPr kumimoji="1" lang="ja-JP" altLang="en-US" dirty="0" smtClean="0"/>
              <a:t>連続するシステム発話の内容的整合性への報酬設計</a:t>
            </a:r>
            <a:endParaRPr lang="en-US" altLang="ja-JP" dirty="0"/>
          </a:p>
          <a:p>
            <a:r>
              <a:rPr lang="ja-JP" altLang="en-US" dirty="0" smtClean="0"/>
              <a:t>評価</a:t>
            </a:r>
            <a:r>
              <a:rPr lang="en-US" altLang="ja-JP" dirty="0" smtClean="0"/>
              <a:t>: </a:t>
            </a:r>
            <a:r>
              <a:rPr lang="ja-JP" altLang="en-US" dirty="0" smtClean="0"/>
              <a:t>破綻の生じにくさ，計算時間</a:t>
            </a:r>
            <a:endParaRPr lang="en-US" altLang="ja-JP" dirty="0" smtClean="0"/>
          </a:p>
          <a:p>
            <a:pPr lvl="1">
              <a:buFontTx/>
              <a:buChar char="-"/>
            </a:pPr>
            <a:r>
              <a:rPr lang="ja-JP" altLang="en-US" dirty="0" smtClean="0"/>
              <a:t>対話行為を行動とする手法より破綻が生じにくい</a:t>
            </a:r>
            <a:endParaRPr lang="en-US" altLang="ja-JP" dirty="0" smtClean="0"/>
          </a:p>
          <a:p>
            <a:pPr lvl="1">
              <a:buFontTx/>
              <a:buChar char="-"/>
            </a:pPr>
            <a:r>
              <a:rPr lang="ja-JP" altLang="en-US" dirty="0" smtClean="0"/>
              <a:t>発話全てを行動とする手法より計算時間が少ない</a:t>
            </a:r>
            <a:endParaRPr lang="en-US" altLang="ja-JP" dirty="0" smtClean="0"/>
          </a:p>
          <a:p>
            <a:r>
              <a:rPr lang="ja-JP" altLang="en-US" dirty="0" smtClean="0"/>
              <a:t>課題</a:t>
            </a:r>
            <a:r>
              <a:rPr lang="en-US" altLang="ja-JP" dirty="0" smtClean="0"/>
              <a:t>: </a:t>
            </a:r>
            <a:r>
              <a:rPr lang="ja-JP" altLang="en-US" dirty="0" smtClean="0"/>
              <a:t>内容的整合性の</a:t>
            </a:r>
            <a:r>
              <a:rPr lang="en-US" altLang="ja-JP" dirty="0" err="1" smtClean="0"/>
              <a:t>blscklist</a:t>
            </a:r>
            <a:r>
              <a:rPr lang="ja-JP" altLang="en-US" dirty="0" smtClean="0"/>
              <a:t>の作成自動化</a:t>
            </a:r>
            <a:endParaRPr lang="en-US" altLang="ja-JP" dirty="0" smtClean="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24</a:t>
            </a:fld>
            <a:endParaRPr kumimoji="1" lang="ja-JP" altLang="en-US"/>
          </a:p>
        </p:txBody>
      </p:sp>
    </p:spTree>
    <p:extLst>
      <p:ext uri="{BB962C8B-B14F-4D97-AF65-F5344CB8AC3E}">
        <p14:creationId xmlns:p14="http://schemas.microsoft.com/office/powerpoint/2010/main" val="303560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25</a:t>
            </a:fld>
            <a:endParaRPr kumimoji="1" lang="ja-JP" altLang="en-US"/>
          </a:p>
        </p:txBody>
      </p:sp>
    </p:spTree>
    <p:extLst>
      <p:ext uri="{BB962C8B-B14F-4D97-AF65-F5344CB8AC3E}">
        <p14:creationId xmlns:p14="http://schemas.microsoft.com/office/powerpoint/2010/main" val="1205904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破綻の生じにくさの評価基準</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〇</a:t>
            </a:r>
            <a:r>
              <a:rPr lang="ja-JP" altLang="en-US" dirty="0"/>
              <a:t>破綻では</a:t>
            </a:r>
            <a:r>
              <a:rPr lang="ja-JP" altLang="en-US" dirty="0" smtClean="0"/>
              <a:t>ない</a:t>
            </a:r>
            <a:endParaRPr lang="en-US" altLang="ja-JP" dirty="0" smtClean="0"/>
          </a:p>
          <a:p>
            <a:pPr marL="457200" lvl="1" indent="0">
              <a:buNone/>
            </a:pPr>
            <a:r>
              <a:rPr lang="en-US" altLang="ja-JP" dirty="0" smtClean="0"/>
              <a:t>- </a:t>
            </a:r>
            <a:r>
              <a:rPr lang="ja-JP" altLang="en-US" dirty="0" smtClean="0"/>
              <a:t>当該</a:t>
            </a:r>
            <a:r>
              <a:rPr lang="ja-JP" altLang="en-US" dirty="0"/>
              <a:t>システム発話のあと対話を問題無く継続できる． </a:t>
            </a:r>
            <a:endParaRPr lang="en-US" altLang="ja-JP" dirty="0" smtClean="0"/>
          </a:p>
          <a:p>
            <a:r>
              <a:rPr lang="en-US" altLang="ja-JP" dirty="0" smtClean="0"/>
              <a:t>△</a:t>
            </a:r>
            <a:r>
              <a:rPr lang="ja-JP" altLang="en-US" dirty="0"/>
              <a:t>破綻と言い切れないが，違和感を感じる</a:t>
            </a:r>
            <a:r>
              <a:rPr lang="ja-JP" altLang="en-US" dirty="0" smtClean="0"/>
              <a:t>発話</a:t>
            </a:r>
            <a:endParaRPr lang="en-US" altLang="ja-JP" dirty="0" smtClean="0"/>
          </a:p>
          <a:p>
            <a:pPr marL="457200" lvl="1" indent="0">
              <a:buNone/>
            </a:pPr>
            <a:r>
              <a:rPr lang="en-US" altLang="ja-JP" dirty="0" smtClean="0"/>
              <a:t>- </a:t>
            </a:r>
            <a:r>
              <a:rPr lang="ja-JP" altLang="en-US" dirty="0" smtClean="0"/>
              <a:t>当該</a:t>
            </a:r>
            <a:r>
              <a:rPr lang="ja-JP" altLang="en-US" dirty="0"/>
              <a:t>システム発話のあと対話をスムーズに継続することが困難． </a:t>
            </a:r>
            <a:endParaRPr lang="en-US" altLang="ja-JP" dirty="0" smtClean="0"/>
          </a:p>
          <a:p>
            <a:r>
              <a:rPr lang="en-US" altLang="ja-JP" dirty="0" smtClean="0"/>
              <a:t>×</a:t>
            </a:r>
            <a:r>
              <a:rPr lang="ja-JP" altLang="en-US" dirty="0"/>
              <a:t>あきらかにおかしいと思う発話</a:t>
            </a:r>
            <a:r>
              <a:rPr lang="en-US" altLang="ja-JP" dirty="0"/>
              <a:t>. </a:t>
            </a:r>
            <a:r>
              <a:rPr lang="ja-JP" altLang="en-US" dirty="0" smtClean="0"/>
              <a:t>破綻</a:t>
            </a:r>
            <a:r>
              <a:rPr lang="en-US" altLang="ja-JP" dirty="0" smtClean="0"/>
              <a:t> </a:t>
            </a:r>
          </a:p>
          <a:p>
            <a:pPr marL="457200" lvl="1" indent="0">
              <a:buNone/>
            </a:pPr>
            <a:r>
              <a:rPr lang="en-US" altLang="ja-JP" dirty="0" smtClean="0"/>
              <a:t>- </a:t>
            </a:r>
            <a:r>
              <a:rPr lang="ja-JP" altLang="en-US" dirty="0" smtClean="0"/>
              <a:t>当該</a:t>
            </a:r>
            <a:r>
              <a:rPr lang="ja-JP" altLang="en-US" dirty="0"/>
              <a:t>システム発話のあと対話を継続することが困難． </a:t>
            </a:r>
            <a:endParaRPr kumimoji="1" lang="ja-JP" altLang="en-US" dirty="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26</a:t>
            </a:fld>
            <a:endParaRPr kumimoji="1" lang="ja-JP" altLang="en-US"/>
          </a:p>
        </p:txBody>
      </p:sp>
    </p:spTree>
    <p:extLst>
      <p:ext uri="{BB962C8B-B14F-4D97-AF65-F5344CB8AC3E}">
        <p14:creationId xmlns:p14="http://schemas.microsoft.com/office/powerpoint/2010/main" val="3130591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対話行為を行動とする手法（具体例</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652198" y="1939570"/>
            <a:ext cx="6953047" cy="4217226"/>
          </a:xfrm>
          <a:prstGeom prst="rect">
            <a:avLst/>
          </a:prstGeom>
        </p:spPr>
      </p:pic>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27</a:t>
            </a:fld>
            <a:endParaRPr kumimoji="1" lang="ja-JP" altLang="en-US"/>
          </a:p>
        </p:txBody>
      </p:sp>
    </p:spTree>
    <p:extLst>
      <p:ext uri="{BB962C8B-B14F-4D97-AF65-F5344CB8AC3E}">
        <p14:creationId xmlns:p14="http://schemas.microsoft.com/office/powerpoint/2010/main" val="707556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提案手法の行動設計の詳細</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1932973" y="1885859"/>
            <a:ext cx="8599990" cy="4213999"/>
          </a:xfrm>
          <a:prstGeom prst="rect">
            <a:avLst/>
          </a:prstGeom>
        </p:spPr>
      </p:pic>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28</a:t>
            </a:fld>
            <a:endParaRPr kumimoji="1" lang="ja-JP" altLang="en-US"/>
          </a:p>
        </p:txBody>
      </p:sp>
    </p:spTree>
    <p:extLst>
      <p:ext uri="{BB962C8B-B14F-4D97-AF65-F5344CB8AC3E}">
        <p14:creationId xmlns:p14="http://schemas.microsoft.com/office/powerpoint/2010/main" val="2062404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提案手法の状態設計の詳細</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a:blip r:embed="rId2"/>
          <a:stretch>
            <a:fillRect/>
          </a:stretch>
        </p:blipFill>
        <p:spPr>
          <a:xfrm>
            <a:off x="1652193" y="1649852"/>
            <a:ext cx="9089114" cy="4702884"/>
          </a:xfrm>
          <a:prstGeom prst="rect">
            <a:avLst/>
          </a:prstGeom>
        </p:spPr>
      </p:pic>
      <p:sp>
        <p:nvSpPr>
          <p:cNvPr id="5" name="スライド番号プレースホルダー 4"/>
          <p:cNvSpPr>
            <a:spLocks noGrp="1"/>
          </p:cNvSpPr>
          <p:nvPr>
            <p:ph type="sldNum" sz="quarter" idx="12"/>
          </p:nvPr>
        </p:nvSpPr>
        <p:spPr/>
        <p:txBody>
          <a:bodyPr/>
          <a:lstStyle/>
          <a:p>
            <a:fld id="{DDB77F4D-3D33-47AA-AD22-BFE68AB08F9E}" type="slidenum">
              <a:rPr kumimoji="1" lang="ja-JP" altLang="en-US" smtClean="0"/>
              <a:t>29</a:t>
            </a:fld>
            <a:endParaRPr kumimoji="1" lang="ja-JP" altLang="en-US"/>
          </a:p>
        </p:txBody>
      </p:sp>
    </p:spTree>
    <p:extLst>
      <p:ext uri="{BB962C8B-B14F-4D97-AF65-F5344CB8AC3E}">
        <p14:creationId xmlns:p14="http://schemas.microsoft.com/office/powerpoint/2010/main" val="643514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0898529" cy="1325563"/>
          </a:xfrm>
        </p:spPr>
        <p:txBody>
          <a:bodyPr>
            <a:normAutofit/>
          </a:bodyPr>
          <a:lstStyle/>
          <a:p>
            <a:r>
              <a:rPr kumimoji="1" lang="ja-JP" altLang="en-US" sz="4000" b="1" dirty="0" smtClean="0"/>
              <a:t>強化学習を用いたシステム発話選択戦略の獲得</a:t>
            </a:r>
            <a:endParaRPr kumimoji="1" lang="ja-JP" altLang="en-US" sz="4000" b="1" dirty="0"/>
          </a:p>
        </p:txBody>
      </p:sp>
      <p:sp>
        <p:nvSpPr>
          <p:cNvPr id="3" name="コンテンツ プレースホルダー 2"/>
          <p:cNvSpPr>
            <a:spLocks noGrp="1"/>
          </p:cNvSpPr>
          <p:nvPr>
            <p:ph idx="1"/>
          </p:nvPr>
        </p:nvSpPr>
        <p:spPr/>
        <p:txBody>
          <a:bodyPr/>
          <a:lstStyle/>
          <a:p>
            <a:endParaRPr lang="en-US" altLang="ja-JP" dirty="0"/>
          </a:p>
          <a:p>
            <a:endParaRPr kumimoji="1" lang="en-US" altLang="ja-JP" dirty="0" smtClean="0"/>
          </a:p>
          <a:p>
            <a:endParaRPr lang="en-US" altLang="ja-JP" dirty="0"/>
          </a:p>
        </p:txBody>
      </p:sp>
      <p:pic>
        <p:nvPicPr>
          <p:cNvPr id="34"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7667" y="2305098"/>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35" name="角丸四角形吹き出し 34"/>
          <p:cNvSpPr/>
          <p:nvPr/>
        </p:nvSpPr>
        <p:spPr>
          <a:xfrm>
            <a:off x="2043629" y="1964695"/>
            <a:ext cx="3940483" cy="460256"/>
          </a:xfrm>
          <a:prstGeom prst="wedgeRoundRectCallout">
            <a:avLst>
              <a:gd name="adj1" fmla="val -45336"/>
              <a:gd name="adj2" fmla="val 73000"/>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競技は何をご覧になりますか？</a:t>
            </a:r>
            <a:endParaRPr kumimoji="1" lang="ja-JP" altLang="en-US" sz="2000" dirty="0">
              <a:solidFill>
                <a:schemeClr val="tx1"/>
              </a:solidFill>
            </a:endParaRPr>
          </a:p>
        </p:txBody>
      </p:sp>
      <p:sp>
        <p:nvSpPr>
          <p:cNvPr id="37" name="角丸四角形吹き出し 36"/>
          <p:cNvSpPr/>
          <p:nvPr/>
        </p:nvSpPr>
        <p:spPr>
          <a:xfrm flipH="1">
            <a:off x="4211136" y="2620165"/>
            <a:ext cx="3229337" cy="428585"/>
          </a:xfrm>
          <a:prstGeom prst="wedgeRoundRectCallout">
            <a:avLst>
              <a:gd name="adj1" fmla="val -46639"/>
              <a:gd name="adj2" fmla="val 8410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野球を見ます</a:t>
            </a:r>
            <a:endParaRPr kumimoji="1" lang="ja-JP" altLang="en-US" sz="2000" dirty="0">
              <a:solidFill>
                <a:schemeClr val="tx1"/>
              </a:solidFill>
            </a:endParaRPr>
          </a:p>
        </p:txBody>
      </p:sp>
      <p:pic>
        <p:nvPicPr>
          <p:cNvPr id="38" name="Picture 2" descr="スーツを着た女性のイラスト（笑う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319" y="3105695"/>
            <a:ext cx="726712" cy="988724"/>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3607786" y="4848127"/>
            <a:ext cx="3387466" cy="584775"/>
          </a:xfrm>
          <a:prstGeom prst="rect">
            <a:avLst/>
          </a:prstGeom>
          <a:noFill/>
          <a:ln w="28575">
            <a:noFill/>
          </a:ln>
        </p:spPr>
        <p:txBody>
          <a:bodyPr wrap="none" rtlCol="0">
            <a:spAutoFit/>
          </a:bodyPr>
          <a:lstStyle/>
          <a:p>
            <a:r>
              <a:rPr kumimoji="1" lang="ja-JP" altLang="en-US" sz="3200" b="1" dirty="0" smtClean="0"/>
              <a:t>行動</a:t>
            </a:r>
            <a:r>
              <a:rPr kumimoji="1" lang="en-US" altLang="ja-JP" sz="3200" b="1" dirty="0" smtClean="0"/>
              <a:t>(</a:t>
            </a:r>
            <a:r>
              <a:rPr kumimoji="1" lang="ja-JP" altLang="en-US" sz="3200" b="1" dirty="0" smtClean="0"/>
              <a:t>発話</a:t>
            </a:r>
            <a:r>
              <a:rPr kumimoji="1" lang="en-US" altLang="ja-JP" sz="3200" b="1" dirty="0" smtClean="0"/>
              <a:t>)</a:t>
            </a:r>
            <a:r>
              <a:rPr kumimoji="1" lang="ja-JP" altLang="en-US" sz="3200" b="1" dirty="0" smtClean="0"/>
              <a:t>を選択</a:t>
            </a:r>
            <a:endParaRPr kumimoji="1" lang="ja-JP" altLang="en-US" sz="3200" b="1" dirty="0"/>
          </a:p>
        </p:txBody>
      </p:sp>
      <p:sp>
        <p:nvSpPr>
          <p:cNvPr id="40" name="右中かっこ 39"/>
          <p:cNvSpPr/>
          <p:nvPr/>
        </p:nvSpPr>
        <p:spPr>
          <a:xfrm>
            <a:off x="8151575" y="1840364"/>
            <a:ext cx="440798" cy="2416772"/>
          </a:xfrm>
          <a:prstGeom prst="rightBrace">
            <a:avLst>
              <a:gd name="adj1" fmla="val 1722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テキスト ボックス 40"/>
          <p:cNvSpPr txBox="1"/>
          <p:nvPr/>
        </p:nvSpPr>
        <p:spPr>
          <a:xfrm>
            <a:off x="8873949" y="2791822"/>
            <a:ext cx="1415772" cy="461665"/>
          </a:xfrm>
          <a:prstGeom prst="rect">
            <a:avLst/>
          </a:prstGeom>
          <a:noFill/>
          <a:ln w="28575">
            <a:solidFill>
              <a:schemeClr val="accent1"/>
            </a:solidFill>
          </a:ln>
        </p:spPr>
        <p:txBody>
          <a:bodyPr wrap="none" rtlCol="0">
            <a:spAutoFit/>
          </a:bodyPr>
          <a:lstStyle/>
          <a:p>
            <a:r>
              <a:rPr kumimoji="1" lang="ja-JP" altLang="en-US" sz="2400" dirty="0" smtClean="0">
                <a:solidFill>
                  <a:srgbClr val="FF0000"/>
                </a:solidFill>
              </a:rPr>
              <a:t>状態取得</a:t>
            </a:r>
            <a:endParaRPr kumimoji="1" lang="ja-JP" altLang="en-US" sz="2400" dirty="0">
              <a:solidFill>
                <a:srgbClr val="FF0000"/>
              </a:solidFill>
            </a:endParaRPr>
          </a:p>
        </p:txBody>
      </p:sp>
      <p:sp>
        <p:nvSpPr>
          <p:cNvPr id="44" name="テキスト ボックス 43"/>
          <p:cNvSpPr txBox="1"/>
          <p:nvPr/>
        </p:nvSpPr>
        <p:spPr>
          <a:xfrm>
            <a:off x="8724325" y="3529979"/>
            <a:ext cx="2162772" cy="461665"/>
          </a:xfrm>
          <a:prstGeom prst="rect">
            <a:avLst/>
          </a:prstGeom>
          <a:noFill/>
          <a:ln w="28575">
            <a:noFill/>
          </a:ln>
        </p:spPr>
        <p:txBody>
          <a:bodyPr wrap="none" rtlCol="0">
            <a:spAutoFit/>
          </a:bodyPr>
          <a:lstStyle/>
          <a:p>
            <a:r>
              <a:rPr lang="ja-JP" altLang="en-US" sz="2400" u="sng" dirty="0"/>
              <a:t>言語</a:t>
            </a:r>
            <a:r>
              <a:rPr lang="ja-JP" altLang="en-US" sz="2400" u="sng" dirty="0" smtClean="0"/>
              <a:t>情報</a:t>
            </a:r>
            <a:r>
              <a:rPr lang="en-US" altLang="ja-JP" sz="2400" u="sng" dirty="0" smtClean="0"/>
              <a:t>etc…</a:t>
            </a:r>
            <a:endParaRPr kumimoji="1" lang="ja-JP" altLang="en-US" sz="2400" u="sng" dirty="0"/>
          </a:p>
        </p:txBody>
      </p:sp>
      <p:sp>
        <p:nvSpPr>
          <p:cNvPr id="48" name="下矢印 47"/>
          <p:cNvSpPr/>
          <p:nvPr/>
        </p:nvSpPr>
        <p:spPr>
          <a:xfrm>
            <a:off x="4926542" y="4242397"/>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下矢印 48"/>
          <p:cNvSpPr/>
          <p:nvPr/>
        </p:nvSpPr>
        <p:spPr>
          <a:xfrm>
            <a:off x="4932194" y="5505623"/>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157343" y="6069279"/>
            <a:ext cx="4288353" cy="584775"/>
          </a:xfrm>
          <a:prstGeom prst="rect">
            <a:avLst/>
          </a:prstGeom>
          <a:noFill/>
          <a:ln w="28575">
            <a:noFill/>
          </a:ln>
        </p:spPr>
        <p:txBody>
          <a:bodyPr wrap="none" rtlCol="0">
            <a:spAutoFit/>
          </a:bodyPr>
          <a:lstStyle/>
          <a:p>
            <a:r>
              <a:rPr kumimoji="1" lang="ja-JP" altLang="en-US" sz="3200" b="1" dirty="0" smtClean="0"/>
              <a:t>報酬を得て価値を更新</a:t>
            </a:r>
            <a:endParaRPr kumimoji="1" lang="ja-JP" altLang="en-US" sz="3200" b="1" dirty="0"/>
          </a:p>
        </p:txBody>
      </p:sp>
      <p:sp>
        <p:nvSpPr>
          <p:cNvPr id="53" name="右カーブ矢印 52"/>
          <p:cNvSpPr/>
          <p:nvPr/>
        </p:nvSpPr>
        <p:spPr>
          <a:xfrm rot="10800000">
            <a:off x="10571296" y="2773624"/>
            <a:ext cx="958945" cy="35382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54" name="表 53"/>
          <p:cNvGraphicFramePr>
            <a:graphicFrameLocks noGrp="1"/>
          </p:cNvGraphicFramePr>
          <p:nvPr>
            <p:extLst/>
          </p:nvPr>
        </p:nvGraphicFramePr>
        <p:xfrm>
          <a:off x="2043629" y="4399811"/>
          <a:ext cx="1426505" cy="1463040"/>
        </p:xfrm>
        <a:graphic>
          <a:graphicData uri="http://schemas.openxmlformats.org/drawingml/2006/table">
            <a:tbl>
              <a:tblPr firstRow="1" bandRow="1">
                <a:tableStyleId>{5C22544A-7EE6-4342-B048-85BDC9FD1C3A}</a:tableStyleId>
              </a:tblPr>
              <a:tblGrid>
                <a:gridCol w="1426505">
                  <a:extLst>
                    <a:ext uri="{9D8B030D-6E8A-4147-A177-3AD203B41FA5}">
                      <a16:colId xmlns:a16="http://schemas.microsoft.com/office/drawing/2014/main" val="1833581739"/>
                    </a:ext>
                  </a:extLst>
                </a:gridCol>
              </a:tblGrid>
              <a:tr h="222039">
                <a:tc>
                  <a:txBody>
                    <a:bodyPr/>
                    <a:lstStyle/>
                    <a:p>
                      <a:r>
                        <a:rPr kumimoji="1" lang="ja-JP" altLang="en-US" dirty="0" smtClean="0"/>
                        <a:t>発話候補</a:t>
                      </a:r>
                      <a:endParaRPr kumimoji="1" lang="ja-JP" altLang="en-US" dirty="0"/>
                    </a:p>
                  </a:txBody>
                  <a:tcPr/>
                </a:tc>
                <a:extLst>
                  <a:ext uri="{0D108BD9-81ED-4DB2-BD59-A6C34878D82A}">
                    <a16:rowId xmlns:a16="http://schemas.microsoft.com/office/drawing/2014/main" val="403138337"/>
                  </a:ext>
                </a:extLst>
              </a:tr>
              <a:tr h="222039">
                <a:tc>
                  <a:txBody>
                    <a:bodyPr/>
                    <a:lstStyle/>
                    <a:p>
                      <a:r>
                        <a:rPr kumimoji="1" lang="ja-JP" altLang="en-US" dirty="0" smtClean="0"/>
                        <a:t>発話</a:t>
                      </a:r>
                      <a:r>
                        <a:rPr kumimoji="1" lang="en-US" altLang="ja-JP" dirty="0" smtClean="0"/>
                        <a:t>1</a:t>
                      </a:r>
                      <a:endParaRPr kumimoji="1" lang="ja-JP" altLang="en-US" dirty="0"/>
                    </a:p>
                  </a:txBody>
                  <a:tcPr/>
                </a:tc>
                <a:extLst>
                  <a:ext uri="{0D108BD9-81ED-4DB2-BD59-A6C34878D82A}">
                    <a16:rowId xmlns:a16="http://schemas.microsoft.com/office/drawing/2014/main" val="964901225"/>
                  </a:ext>
                </a:extLst>
              </a:tr>
              <a:tr h="222039">
                <a:tc>
                  <a:txBody>
                    <a:bodyPr/>
                    <a:lstStyle/>
                    <a:p>
                      <a:r>
                        <a:rPr kumimoji="1" lang="ja-JP" altLang="en-US" dirty="0" smtClean="0"/>
                        <a:t>発話</a:t>
                      </a:r>
                      <a:r>
                        <a:rPr kumimoji="1" lang="en-US" altLang="ja-JP" dirty="0" smtClean="0"/>
                        <a:t>2</a:t>
                      </a:r>
                      <a:endParaRPr kumimoji="1" lang="ja-JP" altLang="en-US" dirty="0"/>
                    </a:p>
                  </a:txBody>
                  <a:tcPr/>
                </a:tc>
                <a:extLst>
                  <a:ext uri="{0D108BD9-81ED-4DB2-BD59-A6C34878D82A}">
                    <a16:rowId xmlns:a16="http://schemas.microsoft.com/office/drawing/2014/main" val="1888997984"/>
                  </a:ext>
                </a:extLst>
              </a:tr>
              <a:tr h="222039">
                <a:tc>
                  <a:txBody>
                    <a:bodyPr/>
                    <a:lstStyle/>
                    <a:p>
                      <a:r>
                        <a:rPr kumimoji="1" lang="ja-JP" altLang="en-US" dirty="0" smtClean="0"/>
                        <a:t>・・・</a:t>
                      </a:r>
                      <a:endParaRPr kumimoji="1" lang="ja-JP" altLang="en-US" dirty="0"/>
                    </a:p>
                  </a:txBody>
                  <a:tcPr/>
                </a:tc>
                <a:extLst>
                  <a:ext uri="{0D108BD9-81ED-4DB2-BD59-A6C34878D82A}">
                    <a16:rowId xmlns:a16="http://schemas.microsoft.com/office/drawing/2014/main" val="3576332853"/>
                  </a:ext>
                </a:extLst>
              </a:tr>
            </a:tbl>
          </a:graphicData>
        </a:graphic>
      </p:graphicFrame>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3</a:t>
            </a:fld>
            <a:endParaRPr kumimoji="1" lang="ja-JP" altLang="en-US"/>
          </a:p>
        </p:txBody>
      </p:sp>
    </p:spTree>
    <p:extLst>
      <p:ext uri="{BB962C8B-B14F-4D97-AF65-F5344CB8AC3E}">
        <p14:creationId xmlns:p14="http://schemas.microsoft.com/office/powerpoint/2010/main" val="911063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提案手法の発話選択方法</a:t>
            </a:r>
            <a:endParaRPr kumimoji="1" lang="ja-JP" altLang="en-US" dirty="0"/>
          </a:p>
        </p:txBody>
      </p:sp>
      <p:sp>
        <p:nvSpPr>
          <p:cNvPr id="5" name="角丸四角形 4"/>
          <p:cNvSpPr/>
          <p:nvPr/>
        </p:nvSpPr>
        <p:spPr>
          <a:xfrm>
            <a:off x="6635468" y="2330505"/>
            <a:ext cx="4442528" cy="445871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5264586" y="3025957"/>
            <a:ext cx="732275"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129770" y="2987990"/>
            <a:ext cx="2173054" cy="369332"/>
          </a:xfrm>
          <a:prstGeom prst="rect">
            <a:avLst/>
          </a:prstGeom>
          <a:ln w="28575">
            <a:solidFill>
              <a:srgbClr val="FF0000"/>
            </a:solidFill>
          </a:ln>
        </p:spPr>
        <p:txBody>
          <a:bodyPr wrap="square">
            <a:spAutoFit/>
          </a:bodyPr>
          <a:lstStyle/>
          <a:p>
            <a:pPr fontAlgn="ctr"/>
            <a:r>
              <a:rPr lang="ja-JP" altLang="en-US" dirty="0" smtClean="0">
                <a:solidFill>
                  <a:srgbClr val="000000"/>
                </a:solidFill>
                <a:latin typeface="游ゴシック" panose="020B0400000000000000" pitchFamily="50" charset="-128"/>
              </a:rPr>
              <a:t>ベースライン手法</a:t>
            </a:r>
            <a:r>
              <a:rPr lang="en-US" altLang="ja-JP" dirty="0" smtClean="0">
                <a:solidFill>
                  <a:srgbClr val="000000"/>
                </a:solidFill>
                <a:latin typeface="游ゴシック" panose="020B0400000000000000" pitchFamily="50" charset="-128"/>
              </a:rPr>
              <a:t>1</a:t>
            </a:r>
            <a:endParaRPr lang="ja-JP" altLang="en-US" dirty="0">
              <a:solidFill>
                <a:srgbClr val="000000"/>
              </a:solidFill>
              <a:latin typeface="游ゴシック" panose="020B0400000000000000" pitchFamily="50" charset="-128"/>
            </a:endParaRPr>
          </a:p>
        </p:txBody>
      </p:sp>
      <p:sp>
        <p:nvSpPr>
          <p:cNvPr id="8" name="右矢印 7"/>
          <p:cNvSpPr/>
          <p:nvPr/>
        </p:nvSpPr>
        <p:spPr>
          <a:xfrm rot="5400000">
            <a:off x="7854176" y="3726014"/>
            <a:ext cx="732275"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吹き出し 9"/>
          <p:cNvSpPr/>
          <p:nvPr/>
        </p:nvSpPr>
        <p:spPr>
          <a:xfrm flipH="1">
            <a:off x="1979690" y="2210729"/>
            <a:ext cx="2791753" cy="646331"/>
          </a:xfrm>
          <a:prstGeom prst="wedgeRectCallout">
            <a:avLst>
              <a:gd name="adj1" fmla="val -43842"/>
              <a:gd name="adj2" fmla="val 94200"/>
            </a:avLst>
          </a:prstGeom>
          <a:ln w="28575">
            <a:solidFill>
              <a:srgbClr val="FFC000"/>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最近はまっている食べ物はありますか？</a:t>
            </a:r>
            <a:endParaRPr kumimoji="1" lang="ja-JP" altLang="en-US" dirty="0">
              <a:solidFill>
                <a:srgbClr val="000000"/>
              </a:solidFill>
              <a:latin typeface="游ゴシック" panose="020B0400000000000000" pitchFamily="50" charset="-128"/>
            </a:endParaRPr>
          </a:p>
        </p:txBody>
      </p:sp>
      <p:sp>
        <p:nvSpPr>
          <p:cNvPr id="11" name="四角形吹き出し 10"/>
          <p:cNvSpPr/>
          <p:nvPr/>
        </p:nvSpPr>
        <p:spPr>
          <a:xfrm>
            <a:off x="1979690" y="3452939"/>
            <a:ext cx="2791753" cy="369332"/>
          </a:xfrm>
          <a:prstGeom prst="wedgeRectCallout">
            <a:avLst>
              <a:gd name="adj1" fmla="val -49349"/>
              <a:gd name="adj2" fmla="val 159930"/>
            </a:avLst>
          </a:prstGeom>
          <a:ln w="28575">
            <a:solidFill>
              <a:schemeClr val="accent1"/>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バナナにはまっています</a:t>
            </a:r>
            <a:endParaRPr kumimoji="1" lang="ja-JP" altLang="en-US" dirty="0">
              <a:solidFill>
                <a:srgbClr val="000000"/>
              </a:solidFill>
              <a:latin typeface="游ゴシック" panose="020B0400000000000000" pitchFamily="50" charset="-128"/>
            </a:endParaRPr>
          </a:p>
        </p:txBody>
      </p:sp>
      <p:sp>
        <p:nvSpPr>
          <p:cNvPr id="18" name="四角形吹き出し 17"/>
          <p:cNvSpPr/>
          <p:nvPr/>
        </p:nvSpPr>
        <p:spPr>
          <a:xfrm flipH="1">
            <a:off x="1927921" y="4662440"/>
            <a:ext cx="2791753" cy="369332"/>
          </a:xfrm>
          <a:prstGeom prst="wedgeRectCallout">
            <a:avLst>
              <a:gd name="adj1" fmla="val -45001"/>
              <a:gd name="adj2" fmla="val 129256"/>
            </a:avLst>
          </a:prstGeom>
          <a:ln w="28575">
            <a:solidFill>
              <a:schemeClr val="accent4"/>
            </a:solidFill>
          </a:ln>
        </p:spPr>
        <p:txBody>
          <a:bodyPr wrap="square" rtlCol="0" anchor="ctr">
            <a:spAutoFit/>
          </a:bodyPr>
          <a:lstStyle/>
          <a:p>
            <a:pPr algn="ctr" fontAlgn="ctr"/>
            <a:r>
              <a:rPr kumimoji="1" lang="ja-JP" altLang="en-US" dirty="0" smtClean="0">
                <a:solidFill>
                  <a:srgbClr val="000000"/>
                </a:solidFill>
                <a:latin typeface="游ゴシック" panose="020B0400000000000000" pitchFamily="50" charset="-128"/>
              </a:rPr>
              <a:t>とても美味しそうですね</a:t>
            </a:r>
            <a:endParaRPr kumimoji="1" lang="ja-JP" altLang="en-US" dirty="0">
              <a:solidFill>
                <a:srgbClr val="000000"/>
              </a:solidFill>
              <a:latin typeface="游ゴシック" panose="020B0400000000000000" pitchFamily="50" charset="-128"/>
            </a:endParaRPr>
          </a:p>
        </p:txBody>
      </p:sp>
      <p:sp>
        <p:nvSpPr>
          <p:cNvPr id="26" name="正方形/長方形 25"/>
          <p:cNvSpPr/>
          <p:nvPr/>
        </p:nvSpPr>
        <p:spPr>
          <a:xfrm>
            <a:off x="7582743" y="5469624"/>
            <a:ext cx="2835542" cy="369332"/>
          </a:xfrm>
          <a:prstGeom prst="rect">
            <a:avLst/>
          </a:prstGeom>
          <a:ln w="12700">
            <a:solidFill>
              <a:schemeClr val="tx1"/>
            </a:solidFill>
          </a:ln>
        </p:spPr>
        <p:txBody>
          <a:bodyPr wrap="square">
            <a:spAutoFit/>
          </a:bodyPr>
          <a:lstStyle/>
          <a:p>
            <a:pPr fontAlgn="ctr"/>
            <a:r>
              <a:rPr lang="ja-JP" altLang="en-US" dirty="0" smtClean="0">
                <a:solidFill>
                  <a:srgbClr val="000000"/>
                </a:solidFill>
                <a:latin typeface="游ゴシック" panose="020B0400000000000000" pitchFamily="50" charset="-128"/>
              </a:rPr>
              <a:t>とても美味しそうですね</a:t>
            </a:r>
            <a:endParaRPr lang="ja-JP" altLang="en-US" dirty="0">
              <a:solidFill>
                <a:srgbClr val="000000"/>
              </a:solidFill>
              <a:latin typeface="游ゴシック" panose="020B0400000000000000" pitchFamily="50" charset="-128"/>
            </a:endParaRPr>
          </a:p>
        </p:txBody>
      </p:sp>
      <p:sp>
        <p:nvSpPr>
          <p:cNvPr id="27" name="右矢印 26"/>
          <p:cNvSpPr/>
          <p:nvPr/>
        </p:nvSpPr>
        <p:spPr>
          <a:xfrm rot="10800000">
            <a:off x="5264585" y="4652085"/>
            <a:ext cx="732276" cy="42698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大かっこ 28"/>
          <p:cNvSpPr/>
          <p:nvPr/>
        </p:nvSpPr>
        <p:spPr>
          <a:xfrm>
            <a:off x="4785031" y="2083420"/>
            <a:ext cx="292908" cy="2000374"/>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正方形/長方形 30"/>
          <p:cNvSpPr/>
          <p:nvPr/>
        </p:nvSpPr>
        <p:spPr>
          <a:xfrm>
            <a:off x="9349342" y="2988505"/>
            <a:ext cx="1609474" cy="369332"/>
          </a:xfrm>
          <a:prstGeom prst="rect">
            <a:avLst/>
          </a:prstGeom>
          <a:ln w="28575">
            <a:noFill/>
          </a:ln>
        </p:spPr>
        <p:txBody>
          <a:bodyPr wrap="square">
            <a:spAutoFit/>
          </a:bodyPr>
          <a:lstStyle/>
          <a:p>
            <a:pPr fontAlgn="ctr"/>
            <a:r>
              <a:rPr lang="ja-JP" altLang="en-US" dirty="0">
                <a:solidFill>
                  <a:srgbClr val="000000"/>
                </a:solidFill>
                <a:latin typeface="游ゴシック" panose="020B0400000000000000" pitchFamily="50" charset="-128"/>
              </a:rPr>
              <a:t>対話</a:t>
            </a:r>
            <a:r>
              <a:rPr lang="ja-JP" altLang="en-US" dirty="0" smtClean="0">
                <a:solidFill>
                  <a:srgbClr val="000000"/>
                </a:solidFill>
                <a:latin typeface="游ゴシック" panose="020B0400000000000000" pitchFamily="50" charset="-128"/>
              </a:rPr>
              <a:t>行為選択</a:t>
            </a:r>
            <a:endParaRPr lang="ja-JP" altLang="en-US" dirty="0">
              <a:solidFill>
                <a:srgbClr val="000000"/>
              </a:solidFill>
              <a:latin typeface="游ゴシック" panose="020B0400000000000000" pitchFamily="50" charset="-128"/>
            </a:endParaRPr>
          </a:p>
        </p:txBody>
      </p:sp>
      <p:sp>
        <p:nvSpPr>
          <p:cNvPr id="32" name="正方形/長方形 31"/>
          <p:cNvSpPr/>
          <p:nvPr/>
        </p:nvSpPr>
        <p:spPr>
          <a:xfrm>
            <a:off x="7552278" y="5079066"/>
            <a:ext cx="2061059" cy="369332"/>
          </a:xfrm>
          <a:prstGeom prst="rect">
            <a:avLst/>
          </a:prstGeom>
          <a:ln w="28575">
            <a:noFill/>
          </a:ln>
        </p:spPr>
        <p:txBody>
          <a:bodyPr wrap="square">
            <a:spAutoFit/>
          </a:bodyPr>
          <a:lstStyle/>
          <a:p>
            <a:pPr fontAlgn="ctr"/>
            <a:r>
              <a:rPr lang="en-US" altLang="ja-JP" u="sng" dirty="0" err="1" smtClean="0">
                <a:solidFill>
                  <a:srgbClr val="000000"/>
                </a:solidFill>
                <a:latin typeface="游ゴシック" panose="020B0400000000000000" pitchFamily="50" charset="-128"/>
              </a:rPr>
              <a:t>re_o_m</a:t>
            </a:r>
            <a:r>
              <a:rPr lang="ja-JP" altLang="en-US" u="sng" dirty="0" smtClean="0">
                <a:solidFill>
                  <a:srgbClr val="000000"/>
                </a:solidFill>
                <a:latin typeface="游ゴシック" panose="020B0400000000000000" pitchFamily="50" charset="-128"/>
              </a:rPr>
              <a:t>内の発話</a:t>
            </a:r>
            <a:endParaRPr lang="ja-JP" altLang="en-US" u="sng" dirty="0">
              <a:solidFill>
                <a:srgbClr val="000000"/>
              </a:solidFill>
              <a:latin typeface="游ゴシック" panose="020B0400000000000000" pitchFamily="50" charset="-128"/>
            </a:endParaRPr>
          </a:p>
        </p:txBody>
      </p:sp>
      <p:sp>
        <p:nvSpPr>
          <p:cNvPr id="39" name="正方形/長方形 38"/>
          <p:cNvSpPr/>
          <p:nvPr/>
        </p:nvSpPr>
        <p:spPr>
          <a:xfrm>
            <a:off x="7613715" y="4630503"/>
            <a:ext cx="1205164" cy="369332"/>
          </a:xfrm>
          <a:prstGeom prst="rect">
            <a:avLst/>
          </a:prstGeom>
          <a:ln w="28575">
            <a:solidFill>
              <a:srgbClr val="FF0000"/>
            </a:solidFill>
          </a:ln>
        </p:spPr>
        <p:txBody>
          <a:bodyPr wrap="square">
            <a:spAutoFit/>
          </a:bodyPr>
          <a:lstStyle/>
          <a:p>
            <a:pPr fontAlgn="ctr"/>
            <a:r>
              <a:rPr lang="ja-JP" altLang="en-US" dirty="0" smtClean="0">
                <a:solidFill>
                  <a:srgbClr val="000000"/>
                </a:solidFill>
                <a:latin typeface="游ゴシック" panose="020B0400000000000000" pitchFamily="50" charset="-128"/>
              </a:rPr>
              <a:t>提案手法</a:t>
            </a:r>
            <a:endParaRPr lang="ja-JP" altLang="en-US" dirty="0">
              <a:solidFill>
                <a:srgbClr val="000000"/>
              </a:solidFill>
              <a:latin typeface="游ゴシック" panose="020B0400000000000000" pitchFamily="50" charset="-128"/>
            </a:endParaRPr>
          </a:p>
        </p:txBody>
      </p:sp>
      <p:sp>
        <p:nvSpPr>
          <p:cNvPr id="40" name="正方形/長方形 39"/>
          <p:cNvSpPr/>
          <p:nvPr/>
        </p:nvSpPr>
        <p:spPr>
          <a:xfrm>
            <a:off x="7573417" y="5941910"/>
            <a:ext cx="2844868" cy="369332"/>
          </a:xfrm>
          <a:prstGeom prst="rect">
            <a:avLst/>
          </a:prstGeom>
          <a:ln w="12700">
            <a:solidFill>
              <a:schemeClr val="tx1"/>
            </a:solidFill>
          </a:ln>
        </p:spPr>
        <p:txBody>
          <a:bodyPr wrap="square">
            <a:spAutoFit/>
          </a:bodyPr>
          <a:lstStyle/>
          <a:p>
            <a:pPr fontAlgn="ctr"/>
            <a:r>
              <a:rPr lang="ja-JP" altLang="en-US" dirty="0" smtClean="0">
                <a:solidFill>
                  <a:srgbClr val="000000"/>
                </a:solidFill>
                <a:latin typeface="游ゴシック" panose="020B0400000000000000" pitchFamily="50" charset="-128"/>
              </a:rPr>
              <a:t>それは大変ですよね</a:t>
            </a:r>
            <a:endParaRPr lang="ja-JP" altLang="en-US" dirty="0">
              <a:solidFill>
                <a:srgbClr val="000000"/>
              </a:solidFill>
              <a:latin typeface="游ゴシック" panose="020B0400000000000000" pitchFamily="50" charset="-128"/>
            </a:endParaRPr>
          </a:p>
        </p:txBody>
      </p:sp>
      <p:sp>
        <p:nvSpPr>
          <p:cNvPr id="52" name="正方形/長方形 51"/>
          <p:cNvSpPr/>
          <p:nvPr/>
        </p:nvSpPr>
        <p:spPr>
          <a:xfrm>
            <a:off x="5119579" y="2568624"/>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状態取得</a:t>
            </a:r>
            <a:endParaRPr lang="ja-JP" altLang="en-US" dirty="0">
              <a:solidFill>
                <a:srgbClr val="000000"/>
              </a:solidFill>
              <a:latin typeface="游ゴシック" panose="020B0400000000000000" pitchFamily="50" charset="-128"/>
            </a:endParaRPr>
          </a:p>
        </p:txBody>
      </p:sp>
      <p:sp>
        <p:nvSpPr>
          <p:cNvPr id="53" name="正方形/長方形 52"/>
          <p:cNvSpPr/>
          <p:nvPr/>
        </p:nvSpPr>
        <p:spPr>
          <a:xfrm>
            <a:off x="5119579" y="4150069"/>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行動選択</a:t>
            </a:r>
            <a:endParaRPr lang="ja-JP" altLang="en-US" dirty="0">
              <a:solidFill>
                <a:srgbClr val="000000"/>
              </a:solidFill>
              <a:latin typeface="游ゴシック" panose="020B0400000000000000" pitchFamily="50" charset="-128"/>
            </a:endParaRPr>
          </a:p>
        </p:txBody>
      </p:sp>
      <p:sp>
        <p:nvSpPr>
          <p:cNvPr id="54" name="正方形/長方形 53"/>
          <p:cNvSpPr/>
          <p:nvPr/>
        </p:nvSpPr>
        <p:spPr>
          <a:xfrm>
            <a:off x="8938115" y="4630503"/>
            <a:ext cx="2067053"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発話レベルで選択</a:t>
            </a:r>
            <a:endParaRPr lang="ja-JP" altLang="en-US" dirty="0">
              <a:solidFill>
                <a:srgbClr val="000000"/>
              </a:solidFill>
              <a:latin typeface="游ゴシック" panose="020B0400000000000000" pitchFamily="50" charset="-128"/>
            </a:endParaRPr>
          </a:p>
        </p:txBody>
      </p:sp>
      <p:sp>
        <p:nvSpPr>
          <p:cNvPr id="72" name="楕円 71"/>
          <p:cNvSpPr/>
          <p:nvPr/>
        </p:nvSpPr>
        <p:spPr>
          <a:xfrm>
            <a:off x="7451608" y="5411525"/>
            <a:ext cx="2966677" cy="519351"/>
          </a:xfrm>
          <a:prstGeom prst="ellipse">
            <a:avLst/>
          </a:prstGeom>
          <a:ln w="19050">
            <a:solidFill>
              <a:srgbClr val="FF0000"/>
            </a:solidFill>
          </a:ln>
        </p:spPr>
        <p:txBody>
          <a:bodyPr wrap="square" rtlCol="0" anchor="ctr">
            <a:spAutoFit/>
          </a:bodyPr>
          <a:lstStyle/>
          <a:p>
            <a:pPr algn="ctr" fontAlgn="ctr"/>
            <a:endParaRPr kumimoji="1" lang="ja-JP" altLang="en-US" dirty="0">
              <a:solidFill>
                <a:srgbClr val="000000"/>
              </a:solidFill>
              <a:latin typeface="游ゴシック" panose="020B0400000000000000" pitchFamily="50" charset="-128"/>
            </a:endParaRPr>
          </a:p>
        </p:txBody>
      </p:sp>
      <p:sp>
        <p:nvSpPr>
          <p:cNvPr id="73" name="正方形/長方形 72"/>
          <p:cNvSpPr/>
          <p:nvPr/>
        </p:nvSpPr>
        <p:spPr>
          <a:xfrm>
            <a:off x="8677813" y="3657573"/>
            <a:ext cx="1078087" cy="369332"/>
          </a:xfrm>
          <a:prstGeom prst="rect">
            <a:avLst/>
          </a:prstGeom>
          <a:ln w="12700">
            <a:solidFill>
              <a:schemeClr val="tx1"/>
            </a:solidFill>
          </a:ln>
        </p:spPr>
        <p:txBody>
          <a:bodyPr wrap="square">
            <a:spAutoFit/>
          </a:bodyPr>
          <a:lstStyle/>
          <a:p>
            <a:pPr fontAlgn="ctr"/>
            <a:r>
              <a:rPr lang="en-US" altLang="ja-JP" dirty="0" err="1" smtClean="0">
                <a:solidFill>
                  <a:srgbClr val="000000"/>
                </a:solidFill>
                <a:latin typeface="游ゴシック" panose="020B0400000000000000" pitchFamily="50" charset="-128"/>
              </a:rPr>
              <a:t>re_o_m</a:t>
            </a:r>
            <a:endParaRPr lang="ja-JP" altLang="en-US" dirty="0">
              <a:solidFill>
                <a:srgbClr val="000000"/>
              </a:solidFill>
              <a:latin typeface="游ゴシック" panose="020B0400000000000000" pitchFamily="50" charset="-128"/>
            </a:endParaRPr>
          </a:p>
        </p:txBody>
      </p:sp>
      <p:cxnSp>
        <p:nvCxnSpPr>
          <p:cNvPr id="77" name="直線コネクタ 76"/>
          <p:cNvCxnSpPr/>
          <p:nvPr/>
        </p:nvCxnSpPr>
        <p:spPr>
          <a:xfrm flipH="1" flipV="1">
            <a:off x="8920477" y="6336757"/>
            <a:ext cx="14469" cy="32539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flipV="1">
            <a:off x="9209621" y="4074774"/>
            <a:ext cx="14469" cy="325394"/>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0" name="楕円 119"/>
          <p:cNvSpPr/>
          <p:nvPr/>
        </p:nvSpPr>
        <p:spPr>
          <a:xfrm>
            <a:off x="8538857" y="3623081"/>
            <a:ext cx="1341527" cy="442716"/>
          </a:xfrm>
          <a:prstGeom prst="ellipse">
            <a:avLst/>
          </a:prstGeom>
          <a:ln w="19050">
            <a:solidFill>
              <a:srgbClr val="FF0000"/>
            </a:solidFill>
          </a:ln>
        </p:spPr>
        <p:txBody>
          <a:bodyPr wrap="square" rtlCol="0" anchor="ctr">
            <a:spAutoFit/>
          </a:bodyPr>
          <a:lstStyle/>
          <a:p>
            <a:pPr algn="ctr" fontAlgn="ctr"/>
            <a:endParaRPr kumimoji="1" lang="ja-JP" altLang="en-US" dirty="0">
              <a:solidFill>
                <a:srgbClr val="000000"/>
              </a:solidFill>
              <a:latin typeface="游ゴシック" panose="020B0400000000000000" pitchFamily="50" charset="-128"/>
            </a:endParaRPr>
          </a:p>
        </p:txBody>
      </p:sp>
      <p:sp>
        <p:nvSpPr>
          <p:cNvPr id="187" name="正方形/長方形 186"/>
          <p:cNvSpPr/>
          <p:nvPr/>
        </p:nvSpPr>
        <p:spPr>
          <a:xfrm>
            <a:off x="6724622" y="1935658"/>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システム</a:t>
            </a:r>
            <a:endParaRPr lang="ja-JP" altLang="en-US" dirty="0">
              <a:solidFill>
                <a:srgbClr val="000000"/>
              </a:solidFill>
              <a:latin typeface="游ゴシック" panose="020B0400000000000000" pitchFamily="50" charset="-128"/>
            </a:endParaRPr>
          </a:p>
        </p:txBody>
      </p:sp>
      <p:pic>
        <p:nvPicPr>
          <p:cNvPr id="1024" name="図 10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066" y="3032588"/>
            <a:ext cx="1379517" cy="2973626"/>
          </a:xfrm>
          <a:prstGeom prst="rect">
            <a:avLst/>
          </a:prstGeom>
        </p:spPr>
      </p:pic>
      <p:sp>
        <p:nvSpPr>
          <p:cNvPr id="212" name="正方形/長方形 211"/>
          <p:cNvSpPr/>
          <p:nvPr/>
        </p:nvSpPr>
        <p:spPr>
          <a:xfrm>
            <a:off x="608908" y="5976121"/>
            <a:ext cx="1248675"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ユーザ</a:t>
            </a:r>
            <a:endParaRPr lang="ja-JP" altLang="en-US" dirty="0">
              <a:solidFill>
                <a:srgbClr val="000000"/>
              </a:solidFill>
              <a:latin typeface="游ゴシック" panose="020B0400000000000000" pitchFamily="50" charset="-128"/>
            </a:endParaRPr>
          </a:p>
        </p:txBody>
      </p:sp>
      <p:sp>
        <p:nvSpPr>
          <p:cNvPr id="215" name="正方形/長方形 214"/>
          <p:cNvSpPr/>
          <p:nvPr/>
        </p:nvSpPr>
        <p:spPr>
          <a:xfrm>
            <a:off x="4014637" y="3868139"/>
            <a:ext cx="810664" cy="369332"/>
          </a:xfrm>
          <a:prstGeom prst="rect">
            <a:avLst/>
          </a:prstGeom>
          <a:ln w="28575">
            <a:noFill/>
          </a:ln>
        </p:spPr>
        <p:txBody>
          <a:bodyPr wrap="square">
            <a:spAutoFit/>
          </a:bodyPr>
          <a:lstStyle/>
          <a:p>
            <a:pPr fontAlgn="ctr"/>
            <a:r>
              <a:rPr lang="ja-JP" altLang="en-US" dirty="0" smtClean="0">
                <a:solidFill>
                  <a:srgbClr val="000000"/>
                </a:solidFill>
                <a:latin typeface="游ゴシック" panose="020B0400000000000000" pitchFamily="50" charset="-128"/>
              </a:rPr>
              <a:t>心象</a:t>
            </a:r>
            <a:r>
              <a:rPr lang="en-US" altLang="ja-JP" dirty="0" smtClean="0">
                <a:solidFill>
                  <a:srgbClr val="000000"/>
                </a:solidFill>
                <a:latin typeface="游ゴシック" panose="020B0400000000000000" pitchFamily="50" charset="-128"/>
              </a:rPr>
              <a:t>4</a:t>
            </a:r>
            <a:endParaRPr lang="ja-JP" altLang="en-US" dirty="0">
              <a:solidFill>
                <a:srgbClr val="000000"/>
              </a:solidFill>
              <a:latin typeface="游ゴシック" panose="020B0400000000000000" pitchFamily="50" charset="-128"/>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30</a:t>
            </a:fld>
            <a:endParaRPr kumimoji="1" lang="ja-JP" altLang="en-US"/>
          </a:p>
        </p:txBody>
      </p:sp>
    </p:spTree>
    <p:extLst>
      <p:ext uri="{BB962C8B-B14F-4D97-AF65-F5344CB8AC3E}">
        <p14:creationId xmlns:p14="http://schemas.microsoft.com/office/powerpoint/2010/main" val="1824323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報酬の推移</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31</a:t>
            </a:fld>
            <a:endParaRPr kumimoji="1" lang="ja-JP" altLang="en-US"/>
          </a:p>
        </p:txBody>
      </p:sp>
    </p:spTree>
    <p:extLst>
      <p:ext uri="{BB962C8B-B14F-4D97-AF65-F5344CB8AC3E}">
        <p14:creationId xmlns:p14="http://schemas.microsoft.com/office/powerpoint/2010/main" val="8665868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提案</a:t>
            </a:r>
            <a:r>
              <a:rPr kumimoji="1" lang="en-US" altLang="ja-JP" b="1" dirty="0" smtClean="0"/>
              <a:t>: </a:t>
            </a:r>
            <a:r>
              <a:rPr kumimoji="1" lang="ja-JP" altLang="en-US" b="1" dirty="0" smtClean="0"/>
              <a:t>行動の詳細化</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従来</a:t>
            </a:r>
            <a:endParaRPr kumimoji="1" lang="en-US" altLang="ja-JP" dirty="0" smtClean="0"/>
          </a:p>
          <a:p>
            <a:pPr lvl="1">
              <a:buFont typeface="Wingdings" panose="05000000000000000000" pitchFamily="2" charset="2"/>
              <a:buChar char="Ø"/>
            </a:pPr>
            <a:r>
              <a:rPr kumimoji="1" lang="ja-JP" altLang="en-US" dirty="0" smtClean="0"/>
              <a:t>対話行為</a:t>
            </a:r>
            <a:r>
              <a:rPr kumimoji="1" lang="en-US" altLang="ja-JP" dirty="0" smtClean="0"/>
              <a:t>: 8</a:t>
            </a:r>
            <a:r>
              <a:rPr lang="ja-JP" altLang="en-US" dirty="0"/>
              <a:t>個</a:t>
            </a:r>
            <a:endParaRPr kumimoji="1" lang="en-US" altLang="ja-JP" dirty="0" smtClean="0"/>
          </a:p>
          <a:p>
            <a:r>
              <a:rPr kumimoji="1" lang="ja-JP" altLang="en-US" dirty="0" smtClean="0"/>
              <a:t>提案</a:t>
            </a:r>
            <a:endParaRPr kumimoji="1" lang="en-US" altLang="ja-JP" dirty="0" smtClean="0"/>
          </a:p>
          <a:p>
            <a:pPr lvl="1">
              <a:buFont typeface="Wingdings" panose="05000000000000000000" pitchFamily="2" charset="2"/>
              <a:buChar char="Ø"/>
            </a:pPr>
            <a:r>
              <a:rPr kumimoji="1" lang="ja-JP" altLang="en-US" dirty="0" smtClean="0"/>
              <a:t>対話行為の一部を詳細化したもの</a:t>
            </a:r>
            <a:r>
              <a:rPr kumimoji="1" lang="en-US" altLang="ja-JP" dirty="0" smtClean="0"/>
              <a:t>: 51</a:t>
            </a:r>
            <a:r>
              <a:rPr kumimoji="1" lang="ja-JP" altLang="en-US" dirty="0" smtClean="0"/>
              <a:t>個</a:t>
            </a:r>
            <a:endParaRPr kumimoji="1" lang="en-US" altLang="ja-JP" dirty="0" smtClean="0"/>
          </a:p>
          <a:p>
            <a:pPr marL="914400" lvl="2" indent="0">
              <a:buNone/>
            </a:pPr>
            <a:r>
              <a:rPr lang="en-US" altLang="ja-JP" dirty="0" smtClean="0"/>
              <a:t>- </a:t>
            </a:r>
            <a:r>
              <a:rPr lang="ja-JP" altLang="en-US" dirty="0" smtClean="0"/>
              <a:t>破綻しやすい対話行為のみ詳細化</a:t>
            </a:r>
            <a:endParaRPr kumimoji="1" lang="ja-JP" altLang="en-US" dirty="0"/>
          </a:p>
        </p:txBody>
      </p:sp>
      <p:sp>
        <p:nvSpPr>
          <p:cNvPr id="4" name="テキスト ボックス 3"/>
          <p:cNvSpPr txBox="1"/>
          <p:nvPr/>
        </p:nvSpPr>
        <p:spPr>
          <a:xfrm>
            <a:off x="838200" y="4266020"/>
            <a:ext cx="3764172" cy="584775"/>
          </a:xfrm>
          <a:prstGeom prst="rect">
            <a:avLst/>
          </a:prstGeom>
          <a:noFill/>
          <a:ln w="28575">
            <a:noFill/>
          </a:ln>
        </p:spPr>
        <p:txBody>
          <a:bodyPr wrap="none" rtlCol="0">
            <a:spAutoFit/>
          </a:bodyPr>
          <a:lstStyle/>
          <a:p>
            <a:r>
              <a:rPr lang="ja-JP" altLang="en-US" sz="3200" b="1" u="sng" dirty="0" smtClean="0"/>
              <a:t>行動数</a:t>
            </a:r>
            <a:r>
              <a:rPr lang="en-US" altLang="ja-JP" sz="3200" b="1" u="sng" dirty="0" smtClean="0"/>
              <a:t>8</a:t>
            </a:r>
            <a:r>
              <a:rPr lang="ja-JP" altLang="en-US" sz="3200" b="1" u="sng" dirty="0" smtClean="0"/>
              <a:t>→行動数</a:t>
            </a:r>
            <a:r>
              <a:rPr lang="en-US" altLang="ja-JP" sz="3200" b="1" u="sng" dirty="0" smtClean="0"/>
              <a:t>51</a:t>
            </a:r>
            <a:endParaRPr kumimoji="1" lang="ja-JP" altLang="en-US" sz="3200" b="1" u="sng" dirty="0"/>
          </a:p>
        </p:txBody>
      </p:sp>
      <p:sp>
        <p:nvSpPr>
          <p:cNvPr id="5" name="スライド番号プレースホルダー 4"/>
          <p:cNvSpPr>
            <a:spLocks noGrp="1"/>
          </p:cNvSpPr>
          <p:nvPr>
            <p:ph type="sldNum" sz="quarter" idx="12"/>
          </p:nvPr>
        </p:nvSpPr>
        <p:spPr/>
        <p:txBody>
          <a:bodyPr/>
          <a:lstStyle/>
          <a:p>
            <a:fld id="{DDB77F4D-3D33-47AA-AD22-BFE68AB08F9E}" type="slidenum">
              <a:rPr kumimoji="1" lang="ja-JP" altLang="en-US" smtClean="0"/>
              <a:t>32</a:t>
            </a:fld>
            <a:endParaRPr kumimoji="1" lang="ja-JP" altLang="en-US"/>
          </a:p>
        </p:txBody>
      </p:sp>
    </p:spTree>
    <p:extLst>
      <p:ext uri="{BB962C8B-B14F-4D97-AF65-F5344CB8AC3E}">
        <p14:creationId xmlns:p14="http://schemas.microsoft.com/office/powerpoint/2010/main" val="30446042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提案</a:t>
            </a:r>
            <a:r>
              <a:rPr kumimoji="1" lang="en-US" altLang="ja-JP" b="1" dirty="0" smtClean="0"/>
              <a:t>: </a:t>
            </a:r>
            <a:r>
              <a:rPr kumimoji="1" lang="ja-JP" altLang="en-US" b="1" dirty="0" smtClean="0"/>
              <a:t>状態の詳細化</a:t>
            </a:r>
            <a:endParaRPr kumimoji="1" lang="ja-JP" altLang="en-US" b="1" dirty="0"/>
          </a:p>
        </p:txBody>
      </p:sp>
      <p:sp>
        <p:nvSpPr>
          <p:cNvPr id="4" name="コンテンツ プレースホルダー 2"/>
          <p:cNvSpPr>
            <a:spLocks noGrp="1"/>
          </p:cNvSpPr>
          <p:nvPr>
            <p:ph idx="1"/>
          </p:nvPr>
        </p:nvSpPr>
        <p:spPr>
          <a:xfrm>
            <a:off x="838200" y="1536258"/>
            <a:ext cx="10515600" cy="4351338"/>
          </a:xfrm>
        </p:spPr>
        <p:txBody>
          <a:bodyPr>
            <a:normAutofit/>
          </a:bodyPr>
          <a:lstStyle/>
          <a:p>
            <a:r>
              <a:rPr lang="ja-JP" altLang="en-US" dirty="0" smtClean="0"/>
              <a:t>従来</a:t>
            </a:r>
            <a:endParaRPr lang="en-US" altLang="ja-JP" dirty="0" smtClean="0"/>
          </a:p>
          <a:p>
            <a:pPr lvl="1">
              <a:buFont typeface="Wingdings" panose="05000000000000000000" pitchFamily="2" charset="2"/>
              <a:buChar char="Ø"/>
            </a:pPr>
            <a:r>
              <a:rPr lang="ja-JP" altLang="en-US" dirty="0" smtClean="0"/>
              <a:t>ユーザ</a:t>
            </a:r>
            <a:r>
              <a:rPr lang="ja-JP" altLang="en-US" dirty="0"/>
              <a:t>発話に特定名詞が含まれるかどうか</a:t>
            </a:r>
            <a:r>
              <a:rPr lang="en-US" altLang="ja-JP" dirty="0"/>
              <a:t>: 2</a:t>
            </a:r>
            <a:r>
              <a:rPr lang="ja-JP" altLang="en-US" dirty="0" smtClean="0"/>
              <a:t>状態</a:t>
            </a:r>
            <a:endParaRPr lang="en-US" altLang="ja-JP" dirty="0" smtClean="0"/>
          </a:p>
          <a:p>
            <a:pPr lvl="2">
              <a:buFontTx/>
              <a:buChar char="-"/>
            </a:pPr>
            <a:r>
              <a:rPr lang="ja-JP" altLang="en-US" dirty="0" smtClean="0"/>
              <a:t>学習段階ではユーザ発話はコーパスに記録されているものを参照する</a:t>
            </a:r>
            <a:endParaRPr lang="en-US" altLang="ja-JP" dirty="0" smtClean="0"/>
          </a:p>
          <a:p>
            <a:pPr lvl="1">
              <a:buFont typeface="Wingdings" panose="05000000000000000000" pitchFamily="2" charset="2"/>
              <a:buChar char="Ø"/>
            </a:pPr>
            <a:r>
              <a:rPr lang="ja-JP" altLang="en-US" dirty="0"/>
              <a:t>ユーザ心象</a:t>
            </a:r>
            <a:r>
              <a:rPr lang="en-US" altLang="ja-JP" dirty="0"/>
              <a:t>: 3</a:t>
            </a:r>
            <a:r>
              <a:rPr lang="ja-JP" altLang="en-US" dirty="0" smtClean="0"/>
              <a:t>状態</a:t>
            </a:r>
            <a:endParaRPr lang="en-US" altLang="ja-JP" dirty="0"/>
          </a:p>
          <a:p>
            <a:pPr marL="914400" lvl="2" indent="0">
              <a:buNone/>
            </a:pPr>
            <a:r>
              <a:rPr lang="en-US" altLang="ja-JP" dirty="0" smtClean="0"/>
              <a:t>- </a:t>
            </a:r>
            <a:r>
              <a:rPr lang="ja-JP" altLang="en-US" dirty="0" smtClean="0"/>
              <a:t>ユーザが対話に満足しているかを表す</a:t>
            </a:r>
            <a:endParaRPr lang="en-US" altLang="ja-JP" dirty="0" smtClean="0"/>
          </a:p>
          <a:p>
            <a:pPr marL="457200" lvl="1" indent="0">
              <a:buNone/>
            </a:pPr>
            <a:endParaRPr lang="en-US" altLang="ja-JP" dirty="0" smtClean="0"/>
          </a:p>
          <a:p>
            <a:pPr lvl="1">
              <a:buFont typeface="Wingdings" panose="05000000000000000000" pitchFamily="2" charset="2"/>
              <a:buChar char="Ø"/>
            </a:pPr>
            <a:r>
              <a:rPr lang="ja-JP" altLang="en-US" dirty="0"/>
              <a:t>システム発話の簡易対話行為</a:t>
            </a:r>
            <a:r>
              <a:rPr lang="en-US" altLang="ja-JP" dirty="0"/>
              <a:t>: 4</a:t>
            </a:r>
            <a:r>
              <a:rPr lang="ja-JP" altLang="en-US" dirty="0"/>
              <a:t>状態</a:t>
            </a:r>
            <a:endParaRPr lang="en-US" altLang="ja-JP" dirty="0"/>
          </a:p>
          <a:p>
            <a:pPr lvl="2">
              <a:buFontTx/>
              <a:buChar char="-"/>
            </a:pPr>
            <a:r>
              <a:rPr lang="ja-JP" altLang="en-US" dirty="0"/>
              <a:t>質問，応答，情報提供，話題</a:t>
            </a:r>
            <a:r>
              <a:rPr lang="ja-JP" altLang="en-US" dirty="0" smtClean="0"/>
              <a:t>変更</a:t>
            </a:r>
            <a:endParaRPr lang="en-US" altLang="ja-JP" dirty="0" smtClean="0"/>
          </a:p>
          <a:p>
            <a:pPr marL="457200" lvl="1" indent="0">
              <a:buNone/>
            </a:pPr>
            <a:r>
              <a:rPr lang="en-US" altLang="ja-JP" dirty="0" smtClean="0"/>
              <a:t>			</a:t>
            </a:r>
            <a:r>
              <a:rPr lang="ja-JP" altLang="en-US" dirty="0" smtClean="0"/>
              <a:t>↓</a:t>
            </a:r>
            <a:endParaRPr lang="en-US" altLang="ja-JP" dirty="0"/>
          </a:p>
          <a:p>
            <a:pPr lvl="1">
              <a:buFont typeface="Wingdings" panose="05000000000000000000" pitchFamily="2" charset="2"/>
              <a:buChar char="Ø"/>
            </a:pPr>
            <a:r>
              <a:rPr lang="ja-JP" altLang="en-US" dirty="0" smtClean="0">
                <a:solidFill>
                  <a:srgbClr val="FF0000"/>
                </a:solidFill>
              </a:rPr>
              <a:t>システム発話の対話行為の一部を詳細化したもの</a:t>
            </a:r>
            <a:r>
              <a:rPr lang="en-US" altLang="ja-JP" dirty="0" smtClean="0"/>
              <a:t>: 113</a:t>
            </a:r>
            <a:r>
              <a:rPr lang="ja-JP" altLang="en-US" dirty="0" smtClean="0"/>
              <a:t>状態</a:t>
            </a:r>
            <a:endParaRPr lang="en-US" altLang="ja-JP" dirty="0" smtClean="0"/>
          </a:p>
          <a:p>
            <a:pPr marL="914400" lvl="2" indent="0">
              <a:buNone/>
            </a:pPr>
            <a:r>
              <a:rPr lang="en-US" altLang="ja-JP" dirty="0" smtClean="0"/>
              <a:t>- </a:t>
            </a:r>
            <a:r>
              <a:rPr lang="ja-JP" altLang="en-US" dirty="0" smtClean="0"/>
              <a:t>破綻しやすい対話行為のみ詳細化</a:t>
            </a:r>
            <a:r>
              <a:rPr lang="en-US" altLang="ja-JP" dirty="0" smtClean="0"/>
              <a:t>(</a:t>
            </a:r>
            <a:r>
              <a:rPr lang="ja-JP" altLang="en-US" dirty="0" smtClean="0"/>
              <a:t>行動設計の詳細化とは異なる</a:t>
            </a:r>
            <a:r>
              <a:rPr lang="en-US" altLang="ja-JP" dirty="0" smtClean="0"/>
              <a:t>)</a:t>
            </a:r>
            <a:endParaRPr lang="en-US" altLang="ja-JP" dirty="0"/>
          </a:p>
        </p:txBody>
      </p:sp>
      <p:sp>
        <p:nvSpPr>
          <p:cNvPr id="5" name="角丸四角形 4"/>
          <p:cNvSpPr/>
          <p:nvPr/>
        </p:nvSpPr>
        <p:spPr>
          <a:xfrm>
            <a:off x="1179076" y="3723502"/>
            <a:ext cx="8609309" cy="216409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9788386" y="4495584"/>
            <a:ext cx="1906291" cy="461665"/>
          </a:xfrm>
          <a:prstGeom prst="rect">
            <a:avLst/>
          </a:prstGeom>
          <a:noFill/>
          <a:ln w="28575">
            <a:noFill/>
          </a:ln>
        </p:spPr>
        <p:txBody>
          <a:bodyPr wrap="none" rtlCol="0">
            <a:spAutoFit/>
          </a:bodyPr>
          <a:lstStyle/>
          <a:p>
            <a:r>
              <a:rPr lang="ja-JP" altLang="en-US" sz="2400" b="1" u="sng" dirty="0" smtClean="0">
                <a:solidFill>
                  <a:srgbClr val="FF0000"/>
                </a:solidFill>
              </a:rPr>
              <a:t>変更</a:t>
            </a:r>
            <a:r>
              <a:rPr lang="en-US" altLang="ja-JP" sz="2400" b="1" u="sng" dirty="0" smtClean="0">
                <a:solidFill>
                  <a:srgbClr val="FF0000"/>
                </a:solidFill>
              </a:rPr>
              <a:t>: </a:t>
            </a:r>
            <a:r>
              <a:rPr lang="ja-JP" altLang="en-US" sz="2400" b="1" u="sng" dirty="0" smtClean="0">
                <a:solidFill>
                  <a:srgbClr val="FF0000"/>
                </a:solidFill>
              </a:rPr>
              <a:t>詳細化</a:t>
            </a:r>
            <a:endParaRPr kumimoji="1" lang="ja-JP" altLang="en-US" sz="2400" b="1" u="sng" dirty="0">
              <a:solidFill>
                <a:srgbClr val="FF0000"/>
              </a:solidFill>
            </a:endParaRPr>
          </a:p>
        </p:txBody>
      </p:sp>
      <p:sp>
        <p:nvSpPr>
          <p:cNvPr id="7" name="テキスト ボックス 6"/>
          <p:cNvSpPr txBox="1"/>
          <p:nvPr/>
        </p:nvSpPr>
        <p:spPr>
          <a:xfrm>
            <a:off x="1331477" y="6060096"/>
            <a:ext cx="4235455" cy="584775"/>
          </a:xfrm>
          <a:prstGeom prst="rect">
            <a:avLst/>
          </a:prstGeom>
          <a:noFill/>
          <a:ln w="28575">
            <a:noFill/>
          </a:ln>
        </p:spPr>
        <p:txBody>
          <a:bodyPr wrap="none" rtlCol="0">
            <a:spAutoFit/>
          </a:bodyPr>
          <a:lstStyle/>
          <a:p>
            <a:r>
              <a:rPr lang="ja-JP" altLang="en-US" sz="3200" b="1" u="sng" dirty="0" smtClean="0"/>
              <a:t>状態数</a:t>
            </a:r>
            <a:r>
              <a:rPr lang="en-US" altLang="ja-JP" sz="3200" b="1" u="sng" dirty="0" smtClean="0"/>
              <a:t>24</a:t>
            </a:r>
            <a:r>
              <a:rPr lang="ja-JP" altLang="en-US" sz="3200" b="1" u="sng" dirty="0" smtClean="0"/>
              <a:t>→状態数</a:t>
            </a:r>
            <a:r>
              <a:rPr lang="en-US" altLang="ja-JP" sz="3200" b="1" u="sng" dirty="0" smtClean="0"/>
              <a:t>678</a:t>
            </a:r>
            <a:endParaRPr kumimoji="1" lang="ja-JP" altLang="en-US" sz="3200" b="1" u="sng" dirty="0"/>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33</a:t>
            </a:fld>
            <a:endParaRPr kumimoji="1" lang="ja-JP" altLang="en-US"/>
          </a:p>
        </p:txBody>
      </p:sp>
    </p:spTree>
    <p:extLst>
      <p:ext uri="{BB962C8B-B14F-4D97-AF65-F5344CB8AC3E}">
        <p14:creationId xmlns:p14="http://schemas.microsoft.com/office/powerpoint/2010/main" val="40594871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提案</a:t>
            </a:r>
            <a:r>
              <a:rPr lang="en-US" altLang="ja-JP" b="1" dirty="0" smtClean="0"/>
              <a:t>: </a:t>
            </a:r>
            <a:r>
              <a:rPr lang="ja-JP" altLang="en-US" b="1" dirty="0" smtClean="0"/>
              <a:t>報酬の追加</a:t>
            </a:r>
            <a:endParaRPr kumimoji="1" lang="ja-JP" altLang="en-US" b="1" dirty="0"/>
          </a:p>
        </p:txBody>
      </p:sp>
      <p:sp>
        <p:nvSpPr>
          <p:cNvPr id="3" name="コンテンツ プレースホルダー 2"/>
          <p:cNvSpPr>
            <a:spLocks noGrp="1"/>
          </p:cNvSpPr>
          <p:nvPr>
            <p:ph idx="1"/>
          </p:nvPr>
        </p:nvSpPr>
        <p:spPr>
          <a:xfrm>
            <a:off x="838200" y="1447618"/>
            <a:ext cx="10597587" cy="5184676"/>
          </a:xfrm>
        </p:spPr>
        <p:txBody>
          <a:bodyPr>
            <a:normAutofit/>
          </a:bodyPr>
          <a:lstStyle/>
          <a:p>
            <a:r>
              <a:rPr kumimoji="1" lang="ja-JP" altLang="en-US" dirty="0" smtClean="0"/>
              <a:t>従来</a:t>
            </a:r>
            <a:endParaRPr kumimoji="1" lang="en-US" altLang="ja-JP" dirty="0" smtClean="0"/>
          </a:p>
          <a:p>
            <a:pPr lvl="1">
              <a:buFont typeface="Wingdings" panose="05000000000000000000" pitchFamily="2" charset="2"/>
              <a:buChar char="Ø"/>
            </a:pPr>
            <a:r>
              <a:rPr lang="ja-JP" altLang="en-US" dirty="0"/>
              <a:t>ユーザ心象値（単一）</a:t>
            </a:r>
            <a:r>
              <a:rPr lang="en-US" altLang="ja-JP" dirty="0"/>
              <a:t>(+1, 0,</a:t>
            </a:r>
            <a:r>
              <a:rPr lang="ja-JP" altLang="en-US" dirty="0"/>
              <a:t>−</a:t>
            </a:r>
            <a:r>
              <a:rPr lang="en-US" altLang="ja-JP" dirty="0"/>
              <a:t>1)</a:t>
            </a:r>
          </a:p>
          <a:p>
            <a:pPr marL="914400" lvl="2" indent="0">
              <a:buNone/>
            </a:pPr>
            <a:r>
              <a:rPr lang="en-US" altLang="ja-JP" dirty="0" smtClean="0"/>
              <a:t>-</a:t>
            </a:r>
            <a:r>
              <a:rPr lang="ja-JP" altLang="en-US" dirty="0" smtClean="0"/>
              <a:t>その</a:t>
            </a:r>
            <a:r>
              <a:rPr lang="ja-JP" altLang="en-US" dirty="0"/>
              <a:t>ターンに心象が高ければ正の報酬，低ければ負の報酬</a:t>
            </a:r>
            <a:endParaRPr lang="en-US" altLang="ja-JP" dirty="0"/>
          </a:p>
          <a:p>
            <a:pPr lvl="1">
              <a:buFont typeface="Wingdings" panose="05000000000000000000" pitchFamily="2" charset="2"/>
              <a:buChar char="Ø"/>
            </a:pPr>
            <a:r>
              <a:rPr lang="ja-JP" altLang="en-US" dirty="0"/>
              <a:t>ユーザ心象値（連続）</a:t>
            </a:r>
            <a:r>
              <a:rPr lang="en-US" altLang="ja-JP" dirty="0"/>
              <a:t>(+5, 0,</a:t>
            </a:r>
            <a:r>
              <a:rPr lang="ja-JP" altLang="en-US" dirty="0"/>
              <a:t>−</a:t>
            </a:r>
            <a:r>
              <a:rPr lang="en-US" altLang="ja-JP" dirty="0"/>
              <a:t>5)</a:t>
            </a:r>
          </a:p>
          <a:p>
            <a:pPr marL="914400" lvl="2" indent="0">
              <a:buNone/>
            </a:pPr>
            <a:r>
              <a:rPr lang="en-US" altLang="ja-JP" dirty="0"/>
              <a:t>- 3</a:t>
            </a:r>
            <a:r>
              <a:rPr lang="ja-JP" altLang="en-US" dirty="0"/>
              <a:t>連続で心象が高ければ正の報酬，低ければ負の報酬</a:t>
            </a:r>
            <a:endParaRPr lang="en-US" altLang="ja-JP" dirty="0"/>
          </a:p>
          <a:p>
            <a:pPr lvl="1">
              <a:buFont typeface="Wingdings" panose="05000000000000000000" pitchFamily="2" charset="2"/>
              <a:buChar char="Ø"/>
            </a:pPr>
            <a:r>
              <a:rPr lang="ja-JP" altLang="en-US" dirty="0"/>
              <a:t>簡易的なシステム対話行為の連続性</a:t>
            </a:r>
            <a:r>
              <a:rPr lang="en-US" altLang="ja-JP" dirty="0"/>
              <a:t>(+0</a:t>
            </a:r>
            <a:r>
              <a:rPr lang="ja-JP" altLang="en-US" dirty="0"/>
              <a:t>～</a:t>
            </a:r>
            <a:r>
              <a:rPr lang="en-US" altLang="ja-JP" dirty="0"/>
              <a:t>+10)</a:t>
            </a:r>
          </a:p>
          <a:p>
            <a:pPr marL="914400" lvl="2" indent="0">
              <a:buNone/>
            </a:pPr>
            <a:r>
              <a:rPr lang="en-US" altLang="ja-JP" dirty="0"/>
              <a:t>- </a:t>
            </a:r>
            <a:r>
              <a:rPr lang="ja-JP" altLang="en-US" dirty="0"/>
              <a:t>対話行為が適切な順で選ばれれば正の報酬</a:t>
            </a:r>
            <a:endParaRPr lang="en-US" altLang="ja-JP" dirty="0"/>
          </a:p>
          <a:p>
            <a:pPr lvl="1">
              <a:buFont typeface="Wingdings" panose="05000000000000000000" pitchFamily="2" charset="2"/>
              <a:buChar char="Ø"/>
            </a:pPr>
            <a:r>
              <a:rPr lang="ja-JP" altLang="en-US" dirty="0"/>
              <a:t>特定の名詞を含むユーザ発話に対するシステム行動</a:t>
            </a:r>
            <a:r>
              <a:rPr lang="en-US" altLang="ja-JP" dirty="0"/>
              <a:t>(+10, 0,</a:t>
            </a:r>
            <a:r>
              <a:rPr lang="ja-JP" altLang="en-US" dirty="0"/>
              <a:t>−</a:t>
            </a:r>
            <a:r>
              <a:rPr lang="en-US" altLang="ja-JP" dirty="0"/>
              <a:t>10)</a:t>
            </a:r>
          </a:p>
          <a:p>
            <a:pPr marL="914400" lvl="2" indent="0">
              <a:buNone/>
            </a:pPr>
            <a:r>
              <a:rPr lang="en-US" altLang="ja-JP" dirty="0"/>
              <a:t>- </a:t>
            </a:r>
            <a:r>
              <a:rPr lang="ja-JP" altLang="en-US" dirty="0"/>
              <a:t>指示語の使いどころを間違えなければ正の報酬，間違えれば負の報酬</a:t>
            </a:r>
            <a:endParaRPr lang="en-US" altLang="ja-JP" dirty="0"/>
          </a:p>
          <a:p>
            <a:pPr lvl="1">
              <a:buFont typeface="Wingdings" panose="05000000000000000000" pitchFamily="2" charset="2"/>
              <a:buChar char="Ø"/>
            </a:pPr>
            <a:r>
              <a:rPr lang="ja-JP" altLang="en-US" dirty="0"/>
              <a:t>システム行動「</a:t>
            </a:r>
            <a:r>
              <a:rPr lang="en-US" altLang="ja-JP" dirty="0"/>
              <a:t>thank</a:t>
            </a:r>
            <a:r>
              <a:rPr lang="ja-JP" altLang="en-US" dirty="0"/>
              <a:t>」の選択</a:t>
            </a:r>
            <a:r>
              <a:rPr lang="en-US" altLang="ja-JP" dirty="0"/>
              <a:t>(0, +10)</a:t>
            </a:r>
          </a:p>
          <a:p>
            <a:pPr lvl="2">
              <a:buFontTx/>
              <a:buChar char="-"/>
            </a:pPr>
            <a:r>
              <a:rPr lang="ja-JP" altLang="en-US" dirty="0" smtClean="0"/>
              <a:t>感謝</a:t>
            </a:r>
            <a:r>
              <a:rPr lang="ja-JP" altLang="en-US" dirty="0"/>
              <a:t>が対話の終了間際に選択されれば正の</a:t>
            </a:r>
            <a:r>
              <a:rPr lang="ja-JP" altLang="en-US" dirty="0" smtClean="0"/>
              <a:t>報酬</a:t>
            </a:r>
            <a:endParaRPr lang="en-US" altLang="ja-JP" dirty="0" smtClean="0"/>
          </a:p>
          <a:p>
            <a:r>
              <a:rPr lang="ja-JP" altLang="en-US" dirty="0"/>
              <a:t>提案</a:t>
            </a:r>
            <a:r>
              <a:rPr lang="ja-JP" altLang="en-US" dirty="0" smtClean="0"/>
              <a:t>手法での追加</a:t>
            </a:r>
            <a:endParaRPr lang="en-US" altLang="ja-JP" dirty="0" smtClean="0"/>
          </a:p>
          <a:p>
            <a:pPr lvl="1">
              <a:buFont typeface="Wingdings" panose="05000000000000000000" pitchFamily="2" charset="2"/>
              <a:buChar char="Ø"/>
            </a:pPr>
            <a:r>
              <a:rPr lang="ja-JP" altLang="en-US" dirty="0" smtClean="0">
                <a:solidFill>
                  <a:srgbClr val="FF0000"/>
                </a:solidFill>
              </a:rPr>
              <a:t>連続するシステム発話の内容的整合性に基づく報酬</a:t>
            </a:r>
            <a:r>
              <a:rPr lang="en-US" altLang="ja-JP" dirty="0" smtClean="0">
                <a:solidFill>
                  <a:srgbClr val="FF0000"/>
                </a:solidFill>
              </a:rPr>
              <a:t>(0, -20)</a:t>
            </a:r>
          </a:p>
          <a:p>
            <a:pPr marL="914400" lvl="2" indent="0">
              <a:buNone/>
            </a:pP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34</a:t>
            </a:fld>
            <a:endParaRPr kumimoji="1" lang="ja-JP" altLang="en-US"/>
          </a:p>
        </p:txBody>
      </p:sp>
    </p:spTree>
    <p:extLst>
      <p:ext uri="{BB962C8B-B14F-4D97-AF65-F5344CB8AC3E}">
        <p14:creationId xmlns:p14="http://schemas.microsoft.com/office/powerpoint/2010/main" val="2373954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分析</a:t>
            </a:r>
            <a:r>
              <a:rPr lang="en-US" altLang="ja-JP" b="1" dirty="0" smtClean="0"/>
              <a:t>: </a:t>
            </a:r>
            <a:r>
              <a:rPr lang="ja-JP" altLang="en-US" b="1" dirty="0" smtClean="0"/>
              <a:t>破綻例と理想</a:t>
            </a:r>
            <a:endParaRPr kumimoji="1" lang="ja-JP" altLang="en-US" b="1" dirty="0"/>
          </a:p>
        </p:txBody>
      </p:sp>
      <p:sp>
        <p:nvSpPr>
          <p:cNvPr id="6" name="コンテンツ プレースホルダー 2"/>
          <p:cNvSpPr>
            <a:spLocks noGrp="1"/>
          </p:cNvSpPr>
          <p:nvPr>
            <p:ph idx="1"/>
          </p:nvPr>
        </p:nvSpPr>
        <p:spPr>
          <a:xfrm>
            <a:off x="838200" y="1976703"/>
            <a:ext cx="10609162" cy="1588907"/>
          </a:xfrm>
          <a:ln>
            <a:solidFill>
              <a:schemeClr val="tx1"/>
            </a:solidFill>
          </a:ln>
        </p:spPr>
        <p:txBody>
          <a:bodyPr>
            <a:normAutofit/>
          </a:bodyPr>
          <a:lstStyle/>
          <a:p>
            <a:pPr marL="0" indent="0">
              <a:buNone/>
            </a:pPr>
            <a:r>
              <a:rPr lang="ja-JP" altLang="en-US" dirty="0" smtClean="0">
                <a:solidFill>
                  <a:schemeClr val="accent2"/>
                </a:solidFill>
              </a:rPr>
              <a:t>システム発話</a:t>
            </a:r>
            <a:r>
              <a:rPr lang="en-US" altLang="ja-JP" dirty="0" smtClean="0">
                <a:solidFill>
                  <a:schemeClr val="accent2"/>
                </a:solidFill>
              </a:rPr>
              <a:t>1</a:t>
            </a:r>
            <a:r>
              <a:rPr lang="en-US" altLang="ja-JP" dirty="0" smtClean="0"/>
              <a:t>: </a:t>
            </a:r>
            <a:r>
              <a:rPr lang="ja-JP" altLang="en-US" dirty="0"/>
              <a:t>競技</a:t>
            </a:r>
            <a:r>
              <a:rPr lang="ja-JP" altLang="en-US" dirty="0" smtClean="0"/>
              <a:t>は何をご覧になりますか？</a:t>
            </a:r>
            <a:r>
              <a:rPr lang="en-US" altLang="ja-JP" dirty="0" smtClean="0"/>
              <a:t>(</a:t>
            </a:r>
            <a:r>
              <a:rPr lang="ja-JP" altLang="en-US" dirty="0" smtClean="0"/>
              <a:t>指示語なし質問</a:t>
            </a:r>
            <a:r>
              <a:rPr lang="en-US" altLang="ja-JP" dirty="0" smtClean="0"/>
              <a:t>)</a:t>
            </a:r>
          </a:p>
          <a:p>
            <a:pPr marL="0" indent="0">
              <a:buNone/>
            </a:pPr>
            <a:r>
              <a:rPr kumimoji="1" lang="ja-JP" altLang="en-US" dirty="0" smtClean="0">
                <a:solidFill>
                  <a:schemeClr val="accent5"/>
                </a:solidFill>
              </a:rPr>
              <a:t>ユーザ発話</a:t>
            </a:r>
            <a:r>
              <a:rPr kumimoji="1" lang="en-US" altLang="ja-JP" dirty="0" smtClean="0">
                <a:solidFill>
                  <a:schemeClr val="accent5"/>
                </a:solidFill>
              </a:rPr>
              <a:t>1</a:t>
            </a:r>
            <a:r>
              <a:rPr kumimoji="1" lang="en-US" altLang="ja-JP" dirty="0" smtClean="0"/>
              <a:t>: </a:t>
            </a:r>
            <a:r>
              <a:rPr kumimoji="1" lang="ja-JP" altLang="en-US" dirty="0" smtClean="0"/>
              <a:t>野球ですね</a:t>
            </a:r>
            <a:endParaRPr kumimoji="1" lang="en-US" altLang="ja-JP" dirty="0" smtClean="0"/>
          </a:p>
          <a:p>
            <a:pPr marL="0" indent="0">
              <a:buNone/>
            </a:pPr>
            <a:r>
              <a:rPr lang="ja-JP" altLang="en-US" dirty="0" smtClean="0">
                <a:solidFill>
                  <a:schemeClr val="accent2"/>
                </a:solidFill>
              </a:rPr>
              <a:t>システム発話</a:t>
            </a:r>
            <a:r>
              <a:rPr lang="en-US" altLang="ja-JP" dirty="0" smtClean="0">
                <a:solidFill>
                  <a:schemeClr val="accent2"/>
                </a:solidFill>
              </a:rPr>
              <a:t>2</a:t>
            </a:r>
            <a:r>
              <a:rPr lang="en-US" altLang="ja-JP" dirty="0" smtClean="0">
                <a:solidFill>
                  <a:srgbClr val="FF0000"/>
                </a:solidFill>
              </a:rPr>
              <a:t>(</a:t>
            </a:r>
            <a:r>
              <a:rPr lang="ja-JP" altLang="en-US" dirty="0" smtClean="0">
                <a:solidFill>
                  <a:srgbClr val="FF0000"/>
                </a:solidFill>
              </a:rPr>
              <a:t>破綻</a:t>
            </a:r>
            <a:r>
              <a:rPr lang="en-US" altLang="ja-JP" dirty="0" smtClean="0">
                <a:solidFill>
                  <a:srgbClr val="FF0000"/>
                </a:solidFill>
              </a:rPr>
              <a:t>)</a:t>
            </a:r>
            <a:r>
              <a:rPr lang="en-US" altLang="ja-JP" dirty="0" smtClean="0"/>
              <a:t>: </a:t>
            </a:r>
            <a:r>
              <a:rPr lang="ja-JP" altLang="en-US" dirty="0" smtClean="0">
                <a:solidFill>
                  <a:srgbClr val="FF0000"/>
                </a:solidFill>
              </a:rPr>
              <a:t>それは大変ですよね</a:t>
            </a:r>
            <a:r>
              <a:rPr lang="en-US" altLang="ja-JP" dirty="0" smtClean="0"/>
              <a:t>(</a:t>
            </a:r>
            <a:r>
              <a:rPr lang="ja-JP" altLang="en-US" dirty="0" smtClean="0"/>
              <a:t>指示語あり応答</a:t>
            </a:r>
            <a:r>
              <a:rPr lang="en-US" altLang="ja-JP" dirty="0" smtClean="0"/>
              <a:t>)</a:t>
            </a:r>
            <a:endParaRPr kumimoji="1" lang="ja-JP" altLang="en-US" dirty="0"/>
          </a:p>
        </p:txBody>
      </p:sp>
      <p:sp>
        <p:nvSpPr>
          <p:cNvPr id="7" name="テキスト ボックス 6"/>
          <p:cNvSpPr txBox="1"/>
          <p:nvPr/>
        </p:nvSpPr>
        <p:spPr>
          <a:xfrm>
            <a:off x="838200" y="1429078"/>
            <a:ext cx="9220199" cy="523220"/>
          </a:xfrm>
          <a:prstGeom prst="rect">
            <a:avLst/>
          </a:prstGeom>
          <a:noFill/>
          <a:ln w="9525">
            <a:solidFill>
              <a:schemeClr val="tx1"/>
            </a:solidFill>
          </a:ln>
        </p:spPr>
        <p:txBody>
          <a:bodyPr wrap="square" rtlCol="0">
            <a:spAutoFit/>
          </a:bodyPr>
          <a:lstStyle/>
          <a:p>
            <a:r>
              <a:rPr lang="ja-JP" altLang="en-US" sz="2800" dirty="0" smtClean="0"/>
              <a:t>破綻例</a:t>
            </a:r>
            <a:r>
              <a:rPr lang="en-US" altLang="ja-JP" sz="2800" dirty="0" smtClean="0"/>
              <a:t>:</a:t>
            </a:r>
            <a:r>
              <a:rPr lang="ja-JP" altLang="en-US" sz="2800" dirty="0" smtClean="0"/>
              <a:t>指示語なし質問→指示語あり応答</a:t>
            </a:r>
            <a:r>
              <a:rPr lang="en-US" altLang="ja-JP" sz="2800" dirty="0" smtClean="0"/>
              <a:t>(</a:t>
            </a:r>
            <a:r>
              <a:rPr lang="ja-JP" altLang="en-US" sz="2800" dirty="0" smtClean="0"/>
              <a:t>パターン</a:t>
            </a:r>
            <a:r>
              <a:rPr lang="en-US" altLang="ja-JP" sz="2800" dirty="0" smtClean="0"/>
              <a:t>2)</a:t>
            </a:r>
            <a:endParaRPr kumimoji="1" lang="ja-JP" altLang="en-US" sz="2800" dirty="0"/>
          </a:p>
        </p:txBody>
      </p:sp>
      <p:sp>
        <p:nvSpPr>
          <p:cNvPr id="8" name="コンテンツ プレースホルダー 2"/>
          <p:cNvSpPr txBox="1">
            <a:spLocks/>
          </p:cNvSpPr>
          <p:nvPr/>
        </p:nvSpPr>
        <p:spPr>
          <a:xfrm>
            <a:off x="838199" y="4320720"/>
            <a:ext cx="10898530" cy="1547646"/>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solidFill>
                  <a:schemeClr val="accent2"/>
                </a:solidFill>
              </a:rPr>
              <a:t>システム発話</a:t>
            </a:r>
            <a:r>
              <a:rPr lang="en-US" altLang="ja-JP" dirty="0" smtClean="0">
                <a:solidFill>
                  <a:schemeClr val="accent2"/>
                </a:solidFill>
              </a:rPr>
              <a:t>1</a:t>
            </a:r>
            <a:r>
              <a:rPr lang="en-US" altLang="ja-JP" dirty="0" smtClean="0"/>
              <a:t>: </a:t>
            </a:r>
            <a:r>
              <a:rPr lang="ja-JP" altLang="en-US" dirty="0" smtClean="0"/>
              <a:t>競技は何をご覧になりますか？</a:t>
            </a:r>
            <a:r>
              <a:rPr lang="en-US" altLang="ja-JP" dirty="0" smtClean="0"/>
              <a:t>(</a:t>
            </a:r>
            <a:r>
              <a:rPr lang="ja-JP" altLang="en-US" dirty="0" smtClean="0"/>
              <a:t>指示語なし質問</a:t>
            </a:r>
            <a:r>
              <a:rPr lang="en-US" altLang="ja-JP" dirty="0" smtClean="0"/>
              <a:t>1)</a:t>
            </a:r>
          </a:p>
          <a:p>
            <a:pPr marL="0" indent="0">
              <a:buFont typeface="Arial" panose="020B0604020202020204" pitchFamily="34" charset="0"/>
              <a:buNone/>
            </a:pPr>
            <a:r>
              <a:rPr lang="ja-JP" altLang="en-US" dirty="0" smtClean="0">
                <a:solidFill>
                  <a:schemeClr val="accent5"/>
                </a:solidFill>
              </a:rPr>
              <a:t>ユーザ発話</a:t>
            </a:r>
            <a:r>
              <a:rPr lang="en-US" altLang="ja-JP" dirty="0" smtClean="0">
                <a:solidFill>
                  <a:schemeClr val="accent5"/>
                </a:solidFill>
              </a:rPr>
              <a:t>1</a:t>
            </a:r>
            <a:r>
              <a:rPr lang="en-US" altLang="ja-JP" dirty="0" smtClean="0"/>
              <a:t>: </a:t>
            </a:r>
            <a:r>
              <a:rPr lang="ja-JP" altLang="en-US" dirty="0" smtClean="0"/>
              <a:t>野球ですね</a:t>
            </a:r>
            <a:endParaRPr lang="en-US" altLang="ja-JP" dirty="0" smtClean="0"/>
          </a:p>
          <a:p>
            <a:pPr marL="0" indent="0">
              <a:buFont typeface="Arial" panose="020B0604020202020204" pitchFamily="34" charset="0"/>
              <a:buNone/>
            </a:pPr>
            <a:r>
              <a:rPr lang="ja-JP" altLang="en-US" dirty="0" smtClean="0">
                <a:solidFill>
                  <a:schemeClr val="accent2"/>
                </a:solidFill>
              </a:rPr>
              <a:t>システム発話</a:t>
            </a:r>
            <a:r>
              <a:rPr lang="en-US" altLang="ja-JP" dirty="0" smtClean="0">
                <a:solidFill>
                  <a:schemeClr val="accent2"/>
                </a:solidFill>
              </a:rPr>
              <a:t>2</a:t>
            </a:r>
            <a:r>
              <a:rPr lang="en-US" altLang="ja-JP" dirty="0">
                <a:solidFill>
                  <a:srgbClr val="00B050"/>
                </a:solidFill>
              </a:rPr>
              <a:t>(</a:t>
            </a:r>
            <a:r>
              <a:rPr lang="ja-JP" altLang="en-US" dirty="0" smtClean="0">
                <a:solidFill>
                  <a:srgbClr val="00B050"/>
                </a:solidFill>
              </a:rPr>
              <a:t>破綻でない</a:t>
            </a:r>
            <a:r>
              <a:rPr lang="en-US" altLang="ja-JP" dirty="0" smtClean="0">
                <a:solidFill>
                  <a:srgbClr val="00B050"/>
                </a:solidFill>
              </a:rPr>
              <a:t>)</a:t>
            </a:r>
            <a:r>
              <a:rPr lang="en-US" altLang="ja-JP" dirty="0" smtClean="0"/>
              <a:t>: </a:t>
            </a:r>
            <a:r>
              <a:rPr lang="ja-JP" altLang="en-US" dirty="0" smtClean="0">
                <a:solidFill>
                  <a:srgbClr val="00B050"/>
                </a:solidFill>
              </a:rPr>
              <a:t>それはたのしそうですね</a:t>
            </a:r>
            <a:r>
              <a:rPr lang="en-US" altLang="ja-JP" dirty="0" smtClean="0"/>
              <a:t>(</a:t>
            </a:r>
            <a:r>
              <a:rPr lang="ja-JP" altLang="en-US" dirty="0" smtClean="0"/>
              <a:t>指示語あり応答</a:t>
            </a:r>
            <a:r>
              <a:rPr lang="en-US" altLang="ja-JP" dirty="0" smtClean="0"/>
              <a:t>1)</a:t>
            </a:r>
            <a:endParaRPr lang="ja-JP" altLang="en-US" dirty="0">
              <a:solidFill>
                <a:srgbClr val="00B050"/>
              </a:solidFill>
            </a:endParaRPr>
          </a:p>
        </p:txBody>
      </p:sp>
      <p:sp>
        <p:nvSpPr>
          <p:cNvPr id="9" name="テキスト ボックス 8"/>
          <p:cNvSpPr txBox="1"/>
          <p:nvPr/>
        </p:nvSpPr>
        <p:spPr>
          <a:xfrm>
            <a:off x="838200" y="3787569"/>
            <a:ext cx="8490995" cy="523220"/>
          </a:xfrm>
          <a:prstGeom prst="rect">
            <a:avLst/>
          </a:prstGeom>
          <a:noFill/>
          <a:ln w="9525">
            <a:solidFill>
              <a:schemeClr val="tx1"/>
            </a:solidFill>
          </a:ln>
        </p:spPr>
        <p:txBody>
          <a:bodyPr wrap="square" rtlCol="0">
            <a:spAutoFit/>
          </a:bodyPr>
          <a:lstStyle/>
          <a:p>
            <a:r>
              <a:rPr lang="ja-JP" altLang="en-US" sz="2800" dirty="0" smtClean="0"/>
              <a:t>理想</a:t>
            </a:r>
            <a:r>
              <a:rPr lang="en-US" altLang="ja-JP" sz="2800" dirty="0" smtClean="0"/>
              <a:t>:</a:t>
            </a:r>
            <a:r>
              <a:rPr lang="ja-JP" altLang="en-US" sz="2800" dirty="0" smtClean="0"/>
              <a:t>指示語あり質問</a:t>
            </a:r>
            <a:r>
              <a:rPr lang="en-US" altLang="ja-JP" sz="2800" dirty="0" smtClean="0"/>
              <a:t>1</a:t>
            </a:r>
            <a:r>
              <a:rPr lang="ja-JP" altLang="en-US" sz="2800" dirty="0" smtClean="0"/>
              <a:t>→指示語あり応答</a:t>
            </a:r>
            <a:r>
              <a:rPr lang="en-US" altLang="ja-JP" sz="2800" dirty="0" smtClean="0"/>
              <a:t>1 </a:t>
            </a:r>
            <a:endParaRPr kumimoji="1" lang="ja-JP" altLang="en-US" sz="2800" dirty="0"/>
          </a:p>
        </p:txBody>
      </p:sp>
      <p:sp>
        <p:nvSpPr>
          <p:cNvPr id="10" name="テキスト ボックス 9"/>
          <p:cNvSpPr txBox="1"/>
          <p:nvPr/>
        </p:nvSpPr>
        <p:spPr>
          <a:xfrm>
            <a:off x="1833245" y="6100256"/>
            <a:ext cx="9520555" cy="523220"/>
          </a:xfrm>
          <a:prstGeom prst="rect">
            <a:avLst/>
          </a:prstGeom>
          <a:noFill/>
          <a:ln w="28575">
            <a:noFill/>
          </a:ln>
        </p:spPr>
        <p:txBody>
          <a:bodyPr wrap="none" rtlCol="0">
            <a:spAutoFit/>
          </a:bodyPr>
          <a:lstStyle/>
          <a:p>
            <a:r>
              <a:rPr kumimoji="1" lang="ja-JP" altLang="en-US" sz="2800" b="1" u="sng" dirty="0" smtClean="0">
                <a:solidFill>
                  <a:srgbClr val="FF0000"/>
                </a:solidFill>
              </a:rPr>
              <a:t>行動の詳細化と，正しく選ぶための状態，報酬設計が必要</a:t>
            </a:r>
            <a:endParaRPr kumimoji="1" lang="ja-JP" altLang="en-US" sz="2800" b="1" u="sng" dirty="0">
              <a:solidFill>
                <a:srgbClr val="FF0000"/>
              </a:solidFill>
            </a:endParaRPr>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35</a:t>
            </a:fld>
            <a:endParaRPr kumimoji="1" lang="ja-JP" altLang="en-US"/>
          </a:p>
        </p:txBody>
      </p:sp>
    </p:spTree>
    <p:extLst>
      <p:ext uri="{BB962C8B-B14F-4D97-AF65-F5344CB8AC3E}">
        <p14:creationId xmlns:p14="http://schemas.microsoft.com/office/powerpoint/2010/main" val="1566362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28957"/>
            <a:ext cx="10515600" cy="1325563"/>
          </a:xfrm>
        </p:spPr>
        <p:txBody>
          <a:bodyPr/>
          <a:lstStyle/>
          <a:p>
            <a:r>
              <a:rPr lang="ja-JP" altLang="en-US" b="1" dirty="0"/>
              <a:t>先行</a:t>
            </a:r>
            <a:r>
              <a:rPr kumimoji="1" lang="ja-JP" altLang="en-US" b="1" dirty="0" smtClean="0"/>
              <a:t>研究</a:t>
            </a:r>
            <a:endParaRPr kumimoji="1" lang="ja-JP" altLang="en-US" b="1" dirty="0"/>
          </a:p>
        </p:txBody>
      </p:sp>
      <p:sp>
        <p:nvSpPr>
          <p:cNvPr id="3" name="コンテンツ プレースホルダー 2"/>
          <p:cNvSpPr>
            <a:spLocks noGrp="1"/>
          </p:cNvSpPr>
          <p:nvPr>
            <p:ph idx="1"/>
          </p:nvPr>
        </p:nvSpPr>
        <p:spPr>
          <a:xfrm>
            <a:off x="838200" y="1267982"/>
            <a:ext cx="10515600" cy="4351338"/>
          </a:xfrm>
        </p:spPr>
        <p:txBody>
          <a:bodyPr/>
          <a:lstStyle/>
          <a:p>
            <a:r>
              <a:rPr kumimoji="1" lang="ja-JP" altLang="en-US" dirty="0" smtClean="0"/>
              <a:t>強化学習を用いたシステム発話選択戦略の獲得</a:t>
            </a:r>
            <a:endParaRPr kumimoji="1" lang="en-US" altLang="ja-JP" dirty="0" smtClean="0"/>
          </a:p>
          <a:p>
            <a:pPr marL="457200" lvl="1" indent="0">
              <a:buNone/>
            </a:pPr>
            <a:r>
              <a:rPr lang="en-US" altLang="ja-JP" dirty="0" smtClean="0"/>
              <a:t>- </a:t>
            </a:r>
            <a:r>
              <a:rPr lang="ja-JP" altLang="en-US" dirty="0" smtClean="0"/>
              <a:t>対話行為を行動とする設計</a:t>
            </a:r>
            <a:r>
              <a:rPr lang="en-US" altLang="ja-JP" dirty="0"/>
              <a:t>[</a:t>
            </a:r>
            <a:r>
              <a:rPr lang="ja-JP" altLang="en-US" dirty="0" smtClean="0"/>
              <a:t>西本 </a:t>
            </a:r>
            <a:r>
              <a:rPr lang="en-US" altLang="ja-JP" dirty="0" smtClean="0"/>
              <a:t>’19]</a:t>
            </a:r>
            <a:endParaRPr kumimoji="1" lang="en-US" altLang="ja-JP" dirty="0" smtClean="0"/>
          </a:p>
          <a:p>
            <a:endParaRPr kumimoji="1" lang="ja-JP" altLang="en-US" dirty="0"/>
          </a:p>
        </p:txBody>
      </p:sp>
      <p:sp>
        <p:nvSpPr>
          <p:cNvPr id="21" name="角丸四角形吹き出し 20"/>
          <p:cNvSpPr/>
          <p:nvPr/>
        </p:nvSpPr>
        <p:spPr>
          <a:xfrm>
            <a:off x="2111613" y="4452322"/>
            <a:ext cx="2969673" cy="1381319"/>
          </a:xfrm>
          <a:prstGeom prst="wedgeRoundRectCallout">
            <a:avLst>
              <a:gd name="adj1" fmla="val -49300"/>
              <a:gd name="adj2" fmla="val 79132"/>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行動候補</a:t>
            </a:r>
            <a:endParaRPr lang="en-US" altLang="ja-JP" sz="2000" dirty="0" smtClean="0">
              <a:solidFill>
                <a:schemeClr val="tx1"/>
              </a:solidFill>
            </a:endParaRPr>
          </a:p>
          <a:p>
            <a:r>
              <a:rPr lang="ja-JP" altLang="en-US" sz="2000" dirty="0" smtClean="0">
                <a:solidFill>
                  <a:schemeClr val="tx1"/>
                </a:solidFill>
              </a:rPr>
              <a:t>候補</a:t>
            </a:r>
            <a:r>
              <a:rPr lang="en-US" altLang="ja-JP" sz="2000" dirty="0" smtClean="0">
                <a:solidFill>
                  <a:schemeClr val="tx1"/>
                </a:solidFill>
              </a:rPr>
              <a:t>1: </a:t>
            </a:r>
            <a:r>
              <a:rPr lang="ja-JP" altLang="en-US" sz="2000" dirty="0" smtClean="0">
                <a:solidFill>
                  <a:schemeClr val="tx1"/>
                </a:solidFill>
              </a:rPr>
              <a:t>指示語あり応答</a:t>
            </a:r>
            <a:endParaRPr lang="en-US" altLang="ja-JP" sz="2000" dirty="0" smtClean="0">
              <a:solidFill>
                <a:schemeClr val="tx1"/>
              </a:solidFill>
            </a:endParaRPr>
          </a:p>
          <a:p>
            <a:r>
              <a:rPr kumimoji="1" lang="ja-JP" altLang="en-US" sz="2000" dirty="0" smtClean="0">
                <a:solidFill>
                  <a:schemeClr val="tx1"/>
                </a:solidFill>
              </a:rPr>
              <a:t>候補</a:t>
            </a:r>
            <a:r>
              <a:rPr kumimoji="1" lang="en-US" altLang="ja-JP" sz="2000" dirty="0" smtClean="0">
                <a:solidFill>
                  <a:schemeClr val="tx1"/>
                </a:solidFill>
              </a:rPr>
              <a:t>2: </a:t>
            </a:r>
            <a:r>
              <a:rPr kumimoji="1" lang="ja-JP" altLang="en-US" sz="2000" dirty="0" smtClean="0">
                <a:solidFill>
                  <a:schemeClr val="tx1"/>
                </a:solidFill>
              </a:rPr>
              <a:t>指示語なし質問</a:t>
            </a:r>
            <a:endParaRPr kumimoji="1" lang="en-US" altLang="ja-JP" sz="2000" dirty="0" smtClean="0">
              <a:solidFill>
                <a:schemeClr val="tx1"/>
              </a:solidFill>
            </a:endParaRPr>
          </a:p>
          <a:p>
            <a:r>
              <a:rPr lang="en-US" altLang="ja-JP" sz="2000" dirty="0" smtClean="0">
                <a:solidFill>
                  <a:schemeClr val="tx1"/>
                </a:solidFill>
              </a:rPr>
              <a:t>……</a:t>
            </a:r>
            <a:endParaRPr kumimoji="1" lang="en-US" altLang="ja-JP" sz="2000" dirty="0" smtClean="0">
              <a:solidFill>
                <a:schemeClr val="tx1"/>
              </a:solidFill>
            </a:endParaRPr>
          </a:p>
        </p:txBody>
      </p:sp>
      <p:sp>
        <p:nvSpPr>
          <p:cNvPr id="25" name="テキスト ボックス 24"/>
          <p:cNvSpPr txBox="1"/>
          <p:nvPr/>
        </p:nvSpPr>
        <p:spPr>
          <a:xfrm>
            <a:off x="5369575" y="5006651"/>
            <a:ext cx="3877985" cy="461665"/>
          </a:xfrm>
          <a:prstGeom prst="rect">
            <a:avLst/>
          </a:prstGeom>
          <a:noFill/>
          <a:ln w="28575">
            <a:noFill/>
          </a:ln>
        </p:spPr>
        <p:txBody>
          <a:bodyPr wrap="none" rtlCol="0">
            <a:spAutoFit/>
          </a:bodyPr>
          <a:lstStyle/>
          <a:p>
            <a:r>
              <a:rPr kumimoji="1" lang="ja-JP" altLang="en-US" sz="2400" b="1" u="sng" dirty="0" smtClean="0"/>
              <a:t>行動として対話行為を選択</a:t>
            </a:r>
            <a:endParaRPr kumimoji="1" lang="ja-JP" altLang="en-US" sz="2400" b="1" u="sng" dirty="0"/>
          </a:p>
        </p:txBody>
      </p:sp>
      <p:pic>
        <p:nvPicPr>
          <p:cNvPr id="26"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947" y="5619320"/>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27" name="下矢印 26"/>
          <p:cNvSpPr/>
          <p:nvPr/>
        </p:nvSpPr>
        <p:spPr>
          <a:xfrm>
            <a:off x="6914898" y="5468316"/>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400384" y="6085674"/>
            <a:ext cx="6215163" cy="461665"/>
          </a:xfrm>
          <a:prstGeom prst="rect">
            <a:avLst/>
          </a:prstGeom>
          <a:noFill/>
          <a:ln w="28575">
            <a:noFill/>
          </a:ln>
        </p:spPr>
        <p:txBody>
          <a:bodyPr wrap="none" rtlCol="0">
            <a:spAutoFit/>
          </a:bodyPr>
          <a:lstStyle/>
          <a:p>
            <a:r>
              <a:rPr lang="ja-JP" altLang="en-US" sz="2400" b="1" u="sng" dirty="0" smtClean="0">
                <a:solidFill>
                  <a:srgbClr val="FF0000"/>
                </a:solidFill>
              </a:rPr>
              <a:t>問題</a:t>
            </a:r>
            <a:r>
              <a:rPr lang="en-US" altLang="ja-JP" sz="2400" b="1" u="sng" dirty="0" smtClean="0">
                <a:solidFill>
                  <a:srgbClr val="FF0000"/>
                </a:solidFill>
              </a:rPr>
              <a:t>: </a:t>
            </a:r>
            <a:r>
              <a:rPr lang="ja-JP" altLang="en-US" sz="2400" b="1" u="sng" dirty="0" smtClean="0">
                <a:solidFill>
                  <a:srgbClr val="FF0000"/>
                </a:solidFill>
              </a:rPr>
              <a:t>同一対話行為内の発話選択がランダム</a:t>
            </a:r>
            <a:endParaRPr kumimoji="1" lang="ja-JP" altLang="en-US" sz="2400" b="1" u="sng" dirty="0">
              <a:solidFill>
                <a:srgbClr val="FF0000"/>
              </a:solidFill>
            </a:endParaRPr>
          </a:p>
        </p:txBody>
      </p:sp>
      <p:graphicFrame>
        <p:nvGraphicFramePr>
          <p:cNvPr id="31" name="コンテンツ プレースホルダー 3"/>
          <p:cNvGraphicFramePr>
            <a:graphicFrameLocks/>
          </p:cNvGraphicFramePr>
          <p:nvPr>
            <p:extLst/>
          </p:nvPr>
        </p:nvGraphicFramePr>
        <p:xfrm>
          <a:off x="1319866" y="2173434"/>
          <a:ext cx="7152802" cy="2203831"/>
        </p:xfrm>
        <a:graphic>
          <a:graphicData uri="http://schemas.openxmlformats.org/drawingml/2006/table">
            <a:tbl>
              <a:tblPr firstRow="1" bandRow="1">
                <a:tableStyleId>{5C22544A-7EE6-4342-B048-85BDC9FD1C3A}</a:tableStyleId>
              </a:tblPr>
              <a:tblGrid>
                <a:gridCol w="2727413">
                  <a:extLst>
                    <a:ext uri="{9D8B030D-6E8A-4147-A177-3AD203B41FA5}">
                      <a16:colId xmlns:a16="http://schemas.microsoft.com/office/drawing/2014/main" val="2777162093"/>
                    </a:ext>
                  </a:extLst>
                </a:gridCol>
                <a:gridCol w="4425389">
                  <a:extLst>
                    <a:ext uri="{9D8B030D-6E8A-4147-A177-3AD203B41FA5}">
                      <a16:colId xmlns:a16="http://schemas.microsoft.com/office/drawing/2014/main" val="3065868800"/>
                    </a:ext>
                  </a:extLst>
                </a:gridCol>
              </a:tblGrid>
              <a:tr h="249138">
                <a:tc>
                  <a:txBody>
                    <a:bodyPr/>
                    <a:lstStyle/>
                    <a:p>
                      <a:r>
                        <a:rPr kumimoji="1" lang="ja-JP" altLang="en-US" dirty="0" smtClean="0"/>
                        <a:t>対話行為</a:t>
                      </a:r>
                      <a:endParaRPr kumimoji="1" lang="ja-JP" altLang="en-US" dirty="0"/>
                    </a:p>
                  </a:txBody>
                  <a:tcPr/>
                </a:tc>
                <a:tc>
                  <a:txBody>
                    <a:bodyPr/>
                    <a:lstStyle/>
                    <a:p>
                      <a:r>
                        <a:rPr kumimoji="1" lang="ja-JP" altLang="en-US" dirty="0" smtClean="0"/>
                        <a:t>発話例</a:t>
                      </a:r>
                      <a:endParaRPr kumimoji="1" lang="ja-JP" altLang="en-US" dirty="0"/>
                    </a:p>
                  </a:txBody>
                  <a:tcPr/>
                </a:tc>
                <a:extLst>
                  <a:ext uri="{0D108BD9-81ED-4DB2-BD59-A6C34878D82A}">
                    <a16:rowId xmlns:a16="http://schemas.microsoft.com/office/drawing/2014/main" val="2948781926"/>
                  </a:ext>
                </a:extLst>
              </a:tr>
              <a:tr h="622844">
                <a:tc>
                  <a:txBody>
                    <a:bodyPr/>
                    <a:lstStyle/>
                    <a:p>
                      <a:r>
                        <a:rPr kumimoji="1" lang="ja-JP" altLang="en-US" sz="1600" dirty="0" smtClean="0"/>
                        <a:t>指示語あり応答</a:t>
                      </a:r>
                      <a:endParaRPr kumimoji="1" lang="ja-JP" altLang="en-US" sz="1600" dirty="0"/>
                    </a:p>
                  </a:txBody>
                  <a:tcPr/>
                </a:tc>
                <a:tc>
                  <a:txBody>
                    <a:bodyPr/>
                    <a:lstStyle/>
                    <a:p>
                      <a:r>
                        <a:rPr kumimoji="1" lang="ja-JP" altLang="en-US" sz="1600" dirty="0" smtClean="0"/>
                        <a:t>それは楽しそうですね！</a:t>
                      </a:r>
                      <a:endParaRPr kumimoji="1" lang="en-US" altLang="ja-JP" sz="1600" dirty="0" smtClean="0"/>
                    </a:p>
                    <a:p>
                      <a:r>
                        <a:rPr kumimoji="1" lang="ja-JP" altLang="en-US" sz="1600" dirty="0" smtClean="0"/>
                        <a:t>それは大変ですよね</a:t>
                      </a:r>
                      <a:endParaRPr kumimoji="1" lang="en-US" altLang="ja-JP" sz="1600" dirty="0" smtClean="0"/>
                    </a:p>
                    <a:p>
                      <a:r>
                        <a:rPr kumimoji="1" lang="ja-JP" altLang="en-US" sz="1600" dirty="0" smtClean="0"/>
                        <a:t>・・・</a:t>
                      </a:r>
                      <a:endParaRPr kumimoji="1" lang="en-US" altLang="ja-JP" sz="1600" dirty="0" smtClean="0"/>
                    </a:p>
                  </a:txBody>
                  <a:tcPr/>
                </a:tc>
                <a:extLst>
                  <a:ext uri="{0D108BD9-81ED-4DB2-BD59-A6C34878D82A}">
                    <a16:rowId xmlns:a16="http://schemas.microsoft.com/office/drawing/2014/main" val="4153928043"/>
                  </a:ext>
                </a:extLst>
              </a:tr>
              <a:tr h="435991">
                <a:tc>
                  <a:txBody>
                    <a:bodyPr/>
                    <a:lstStyle/>
                    <a:p>
                      <a:r>
                        <a:rPr kumimoji="1" lang="ja-JP" altLang="en-US" sz="1600" dirty="0" smtClean="0"/>
                        <a:t>指示語なし質問</a:t>
                      </a:r>
                      <a:endParaRPr kumimoji="1" lang="ja-JP" altLang="en-US" sz="1600" dirty="0"/>
                    </a:p>
                  </a:txBody>
                  <a:tcPr/>
                </a:tc>
                <a:tc>
                  <a:txBody>
                    <a:bodyPr/>
                    <a:lstStyle/>
                    <a:p>
                      <a:r>
                        <a:rPr kumimoji="1" lang="ja-JP" altLang="en-US" sz="1600" dirty="0" smtClean="0"/>
                        <a:t>競技は何をご覧になりますか？</a:t>
                      </a:r>
                      <a:endParaRPr kumimoji="1" lang="en-US" altLang="ja-JP" sz="1600" dirty="0" smtClean="0"/>
                    </a:p>
                    <a:p>
                      <a:r>
                        <a:rPr kumimoji="1" lang="ja-JP" altLang="en-US" sz="1600" dirty="0" smtClean="0"/>
                        <a:t>・・・</a:t>
                      </a:r>
                      <a:endParaRPr kumimoji="1" lang="ja-JP" altLang="en-US" sz="1600" dirty="0"/>
                    </a:p>
                  </a:txBody>
                  <a:tcPr/>
                </a:tc>
                <a:extLst>
                  <a:ext uri="{0D108BD9-81ED-4DB2-BD59-A6C34878D82A}">
                    <a16:rowId xmlns:a16="http://schemas.microsoft.com/office/drawing/2014/main" val="3070487696"/>
                  </a:ext>
                </a:extLst>
              </a:tr>
              <a:tr h="435991">
                <a:tc>
                  <a:txBody>
                    <a:bodyPr/>
                    <a:lstStyle/>
                    <a:p>
                      <a:r>
                        <a:rPr kumimoji="1" lang="ja-JP" altLang="en-US" sz="1600" dirty="0" smtClean="0"/>
                        <a:t>・・・</a:t>
                      </a:r>
                      <a:endParaRPr kumimoji="1" lang="ja-JP" altLang="en-US" sz="1600" dirty="0"/>
                    </a:p>
                  </a:txBody>
                  <a:tcPr/>
                </a:tc>
                <a:tc>
                  <a:txBody>
                    <a:bodyPr/>
                    <a:lstStyle/>
                    <a:p>
                      <a:r>
                        <a:rPr kumimoji="1" lang="ja-JP" altLang="en-US" sz="1600" dirty="0" smtClean="0"/>
                        <a:t>・・・</a:t>
                      </a:r>
                      <a:endParaRPr kumimoji="1" lang="ja-JP" altLang="en-US" sz="1600" dirty="0"/>
                    </a:p>
                  </a:txBody>
                  <a:tcPr/>
                </a:tc>
                <a:extLst>
                  <a:ext uri="{0D108BD9-81ED-4DB2-BD59-A6C34878D82A}">
                    <a16:rowId xmlns:a16="http://schemas.microsoft.com/office/drawing/2014/main" val="1105301596"/>
                  </a:ext>
                </a:extLst>
              </a:tr>
            </a:tbl>
          </a:graphicData>
        </a:graphic>
      </p:graphicFrame>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4</a:t>
            </a:fld>
            <a:endParaRPr kumimoji="1" lang="ja-JP" altLang="en-US"/>
          </a:p>
        </p:txBody>
      </p:sp>
    </p:spTree>
    <p:extLst>
      <p:ext uri="{BB962C8B-B14F-4D97-AF65-F5344CB8AC3E}">
        <p14:creationId xmlns:p14="http://schemas.microsoft.com/office/powerpoint/2010/main" val="313528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93183"/>
            <a:ext cx="10515600" cy="1325563"/>
          </a:xfrm>
        </p:spPr>
        <p:txBody>
          <a:bodyPr/>
          <a:lstStyle/>
          <a:p>
            <a:r>
              <a:rPr kumimoji="1" lang="ja-JP" altLang="en-US" b="1" dirty="0" smtClean="0"/>
              <a:t>本研究のアプローチ</a:t>
            </a:r>
            <a:endParaRPr kumimoji="1" lang="ja-JP" altLang="en-US" b="1" dirty="0"/>
          </a:p>
        </p:txBody>
      </p:sp>
      <p:sp>
        <p:nvSpPr>
          <p:cNvPr id="3" name="コンテンツ プレースホルダー 2"/>
          <p:cNvSpPr>
            <a:spLocks noGrp="1"/>
          </p:cNvSpPr>
          <p:nvPr>
            <p:ph idx="1"/>
          </p:nvPr>
        </p:nvSpPr>
        <p:spPr>
          <a:xfrm>
            <a:off x="838200" y="1297046"/>
            <a:ext cx="10515600" cy="4351338"/>
          </a:xfrm>
        </p:spPr>
        <p:txBody>
          <a:bodyPr/>
          <a:lstStyle/>
          <a:p>
            <a:r>
              <a:rPr kumimoji="1" lang="ja-JP" altLang="en-US" dirty="0" smtClean="0"/>
              <a:t>目標</a:t>
            </a:r>
            <a:r>
              <a:rPr kumimoji="1" lang="en-US" altLang="ja-JP" dirty="0" smtClean="0"/>
              <a:t>:</a:t>
            </a:r>
            <a:r>
              <a:rPr lang="ja-JP" altLang="en-US" dirty="0"/>
              <a:t> </a:t>
            </a:r>
            <a:r>
              <a:rPr lang="ja-JP" altLang="en-US" dirty="0" smtClean="0"/>
              <a:t>より細かい行動選択</a:t>
            </a:r>
            <a:r>
              <a:rPr lang="ja-JP" altLang="en-US" dirty="0"/>
              <a:t>に</a:t>
            </a:r>
            <a:r>
              <a:rPr lang="ja-JP" altLang="en-US" dirty="0" smtClean="0"/>
              <a:t>よって破綻を減らす</a:t>
            </a:r>
            <a:endParaRPr lang="en-US" altLang="ja-JP" dirty="0" smtClean="0"/>
          </a:p>
          <a:p>
            <a:pPr lvl="1">
              <a:buFontTx/>
              <a:buChar char="-"/>
            </a:pPr>
            <a:r>
              <a:rPr kumimoji="1" lang="ja-JP" altLang="en-US" dirty="0" smtClean="0"/>
              <a:t>対話行為の詳細化による新たな行動設計</a:t>
            </a:r>
            <a:endParaRPr kumimoji="1" lang="en-US" altLang="ja-JP" dirty="0" smtClean="0"/>
          </a:p>
          <a:p>
            <a:pPr lvl="1">
              <a:buFontTx/>
              <a:buChar char="-"/>
            </a:pPr>
            <a:r>
              <a:rPr lang="ja-JP" altLang="en-US" dirty="0" smtClean="0"/>
              <a:t>システム発話の内容的整合性に関する報酬を追加，状態の詳細化</a:t>
            </a:r>
            <a:endParaRPr lang="en-US" altLang="ja-JP" dirty="0" smtClean="0"/>
          </a:p>
        </p:txBody>
      </p:sp>
      <p:sp>
        <p:nvSpPr>
          <p:cNvPr id="13" name="角丸四角形吹き出し 12"/>
          <p:cNvSpPr/>
          <p:nvPr/>
        </p:nvSpPr>
        <p:spPr>
          <a:xfrm>
            <a:off x="1997330" y="4486952"/>
            <a:ext cx="3374787" cy="1647536"/>
          </a:xfrm>
          <a:prstGeom prst="wedgeRoundRectCallout">
            <a:avLst>
              <a:gd name="adj1" fmla="val -49300"/>
              <a:gd name="adj2" fmla="val 79132"/>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行動候補</a:t>
            </a:r>
            <a:endParaRPr lang="en-US" altLang="ja-JP" sz="2000" dirty="0" smtClean="0">
              <a:solidFill>
                <a:schemeClr val="tx1"/>
              </a:solidFill>
            </a:endParaRPr>
          </a:p>
          <a:p>
            <a:r>
              <a:rPr lang="ja-JP" altLang="en-US" sz="2000" dirty="0" smtClean="0">
                <a:solidFill>
                  <a:schemeClr val="tx1"/>
                </a:solidFill>
              </a:rPr>
              <a:t>候補</a:t>
            </a:r>
            <a:r>
              <a:rPr lang="en-US" altLang="ja-JP" sz="2000" dirty="0" smtClean="0">
                <a:solidFill>
                  <a:schemeClr val="tx1"/>
                </a:solidFill>
              </a:rPr>
              <a:t>1: </a:t>
            </a:r>
            <a:r>
              <a:rPr lang="ja-JP" altLang="en-US" sz="2000" dirty="0" smtClean="0">
                <a:solidFill>
                  <a:schemeClr val="tx1"/>
                </a:solidFill>
              </a:rPr>
              <a:t>指示語あり応答</a:t>
            </a:r>
            <a:r>
              <a:rPr lang="en-US" altLang="ja-JP" sz="2000" dirty="0" smtClean="0">
                <a:solidFill>
                  <a:srgbClr val="FF0000"/>
                </a:solidFill>
              </a:rPr>
              <a:t>1</a:t>
            </a:r>
          </a:p>
          <a:p>
            <a:r>
              <a:rPr kumimoji="1" lang="ja-JP" altLang="en-US" sz="2000" dirty="0" smtClean="0">
                <a:solidFill>
                  <a:schemeClr val="tx1"/>
                </a:solidFill>
              </a:rPr>
              <a:t>候補</a:t>
            </a:r>
            <a:r>
              <a:rPr kumimoji="1" lang="en-US" altLang="ja-JP" sz="2000" dirty="0" smtClean="0">
                <a:solidFill>
                  <a:schemeClr val="tx1"/>
                </a:solidFill>
              </a:rPr>
              <a:t>2: </a:t>
            </a:r>
            <a:r>
              <a:rPr kumimoji="1" lang="ja-JP" altLang="en-US" sz="2000" dirty="0" smtClean="0">
                <a:solidFill>
                  <a:schemeClr val="tx1"/>
                </a:solidFill>
              </a:rPr>
              <a:t>指示語あり応答</a:t>
            </a:r>
            <a:r>
              <a:rPr kumimoji="1" lang="en-US" altLang="ja-JP" sz="2000" dirty="0" smtClean="0">
                <a:solidFill>
                  <a:srgbClr val="FF0000"/>
                </a:solidFill>
              </a:rPr>
              <a:t>2</a:t>
            </a:r>
          </a:p>
          <a:p>
            <a:r>
              <a:rPr kumimoji="1" lang="ja-JP" altLang="en-US" sz="2000" dirty="0" smtClean="0">
                <a:solidFill>
                  <a:schemeClr val="tx1"/>
                </a:solidFill>
              </a:rPr>
              <a:t>候補</a:t>
            </a:r>
            <a:r>
              <a:rPr kumimoji="1" lang="en-US" altLang="ja-JP" sz="2000" dirty="0" smtClean="0">
                <a:solidFill>
                  <a:schemeClr val="tx1"/>
                </a:solidFill>
              </a:rPr>
              <a:t>3: </a:t>
            </a:r>
            <a:r>
              <a:rPr kumimoji="1" lang="ja-JP" altLang="en-US" sz="2000" dirty="0" smtClean="0">
                <a:solidFill>
                  <a:schemeClr val="tx1"/>
                </a:solidFill>
              </a:rPr>
              <a:t>指示語なし質問</a:t>
            </a:r>
            <a:endParaRPr kumimoji="1" lang="en-US" altLang="ja-JP" sz="2000" dirty="0" smtClean="0">
              <a:solidFill>
                <a:schemeClr val="tx1"/>
              </a:solidFill>
            </a:endParaRPr>
          </a:p>
          <a:p>
            <a:r>
              <a:rPr lang="en-US" altLang="ja-JP" sz="2000" dirty="0" smtClean="0">
                <a:solidFill>
                  <a:schemeClr val="tx1"/>
                </a:solidFill>
              </a:rPr>
              <a:t>……</a:t>
            </a:r>
            <a:endParaRPr kumimoji="1" lang="en-US" altLang="ja-JP" sz="2000" dirty="0" smtClean="0">
              <a:solidFill>
                <a:schemeClr val="tx1"/>
              </a:solidFill>
            </a:endParaRPr>
          </a:p>
        </p:txBody>
      </p:sp>
      <p:sp>
        <p:nvSpPr>
          <p:cNvPr id="16" name="テキスト ボックス 15"/>
          <p:cNvSpPr txBox="1"/>
          <p:nvPr/>
        </p:nvSpPr>
        <p:spPr>
          <a:xfrm>
            <a:off x="5660318" y="4850735"/>
            <a:ext cx="6340197" cy="461665"/>
          </a:xfrm>
          <a:prstGeom prst="rect">
            <a:avLst/>
          </a:prstGeom>
          <a:noFill/>
          <a:ln w="28575">
            <a:noFill/>
          </a:ln>
        </p:spPr>
        <p:txBody>
          <a:bodyPr wrap="none" rtlCol="0">
            <a:spAutoFit/>
          </a:bodyPr>
          <a:lstStyle/>
          <a:p>
            <a:r>
              <a:rPr kumimoji="1" lang="ja-JP" altLang="en-US" sz="2400" b="1" u="sng" dirty="0" smtClean="0"/>
              <a:t>行動として</a:t>
            </a:r>
            <a:r>
              <a:rPr kumimoji="1" lang="ja-JP" altLang="en-US" sz="2400" b="1" u="sng" dirty="0" smtClean="0">
                <a:solidFill>
                  <a:srgbClr val="FF0000"/>
                </a:solidFill>
              </a:rPr>
              <a:t>対話行為を詳細化したもの</a:t>
            </a:r>
            <a:r>
              <a:rPr kumimoji="1" lang="ja-JP" altLang="en-US" sz="2400" b="1" u="sng" dirty="0" smtClean="0"/>
              <a:t>を選択</a:t>
            </a:r>
            <a:endParaRPr kumimoji="1" lang="ja-JP" altLang="en-US" sz="2400" b="1" u="sng" dirty="0"/>
          </a:p>
        </p:txBody>
      </p:sp>
      <p:pic>
        <p:nvPicPr>
          <p:cNvPr id="17"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223" y="5515148"/>
            <a:ext cx="932107" cy="12386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コンテンツ プレースホルダー 3"/>
          <p:cNvGraphicFramePr>
            <a:graphicFrameLocks/>
          </p:cNvGraphicFramePr>
          <p:nvPr>
            <p:extLst/>
          </p:nvPr>
        </p:nvGraphicFramePr>
        <p:xfrm>
          <a:off x="838200" y="2574645"/>
          <a:ext cx="8286244" cy="1818640"/>
        </p:xfrm>
        <a:graphic>
          <a:graphicData uri="http://schemas.openxmlformats.org/drawingml/2006/table">
            <a:tbl>
              <a:tblPr firstRow="1" bandRow="1">
                <a:tableStyleId>{5C22544A-7EE6-4342-B048-85BDC9FD1C3A}</a:tableStyleId>
              </a:tblPr>
              <a:tblGrid>
                <a:gridCol w="3752525">
                  <a:extLst>
                    <a:ext uri="{9D8B030D-6E8A-4147-A177-3AD203B41FA5}">
                      <a16:colId xmlns:a16="http://schemas.microsoft.com/office/drawing/2014/main" val="2777162093"/>
                    </a:ext>
                  </a:extLst>
                </a:gridCol>
                <a:gridCol w="4533719">
                  <a:extLst>
                    <a:ext uri="{9D8B030D-6E8A-4147-A177-3AD203B41FA5}">
                      <a16:colId xmlns:a16="http://schemas.microsoft.com/office/drawing/2014/main" val="3065868800"/>
                    </a:ext>
                  </a:extLst>
                </a:gridCol>
              </a:tblGrid>
              <a:tr h="0">
                <a:tc>
                  <a:txBody>
                    <a:bodyPr/>
                    <a:lstStyle/>
                    <a:p>
                      <a:r>
                        <a:rPr kumimoji="1" lang="ja-JP" altLang="en-US" sz="1600" dirty="0" smtClean="0"/>
                        <a:t>詳細化した対話行為</a:t>
                      </a:r>
                      <a:endParaRPr kumimoji="1" lang="ja-JP" altLang="en-US" sz="1600" dirty="0"/>
                    </a:p>
                  </a:txBody>
                  <a:tcPr/>
                </a:tc>
                <a:tc>
                  <a:txBody>
                    <a:bodyPr/>
                    <a:lstStyle/>
                    <a:p>
                      <a:r>
                        <a:rPr kumimoji="1" lang="ja-JP" altLang="en-US" sz="1600" dirty="0" smtClean="0"/>
                        <a:t>発話例</a:t>
                      </a:r>
                      <a:endParaRPr kumimoji="1" lang="ja-JP" altLang="en-US" sz="1600" dirty="0"/>
                    </a:p>
                  </a:txBody>
                  <a:tcPr/>
                </a:tc>
                <a:extLst>
                  <a:ext uri="{0D108BD9-81ED-4DB2-BD59-A6C34878D82A}">
                    <a16:rowId xmlns:a16="http://schemas.microsoft.com/office/drawing/2014/main" val="2948781926"/>
                  </a:ext>
                </a:extLst>
              </a:tr>
              <a:tr h="370840">
                <a:tc>
                  <a:txBody>
                    <a:bodyPr/>
                    <a:lstStyle/>
                    <a:p>
                      <a:r>
                        <a:rPr kumimoji="1" lang="ja-JP" altLang="en-US" sz="1600" dirty="0" smtClean="0">
                          <a:solidFill>
                            <a:srgbClr val="FF0000"/>
                          </a:solidFill>
                        </a:rPr>
                        <a:t>指示語あり応答</a:t>
                      </a:r>
                      <a:r>
                        <a:rPr kumimoji="1" lang="en-US" altLang="ja-JP" sz="1600" dirty="0" smtClean="0">
                          <a:solidFill>
                            <a:srgbClr val="FF0000"/>
                          </a:solidFill>
                        </a:rPr>
                        <a:t>1</a:t>
                      </a:r>
                    </a:p>
                  </a:txBody>
                  <a:tcPr/>
                </a:tc>
                <a:tc>
                  <a:txBody>
                    <a:bodyPr/>
                    <a:lstStyle/>
                    <a:p>
                      <a:r>
                        <a:rPr kumimoji="1" lang="ja-JP" altLang="en-US" sz="1600" dirty="0" smtClean="0"/>
                        <a:t>それは楽しそうですね</a:t>
                      </a:r>
                      <a:endParaRPr kumimoji="1" lang="en-US" altLang="ja-JP" sz="1600" dirty="0" smtClean="0"/>
                    </a:p>
                  </a:txBody>
                  <a:tcPr/>
                </a:tc>
                <a:extLst>
                  <a:ext uri="{0D108BD9-81ED-4DB2-BD59-A6C34878D82A}">
                    <a16:rowId xmlns:a16="http://schemas.microsoft.com/office/drawing/2014/main" val="4153928043"/>
                  </a:ext>
                </a:extLst>
              </a:tr>
              <a:tr h="370840">
                <a:tc>
                  <a:txBody>
                    <a:bodyPr/>
                    <a:lstStyle/>
                    <a:p>
                      <a:r>
                        <a:rPr kumimoji="1" lang="ja-JP" altLang="en-US" sz="1600" dirty="0" smtClean="0">
                          <a:solidFill>
                            <a:srgbClr val="FF0000"/>
                          </a:solidFill>
                        </a:rPr>
                        <a:t>指示語あり応答</a:t>
                      </a:r>
                      <a:r>
                        <a:rPr kumimoji="1" lang="en-US" altLang="ja-JP" sz="1600" dirty="0" smtClean="0">
                          <a:solidFill>
                            <a:srgbClr val="FF0000"/>
                          </a:solidFill>
                        </a:rPr>
                        <a:t>2</a:t>
                      </a:r>
                    </a:p>
                  </a:txBody>
                  <a:tcPr/>
                </a:tc>
                <a:tc>
                  <a:txBody>
                    <a:bodyPr/>
                    <a:lstStyle/>
                    <a:p>
                      <a:r>
                        <a:rPr kumimoji="1" lang="ja-JP" altLang="en-US" sz="1600" dirty="0" smtClean="0"/>
                        <a:t>それは大変ですよね</a:t>
                      </a:r>
                      <a:endParaRPr kumimoji="1" lang="en-US" altLang="ja-JP" sz="1600" dirty="0" smtClean="0"/>
                    </a:p>
                  </a:txBody>
                  <a:tcPr/>
                </a:tc>
                <a:extLst>
                  <a:ext uri="{0D108BD9-81ED-4DB2-BD59-A6C34878D82A}">
                    <a16:rowId xmlns:a16="http://schemas.microsoft.com/office/drawing/2014/main" val="1165253961"/>
                  </a:ext>
                </a:extLst>
              </a:tr>
              <a:tr h="370840">
                <a:tc>
                  <a:txBody>
                    <a:bodyPr/>
                    <a:lstStyle/>
                    <a:p>
                      <a:r>
                        <a:rPr kumimoji="1" lang="ja-JP" altLang="en-US" sz="1600" dirty="0" smtClean="0">
                          <a:solidFill>
                            <a:srgbClr val="FF0000"/>
                          </a:solidFill>
                        </a:rPr>
                        <a:t>指示語あり応答・・・</a:t>
                      </a:r>
                      <a:endParaRPr kumimoji="1" lang="en-US" altLang="ja-JP" sz="1600" dirty="0" smtClean="0">
                        <a:solidFill>
                          <a:srgbClr val="FF0000"/>
                        </a:solidFill>
                      </a:endParaRPr>
                    </a:p>
                  </a:txBody>
                  <a:tcPr/>
                </a:tc>
                <a:tc>
                  <a:txBody>
                    <a:bodyPr/>
                    <a:lstStyle/>
                    <a:p>
                      <a:r>
                        <a:rPr kumimoji="1" lang="ja-JP" altLang="en-US" sz="1600" dirty="0" smtClean="0"/>
                        <a:t>・・・</a:t>
                      </a:r>
                      <a:endParaRPr kumimoji="1" lang="en-US" altLang="ja-JP" sz="1600" dirty="0" smtClean="0"/>
                    </a:p>
                  </a:txBody>
                  <a:tcPr/>
                </a:tc>
                <a:extLst>
                  <a:ext uri="{0D108BD9-81ED-4DB2-BD59-A6C34878D82A}">
                    <a16:rowId xmlns:a16="http://schemas.microsoft.com/office/drawing/2014/main" val="45080228"/>
                  </a:ext>
                </a:extLst>
              </a:tr>
              <a:tr h="370840">
                <a:tc>
                  <a:txBody>
                    <a:bodyPr/>
                    <a:lstStyle/>
                    <a:p>
                      <a:r>
                        <a:rPr kumimoji="1" lang="ja-JP" altLang="en-US" sz="1600" dirty="0" smtClean="0"/>
                        <a:t>指示語なし質問</a:t>
                      </a:r>
                      <a:endParaRPr kumimoji="1" lang="ja-JP" altLang="en-US" sz="1600" dirty="0"/>
                    </a:p>
                  </a:txBody>
                  <a:tcPr/>
                </a:tc>
                <a:tc>
                  <a:txBody>
                    <a:bodyPr/>
                    <a:lstStyle/>
                    <a:p>
                      <a:r>
                        <a:rPr kumimoji="1" lang="ja-JP" altLang="en-US" sz="1600" dirty="0" smtClean="0"/>
                        <a:t>競技は何をご覧になりますか</a:t>
                      </a:r>
                      <a:r>
                        <a:rPr kumimoji="1" lang="en-US" altLang="ja-JP" sz="1600" dirty="0" smtClean="0"/>
                        <a:t>?</a:t>
                      </a:r>
                    </a:p>
                  </a:txBody>
                  <a:tcPr/>
                </a:tc>
                <a:extLst>
                  <a:ext uri="{0D108BD9-81ED-4DB2-BD59-A6C34878D82A}">
                    <a16:rowId xmlns:a16="http://schemas.microsoft.com/office/drawing/2014/main" val="3787165564"/>
                  </a:ext>
                </a:extLst>
              </a:tr>
            </a:tbl>
          </a:graphicData>
        </a:graphic>
      </p:graphicFrame>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5</a:t>
            </a:fld>
            <a:endParaRPr kumimoji="1" lang="ja-JP" altLang="en-US"/>
          </a:p>
        </p:txBody>
      </p:sp>
    </p:spTree>
    <p:extLst>
      <p:ext uri="{BB962C8B-B14F-4D97-AF65-F5344CB8AC3E}">
        <p14:creationId xmlns:p14="http://schemas.microsoft.com/office/powerpoint/2010/main" val="40749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713334" cy="1325563"/>
          </a:xfrm>
        </p:spPr>
        <p:txBody>
          <a:bodyPr>
            <a:normAutofit/>
          </a:bodyPr>
          <a:lstStyle/>
          <a:p>
            <a:r>
              <a:rPr kumimoji="1" lang="ja-JP" altLang="en-US" sz="4000" b="1" dirty="0" smtClean="0"/>
              <a:t>行動の詳細化における課題</a:t>
            </a:r>
            <a:endParaRPr kumimoji="1" lang="ja-JP" altLang="en-US" sz="4000" b="1" dirty="0"/>
          </a:p>
        </p:txBody>
      </p:sp>
      <p:sp>
        <p:nvSpPr>
          <p:cNvPr id="3" name="コンテンツ プレースホルダー 2"/>
          <p:cNvSpPr>
            <a:spLocks noGrp="1"/>
          </p:cNvSpPr>
          <p:nvPr>
            <p:ph idx="1"/>
          </p:nvPr>
        </p:nvSpPr>
        <p:spPr>
          <a:xfrm>
            <a:off x="838200" y="1524683"/>
            <a:ext cx="10515600" cy="4351338"/>
          </a:xfrm>
        </p:spPr>
        <p:txBody>
          <a:bodyPr/>
          <a:lstStyle/>
          <a:p>
            <a:r>
              <a:rPr kumimoji="1" lang="ja-JP" altLang="en-US" dirty="0" smtClean="0"/>
              <a:t>発話全てを行動とした場合，学習に時間がかかる</a:t>
            </a:r>
            <a:endParaRPr kumimoji="1" lang="ja-JP" altLang="en-US" dirty="0"/>
          </a:p>
        </p:txBody>
      </p:sp>
      <p:sp>
        <p:nvSpPr>
          <p:cNvPr id="27" name="角丸四角形吹き出し 26"/>
          <p:cNvSpPr/>
          <p:nvPr/>
        </p:nvSpPr>
        <p:spPr>
          <a:xfrm>
            <a:off x="2147246" y="2461032"/>
            <a:ext cx="3860924" cy="1375777"/>
          </a:xfrm>
          <a:prstGeom prst="wedgeRoundRectCallout">
            <a:avLst>
              <a:gd name="adj1" fmla="val -49300"/>
              <a:gd name="adj2" fmla="val 79132"/>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tx1"/>
                </a:solidFill>
              </a:rPr>
              <a:t>行動候補</a:t>
            </a:r>
            <a:endParaRPr lang="en-US" altLang="ja-JP" sz="2000" dirty="0" smtClean="0">
              <a:solidFill>
                <a:schemeClr val="tx1"/>
              </a:solidFill>
            </a:endParaRPr>
          </a:p>
          <a:p>
            <a:r>
              <a:rPr lang="ja-JP" altLang="en-US" sz="2000" dirty="0" smtClean="0">
                <a:solidFill>
                  <a:schemeClr val="tx1"/>
                </a:solidFill>
              </a:rPr>
              <a:t>候補</a:t>
            </a:r>
            <a:r>
              <a:rPr lang="en-US" altLang="ja-JP" sz="2000" dirty="0" smtClean="0">
                <a:solidFill>
                  <a:schemeClr val="tx1"/>
                </a:solidFill>
              </a:rPr>
              <a:t>1: </a:t>
            </a:r>
            <a:r>
              <a:rPr lang="ja-JP" altLang="en-US" sz="2000" dirty="0" smtClean="0">
                <a:solidFill>
                  <a:schemeClr val="tx1"/>
                </a:solidFill>
              </a:rPr>
              <a:t>「面白そうですね！」</a:t>
            </a:r>
            <a:endParaRPr lang="en-US" altLang="ja-JP" sz="2000" dirty="0" smtClean="0">
              <a:solidFill>
                <a:srgbClr val="FF0000"/>
              </a:solidFill>
            </a:endParaRPr>
          </a:p>
          <a:p>
            <a:r>
              <a:rPr kumimoji="1" lang="ja-JP" altLang="en-US" sz="2000" dirty="0" smtClean="0">
                <a:solidFill>
                  <a:schemeClr val="tx1"/>
                </a:solidFill>
              </a:rPr>
              <a:t>候補</a:t>
            </a:r>
            <a:r>
              <a:rPr kumimoji="1" lang="en-US" altLang="ja-JP" sz="2000" dirty="0" smtClean="0">
                <a:solidFill>
                  <a:schemeClr val="tx1"/>
                </a:solidFill>
              </a:rPr>
              <a:t>2: </a:t>
            </a:r>
            <a:r>
              <a:rPr kumimoji="1" lang="ja-JP" altLang="en-US" sz="2000" dirty="0" smtClean="0">
                <a:solidFill>
                  <a:schemeClr val="tx1"/>
                </a:solidFill>
              </a:rPr>
              <a:t>「大変ですよね</a:t>
            </a:r>
            <a:r>
              <a:rPr lang="ja-JP" altLang="en-US" sz="2000" dirty="0">
                <a:solidFill>
                  <a:schemeClr val="tx1"/>
                </a:solidFill>
              </a:rPr>
              <a:t>」</a:t>
            </a:r>
            <a:endParaRPr kumimoji="1" lang="en-US" altLang="ja-JP" sz="2000" dirty="0" smtClean="0">
              <a:solidFill>
                <a:schemeClr val="tx1"/>
              </a:solidFill>
            </a:endParaRPr>
          </a:p>
          <a:p>
            <a:r>
              <a:rPr lang="en-US" altLang="ja-JP" sz="2000" dirty="0" smtClean="0">
                <a:solidFill>
                  <a:schemeClr val="tx1"/>
                </a:solidFill>
              </a:rPr>
              <a:t>……</a:t>
            </a:r>
            <a:endParaRPr kumimoji="1" lang="en-US" altLang="ja-JP" sz="2000" dirty="0" smtClean="0">
              <a:solidFill>
                <a:schemeClr val="tx1"/>
              </a:solidFill>
            </a:endParaRPr>
          </a:p>
        </p:txBody>
      </p:sp>
      <p:sp>
        <p:nvSpPr>
          <p:cNvPr id="30" name="テキスト ボックス 29"/>
          <p:cNvSpPr txBox="1"/>
          <p:nvPr/>
        </p:nvSpPr>
        <p:spPr>
          <a:xfrm>
            <a:off x="6407365" y="2554151"/>
            <a:ext cx="3262432" cy="461665"/>
          </a:xfrm>
          <a:prstGeom prst="rect">
            <a:avLst/>
          </a:prstGeom>
          <a:noFill/>
          <a:ln w="28575">
            <a:noFill/>
          </a:ln>
        </p:spPr>
        <p:txBody>
          <a:bodyPr wrap="none" rtlCol="0">
            <a:spAutoFit/>
          </a:bodyPr>
          <a:lstStyle/>
          <a:p>
            <a:r>
              <a:rPr kumimoji="1" lang="ja-JP" altLang="en-US" sz="2400" b="1" u="sng" dirty="0" smtClean="0"/>
              <a:t>行動として</a:t>
            </a:r>
            <a:r>
              <a:rPr lang="ja-JP" altLang="en-US" sz="2400" b="1" u="sng" dirty="0"/>
              <a:t>発話</a:t>
            </a:r>
            <a:r>
              <a:rPr kumimoji="1" lang="ja-JP" altLang="en-US" sz="2400" b="1" u="sng" dirty="0" smtClean="0"/>
              <a:t>を選択</a:t>
            </a:r>
            <a:endParaRPr kumimoji="1" lang="ja-JP" altLang="en-US" sz="2400" b="1" u="sng" dirty="0"/>
          </a:p>
        </p:txBody>
      </p:sp>
      <p:pic>
        <p:nvPicPr>
          <p:cNvPr id="31" name="Picture 8" descr="おもちゃのロボット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5580" y="3628030"/>
            <a:ext cx="932107" cy="1238680"/>
          </a:xfrm>
          <a:prstGeom prst="rect">
            <a:avLst/>
          </a:prstGeom>
          <a:noFill/>
          <a:extLst>
            <a:ext uri="{909E8E84-426E-40DD-AFC4-6F175D3DCCD1}">
              <a14:hiddenFill xmlns:a14="http://schemas.microsoft.com/office/drawing/2010/main">
                <a:solidFill>
                  <a:srgbClr val="FFFFFF"/>
                </a:solidFill>
              </a14:hiddenFill>
            </a:ext>
          </a:extLst>
        </p:spPr>
      </p:pic>
      <p:sp>
        <p:nvSpPr>
          <p:cNvPr id="32" name="下矢印 31"/>
          <p:cNvSpPr/>
          <p:nvPr/>
        </p:nvSpPr>
        <p:spPr>
          <a:xfrm>
            <a:off x="5830932" y="4236168"/>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135580" y="5019017"/>
            <a:ext cx="10341293" cy="461665"/>
          </a:xfrm>
          <a:prstGeom prst="rect">
            <a:avLst/>
          </a:prstGeom>
          <a:noFill/>
          <a:ln w="28575">
            <a:noFill/>
          </a:ln>
        </p:spPr>
        <p:txBody>
          <a:bodyPr wrap="none" rtlCol="0">
            <a:spAutoFit/>
          </a:bodyPr>
          <a:lstStyle/>
          <a:p>
            <a:r>
              <a:rPr kumimoji="1" lang="ja-JP" altLang="en-US" sz="2400" b="1" u="sng" dirty="0" smtClean="0">
                <a:solidFill>
                  <a:srgbClr val="FF0000"/>
                </a:solidFill>
              </a:rPr>
              <a:t>破綻しやすい対話行為のみ詳細化して行動とすることで探索空間を減らす</a:t>
            </a:r>
            <a:endParaRPr kumimoji="1" lang="ja-JP" altLang="en-US" sz="2400" b="1" u="sng" dirty="0">
              <a:solidFill>
                <a:srgbClr val="FF0000"/>
              </a:solidFill>
            </a:endParaRPr>
          </a:p>
        </p:txBody>
      </p:sp>
      <p:sp>
        <p:nvSpPr>
          <p:cNvPr id="34" name="テキスト ボックス 33"/>
          <p:cNvSpPr txBox="1"/>
          <p:nvPr/>
        </p:nvSpPr>
        <p:spPr>
          <a:xfrm>
            <a:off x="2803381" y="6211061"/>
            <a:ext cx="6647974" cy="461665"/>
          </a:xfrm>
          <a:prstGeom prst="rect">
            <a:avLst/>
          </a:prstGeom>
          <a:noFill/>
          <a:ln w="28575">
            <a:noFill/>
          </a:ln>
        </p:spPr>
        <p:txBody>
          <a:bodyPr wrap="none" rtlCol="0">
            <a:spAutoFit/>
          </a:bodyPr>
          <a:lstStyle/>
          <a:p>
            <a:r>
              <a:rPr kumimoji="1" lang="ja-JP" altLang="en-US" sz="2400" b="1" u="sng" dirty="0" smtClean="0">
                <a:solidFill>
                  <a:srgbClr val="FF0000"/>
                </a:solidFill>
              </a:rPr>
              <a:t>従来手法で破綻しやすい対話行為の分析が必要</a:t>
            </a:r>
            <a:endParaRPr kumimoji="1" lang="ja-JP" altLang="en-US" sz="2400" b="1" u="sng" dirty="0">
              <a:solidFill>
                <a:srgbClr val="FF0000"/>
              </a:solidFill>
            </a:endParaRPr>
          </a:p>
        </p:txBody>
      </p:sp>
      <p:sp>
        <p:nvSpPr>
          <p:cNvPr id="35" name="下矢印 34"/>
          <p:cNvSpPr/>
          <p:nvPr/>
        </p:nvSpPr>
        <p:spPr>
          <a:xfrm>
            <a:off x="5830932" y="5480682"/>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下矢印 41"/>
          <p:cNvSpPr/>
          <p:nvPr/>
        </p:nvSpPr>
        <p:spPr>
          <a:xfrm>
            <a:off x="7750364" y="3033659"/>
            <a:ext cx="576433" cy="56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6407365" y="3648746"/>
            <a:ext cx="5416868" cy="461665"/>
          </a:xfrm>
          <a:prstGeom prst="rect">
            <a:avLst/>
          </a:prstGeom>
          <a:noFill/>
          <a:ln w="28575">
            <a:noFill/>
          </a:ln>
        </p:spPr>
        <p:txBody>
          <a:bodyPr wrap="none" rtlCol="0">
            <a:spAutoFit/>
          </a:bodyPr>
          <a:lstStyle/>
          <a:p>
            <a:r>
              <a:rPr kumimoji="1" lang="ja-JP" altLang="en-US" sz="2400" b="1" u="sng" dirty="0" smtClean="0"/>
              <a:t>探索空間が多く，学習に時間がかかる</a:t>
            </a:r>
            <a:endParaRPr kumimoji="1" lang="ja-JP" altLang="en-US" sz="2400" b="1" u="sng" dirty="0"/>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6</a:t>
            </a:fld>
            <a:endParaRPr kumimoji="1" lang="ja-JP" altLang="en-US"/>
          </a:p>
        </p:txBody>
      </p:sp>
    </p:spTree>
    <p:extLst>
      <p:ext uri="{BB962C8B-B14F-4D97-AF65-F5344CB8AC3E}">
        <p14:creationId xmlns:p14="http://schemas.microsoft.com/office/powerpoint/2010/main" val="992877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目次</a:t>
            </a:r>
            <a:endParaRPr kumimoji="1" lang="ja-JP" altLang="en-US" b="1"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solidFill>
                  <a:schemeClr val="accent3"/>
                </a:solidFill>
              </a:rPr>
              <a:t>背景，問題設定</a:t>
            </a:r>
            <a:endParaRPr kumimoji="1" lang="en-US" altLang="ja-JP" dirty="0" smtClean="0">
              <a:solidFill>
                <a:schemeClr val="accent3"/>
              </a:solidFill>
            </a:endParaRPr>
          </a:p>
          <a:p>
            <a:pPr marL="514350" indent="-514350">
              <a:buFont typeface="+mj-lt"/>
              <a:buAutoNum type="arabicPeriod"/>
            </a:pPr>
            <a:r>
              <a:rPr kumimoji="1" lang="ja-JP" altLang="en-US" b="1" dirty="0" smtClean="0"/>
              <a:t>従来手法の分析</a:t>
            </a:r>
            <a:endParaRPr kumimoji="1" lang="en-US" altLang="ja-JP" b="1" dirty="0" smtClean="0"/>
          </a:p>
          <a:p>
            <a:pPr marL="514350" indent="-514350">
              <a:buFont typeface="+mj-lt"/>
              <a:buAutoNum type="arabicPeriod"/>
            </a:pPr>
            <a:r>
              <a:rPr kumimoji="1" lang="ja-JP" altLang="en-US" b="1" dirty="0" smtClean="0"/>
              <a:t>行動を詳細化した強化学習の設計</a:t>
            </a:r>
            <a:endParaRPr kumimoji="1" lang="en-US" altLang="ja-JP" b="1" dirty="0" smtClean="0"/>
          </a:p>
          <a:p>
            <a:pPr marL="514350" indent="-514350">
              <a:buFont typeface="+mj-lt"/>
              <a:buAutoNum type="arabicPeriod"/>
            </a:pPr>
            <a:r>
              <a:rPr kumimoji="1" lang="ja-JP" altLang="en-US" b="1" dirty="0" smtClean="0"/>
              <a:t>評価</a:t>
            </a:r>
            <a:r>
              <a:rPr kumimoji="1" lang="ja-JP" altLang="en-US" b="1" dirty="0"/>
              <a:t>実験</a:t>
            </a:r>
          </a:p>
        </p:txBody>
      </p:sp>
      <p:sp>
        <p:nvSpPr>
          <p:cNvPr id="4" name="スライド番号プレースホルダー 3"/>
          <p:cNvSpPr>
            <a:spLocks noGrp="1"/>
          </p:cNvSpPr>
          <p:nvPr>
            <p:ph type="sldNum" sz="quarter" idx="12"/>
          </p:nvPr>
        </p:nvSpPr>
        <p:spPr/>
        <p:txBody>
          <a:bodyPr/>
          <a:lstStyle/>
          <a:p>
            <a:fld id="{DDB77F4D-3D33-47AA-AD22-BFE68AB08F9E}" type="slidenum">
              <a:rPr kumimoji="1" lang="ja-JP" altLang="en-US" smtClean="0"/>
              <a:t>7</a:t>
            </a:fld>
            <a:endParaRPr kumimoji="1" lang="ja-JP" altLang="en-US"/>
          </a:p>
        </p:txBody>
      </p:sp>
    </p:spTree>
    <p:extLst>
      <p:ext uri="{BB962C8B-B14F-4D97-AF65-F5344CB8AC3E}">
        <p14:creationId xmlns:p14="http://schemas.microsoft.com/office/powerpoint/2010/main" val="1634051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従来手法における対話行為</a:t>
            </a:r>
            <a:r>
              <a:rPr kumimoji="1" lang="en-US" altLang="ja-JP" b="1" dirty="0" smtClean="0"/>
              <a:t>(</a:t>
            </a:r>
            <a:r>
              <a:rPr kumimoji="1" lang="ja-JP" altLang="en-US" b="1" dirty="0" smtClean="0"/>
              <a:t>８個</a:t>
            </a:r>
            <a:r>
              <a:rPr kumimoji="1" lang="en-US" altLang="ja-JP" b="1" dirty="0" smtClean="0"/>
              <a:t>)</a:t>
            </a:r>
            <a:endParaRPr kumimoji="1" lang="ja-JP" altLang="en-US" b="1" dirty="0"/>
          </a:p>
        </p:txBody>
      </p:sp>
      <p:sp>
        <p:nvSpPr>
          <p:cNvPr id="3" name="コンテンツ プレースホルダー 2"/>
          <p:cNvSpPr>
            <a:spLocks noGrp="1"/>
          </p:cNvSpPr>
          <p:nvPr>
            <p:ph idx="1"/>
          </p:nvPr>
        </p:nvSpPr>
        <p:spPr>
          <a:xfrm>
            <a:off x="838200" y="1490597"/>
            <a:ext cx="5650282" cy="3222908"/>
          </a:xfrm>
          <a:ln w="12700">
            <a:solidFill>
              <a:schemeClr val="tx1"/>
            </a:solidFill>
          </a:ln>
        </p:spPr>
        <p:txBody>
          <a:bodyPr>
            <a:normAutofit fontScale="92500" lnSpcReduction="20000"/>
          </a:bodyPr>
          <a:lstStyle/>
          <a:p>
            <a:r>
              <a:rPr kumimoji="1" lang="ja-JP" altLang="en-US" dirty="0" smtClean="0"/>
              <a:t>指示語あり質問</a:t>
            </a:r>
            <a:r>
              <a:rPr kumimoji="1" lang="en-US" altLang="ja-JP" dirty="0" smtClean="0"/>
              <a:t>(default)</a:t>
            </a:r>
          </a:p>
          <a:p>
            <a:r>
              <a:rPr kumimoji="1" lang="ja-JP" altLang="en-US" dirty="0" smtClean="0"/>
              <a:t>指示語あり質問</a:t>
            </a:r>
            <a:r>
              <a:rPr kumimoji="1" lang="en-US" altLang="ja-JP" dirty="0" smtClean="0"/>
              <a:t>(</a:t>
            </a:r>
            <a:r>
              <a:rPr kumimoji="1" lang="ja-JP" altLang="en-US" dirty="0" smtClean="0"/>
              <a:t>特定話題</a:t>
            </a:r>
            <a:r>
              <a:rPr kumimoji="1" lang="en-US" altLang="ja-JP" dirty="0" smtClean="0"/>
              <a:t>)</a:t>
            </a:r>
          </a:p>
          <a:p>
            <a:r>
              <a:rPr lang="ja-JP" altLang="en-US" dirty="0" smtClean="0"/>
              <a:t>指示語</a:t>
            </a:r>
            <a:r>
              <a:rPr lang="ja-JP" altLang="en-US" dirty="0"/>
              <a:t>なし</a:t>
            </a:r>
            <a:r>
              <a:rPr kumimoji="1" lang="ja-JP" altLang="en-US" dirty="0" smtClean="0"/>
              <a:t>質問</a:t>
            </a:r>
            <a:r>
              <a:rPr kumimoji="1" lang="en-US" altLang="ja-JP" dirty="0" smtClean="0"/>
              <a:t>(</a:t>
            </a:r>
            <a:r>
              <a:rPr kumimoji="1" lang="ja-JP" altLang="en-US" dirty="0" smtClean="0"/>
              <a:t>特定話題</a:t>
            </a:r>
            <a:r>
              <a:rPr kumimoji="1" lang="en-US" altLang="ja-JP" dirty="0" smtClean="0"/>
              <a:t>)</a:t>
            </a:r>
          </a:p>
          <a:p>
            <a:r>
              <a:rPr lang="ja-JP" altLang="en-US" dirty="0"/>
              <a:t>指示語</a:t>
            </a:r>
            <a:r>
              <a:rPr lang="ja-JP" altLang="en-US" dirty="0" smtClean="0"/>
              <a:t>あり応答</a:t>
            </a:r>
            <a:r>
              <a:rPr lang="en-US" altLang="ja-JP" dirty="0" smtClean="0"/>
              <a:t>(</a:t>
            </a:r>
            <a:r>
              <a:rPr lang="ja-JP" altLang="en-US" dirty="0" smtClean="0"/>
              <a:t>特定話題</a:t>
            </a:r>
            <a:r>
              <a:rPr lang="en-US" altLang="ja-JP" dirty="0" smtClean="0"/>
              <a:t>+default)</a:t>
            </a:r>
          </a:p>
          <a:p>
            <a:r>
              <a:rPr kumimoji="1" lang="ja-JP" altLang="en-US" dirty="0" smtClean="0"/>
              <a:t>指示語なし応答</a:t>
            </a:r>
            <a:r>
              <a:rPr kumimoji="1" lang="en-US" altLang="ja-JP" dirty="0" smtClean="0"/>
              <a:t>(default)</a:t>
            </a:r>
          </a:p>
          <a:p>
            <a:r>
              <a:rPr lang="ja-JP" altLang="en-US" dirty="0" smtClean="0"/>
              <a:t>指示語なし応答</a:t>
            </a:r>
            <a:r>
              <a:rPr lang="en-US" altLang="ja-JP" dirty="0" smtClean="0"/>
              <a:t>(</a:t>
            </a:r>
            <a:r>
              <a:rPr lang="ja-JP" altLang="en-US" dirty="0" smtClean="0"/>
              <a:t>特定話題</a:t>
            </a:r>
            <a:r>
              <a:rPr lang="en-US" altLang="ja-JP" dirty="0" smtClean="0"/>
              <a:t>+default)</a:t>
            </a:r>
          </a:p>
          <a:p>
            <a:r>
              <a:rPr kumimoji="1" lang="ja-JP" altLang="en-US" dirty="0" smtClean="0"/>
              <a:t>感謝</a:t>
            </a:r>
            <a:endParaRPr kumimoji="1" lang="en-US" altLang="ja-JP" dirty="0" smtClean="0"/>
          </a:p>
          <a:p>
            <a:r>
              <a:rPr lang="ja-JP" altLang="en-US" dirty="0" smtClean="0"/>
              <a:t>情報提供</a:t>
            </a:r>
            <a:endParaRPr lang="en-US" altLang="ja-JP" dirty="0" smtClean="0"/>
          </a:p>
          <a:p>
            <a:pPr lvl="1"/>
            <a:endParaRPr kumimoji="1" lang="ja-JP" altLang="en-US" dirty="0"/>
          </a:p>
        </p:txBody>
      </p:sp>
      <p:sp>
        <p:nvSpPr>
          <p:cNvPr id="4" name="テキスト ボックス 3"/>
          <p:cNvSpPr txBox="1"/>
          <p:nvPr/>
        </p:nvSpPr>
        <p:spPr>
          <a:xfrm>
            <a:off x="838200" y="4935255"/>
            <a:ext cx="9206631" cy="523220"/>
          </a:xfrm>
          <a:prstGeom prst="rect">
            <a:avLst/>
          </a:prstGeom>
          <a:noFill/>
        </p:spPr>
        <p:txBody>
          <a:bodyPr wrap="square" rtlCol="0">
            <a:spAutoFit/>
          </a:bodyPr>
          <a:lstStyle/>
          <a:p>
            <a:r>
              <a:rPr kumimoji="1" lang="ja-JP" altLang="en-US" sz="2800" dirty="0" smtClean="0"/>
              <a:t>例</a:t>
            </a:r>
            <a:r>
              <a:rPr kumimoji="1" lang="en-US" altLang="ja-JP" sz="2800" dirty="0" smtClean="0"/>
              <a:t>: </a:t>
            </a:r>
            <a:r>
              <a:rPr kumimoji="1" lang="ja-JP" altLang="en-US" sz="2800" dirty="0" smtClean="0"/>
              <a:t>そのスポーツのおすすめポイントを教えてください</a:t>
            </a:r>
            <a:endParaRPr kumimoji="1" lang="ja-JP" altLang="en-US" sz="2800" dirty="0"/>
          </a:p>
        </p:txBody>
      </p:sp>
      <p:sp>
        <p:nvSpPr>
          <p:cNvPr id="8" name="角丸四角形 7"/>
          <p:cNvSpPr/>
          <p:nvPr/>
        </p:nvSpPr>
        <p:spPr>
          <a:xfrm>
            <a:off x="1478071" y="4943221"/>
            <a:ext cx="764088" cy="5072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9" name="角丸四角形 8"/>
          <p:cNvSpPr/>
          <p:nvPr/>
        </p:nvSpPr>
        <p:spPr>
          <a:xfrm>
            <a:off x="2242158" y="4959151"/>
            <a:ext cx="1390389" cy="491360"/>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67674" y="5633839"/>
            <a:ext cx="1723549" cy="461665"/>
          </a:xfrm>
          <a:prstGeom prst="rect">
            <a:avLst/>
          </a:prstGeom>
          <a:noFill/>
        </p:spPr>
        <p:txBody>
          <a:bodyPr wrap="none" rtlCol="0">
            <a:spAutoFit/>
          </a:bodyPr>
          <a:lstStyle/>
          <a:p>
            <a:r>
              <a:rPr lang="ja-JP" altLang="en-US" sz="2400" b="1" u="sng" dirty="0">
                <a:solidFill>
                  <a:srgbClr val="FF0000"/>
                </a:solidFill>
              </a:rPr>
              <a:t>指示語あり</a:t>
            </a:r>
            <a:endParaRPr kumimoji="1" lang="ja-JP" altLang="en-US" sz="2400" b="1" u="sng" dirty="0">
              <a:solidFill>
                <a:srgbClr val="FF0000"/>
              </a:solidFill>
            </a:endParaRPr>
          </a:p>
        </p:txBody>
      </p:sp>
      <p:sp>
        <p:nvSpPr>
          <p:cNvPr id="12" name="テキスト ボックス 11"/>
          <p:cNvSpPr txBox="1"/>
          <p:nvPr/>
        </p:nvSpPr>
        <p:spPr>
          <a:xfrm>
            <a:off x="2616472" y="5633839"/>
            <a:ext cx="1415772" cy="461665"/>
          </a:xfrm>
          <a:prstGeom prst="rect">
            <a:avLst/>
          </a:prstGeom>
          <a:noFill/>
        </p:spPr>
        <p:txBody>
          <a:bodyPr wrap="none" rtlCol="0">
            <a:spAutoFit/>
          </a:bodyPr>
          <a:lstStyle/>
          <a:p>
            <a:r>
              <a:rPr kumimoji="1" lang="ja-JP" altLang="en-US" sz="2400" b="1" u="sng" dirty="0" smtClean="0">
                <a:solidFill>
                  <a:srgbClr val="0070C0"/>
                </a:solidFill>
              </a:rPr>
              <a:t>特定話題</a:t>
            </a:r>
            <a:endParaRPr kumimoji="1" lang="ja-JP" altLang="en-US" sz="2400" b="1" u="sng" dirty="0">
              <a:solidFill>
                <a:srgbClr val="0070C0"/>
              </a:solidFill>
            </a:endParaRPr>
          </a:p>
        </p:txBody>
      </p:sp>
      <p:sp>
        <p:nvSpPr>
          <p:cNvPr id="13" name="テキスト ボックス 12"/>
          <p:cNvSpPr txBox="1"/>
          <p:nvPr/>
        </p:nvSpPr>
        <p:spPr>
          <a:xfrm>
            <a:off x="4524336" y="5625874"/>
            <a:ext cx="800219" cy="461665"/>
          </a:xfrm>
          <a:prstGeom prst="rect">
            <a:avLst/>
          </a:prstGeom>
          <a:noFill/>
        </p:spPr>
        <p:txBody>
          <a:bodyPr wrap="none" rtlCol="0">
            <a:spAutoFit/>
          </a:bodyPr>
          <a:lstStyle/>
          <a:p>
            <a:r>
              <a:rPr kumimoji="1" lang="ja-JP" altLang="en-US" sz="2400" b="1" u="sng" dirty="0" smtClean="0"/>
              <a:t>質問</a:t>
            </a:r>
            <a:endParaRPr kumimoji="1" lang="ja-JP" altLang="en-US" sz="2400" b="1" u="sng" dirty="0"/>
          </a:p>
        </p:txBody>
      </p:sp>
      <p:sp>
        <p:nvSpPr>
          <p:cNvPr id="14" name="加算 13"/>
          <p:cNvSpPr/>
          <p:nvPr/>
        </p:nvSpPr>
        <p:spPr>
          <a:xfrm>
            <a:off x="2175447" y="5605341"/>
            <a:ext cx="496609" cy="482198"/>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加算 14"/>
          <p:cNvSpPr/>
          <p:nvPr/>
        </p:nvSpPr>
        <p:spPr>
          <a:xfrm>
            <a:off x="4016955" y="5595036"/>
            <a:ext cx="496609" cy="482198"/>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等号 15"/>
          <p:cNvSpPr/>
          <p:nvPr/>
        </p:nvSpPr>
        <p:spPr>
          <a:xfrm>
            <a:off x="5377143" y="5680225"/>
            <a:ext cx="613775" cy="373291"/>
          </a:xfrm>
          <a:prstGeom prst="math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p:cNvSpPr txBox="1"/>
          <p:nvPr/>
        </p:nvSpPr>
        <p:spPr>
          <a:xfrm>
            <a:off x="6112003" y="5633839"/>
            <a:ext cx="3817071" cy="461665"/>
          </a:xfrm>
          <a:prstGeom prst="rect">
            <a:avLst/>
          </a:prstGeom>
          <a:noFill/>
        </p:spPr>
        <p:txBody>
          <a:bodyPr wrap="none" rtlCol="0">
            <a:spAutoFit/>
          </a:bodyPr>
          <a:lstStyle/>
          <a:p>
            <a:r>
              <a:rPr kumimoji="1" lang="ja-JP" altLang="en-US" sz="2400" b="1" u="sng" dirty="0" smtClean="0"/>
              <a:t>指示語あり質問</a:t>
            </a:r>
            <a:r>
              <a:rPr kumimoji="1" lang="en-US" altLang="ja-JP" sz="2400" b="1" u="sng" dirty="0" smtClean="0"/>
              <a:t>(</a:t>
            </a:r>
            <a:r>
              <a:rPr kumimoji="1" lang="ja-JP" altLang="en-US" sz="2400" b="1" u="sng" dirty="0" smtClean="0"/>
              <a:t>特定話題</a:t>
            </a:r>
            <a:r>
              <a:rPr kumimoji="1" lang="en-US" altLang="ja-JP" sz="2400" b="1" u="sng" dirty="0" smtClean="0"/>
              <a:t>)</a:t>
            </a:r>
            <a:endParaRPr kumimoji="1" lang="ja-JP" altLang="en-US" sz="2400" b="1" u="sng" dirty="0"/>
          </a:p>
        </p:txBody>
      </p:sp>
      <p:sp>
        <p:nvSpPr>
          <p:cNvPr id="18" name="テキスト ボックス 17"/>
          <p:cNvSpPr txBox="1"/>
          <p:nvPr/>
        </p:nvSpPr>
        <p:spPr>
          <a:xfrm>
            <a:off x="8513633" y="6270868"/>
            <a:ext cx="3570208" cy="461665"/>
          </a:xfrm>
          <a:prstGeom prst="rect">
            <a:avLst/>
          </a:prstGeom>
          <a:noFill/>
        </p:spPr>
        <p:txBody>
          <a:bodyPr wrap="none" rtlCol="0">
            <a:spAutoFit/>
          </a:bodyPr>
          <a:lstStyle/>
          <a:p>
            <a:r>
              <a:rPr lang="en-US" altLang="ja-JP" sz="2400" dirty="0" smtClean="0"/>
              <a:t>※</a:t>
            </a:r>
            <a:r>
              <a:rPr lang="ja-JP" altLang="en-US" sz="2400" dirty="0" smtClean="0"/>
              <a:t>本研究では手動で分類</a:t>
            </a:r>
            <a:endParaRPr kumimoji="1" lang="ja-JP" altLang="en-US" sz="2400" dirty="0"/>
          </a:p>
        </p:txBody>
      </p:sp>
      <p:sp>
        <p:nvSpPr>
          <p:cNvPr id="19" name="テキスト ボックス 18"/>
          <p:cNvSpPr txBox="1"/>
          <p:nvPr/>
        </p:nvSpPr>
        <p:spPr>
          <a:xfrm>
            <a:off x="6880714" y="1791685"/>
            <a:ext cx="4801314" cy="707886"/>
          </a:xfrm>
          <a:prstGeom prst="rect">
            <a:avLst/>
          </a:prstGeom>
          <a:noFill/>
        </p:spPr>
        <p:txBody>
          <a:bodyPr wrap="none" rtlCol="0">
            <a:spAutoFit/>
          </a:bodyPr>
          <a:lstStyle/>
          <a:p>
            <a:r>
              <a:rPr lang="ja-JP" altLang="en-US" sz="2000" b="1" u="sng" dirty="0" smtClean="0"/>
              <a:t>各システム発話</a:t>
            </a:r>
            <a:r>
              <a:rPr lang="ja-JP" altLang="en-US" sz="2000" b="1" u="sng" dirty="0"/>
              <a:t>ごと</a:t>
            </a:r>
            <a:r>
              <a:rPr lang="ja-JP" altLang="en-US" sz="2000" b="1" u="sng" dirty="0" smtClean="0"/>
              <a:t>に話題がラベル付け</a:t>
            </a:r>
            <a:endParaRPr lang="en-US" altLang="ja-JP" sz="2000" b="1" u="sng" dirty="0" smtClean="0"/>
          </a:p>
          <a:p>
            <a:r>
              <a:rPr lang="ja-JP" altLang="en-US" sz="2000" b="1" u="sng" dirty="0" smtClean="0"/>
              <a:t>されている発話集合データを仮定</a:t>
            </a:r>
            <a:endParaRPr kumimoji="1" lang="ja-JP" altLang="en-US" sz="2000" b="1" u="sng" dirty="0"/>
          </a:p>
        </p:txBody>
      </p:sp>
      <p:sp>
        <p:nvSpPr>
          <p:cNvPr id="21" name="テキスト ボックス 20"/>
          <p:cNvSpPr txBox="1"/>
          <p:nvPr/>
        </p:nvSpPr>
        <p:spPr>
          <a:xfrm>
            <a:off x="6880714" y="2848153"/>
            <a:ext cx="4505445" cy="707886"/>
          </a:xfrm>
          <a:prstGeom prst="rect">
            <a:avLst/>
          </a:prstGeom>
          <a:noFill/>
        </p:spPr>
        <p:txBody>
          <a:bodyPr wrap="square" rtlCol="0">
            <a:spAutoFit/>
          </a:bodyPr>
          <a:lstStyle/>
          <a:p>
            <a:r>
              <a:rPr kumimoji="1" lang="ja-JP" altLang="en-US" sz="2000" b="1" u="sng" dirty="0" smtClean="0"/>
              <a:t>ラベルは特定話題</a:t>
            </a:r>
            <a:r>
              <a:rPr kumimoji="1" lang="en-US" altLang="ja-JP" sz="2000" b="1" u="sng" dirty="0" smtClean="0"/>
              <a:t>(</a:t>
            </a:r>
            <a:r>
              <a:rPr kumimoji="1" lang="ja-JP" altLang="en-US" sz="2000" b="1" u="sng" dirty="0" smtClean="0"/>
              <a:t>スポーツ</a:t>
            </a:r>
            <a:r>
              <a:rPr lang="ja-JP" altLang="en-US" sz="2000" b="1" u="sng" dirty="0" smtClean="0"/>
              <a:t>等</a:t>
            </a:r>
            <a:r>
              <a:rPr lang="en-US" altLang="ja-JP" sz="2000" b="1" u="sng" dirty="0" smtClean="0"/>
              <a:t>)</a:t>
            </a:r>
            <a:r>
              <a:rPr kumimoji="1" lang="ja-JP" altLang="en-US" sz="2000" b="1" u="sng" dirty="0" smtClean="0"/>
              <a:t>と</a:t>
            </a:r>
            <a:endParaRPr kumimoji="1" lang="en-US" altLang="ja-JP" sz="2000" b="1" u="sng" dirty="0" smtClean="0"/>
          </a:p>
          <a:p>
            <a:r>
              <a:rPr kumimoji="1" lang="ja-JP" altLang="en-US" sz="2000" b="1" u="sng" dirty="0" smtClean="0"/>
              <a:t>どの話題にも用いられる</a:t>
            </a:r>
            <a:r>
              <a:rPr lang="en-US" altLang="ja-JP" sz="2000" b="1" u="sng" dirty="0" smtClean="0"/>
              <a:t>default</a:t>
            </a:r>
            <a:endParaRPr kumimoji="1" lang="ja-JP" altLang="en-US" sz="2000" b="1" u="sng" dirty="0"/>
          </a:p>
        </p:txBody>
      </p:sp>
      <p:sp>
        <p:nvSpPr>
          <p:cNvPr id="5" name="スライド番号プレースホルダー 4"/>
          <p:cNvSpPr>
            <a:spLocks noGrp="1"/>
          </p:cNvSpPr>
          <p:nvPr>
            <p:ph type="sldNum" sz="quarter" idx="12"/>
          </p:nvPr>
        </p:nvSpPr>
        <p:spPr/>
        <p:txBody>
          <a:bodyPr/>
          <a:lstStyle/>
          <a:p>
            <a:fld id="{DDB77F4D-3D33-47AA-AD22-BFE68AB08F9E}" type="slidenum">
              <a:rPr kumimoji="1" lang="ja-JP" altLang="en-US" smtClean="0"/>
              <a:t>8</a:t>
            </a:fld>
            <a:endParaRPr kumimoji="1" lang="ja-JP" altLang="en-US"/>
          </a:p>
        </p:txBody>
      </p:sp>
    </p:spTree>
    <p:extLst>
      <p:ext uri="{BB962C8B-B14F-4D97-AF65-F5344CB8AC3E}">
        <p14:creationId xmlns:p14="http://schemas.microsoft.com/office/powerpoint/2010/main" val="4197487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従来手法における強化学習の設計</a:t>
            </a:r>
            <a:endParaRPr kumimoji="1" lang="ja-JP" altLang="en-US" b="1" dirty="0"/>
          </a:p>
        </p:txBody>
      </p:sp>
      <p:sp>
        <p:nvSpPr>
          <p:cNvPr id="4" name="コンテンツ プレースホルダー 2"/>
          <p:cNvSpPr>
            <a:spLocks noGrp="1"/>
          </p:cNvSpPr>
          <p:nvPr>
            <p:ph idx="1"/>
          </p:nvPr>
        </p:nvSpPr>
        <p:spPr>
          <a:xfrm>
            <a:off x="838200" y="1536258"/>
            <a:ext cx="10515600" cy="5064958"/>
          </a:xfrm>
        </p:spPr>
        <p:txBody>
          <a:bodyPr>
            <a:normAutofit/>
          </a:bodyPr>
          <a:lstStyle/>
          <a:p>
            <a:r>
              <a:rPr lang="ja-JP" altLang="en-US" dirty="0" smtClean="0"/>
              <a:t>状態</a:t>
            </a:r>
            <a:endParaRPr lang="en-US" altLang="ja-JP" dirty="0" smtClean="0"/>
          </a:p>
          <a:p>
            <a:pPr lvl="1">
              <a:buFont typeface="Wingdings" panose="05000000000000000000" pitchFamily="2" charset="2"/>
              <a:buChar char="Ø"/>
            </a:pPr>
            <a:r>
              <a:rPr lang="ja-JP" altLang="en-US" dirty="0" smtClean="0"/>
              <a:t>ユーザ</a:t>
            </a:r>
            <a:r>
              <a:rPr lang="ja-JP" altLang="en-US" dirty="0"/>
              <a:t>発話に特定名詞が含まれるかどうか</a:t>
            </a:r>
            <a:r>
              <a:rPr lang="en-US" altLang="ja-JP" dirty="0"/>
              <a:t>: 2</a:t>
            </a:r>
            <a:r>
              <a:rPr lang="ja-JP" altLang="en-US" dirty="0" smtClean="0"/>
              <a:t>状態</a:t>
            </a:r>
            <a:endParaRPr lang="en-US" altLang="ja-JP" dirty="0" smtClean="0"/>
          </a:p>
          <a:p>
            <a:pPr lvl="1">
              <a:buFont typeface="Wingdings" panose="05000000000000000000" pitchFamily="2" charset="2"/>
              <a:buChar char="Ø"/>
            </a:pPr>
            <a:r>
              <a:rPr lang="ja-JP" altLang="en-US" dirty="0" smtClean="0"/>
              <a:t>ユーザ</a:t>
            </a:r>
            <a:r>
              <a:rPr lang="ja-JP" altLang="en-US" dirty="0"/>
              <a:t>心象</a:t>
            </a:r>
            <a:r>
              <a:rPr lang="en-US" altLang="ja-JP" dirty="0"/>
              <a:t>: 3</a:t>
            </a:r>
            <a:r>
              <a:rPr lang="ja-JP" altLang="en-US" dirty="0" smtClean="0"/>
              <a:t>状態</a:t>
            </a:r>
            <a:endParaRPr lang="en-US" altLang="ja-JP" dirty="0"/>
          </a:p>
          <a:p>
            <a:pPr lvl="1">
              <a:buFont typeface="Wingdings" panose="05000000000000000000" pitchFamily="2" charset="2"/>
              <a:buChar char="Ø"/>
            </a:pPr>
            <a:r>
              <a:rPr lang="ja-JP" altLang="en-US" dirty="0" smtClean="0"/>
              <a:t>システム</a:t>
            </a:r>
            <a:r>
              <a:rPr lang="ja-JP" altLang="en-US" dirty="0"/>
              <a:t>発話の簡易対話行為</a:t>
            </a:r>
            <a:r>
              <a:rPr lang="en-US" altLang="ja-JP" dirty="0"/>
              <a:t>: 4</a:t>
            </a:r>
            <a:r>
              <a:rPr lang="ja-JP" altLang="en-US" dirty="0" smtClean="0"/>
              <a:t>状態</a:t>
            </a:r>
            <a:endParaRPr lang="en-US" altLang="ja-JP" dirty="0" smtClean="0"/>
          </a:p>
          <a:p>
            <a:r>
              <a:rPr lang="ja-JP" altLang="en-US" dirty="0" smtClean="0"/>
              <a:t>行動</a:t>
            </a:r>
            <a:endParaRPr lang="en-US" altLang="ja-JP" dirty="0" smtClean="0"/>
          </a:p>
          <a:p>
            <a:pPr lvl="1">
              <a:buFont typeface="Wingdings" panose="05000000000000000000" pitchFamily="2" charset="2"/>
              <a:buChar char="Ø"/>
            </a:pPr>
            <a:r>
              <a:rPr lang="ja-JP" altLang="en-US" dirty="0"/>
              <a:t>対話</a:t>
            </a:r>
            <a:r>
              <a:rPr lang="ja-JP" altLang="en-US" dirty="0" smtClean="0"/>
              <a:t>行為</a:t>
            </a:r>
            <a:r>
              <a:rPr lang="en-US" altLang="ja-JP" dirty="0" smtClean="0"/>
              <a:t>: </a:t>
            </a:r>
            <a:r>
              <a:rPr lang="ja-JP" altLang="en-US" dirty="0" smtClean="0"/>
              <a:t>８個</a:t>
            </a:r>
            <a:endParaRPr lang="en-US" altLang="ja-JP" dirty="0" smtClean="0"/>
          </a:p>
          <a:p>
            <a:r>
              <a:rPr lang="ja-JP" altLang="en-US" dirty="0" smtClean="0"/>
              <a:t>報酬</a:t>
            </a:r>
            <a:endParaRPr lang="en-US" altLang="ja-JP" dirty="0" smtClean="0"/>
          </a:p>
          <a:p>
            <a:pPr lvl="1">
              <a:buFont typeface="Wingdings" panose="05000000000000000000" pitchFamily="2" charset="2"/>
              <a:buChar char="Ø"/>
            </a:pPr>
            <a:r>
              <a:rPr lang="ja-JP" altLang="en-US" dirty="0" smtClean="0"/>
              <a:t>ユーザ心象値（単一）</a:t>
            </a:r>
            <a:r>
              <a:rPr lang="en-US" altLang="ja-JP" dirty="0" smtClean="0"/>
              <a:t>(+1, 0,</a:t>
            </a:r>
            <a:r>
              <a:rPr lang="ja-JP" altLang="en-US" dirty="0" smtClean="0"/>
              <a:t>−</a:t>
            </a:r>
            <a:r>
              <a:rPr lang="en-US" altLang="ja-JP" dirty="0" smtClean="0"/>
              <a:t>1)</a:t>
            </a:r>
          </a:p>
          <a:p>
            <a:pPr lvl="1">
              <a:buFont typeface="Wingdings" panose="05000000000000000000" pitchFamily="2" charset="2"/>
              <a:buChar char="Ø"/>
            </a:pPr>
            <a:r>
              <a:rPr lang="ja-JP" altLang="en-US" dirty="0" smtClean="0"/>
              <a:t>ユーザ心象値（連続）</a:t>
            </a:r>
            <a:r>
              <a:rPr lang="en-US" altLang="ja-JP" dirty="0" smtClean="0"/>
              <a:t>(+5, 0,</a:t>
            </a:r>
            <a:r>
              <a:rPr lang="ja-JP" altLang="en-US" dirty="0" smtClean="0"/>
              <a:t>−</a:t>
            </a:r>
            <a:r>
              <a:rPr lang="en-US" altLang="ja-JP" dirty="0" smtClean="0"/>
              <a:t>5)</a:t>
            </a:r>
          </a:p>
          <a:p>
            <a:pPr lvl="1">
              <a:buFont typeface="Wingdings" panose="05000000000000000000" pitchFamily="2" charset="2"/>
              <a:buChar char="Ø"/>
            </a:pPr>
            <a:r>
              <a:rPr lang="ja-JP" altLang="en-US" dirty="0" smtClean="0"/>
              <a:t>簡易的なシステム対話行為の連続性</a:t>
            </a:r>
            <a:r>
              <a:rPr lang="en-US" altLang="ja-JP" dirty="0" smtClean="0"/>
              <a:t>(+0</a:t>
            </a:r>
            <a:r>
              <a:rPr lang="ja-JP" altLang="en-US" dirty="0" smtClean="0"/>
              <a:t>～</a:t>
            </a:r>
            <a:r>
              <a:rPr lang="en-US" altLang="ja-JP" dirty="0" smtClean="0"/>
              <a:t>+5)</a:t>
            </a:r>
          </a:p>
          <a:p>
            <a:pPr lvl="1">
              <a:buFont typeface="Wingdings" panose="05000000000000000000" pitchFamily="2" charset="2"/>
              <a:buChar char="Ø"/>
            </a:pPr>
            <a:r>
              <a:rPr lang="ja-JP" altLang="en-US" dirty="0" smtClean="0"/>
              <a:t>指示語ありのシステム行動</a:t>
            </a:r>
            <a:r>
              <a:rPr lang="en-US" altLang="ja-JP" dirty="0" smtClean="0"/>
              <a:t>(</a:t>
            </a:r>
            <a:r>
              <a:rPr lang="ja-JP" altLang="en-US" dirty="0" smtClean="0"/>
              <a:t>対話行為</a:t>
            </a:r>
            <a:r>
              <a:rPr lang="en-US" altLang="ja-JP" dirty="0" smtClean="0"/>
              <a:t>)</a:t>
            </a:r>
            <a:r>
              <a:rPr lang="ja-JP" altLang="en-US" dirty="0" smtClean="0"/>
              <a:t>の使いどころ</a:t>
            </a:r>
            <a:r>
              <a:rPr lang="en-US" altLang="ja-JP" dirty="0" smtClean="0"/>
              <a:t>(+10, 0,</a:t>
            </a:r>
            <a:r>
              <a:rPr lang="ja-JP" altLang="en-US" dirty="0" smtClean="0"/>
              <a:t>−</a:t>
            </a:r>
            <a:r>
              <a:rPr lang="en-US" altLang="ja-JP" dirty="0" smtClean="0"/>
              <a:t>10)</a:t>
            </a:r>
          </a:p>
          <a:p>
            <a:pPr lvl="1">
              <a:buFont typeface="Wingdings" panose="05000000000000000000" pitchFamily="2" charset="2"/>
              <a:buChar char="Ø"/>
            </a:pPr>
            <a:r>
              <a:rPr lang="ja-JP" altLang="en-US" dirty="0" smtClean="0"/>
              <a:t>システム行動「</a:t>
            </a:r>
            <a:r>
              <a:rPr lang="en-US" altLang="ja-JP" dirty="0" smtClean="0"/>
              <a:t>thank</a:t>
            </a:r>
            <a:r>
              <a:rPr lang="ja-JP" altLang="en-US" dirty="0" smtClean="0"/>
              <a:t>」の使いどころ</a:t>
            </a:r>
            <a:r>
              <a:rPr lang="en-US" altLang="ja-JP" dirty="0" smtClean="0"/>
              <a:t>(+10, 0, -10)</a:t>
            </a:r>
          </a:p>
          <a:p>
            <a:pPr lvl="1">
              <a:buFont typeface="Wingdings" panose="05000000000000000000" pitchFamily="2" charset="2"/>
              <a:buChar char="Ø"/>
            </a:pPr>
            <a:endParaRPr lang="en-US" altLang="ja-JP" dirty="0"/>
          </a:p>
        </p:txBody>
      </p:sp>
      <p:sp>
        <p:nvSpPr>
          <p:cNvPr id="3" name="スライド番号プレースホルダー 2"/>
          <p:cNvSpPr>
            <a:spLocks noGrp="1"/>
          </p:cNvSpPr>
          <p:nvPr>
            <p:ph type="sldNum" sz="quarter" idx="12"/>
          </p:nvPr>
        </p:nvSpPr>
        <p:spPr/>
        <p:txBody>
          <a:bodyPr/>
          <a:lstStyle/>
          <a:p>
            <a:fld id="{DDB77F4D-3D33-47AA-AD22-BFE68AB08F9E}" type="slidenum">
              <a:rPr kumimoji="1" lang="ja-JP" altLang="en-US" smtClean="0"/>
              <a:t>9</a:t>
            </a:fld>
            <a:endParaRPr kumimoji="1" lang="ja-JP" altLang="en-US"/>
          </a:p>
        </p:txBody>
      </p:sp>
    </p:spTree>
    <p:extLst>
      <p:ext uri="{BB962C8B-B14F-4D97-AF65-F5344CB8AC3E}">
        <p14:creationId xmlns:p14="http://schemas.microsoft.com/office/powerpoint/2010/main" val="3504898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5566</TotalTime>
  <Words>5170</Words>
  <Application>Microsoft Office PowerPoint</Application>
  <PresentationFormat>ワイド画面</PresentationFormat>
  <Paragraphs>555</Paragraphs>
  <Slides>35</Slides>
  <Notes>30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游ゴシック</vt:lpstr>
      <vt:lpstr>游ゴシック Light</vt:lpstr>
      <vt:lpstr>Arial</vt:lpstr>
      <vt:lpstr>Cambria Math</vt:lpstr>
      <vt:lpstr>Wingdings</vt:lpstr>
      <vt:lpstr>Office テーマ</vt:lpstr>
      <vt:lpstr>システム発話間の内容的整合性を 用いた強化学習に基づく発話選択</vt:lpstr>
      <vt:lpstr>背景</vt:lpstr>
      <vt:lpstr>強化学習を用いたシステム発話選択戦略の獲得</vt:lpstr>
      <vt:lpstr>先行研究</vt:lpstr>
      <vt:lpstr>本研究のアプローチ</vt:lpstr>
      <vt:lpstr>行動の詳細化における課題</vt:lpstr>
      <vt:lpstr>目次</vt:lpstr>
      <vt:lpstr>従来手法における対話行為(８個)</vt:lpstr>
      <vt:lpstr>従来手法における強化学習の設計</vt:lpstr>
      <vt:lpstr>従来手法の学習例</vt:lpstr>
      <vt:lpstr>分析: 破綻の生じやすいシステム発話の対話行為の順番</vt:lpstr>
      <vt:lpstr>パターン1破綻例</vt:lpstr>
      <vt:lpstr>パターン2破綻例</vt:lpstr>
      <vt:lpstr>パターン3破綻例</vt:lpstr>
      <vt:lpstr>分析: 詳細化すべき対話行為</vt:lpstr>
      <vt:lpstr>提案: 状態と行動の詳細化</vt:lpstr>
      <vt:lpstr>例外: パターン3の状態の詳細化</vt:lpstr>
      <vt:lpstr>提案: システム発話の内容的整合性に基づく報酬の追加</vt:lpstr>
      <vt:lpstr>提案手法の学習例</vt:lpstr>
      <vt:lpstr>評価実験</vt:lpstr>
      <vt:lpstr>学習条件</vt:lpstr>
      <vt:lpstr>評価: 破綻の生じにくさ</vt:lpstr>
      <vt:lpstr>評価: 学習時間</vt:lpstr>
      <vt:lpstr>まとめ</vt:lpstr>
      <vt:lpstr>PowerPoint プレゼンテーション</vt:lpstr>
      <vt:lpstr>破綻の生じにくさの評価基準</vt:lpstr>
      <vt:lpstr>対話行為を行動とする手法（具体例)</vt:lpstr>
      <vt:lpstr>提案手法の行動設計の詳細</vt:lpstr>
      <vt:lpstr>提案手法の状態設計の詳細</vt:lpstr>
      <vt:lpstr>提案手法の発話選択方法</vt:lpstr>
      <vt:lpstr>報酬の推移</vt:lpstr>
      <vt:lpstr>提案: 行動の詳細化</vt:lpstr>
      <vt:lpstr>提案: 状態の詳細化</vt:lpstr>
      <vt:lpstr>提案: 報酬の追加</vt:lpstr>
      <vt:lpstr>分析: 破綻例と理想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佑樹 黒田</dc:creator>
  <cp:lastModifiedBy>佑樹 黒田</cp:lastModifiedBy>
  <cp:revision>147</cp:revision>
  <dcterms:created xsi:type="dcterms:W3CDTF">2021-03-15T03:59:33Z</dcterms:created>
  <dcterms:modified xsi:type="dcterms:W3CDTF">2021-03-22T20:59:03Z</dcterms:modified>
</cp:coreProperties>
</file>