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63" r:id="rId4"/>
    <p:sldId id="264" r:id="rId5"/>
    <p:sldId id="270" r:id="rId6"/>
    <p:sldId id="262" r:id="rId7"/>
    <p:sldId id="259" r:id="rId8"/>
    <p:sldId id="261" r:id="rId9"/>
    <p:sldId id="260"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98" userDrawn="1">
          <p15:clr>
            <a:srgbClr val="A4A3A4"/>
          </p15:clr>
        </p15:guide>
        <p15:guide id="4" pos="758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24802" autoAdjust="0"/>
  </p:normalViewPr>
  <p:slideViewPr>
    <p:cSldViewPr snapToGrid="0" showGuides="1">
      <p:cViewPr varScale="1">
        <p:scale>
          <a:sx n="16" d="100"/>
          <a:sy n="16" d="100"/>
        </p:scale>
        <p:origin x="1864" y="24"/>
      </p:cViewPr>
      <p:guideLst>
        <p:guide orient="horz" pos="2160"/>
        <p:guide pos="3840"/>
        <p:guide pos="98"/>
        <p:guide pos="7582"/>
        <p:guide orient="horz" pos="96"/>
      </p:guideLst>
    </p:cSldViewPr>
  </p:slideViewPr>
  <p:outlineViewPr>
    <p:cViewPr>
      <p:scale>
        <a:sx n="33" d="100"/>
        <a:sy n="33" d="100"/>
      </p:scale>
      <p:origin x="0" y="-25928"/>
    </p:cViewPr>
  </p:outlineViewPr>
  <p:notesTextViewPr>
    <p:cViewPr>
      <p:scale>
        <a:sx n="1" d="1"/>
        <a:sy n="1" d="1"/>
      </p:scale>
      <p:origin x="0" y="-57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FDD8A-5EF6-4A54-BAA2-FDEC690C25B6}" type="datetimeFigureOut">
              <a:rPr kumimoji="1" lang="ja-JP" altLang="en-US" smtClean="0"/>
              <a:t>2021/12/11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F293DF-D4B4-4C41-902E-BCE876D4FC11}" type="slidenum">
              <a:rPr kumimoji="1" lang="ja-JP" altLang="en-US" smtClean="0"/>
              <a:t>‹#›</a:t>
            </a:fld>
            <a:endParaRPr kumimoji="1" lang="ja-JP" altLang="en-US"/>
          </a:p>
        </p:txBody>
      </p:sp>
    </p:spTree>
    <p:extLst>
      <p:ext uri="{BB962C8B-B14F-4D97-AF65-F5344CB8AC3E}">
        <p14:creationId xmlns:p14="http://schemas.microsoft.com/office/powerpoint/2010/main" val="28353384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1</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それでは</a:t>
            </a:r>
            <a:r>
              <a:rPr kumimoji="1" lang="ja-JP" altLang="en-US" sz="1200" kern="1200" dirty="0" smtClean="0">
                <a:solidFill>
                  <a:schemeClr val="tx1"/>
                </a:solidFill>
                <a:effectLst/>
                <a:latin typeface="+mn-lt"/>
                <a:ea typeface="+mn-ea"/>
                <a:cs typeface="+mn-cs"/>
              </a:rPr>
              <a:t>「システム発話間の整合性を重視した発話選択への深層強化学習の適用」という題で大阪大学の黒田が説明</a:t>
            </a:r>
            <a:r>
              <a:rPr kumimoji="1" lang="ja-JP" altLang="ja-JP" sz="1200" kern="1200" dirty="0" smtClean="0">
                <a:solidFill>
                  <a:schemeClr val="tx1"/>
                </a:solidFill>
                <a:effectLst/>
                <a:latin typeface="+mn-lt"/>
                <a:ea typeface="+mn-ea"/>
                <a:cs typeface="+mn-cs"/>
              </a:rPr>
              <a:t>を始めさせていただきます．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まず，本研究では，あらかじめ用意したシステム発話の列のみをコントロールすることで，聞き役の対話システムを実現することを目指しています．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聞き役の対話システムとは，ユーザに質問したり，適切な反応を返すことでユーザの話したいという欲求を満たす対話システムです．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この実現のためには，まず，対話を成り立たせるために，文脈的に適切な発話選択が重要になります．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このために，我々の以前の研究では，「システム発話間の整合性を重視した発話選択」を強化学習の手法の</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種である</a:t>
            </a:r>
            <a:r>
              <a:rPr kumimoji="1" lang="en-US" altLang="ja-JP" sz="1200" kern="1200" dirty="0" smtClean="0">
                <a:solidFill>
                  <a:schemeClr val="tx1"/>
                </a:solidFill>
                <a:effectLst/>
                <a:latin typeface="+mn-lt"/>
                <a:ea typeface="+mn-ea"/>
                <a:cs typeface="+mn-cs"/>
              </a:rPr>
              <a:t>Q</a:t>
            </a:r>
            <a:r>
              <a:rPr kumimoji="1" lang="ja-JP" altLang="en-US" sz="1200" kern="1200" dirty="0" smtClean="0">
                <a:solidFill>
                  <a:schemeClr val="tx1"/>
                </a:solidFill>
                <a:effectLst/>
                <a:latin typeface="+mn-lt"/>
                <a:ea typeface="+mn-ea"/>
                <a:cs typeface="+mn-cs"/>
              </a:rPr>
              <a:t>学習を用いて実装し，ある程度文脈的に適切な発話選択ができるようになりました．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こで，「システム発話間の整合性を重視」とは，まず，聞き役対話において，「システム発話からユーザの発話はある程度予測可能」という仮定をおいて，実際のユーザ発話内容をあまり考慮せず，システム発話から予測されるユーザ発話と，次のシステム発話がかみ合うように設計したことを指し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例えば，システムが「好きなスポーツは？」と聞いたときに，ユーザは何らかのスポーツを答えると予測できるため，システムはその反応として違和感のなさそうな「面白そうですね」といった発話を返し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また，これに加えて，将来的により多くのユーザ状態</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例えばユーザの表情等</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を考慮して対話を行いたいと考えてます．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今回はその前段階として，</a:t>
            </a:r>
            <a:r>
              <a:rPr kumimoji="1" lang="en-US" altLang="ja-JP" sz="1200" kern="1200" dirty="0" smtClean="0">
                <a:solidFill>
                  <a:schemeClr val="tx1"/>
                </a:solidFill>
                <a:effectLst/>
                <a:latin typeface="+mn-lt"/>
                <a:ea typeface="+mn-ea"/>
                <a:cs typeface="+mn-cs"/>
              </a:rPr>
              <a:t>Q</a:t>
            </a:r>
            <a:r>
              <a:rPr kumimoji="1" lang="ja-JP" altLang="en-US" sz="1200" kern="1200" dirty="0" smtClean="0">
                <a:solidFill>
                  <a:schemeClr val="tx1"/>
                </a:solidFill>
                <a:effectLst/>
                <a:latin typeface="+mn-lt"/>
                <a:ea typeface="+mn-ea"/>
                <a:cs typeface="+mn-cs"/>
              </a:rPr>
              <a:t>関数をニューラルネットワークで表現する深層強化学習を用いて，以前は</a:t>
            </a:r>
            <a:r>
              <a:rPr kumimoji="1" lang="en-US" altLang="ja-JP" sz="1200" kern="1200" dirty="0" smtClean="0">
                <a:solidFill>
                  <a:schemeClr val="tx1"/>
                </a:solidFill>
                <a:effectLst/>
                <a:latin typeface="+mn-lt"/>
                <a:ea typeface="+mn-ea"/>
                <a:cs typeface="+mn-cs"/>
              </a:rPr>
              <a:t>Q</a:t>
            </a:r>
            <a:r>
              <a:rPr kumimoji="1" lang="ja-JP" altLang="en-US" sz="1200" kern="1200" dirty="0" smtClean="0">
                <a:solidFill>
                  <a:schemeClr val="tx1"/>
                </a:solidFill>
                <a:effectLst/>
                <a:latin typeface="+mn-lt"/>
                <a:ea typeface="+mn-ea"/>
                <a:cs typeface="+mn-cs"/>
              </a:rPr>
              <a:t>学習で行った「システム発話の整合性を重視した発話選択」を再現できるかを調べました．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2</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まず，従来手法の「システム発話間の整合性を重視した発話選択」の設計について述べます．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Q</a:t>
            </a:r>
            <a:r>
              <a:rPr kumimoji="1" lang="ja-JP" altLang="en-US" sz="1200" kern="1200" dirty="0" smtClean="0">
                <a:solidFill>
                  <a:schemeClr val="tx1"/>
                </a:solidFill>
                <a:effectLst/>
                <a:latin typeface="+mn-lt"/>
                <a:ea typeface="+mn-ea"/>
                <a:cs typeface="+mn-cs"/>
              </a:rPr>
              <a:t>学習の状態としては，対話中の</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交換から，システム発話の内容と対話行為，また，ユーザ発話に特定名詞があるかどうかとユーザに入力してもらう心象，と定義します．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また，行動は，用意したシステム発話集合内の発話を内容ごとに分類したものです．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これらの状態に応じてどの行動をとるのが適切かという</a:t>
            </a:r>
            <a:r>
              <a:rPr kumimoji="1" lang="en-US" altLang="ja-JP" sz="1200" kern="1200" dirty="0" smtClean="0">
                <a:solidFill>
                  <a:schemeClr val="tx1"/>
                </a:solidFill>
                <a:effectLst/>
                <a:latin typeface="+mn-lt"/>
                <a:ea typeface="+mn-ea"/>
                <a:cs typeface="+mn-cs"/>
              </a:rPr>
              <a:t>Q</a:t>
            </a:r>
            <a:r>
              <a:rPr kumimoji="1" lang="ja-JP" altLang="en-US" sz="1200" kern="1200" dirty="0" smtClean="0">
                <a:solidFill>
                  <a:schemeClr val="tx1"/>
                </a:solidFill>
                <a:effectLst/>
                <a:latin typeface="+mn-lt"/>
                <a:ea typeface="+mn-ea"/>
                <a:cs typeface="+mn-cs"/>
              </a:rPr>
              <a:t>関数を以下の式によって更新していきます．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この際，報酬の与え方としては，対話行為の整合性，指示語の整合性，発話内容の整合性，心象の</a:t>
            </a:r>
            <a:r>
              <a:rPr kumimoji="1" lang="en-US" altLang="ja-JP" sz="1200" kern="1200" dirty="0" smtClean="0">
                <a:solidFill>
                  <a:schemeClr val="tx1"/>
                </a:solidFill>
                <a:effectLst/>
                <a:latin typeface="+mn-lt"/>
                <a:ea typeface="+mn-ea"/>
                <a:cs typeface="+mn-cs"/>
              </a:rPr>
              <a:t>4</a:t>
            </a:r>
            <a:r>
              <a:rPr kumimoji="1" lang="ja-JP" altLang="en-US" sz="1200" kern="1200" dirty="0" err="1" smtClean="0">
                <a:solidFill>
                  <a:schemeClr val="tx1"/>
                </a:solidFill>
                <a:effectLst/>
                <a:latin typeface="+mn-lt"/>
                <a:ea typeface="+mn-ea"/>
                <a:cs typeface="+mn-cs"/>
              </a:rPr>
              <a:t>つを</a:t>
            </a:r>
            <a:r>
              <a:rPr kumimoji="1" lang="ja-JP" altLang="en-US" sz="1200" kern="1200" dirty="0" smtClean="0">
                <a:solidFill>
                  <a:schemeClr val="tx1"/>
                </a:solidFill>
                <a:effectLst/>
                <a:latin typeface="+mn-lt"/>
                <a:ea typeface="+mn-ea"/>
                <a:cs typeface="+mn-cs"/>
              </a:rPr>
              <a:t>考えます．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対話行為の整合性は，例えば，質問のシステム発話後に応答のシステム発話を選択したら正の報酬を与えます．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指示語の整合性は，システム発話の指示語の指す特定名詞が直前のユーザ発話中に存在する場合正の報酬，しない場合負の報酬を付けます．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発話内容の整合性は，このシステム発話の後にこのシステム発話を選択してはいけないという関係を人手で付け，選択されたら負の報酬を付けます．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心象は高いなら正，低いなら負の報酬をつけます．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3</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次に，従来手法を深層強化学習の手法の</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種である</a:t>
            </a:r>
            <a:r>
              <a:rPr kumimoji="1" lang="en-US" altLang="ja-JP" sz="1200" kern="1200" dirty="0" err="1" smtClean="0">
                <a:solidFill>
                  <a:schemeClr val="tx1"/>
                </a:solidFill>
                <a:effectLst/>
                <a:latin typeface="+mn-lt"/>
                <a:ea typeface="+mn-ea"/>
                <a:cs typeface="+mn-cs"/>
              </a:rPr>
              <a:t>DeepQNetwork</a:t>
            </a:r>
            <a:r>
              <a:rPr kumimoji="1" lang="ja-JP" altLang="en-US" sz="1200" kern="1200" dirty="0" smtClean="0">
                <a:solidFill>
                  <a:schemeClr val="tx1"/>
                </a:solidFill>
                <a:effectLst/>
                <a:latin typeface="+mn-lt"/>
                <a:ea typeface="+mn-ea"/>
                <a:cs typeface="+mn-cs"/>
              </a:rPr>
              <a:t>を用いて再現する際の実装方法を述べます．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深層強化学習では，状態を入力とし，入力状態における全ての行動の</a:t>
            </a:r>
            <a:r>
              <a:rPr kumimoji="1" lang="en-US" altLang="ja-JP" sz="1200" kern="1200" dirty="0" smtClean="0">
                <a:solidFill>
                  <a:schemeClr val="tx1"/>
                </a:solidFill>
                <a:effectLst/>
                <a:latin typeface="+mn-lt"/>
                <a:ea typeface="+mn-ea"/>
                <a:cs typeface="+mn-cs"/>
              </a:rPr>
              <a:t>Q</a:t>
            </a:r>
            <a:r>
              <a:rPr kumimoji="1" lang="ja-JP" altLang="en-US" sz="1200" kern="1200" dirty="0" smtClean="0">
                <a:solidFill>
                  <a:schemeClr val="tx1"/>
                </a:solidFill>
                <a:effectLst/>
                <a:latin typeface="+mn-lt"/>
                <a:ea typeface="+mn-ea"/>
                <a:cs typeface="+mn-cs"/>
              </a:rPr>
              <a:t>値を出力とするようなニューラルネットワークを学習します．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そのため，状態をニューラルネットワークで扱える何らかの入力表現になおす必要があります．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今回は，発話</a:t>
            </a:r>
            <a:r>
              <a:rPr kumimoji="1" lang="en-US" altLang="ja-JP" sz="1200" kern="1200" dirty="0" smtClean="0">
                <a:solidFill>
                  <a:schemeClr val="tx1"/>
                </a:solidFill>
                <a:effectLst/>
                <a:latin typeface="+mn-lt"/>
                <a:ea typeface="+mn-ea"/>
                <a:cs typeface="+mn-cs"/>
              </a:rPr>
              <a:t>ID</a:t>
            </a:r>
            <a:r>
              <a:rPr kumimoji="1" lang="ja-JP" altLang="en-US" sz="1200" kern="1200" dirty="0" smtClean="0">
                <a:solidFill>
                  <a:schemeClr val="tx1"/>
                </a:solidFill>
                <a:effectLst/>
                <a:latin typeface="+mn-lt"/>
                <a:ea typeface="+mn-ea"/>
                <a:cs typeface="+mn-cs"/>
              </a:rPr>
              <a:t>とユーザ発話の特定名詞の有無を</a:t>
            </a:r>
            <a:r>
              <a:rPr kumimoji="1" lang="en-US" altLang="ja-JP" sz="1200" kern="1200" dirty="0" smtClean="0">
                <a:solidFill>
                  <a:schemeClr val="tx1"/>
                </a:solidFill>
                <a:effectLst/>
                <a:latin typeface="+mn-lt"/>
                <a:ea typeface="+mn-ea"/>
                <a:cs typeface="+mn-cs"/>
              </a:rPr>
              <a:t>one-hot</a:t>
            </a:r>
            <a:r>
              <a:rPr kumimoji="1" lang="ja-JP" altLang="en-US" sz="1200" kern="1200" dirty="0" smtClean="0">
                <a:solidFill>
                  <a:schemeClr val="tx1"/>
                </a:solidFill>
                <a:effectLst/>
                <a:latin typeface="+mn-lt"/>
                <a:ea typeface="+mn-ea"/>
                <a:cs typeface="+mn-cs"/>
              </a:rPr>
              <a:t>ベクトルで，ユーザ心象の低中高を</a:t>
            </a:r>
            <a:r>
              <a:rPr kumimoji="1" lang="en-US" altLang="ja-JP" sz="1200" kern="1200" dirty="0" smtClean="0">
                <a:solidFill>
                  <a:schemeClr val="tx1"/>
                </a:solidFill>
                <a:effectLst/>
                <a:latin typeface="+mn-lt"/>
                <a:ea typeface="+mn-ea"/>
                <a:cs typeface="+mn-cs"/>
              </a:rPr>
              <a:t>0 or 0.5 or 1</a:t>
            </a:r>
            <a:r>
              <a:rPr kumimoji="1" lang="ja-JP" altLang="en-US" sz="1200" kern="1200" dirty="0" smtClean="0">
                <a:solidFill>
                  <a:schemeClr val="tx1"/>
                </a:solidFill>
                <a:effectLst/>
                <a:latin typeface="+mn-lt"/>
                <a:ea typeface="+mn-ea"/>
                <a:cs typeface="+mn-cs"/>
              </a:rPr>
              <a:t>の離散値で表現しました．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4</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実験として，まず，従来手法を</a:t>
            </a:r>
            <a:r>
              <a:rPr kumimoji="1" lang="en-US" altLang="ja-JP" sz="1200" kern="1200" dirty="0" smtClean="0">
                <a:solidFill>
                  <a:schemeClr val="tx1"/>
                </a:solidFill>
                <a:effectLst/>
                <a:latin typeface="+mn-lt"/>
                <a:ea typeface="+mn-ea"/>
                <a:cs typeface="+mn-cs"/>
              </a:rPr>
              <a:t>DQN</a:t>
            </a:r>
            <a:r>
              <a:rPr kumimoji="1" lang="ja-JP" altLang="en-US" sz="1200" kern="1200" dirty="0" smtClean="0">
                <a:solidFill>
                  <a:schemeClr val="tx1"/>
                </a:solidFill>
                <a:effectLst/>
                <a:latin typeface="+mn-lt"/>
                <a:ea typeface="+mn-ea"/>
                <a:cs typeface="+mn-cs"/>
              </a:rPr>
              <a:t>によって再現できたかを確かめるために，</a:t>
            </a:r>
            <a:r>
              <a:rPr kumimoji="1" lang="en-US" altLang="ja-JP" sz="1200" kern="1200" dirty="0" smtClean="0">
                <a:solidFill>
                  <a:schemeClr val="tx1"/>
                </a:solidFill>
                <a:effectLst/>
                <a:latin typeface="+mn-lt"/>
                <a:ea typeface="+mn-ea"/>
                <a:cs typeface="+mn-cs"/>
              </a:rPr>
              <a:t>Q</a:t>
            </a:r>
            <a:r>
              <a:rPr kumimoji="1" lang="ja-JP" altLang="en-US" sz="1200" kern="1200" dirty="0" smtClean="0">
                <a:solidFill>
                  <a:schemeClr val="tx1"/>
                </a:solidFill>
                <a:effectLst/>
                <a:latin typeface="+mn-lt"/>
                <a:ea typeface="+mn-ea"/>
                <a:cs typeface="+mn-cs"/>
              </a:rPr>
              <a:t>学習を用いた場合と</a:t>
            </a:r>
            <a:r>
              <a:rPr kumimoji="1" lang="en-US" altLang="ja-JP" sz="1200" kern="1200" dirty="0" smtClean="0">
                <a:solidFill>
                  <a:schemeClr val="tx1"/>
                </a:solidFill>
                <a:effectLst/>
                <a:latin typeface="+mn-lt"/>
                <a:ea typeface="+mn-ea"/>
                <a:cs typeface="+mn-cs"/>
              </a:rPr>
              <a:t>DQN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を用いた場合の学習結果を各々用いて</a:t>
            </a:r>
            <a:r>
              <a:rPr kumimoji="1" lang="en-US" altLang="ja-JP" sz="1200" kern="1200" dirty="0" smtClean="0">
                <a:solidFill>
                  <a:schemeClr val="tx1"/>
                </a:solidFill>
                <a:effectLst/>
                <a:latin typeface="+mn-lt"/>
                <a:ea typeface="+mn-ea"/>
                <a:cs typeface="+mn-cs"/>
              </a:rPr>
              <a:t>10</a:t>
            </a:r>
            <a:r>
              <a:rPr kumimoji="1" lang="ja-JP" altLang="en-US" sz="1200" kern="1200" dirty="0" smtClean="0">
                <a:solidFill>
                  <a:schemeClr val="tx1"/>
                </a:solidFill>
                <a:effectLst/>
                <a:latin typeface="+mn-lt"/>
                <a:ea typeface="+mn-ea"/>
                <a:cs typeface="+mn-cs"/>
              </a:rPr>
              <a:t>交換の対話を</a:t>
            </a:r>
            <a:r>
              <a:rPr kumimoji="1" lang="en-US" altLang="ja-JP" sz="1200" kern="1200" dirty="0" smtClean="0">
                <a:solidFill>
                  <a:schemeClr val="tx1"/>
                </a:solidFill>
                <a:effectLst/>
                <a:latin typeface="+mn-lt"/>
                <a:ea typeface="+mn-ea"/>
                <a:cs typeface="+mn-cs"/>
              </a:rPr>
              <a:t>10</a:t>
            </a:r>
            <a:r>
              <a:rPr kumimoji="1" lang="ja-JP" altLang="en-US" sz="1200" kern="1200" dirty="0" smtClean="0">
                <a:solidFill>
                  <a:schemeClr val="tx1"/>
                </a:solidFill>
                <a:effectLst/>
                <a:latin typeface="+mn-lt"/>
                <a:ea typeface="+mn-ea"/>
                <a:cs typeface="+mn-cs"/>
              </a:rPr>
              <a:t>回行い，破綻数を比較しました．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また，両者の学習過程の違いについても調べました．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実験条件として，強化学習の選択対象の発話集合には雑談対話コーパス</a:t>
            </a:r>
            <a:r>
              <a:rPr kumimoji="1" lang="en-US" altLang="ja-JP" sz="1200" kern="1200" dirty="0" smtClean="0">
                <a:solidFill>
                  <a:schemeClr val="tx1"/>
                </a:solidFill>
                <a:effectLst/>
                <a:latin typeface="+mn-lt"/>
                <a:ea typeface="+mn-ea"/>
                <a:cs typeface="+mn-cs"/>
              </a:rPr>
              <a:t>Hazumi1902</a:t>
            </a:r>
            <a:r>
              <a:rPr kumimoji="1" lang="ja-JP" altLang="en-US" sz="1200" kern="1200" dirty="0" smtClean="0">
                <a:solidFill>
                  <a:schemeClr val="tx1"/>
                </a:solidFill>
                <a:effectLst/>
                <a:latin typeface="+mn-lt"/>
                <a:ea typeface="+mn-ea"/>
                <a:cs typeface="+mn-cs"/>
              </a:rPr>
              <a:t>から抜粋した</a:t>
            </a:r>
            <a:r>
              <a:rPr kumimoji="1" lang="en-US" altLang="ja-JP" sz="1200" kern="1200" dirty="0" smtClean="0">
                <a:solidFill>
                  <a:schemeClr val="tx1"/>
                </a:solidFill>
                <a:effectLst/>
                <a:latin typeface="+mn-lt"/>
                <a:ea typeface="+mn-ea"/>
                <a:cs typeface="+mn-cs"/>
              </a:rPr>
              <a:t>70</a:t>
            </a:r>
            <a:r>
              <a:rPr kumimoji="1" lang="ja-JP" altLang="en-US" sz="1200" kern="1200" dirty="0" smtClean="0">
                <a:solidFill>
                  <a:schemeClr val="tx1"/>
                </a:solidFill>
                <a:effectLst/>
                <a:latin typeface="+mn-lt"/>
                <a:ea typeface="+mn-ea"/>
                <a:cs typeface="+mn-cs"/>
              </a:rPr>
              <a:t>発話程度を用いました．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これを内容ごとに手作業で分類して状態や行動の発話</a:t>
            </a:r>
            <a:r>
              <a:rPr kumimoji="1" lang="en-US" altLang="ja-JP" sz="1200" kern="1200" dirty="0" smtClean="0">
                <a:solidFill>
                  <a:schemeClr val="tx1"/>
                </a:solidFill>
                <a:effectLst/>
                <a:latin typeface="+mn-lt"/>
                <a:ea typeface="+mn-ea"/>
                <a:cs typeface="+mn-cs"/>
              </a:rPr>
              <a:t>ID</a:t>
            </a:r>
            <a:r>
              <a:rPr kumimoji="1" lang="ja-JP" altLang="en-US" sz="1200" kern="1200" dirty="0" smtClean="0">
                <a:solidFill>
                  <a:schemeClr val="tx1"/>
                </a:solidFill>
                <a:effectLst/>
                <a:latin typeface="+mn-lt"/>
                <a:ea typeface="+mn-ea"/>
                <a:cs typeface="+mn-cs"/>
              </a:rPr>
              <a:t>として用いています．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また，学習時には，システム発話に対して，コーパス収集時のユーザ発話と同一のものを返すユーザモデルを使用しました．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まず，学習過程の違いとして，十分な学習に必要なエピソード数に違いが見られました．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ここで，「十分な学習に必要なエピソード数」とは，得られる報酬の平均が収束する，つまり，これ以上エピソード数を増やしても報酬平均が上がらなくなるエピソード数のことを指します．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10000,50000,100000</a:t>
            </a:r>
            <a:r>
              <a:rPr kumimoji="1" lang="ja-JP" altLang="en-US" sz="1200" kern="1200" dirty="0" smtClean="0">
                <a:solidFill>
                  <a:schemeClr val="tx1"/>
                </a:solidFill>
                <a:effectLst/>
                <a:latin typeface="+mn-lt"/>
                <a:ea typeface="+mn-ea"/>
                <a:cs typeface="+mn-cs"/>
              </a:rPr>
              <a:t>とエピソード数を増やして学習を行っていくと，</a:t>
            </a:r>
            <a:r>
              <a:rPr kumimoji="1" lang="en-US" altLang="ja-JP" sz="1200" kern="1200" dirty="0" smtClean="0">
                <a:solidFill>
                  <a:schemeClr val="tx1"/>
                </a:solidFill>
                <a:effectLst/>
                <a:latin typeface="+mn-lt"/>
                <a:ea typeface="+mn-ea"/>
                <a:cs typeface="+mn-cs"/>
              </a:rPr>
              <a:t>Q</a:t>
            </a:r>
            <a:r>
              <a:rPr kumimoji="1" lang="ja-JP" altLang="en-US" sz="1200" kern="1200" dirty="0" smtClean="0">
                <a:solidFill>
                  <a:schemeClr val="tx1"/>
                </a:solidFill>
                <a:effectLst/>
                <a:latin typeface="+mn-lt"/>
                <a:ea typeface="+mn-ea"/>
                <a:cs typeface="+mn-cs"/>
              </a:rPr>
              <a:t>学習では，１０万エピソードでも報酬が収束しない一方，</a:t>
            </a:r>
            <a:r>
              <a:rPr kumimoji="1" lang="en-US" altLang="ja-JP" sz="1200" kern="1200" dirty="0" smtClean="0">
                <a:solidFill>
                  <a:schemeClr val="tx1"/>
                </a:solidFill>
                <a:effectLst/>
                <a:latin typeface="+mn-lt"/>
                <a:ea typeface="+mn-ea"/>
                <a:cs typeface="+mn-cs"/>
              </a:rPr>
              <a:t>DQN</a:t>
            </a:r>
            <a:r>
              <a:rPr kumimoji="1" lang="ja-JP" altLang="en-US" sz="1200" kern="1200" dirty="0" smtClean="0">
                <a:solidFill>
                  <a:schemeClr val="tx1"/>
                </a:solidFill>
                <a:effectLst/>
                <a:latin typeface="+mn-lt"/>
                <a:ea typeface="+mn-ea"/>
                <a:cs typeface="+mn-cs"/>
              </a:rPr>
              <a:t>では</a:t>
            </a:r>
            <a:r>
              <a:rPr kumimoji="1" lang="en-US" altLang="ja-JP" sz="1200" kern="1200" dirty="0" smtClean="0">
                <a:solidFill>
                  <a:schemeClr val="tx1"/>
                </a:solidFill>
                <a:effectLst/>
                <a:latin typeface="+mn-lt"/>
                <a:ea typeface="+mn-ea"/>
                <a:cs typeface="+mn-cs"/>
              </a:rPr>
              <a:t>50000</a:t>
            </a:r>
            <a:r>
              <a:rPr kumimoji="1" lang="ja-JP" altLang="en-US" sz="1200" kern="1200" dirty="0" smtClean="0">
                <a:solidFill>
                  <a:schemeClr val="tx1"/>
                </a:solidFill>
                <a:effectLst/>
                <a:latin typeface="+mn-lt"/>
                <a:ea typeface="+mn-ea"/>
                <a:cs typeface="+mn-cs"/>
              </a:rPr>
              <a:t>エピソードで完全に収束しているのが見て取れます．このことから，</a:t>
            </a:r>
            <a:r>
              <a:rPr kumimoji="1" lang="en-US" altLang="ja-JP" sz="1200" kern="1200" dirty="0" smtClean="0">
                <a:solidFill>
                  <a:schemeClr val="tx1"/>
                </a:solidFill>
                <a:effectLst/>
                <a:latin typeface="+mn-lt"/>
                <a:ea typeface="+mn-ea"/>
                <a:cs typeface="+mn-cs"/>
              </a:rPr>
              <a:t>DQN</a:t>
            </a:r>
            <a:r>
              <a:rPr kumimoji="1" lang="ja-JP" altLang="en-US" sz="1200" kern="1200" dirty="0" smtClean="0">
                <a:solidFill>
                  <a:schemeClr val="tx1"/>
                </a:solidFill>
                <a:effectLst/>
                <a:latin typeface="+mn-lt"/>
                <a:ea typeface="+mn-ea"/>
                <a:cs typeface="+mn-cs"/>
              </a:rPr>
              <a:t>では</a:t>
            </a:r>
            <a:r>
              <a:rPr kumimoji="1" lang="en-US" altLang="ja-JP" sz="1200" kern="1200" dirty="0" smtClean="0">
                <a:solidFill>
                  <a:schemeClr val="tx1"/>
                </a:solidFill>
                <a:effectLst/>
                <a:latin typeface="+mn-lt"/>
                <a:ea typeface="+mn-ea"/>
                <a:cs typeface="+mn-cs"/>
              </a:rPr>
              <a:t>Q</a:t>
            </a:r>
            <a:r>
              <a:rPr kumimoji="1" lang="ja-JP" altLang="en-US" sz="1200" kern="1200" dirty="0" smtClean="0">
                <a:solidFill>
                  <a:schemeClr val="tx1"/>
                </a:solidFill>
                <a:effectLst/>
                <a:latin typeface="+mn-lt"/>
                <a:ea typeface="+mn-ea"/>
                <a:cs typeface="+mn-cs"/>
              </a:rPr>
              <a:t>学習よりも少ないエピソード数で十分な学習が行えていることが分かります．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次に，両者を用いた対話の破綻数を比べると，ほとんど同じくらいでした．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実際の対話例はこのようで，破綻の判断は例のように，明らかに違和感のある発話を破綻としました．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また，両者の</a:t>
            </a:r>
            <a:r>
              <a:rPr kumimoji="1" lang="en-US" altLang="ja-JP" sz="1200" kern="1200" dirty="0" smtClean="0">
                <a:solidFill>
                  <a:schemeClr val="tx1"/>
                </a:solidFill>
                <a:effectLst/>
                <a:latin typeface="+mn-lt"/>
                <a:ea typeface="+mn-ea"/>
                <a:cs typeface="+mn-cs"/>
              </a:rPr>
              <a:t>Q</a:t>
            </a:r>
            <a:r>
              <a:rPr kumimoji="1" lang="ja-JP" altLang="en-US" sz="1200" kern="1200" dirty="0" smtClean="0">
                <a:solidFill>
                  <a:schemeClr val="tx1"/>
                </a:solidFill>
                <a:effectLst/>
                <a:latin typeface="+mn-lt"/>
                <a:ea typeface="+mn-ea"/>
                <a:cs typeface="+mn-cs"/>
              </a:rPr>
              <a:t>テーブルを見比べたところ酷似していました．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これらにより，今回の</a:t>
            </a:r>
            <a:r>
              <a:rPr kumimoji="1" lang="en-US" altLang="ja-JP" sz="1200" kern="1200" dirty="0" smtClean="0">
                <a:solidFill>
                  <a:schemeClr val="tx1"/>
                </a:solidFill>
                <a:effectLst/>
                <a:latin typeface="+mn-lt"/>
                <a:ea typeface="+mn-ea"/>
                <a:cs typeface="+mn-cs"/>
              </a:rPr>
              <a:t>DQN</a:t>
            </a:r>
            <a:r>
              <a:rPr kumimoji="1" lang="ja-JP" altLang="en-US" sz="1200" kern="1200" dirty="0" smtClean="0">
                <a:solidFill>
                  <a:schemeClr val="tx1"/>
                </a:solidFill>
                <a:effectLst/>
                <a:latin typeface="+mn-lt"/>
                <a:ea typeface="+mn-ea"/>
                <a:cs typeface="+mn-cs"/>
              </a:rPr>
              <a:t>を用いた実装で「システム発話間の整合性を重視した発話選択」が再現できたと言えます．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今後は今回の実装をもとに，より多くのユーザ状態を考慮する聞き役対話システムを目指したいと思っています．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2FE689-AB99-458F-9269-F82F2CBDDA17}"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452137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私は以前の研究で，</a:t>
            </a:r>
            <a:r>
              <a:rPr kumimoji="1" lang="en-US" altLang="ja-JP" dirty="0" smtClean="0"/>
              <a:t>Q</a:t>
            </a:r>
            <a:r>
              <a:rPr kumimoji="1" lang="ja-JP" altLang="en-US" dirty="0" smtClean="0"/>
              <a:t>学習を用いて，ユーザ発話内容をあまり考慮せず，システム発話列のみをコントロールするという手法で聞き役対話システムの発話選択の実現を目指していました．その結果として，ある程度文脈的に適切な発話選択ができるようになりました．</a:t>
            </a:r>
            <a:endParaRPr kumimoji="1" lang="en-US" altLang="ja-JP" dirty="0" smtClean="0"/>
          </a:p>
          <a:p>
            <a:r>
              <a:rPr kumimoji="1" lang="ja-JP" altLang="en-US" dirty="0" smtClean="0"/>
              <a:t>そして，これに加えて将来的にはより多くのユーザ状態に応じた発話選択ができるようにしたいと思っています．</a:t>
            </a:r>
            <a:endParaRPr kumimoji="1" lang="en-US" altLang="ja-JP" dirty="0" smtClean="0"/>
          </a:p>
          <a:p>
            <a:r>
              <a:rPr kumimoji="1" lang="ja-JP" altLang="en-US" dirty="0" smtClean="0"/>
              <a:t>そのための前段階として，今回は，</a:t>
            </a:r>
            <a:r>
              <a:rPr kumimoji="1" lang="en-US" altLang="ja-JP" dirty="0" smtClean="0"/>
              <a:t>Q</a:t>
            </a:r>
            <a:r>
              <a:rPr kumimoji="1" lang="ja-JP" altLang="en-US" dirty="0" smtClean="0"/>
              <a:t>関数をニューラルネットワークで表現することで，</a:t>
            </a:r>
            <a:r>
              <a:rPr kumimoji="1" lang="en-US" altLang="ja-JP" dirty="0" smtClean="0"/>
              <a:t>Q</a:t>
            </a:r>
            <a:r>
              <a:rPr kumimoji="1" lang="ja-JP" altLang="en-US" dirty="0" smtClean="0"/>
              <a:t>学習より多くの状態を扱える深層強化学習の手法の</a:t>
            </a:r>
            <a:r>
              <a:rPr kumimoji="1" lang="en-US" altLang="ja-JP" dirty="0" smtClean="0"/>
              <a:t>1</a:t>
            </a:r>
            <a:r>
              <a:rPr kumimoji="1" lang="ja-JP" altLang="en-US" dirty="0" err="1" smtClean="0"/>
              <a:t>つで</a:t>
            </a:r>
            <a:r>
              <a:rPr kumimoji="1" lang="ja-JP" altLang="en-US" dirty="0" smtClean="0"/>
              <a:t>ある</a:t>
            </a:r>
            <a:r>
              <a:rPr kumimoji="1" lang="en-US" altLang="ja-JP" dirty="0" err="1" smtClean="0"/>
              <a:t>DeepQNetwork</a:t>
            </a:r>
            <a:r>
              <a:rPr kumimoji="1" lang="ja-JP" altLang="en-US" dirty="0" smtClean="0"/>
              <a:t>を用いて以前の手法を再現し感触をつかむとともに，</a:t>
            </a:r>
            <a:r>
              <a:rPr kumimoji="1" lang="en-US" altLang="ja-JP" dirty="0" smtClean="0"/>
              <a:t>Q</a:t>
            </a:r>
            <a:r>
              <a:rPr kumimoji="1" lang="ja-JP" altLang="en-US" dirty="0" smtClean="0"/>
              <a:t>学習との学習過程の違いについて分析を行いました．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50F293DF-D4B4-4C41-902E-BCE876D4FC11}" type="slidenum">
              <a:rPr kumimoji="1" lang="ja-JP" altLang="en-US" smtClean="0"/>
              <a:t>4</a:t>
            </a:fld>
            <a:endParaRPr kumimoji="1" lang="ja-JP" altLang="en-US"/>
          </a:p>
        </p:txBody>
      </p:sp>
    </p:spTree>
    <p:extLst>
      <p:ext uri="{BB962C8B-B14F-4D97-AF65-F5344CB8AC3E}">
        <p14:creationId xmlns:p14="http://schemas.microsoft.com/office/powerpoint/2010/main" val="76424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私は以前の研究で，</a:t>
            </a:r>
            <a:r>
              <a:rPr kumimoji="1" lang="en-US" altLang="ja-JP" dirty="0" smtClean="0"/>
              <a:t>Q</a:t>
            </a:r>
            <a:r>
              <a:rPr kumimoji="1" lang="ja-JP" altLang="en-US" dirty="0" smtClean="0"/>
              <a:t>学習を用いて，ユーザ発話内容をあまり考慮せず，システム発話列のみをコントロールするという手法で聞き役対話システムの発話選択の実現を目指していました．その結果として，ある程度文脈的に適切な発話選択ができるようになりました．</a:t>
            </a:r>
            <a:endParaRPr kumimoji="1" lang="en-US" altLang="ja-JP" dirty="0" smtClean="0"/>
          </a:p>
          <a:p>
            <a:r>
              <a:rPr kumimoji="1" lang="ja-JP" altLang="en-US" dirty="0" smtClean="0"/>
              <a:t>そして，これに加えて将来的にはより多くのユーザ状態に応じた発話選択ができるようにしたいと思っています．</a:t>
            </a:r>
            <a:endParaRPr kumimoji="1" lang="en-US" altLang="ja-JP" dirty="0" smtClean="0"/>
          </a:p>
          <a:p>
            <a:r>
              <a:rPr kumimoji="1" lang="ja-JP" altLang="en-US" dirty="0" smtClean="0"/>
              <a:t>そのための前段階として，今回は，</a:t>
            </a:r>
            <a:r>
              <a:rPr kumimoji="1" lang="en-US" altLang="ja-JP" dirty="0" smtClean="0"/>
              <a:t>Q</a:t>
            </a:r>
            <a:r>
              <a:rPr kumimoji="1" lang="ja-JP" altLang="en-US" dirty="0" smtClean="0"/>
              <a:t>関数をニューラルネットワークで表現することで，</a:t>
            </a:r>
            <a:r>
              <a:rPr kumimoji="1" lang="en-US" altLang="ja-JP" dirty="0" smtClean="0"/>
              <a:t>Q</a:t>
            </a:r>
            <a:r>
              <a:rPr kumimoji="1" lang="ja-JP" altLang="en-US" dirty="0" smtClean="0"/>
              <a:t>学習より多くの状態を扱える深層強化学習の手法の</a:t>
            </a:r>
            <a:r>
              <a:rPr kumimoji="1" lang="en-US" altLang="ja-JP" dirty="0" smtClean="0"/>
              <a:t>1</a:t>
            </a:r>
            <a:r>
              <a:rPr kumimoji="1" lang="ja-JP" altLang="en-US" dirty="0" err="1" smtClean="0"/>
              <a:t>つで</a:t>
            </a:r>
            <a:r>
              <a:rPr kumimoji="1" lang="ja-JP" altLang="en-US" dirty="0" smtClean="0"/>
              <a:t>ある</a:t>
            </a:r>
            <a:r>
              <a:rPr kumimoji="1" lang="en-US" altLang="ja-JP" dirty="0" err="1" smtClean="0"/>
              <a:t>DeepQNetwork</a:t>
            </a:r>
            <a:r>
              <a:rPr kumimoji="1" lang="ja-JP" altLang="en-US" dirty="0" smtClean="0"/>
              <a:t>を用いて以前の手法を再現し感触をつかむとともに，</a:t>
            </a:r>
            <a:r>
              <a:rPr kumimoji="1" lang="en-US" altLang="ja-JP" dirty="0" smtClean="0"/>
              <a:t>Q</a:t>
            </a:r>
            <a:r>
              <a:rPr kumimoji="1" lang="ja-JP" altLang="en-US" dirty="0" smtClean="0"/>
              <a:t>学習との学習過程の違いについて分析を行いました．</a:t>
            </a:r>
            <a:endParaRPr kumimoji="1" lang="en-US" altLang="ja-JP" dirty="0" smtClean="0"/>
          </a:p>
          <a:p>
            <a:endParaRPr kumimoji="1" lang="en-US" altLang="ja-JP" dirty="0" smtClean="0"/>
          </a:p>
          <a:p>
            <a:r>
              <a:rPr kumimoji="1" lang="ja-JP" altLang="en-US" dirty="0" smtClean="0"/>
              <a:t>「システム発話間の整合性を重視した発話選択への深層強化学習の適用」という題で発表させていただく大阪大学の黒田と申します．</a:t>
            </a:r>
            <a:endParaRPr kumimoji="1" lang="en-US" altLang="ja-JP" dirty="0" smtClean="0"/>
          </a:p>
          <a:p>
            <a:r>
              <a:rPr kumimoji="1" lang="ja-JP" altLang="en-US" dirty="0" smtClean="0"/>
              <a:t>私は，ユーザに質問したり反応を返す聞き役の対話システムにおいて，ユーザやシステムの状態に応じた発話選択の戦略を，強化学習によって学習するという研究を行っています．</a:t>
            </a:r>
            <a:endParaRPr kumimoji="1" lang="en-US" altLang="ja-JP" dirty="0" smtClean="0"/>
          </a:p>
          <a:p>
            <a:r>
              <a:rPr kumimoji="1" lang="ja-JP" altLang="en-US" dirty="0" smtClean="0"/>
              <a:t>以前の研究では，主にシステム発話同士の整合性に注目して</a:t>
            </a:r>
            <a:r>
              <a:rPr kumimoji="1" lang="en-US" altLang="ja-JP" dirty="0" smtClean="0"/>
              <a:t>Q</a:t>
            </a:r>
            <a:r>
              <a:rPr kumimoji="1" lang="ja-JP" altLang="en-US" dirty="0" smtClean="0"/>
              <a:t>学習を行い，これによりある程度文脈的に適切な発話選択が可能になりました．</a:t>
            </a:r>
            <a:endParaRPr kumimoji="1" lang="en-US" altLang="ja-JP" dirty="0" smtClean="0"/>
          </a:p>
          <a:p>
            <a:r>
              <a:rPr kumimoji="1" lang="ja-JP" altLang="en-US" dirty="0" smtClean="0"/>
              <a:t>その際，よりユーザを満足させるためには，より多くのユーザ状態に応じた発話選択が必要であると感じたため，</a:t>
            </a:r>
            <a:r>
              <a:rPr kumimoji="1" lang="en-US" altLang="ja-JP" dirty="0" smtClean="0"/>
              <a:t>Q</a:t>
            </a:r>
            <a:r>
              <a:rPr kumimoji="1" lang="ja-JP" altLang="en-US" dirty="0" smtClean="0"/>
              <a:t>学習よりも多くの状態を扱える深層強化学習を用いることとしました．</a:t>
            </a:r>
            <a:endParaRPr kumimoji="1" lang="en-US" altLang="ja-JP" dirty="0" smtClean="0"/>
          </a:p>
          <a:p>
            <a:r>
              <a:rPr kumimoji="1" lang="ja-JP" altLang="en-US" dirty="0" smtClean="0"/>
              <a:t>今回はその感触をつかむため，以前と同じ状態，行動，報酬で深層強化学習を行い，同様の性能が再現できるかを検証し，学習過程にどのような違いが出るかを調べました．</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50F293DF-D4B4-4C41-902E-BCE876D4FC11}" type="slidenum">
              <a:rPr kumimoji="1" lang="ja-JP" altLang="en-US" smtClean="0"/>
              <a:t>5</a:t>
            </a:fld>
            <a:endParaRPr kumimoji="1" lang="ja-JP" altLang="en-US"/>
          </a:p>
        </p:txBody>
      </p:sp>
    </p:spTree>
    <p:extLst>
      <p:ext uri="{BB962C8B-B14F-4D97-AF65-F5344CB8AC3E}">
        <p14:creationId xmlns:p14="http://schemas.microsoft.com/office/powerpoint/2010/main" val="3973443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1</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それでは</a:t>
            </a:r>
            <a:r>
              <a:rPr kumimoji="1" lang="ja-JP" altLang="en-US" sz="1200" kern="1200" dirty="0" smtClean="0">
                <a:solidFill>
                  <a:schemeClr val="tx1"/>
                </a:solidFill>
                <a:effectLst/>
                <a:latin typeface="+mn-lt"/>
                <a:ea typeface="+mn-ea"/>
                <a:cs typeface="+mn-cs"/>
              </a:rPr>
              <a:t>「システム発話間の整合性を重視した発話選択への深層強化学習の適用」という題で大阪大学の黒田が説明</a:t>
            </a:r>
            <a:r>
              <a:rPr kumimoji="1" lang="ja-JP" altLang="ja-JP" sz="1200" kern="1200" dirty="0" smtClean="0">
                <a:solidFill>
                  <a:schemeClr val="tx1"/>
                </a:solidFill>
                <a:effectLst/>
                <a:latin typeface="+mn-lt"/>
                <a:ea typeface="+mn-ea"/>
                <a:cs typeface="+mn-cs"/>
              </a:rPr>
              <a:t>を始めさせていただきます．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まず，本研究では，あらかじめ用意したシステム発話の列のみをコントロールすることで，ユーザの話したいという欲求を満たす聞き役の対話システムを実現することを目指しています</a:t>
            </a:r>
            <a:r>
              <a:rPr kumimoji="1" lang="ja-JP" altLang="en-US"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この実現のためには，まず，対話を成り立たせるために，文脈的に適切な発話選択が重要になります．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このために，我々の以前の研究では，「システム発話間の整合性を重視した発話選択」を強化学習の手法の</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種である</a:t>
            </a:r>
            <a:r>
              <a:rPr kumimoji="1" lang="en-US" altLang="ja-JP" sz="1200" kern="1200" dirty="0" smtClean="0">
                <a:solidFill>
                  <a:schemeClr val="tx1"/>
                </a:solidFill>
                <a:effectLst/>
                <a:latin typeface="+mn-lt"/>
                <a:ea typeface="+mn-ea"/>
                <a:cs typeface="+mn-cs"/>
              </a:rPr>
              <a:t>Q</a:t>
            </a:r>
            <a:r>
              <a:rPr kumimoji="1" lang="ja-JP" altLang="en-US" sz="1200" kern="1200" dirty="0" smtClean="0">
                <a:solidFill>
                  <a:schemeClr val="tx1"/>
                </a:solidFill>
                <a:effectLst/>
                <a:latin typeface="+mn-lt"/>
                <a:ea typeface="+mn-ea"/>
                <a:cs typeface="+mn-cs"/>
              </a:rPr>
              <a:t>学習を用いて実装し，ある程度文脈的に適切な発話選択ができるようになりました</a:t>
            </a:r>
            <a:r>
              <a:rPr kumimoji="1" lang="ja-JP" altLang="en-US" sz="1200" kern="1200" dirty="0" smtClean="0">
                <a:solidFill>
                  <a:schemeClr val="tx1"/>
                </a:solidFill>
                <a:effectLst/>
                <a:latin typeface="+mn-lt"/>
                <a:ea typeface="+mn-ea"/>
                <a:cs typeface="+mn-cs"/>
              </a:rPr>
              <a:t>．</a:t>
            </a:r>
            <a:endParaRPr kumimoji="1" lang="en-US" altLang="ja-JP"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こで，「システム発話間の整合性を重視」とは，まず，聞き役対話において，「システム発話からユーザの発話はある程度予測可能」という仮定をおいて，実際のユーザ発話内容をあまり考慮せず，システム発話から予測されるユーザ発話と，次のシステム発話がかみ合うように設計したことを指し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例えば，システムが「好きなスポーツは？」と聞いたときに，ユーザは何らかのスポーツを答えると予測できるため，システムはその反応として違和感のなさそうな「面白そうですね」といった発話を返し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また，これに加えて，将来的により多くのユーザ状態</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例えばユーザの表情等</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を考慮して対話を行いたいと考えてます．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今回はその前段階として，</a:t>
            </a:r>
            <a:r>
              <a:rPr kumimoji="1" lang="en-US" altLang="ja-JP" sz="1200" kern="1200" dirty="0" smtClean="0">
                <a:solidFill>
                  <a:schemeClr val="tx1"/>
                </a:solidFill>
                <a:effectLst/>
                <a:latin typeface="+mn-lt"/>
                <a:ea typeface="+mn-ea"/>
                <a:cs typeface="+mn-cs"/>
              </a:rPr>
              <a:t>Q</a:t>
            </a:r>
            <a:r>
              <a:rPr kumimoji="1" lang="ja-JP" altLang="en-US" sz="1200" kern="1200" dirty="0" smtClean="0">
                <a:solidFill>
                  <a:schemeClr val="tx1"/>
                </a:solidFill>
                <a:effectLst/>
                <a:latin typeface="+mn-lt"/>
                <a:ea typeface="+mn-ea"/>
                <a:cs typeface="+mn-cs"/>
              </a:rPr>
              <a:t>関数をニューラルネットワークで表現する深層強化学習を用いて，以前は</a:t>
            </a:r>
            <a:r>
              <a:rPr kumimoji="1" lang="en-US" altLang="ja-JP" sz="1200" kern="1200" dirty="0" smtClean="0">
                <a:solidFill>
                  <a:schemeClr val="tx1"/>
                </a:solidFill>
                <a:effectLst/>
                <a:latin typeface="+mn-lt"/>
                <a:ea typeface="+mn-ea"/>
                <a:cs typeface="+mn-cs"/>
              </a:rPr>
              <a:t>Q</a:t>
            </a:r>
            <a:r>
              <a:rPr kumimoji="1" lang="ja-JP" altLang="en-US" sz="1200" kern="1200" dirty="0" smtClean="0">
                <a:solidFill>
                  <a:schemeClr val="tx1"/>
                </a:solidFill>
                <a:effectLst/>
                <a:latin typeface="+mn-lt"/>
                <a:ea typeface="+mn-ea"/>
                <a:cs typeface="+mn-cs"/>
              </a:rPr>
              <a:t>学習で行った「システム発話の整合性を重視した発話選択」を再現できるかを調べました．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2</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まず，従来手法の「システム発話間の整合性を重視した発話選択」の設計について述べます．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Q</a:t>
            </a:r>
            <a:r>
              <a:rPr kumimoji="1" lang="ja-JP" altLang="en-US" sz="1200" kern="1200" dirty="0" smtClean="0">
                <a:solidFill>
                  <a:schemeClr val="tx1"/>
                </a:solidFill>
                <a:effectLst/>
                <a:latin typeface="+mn-lt"/>
                <a:ea typeface="+mn-ea"/>
                <a:cs typeface="+mn-cs"/>
              </a:rPr>
              <a:t>学習の状態としては，対話中の</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交換から，システム発話の内容と対話行為，また，ユーザ発話に特定名詞があるかどうかとユーザに入力してもらう心象，と定義します．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また，行動は，用意したシステム発話集合内の発話を内容ごとに分類したものです．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これらの状態に応じてどの行動をとるのが適切かという</a:t>
            </a:r>
            <a:r>
              <a:rPr kumimoji="1" lang="en-US" altLang="ja-JP" sz="1200" kern="1200" dirty="0" smtClean="0">
                <a:solidFill>
                  <a:schemeClr val="tx1"/>
                </a:solidFill>
                <a:effectLst/>
                <a:latin typeface="+mn-lt"/>
                <a:ea typeface="+mn-ea"/>
                <a:cs typeface="+mn-cs"/>
              </a:rPr>
              <a:t>Q</a:t>
            </a:r>
            <a:r>
              <a:rPr kumimoji="1" lang="ja-JP" altLang="en-US" sz="1200" kern="1200" dirty="0" smtClean="0">
                <a:solidFill>
                  <a:schemeClr val="tx1"/>
                </a:solidFill>
                <a:effectLst/>
                <a:latin typeface="+mn-lt"/>
                <a:ea typeface="+mn-ea"/>
                <a:cs typeface="+mn-cs"/>
              </a:rPr>
              <a:t>関数を以下の式によって更新していきます</a:t>
            </a:r>
            <a:r>
              <a:rPr kumimoji="1" lang="ja-JP" altLang="en-US"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この際，報酬の与え方としては，対話行為の整合性，指示語の整合性，発話内容の整合性，心象の</a:t>
            </a:r>
            <a:r>
              <a:rPr kumimoji="1" lang="en-US" altLang="ja-JP" sz="1200" kern="1200" dirty="0" smtClean="0">
                <a:solidFill>
                  <a:schemeClr val="tx1"/>
                </a:solidFill>
                <a:effectLst/>
                <a:latin typeface="+mn-lt"/>
                <a:ea typeface="+mn-ea"/>
                <a:cs typeface="+mn-cs"/>
              </a:rPr>
              <a:t>4</a:t>
            </a:r>
            <a:r>
              <a:rPr kumimoji="1" lang="ja-JP" altLang="en-US" sz="1200" kern="1200" dirty="0" err="1" smtClean="0">
                <a:solidFill>
                  <a:schemeClr val="tx1"/>
                </a:solidFill>
                <a:effectLst/>
                <a:latin typeface="+mn-lt"/>
                <a:ea typeface="+mn-ea"/>
                <a:cs typeface="+mn-cs"/>
              </a:rPr>
              <a:t>つを</a:t>
            </a:r>
            <a:r>
              <a:rPr kumimoji="1" lang="ja-JP" altLang="en-US" sz="1200" kern="1200" dirty="0" smtClean="0">
                <a:solidFill>
                  <a:schemeClr val="tx1"/>
                </a:solidFill>
                <a:effectLst/>
                <a:latin typeface="+mn-lt"/>
                <a:ea typeface="+mn-ea"/>
                <a:cs typeface="+mn-cs"/>
              </a:rPr>
              <a:t>考えます．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対話行為の整合性は，例えば，質問のシステム発話後に応答のシステム発話を選択したら正の報酬を与えます．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指示語の整合性は，システム発話の指示語の指す特定名詞が直前のユーザ発話中に存在する場合正の報酬，しない場合負の報酬を付けます．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発話内容の整合性は，このシステム発話の後にこのシステム発話を選択してはいけないという関係を人手で付け，選択されたら負の報酬を付けます．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心象は高いなら正，低いなら負の報酬をつけます．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3</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次に，従来手法を深層強化学習の手法の</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種である</a:t>
            </a:r>
            <a:r>
              <a:rPr kumimoji="1" lang="en-US" altLang="ja-JP" sz="1200" kern="1200" dirty="0" err="1" smtClean="0">
                <a:solidFill>
                  <a:schemeClr val="tx1"/>
                </a:solidFill>
                <a:effectLst/>
                <a:latin typeface="+mn-lt"/>
                <a:ea typeface="+mn-ea"/>
                <a:cs typeface="+mn-cs"/>
              </a:rPr>
              <a:t>DeepQNetwork</a:t>
            </a:r>
            <a:r>
              <a:rPr kumimoji="1" lang="ja-JP" altLang="en-US" sz="1200" kern="1200" dirty="0" smtClean="0">
                <a:solidFill>
                  <a:schemeClr val="tx1"/>
                </a:solidFill>
                <a:effectLst/>
                <a:latin typeface="+mn-lt"/>
                <a:ea typeface="+mn-ea"/>
                <a:cs typeface="+mn-cs"/>
              </a:rPr>
              <a:t>を用いて再現する際の実装方法を述べます．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深層強化学習では，状態を入力とし，入力状態における全ての行動の</a:t>
            </a:r>
            <a:r>
              <a:rPr kumimoji="1" lang="en-US" altLang="ja-JP" sz="1200" kern="1200" dirty="0" smtClean="0">
                <a:solidFill>
                  <a:schemeClr val="tx1"/>
                </a:solidFill>
                <a:effectLst/>
                <a:latin typeface="+mn-lt"/>
                <a:ea typeface="+mn-ea"/>
                <a:cs typeface="+mn-cs"/>
              </a:rPr>
              <a:t>Q</a:t>
            </a:r>
            <a:r>
              <a:rPr kumimoji="1" lang="ja-JP" altLang="en-US" sz="1200" kern="1200" dirty="0" smtClean="0">
                <a:solidFill>
                  <a:schemeClr val="tx1"/>
                </a:solidFill>
                <a:effectLst/>
                <a:latin typeface="+mn-lt"/>
                <a:ea typeface="+mn-ea"/>
                <a:cs typeface="+mn-cs"/>
              </a:rPr>
              <a:t>値を出力とするようなニューラルネットワークを学習します．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そのため，状態をニューラルネットワークで扱える何らかの入力表現になおす必要があります．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今回は，発話</a:t>
            </a:r>
            <a:r>
              <a:rPr kumimoji="1" lang="en-US" altLang="ja-JP" sz="1200" kern="1200" dirty="0" smtClean="0">
                <a:solidFill>
                  <a:schemeClr val="tx1"/>
                </a:solidFill>
                <a:effectLst/>
                <a:latin typeface="+mn-lt"/>
                <a:ea typeface="+mn-ea"/>
                <a:cs typeface="+mn-cs"/>
              </a:rPr>
              <a:t>ID</a:t>
            </a:r>
            <a:r>
              <a:rPr kumimoji="1" lang="ja-JP" altLang="en-US" sz="1200" kern="1200" dirty="0" smtClean="0">
                <a:solidFill>
                  <a:schemeClr val="tx1"/>
                </a:solidFill>
                <a:effectLst/>
                <a:latin typeface="+mn-lt"/>
                <a:ea typeface="+mn-ea"/>
                <a:cs typeface="+mn-cs"/>
              </a:rPr>
              <a:t>とユーザ発話の特定名詞の有無を</a:t>
            </a:r>
            <a:r>
              <a:rPr kumimoji="1" lang="en-US" altLang="ja-JP" sz="1200" kern="1200" dirty="0" smtClean="0">
                <a:solidFill>
                  <a:schemeClr val="tx1"/>
                </a:solidFill>
                <a:effectLst/>
                <a:latin typeface="+mn-lt"/>
                <a:ea typeface="+mn-ea"/>
                <a:cs typeface="+mn-cs"/>
              </a:rPr>
              <a:t>one-hot</a:t>
            </a:r>
            <a:r>
              <a:rPr kumimoji="1" lang="ja-JP" altLang="en-US" sz="1200" kern="1200" dirty="0" smtClean="0">
                <a:solidFill>
                  <a:schemeClr val="tx1"/>
                </a:solidFill>
                <a:effectLst/>
                <a:latin typeface="+mn-lt"/>
                <a:ea typeface="+mn-ea"/>
                <a:cs typeface="+mn-cs"/>
              </a:rPr>
              <a:t>ベクトルで，ユーザ心象の低中高を</a:t>
            </a:r>
            <a:r>
              <a:rPr kumimoji="1" lang="en-US" altLang="ja-JP" sz="1200" kern="1200" dirty="0" smtClean="0">
                <a:solidFill>
                  <a:schemeClr val="tx1"/>
                </a:solidFill>
                <a:effectLst/>
                <a:latin typeface="+mn-lt"/>
                <a:ea typeface="+mn-ea"/>
                <a:cs typeface="+mn-cs"/>
              </a:rPr>
              <a:t>0 or 0.5 or 1</a:t>
            </a:r>
            <a:r>
              <a:rPr kumimoji="1" lang="ja-JP" altLang="en-US" sz="1200" kern="1200" dirty="0" smtClean="0">
                <a:solidFill>
                  <a:schemeClr val="tx1"/>
                </a:solidFill>
                <a:effectLst/>
                <a:latin typeface="+mn-lt"/>
                <a:ea typeface="+mn-ea"/>
                <a:cs typeface="+mn-cs"/>
              </a:rPr>
              <a:t>の離散値で表現しました．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4</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実験として，まず，従来手法を</a:t>
            </a:r>
            <a:r>
              <a:rPr kumimoji="1" lang="en-US" altLang="ja-JP" sz="1200" kern="1200" dirty="0" smtClean="0">
                <a:solidFill>
                  <a:schemeClr val="tx1"/>
                </a:solidFill>
                <a:effectLst/>
                <a:latin typeface="+mn-lt"/>
                <a:ea typeface="+mn-ea"/>
                <a:cs typeface="+mn-cs"/>
              </a:rPr>
              <a:t>DQN</a:t>
            </a:r>
            <a:r>
              <a:rPr kumimoji="1" lang="ja-JP" altLang="en-US" sz="1200" kern="1200" dirty="0" smtClean="0">
                <a:solidFill>
                  <a:schemeClr val="tx1"/>
                </a:solidFill>
                <a:effectLst/>
                <a:latin typeface="+mn-lt"/>
                <a:ea typeface="+mn-ea"/>
                <a:cs typeface="+mn-cs"/>
              </a:rPr>
              <a:t>によって再現できたかを確かめるために，</a:t>
            </a:r>
            <a:r>
              <a:rPr kumimoji="1" lang="en-US" altLang="ja-JP" sz="1200" kern="1200" dirty="0" smtClean="0">
                <a:solidFill>
                  <a:schemeClr val="tx1"/>
                </a:solidFill>
                <a:effectLst/>
                <a:latin typeface="+mn-lt"/>
                <a:ea typeface="+mn-ea"/>
                <a:cs typeface="+mn-cs"/>
              </a:rPr>
              <a:t>Q</a:t>
            </a:r>
            <a:r>
              <a:rPr kumimoji="1" lang="ja-JP" altLang="en-US" sz="1200" kern="1200" dirty="0" smtClean="0">
                <a:solidFill>
                  <a:schemeClr val="tx1"/>
                </a:solidFill>
                <a:effectLst/>
                <a:latin typeface="+mn-lt"/>
                <a:ea typeface="+mn-ea"/>
                <a:cs typeface="+mn-cs"/>
              </a:rPr>
              <a:t>学習を用いた場合と</a:t>
            </a:r>
            <a:r>
              <a:rPr kumimoji="1" lang="en-US" altLang="ja-JP" sz="1200" kern="1200" dirty="0" smtClean="0">
                <a:solidFill>
                  <a:schemeClr val="tx1"/>
                </a:solidFill>
                <a:effectLst/>
                <a:latin typeface="+mn-lt"/>
                <a:ea typeface="+mn-ea"/>
                <a:cs typeface="+mn-cs"/>
              </a:rPr>
              <a:t>DQN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を用いた場合の学習結果を各々用いて</a:t>
            </a:r>
            <a:r>
              <a:rPr kumimoji="1" lang="en-US" altLang="ja-JP" sz="1200" kern="1200" dirty="0" smtClean="0">
                <a:solidFill>
                  <a:schemeClr val="tx1"/>
                </a:solidFill>
                <a:effectLst/>
                <a:latin typeface="+mn-lt"/>
                <a:ea typeface="+mn-ea"/>
                <a:cs typeface="+mn-cs"/>
              </a:rPr>
              <a:t>10</a:t>
            </a:r>
            <a:r>
              <a:rPr kumimoji="1" lang="ja-JP" altLang="en-US" sz="1200" kern="1200" dirty="0" smtClean="0">
                <a:solidFill>
                  <a:schemeClr val="tx1"/>
                </a:solidFill>
                <a:effectLst/>
                <a:latin typeface="+mn-lt"/>
                <a:ea typeface="+mn-ea"/>
                <a:cs typeface="+mn-cs"/>
              </a:rPr>
              <a:t>交換の対話を</a:t>
            </a:r>
            <a:r>
              <a:rPr kumimoji="1" lang="en-US" altLang="ja-JP" sz="1200" kern="1200" dirty="0" smtClean="0">
                <a:solidFill>
                  <a:schemeClr val="tx1"/>
                </a:solidFill>
                <a:effectLst/>
                <a:latin typeface="+mn-lt"/>
                <a:ea typeface="+mn-ea"/>
                <a:cs typeface="+mn-cs"/>
              </a:rPr>
              <a:t>10</a:t>
            </a:r>
            <a:r>
              <a:rPr kumimoji="1" lang="ja-JP" altLang="en-US" sz="1200" kern="1200" dirty="0" smtClean="0">
                <a:solidFill>
                  <a:schemeClr val="tx1"/>
                </a:solidFill>
                <a:effectLst/>
                <a:latin typeface="+mn-lt"/>
                <a:ea typeface="+mn-ea"/>
                <a:cs typeface="+mn-cs"/>
              </a:rPr>
              <a:t>回行い，破綻数を比較しました．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また，両者の学習過程の違いについても調べました．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実験条件として，強化学習の選択対象の発話集合には雑談対話コーパス</a:t>
            </a:r>
            <a:r>
              <a:rPr kumimoji="1" lang="en-US" altLang="ja-JP" sz="1200" kern="1200" dirty="0" smtClean="0">
                <a:solidFill>
                  <a:schemeClr val="tx1"/>
                </a:solidFill>
                <a:effectLst/>
                <a:latin typeface="+mn-lt"/>
                <a:ea typeface="+mn-ea"/>
                <a:cs typeface="+mn-cs"/>
              </a:rPr>
              <a:t>Hazumi1902</a:t>
            </a:r>
            <a:r>
              <a:rPr kumimoji="1" lang="ja-JP" altLang="en-US" sz="1200" kern="1200" dirty="0" smtClean="0">
                <a:solidFill>
                  <a:schemeClr val="tx1"/>
                </a:solidFill>
                <a:effectLst/>
                <a:latin typeface="+mn-lt"/>
                <a:ea typeface="+mn-ea"/>
                <a:cs typeface="+mn-cs"/>
              </a:rPr>
              <a:t>から抜粋した</a:t>
            </a:r>
            <a:r>
              <a:rPr kumimoji="1" lang="en-US" altLang="ja-JP" sz="1200" kern="1200" dirty="0" smtClean="0">
                <a:solidFill>
                  <a:schemeClr val="tx1"/>
                </a:solidFill>
                <a:effectLst/>
                <a:latin typeface="+mn-lt"/>
                <a:ea typeface="+mn-ea"/>
                <a:cs typeface="+mn-cs"/>
              </a:rPr>
              <a:t>70</a:t>
            </a:r>
            <a:r>
              <a:rPr kumimoji="1" lang="ja-JP" altLang="en-US" sz="1200" kern="1200" dirty="0" smtClean="0">
                <a:solidFill>
                  <a:schemeClr val="tx1"/>
                </a:solidFill>
                <a:effectLst/>
                <a:latin typeface="+mn-lt"/>
                <a:ea typeface="+mn-ea"/>
                <a:cs typeface="+mn-cs"/>
              </a:rPr>
              <a:t>発話程度を用いました．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これを内容ごとに手作業で分類して状態や行動の発話</a:t>
            </a:r>
            <a:r>
              <a:rPr kumimoji="1" lang="en-US" altLang="ja-JP" sz="1200" kern="1200" dirty="0" smtClean="0">
                <a:solidFill>
                  <a:schemeClr val="tx1"/>
                </a:solidFill>
                <a:effectLst/>
                <a:latin typeface="+mn-lt"/>
                <a:ea typeface="+mn-ea"/>
                <a:cs typeface="+mn-cs"/>
              </a:rPr>
              <a:t>ID</a:t>
            </a:r>
            <a:r>
              <a:rPr kumimoji="1" lang="ja-JP" altLang="en-US" sz="1200" kern="1200" dirty="0" smtClean="0">
                <a:solidFill>
                  <a:schemeClr val="tx1"/>
                </a:solidFill>
                <a:effectLst/>
                <a:latin typeface="+mn-lt"/>
                <a:ea typeface="+mn-ea"/>
                <a:cs typeface="+mn-cs"/>
              </a:rPr>
              <a:t>として用いています．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また，学習時には，システム発話に対して，コーパス収集時のユーザ発話と同一のものを返すユーザモデルを使用しました．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まず，学習過程の違いとして，十分な学習に必要なエピソード数に違いが見られました．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ここで，「十分な学習に必要なエピソード数」とは，得られる報酬の平均が収束する，つまり，これ以上エピソード数を増やしても報酬平均が上がらなくなるエピソード数のことを指します．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10000,50000,100000</a:t>
            </a:r>
            <a:r>
              <a:rPr kumimoji="1" lang="ja-JP" altLang="en-US" sz="1200" kern="1200" dirty="0" smtClean="0">
                <a:solidFill>
                  <a:schemeClr val="tx1"/>
                </a:solidFill>
                <a:effectLst/>
                <a:latin typeface="+mn-lt"/>
                <a:ea typeface="+mn-ea"/>
                <a:cs typeface="+mn-cs"/>
              </a:rPr>
              <a:t>とエピソード数を増やして学習を行っていくと，</a:t>
            </a:r>
            <a:r>
              <a:rPr kumimoji="1" lang="en-US" altLang="ja-JP" sz="1200" kern="1200" dirty="0" smtClean="0">
                <a:solidFill>
                  <a:schemeClr val="tx1"/>
                </a:solidFill>
                <a:effectLst/>
                <a:latin typeface="+mn-lt"/>
                <a:ea typeface="+mn-ea"/>
                <a:cs typeface="+mn-cs"/>
              </a:rPr>
              <a:t>Q</a:t>
            </a:r>
            <a:r>
              <a:rPr kumimoji="1" lang="ja-JP" altLang="en-US" sz="1200" kern="1200" dirty="0" smtClean="0">
                <a:solidFill>
                  <a:schemeClr val="tx1"/>
                </a:solidFill>
                <a:effectLst/>
                <a:latin typeface="+mn-lt"/>
                <a:ea typeface="+mn-ea"/>
                <a:cs typeface="+mn-cs"/>
              </a:rPr>
              <a:t>学習では，１０万エピソードでも報酬が収束しない一方，</a:t>
            </a:r>
            <a:r>
              <a:rPr kumimoji="1" lang="en-US" altLang="ja-JP" sz="1200" kern="1200" dirty="0" smtClean="0">
                <a:solidFill>
                  <a:schemeClr val="tx1"/>
                </a:solidFill>
                <a:effectLst/>
                <a:latin typeface="+mn-lt"/>
                <a:ea typeface="+mn-ea"/>
                <a:cs typeface="+mn-cs"/>
              </a:rPr>
              <a:t>DQN</a:t>
            </a:r>
            <a:r>
              <a:rPr kumimoji="1" lang="ja-JP" altLang="en-US" sz="1200" kern="1200" dirty="0" smtClean="0">
                <a:solidFill>
                  <a:schemeClr val="tx1"/>
                </a:solidFill>
                <a:effectLst/>
                <a:latin typeface="+mn-lt"/>
                <a:ea typeface="+mn-ea"/>
                <a:cs typeface="+mn-cs"/>
              </a:rPr>
              <a:t>では</a:t>
            </a:r>
            <a:r>
              <a:rPr kumimoji="1" lang="en-US" altLang="ja-JP" sz="1200" kern="1200" dirty="0" smtClean="0">
                <a:solidFill>
                  <a:schemeClr val="tx1"/>
                </a:solidFill>
                <a:effectLst/>
                <a:latin typeface="+mn-lt"/>
                <a:ea typeface="+mn-ea"/>
                <a:cs typeface="+mn-cs"/>
              </a:rPr>
              <a:t>50000</a:t>
            </a:r>
            <a:r>
              <a:rPr kumimoji="1" lang="ja-JP" altLang="en-US" sz="1200" kern="1200" dirty="0" smtClean="0">
                <a:solidFill>
                  <a:schemeClr val="tx1"/>
                </a:solidFill>
                <a:effectLst/>
                <a:latin typeface="+mn-lt"/>
                <a:ea typeface="+mn-ea"/>
                <a:cs typeface="+mn-cs"/>
              </a:rPr>
              <a:t>エピソードで完全に収束しているのが見て取れます．このことから，</a:t>
            </a:r>
            <a:r>
              <a:rPr kumimoji="1" lang="en-US" altLang="ja-JP" sz="1200" kern="1200" dirty="0" smtClean="0">
                <a:solidFill>
                  <a:schemeClr val="tx1"/>
                </a:solidFill>
                <a:effectLst/>
                <a:latin typeface="+mn-lt"/>
                <a:ea typeface="+mn-ea"/>
                <a:cs typeface="+mn-cs"/>
              </a:rPr>
              <a:t>DQN</a:t>
            </a:r>
            <a:r>
              <a:rPr kumimoji="1" lang="ja-JP" altLang="en-US" sz="1200" kern="1200" dirty="0" smtClean="0">
                <a:solidFill>
                  <a:schemeClr val="tx1"/>
                </a:solidFill>
                <a:effectLst/>
                <a:latin typeface="+mn-lt"/>
                <a:ea typeface="+mn-ea"/>
                <a:cs typeface="+mn-cs"/>
              </a:rPr>
              <a:t>では</a:t>
            </a:r>
            <a:r>
              <a:rPr kumimoji="1" lang="en-US" altLang="ja-JP" sz="1200" kern="1200" dirty="0" smtClean="0">
                <a:solidFill>
                  <a:schemeClr val="tx1"/>
                </a:solidFill>
                <a:effectLst/>
                <a:latin typeface="+mn-lt"/>
                <a:ea typeface="+mn-ea"/>
                <a:cs typeface="+mn-cs"/>
              </a:rPr>
              <a:t>Q</a:t>
            </a:r>
            <a:r>
              <a:rPr kumimoji="1" lang="ja-JP" altLang="en-US" sz="1200" kern="1200" dirty="0" smtClean="0">
                <a:solidFill>
                  <a:schemeClr val="tx1"/>
                </a:solidFill>
                <a:effectLst/>
                <a:latin typeface="+mn-lt"/>
                <a:ea typeface="+mn-ea"/>
                <a:cs typeface="+mn-cs"/>
              </a:rPr>
              <a:t>学習よりも少ないエピソード数で十分な学習が行えていることが分かります．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次に，両者を用いた対話の破綻数を比べると，ほとんど同じくらいでした．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実際の対話例はこのようで，破綻の判断は例のように，明らかに違和感のある発話を破綻としました．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また，両者の</a:t>
            </a:r>
            <a:r>
              <a:rPr kumimoji="1" lang="en-US" altLang="ja-JP" sz="1200" kern="1200" dirty="0" smtClean="0">
                <a:solidFill>
                  <a:schemeClr val="tx1"/>
                </a:solidFill>
                <a:effectLst/>
                <a:latin typeface="+mn-lt"/>
                <a:ea typeface="+mn-ea"/>
                <a:cs typeface="+mn-cs"/>
              </a:rPr>
              <a:t>Q</a:t>
            </a:r>
            <a:r>
              <a:rPr kumimoji="1" lang="ja-JP" altLang="en-US" sz="1200" kern="1200" dirty="0" smtClean="0">
                <a:solidFill>
                  <a:schemeClr val="tx1"/>
                </a:solidFill>
                <a:effectLst/>
                <a:latin typeface="+mn-lt"/>
                <a:ea typeface="+mn-ea"/>
                <a:cs typeface="+mn-cs"/>
              </a:rPr>
              <a:t>テーブルを見比べたところ酷似していました．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これらにより，今回の</a:t>
            </a:r>
            <a:r>
              <a:rPr kumimoji="1" lang="en-US" altLang="ja-JP" sz="1200" kern="1200" dirty="0" smtClean="0">
                <a:solidFill>
                  <a:schemeClr val="tx1"/>
                </a:solidFill>
                <a:effectLst/>
                <a:latin typeface="+mn-lt"/>
                <a:ea typeface="+mn-ea"/>
                <a:cs typeface="+mn-cs"/>
              </a:rPr>
              <a:t>DQN</a:t>
            </a:r>
            <a:r>
              <a:rPr kumimoji="1" lang="ja-JP" altLang="en-US" sz="1200" kern="1200" dirty="0" smtClean="0">
                <a:solidFill>
                  <a:schemeClr val="tx1"/>
                </a:solidFill>
                <a:effectLst/>
                <a:latin typeface="+mn-lt"/>
                <a:ea typeface="+mn-ea"/>
                <a:cs typeface="+mn-cs"/>
              </a:rPr>
              <a:t>を用いた実装で「システム発話間の整合性を重視した発話選択」が再現できたと言えます．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今後は今回の実装をもとに，より多くのユーザ状態を考慮する聞き役対話システムを目指したいと思っています．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2FE689-AB99-458F-9269-F82F2CBDDA17}"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56759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434B7BB-5254-4390-8ED8-293FBF1C4B0C}" type="slidenum">
              <a:rPr kumimoji="1" lang="ja-JP" altLang="en-US" smtClean="0"/>
              <a:t>8</a:t>
            </a:fld>
            <a:endParaRPr kumimoji="1" lang="ja-JP" altLang="en-US"/>
          </a:p>
        </p:txBody>
      </p:sp>
    </p:spTree>
    <p:extLst>
      <p:ext uri="{BB962C8B-B14F-4D97-AF65-F5344CB8AC3E}">
        <p14:creationId xmlns:p14="http://schemas.microsoft.com/office/powerpoint/2010/main" val="696068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79"/>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191"/>
            </a:lvl1pPr>
            <a:lvl2pPr marL="417472" indent="0" algn="ctr">
              <a:buNone/>
              <a:defRPr sz="1827"/>
            </a:lvl2pPr>
            <a:lvl3pPr marL="834944" indent="0" algn="ctr">
              <a:buNone/>
              <a:defRPr sz="1644"/>
            </a:lvl3pPr>
            <a:lvl4pPr marL="1252415" indent="0" algn="ctr">
              <a:buNone/>
              <a:defRPr sz="1461"/>
            </a:lvl4pPr>
            <a:lvl5pPr marL="1669889" indent="0" algn="ctr">
              <a:buNone/>
              <a:defRPr sz="1461"/>
            </a:lvl5pPr>
            <a:lvl6pPr marL="2087360" indent="0" algn="ctr">
              <a:buNone/>
              <a:defRPr sz="1461"/>
            </a:lvl6pPr>
            <a:lvl7pPr marL="2504832" indent="0" algn="ctr">
              <a:buNone/>
              <a:defRPr sz="1461"/>
            </a:lvl7pPr>
            <a:lvl8pPr marL="2922304" indent="0" algn="ctr">
              <a:buNone/>
              <a:defRPr sz="1461"/>
            </a:lvl8pPr>
            <a:lvl9pPr marL="3339775" indent="0" algn="ctr">
              <a:buNone/>
              <a:defRPr sz="1461"/>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pPr marL="0" marR="0" lvl="0" indent="0" algn="l" defTabSz="113108" rtl="0" eaLnBrk="1" fontAlgn="auto" latinLnBrk="0" hangingPunct="1">
              <a:lnSpc>
                <a:spcPct val="100000"/>
              </a:lnSpc>
              <a:spcBef>
                <a:spcPts val="0"/>
              </a:spcBef>
              <a:spcAft>
                <a:spcPts val="0"/>
              </a:spcAft>
              <a:buClrTx/>
              <a:buSzTx/>
              <a:buFontTx/>
              <a:buNone/>
              <a:tabLst/>
              <a:defRPr/>
            </a:pPr>
            <a:fld id="{6B325462-C17E-D447-892B-4D0C7D1A279D}" type="datetimeFigureOut">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113108" rtl="0" eaLnBrk="1" fontAlgn="auto" latinLnBrk="0" hangingPunct="1">
                <a:lnSpc>
                  <a:spcPct val="100000"/>
                </a:lnSpc>
                <a:spcBef>
                  <a:spcPts val="0"/>
                </a:spcBef>
                <a:spcAft>
                  <a:spcPts val="0"/>
                </a:spcAft>
                <a:buClrTx/>
                <a:buSzTx/>
                <a:buFontTx/>
                <a:buNone/>
                <a:tabLst/>
                <a:defRPr/>
              </a:pPr>
              <a:t>2021/12/11</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113108" rtl="0" eaLnBrk="1" fontAlgn="auto" latinLnBrk="0" hangingPunct="1">
              <a:lnSpc>
                <a:spcPct val="100000"/>
              </a:lnSpc>
              <a:spcBef>
                <a:spcPts val="0"/>
              </a:spcBef>
              <a:spcAft>
                <a:spcPts val="0"/>
              </a:spcAft>
              <a:buClrTx/>
              <a:buSzTx/>
              <a:buFontTx/>
              <a:buNone/>
              <a:tabLst/>
              <a:defRPr/>
            </a:pPr>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113108" rtl="0" eaLnBrk="1" fontAlgn="auto" latinLnBrk="0" hangingPunct="1">
              <a:lnSpc>
                <a:spcPct val="100000"/>
              </a:lnSpc>
              <a:spcBef>
                <a:spcPts val="0"/>
              </a:spcBef>
              <a:spcAft>
                <a:spcPts val="0"/>
              </a:spcAft>
              <a:buClrTx/>
              <a:buSzTx/>
              <a:buFontTx/>
              <a:buNone/>
              <a:tabLst/>
              <a:defRPr/>
            </a:pPr>
            <a:fld id="{E8BCCE35-6AC9-3B48-93AA-F373C3CF297D}" type="slidenum">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113108" rtl="0" eaLnBrk="1" fontAlgn="auto" latinLnBrk="0" hangingPunct="1">
                <a:lnSpc>
                  <a:spcPct val="100000"/>
                </a:lnSpc>
                <a:spcBef>
                  <a:spcPts val="0"/>
                </a:spcBef>
                <a:spcAft>
                  <a:spcPts val="0"/>
                </a:spcAft>
                <a:buClrTx/>
                <a:buSzTx/>
                <a:buFontTx/>
                <a:buNone/>
                <a:tabLst/>
                <a:defRPr/>
              </a:pPr>
              <a:t>‹#›</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1771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marL="0" marR="0" lvl="0" indent="0" algn="l" defTabSz="113108" rtl="0" eaLnBrk="1" fontAlgn="auto" latinLnBrk="0" hangingPunct="1">
              <a:lnSpc>
                <a:spcPct val="100000"/>
              </a:lnSpc>
              <a:spcBef>
                <a:spcPts val="0"/>
              </a:spcBef>
              <a:spcAft>
                <a:spcPts val="0"/>
              </a:spcAft>
              <a:buClrTx/>
              <a:buSzTx/>
              <a:buFontTx/>
              <a:buNone/>
              <a:tabLst/>
              <a:defRPr/>
            </a:pPr>
            <a:fld id="{6B325462-C17E-D447-892B-4D0C7D1A279D}" type="datetimeFigureOut">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113108" rtl="0" eaLnBrk="1" fontAlgn="auto" latinLnBrk="0" hangingPunct="1">
                <a:lnSpc>
                  <a:spcPct val="100000"/>
                </a:lnSpc>
                <a:spcBef>
                  <a:spcPts val="0"/>
                </a:spcBef>
                <a:spcAft>
                  <a:spcPts val="0"/>
                </a:spcAft>
                <a:buClrTx/>
                <a:buSzTx/>
                <a:buFontTx/>
                <a:buNone/>
                <a:tabLst/>
                <a:defRPr/>
              </a:pPr>
              <a:t>2021/12/11</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113108" rtl="0" eaLnBrk="1" fontAlgn="auto" latinLnBrk="0" hangingPunct="1">
              <a:lnSpc>
                <a:spcPct val="100000"/>
              </a:lnSpc>
              <a:spcBef>
                <a:spcPts val="0"/>
              </a:spcBef>
              <a:spcAft>
                <a:spcPts val="0"/>
              </a:spcAft>
              <a:buClrTx/>
              <a:buSzTx/>
              <a:buFontTx/>
              <a:buNone/>
              <a:tabLst/>
              <a:defRPr/>
            </a:pPr>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113108" rtl="0" eaLnBrk="1" fontAlgn="auto" latinLnBrk="0" hangingPunct="1">
              <a:lnSpc>
                <a:spcPct val="100000"/>
              </a:lnSpc>
              <a:spcBef>
                <a:spcPts val="0"/>
              </a:spcBef>
              <a:spcAft>
                <a:spcPts val="0"/>
              </a:spcAft>
              <a:buClrTx/>
              <a:buSzTx/>
              <a:buFontTx/>
              <a:buNone/>
              <a:tabLst/>
              <a:defRPr/>
            </a:pPr>
            <a:fld id="{E8BCCE35-6AC9-3B48-93AA-F373C3CF297D}" type="slidenum">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113108" rtl="0" eaLnBrk="1" fontAlgn="auto" latinLnBrk="0" hangingPunct="1">
                <a:lnSpc>
                  <a:spcPct val="100000"/>
                </a:lnSpc>
                <a:spcBef>
                  <a:spcPts val="0"/>
                </a:spcBef>
                <a:spcAft>
                  <a:spcPts val="0"/>
                </a:spcAft>
                <a:buClrTx/>
                <a:buSzTx/>
                <a:buFontTx/>
                <a:buNone/>
                <a:tabLst/>
                <a:defRPr/>
              </a:pPr>
              <a:t>‹#›</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47564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marL="0" marR="0" lvl="0" indent="0" algn="l" defTabSz="113108" rtl="0" eaLnBrk="1" fontAlgn="auto" latinLnBrk="0" hangingPunct="1">
              <a:lnSpc>
                <a:spcPct val="100000"/>
              </a:lnSpc>
              <a:spcBef>
                <a:spcPts val="0"/>
              </a:spcBef>
              <a:spcAft>
                <a:spcPts val="0"/>
              </a:spcAft>
              <a:buClrTx/>
              <a:buSzTx/>
              <a:buFontTx/>
              <a:buNone/>
              <a:tabLst/>
              <a:defRPr/>
            </a:pPr>
            <a:fld id="{6B325462-C17E-D447-892B-4D0C7D1A279D}" type="datetimeFigureOut">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113108" rtl="0" eaLnBrk="1" fontAlgn="auto" latinLnBrk="0" hangingPunct="1">
                <a:lnSpc>
                  <a:spcPct val="100000"/>
                </a:lnSpc>
                <a:spcBef>
                  <a:spcPts val="0"/>
                </a:spcBef>
                <a:spcAft>
                  <a:spcPts val="0"/>
                </a:spcAft>
                <a:buClrTx/>
                <a:buSzTx/>
                <a:buFontTx/>
                <a:buNone/>
                <a:tabLst/>
                <a:defRPr/>
              </a:pPr>
              <a:t>2021/12/11</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113108" rtl="0" eaLnBrk="1" fontAlgn="auto" latinLnBrk="0" hangingPunct="1">
              <a:lnSpc>
                <a:spcPct val="100000"/>
              </a:lnSpc>
              <a:spcBef>
                <a:spcPts val="0"/>
              </a:spcBef>
              <a:spcAft>
                <a:spcPts val="0"/>
              </a:spcAft>
              <a:buClrTx/>
              <a:buSzTx/>
              <a:buFontTx/>
              <a:buNone/>
              <a:tabLst/>
              <a:defRPr/>
            </a:pPr>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113108" rtl="0" eaLnBrk="1" fontAlgn="auto" latinLnBrk="0" hangingPunct="1">
              <a:lnSpc>
                <a:spcPct val="100000"/>
              </a:lnSpc>
              <a:spcBef>
                <a:spcPts val="0"/>
              </a:spcBef>
              <a:spcAft>
                <a:spcPts val="0"/>
              </a:spcAft>
              <a:buClrTx/>
              <a:buSzTx/>
              <a:buFontTx/>
              <a:buNone/>
              <a:tabLst/>
              <a:defRPr/>
            </a:pPr>
            <a:fld id="{E8BCCE35-6AC9-3B48-93AA-F373C3CF297D}" type="slidenum">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113108" rtl="0" eaLnBrk="1" fontAlgn="auto" latinLnBrk="0" hangingPunct="1">
                <a:lnSpc>
                  <a:spcPct val="100000"/>
                </a:lnSpc>
                <a:spcBef>
                  <a:spcPts val="0"/>
                </a:spcBef>
                <a:spcAft>
                  <a:spcPts val="0"/>
                </a:spcAft>
                <a:buClrTx/>
                <a:buSzTx/>
                <a:buFontTx/>
                <a:buNone/>
                <a:tabLst/>
                <a:defRPr/>
              </a:pPr>
              <a:t>‹#›</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467494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marL="0" marR="0" lvl="0" indent="0" algn="l" defTabSz="113108" rtl="0" eaLnBrk="1" fontAlgn="auto" latinLnBrk="0" hangingPunct="1">
              <a:lnSpc>
                <a:spcPct val="100000"/>
              </a:lnSpc>
              <a:spcBef>
                <a:spcPts val="0"/>
              </a:spcBef>
              <a:spcAft>
                <a:spcPts val="0"/>
              </a:spcAft>
              <a:buClrTx/>
              <a:buSzTx/>
              <a:buFontTx/>
              <a:buNone/>
              <a:tabLst/>
              <a:defRPr/>
            </a:pPr>
            <a:fld id="{6B325462-C17E-D447-892B-4D0C7D1A279D}" type="datetimeFigureOut">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113108" rtl="0" eaLnBrk="1" fontAlgn="auto" latinLnBrk="0" hangingPunct="1">
                <a:lnSpc>
                  <a:spcPct val="100000"/>
                </a:lnSpc>
                <a:spcBef>
                  <a:spcPts val="0"/>
                </a:spcBef>
                <a:spcAft>
                  <a:spcPts val="0"/>
                </a:spcAft>
                <a:buClrTx/>
                <a:buSzTx/>
                <a:buFontTx/>
                <a:buNone/>
                <a:tabLst/>
                <a:defRPr/>
              </a:pPr>
              <a:t>2021/12/11</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113108" rtl="0" eaLnBrk="1" fontAlgn="auto" latinLnBrk="0" hangingPunct="1">
              <a:lnSpc>
                <a:spcPct val="100000"/>
              </a:lnSpc>
              <a:spcBef>
                <a:spcPts val="0"/>
              </a:spcBef>
              <a:spcAft>
                <a:spcPts val="0"/>
              </a:spcAft>
              <a:buClrTx/>
              <a:buSzTx/>
              <a:buFontTx/>
              <a:buNone/>
              <a:tabLst/>
              <a:defRPr/>
            </a:pPr>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113108" rtl="0" eaLnBrk="1" fontAlgn="auto" latinLnBrk="0" hangingPunct="1">
              <a:lnSpc>
                <a:spcPct val="100000"/>
              </a:lnSpc>
              <a:spcBef>
                <a:spcPts val="0"/>
              </a:spcBef>
              <a:spcAft>
                <a:spcPts val="0"/>
              </a:spcAft>
              <a:buClrTx/>
              <a:buSzTx/>
              <a:buFontTx/>
              <a:buNone/>
              <a:tabLst/>
              <a:defRPr/>
            </a:pPr>
            <a:fld id="{E8BCCE35-6AC9-3B48-93AA-F373C3CF297D}" type="slidenum">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113108" rtl="0" eaLnBrk="1" fontAlgn="auto" latinLnBrk="0" hangingPunct="1">
                <a:lnSpc>
                  <a:spcPct val="100000"/>
                </a:lnSpc>
                <a:spcBef>
                  <a:spcPts val="0"/>
                </a:spcBef>
                <a:spcAft>
                  <a:spcPts val="0"/>
                </a:spcAft>
                <a:buClrTx/>
                <a:buSzTx/>
                <a:buFontTx/>
                <a:buNone/>
                <a:tabLst/>
                <a:defRPr/>
              </a:pPr>
              <a:t>‹#›</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68566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3"/>
            <a:ext cx="10515600" cy="2852737"/>
          </a:xfrm>
        </p:spPr>
        <p:txBody>
          <a:bodyPr anchor="b"/>
          <a:lstStyle>
            <a:lvl1pPr>
              <a:defRPr sz="5479"/>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1" y="4589468"/>
            <a:ext cx="10515600" cy="1500187"/>
          </a:xfrm>
        </p:spPr>
        <p:txBody>
          <a:bodyPr/>
          <a:lstStyle>
            <a:lvl1pPr marL="0" indent="0">
              <a:buNone/>
              <a:defRPr sz="2191">
                <a:solidFill>
                  <a:schemeClr val="tx1">
                    <a:tint val="75000"/>
                  </a:schemeClr>
                </a:solidFill>
              </a:defRPr>
            </a:lvl1pPr>
            <a:lvl2pPr marL="417472" indent="0">
              <a:buNone/>
              <a:defRPr sz="1827">
                <a:solidFill>
                  <a:schemeClr val="tx1">
                    <a:tint val="75000"/>
                  </a:schemeClr>
                </a:solidFill>
              </a:defRPr>
            </a:lvl2pPr>
            <a:lvl3pPr marL="834944" indent="0">
              <a:buNone/>
              <a:defRPr sz="1644">
                <a:solidFill>
                  <a:schemeClr val="tx1">
                    <a:tint val="75000"/>
                  </a:schemeClr>
                </a:solidFill>
              </a:defRPr>
            </a:lvl3pPr>
            <a:lvl4pPr marL="1252415" indent="0">
              <a:buNone/>
              <a:defRPr sz="1461">
                <a:solidFill>
                  <a:schemeClr val="tx1">
                    <a:tint val="75000"/>
                  </a:schemeClr>
                </a:solidFill>
              </a:defRPr>
            </a:lvl4pPr>
            <a:lvl5pPr marL="1669889" indent="0">
              <a:buNone/>
              <a:defRPr sz="1461">
                <a:solidFill>
                  <a:schemeClr val="tx1">
                    <a:tint val="75000"/>
                  </a:schemeClr>
                </a:solidFill>
              </a:defRPr>
            </a:lvl5pPr>
            <a:lvl6pPr marL="2087360" indent="0">
              <a:buNone/>
              <a:defRPr sz="1461">
                <a:solidFill>
                  <a:schemeClr val="tx1">
                    <a:tint val="75000"/>
                  </a:schemeClr>
                </a:solidFill>
              </a:defRPr>
            </a:lvl6pPr>
            <a:lvl7pPr marL="2504832" indent="0">
              <a:buNone/>
              <a:defRPr sz="1461">
                <a:solidFill>
                  <a:schemeClr val="tx1">
                    <a:tint val="75000"/>
                  </a:schemeClr>
                </a:solidFill>
              </a:defRPr>
            </a:lvl7pPr>
            <a:lvl8pPr marL="2922304" indent="0">
              <a:buNone/>
              <a:defRPr sz="1461">
                <a:solidFill>
                  <a:schemeClr val="tx1">
                    <a:tint val="75000"/>
                  </a:schemeClr>
                </a:solidFill>
              </a:defRPr>
            </a:lvl8pPr>
            <a:lvl9pPr marL="3339775" indent="0">
              <a:buNone/>
              <a:defRPr sz="1461">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pPr marL="0" marR="0" lvl="0" indent="0" algn="l" defTabSz="113108" rtl="0" eaLnBrk="1" fontAlgn="auto" latinLnBrk="0" hangingPunct="1">
              <a:lnSpc>
                <a:spcPct val="100000"/>
              </a:lnSpc>
              <a:spcBef>
                <a:spcPts val="0"/>
              </a:spcBef>
              <a:spcAft>
                <a:spcPts val="0"/>
              </a:spcAft>
              <a:buClrTx/>
              <a:buSzTx/>
              <a:buFontTx/>
              <a:buNone/>
              <a:tabLst/>
              <a:defRPr/>
            </a:pPr>
            <a:fld id="{6B325462-C17E-D447-892B-4D0C7D1A279D}" type="datetimeFigureOut">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113108" rtl="0" eaLnBrk="1" fontAlgn="auto" latinLnBrk="0" hangingPunct="1">
                <a:lnSpc>
                  <a:spcPct val="100000"/>
                </a:lnSpc>
                <a:spcBef>
                  <a:spcPts val="0"/>
                </a:spcBef>
                <a:spcAft>
                  <a:spcPts val="0"/>
                </a:spcAft>
                <a:buClrTx/>
                <a:buSzTx/>
                <a:buFontTx/>
                <a:buNone/>
                <a:tabLst/>
                <a:defRPr/>
              </a:pPr>
              <a:t>2021/12/11</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113108" rtl="0" eaLnBrk="1" fontAlgn="auto" latinLnBrk="0" hangingPunct="1">
              <a:lnSpc>
                <a:spcPct val="100000"/>
              </a:lnSpc>
              <a:spcBef>
                <a:spcPts val="0"/>
              </a:spcBef>
              <a:spcAft>
                <a:spcPts val="0"/>
              </a:spcAft>
              <a:buClrTx/>
              <a:buSzTx/>
              <a:buFontTx/>
              <a:buNone/>
              <a:tabLst/>
              <a:defRPr/>
            </a:pPr>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113108" rtl="0" eaLnBrk="1" fontAlgn="auto" latinLnBrk="0" hangingPunct="1">
              <a:lnSpc>
                <a:spcPct val="100000"/>
              </a:lnSpc>
              <a:spcBef>
                <a:spcPts val="0"/>
              </a:spcBef>
              <a:spcAft>
                <a:spcPts val="0"/>
              </a:spcAft>
              <a:buClrTx/>
              <a:buSzTx/>
              <a:buFontTx/>
              <a:buNone/>
              <a:tabLst/>
              <a:defRPr/>
            </a:pPr>
            <a:fld id="{E8BCCE35-6AC9-3B48-93AA-F373C3CF297D}" type="slidenum">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113108" rtl="0" eaLnBrk="1" fontAlgn="auto" latinLnBrk="0" hangingPunct="1">
                <a:lnSpc>
                  <a:spcPct val="100000"/>
                </a:lnSpc>
                <a:spcBef>
                  <a:spcPts val="0"/>
                </a:spcBef>
                <a:spcAft>
                  <a:spcPts val="0"/>
                </a:spcAft>
                <a:buClrTx/>
                <a:buSzTx/>
                <a:buFontTx/>
                <a:buNone/>
                <a:tabLst/>
                <a:defRPr/>
              </a:pPr>
              <a:t>‹#›</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1124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pPr marL="0" marR="0" lvl="0" indent="0" algn="l" defTabSz="113108" rtl="0" eaLnBrk="1" fontAlgn="auto" latinLnBrk="0" hangingPunct="1">
              <a:lnSpc>
                <a:spcPct val="100000"/>
              </a:lnSpc>
              <a:spcBef>
                <a:spcPts val="0"/>
              </a:spcBef>
              <a:spcAft>
                <a:spcPts val="0"/>
              </a:spcAft>
              <a:buClrTx/>
              <a:buSzTx/>
              <a:buFontTx/>
              <a:buNone/>
              <a:tabLst/>
              <a:defRPr/>
            </a:pPr>
            <a:fld id="{6B325462-C17E-D447-892B-4D0C7D1A279D}" type="datetimeFigureOut">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113108" rtl="0" eaLnBrk="1" fontAlgn="auto" latinLnBrk="0" hangingPunct="1">
                <a:lnSpc>
                  <a:spcPct val="100000"/>
                </a:lnSpc>
                <a:spcBef>
                  <a:spcPts val="0"/>
                </a:spcBef>
                <a:spcAft>
                  <a:spcPts val="0"/>
                </a:spcAft>
                <a:buClrTx/>
                <a:buSzTx/>
                <a:buFontTx/>
                <a:buNone/>
                <a:tabLst/>
                <a:defRPr/>
              </a:pPr>
              <a:t>2021/12/11</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113108" rtl="0" eaLnBrk="1" fontAlgn="auto" latinLnBrk="0" hangingPunct="1">
              <a:lnSpc>
                <a:spcPct val="100000"/>
              </a:lnSpc>
              <a:spcBef>
                <a:spcPts val="0"/>
              </a:spcBef>
              <a:spcAft>
                <a:spcPts val="0"/>
              </a:spcAft>
              <a:buClrTx/>
              <a:buSzTx/>
              <a:buFontTx/>
              <a:buNone/>
              <a:tabLst/>
              <a:defRPr/>
            </a:pPr>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113108" rtl="0" eaLnBrk="1" fontAlgn="auto" latinLnBrk="0" hangingPunct="1">
              <a:lnSpc>
                <a:spcPct val="100000"/>
              </a:lnSpc>
              <a:spcBef>
                <a:spcPts val="0"/>
              </a:spcBef>
              <a:spcAft>
                <a:spcPts val="0"/>
              </a:spcAft>
              <a:buClrTx/>
              <a:buSzTx/>
              <a:buFontTx/>
              <a:buNone/>
              <a:tabLst/>
              <a:defRPr/>
            </a:pPr>
            <a:fld id="{E8BCCE35-6AC9-3B48-93AA-F373C3CF297D}" type="slidenum">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113108" rtl="0" eaLnBrk="1" fontAlgn="auto" latinLnBrk="0" hangingPunct="1">
                <a:lnSpc>
                  <a:spcPct val="100000"/>
                </a:lnSpc>
                <a:spcBef>
                  <a:spcPts val="0"/>
                </a:spcBef>
                <a:spcAft>
                  <a:spcPts val="0"/>
                </a:spcAft>
                <a:buClrTx/>
                <a:buSzTx/>
                <a:buFontTx/>
                <a:buNone/>
                <a:tabLst/>
                <a:defRPr/>
              </a:pPr>
              <a:t>‹#›</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2016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191" b="1"/>
            </a:lvl1pPr>
            <a:lvl2pPr marL="417472" indent="0">
              <a:buNone/>
              <a:defRPr sz="1827" b="1"/>
            </a:lvl2pPr>
            <a:lvl3pPr marL="834944" indent="0">
              <a:buNone/>
              <a:defRPr sz="1644" b="1"/>
            </a:lvl3pPr>
            <a:lvl4pPr marL="1252415" indent="0">
              <a:buNone/>
              <a:defRPr sz="1461" b="1"/>
            </a:lvl4pPr>
            <a:lvl5pPr marL="1669889" indent="0">
              <a:buNone/>
              <a:defRPr sz="1461" b="1"/>
            </a:lvl5pPr>
            <a:lvl6pPr marL="2087360" indent="0">
              <a:buNone/>
              <a:defRPr sz="1461" b="1"/>
            </a:lvl6pPr>
            <a:lvl7pPr marL="2504832" indent="0">
              <a:buNone/>
              <a:defRPr sz="1461" b="1"/>
            </a:lvl7pPr>
            <a:lvl8pPr marL="2922304" indent="0">
              <a:buNone/>
              <a:defRPr sz="1461" b="1"/>
            </a:lvl8pPr>
            <a:lvl9pPr marL="3339775" indent="0">
              <a:buNone/>
              <a:defRPr sz="1461" b="1"/>
            </a:lvl9pPr>
          </a:lstStyle>
          <a:p>
            <a:pPr lvl="0"/>
            <a:r>
              <a:rPr lang="ja-JP" altLang="en-US"/>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191" b="1"/>
            </a:lvl1pPr>
            <a:lvl2pPr marL="417472" indent="0">
              <a:buNone/>
              <a:defRPr sz="1827" b="1"/>
            </a:lvl2pPr>
            <a:lvl3pPr marL="834944" indent="0">
              <a:buNone/>
              <a:defRPr sz="1644" b="1"/>
            </a:lvl3pPr>
            <a:lvl4pPr marL="1252415" indent="0">
              <a:buNone/>
              <a:defRPr sz="1461" b="1"/>
            </a:lvl4pPr>
            <a:lvl5pPr marL="1669889" indent="0">
              <a:buNone/>
              <a:defRPr sz="1461" b="1"/>
            </a:lvl5pPr>
            <a:lvl6pPr marL="2087360" indent="0">
              <a:buNone/>
              <a:defRPr sz="1461" b="1"/>
            </a:lvl6pPr>
            <a:lvl7pPr marL="2504832" indent="0">
              <a:buNone/>
              <a:defRPr sz="1461" b="1"/>
            </a:lvl7pPr>
            <a:lvl8pPr marL="2922304" indent="0">
              <a:buNone/>
              <a:defRPr sz="1461" b="1"/>
            </a:lvl8pPr>
            <a:lvl9pPr marL="3339775" indent="0">
              <a:buNone/>
              <a:defRPr sz="1461" b="1"/>
            </a:lvl9pPr>
          </a:lstStyle>
          <a:p>
            <a:pPr lvl="0"/>
            <a:r>
              <a:rPr lang="ja-JP" altLang="en-US"/>
              <a:t>マスター テキストの書式設定</a:t>
            </a:r>
          </a:p>
        </p:txBody>
      </p:sp>
      <p:sp>
        <p:nvSpPr>
          <p:cNvPr id="6" name="Content Placeholder 5"/>
          <p:cNvSpPr>
            <a:spLocks noGrp="1"/>
          </p:cNvSpPr>
          <p:nvPr>
            <p:ph sz="quarter" idx="4"/>
          </p:nvPr>
        </p:nvSpPr>
        <p:spPr>
          <a:xfrm>
            <a:off x="6172202"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pPr marL="0" marR="0" lvl="0" indent="0" algn="l" defTabSz="113108" rtl="0" eaLnBrk="1" fontAlgn="auto" latinLnBrk="0" hangingPunct="1">
              <a:lnSpc>
                <a:spcPct val="100000"/>
              </a:lnSpc>
              <a:spcBef>
                <a:spcPts val="0"/>
              </a:spcBef>
              <a:spcAft>
                <a:spcPts val="0"/>
              </a:spcAft>
              <a:buClrTx/>
              <a:buSzTx/>
              <a:buFontTx/>
              <a:buNone/>
              <a:tabLst/>
              <a:defRPr/>
            </a:pPr>
            <a:fld id="{6B325462-C17E-D447-892B-4D0C7D1A279D}" type="datetimeFigureOut">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113108" rtl="0" eaLnBrk="1" fontAlgn="auto" latinLnBrk="0" hangingPunct="1">
                <a:lnSpc>
                  <a:spcPct val="100000"/>
                </a:lnSpc>
                <a:spcBef>
                  <a:spcPts val="0"/>
                </a:spcBef>
                <a:spcAft>
                  <a:spcPts val="0"/>
                </a:spcAft>
                <a:buClrTx/>
                <a:buSzTx/>
                <a:buFontTx/>
                <a:buNone/>
                <a:tabLst/>
                <a:defRPr/>
              </a:pPr>
              <a:t>2021/12/11</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8" name="Footer Placeholder 7"/>
          <p:cNvSpPr>
            <a:spLocks noGrp="1"/>
          </p:cNvSpPr>
          <p:nvPr>
            <p:ph type="ftr" sz="quarter" idx="11"/>
          </p:nvPr>
        </p:nvSpPr>
        <p:spPr/>
        <p:txBody>
          <a:bodyPr/>
          <a:lstStyle/>
          <a:p>
            <a:pPr marL="0" marR="0" lvl="0" indent="0" algn="ctr" defTabSz="113108" rtl="0" eaLnBrk="1" fontAlgn="auto" latinLnBrk="0" hangingPunct="1">
              <a:lnSpc>
                <a:spcPct val="100000"/>
              </a:lnSpc>
              <a:spcBef>
                <a:spcPts val="0"/>
              </a:spcBef>
              <a:spcAft>
                <a:spcPts val="0"/>
              </a:spcAft>
              <a:buClrTx/>
              <a:buSzTx/>
              <a:buFontTx/>
              <a:buNone/>
              <a:tabLst/>
              <a:defRPr/>
            </a:pPr>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9" name="Slide Number Placeholder 8"/>
          <p:cNvSpPr>
            <a:spLocks noGrp="1"/>
          </p:cNvSpPr>
          <p:nvPr>
            <p:ph type="sldNum" sz="quarter" idx="12"/>
          </p:nvPr>
        </p:nvSpPr>
        <p:spPr/>
        <p:txBody>
          <a:bodyPr/>
          <a:lstStyle/>
          <a:p>
            <a:pPr marL="0" marR="0" lvl="0" indent="0" algn="r" defTabSz="113108" rtl="0" eaLnBrk="1" fontAlgn="auto" latinLnBrk="0" hangingPunct="1">
              <a:lnSpc>
                <a:spcPct val="100000"/>
              </a:lnSpc>
              <a:spcBef>
                <a:spcPts val="0"/>
              </a:spcBef>
              <a:spcAft>
                <a:spcPts val="0"/>
              </a:spcAft>
              <a:buClrTx/>
              <a:buSzTx/>
              <a:buFontTx/>
              <a:buNone/>
              <a:tabLst/>
              <a:defRPr/>
            </a:pPr>
            <a:fld id="{E8BCCE35-6AC9-3B48-93AA-F373C3CF297D}" type="slidenum">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113108" rtl="0" eaLnBrk="1" fontAlgn="auto" latinLnBrk="0" hangingPunct="1">
                <a:lnSpc>
                  <a:spcPct val="100000"/>
                </a:lnSpc>
                <a:spcBef>
                  <a:spcPts val="0"/>
                </a:spcBef>
                <a:spcAft>
                  <a:spcPts val="0"/>
                </a:spcAft>
                <a:buClrTx/>
                <a:buSzTx/>
                <a:buFontTx/>
                <a:buNone/>
                <a:tabLst/>
                <a:defRPr/>
              </a:pPr>
              <a:t>‹#›</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318098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pPr marL="0" marR="0" lvl="0" indent="0" algn="l" defTabSz="113108" rtl="0" eaLnBrk="1" fontAlgn="auto" latinLnBrk="0" hangingPunct="1">
              <a:lnSpc>
                <a:spcPct val="100000"/>
              </a:lnSpc>
              <a:spcBef>
                <a:spcPts val="0"/>
              </a:spcBef>
              <a:spcAft>
                <a:spcPts val="0"/>
              </a:spcAft>
              <a:buClrTx/>
              <a:buSzTx/>
              <a:buFontTx/>
              <a:buNone/>
              <a:tabLst/>
              <a:defRPr/>
            </a:pPr>
            <a:fld id="{6B325462-C17E-D447-892B-4D0C7D1A279D}" type="datetimeFigureOut">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113108" rtl="0" eaLnBrk="1" fontAlgn="auto" latinLnBrk="0" hangingPunct="1">
                <a:lnSpc>
                  <a:spcPct val="100000"/>
                </a:lnSpc>
                <a:spcBef>
                  <a:spcPts val="0"/>
                </a:spcBef>
                <a:spcAft>
                  <a:spcPts val="0"/>
                </a:spcAft>
                <a:buClrTx/>
                <a:buSzTx/>
                <a:buFontTx/>
                <a:buNone/>
                <a:tabLst/>
                <a:defRPr/>
              </a:pPr>
              <a:t>2021/12/11</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4" name="Footer Placeholder 3"/>
          <p:cNvSpPr>
            <a:spLocks noGrp="1"/>
          </p:cNvSpPr>
          <p:nvPr>
            <p:ph type="ftr" sz="quarter" idx="11"/>
          </p:nvPr>
        </p:nvSpPr>
        <p:spPr/>
        <p:txBody>
          <a:bodyPr/>
          <a:lstStyle/>
          <a:p>
            <a:pPr marL="0" marR="0" lvl="0" indent="0" algn="ctr" defTabSz="113108" rtl="0" eaLnBrk="1" fontAlgn="auto" latinLnBrk="0" hangingPunct="1">
              <a:lnSpc>
                <a:spcPct val="100000"/>
              </a:lnSpc>
              <a:spcBef>
                <a:spcPts val="0"/>
              </a:spcBef>
              <a:spcAft>
                <a:spcPts val="0"/>
              </a:spcAft>
              <a:buClrTx/>
              <a:buSzTx/>
              <a:buFontTx/>
              <a:buNone/>
              <a:tabLst/>
              <a:defRPr/>
            </a:pPr>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Slide Number Placeholder 4"/>
          <p:cNvSpPr>
            <a:spLocks noGrp="1"/>
          </p:cNvSpPr>
          <p:nvPr>
            <p:ph type="sldNum" sz="quarter" idx="12"/>
          </p:nvPr>
        </p:nvSpPr>
        <p:spPr/>
        <p:txBody>
          <a:bodyPr/>
          <a:lstStyle/>
          <a:p>
            <a:pPr marL="0" marR="0" lvl="0" indent="0" algn="r" defTabSz="113108" rtl="0" eaLnBrk="1" fontAlgn="auto" latinLnBrk="0" hangingPunct="1">
              <a:lnSpc>
                <a:spcPct val="100000"/>
              </a:lnSpc>
              <a:spcBef>
                <a:spcPts val="0"/>
              </a:spcBef>
              <a:spcAft>
                <a:spcPts val="0"/>
              </a:spcAft>
              <a:buClrTx/>
              <a:buSzTx/>
              <a:buFontTx/>
              <a:buNone/>
              <a:tabLst/>
              <a:defRPr/>
            </a:pPr>
            <a:fld id="{E8BCCE35-6AC9-3B48-93AA-F373C3CF297D}" type="slidenum">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113108" rtl="0" eaLnBrk="1" fontAlgn="auto" latinLnBrk="0" hangingPunct="1">
                <a:lnSpc>
                  <a:spcPct val="100000"/>
                </a:lnSpc>
                <a:spcBef>
                  <a:spcPts val="0"/>
                </a:spcBef>
                <a:spcAft>
                  <a:spcPts val="0"/>
                </a:spcAft>
                <a:buClrTx/>
                <a:buSzTx/>
                <a:buFontTx/>
                <a:buNone/>
                <a:tabLst/>
                <a:defRPr/>
              </a:pPr>
              <a:t>‹#›</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22085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113108" rtl="0" eaLnBrk="1" fontAlgn="auto" latinLnBrk="0" hangingPunct="1">
              <a:lnSpc>
                <a:spcPct val="100000"/>
              </a:lnSpc>
              <a:spcBef>
                <a:spcPts val="0"/>
              </a:spcBef>
              <a:spcAft>
                <a:spcPts val="0"/>
              </a:spcAft>
              <a:buClrTx/>
              <a:buSzTx/>
              <a:buFontTx/>
              <a:buNone/>
              <a:tabLst/>
              <a:defRPr/>
            </a:pPr>
            <a:fld id="{6B325462-C17E-D447-892B-4D0C7D1A279D}" type="datetimeFigureOut">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113108" rtl="0" eaLnBrk="1" fontAlgn="auto" latinLnBrk="0" hangingPunct="1">
                <a:lnSpc>
                  <a:spcPct val="100000"/>
                </a:lnSpc>
                <a:spcBef>
                  <a:spcPts val="0"/>
                </a:spcBef>
                <a:spcAft>
                  <a:spcPts val="0"/>
                </a:spcAft>
                <a:buClrTx/>
                <a:buSzTx/>
                <a:buFontTx/>
                <a:buNone/>
                <a:tabLst/>
                <a:defRPr/>
              </a:pPr>
              <a:t>2021/12/11</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3" name="Footer Placeholder 2"/>
          <p:cNvSpPr>
            <a:spLocks noGrp="1"/>
          </p:cNvSpPr>
          <p:nvPr>
            <p:ph type="ftr" sz="quarter" idx="11"/>
          </p:nvPr>
        </p:nvSpPr>
        <p:spPr/>
        <p:txBody>
          <a:bodyPr/>
          <a:lstStyle/>
          <a:p>
            <a:pPr marL="0" marR="0" lvl="0" indent="0" algn="ctr" defTabSz="113108" rtl="0" eaLnBrk="1" fontAlgn="auto" latinLnBrk="0" hangingPunct="1">
              <a:lnSpc>
                <a:spcPct val="100000"/>
              </a:lnSpc>
              <a:spcBef>
                <a:spcPts val="0"/>
              </a:spcBef>
              <a:spcAft>
                <a:spcPts val="0"/>
              </a:spcAft>
              <a:buClrTx/>
              <a:buSzTx/>
              <a:buFontTx/>
              <a:buNone/>
              <a:tabLst/>
              <a:defRPr/>
            </a:pPr>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4" name="Slide Number Placeholder 3"/>
          <p:cNvSpPr>
            <a:spLocks noGrp="1"/>
          </p:cNvSpPr>
          <p:nvPr>
            <p:ph type="sldNum" sz="quarter" idx="12"/>
          </p:nvPr>
        </p:nvSpPr>
        <p:spPr/>
        <p:txBody>
          <a:bodyPr/>
          <a:lstStyle/>
          <a:p>
            <a:pPr marL="0" marR="0" lvl="0" indent="0" algn="r" defTabSz="113108" rtl="0" eaLnBrk="1" fontAlgn="auto" latinLnBrk="0" hangingPunct="1">
              <a:lnSpc>
                <a:spcPct val="100000"/>
              </a:lnSpc>
              <a:spcBef>
                <a:spcPts val="0"/>
              </a:spcBef>
              <a:spcAft>
                <a:spcPts val="0"/>
              </a:spcAft>
              <a:buClrTx/>
              <a:buSzTx/>
              <a:buFontTx/>
              <a:buNone/>
              <a:tabLst/>
              <a:defRPr/>
            </a:pPr>
            <a:fld id="{E8BCCE35-6AC9-3B48-93AA-F373C3CF297D}" type="slidenum">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113108" rtl="0" eaLnBrk="1" fontAlgn="auto" latinLnBrk="0" hangingPunct="1">
                <a:lnSpc>
                  <a:spcPct val="100000"/>
                </a:lnSpc>
                <a:spcBef>
                  <a:spcPts val="0"/>
                </a:spcBef>
                <a:spcAft>
                  <a:spcPts val="0"/>
                </a:spcAft>
                <a:buClrTx/>
                <a:buSzTx/>
                <a:buFontTx/>
                <a:buNone/>
                <a:tabLst/>
                <a:defRPr/>
              </a:pPr>
              <a:t>‹#›</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402262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923"/>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9"/>
            <a:ext cx="6172200" cy="4873625"/>
          </a:xfrm>
        </p:spPr>
        <p:txBody>
          <a:bodyPr/>
          <a:lstStyle>
            <a:lvl1pPr>
              <a:defRPr sz="2923"/>
            </a:lvl1pPr>
            <a:lvl2pPr>
              <a:defRPr sz="2557"/>
            </a:lvl2pPr>
            <a:lvl3pPr>
              <a:defRPr sz="2191"/>
            </a:lvl3pPr>
            <a:lvl4pPr>
              <a:defRPr sz="1827"/>
            </a:lvl4pPr>
            <a:lvl5pPr>
              <a:defRPr sz="1827"/>
            </a:lvl5pPr>
            <a:lvl6pPr>
              <a:defRPr sz="1827"/>
            </a:lvl6pPr>
            <a:lvl7pPr>
              <a:defRPr sz="1827"/>
            </a:lvl7pPr>
            <a:lvl8pPr>
              <a:defRPr sz="1827"/>
            </a:lvl8pPr>
            <a:lvl9pPr>
              <a:defRPr sz="1827"/>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461"/>
            </a:lvl1pPr>
            <a:lvl2pPr marL="417472" indent="0">
              <a:buNone/>
              <a:defRPr sz="1279"/>
            </a:lvl2pPr>
            <a:lvl3pPr marL="834944" indent="0">
              <a:buNone/>
              <a:defRPr sz="1096"/>
            </a:lvl3pPr>
            <a:lvl4pPr marL="1252415" indent="0">
              <a:buNone/>
              <a:defRPr sz="913"/>
            </a:lvl4pPr>
            <a:lvl5pPr marL="1669889" indent="0">
              <a:buNone/>
              <a:defRPr sz="913"/>
            </a:lvl5pPr>
            <a:lvl6pPr marL="2087360" indent="0">
              <a:buNone/>
              <a:defRPr sz="913"/>
            </a:lvl6pPr>
            <a:lvl7pPr marL="2504832" indent="0">
              <a:buNone/>
              <a:defRPr sz="913"/>
            </a:lvl7pPr>
            <a:lvl8pPr marL="2922304" indent="0">
              <a:buNone/>
              <a:defRPr sz="913"/>
            </a:lvl8pPr>
            <a:lvl9pPr marL="3339775" indent="0">
              <a:buNone/>
              <a:defRPr sz="913"/>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pPr marL="0" marR="0" lvl="0" indent="0" algn="l" defTabSz="113108" rtl="0" eaLnBrk="1" fontAlgn="auto" latinLnBrk="0" hangingPunct="1">
              <a:lnSpc>
                <a:spcPct val="100000"/>
              </a:lnSpc>
              <a:spcBef>
                <a:spcPts val="0"/>
              </a:spcBef>
              <a:spcAft>
                <a:spcPts val="0"/>
              </a:spcAft>
              <a:buClrTx/>
              <a:buSzTx/>
              <a:buFontTx/>
              <a:buNone/>
              <a:tabLst/>
              <a:defRPr/>
            </a:pPr>
            <a:fld id="{6B325462-C17E-D447-892B-4D0C7D1A279D}" type="datetimeFigureOut">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113108" rtl="0" eaLnBrk="1" fontAlgn="auto" latinLnBrk="0" hangingPunct="1">
                <a:lnSpc>
                  <a:spcPct val="100000"/>
                </a:lnSpc>
                <a:spcBef>
                  <a:spcPts val="0"/>
                </a:spcBef>
                <a:spcAft>
                  <a:spcPts val="0"/>
                </a:spcAft>
                <a:buClrTx/>
                <a:buSzTx/>
                <a:buFontTx/>
                <a:buNone/>
                <a:tabLst/>
                <a:defRPr/>
              </a:pPr>
              <a:t>2021/12/11</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113108" rtl="0" eaLnBrk="1" fontAlgn="auto" latinLnBrk="0" hangingPunct="1">
              <a:lnSpc>
                <a:spcPct val="100000"/>
              </a:lnSpc>
              <a:spcBef>
                <a:spcPts val="0"/>
              </a:spcBef>
              <a:spcAft>
                <a:spcPts val="0"/>
              </a:spcAft>
              <a:buClrTx/>
              <a:buSzTx/>
              <a:buFontTx/>
              <a:buNone/>
              <a:tabLst/>
              <a:defRPr/>
            </a:pPr>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113108" rtl="0" eaLnBrk="1" fontAlgn="auto" latinLnBrk="0" hangingPunct="1">
              <a:lnSpc>
                <a:spcPct val="100000"/>
              </a:lnSpc>
              <a:spcBef>
                <a:spcPts val="0"/>
              </a:spcBef>
              <a:spcAft>
                <a:spcPts val="0"/>
              </a:spcAft>
              <a:buClrTx/>
              <a:buSzTx/>
              <a:buFontTx/>
              <a:buNone/>
              <a:tabLst/>
              <a:defRPr/>
            </a:pPr>
            <a:fld id="{E8BCCE35-6AC9-3B48-93AA-F373C3CF297D}" type="slidenum">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113108" rtl="0" eaLnBrk="1" fontAlgn="auto" latinLnBrk="0" hangingPunct="1">
                <a:lnSpc>
                  <a:spcPct val="100000"/>
                </a:lnSpc>
                <a:spcBef>
                  <a:spcPts val="0"/>
                </a:spcBef>
                <a:spcAft>
                  <a:spcPts val="0"/>
                </a:spcAft>
                <a:buClrTx/>
                <a:buSzTx/>
                <a:buFontTx/>
                <a:buNone/>
                <a:tabLst/>
                <a:defRPr/>
              </a:pPr>
              <a:t>‹#›</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499477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923"/>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2923"/>
            </a:lvl1pPr>
            <a:lvl2pPr marL="417472" indent="0">
              <a:buNone/>
              <a:defRPr sz="2557"/>
            </a:lvl2pPr>
            <a:lvl3pPr marL="834944" indent="0">
              <a:buNone/>
              <a:defRPr sz="2191"/>
            </a:lvl3pPr>
            <a:lvl4pPr marL="1252415" indent="0">
              <a:buNone/>
              <a:defRPr sz="1827"/>
            </a:lvl4pPr>
            <a:lvl5pPr marL="1669889" indent="0">
              <a:buNone/>
              <a:defRPr sz="1827"/>
            </a:lvl5pPr>
            <a:lvl6pPr marL="2087360" indent="0">
              <a:buNone/>
              <a:defRPr sz="1827"/>
            </a:lvl6pPr>
            <a:lvl7pPr marL="2504832" indent="0">
              <a:buNone/>
              <a:defRPr sz="1827"/>
            </a:lvl7pPr>
            <a:lvl8pPr marL="2922304" indent="0">
              <a:buNone/>
              <a:defRPr sz="1827"/>
            </a:lvl8pPr>
            <a:lvl9pPr marL="3339775" indent="0">
              <a:buNone/>
              <a:defRPr sz="1827"/>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461"/>
            </a:lvl1pPr>
            <a:lvl2pPr marL="417472" indent="0">
              <a:buNone/>
              <a:defRPr sz="1279"/>
            </a:lvl2pPr>
            <a:lvl3pPr marL="834944" indent="0">
              <a:buNone/>
              <a:defRPr sz="1096"/>
            </a:lvl3pPr>
            <a:lvl4pPr marL="1252415" indent="0">
              <a:buNone/>
              <a:defRPr sz="913"/>
            </a:lvl4pPr>
            <a:lvl5pPr marL="1669889" indent="0">
              <a:buNone/>
              <a:defRPr sz="913"/>
            </a:lvl5pPr>
            <a:lvl6pPr marL="2087360" indent="0">
              <a:buNone/>
              <a:defRPr sz="913"/>
            </a:lvl6pPr>
            <a:lvl7pPr marL="2504832" indent="0">
              <a:buNone/>
              <a:defRPr sz="913"/>
            </a:lvl7pPr>
            <a:lvl8pPr marL="2922304" indent="0">
              <a:buNone/>
              <a:defRPr sz="913"/>
            </a:lvl8pPr>
            <a:lvl9pPr marL="3339775" indent="0">
              <a:buNone/>
              <a:defRPr sz="913"/>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pPr marL="0" marR="0" lvl="0" indent="0" algn="l" defTabSz="113108" rtl="0" eaLnBrk="1" fontAlgn="auto" latinLnBrk="0" hangingPunct="1">
              <a:lnSpc>
                <a:spcPct val="100000"/>
              </a:lnSpc>
              <a:spcBef>
                <a:spcPts val="0"/>
              </a:spcBef>
              <a:spcAft>
                <a:spcPts val="0"/>
              </a:spcAft>
              <a:buClrTx/>
              <a:buSzTx/>
              <a:buFontTx/>
              <a:buNone/>
              <a:tabLst/>
              <a:defRPr/>
            </a:pPr>
            <a:fld id="{6B325462-C17E-D447-892B-4D0C7D1A279D}" type="datetimeFigureOut">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113108" rtl="0" eaLnBrk="1" fontAlgn="auto" latinLnBrk="0" hangingPunct="1">
                <a:lnSpc>
                  <a:spcPct val="100000"/>
                </a:lnSpc>
                <a:spcBef>
                  <a:spcPts val="0"/>
                </a:spcBef>
                <a:spcAft>
                  <a:spcPts val="0"/>
                </a:spcAft>
                <a:buClrTx/>
                <a:buSzTx/>
                <a:buFontTx/>
                <a:buNone/>
                <a:tabLst/>
                <a:defRPr/>
              </a:pPr>
              <a:t>2021/12/11</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113108" rtl="0" eaLnBrk="1" fontAlgn="auto" latinLnBrk="0" hangingPunct="1">
              <a:lnSpc>
                <a:spcPct val="100000"/>
              </a:lnSpc>
              <a:spcBef>
                <a:spcPts val="0"/>
              </a:spcBef>
              <a:spcAft>
                <a:spcPts val="0"/>
              </a:spcAft>
              <a:buClrTx/>
              <a:buSzTx/>
              <a:buFontTx/>
              <a:buNone/>
              <a:tabLst/>
              <a:defRPr/>
            </a:pPr>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113108" rtl="0" eaLnBrk="1" fontAlgn="auto" latinLnBrk="0" hangingPunct="1">
              <a:lnSpc>
                <a:spcPct val="100000"/>
              </a:lnSpc>
              <a:spcBef>
                <a:spcPts val="0"/>
              </a:spcBef>
              <a:spcAft>
                <a:spcPts val="0"/>
              </a:spcAft>
              <a:buClrTx/>
              <a:buSzTx/>
              <a:buFontTx/>
              <a:buNone/>
              <a:tabLst/>
              <a:defRPr/>
            </a:pPr>
            <a:fld id="{E8BCCE35-6AC9-3B48-93AA-F373C3CF297D}" type="slidenum">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113108" rtl="0" eaLnBrk="1" fontAlgn="auto" latinLnBrk="0" hangingPunct="1">
                <a:lnSpc>
                  <a:spcPct val="100000"/>
                </a:lnSpc>
                <a:spcBef>
                  <a:spcPts val="0"/>
                </a:spcBef>
                <a:spcAft>
                  <a:spcPts val="0"/>
                </a:spcAft>
                <a:buClrTx/>
                <a:buSzTx/>
                <a:buFontTx/>
                <a:buNone/>
                <a:tabLst/>
                <a:defRPr/>
              </a:pPr>
              <a:t>‹#›</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541537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91440" tIns="45720" rIns="91440" bIns="45720" rtlCol="0" anchor="ctr"/>
          <a:lstStyle>
            <a:lvl1pPr algn="l">
              <a:defRPr sz="1096">
                <a:solidFill>
                  <a:schemeClr val="tx1">
                    <a:tint val="75000"/>
                  </a:schemeClr>
                </a:solidFill>
              </a:defRPr>
            </a:lvl1pPr>
          </a:lstStyle>
          <a:p>
            <a:pPr marL="0" marR="0" lvl="0" indent="0" algn="l" defTabSz="113108" rtl="0" eaLnBrk="1" fontAlgn="auto" latinLnBrk="0" hangingPunct="1">
              <a:lnSpc>
                <a:spcPct val="100000"/>
              </a:lnSpc>
              <a:spcBef>
                <a:spcPts val="0"/>
              </a:spcBef>
              <a:spcAft>
                <a:spcPts val="0"/>
              </a:spcAft>
              <a:buClrTx/>
              <a:buSzTx/>
              <a:buFontTx/>
              <a:buNone/>
              <a:tabLst/>
              <a:defRPr/>
            </a:pPr>
            <a:fld id="{6B325462-C17E-D447-892B-4D0C7D1A279D}" type="datetimeFigureOut">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113108" rtl="0" eaLnBrk="1" fontAlgn="auto" latinLnBrk="0" hangingPunct="1">
                <a:lnSpc>
                  <a:spcPct val="100000"/>
                </a:lnSpc>
                <a:spcBef>
                  <a:spcPts val="0"/>
                </a:spcBef>
                <a:spcAft>
                  <a:spcPts val="0"/>
                </a:spcAft>
                <a:buClrTx/>
                <a:buSzTx/>
                <a:buFontTx/>
                <a:buNone/>
                <a:tabLst/>
                <a:defRPr/>
              </a:pPr>
              <a:t>2021/12/11</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3"/>
          </p:nvPr>
        </p:nvSpPr>
        <p:spPr>
          <a:xfrm>
            <a:off x="4038600" y="6356355"/>
            <a:ext cx="4114800" cy="365125"/>
          </a:xfrm>
          <a:prstGeom prst="rect">
            <a:avLst/>
          </a:prstGeom>
        </p:spPr>
        <p:txBody>
          <a:bodyPr vert="horz" lIns="91440" tIns="45720" rIns="91440" bIns="45720" rtlCol="0" anchor="ctr"/>
          <a:lstStyle>
            <a:lvl1pPr algn="ctr">
              <a:defRPr sz="1096">
                <a:solidFill>
                  <a:schemeClr val="tx1">
                    <a:tint val="75000"/>
                  </a:schemeClr>
                </a:solidFill>
              </a:defRPr>
            </a:lvl1pPr>
          </a:lstStyle>
          <a:p>
            <a:pPr marL="0" marR="0" lvl="0" indent="0" algn="ctr" defTabSz="113108" rtl="0" eaLnBrk="1" fontAlgn="auto" latinLnBrk="0" hangingPunct="1">
              <a:lnSpc>
                <a:spcPct val="100000"/>
              </a:lnSpc>
              <a:spcBef>
                <a:spcPts val="0"/>
              </a:spcBef>
              <a:spcAft>
                <a:spcPts val="0"/>
              </a:spcAft>
              <a:buClrTx/>
              <a:buSzTx/>
              <a:buFontTx/>
              <a:buNone/>
              <a:tabLst/>
              <a:defRPr/>
            </a:pPr>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91440" tIns="45720" rIns="91440" bIns="45720" rtlCol="0" anchor="ctr"/>
          <a:lstStyle>
            <a:lvl1pPr algn="r">
              <a:defRPr sz="1096">
                <a:solidFill>
                  <a:schemeClr val="tx1">
                    <a:tint val="75000"/>
                  </a:schemeClr>
                </a:solidFill>
              </a:defRPr>
            </a:lvl1pPr>
          </a:lstStyle>
          <a:p>
            <a:pPr marL="0" marR="0" lvl="0" indent="0" algn="r" defTabSz="113108" rtl="0" eaLnBrk="1" fontAlgn="auto" latinLnBrk="0" hangingPunct="1">
              <a:lnSpc>
                <a:spcPct val="100000"/>
              </a:lnSpc>
              <a:spcBef>
                <a:spcPts val="0"/>
              </a:spcBef>
              <a:spcAft>
                <a:spcPts val="0"/>
              </a:spcAft>
              <a:buClrTx/>
              <a:buSzTx/>
              <a:buFontTx/>
              <a:buNone/>
              <a:tabLst/>
              <a:defRPr/>
            </a:pPr>
            <a:fld id="{E8BCCE35-6AC9-3B48-93AA-F373C3CF297D}" type="slidenum">
              <a:rPr kumimoji="1" lang="ja-JP" altLang="en-US" sz="1096"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113108" rtl="0" eaLnBrk="1" fontAlgn="auto" latinLnBrk="0" hangingPunct="1">
                <a:lnSpc>
                  <a:spcPct val="100000"/>
                </a:lnSpc>
                <a:spcBef>
                  <a:spcPts val="0"/>
                </a:spcBef>
                <a:spcAft>
                  <a:spcPts val="0"/>
                </a:spcAft>
                <a:buClrTx/>
                <a:buSzTx/>
                <a:buFontTx/>
                <a:buNone/>
                <a:tabLst/>
                <a:defRPr/>
              </a:pPr>
              <a:t>‹#›</a:t>
            </a:fld>
            <a:endParaRPr kumimoji="1" lang="ja-JP" altLang="en-US" sz="1096"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155361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34944" rtl="0" eaLnBrk="1" latinLnBrk="0" hangingPunct="1">
        <a:lnSpc>
          <a:spcPct val="90000"/>
        </a:lnSpc>
        <a:spcBef>
          <a:spcPct val="0"/>
        </a:spcBef>
        <a:buNone/>
        <a:defRPr kumimoji="1" sz="4019" kern="1200">
          <a:solidFill>
            <a:schemeClr val="tx1"/>
          </a:solidFill>
          <a:latin typeface="+mj-lt"/>
          <a:ea typeface="+mj-ea"/>
          <a:cs typeface="+mj-cs"/>
        </a:defRPr>
      </a:lvl1pPr>
    </p:titleStyle>
    <p:bodyStyle>
      <a:lvl1pPr marL="208736" indent="-208736" algn="l" defTabSz="834944" rtl="0" eaLnBrk="1" latinLnBrk="0" hangingPunct="1">
        <a:lnSpc>
          <a:spcPct val="90000"/>
        </a:lnSpc>
        <a:spcBef>
          <a:spcPts val="913"/>
        </a:spcBef>
        <a:buFont typeface="Arial" panose="020B0604020202020204" pitchFamily="34" charset="0"/>
        <a:buChar char="•"/>
        <a:defRPr kumimoji="1" sz="2557" kern="1200">
          <a:solidFill>
            <a:schemeClr val="tx1"/>
          </a:solidFill>
          <a:latin typeface="+mn-lt"/>
          <a:ea typeface="+mn-ea"/>
          <a:cs typeface="+mn-cs"/>
        </a:defRPr>
      </a:lvl1pPr>
      <a:lvl2pPr marL="626208" indent="-208736" algn="l" defTabSz="834944" rtl="0" eaLnBrk="1" latinLnBrk="0" hangingPunct="1">
        <a:lnSpc>
          <a:spcPct val="90000"/>
        </a:lnSpc>
        <a:spcBef>
          <a:spcPts val="456"/>
        </a:spcBef>
        <a:buFont typeface="Arial" panose="020B0604020202020204" pitchFamily="34" charset="0"/>
        <a:buChar char="•"/>
        <a:defRPr kumimoji="1" sz="2191" kern="1200">
          <a:solidFill>
            <a:schemeClr val="tx1"/>
          </a:solidFill>
          <a:latin typeface="+mn-lt"/>
          <a:ea typeface="+mn-ea"/>
          <a:cs typeface="+mn-cs"/>
        </a:defRPr>
      </a:lvl2pPr>
      <a:lvl3pPr marL="1043681" indent="-208736" algn="l" defTabSz="834944" rtl="0" eaLnBrk="1" latinLnBrk="0" hangingPunct="1">
        <a:lnSpc>
          <a:spcPct val="90000"/>
        </a:lnSpc>
        <a:spcBef>
          <a:spcPts val="456"/>
        </a:spcBef>
        <a:buFont typeface="Arial" panose="020B0604020202020204" pitchFamily="34" charset="0"/>
        <a:buChar char="•"/>
        <a:defRPr kumimoji="1" sz="1827" kern="1200">
          <a:solidFill>
            <a:schemeClr val="tx1"/>
          </a:solidFill>
          <a:latin typeface="+mn-lt"/>
          <a:ea typeface="+mn-ea"/>
          <a:cs typeface="+mn-cs"/>
        </a:defRPr>
      </a:lvl3pPr>
      <a:lvl4pPr marL="1461151" indent="-208736" algn="l" defTabSz="834944" rtl="0" eaLnBrk="1" latinLnBrk="0" hangingPunct="1">
        <a:lnSpc>
          <a:spcPct val="90000"/>
        </a:lnSpc>
        <a:spcBef>
          <a:spcPts val="456"/>
        </a:spcBef>
        <a:buFont typeface="Arial" panose="020B0604020202020204" pitchFamily="34" charset="0"/>
        <a:buChar char="•"/>
        <a:defRPr kumimoji="1" sz="1644" kern="1200">
          <a:solidFill>
            <a:schemeClr val="tx1"/>
          </a:solidFill>
          <a:latin typeface="+mn-lt"/>
          <a:ea typeface="+mn-ea"/>
          <a:cs typeface="+mn-cs"/>
        </a:defRPr>
      </a:lvl4pPr>
      <a:lvl5pPr marL="1878624" indent="-208736" algn="l" defTabSz="834944" rtl="0" eaLnBrk="1" latinLnBrk="0" hangingPunct="1">
        <a:lnSpc>
          <a:spcPct val="90000"/>
        </a:lnSpc>
        <a:spcBef>
          <a:spcPts val="456"/>
        </a:spcBef>
        <a:buFont typeface="Arial" panose="020B0604020202020204" pitchFamily="34" charset="0"/>
        <a:buChar char="•"/>
        <a:defRPr kumimoji="1" sz="1644" kern="1200">
          <a:solidFill>
            <a:schemeClr val="tx1"/>
          </a:solidFill>
          <a:latin typeface="+mn-lt"/>
          <a:ea typeface="+mn-ea"/>
          <a:cs typeface="+mn-cs"/>
        </a:defRPr>
      </a:lvl5pPr>
      <a:lvl6pPr marL="2296096" indent="-208736" algn="l" defTabSz="834944" rtl="0" eaLnBrk="1" latinLnBrk="0" hangingPunct="1">
        <a:lnSpc>
          <a:spcPct val="90000"/>
        </a:lnSpc>
        <a:spcBef>
          <a:spcPts val="456"/>
        </a:spcBef>
        <a:buFont typeface="Arial" panose="020B0604020202020204" pitchFamily="34" charset="0"/>
        <a:buChar char="•"/>
        <a:defRPr kumimoji="1" sz="1644" kern="1200">
          <a:solidFill>
            <a:schemeClr val="tx1"/>
          </a:solidFill>
          <a:latin typeface="+mn-lt"/>
          <a:ea typeface="+mn-ea"/>
          <a:cs typeface="+mn-cs"/>
        </a:defRPr>
      </a:lvl6pPr>
      <a:lvl7pPr marL="2713568" indent="-208736" algn="l" defTabSz="834944" rtl="0" eaLnBrk="1" latinLnBrk="0" hangingPunct="1">
        <a:lnSpc>
          <a:spcPct val="90000"/>
        </a:lnSpc>
        <a:spcBef>
          <a:spcPts val="456"/>
        </a:spcBef>
        <a:buFont typeface="Arial" panose="020B0604020202020204" pitchFamily="34" charset="0"/>
        <a:buChar char="•"/>
        <a:defRPr kumimoji="1" sz="1644" kern="1200">
          <a:solidFill>
            <a:schemeClr val="tx1"/>
          </a:solidFill>
          <a:latin typeface="+mn-lt"/>
          <a:ea typeface="+mn-ea"/>
          <a:cs typeface="+mn-cs"/>
        </a:defRPr>
      </a:lvl7pPr>
      <a:lvl8pPr marL="3131040" indent="-208736" algn="l" defTabSz="834944" rtl="0" eaLnBrk="1" latinLnBrk="0" hangingPunct="1">
        <a:lnSpc>
          <a:spcPct val="90000"/>
        </a:lnSpc>
        <a:spcBef>
          <a:spcPts val="456"/>
        </a:spcBef>
        <a:buFont typeface="Arial" panose="020B0604020202020204" pitchFamily="34" charset="0"/>
        <a:buChar char="•"/>
        <a:defRPr kumimoji="1" sz="1644" kern="1200">
          <a:solidFill>
            <a:schemeClr val="tx1"/>
          </a:solidFill>
          <a:latin typeface="+mn-lt"/>
          <a:ea typeface="+mn-ea"/>
          <a:cs typeface="+mn-cs"/>
        </a:defRPr>
      </a:lvl8pPr>
      <a:lvl9pPr marL="3548513" indent="-208736" algn="l" defTabSz="834944" rtl="0" eaLnBrk="1" latinLnBrk="0" hangingPunct="1">
        <a:lnSpc>
          <a:spcPct val="90000"/>
        </a:lnSpc>
        <a:spcBef>
          <a:spcPts val="456"/>
        </a:spcBef>
        <a:buFont typeface="Arial" panose="020B0604020202020204" pitchFamily="34" charset="0"/>
        <a:buChar char="•"/>
        <a:defRPr kumimoji="1" sz="1644" kern="1200">
          <a:solidFill>
            <a:schemeClr val="tx1"/>
          </a:solidFill>
          <a:latin typeface="+mn-lt"/>
          <a:ea typeface="+mn-ea"/>
          <a:cs typeface="+mn-cs"/>
        </a:defRPr>
      </a:lvl9pPr>
    </p:bodyStyle>
    <p:otherStyle>
      <a:defPPr>
        <a:defRPr lang="en-US"/>
      </a:defPPr>
      <a:lvl1pPr marL="0" algn="l" defTabSz="834944" rtl="0" eaLnBrk="1" latinLnBrk="0" hangingPunct="1">
        <a:defRPr kumimoji="1" sz="1644" kern="1200">
          <a:solidFill>
            <a:schemeClr val="tx1"/>
          </a:solidFill>
          <a:latin typeface="+mn-lt"/>
          <a:ea typeface="+mn-ea"/>
          <a:cs typeface="+mn-cs"/>
        </a:defRPr>
      </a:lvl1pPr>
      <a:lvl2pPr marL="417472" algn="l" defTabSz="834944" rtl="0" eaLnBrk="1" latinLnBrk="0" hangingPunct="1">
        <a:defRPr kumimoji="1" sz="1644" kern="1200">
          <a:solidFill>
            <a:schemeClr val="tx1"/>
          </a:solidFill>
          <a:latin typeface="+mn-lt"/>
          <a:ea typeface="+mn-ea"/>
          <a:cs typeface="+mn-cs"/>
        </a:defRPr>
      </a:lvl2pPr>
      <a:lvl3pPr marL="834944" algn="l" defTabSz="834944" rtl="0" eaLnBrk="1" latinLnBrk="0" hangingPunct="1">
        <a:defRPr kumimoji="1" sz="1644" kern="1200">
          <a:solidFill>
            <a:schemeClr val="tx1"/>
          </a:solidFill>
          <a:latin typeface="+mn-lt"/>
          <a:ea typeface="+mn-ea"/>
          <a:cs typeface="+mn-cs"/>
        </a:defRPr>
      </a:lvl3pPr>
      <a:lvl4pPr marL="1252415" algn="l" defTabSz="834944" rtl="0" eaLnBrk="1" latinLnBrk="0" hangingPunct="1">
        <a:defRPr kumimoji="1" sz="1644" kern="1200">
          <a:solidFill>
            <a:schemeClr val="tx1"/>
          </a:solidFill>
          <a:latin typeface="+mn-lt"/>
          <a:ea typeface="+mn-ea"/>
          <a:cs typeface="+mn-cs"/>
        </a:defRPr>
      </a:lvl4pPr>
      <a:lvl5pPr marL="1669889" algn="l" defTabSz="834944" rtl="0" eaLnBrk="1" latinLnBrk="0" hangingPunct="1">
        <a:defRPr kumimoji="1" sz="1644" kern="1200">
          <a:solidFill>
            <a:schemeClr val="tx1"/>
          </a:solidFill>
          <a:latin typeface="+mn-lt"/>
          <a:ea typeface="+mn-ea"/>
          <a:cs typeface="+mn-cs"/>
        </a:defRPr>
      </a:lvl5pPr>
      <a:lvl6pPr marL="2087360" algn="l" defTabSz="834944" rtl="0" eaLnBrk="1" latinLnBrk="0" hangingPunct="1">
        <a:defRPr kumimoji="1" sz="1644" kern="1200">
          <a:solidFill>
            <a:schemeClr val="tx1"/>
          </a:solidFill>
          <a:latin typeface="+mn-lt"/>
          <a:ea typeface="+mn-ea"/>
          <a:cs typeface="+mn-cs"/>
        </a:defRPr>
      </a:lvl6pPr>
      <a:lvl7pPr marL="2504832" algn="l" defTabSz="834944" rtl="0" eaLnBrk="1" latinLnBrk="0" hangingPunct="1">
        <a:defRPr kumimoji="1" sz="1644" kern="1200">
          <a:solidFill>
            <a:schemeClr val="tx1"/>
          </a:solidFill>
          <a:latin typeface="+mn-lt"/>
          <a:ea typeface="+mn-ea"/>
          <a:cs typeface="+mn-cs"/>
        </a:defRPr>
      </a:lvl7pPr>
      <a:lvl8pPr marL="2922304" algn="l" defTabSz="834944" rtl="0" eaLnBrk="1" latinLnBrk="0" hangingPunct="1">
        <a:defRPr kumimoji="1" sz="1644" kern="1200">
          <a:solidFill>
            <a:schemeClr val="tx1"/>
          </a:solidFill>
          <a:latin typeface="+mn-lt"/>
          <a:ea typeface="+mn-ea"/>
          <a:cs typeface="+mn-cs"/>
        </a:defRPr>
      </a:lvl8pPr>
      <a:lvl9pPr marL="3339775" algn="l" defTabSz="834944" rtl="0" eaLnBrk="1" latinLnBrk="0" hangingPunct="1">
        <a:defRPr kumimoji="1" sz="16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30.png"/><Relationship Id="rId18" Type="http://schemas.openxmlformats.org/officeDocument/2006/relationships/image" Target="../media/image45.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7.png"/><Relationship Id="rId17"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43.png"/><Relationship Id="rId20"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6.png"/><Relationship Id="rId5" Type="http://schemas.openxmlformats.org/officeDocument/2006/relationships/image" Target="../media/image39.png"/><Relationship Id="rId15" Type="http://schemas.openxmlformats.org/officeDocument/2006/relationships/image" Target="../media/image9.png"/><Relationship Id="rId10" Type="http://schemas.openxmlformats.org/officeDocument/2006/relationships/image" Target="../media/image41.png"/><Relationship Id="rId19"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0.png"/><Relationship Id="rId3" Type="http://schemas.openxmlformats.org/officeDocument/2006/relationships/image" Target="../media/image1.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4.xml"/><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40.png"/><Relationship Id="rId5" Type="http://schemas.openxmlformats.org/officeDocument/2006/relationships/image" Target="../media/image3.png"/><Relationship Id="rId15" Type="http://schemas.openxmlformats.org/officeDocument/2006/relationships/image" Target="../media/image16.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30.png"/><Relationship Id="rId1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2" name="図 501"/>
          <p:cNvPicPr>
            <a:picLocks noChangeAspect="1"/>
          </p:cNvPicPr>
          <p:nvPr/>
        </p:nvPicPr>
        <p:blipFill rotWithShape="1">
          <a:blip r:embed="rId3" cstate="print">
            <a:extLst>
              <a:ext uri="{28A0092B-C50C-407E-A947-70E740481C1C}">
                <a14:useLocalDpi xmlns:a14="http://schemas.microsoft.com/office/drawing/2010/main" val="0"/>
              </a:ext>
            </a:extLst>
          </a:blip>
          <a:srcRect l="6636" t="11576" r="8606" b="6073"/>
          <a:stretch/>
        </p:blipFill>
        <p:spPr>
          <a:xfrm>
            <a:off x="10205052" y="3523891"/>
            <a:ext cx="1864510" cy="1358660"/>
          </a:xfrm>
          <a:prstGeom prst="rect">
            <a:avLst/>
          </a:prstGeom>
        </p:spPr>
      </p:pic>
      <p:pic>
        <p:nvPicPr>
          <p:cNvPr id="503" name="図 502"/>
          <p:cNvPicPr>
            <a:picLocks noChangeAspect="1"/>
          </p:cNvPicPr>
          <p:nvPr/>
        </p:nvPicPr>
        <p:blipFill rotWithShape="1">
          <a:blip r:embed="rId4" cstate="print">
            <a:extLst>
              <a:ext uri="{28A0092B-C50C-407E-A947-70E740481C1C}">
                <a14:useLocalDpi xmlns:a14="http://schemas.microsoft.com/office/drawing/2010/main" val="0"/>
              </a:ext>
            </a:extLst>
          </a:blip>
          <a:srcRect l="6270" t="11576" r="8383" b="6073"/>
          <a:stretch/>
        </p:blipFill>
        <p:spPr>
          <a:xfrm>
            <a:off x="8170502" y="3536833"/>
            <a:ext cx="2008667" cy="1362971"/>
          </a:xfrm>
          <a:prstGeom prst="rect">
            <a:avLst/>
          </a:prstGeom>
        </p:spPr>
      </p:pic>
      <p:sp>
        <p:nvSpPr>
          <p:cNvPr id="2" name="角丸四角形 1">
            <a:extLst>
              <a:ext uri="{FF2B5EF4-FFF2-40B4-BE49-F238E27FC236}">
                <a16:creationId xmlns:a16="http://schemas.microsoft.com/office/drawing/2014/main" id="{7A1A8FE1-B12D-F543-8719-172DA99608D3}"/>
              </a:ext>
            </a:extLst>
          </p:cNvPr>
          <p:cNvSpPr/>
          <p:nvPr/>
        </p:nvSpPr>
        <p:spPr>
          <a:xfrm>
            <a:off x="155574" y="20600"/>
            <a:ext cx="11880851" cy="598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0" lang="ja-JP" altLang="en-US" sz="1484"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システム発話間の整合性を重視した発話選択への深層強化学習の適用</a:t>
            </a:r>
            <a:endParaRPr kumimoji="1" lang="en-US" altLang="ja-JP" sz="1011"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011"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黒田佑樹</a:t>
            </a:r>
            <a:r>
              <a:rPr kumimoji="1" lang="ja-JP" altLang="en-US" sz="1011"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　</a:t>
            </a:r>
            <a:r>
              <a:rPr kumimoji="1" lang="ja-JP" altLang="en-US" sz="1011"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武田龍　駒谷和</a:t>
            </a:r>
            <a:r>
              <a:rPr kumimoji="1" lang="ja-JP" altLang="en-US" sz="1011"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範</a:t>
            </a:r>
            <a:r>
              <a:rPr kumimoji="1" lang="en-US" altLang="ja-JP" sz="1011"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 (</a:t>
            </a:r>
            <a:r>
              <a:rPr kumimoji="1" lang="ja-JP" altLang="en-US" sz="1011"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大阪大学　産業科学研究所</a:t>
            </a:r>
            <a:r>
              <a:rPr kumimoji="1" lang="en-US" altLang="ja-JP" sz="1011"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a:t>
            </a:r>
            <a:endParaRPr kumimoji="1" lang="ja-JP" altLang="en-US" sz="173"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 name="角丸四角形 2">
            <a:extLst>
              <a:ext uri="{FF2B5EF4-FFF2-40B4-BE49-F238E27FC236}">
                <a16:creationId xmlns:a16="http://schemas.microsoft.com/office/drawing/2014/main" id="{D2795BB9-BCB5-9147-A44B-FC21A5218785}"/>
              </a:ext>
            </a:extLst>
          </p:cNvPr>
          <p:cNvSpPr/>
          <p:nvPr/>
        </p:nvSpPr>
        <p:spPr>
          <a:xfrm>
            <a:off x="155575" y="650614"/>
            <a:ext cx="3752491" cy="350050"/>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212"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研究概要</a:t>
            </a:r>
          </a:p>
        </p:txBody>
      </p:sp>
      <p:sp>
        <p:nvSpPr>
          <p:cNvPr id="4" name="コンテンツ プレースホルダー 2">
            <a:extLst>
              <a:ext uri="{FF2B5EF4-FFF2-40B4-BE49-F238E27FC236}">
                <a16:creationId xmlns:a16="http://schemas.microsoft.com/office/drawing/2014/main" id="{D4156CEB-F54B-9844-986A-86200B5C3441}"/>
              </a:ext>
            </a:extLst>
          </p:cNvPr>
          <p:cNvSpPr txBox="1">
            <a:spLocks/>
          </p:cNvSpPr>
          <p:nvPr/>
        </p:nvSpPr>
        <p:spPr>
          <a:xfrm>
            <a:off x="155575" y="1022471"/>
            <a:ext cx="3960813" cy="2331028"/>
          </a:xfrm>
          <a:prstGeom prst="rect">
            <a:avLst/>
          </a:prstGeom>
        </p:spPr>
        <p:txBody>
          <a:bodyPr vert="horz" lIns="22623" tIns="11312" rIns="22623" bIns="11312" rtlCol="0">
            <a:normAutofit/>
          </a:bodyPr>
          <a:lstStyle>
            <a:lvl1pPr marL="0" indent="0" algn="ctr" defTabSz="2771912" rtl="0" eaLnBrk="1" latinLnBrk="0" hangingPunct="1">
              <a:lnSpc>
                <a:spcPct val="90000"/>
              </a:lnSpc>
              <a:spcBef>
                <a:spcPts val="3031"/>
              </a:spcBef>
              <a:buFont typeface="Arial" panose="020B0604020202020204" pitchFamily="34" charset="0"/>
              <a:buNone/>
              <a:defRPr kumimoji="1" sz="7275" kern="1200">
                <a:solidFill>
                  <a:schemeClr val="tx1"/>
                </a:solidFill>
                <a:latin typeface="+mn-lt"/>
                <a:ea typeface="+mn-ea"/>
                <a:cs typeface="+mn-cs"/>
              </a:defRPr>
            </a:lvl1pPr>
            <a:lvl2pPr marL="1385956" indent="0" algn="ctr" defTabSz="2771912" rtl="0" eaLnBrk="1" latinLnBrk="0" hangingPunct="1">
              <a:lnSpc>
                <a:spcPct val="90000"/>
              </a:lnSpc>
              <a:spcBef>
                <a:spcPts val="1516"/>
              </a:spcBef>
              <a:buFont typeface="Arial" panose="020B0604020202020204" pitchFamily="34" charset="0"/>
              <a:buNone/>
              <a:defRPr kumimoji="1" sz="6063" kern="1200">
                <a:solidFill>
                  <a:schemeClr val="tx1"/>
                </a:solidFill>
                <a:latin typeface="+mn-lt"/>
                <a:ea typeface="+mn-ea"/>
                <a:cs typeface="+mn-cs"/>
              </a:defRPr>
            </a:lvl2pPr>
            <a:lvl3pPr marL="2771912" indent="0" algn="ctr" defTabSz="2771912" rtl="0" eaLnBrk="1" latinLnBrk="0" hangingPunct="1">
              <a:lnSpc>
                <a:spcPct val="90000"/>
              </a:lnSpc>
              <a:spcBef>
                <a:spcPts val="1516"/>
              </a:spcBef>
              <a:buFont typeface="Arial" panose="020B0604020202020204" pitchFamily="34" charset="0"/>
              <a:buNone/>
              <a:defRPr kumimoji="1" sz="5457" kern="1200">
                <a:solidFill>
                  <a:schemeClr val="tx1"/>
                </a:solidFill>
                <a:latin typeface="+mn-lt"/>
                <a:ea typeface="+mn-ea"/>
                <a:cs typeface="+mn-cs"/>
              </a:defRPr>
            </a:lvl3pPr>
            <a:lvl4pPr marL="4157868"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4pPr>
            <a:lvl5pPr marL="5543824"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5pPr>
            <a:lvl6pPr marL="6929780"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6pPr>
            <a:lvl7pPr marL="8315736"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7pPr>
            <a:lvl8pPr marL="9701693"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8pPr>
            <a:lvl9pPr marL="11087649"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9pPr>
          </a:lstStyle>
          <a:p>
            <a:pPr marL="0" marR="0" lvl="0" indent="0" algn="l" defTabSz="685754" rtl="0" eaLnBrk="1" fontAlgn="auto" latinLnBrk="0" hangingPunct="1">
              <a:lnSpc>
                <a:spcPct val="90000"/>
              </a:lnSpc>
              <a:spcBef>
                <a:spcPts val="751"/>
              </a:spcBef>
              <a:spcAft>
                <a:spcPts val="0"/>
              </a:spcAft>
              <a:buClrTx/>
              <a:buSzTx/>
              <a:buFont typeface="Arial" panose="020B0604020202020204" pitchFamily="34" charset="0"/>
              <a:buNone/>
              <a:tabLst/>
              <a:defRPr/>
            </a:pPr>
            <a:r>
              <a:rPr kumimoji="1" lang="en-US" altLang="ja-JP" sz="991"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sz="991"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大目標</a:t>
            </a:r>
            <a:r>
              <a:rPr kumimoji="1" lang="en-US" altLang="ja-JP" sz="991"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p>
          <a:p>
            <a:pPr marL="0" marR="0" lvl="0" indent="0" algn="l" defTabSz="685754" rtl="0" eaLnBrk="1" fontAlgn="auto" latinLnBrk="0" hangingPunct="1">
              <a:lnSpc>
                <a:spcPct val="90000"/>
              </a:lnSpc>
              <a:spcBef>
                <a:spcPts val="751"/>
              </a:spcBef>
              <a:spcAft>
                <a:spcPts val="0"/>
              </a:spcAft>
              <a:buClrTx/>
              <a:buSzTx/>
              <a:buFont typeface="Arial" panose="020B0604020202020204" pitchFamily="34" charset="0"/>
              <a:buNone/>
              <a:tabLst/>
              <a:defRPr/>
            </a:pPr>
            <a:r>
              <a:rPr kumimoji="1" lang="ja-JP" altLang="en-US" sz="1089"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聞き役対話システムの実現</a:t>
            </a:r>
            <a:endParaRPr kumimoji="1" lang="en-US" altLang="ja-JP" sz="1089" b="1" i="0" u="sng"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l" defTabSz="685754" rtl="0" eaLnBrk="1" fontAlgn="auto" latinLnBrk="0" hangingPunct="1">
              <a:lnSpc>
                <a:spcPct val="90000"/>
              </a:lnSpc>
              <a:spcBef>
                <a:spcPts val="751"/>
              </a:spcBef>
              <a:spcAft>
                <a:spcPts val="0"/>
              </a:spcAft>
              <a:buClrTx/>
              <a:buSzTx/>
              <a:buFont typeface="Arial" panose="020B0604020202020204" pitchFamily="34" charset="0"/>
              <a:buNone/>
              <a:tabLst/>
              <a:defRPr/>
            </a:pPr>
            <a:r>
              <a:rPr kumimoji="1" lang="en-US" altLang="ja-JP" sz="900" b="1" i="0" u="none" strike="noStrike" kern="1200" cap="none" spc="0" normalizeH="0" baseline="0" noProof="0" dirty="0" smtClean="0">
                <a:ln>
                  <a:noFill/>
                </a:ln>
                <a:solidFill>
                  <a:prstClr val="black"/>
                </a:solidFill>
                <a:effectLst/>
                <a:uLnTx/>
                <a:uFillTx/>
                <a:latin typeface="游ゴシック" panose="020B0400000000000000" pitchFamily="50" charset="-128"/>
                <a:ea typeface="游ゴシック" panose="020B0400000000000000" pitchFamily="50" charset="-128"/>
                <a:cs typeface="+mn-cs"/>
              </a:rPr>
              <a:t>- </a:t>
            </a:r>
            <a:r>
              <a:rPr kumimoji="1" lang="ja-JP" altLang="en-US" sz="800" b="1" i="0" u="none" strike="noStrike" kern="1200" cap="none" spc="0" normalizeH="0" baseline="0" noProof="0" dirty="0" smtClean="0">
                <a:ln>
                  <a:noFill/>
                </a:ln>
                <a:solidFill>
                  <a:prstClr val="black"/>
                </a:solidFill>
                <a:effectLst/>
                <a:uLnTx/>
                <a:uFillTx/>
                <a:latin typeface="游ゴシック" panose="020B0400000000000000" pitchFamily="50" charset="-128"/>
                <a:ea typeface="游ゴシック" panose="020B0400000000000000" pitchFamily="50" charset="-128"/>
                <a:cs typeface="+mn-cs"/>
              </a:rPr>
              <a:t>システム発話列のみをコントロール</a:t>
            </a:r>
            <a:endParaRPr kumimoji="1" lang="en-US" altLang="ja-JP" sz="8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a:p>
            <a:pPr marL="0" marR="0" lvl="0" indent="0" algn="l" defTabSz="685754" rtl="0" eaLnBrk="1" fontAlgn="auto" latinLnBrk="0" hangingPunct="1">
              <a:lnSpc>
                <a:spcPct val="90000"/>
              </a:lnSpc>
              <a:spcBef>
                <a:spcPts val="751"/>
              </a:spcBef>
              <a:spcAft>
                <a:spcPts val="0"/>
              </a:spcAft>
              <a:buClrTx/>
              <a:buSzTx/>
              <a:buFont typeface="Arial" panose="020B0604020202020204" pitchFamily="34" charset="0"/>
              <a:buNone/>
              <a:tabLst/>
              <a:defRPr/>
            </a:pPr>
            <a:r>
              <a:rPr kumimoji="1" lang="en-US" altLang="ja-JP" sz="867"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sz="867"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小目標</a:t>
            </a:r>
            <a:r>
              <a:rPr kumimoji="1" lang="en-US" altLang="ja-JP" sz="867"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endParaRPr kumimoji="1" lang="en-US" altLang="ja-JP" sz="867"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169662" marR="0" lvl="0" indent="-169662" algn="l" defTabSz="685754" rtl="0" eaLnBrk="1" fontAlgn="auto" latinLnBrk="0" hangingPunct="1">
              <a:lnSpc>
                <a:spcPct val="90000"/>
              </a:lnSpc>
              <a:spcBef>
                <a:spcPts val="751"/>
              </a:spcBef>
              <a:spcAft>
                <a:spcPts val="0"/>
              </a:spcAft>
              <a:buClrTx/>
              <a:buSzTx/>
              <a:buFont typeface="Wingdings" pitchFamily="2" charset="2"/>
              <a:buChar char="l"/>
              <a:tabLst/>
              <a:defRPr/>
            </a:pPr>
            <a:r>
              <a:rPr kumimoji="1" lang="ja-JP" altLang="en-US" sz="867"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文脈的に適切な発話選択</a:t>
            </a:r>
            <a:endParaRPr kumimoji="1" lang="en-US" altLang="ja-JP" sz="867" b="1" i="0" u="sng"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217184" marR="0" lvl="1" indent="125676" algn="l" defTabSz="685754" rtl="0" eaLnBrk="1" fontAlgn="auto" latinLnBrk="0" hangingPunct="1">
              <a:lnSpc>
                <a:spcPct val="90000"/>
              </a:lnSpc>
              <a:spcBef>
                <a:spcPts val="375"/>
              </a:spcBef>
              <a:spcAft>
                <a:spcPts val="0"/>
              </a:spcAft>
              <a:buClrTx/>
              <a:buSzTx/>
              <a:buFont typeface="Wingdings" pitchFamily="2" charset="2"/>
              <a:buChar char="Ø"/>
              <a:tabLst/>
              <a:defRPr/>
            </a:pPr>
            <a:r>
              <a:rPr kumimoji="1" lang="ja-JP" altLang="en-US" sz="867"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システム発話間の整合性を</a:t>
            </a:r>
            <a:r>
              <a:rPr kumimoji="1" lang="ja-JP" altLang="en-US" sz="867" b="1" i="0" u="sng"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重視</a:t>
            </a:r>
            <a:r>
              <a:rPr kumimoji="1" lang="ja-JP" altLang="en-US" sz="867"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した発話選択</a:t>
            </a:r>
            <a:r>
              <a:rPr kumimoji="1" lang="en-US" altLang="ja-JP" sz="867"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
            </a:r>
            <a:br>
              <a:rPr kumimoji="1" lang="en-US" altLang="ja-JP" sz="867"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br>
            <a:r>
              <a:rPr kumimoji="1" lang="en-US" altLang="ja-JP" sz="867"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    </a:t>
            </a:r>
            <a:r>
              <a:rPr kumimoji="1" lang="ja-JP" altLang="en-US" sz="867"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→以前</a:t>
            </a:r>
            <a:r>
              <a:rPr kumimoji="1" lang="en-US" altLang="ja-JP" sz="867"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Q</a:t>
            </a:r>
            <a:r>
              <a:rPr kumimoji="1" lang="ja-JP" altLang="en-US" sz="867"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学習によって実装</a:t>
            </a:r>
            <a:endParaRPr kumimoji="1" lang="en-US" altLang="ja-JP" sz="867"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41386" marR="0" lvl="0" indent="-141386" algn="l" defTabSz="685754" rtl="0" eaLnBrk="1" fontAlgn="auto" latinLnBrk="0" hangingPunct="1">
              <a:lnSpc>
                <a:spcPct val="90000"/>
              </a:lnSpc>
              <a:spcBef>
                <a:spcPts val="751"/>
              </a:spcBef>
              <a:spcAft>
                <a:spcPts val="0"/>
              </a:spcAft>
              <a:buClrTx/>
              <a:buSzTx/>
              <a:buFont typeface="Wingdings" pitchFamily="2" charset="2"/>
              <a:buChar char="l"/>
              <a:tabLst/>
              <a:defRPr/>
            </a:pPr>
            <a:r>
              <a:rPr kumimoji="1" lang="ja-JP" altLang="en-US" sz="867"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将来的に</a:t>
            </a:r>
            <a:r>
              <a:rPr kumimoji="1" lang="ja-JP" altLang="en-US" sz="867"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より多くの</a:t>
            </a:r>
            <a:r>
              <a:rPr kumimoji="1" lang="ja-JP" altLang="en-US" sz="867"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ユーザ</a:t>
            </a:r>
            <a:r>
              <a:rPr kumimoji="1" lang="ja-JP" altLang="en-US" sz="867"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状態を考慮したい</a:t>
            </a:r>
            <a:endParaRPr kumimoji="1" lang="en-US" altLang="ja-JP" sz="867"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354250" marR="0" lvl="1" indent="-120964" algn="l" defTabSz="685754" rtl="0" eaLnBrk="1" fontAlgn="auto" latinLnBrk="0" hangingPunct="1">
              <a:lnSpc>
                <a:spcPct val="90000"/>
              </a:lnSpc>
              <a:spcBef>
                <a:spcPts val="375"/>
              </a:spcBef>
              <a:spcAft>
                <a:spcPts val="0"/>
              </a:spcAft>
              <a:buClrTx/>
              <a:buSzTx/>
              <a:buFont typeface="Wingdings" pitchFamily="2" charset="2"/>
              <a:buChar char="Ø"/>
              <a:tabLst/>
              <a:defRPr/>
            </a:pPr>
            <a:r>
              <a:rPr kumimoji="1" lang="ja-JP" altLang="en-US" sz="867" b="1" i="0" u="none" strike="noStrike" kern="1200" cap="none" spc="0" normalizeH="0" baseline="0" noProof="0" dirty="0">
                <a:ln>
                  <a:noFill/>
                </a:ln>
                <a:solidFill>
                  <a:srgbClr val="5B9BD5"/>
                </a:solidFill>
                <a:effectLst/>
                <a:uLnTx/>
                <a:uFillTx/>
                <a:latin typeface="Calibri" panose="020F0502020204030204"/>
                <a:ea typeface="游ゴシック" panose="020B0400000000000000" pitchFamily="50" charset="-128"/>
                <a:cs typeface="+mn-cs"/>
              </a:rPr>
              <a:t>表</a:t>
            </a:r>
            <a:r>
              <a:rPr kumimoji="1" lang="ja-JP" altLang="en-US" sz="867" b="1" i="0" u="none"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形式で</a:t>
            </a:r>
            <a:r>
              <a:rPr kumimoji="1" lang="en-US" altLang="ja-JP" sz="867" b="1" i="0" u="none"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Q</a:t>
            </a:r>
            <a:r>
              <a:rPr kumimoji="1" lang="ja-JP" altLang="en-US" sz="867" b="1" i="0" u="none"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関数を表現するのは困難</a:t>
            </a:r>
            <a:r>
              <a:rPr kumimoji="1" lang="en-US" altLang="ja-JP" sz="867" b="1" i="0" u="none"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(Q</a:t>
            </a:r>
            <a:r>
              <a:rPr kumimoji="1" lang="ja-JP" altLang="en-US" sz="867" b="1" i="0" u="none"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学習</a:t>
            </a:r>
            <a:r>
              <a:rPr kumimoji="1" lang="en-US" altLang="ja-JP" sz="867" b="1" i="0" u="none"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a:t>
            </a:r>
          </a:p>
          <a:p>
            <a:pPr marL="354250" marR="0" lvl="1" indent="-120964" algn="l" defTabSz="685754" rtl="0" eaLnBrk="1" fontAlgn="auto" latinLnBrk="0" hangingPunct="1">
              <a:lnSpc>
                <a:spcPct val="90000"/>
              </a:lnSpc>
              <a:spcBef>
                <a:spcPts val="375"/>
              </a:spcBef>
              <a:spcAft>
                <a:spcPts val="0"/>
              </a:spcAft>
              <a:buClrTx/>
              <a:buSzTx/>
              <a:buFont typeface="Wingdings" pitchFamily="2" charset="2"/>
              <a:buChar char="Ø"/>
              <a:tabLst/>
              <a:defRPr/>
            </a:pPr>
            <a:r>
              <a:rPr kumimoji="1" lang="en-US" altLang="ja-JP" sz="867"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Q</a:t>
            </a:r>
            <a:r>
              <a:rPr kumimoji="1" lang="ja-JP" altLang="en-US" sz="867"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関数をニューラルネットで表現</a:t>
            </a:r>
            <a:endParaRPr kumimoji="1" lang="en-US" altLang="ja-JP" sz="867"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endParaRPr>
          </a:p>
          <a:p>
            <a:pPr marL="354250" marR="0" lvl="1" indent="-120964" algn="l" defTabSz="685754" rtl="0" eaLnBrk="1" fontAlgn="auto" latinLnBrk="0" hangingPunct="1">
              <a:lnSpc>
                <a:spcPct val="90000"/>
              </a:lnSpc>
              <a:spcBef>
                <a:spcPts val="375"/>
              </a:spcBef>
              <a:spcAft>
                <a:spcPts val="0"/>
              </a:spcAft>
              <a:buClrTx/>
              <a:buSzTx/>
              <a:buFont typeface="Wingdings" pitchFamily="2" charset="2"/>
              <a:buChar char="Ø"/>
              <a:tabLst/>
              <a:defRPr/>
            </a:pPr>
            <a:endParaRPr kumimoji="1" lang="en-US" altLang="ja-JP" sz="867"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7" name="角丸四角形 6">
            <a:extLst>
              <a:ext uri="{FF2B5EF4-FFF2-40B4-BE49-F238E27FC236}">
                <a16:creationId xmlns:a16="http://schemas.microsoft.com/office/drawing/2014/main" id="{589E9D27-2977-3A41-9968-A06DC3B0F123}"/>
              </a:ext>
            </a:extLst>
          </p:cNvPr>
          <p:cNvSpPr/>
          <p:nvPr/>
        </p:nvSpPr>
        <p:spPr>
          <a:xfrm>
            <a:off x="8075612" y="649483"/>
            <a:ext cx="3733949" cy="299423"/>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212"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実験</a:t>
            </a:r>
            <a:r>
              <a:rPr kumimoji="1" lang="en-US" altLang="ja-JP" sz="1212"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 DQN</a:t>
            </a:r>
            <a:r>
              <a:rPr kumimoji="1" lang="ja-JP" altLang="en-US" sz="1212"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を用いた従来手法の再現</a:t>
            </a:r>
            <a:endParaRPr kumimoji="1" lang="ja-JP" altLang="en-US" sz="1212"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9" name="コンテンツ プレースホルダー 2">
            <a:extLst>
              <a:ext uri="{FF2B5EF4-FFF2-40B4-BE49-F238E27FC236}">
                <a16:creationId xmlns:a16="http://schemas.microsoft.com/office/drawing/2014/main" id="{DF911A93-A3EC-BA48-A731-8C6718578F36}"/>
              </a:ext>
            </a:extLst>
          </p:cNvPr>
          <p:cNvSpPr txBox="1">
            <a:spLocks/>
          </p:cNvSpPr>
          <p:nvPr/>
        </p:nvSpPr>
        <p:spPr>
          <a:xfrm>
            <a:off x="4116388" y="3334624"/>
            <a:ext cx="2192133" cy="1019741"/>
          </a:xfrm>
          <a:prstGeom prst="rect">
            <a:avLst/>
          </a:prstGeom>
        </p:spPr>
        <p:txBody>
          <a:bodyPr vert="horz" lIns="22623" tIns="11312" rIns="22623" bIns="11312" numCol="1" rtlCol="0">
            <a:noAutofit/>
          </a:bodyPr>
          <a:lstStyle>
            <a:lvl1pPr marL="0" indent="0" algn="ctr" defTabSz="2771912" rtl="0" eaLnBrk="1" latinLnBrk="0" hangingPunct="1">
              <a:lnSpc>
                <a:spcPct val="90000"/>
              </a:lnSpc>
              <a:spcBef>
                <a:spcPts val="3031"/>
              </a:spcBef>
              <a:buFont typeface="Arial" panose="020B0604020202020204" pitchFamily="34" charset="0"/>
              <a:buNone/>
              <a:defRPr kumimoji="1" sz="7275" kern="1200">
                <a:solidFill>
                  <a:schemeClr val="tx1"/>
                </a:solidFill>
                <a:latin typeface="+mn-lt"/>
                <a:ea typeface="+mn-ea"/>
                <a:cs typeface="+mn-cs"/>
              </a:defRPr>
            </a:lvl1pPr>
            <a:lvl2pPr marL="1385956" indent="0" algn="ctr" defTabSz="2771912" rtl="0" eaLnBrk="1" latinLnBrk="0" hangingPunct="1">
              <a:lnSpc>
                <a:spcPct val="90000"/>
              </a:lnSpc>
              <a:spcBef>
                <a:spcPts val="1516"/>
              </a:spcBef>
              <a:buFont typeface="Arial" panose="020B0604020202020204" pitchFamily="34" charset="0"/>
              <a:buNone/>
              <a:defRPr kumimoji="1" sz="6063" kern="1200">
                <a:solidFill>
                  <a:schemeClr val="tx1"/>
                </a:solidFill>
                <a:latin typeface="+mn-lt"/>
                <a:ea typeface="+mn-ea"/>
                <a:cs typeface="+mn-cs"/>
              </a:defRPr>
            </a:lvl2pPr>
            <a:lvl3pPr marL="2771912" indent="0" algn="ctr" defTabSz="2771912" rtl="0" eaLnBrk="1" latinLnBrk="0" hangingPunct="1">
              <a:lnSpc>
                <a:spcPct val="90000"/>
              </a:lnSpc>
              <a:spcBef>
                <a:spcPts val="1516"/>
              </a:spcBef>
              <a:buFont typeface="Arial" panose="020B0604020202020204" pitchFamily="34" charset="0"/>
              <a:buNone/>
              <a:defRPr kumimoji="1" sz="5457" kern="1200">
                <a:solidFill>
                  <a:schemeClr val="tx1"/>
                </a:solidFill>
                <a:latin typeface="+mn-lt"/>
                <a:ea typeface="+mn-ea"/>
                <a:cs typeface="+mn-cs"/>
              </a:defRPr>
            </a:lvl3pPr>
            <a:lvl4pPr marL="4157868"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4pPr>
            <a:lvl5pPr marL="5543824"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5pPr>
            <a:lvl6pPr marL="6929780"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6pPr>
            <a:lvl7pPr marL="8315736"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7pPr>
            <a:lvl8pPr marL="9701693"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8pPr>
            <a:lvl9pPr marL="11087649"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9pPr>
          </a:lstStyle>
          <a:p>
            <a:pPr marL="0" marR="0" lvl="0" indent="0" algn="l" defTabSz="68575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状態をニューラルネットで扱える形にする</a:t>
            </a:r>
            <a:endPar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249388" marR="0" lvl="1" indent="-88366" algn="l" defTabSz="685754" rtl="0" eaLnBrk="1" fontAlgn="auto" latinLnBrk="0" hangingPunct="1">
              <a:lnSpc>
                <a:spcPct val="100000"/>
              </a:lnSpc>
              <a:spcBef>
                <a:spcPts val="0"/>
              </a:spcBef>
              <a:spcAft>
                <a:spcPts val="0"/>
              </a:spcAft>
              <a:buClrTx/>
              <a:buSzTx/>
              <a:buFont typeface="Wingdings" pitchFamily="2" charset="2"/>
              <a:buChar char="Ø"/>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システム発話</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ID(</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対話行為含む</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p>
          <a:p>
            <a:pPr marL="161022" marR="0" lvl="1" indent="0" algn="l" defTabSz="68575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en-US" altLang="ja-JP" sz="792"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ID</a:t>
            </a:r>
            <a:r>
              <a:rPr kumimoji="1" lang="ja-JP" altLang="en-US" sz="792"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をそのまま用いる</a:t>
            </a:r>
            <a:r>
              <a:rPr kumimoji="1" lang="en-US" altLang="ja-JP" sz="792"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a:t>
            </a:r>
          </a:p>
          <a:p>
            <a:pPr marL="161022" marR="0" lvl="1" indent="0" algn="l" defTabSz="68575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792" b="1"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50" charset="-128"/>
                <a:cs typeface="+mn-cs"/>
              </a:rPr>
              <a:t>　</a:t>
            </a:r>
            <a:r>
              <a:rPr kumimoji="1" lang="ja-JP" altLang="en-US" sz="792"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　</a:t>
            </a:r>
            <a:r>
              <a:rPr kumimoji="1" lang="en-US" altLang="ja-JP" sz="792"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- 0~37</a:t>
            </a:r>
            <a:r>
              <a:rPr kumimoji="1" lang="ja-JP" altLang="en-US" sz="792" b="1" i="0" u="none" strike="noStrike" kern="1200" cap="none" spc="0" normalizeH="0" baseline="0" noProof="0" dirty="0" err="1" smtClean="0">
                <a:ln>
                  <a:noFill/>
                </a:ln>
                <a:solidFill>
                  <a:srgbClr val="4472C4"/>
                </a:solidFill>
                <a:effectLst/>
                <a:uLnTx/>
                <a:uFillTx/>
                <a:latin typeface="Calibri" panose="020F0502020204030204"/>
                <a:ea typeface="游ゴシック" panose="020B0400000000000000" pitchFamily="50" charset="-128"/>
                <a:cs typeface="+mn-cs"/>
              </a:rPr>
              <a:t>の整</a:t>
            </a:r>
            <a:r>
              <a:rPr kumimoji="1" lang="ja-JP" altLang="en-US" sz="792"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数番号を</a:t>
            </a:r>
            <a:r>
              <a:rPr kumimoji="1" lang="en-US" altLang="ja-JP" sz="792"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0~1</a:t>
            </a:r>
            <a:r>
              <a:rPr kumimoji="1" lang="ja-JP" altLang="en-US" sz="792"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に正規化</a:t>
            </a:r>
            <a:endParaRPr kumimoji="1" lang="en-US" altLang="ja-JP" sz="792"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endParaRPr>
          </a:p>
          <a:p>
            <a:pPr marL="161022" marR="0" lvl="1" indent="0" algn="l" defTabSz="68575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en-US" altLang="ja-JP" sz="792"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one-hot</a:t>
            </a:r>
            <a:r>
              <a:rPr kumimoji="1" lang="ja-JP" altLang="en-US" sz="792"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ベクトルで表現〇</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249388" marR="0" lvl="1" indent="-88366" algn="l" defTabSz="685754" rtl="0" eaLnBrk="1" fontAlgn="auto" latinLnBrk="0" hangingPunct="1">
              <a:lnSpc>
                <a:spcPct val="100000"/>
              </a:lnSpc>
              <a:spcBef>
                <a:spcPts val="0"/>
              </a:spcBef>
              <a:spcAft>
                <a:spcPts val="0"/>
              </a:spcAft>
              <a:buClrTx/>
              <a:buSzTx/>
              <a:buFont typeface="Wingdings" pitchFamily="2" charset="2"/>
              <a:buChar char="Ø"/>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ユーザ発話の特定名詞の有無</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61022" marR="0" lvl="1" indent="0" algn="l" defTabSz="68575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one-hot</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ベクトルで表現</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249388" marR="0" lvl="1" indent="-88366" algn="l" defTabSz="685754" rtl="0" eaLnBrk="1" fontAlgn="auto" latinLnBrk="0" hangingPunct="1">
              <a:lnSpc>
                <a:spcPct val="100000"/>
              </a:lnSpc>
              <a:spcBef>
                <a:spcPts val="0"/>
              </a:spcBef>
              <a:spcAft>
                <a:spcPts val="0"/>
              </a:spcAft>
              <a:buClrTx/>
              <a:buSzTx/>
              <a:buFont typeface="Wingdings" pitchFamily="2" charset="2"/>
              <a:buChar char="Ø"/>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ユーザ心象</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61022" marR="0" lvl="1" indent="0" algn="l" defTabSz="68575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→離散値で表現</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E846F95-797C-F74E-8EBB-280452AA248C}"/>
                  </a:ext>
                </a:extLst>
              </p:cNvPr>
              <p:cNvSpPr txBox="1"/>
              <p:nvPr/>
            </p:nvSpPr>
            <p:spPr>
              <a:xfrm>
                <a:off x="2202334" y="5660008"/>
                <a:ext cx="2033236" cy="1311256"/>
              </a:xfrm>
              <a:prstGeom prst="rect">
                <a:avLst/>
              </a:prstGeom>
              <a:noFill/>
            </p:spPr>
            <p:txBody>
              <a:bodyPr wrap="square" rtlCol="0">
                <a:spAutoFit/>
              </a:bodyPr>
              <a:lstStyle/>
              <a:p>
                <a:pPr marL="0" marR="0" lvl="0" indent="0" algn="l" defTabSz="113108" rtl="0" eaLnBrk="1" fontAlgn="auto" latinLnBrk="0" hangingPunct="1">
                  <a:lnSpc>
                    <a:spcPct val="100000"/>
                  </a:lnSpc>
                  <a:spcBef>
                    <a:spcPts val="0"/>
                  </a:spcBef>
                  <a:spcAft>
                    <a:spcPts val="0"/>
                  </a:spcAft>
                  <a:buClrTx/>
                  <a:buSzTx/>
                  <a:buFontTx/>
                  <a:buNone/>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状態と行動の関係から報酬</a:t>
                </a:r>
                <a14:m>
                  <m:oMath xmlns:m="http://schemas.openxmlformats.org/officeDocument/2006/math">
                    <m:sSub>
                      <m:sSubPr>
                        <m:ctrlPr>
                          <a:rPr kumimoji="1" lang="en-US" altLang="ja-JP" sz="792"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792" b="1" i="1" u="none" strike="noStrike" kern="1200" cap="none" spc="0" normalizeH="0" baseline="0" noProof="0" smtClean="0">
                            <a:ln>
                              <a:noFill/>
                            </a:ln>
                            <a:solidFill>
                              <a:prstClr val="black"/>
                            </a:solidFill>
                            <a:effectLst/>
                            <a:uLnTx/>
                            <a:uFillTx/>
                            <a:latin typeface="Cambria Math" panose="02040503050406030204" pitchFamily="18" charset="0"/>
                            <a:cs typeface="+mn-cs"/>
                          </a:rPr>
                          <m:t>𝒓</m:t>
                        </m:r>
                      </m:e>
                      <m:sub>
                        <m:r>
                          <a:rPr kumimoji="1" lang="en-US" altLang="ja-JP" sz="792" b="1" i="1" u="none" strike="noStrike" kern="1200" cap="none" spc="0" normalizeH="0" baseline="0" noProof="0" smtClean="0">
                            <a:ln>
                              <a:noFill/>
                            </a:ln>
                            <a:solidFill>
                              <a:prstClr val="black"/>
                            </a:solidFill>
                            <a:effectLst/>
                            <a:uLnTx/>
                            <a:uFillTx/>
                            <a:latin typeface="Cambria Math" panose="02040503050406030204" pitchFamily="18" charset="0"/>
                            <a:cs typeface="+mn-cs"/>
                          </a:rPr>
                          <m:t>𝒕</m:t>
                        </m:r>
                        <m:r>
                          <a:rPr kumimoji="1" lang="en-US" altLang="ja-JP" sz="792"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1" lang="en-US" altLang="ja-JP" sz="792" b="1" i="1" u="none" strike="noStrike" kern="1200" cap="none" spc="0" normalizeH="0" baseline="0" noProof="0" smtClean="0">
                            <a:ln>
                              <a:noFill/>
                            </a:ln>
                            <a:solidFill>
                              <a:prstClr val="black"/>
                            </a:solidFill>
                            <a:effectLst/>
                            <a:uLnTx/>
                            <a:uFillTx/>
                            <a:latin typeface="Cambria Math" panose="02040503050406030204" pitchFamily="18" charset="0"/>
                            <a:cs typeface="+mn-cs"/>
                          </a:rPr>
                          <m:t>𝟏</m:t>
                        </m:r>
                      </m:sub>
                    </m:sSub>
                  </m:oMath>
                </a14:m>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決定</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13108" marR="0" lvl="1" indent="0" algn="l" defTabSz="113108" rtl="0" eaLnBrk="1" fontAlgn="auto" latinLnBrk="0" hangingPunct="1">
                  <a:lnSpc>
                    <a:spcPct val="100000"/>
                  </a:lnSpc>
                  <a:spcBef>
                    <a:spcPts val="0"/>
                  </a:spcBef>
                  <a:spcAft>
                    <a:spcPts val="0"/>
                  </a:spcAft>
                  <a:buClrTx/>
                  <a:buSzTx/>
                  <a:buFontTx/>
                  <a:buNone/>
                  <a:tabLst/>
                  <a:defRPr/>
                </a:pP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1.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対話行為の整合性</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13108" marR="0" lvl="1" indent="0" algn="l" defTabSz="113108" rtl="0" eaLnBrk="1" fontAlgn="auto" latinLnBrk="0" hangingPunct="1">
                  <a:lnSpc>
                    <a:spcPct val="100000"/>
                  </a:lnSpc>
                  <a:spcBef>
                    <a:spcPts val="0"/>
                  </a:spcBef>
                  <a:spcAft>
                    <a:spcPts val="0"/>
                  </a:spcAft>
                  <a:buClrTx/>
                  <a:buSzTx/>
                  <a:buFontTx/>
                  <a:buNone/>
                  <a:tabLst/>
                  <a:defRPr/>
                </a:pP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例</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質問→応答なら正の報酬</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13108" marR="0" lvl="1" indent="0" algn="l" defTabSz="113108" rtl="0" eaLnBrk="1" fontAlgn="auto" latinLnBrk="0" hangingPunct="1">
                  <a:lnSpc>
                    <a:spcPct val="100000"/>
                  </a:lnSpc>
                  <a:spcBef>
                    <a:spcPts val="0"/>
                  </a:spcBef>
                  <a:spcAft>
                    <a:spcPts val="0"/>
                  </a:spcAft>
                  <a:buClrTx/>
                  <a:buSzTx/>
                  <a:buFontTx/>
                  <a:buNone/>
                  <a:tabLst/>
                  <a:defRPr/>
                </a:pP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2.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指示語の整合性</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13108" marR="0" lvl="1" indent="0" algn="l" defTabSz="113108" rtl="0" eaLnBrk="1" fontAlgn="auto" latinLnBrk="0" hangingPunct="1">
                  <a:lnSpc>
                    <a:spcPct val="100000"/>
                  </a:lnSpc>
                  <a:spcBef>
                    <a:spcPts val="0"/>
                  </a:spcBef>
                  <a:spcAft>
                    <a:spcPts val="0"/>
                  </a:spcAft>
                  <a:buClrTx/>
                  <a:buSzTx/>
                  <a:buFontTx/>
                  <a:buNone/>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例</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指示語の対象があれば正の報酬</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13108" marR="0" lvl="1" indent="0" algn="l" defTabSz="113108" rtl="0" eaLnBrk="1" fontAlgn="auto" latinLnBrk="0" hangingPunct="1">
                  <a:lnSpc>
                    <a:spcPct val="100000"/>
                  </a:lnSpc>
                  <a:spcBef>
                    <a:spcPts val="0"/>
                  </a:spcBef>
                  <a:spcAft>
                    <a:spcPts val="0"/>
                  </a:spcAft>
                  <a:buClrTx/>
                  <a:buSzTx/>
                  <a:buFontTx/>
                  <a:buNone/>
                  <a:tabLst/>
                  <a:defRPr/>
                </a:pP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3.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発話内容の整合性</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13108" marR="0" lvl="1" indent="0" algn="l" defTabSz="113108" rtl="0" eaLnBrk="1" fontAlgn="auto" latinLnBrk="0" hangingPunct="1">
                  <a:lnSpc>
                    <a:spcPct val="100000"/>
                  </a:lnSpc>
                  <a:spcBef>
                    <a:spcPts val="0"/>
                  </a:spcBef>
                  <a:spcAft>
                    <a:spcPts val="0"/>
                  </a:spcAft>
                  <a:buClrTx/>
                  <a:buSzTx/>
                  <a:buFontTx/>
                  <a:buNone/>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あらかじめ人手で設定</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13108" marR="0" lvl="1" indent="0" algn="l" defTabSz="113108" rtl="0" eaLnBrk="1" fontAlgn="auto" latinLnBrk="0" hangingPunct="1">
                  <a:lnSpc>
                    <a:spcPct val="100000"/>
                  </a:lnSpc>
                  <a:spcBef>
                    <a:spcPts val="0"/>
                  </a:spcBef>
                  <a:spcAft>
                    <a:spcPts val="0"/>
                  </a:spcAft>
                  <a:buClrTx/>
                  <a:buSzTx/>
                  <a:buFontTx/>
                  <a:buNone/>
                  <a:tabLst/>
                  <a:defRPr/>
                </a:pP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4.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心象</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l" defTabSz="113108" rtl="0" eaLnBrk="1" fontAlgn="auto" latinLnBrk="0" hangingPunct="1">
                  <a:lnSpc>
                    <a:spcPct val="100000"/>
                  </a:lnSpc>
                  <a:spcBef>
                    <a:spcPts val="0"/>
                  </a:spcBef>
                  <a:spcAft>
                    <a:spcPts val="0"/>
                  </a:spcAft>
                  <a:buClrTx/>
                  <a:buSzTx/>
                  <a:buFontTx/>
                  <a:buNone/>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例</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高いなら正の報酬</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p>
              <a:p>
                <a:pPr marL="254494" marR="0" lvl="1" indent="-141386" algn="l" defTabSz="113108" rtl="0" eaLnBrk="1" fontAlgn="auto" latinLnBrk="0" hangingPunct="1">
                  <a:lnSpc>
                    <a:spcPct val="100000"/>
                  </a:lnSpc>
                  <a:spcBef>
                    <a:spcPts val="0"/>
                  </a:spcBef>
                  <a:spcAft>
                    <a:spcPts val="0"/>
                  </a:spcAft>
                  <a:buClrTx/>
                  <a:buSzTx/>
                  <a:buFont typeface="Wingdings" pitchFamily="2" charset="2"/>
                  <a:buChar char="Ø"/>
                  <a:tabLst/>
                  <a:defRPr/>
                </a:pPr>
                <a:endPar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mc:Choice>
        <mc:Fallback xmlns="">
          <p:sp>
            <p:nvSpPr>
              <p:cNvPr id="10" name="テキスト ボックス 9">
                <a:extLst>
                  <a:ext uri="{FF2B5EF4-FFF2-40B4-BE49-F238E27FC236}">
                    <a16:creationId xmlns:a16="http://schemas.microsoft.com/office/drawing/2014/main" id="{0E846F95-797C-F74E-8EBB-280452AA248C}"/>
                  </a:ext>
                </a:extLst>
              </p:cNvPr>
              <p:cNvSpPr txBox="1">
                <a:spLocks noRot="1" noChangeAspect="1" noMove="1" noResize="1" noEditPoints="1" noAdjustHandles="1" noChangeArrowheads="1" noChangeShapeType="1" noTextEdit="1"/>
              </p:cNvSpPr>
              <p:nvPr/>
            </p:nvSpPr>
            <p:spPr>
              <a:xfrm>
                <a:off x="2202334" y="5660008"/>
                <a:ext cx="2033236" cy="1311256"/>
              </a:xfrm>
              <a:prstGeom prst="rect">
                <a:avLst/>
              </a:prstGeom>
              <a:blipFill>
                <a:blip r:embed="rId5"/>
                <a:stretch>
                  <a:fillRect/>
                </a:stretch>
              </a:blipFill>
            </p:spPr>
            <p:txBody>
              <a:bodyPr/>
              <a:lstStyle/>
              <a:p>
                <a:r>
                  <a:rPr lang="ja-JP" altLang="en-US">
                    <a:noFill/>
                  </a:rPr>
                  <a:t> </a:t>
                </a:r>
              </a:p>
            </p:txBody>
          </p:sp>
        </mc:Fallback>
      </mc:AlternateContent>
      <p:sp>
        <p:nvSpPr>
          <p:cNvPr id="17" name="角丸四角形 16">
            <a:extLst>
              <a:ext uri="{FF2B5EF4-FFF2-40B4-BE49-F238E27FC236}">
                <a16:creationId xmlns:a16="http://schemas.microsoft.com/office/drawing/2014/main" id="{8AA97DEA-BC05-B549-996F-8F911183A4E6}"/>
              </a:ext>
            </a:extLst>
          </p:cNvPr>
          <p:cNvSpPr/>
          <p:nvPr/>
        </p:nvSpPr>
        <p:spPr>
          <a:xfrm>
            <a:off x="4116388" y="3088831"/>
            <a:ext cx="833117" cy="224819"/>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089"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入力</a:t>
            </a:r>
            <a:r>
              <a:rPr kumimoji="1" lang="ja-JP" altLang="en-US" sz="1089"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表現</a:t>
            </a:r>
            <a:endParaRPr kumimoji="1" lang="ja-JP" altLang="en-US" sz="1089"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5" name="角丸四角形 24">
            <a:extLst>
              <a:ext uri="{FF2B5EF4-FFF2-40B4-BE49-F238E27FC236}">
                <a16:creationId xmlns:a16="http://schemas.microsoft.com/office/drawing/2014/main" id="{CFAFAF28-D237-BF49-B7B0-831CB54C457C}"/>
              </a:ext>
            </a:extLst>
          </p:cNvPr>
          <p:cNvSpPr/>
          <p:nvPr/>
        </p:nvSpPr>
        <p:spPr>
          <a:xfrm>
            <a:off x="8075613" y="1649219"/>
            <a:ext cx="998971" cy="174506"/>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089"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実験条件</a:t>
            </a:r>
          </a:p>
        </p:txBody>
      </p:sp>
      <p:sp>
        <p:nvSpPr>
          <p:cNvPr id="29" name="テキスト ボックス 28">
            <a:extLst>
              <a:ext uri="{FF2B5EF4-FFF2-40B4-BE49-F238E27FC236}">
                <a16:creationId xmlns:a16="http://schemas.microsoft.com/office/drawing/2014/main" id="{8F5EAAAF-C24B-AC44-8A4B-CD72BDA3D724}"/>
              </a:ext>
            </a:extLst>
          </p:cNvPr>
          <p:cNvSpPr txBox="1"/>
          <p:nvPr/>
        </p:nvSpPr>
        <p:spPr>
          <a:xfrm>
            <a:off x="8075613" y="1835079"/>
            <a:ext cx="3382217" cy="945580"/>
          </a:xfrm>
          <a:prstGeom prst="rect">
            <a:avLst/>
          </a:prstGeom>
          <a:noFill/>
        </p:spPr>
        <p:txBody>
          <a:bodyPr wrap="square" rtlCol="0">
            <a:spAutoFit/>
          </a:bodyPr>
          <a:lstStyle/>
          <a:p>
            <a:pPr marL="141386" marR="0" lvl="0" indent="-141386" algn="l" defTabSz="113108" rtl="0" eaLnBrk="1" fontAlgn="auto" latinLnBrk="0" hangingPunct="1">
              <a:lnSpc>
                <a:spcPct val="100000"/>
              </a:lnSpc>
              <a:spcBef>
                <a:spcPts val="0"/>
              </a:spcBef>
              <a:spcAft>
                <a:spcPts val="0"/>
              </a:spcAft>
              <a:buClrTx/>
              <a:buSzTx/>
              <a:buFont typeface="Wingdings" pitchFamily="2" charset="2"/>
              <a:buChar char="l"/>
              <a:tabLst/>
              <a:defRPr/>
            </a:pPr>
            <a:r>
              <a:rPr kumimoji="1" lang="ja-JP" altLang="en-US"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使用</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発話</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雑談対話コーパス</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Hazumi1902</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から</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70</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発話程度抜粋</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249388" marR="0" lvl="1" indent="-88366" algn="l" defTabSz="685754" rtl="0" eaLnBrk="1" fontAlgn="auto" latinLnBrk="0" hangingPunct="1">
              <a:lnSpc>
                <a:spcPct val="100000"/>
              </a:lnSpc>
              <a:spcBef>
                <a:spcPts val="0"/>
              </a:spcBef>
              <a:spcAft>
                <a:spcPts val="0"/>
              </a:spcAft>
              <a:buClrTx/>
              <a:buSzTx/>
              <a:buFont typeface="Wingdings" pitchFamily="2" charset="2"/>
              <a:buChar char="Ø"/>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発話内容に応じて</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ID</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付けして状態と行動に使用</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61022" marR="0" lvl="1" indent="0" algn="l" defTabSz="685754" rtl="0" eaLnBrk="1" fontAlgn="auto" latinLnBrk="0" hangingPunct="1">
              <a:lnSpc>
                <a:spcPct val="100000"/>
              </a:lnSpc>
              <a:spcBef>
                <a:spcPts val="0"/>
              </a:spcBef>
              <a:spcAft>
                <a:spcPts val="0"/>
              </a:spcAft>
              <a:buClrTx/>
              <a:buSzTx/>
              <a:buFontTx/>
              <a:buNone/>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→同じような発話は同一状態や同一行動に</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41386" marR="0" lvl="0" indent="-141386" algn="l" defTabSz="113108" rtl="0" eaLnBrk="1" fontAlgn="auto" latinLnBrk="0" hangingPunct="1">
              <a:lnSpc>
                <a:spcPct val="100000"/>
              </a:lnSpc>
              <a:spcBef>
                <a:spcPts val="0"/>
              </a:spcBef>
              <a:spcAft>
                <a:spcPts val="0"/>
              </a:spcAft>
              <a:buClrTx/>
              <a:buSzTx/>
              <a:buFont typeface="Wingdings" pitchFamily="2" charset="2"/>
              <a:buChar char="l"/>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学習環境</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ユーザモデルを用いる</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249388" marR="0" lvl="1" indent="-88366" algn="l" defTabSz="685754" rtl="0" eaLnBrk="1" fontAlgn="auto" latinLnBrk="0" hangingPunct="1">
              <a:lnSpc>
                <a:spcPct val="100000"/>
              </a:lnSpc>
              <a:spcBef>
                <a:spcPts val="0"/>
              </a:spcBef>
              <a:spcAft>
                <a:spcPts val="0"/>
              </a:spcAft>
              <a:buClrTx/>
              <a:buSzTx/>
              <a:buFont typeface="Wingdings" pitchFamily="2" charset="2"/>
              <a:buChar char="Ø"/>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選択システム発話に対してコーパス収集時のユーザ発話を返す</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249388" marR="0" lvl="1" indent="-88366" algn="l" defTabSz="685754" rtl="0" eaLnBrk="1" fontAlgn="auto" latinLnBrk="0" hangingPunct="1">
              <a:lnSpc>
                <a:spcPct val="100000"/>
              </a:lnSpc>
              <a:spcBef>
                <a:spcPts val="0"/>
              </a:spcBef>
              <a:spcAft>
                <a:spcPts val="0"/>
              </a:spcAft>
              <a:buClrTx/>
              <a:buSzTx/>
              <a:buFont typeface="Wingdings" pitchFamily="2" charset="2"/>
              <a:buChar char="Ø"/>
              <a:tabLst/>
              <a:defRPr/>
            </a:pPr>
            <a:r>
              <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10</a:t>
            </a:r>
            <a:r>
              <a:rPr kumimoji="1" lang="ja-JP" altLang="en-US"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交換で</a:t>
            </a:r>
            <a:r>
              <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1</a:t>
            </a:r>
            <a:r>
              <a:rPr kumimoji="1" lang="ja-JP" altLang="en-US"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エピソード</a:t>
            </a:r>
            <a:endPar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249388" marR="0" lvl="1" indent="-88366" algn="l" defTabSz="685754" rtl="0" eaLnBrk="1" fontAlgn="auto" latinLnBrk="0" hangingPunct="1">
              <a:lnSpc>
                <a:spcPct val="100000"/>
              </a:lnSpc>
              <a:spcBef>
                <a:spcPts val="0"/>
              </a:spcBef>
              <a:spcAft>
                <a:spcPts val="0"/>
              </a:spcAft>
              <a:buClrTx/>
              <a:buSzTx/>
              <a:buFont typeface="Wingdings" pitchFamily="2" charset="2"/>
              <a:buChar char="Ø"/>
              <a:tabLst/>
              <a:defRPr/>
            </a:pP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37" name="テキスト ボックス 36">
            <a:extLst>
              <a:ext uri="{FF2B5EF4-FFF2-40B4-BE49-F238E27FC236}">
                <a16:creationId xmlns:a16="http://schemas.microsoft.com/office/drawing/2014/main" id="{EAA01BB4-5C33-E24C-9FB2-6A1454713E31}"/>
              </a:ext>
            </a:extLst>
          </p:cNvPr>
          <p:cNvSpPr txBox="1"/>
          <p:nvPr/>
        </p:nvSpPr>
        <p:spPr>
          <a:xfrm>
            <a:off x="8075613" y="4739126"/>
            <a:ext cx="3527341" cy="214226"/>
          </a:xfrm>
          <a:prstGeom prst="rect">
            <a:avLst/>
          </a:prstGeom>
          <a:noFill/>
        </p:spPr>
        <p:txBody>
          <a:bodyPr wrap="square" rtlCol="0">
            <a:spAutoFit/>
          </a:bodyPr>
          <a:lstStyle/>
          <a:p>
            <a:pPr marL="171450" marR="0" lvl="0" indent="-171450" algn="l" defTabSz="11310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40" name="角丸四角形 39">
            <a:extLst>
              <a:ext uri="{FF2B5EF4-FFF2-40B4-BE49-F238E27FC236}">
                <a16:creationId xmlns:a16="http://schemas.microsoft.com/office/drawing/2014/main" id="{D2795BB9-BCB5-9147-A44B-FC21A5218785}"/>
              </a:ext>
            </a:extLst>
          </p:cNvPr>
          <p:cNvSpPr/>
          <p:nvPr/>
        </p:nvSpPr>
        <p:spPr>
          <a:xfrm>
            <a:off x="4116389" y="656365"/>
            <a:ext cx="3733650" cy="327046"/>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212"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深層強化学習</a:t>
            </a:r>
            <a:r>
              <a:rPr kumimoji="1" lang="en-US" altLang="ja-JP" sz="1212"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(DQN)</a:t>
            </a:r>
            <a:r>
              <a:rPr kumimoji="1" lang="ja-JP" altLang="en-US" sz="1212"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を用いた実装</a:t>
            </a:r>
            <a:endParaRPr kumimoji="1" lang="ja-JP" altLang="en-US" sz="1212"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1" name="角丸四角形 40">
            <a:extLst>
              <a:ext uri="{FF2B5EF4-FFF2-40B4-BE49-F238E27FC236}">
                <a16:creationId xmlns:a16="http://schemas.microsoft.com/office/drawing/2014/main" id="{589E9D27-2977-3A41-9968-A06DC3B0F123}"/>
              </a:ext>
            </a:extLst>
          </p:cNvPr>
          <p:cNvSpPr/>
          <p:nvPr/>
        </p:nvSpPr>
        <p:spPr>
          <a:xfrm>
            <a:off x="155575" y="3246539"/>
            <a:ext cx="3787251" cy="369115"/>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212"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従来</a:t>
            </a:r>
            <a:r>
              <a:rPr kumimoji="1" lang="en-US" altLang="ja-JP" sz="1212"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 </a:t>
            </a:r>
            <a:r>
              <a:rPr kumimoji="1" lang="ja-JP" altLang="en-US" sz="1212"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システム発話間の整合性を重視した発話選択</a:t>
            </a:r>
            <a:endParaRPr kumimoji="1" lang="ja-JP" altLang="en-US" sz="1212"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1F570B8-5518-004B-BAE0-70AD8EE9B180}"/>
                  </a:ext>
                </a:extLst>
              </p:cNvPr>
              <p:cNvSpPr txBox="1"/>
              <p:nvPr/>
            </p:nvSpPr>
            <p:spPr>
              <a:xfrm>
                <a:off x="155575" y="5264286"/>
                <a:ext cx="3960813" cy="353174"/>
              </a:xfrm>
              <a:prstGeom prst="rect">
                <a:avLst/>
              </a:prstGeom>
              <a:noFill/>
              <a:ln>
                <a:solidFill>
                  <a:schemeClr val="tx1"/>
                </a:solidFill>
              </a:ln>
            </p:spPr>
            <p:txBody>
              <a:bodyPr wrap="square" lIns="36000" tIns="0" rIns="0" bIns="0" rtlCol="0">
                <a:spAutoFit/>
              </a:bodyPr>
              <a:lstStyle/>
              <a:p>
                <a:pPr marL="0" marR="0" lvl="0" indent="0" algn="l" defTabSz="113108" rtl="0" eaLnBrk="1" fontAlgn="auto" latinLnBrk="0" hangingPunct="1">
                  <a:lnSpc>
                    <a:spcPct val="100000"/>
                  </a:lnSpc>
                  <a:spcBef>
                    <a:spcPts val="0"/>
                  </a:spcBef>
                  <a:spcAft>
                    <a:spcPts val="0"/>
                  </a:spcAft>
                  <a:buClrTx/>
                  <a:buSzTx/>
                  <a:buFontTx/>
                  <a:buNone/>
                  <a:tabLst/>
                  <a:defRPr/>
                </a:pPr>
                <a:r>
                  <a:rPr kumimoji="0" lang="en-US" altLang="ja-JP" sz="9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Q</a:t>
                </a:r>
                <a:r>
                  <a:rPr kumimoji="0" lang="ja-JP" altLang="en-US" sz="9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値更新</a:t>
                </a:r>
                <a:r>
                  <a:rPr kumimoji="0" lang="en-US" altLang="ja-JP" sz="9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14:m>
                  <m:oMath xmlns:m="http://schemas.openxmlformats.org/officeDocument/2006/math">
                    <m:r>
                      <a:rPr kumimoji="0" lang="en-US" altLang="ja-JP" sz="900" b="1"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𝐐</m:t>
                    </m:r>
                    <m:d>
                      <m:dPr>
                        <m:ctrlPr>
                          <a:rPr kumimoji="0" lang="pt-BR"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sSub>
                          <m:sSubPr>
                            <m:ctrlPr>
                              <a:rPr kumimoji="0" lang="en-US"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pt-BR"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𝒔</m:t>
                            </m:r>
                          </m:e>
                          <m:sub>
                            <m:r>
                              <a:rPr kumimoji="0" lang="pt-BR"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𝒕</m:t>
                            </m:r>
                            <m:r>
                              <a:rPr kumimoji="0" lang="en-US"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𝟏</m:t>
                            </m:r>
                          </m:sub>
                        </m:sSub>
                        <m:r>
                          <a:rPr kumimoji="0" lang="pt-BR"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sSub>
                          <m:sSubPr>
                            <m:ctrlPr>
                              <a:rPr kumimoji="0" lang="en-US"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pt-BR"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𝒂</m:t>
                            </m:r>
                          </m:e>
                          <m:sub>
                            <m:r>
                              <a:rPr kumimoji="0" lang="pt-BR"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𝒕</m:t>
                            </m:r>
                            <m:r>
                              <a:rPr kumimoji="0" lang="en-US"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𝟏</m:t>
                            </m:r>
                          </m:sub>
                        </m:sSub>
                      </m:e>
                    </m:d>
                    <m:r>
                      <a:rPr kumimoji="0" lang="pt-BR"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𝑸</m:t>
                    </m:r>
                    <m:d>
                      <m:dPr>
                        <m:ctrlPr>
                          <a:rPr kumimoji="0" lang="en-US"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sSub>
                          <m:sSubPr>
                            <m:ctrlPr>
                              <a:rPr kumimoji="0" lang="en-US"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𝒔</m:t>
                            </m:r>
                          </m:e>
                          <m:sub>
                            <m:r>
                              <a:rPr kumimoji="0" lang="en-US"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𝒕</m:t>
                            </m:r>
                          </m:sub>
                        </m:sSub>
                        <m:r>
                          <a:rPr kumimoji="0" lang="en-US"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sSub>
                          <m:sSubPr>
                            <m:ctrlPr>
                              <a:rPr kumimoji="0" lang="en-US"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𝒂</m:t>
                            </m:r>
                          </m:e>
                          <m:sub>
                            <m:r>
                              <a:rPr kumimoji="0" lang="en-US"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𝒕</m:t>
                            </m:r>
                          </m:sub>
                        </m:sSub>
                      </m:e>
                    </m:d>
                    <m:r>
                      <a:rPr kumimoji="0" lang="en-US"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𝜶</m:t>
                    </m:r>
                    <m:d>
                      <m:dPr>
                        <m:ctrlPr>
                          <a:rPr kumimoji="0" lang="en-US" altLang="ja-JP" sz="9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sSub>
                          <m:sSubPr>
                            <m:ctrlP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𝒓</m:t>
                            </m:r>
                          </m:e>
                          <m:sub>
                            <m: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𝒕</m:t>
                            </m:r>
                            <m: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𝟏</m:t>
                            </m:r>
                          </m:sub>
                        </m:sSub>
                        <m: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𝜸</m:t>
                        </m:r>
                        <m: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func>
                          <m:funcPr>
                            <m:ctrlPr>
                              <a:rPr kumimoji="0" lang="en-US"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funcPr>
                          <m:fName>
                            <m:limLow>
                              <m:limLowPr>
                                <m:ctrlPr>
                                  <a:rPr kumimoji="0" lang="en-US"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limLowPr>
                              <m:e>
                                <m:r>
                                  <m:rPr>
                                    <m:sty m:val="p"/>
                                  </m:rPr>
                                  <a:rPr kumimoji="0" lang="pt-BR" altLang="ja-JP" sz="900" b="0" i="0" u="none" strike="noStrike" kern="1200" cap="none" spc="0" normalizeH="0" baseline="0" noProof="0" dirty="0">
                                    <a:ln>
                                      <a:noFill/>
                                    </a:ln>
                                    <a:solidFill>
                                      <a:prstClr val="black"/>
                                    </a:solidFill>
                                    <a:effectLst/>
                                    <a:uLnTx/>
                                    <a:uFillTx/>
                                    <a:latin typeface="Cambria Math" panose="02040503050406030204" pitchFamily="18" charset="0"/>
                                    <a:cs typeface="+mn-cs"/>
                                  </a:rPr>
                                  <m:t>max</m:t>
                                </m:r>
                              </m:e>
                              <m:lim>
                                <m:r>
                                  <a:rPr kumimoji="0" lang="en-US"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𝒂</m:t>
                                </m:r>
                              </m:lim>
                            </m:limLow>
                          </m:fName>
                          <m:e>
                            <m:r>
                              <a:rPr kumimoji="0" lang="en-US"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𝑸</m:t>
                            </m:r>
                            <m:d>
                              <m:dPr>
                                <m:ctrlP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sSub>
                                  <m:sSubPr>
                                    <m:ctrlP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𝒔</m:t>
                                    </m:r>
                                  </m:e>
                                  <m:sub>
                                    <m: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𝒕</m:t>
                                    </m:r>
                                    <m: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𝟏</m:t>
                                    </m:r>
                                  </m:sub>
                                </m:sSub>
                                <m: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𝒂</m:t>
                                </m:r>
                              </m:e>
                            </m:d>
                            <m: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𝑸</m:t>
                            </m:r>
                            <m:d>
                              <m:dPr>
                                <m:ctrlP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sSub>
                                  <m:sSubPr>
                                    <m:ctrlP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𝒔</m:t>
                                    </m:r>
                                  </m:e>
                                  <m:sub>
                                    <m: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𝒕</m:t>
                                    </m:r>
                                  </m:sub>
                                </m:sSub>
                                <m: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sSub>
                                  <m:sSubPr>
                                    <m:ctrlP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𝒂</m:t>
                                    </m:r>
                                  </m:e>
                                  <m:sub>
                                    <m:r>
                                      <a:rPr kumimoji="0" lang="pt-BR" altLang="ja-JP" sz="900" b="1" i="1" u="none" strike="noStrike" kern="1200" cap="none" spc="0" normalizeH="0" baseline="0" noProof="0" dirty="0">
                                        <a:ln>
                                          <a:noFill/>
                                        </a:ln>
                                        <a:solidFill>
                                          <a:prstClr val="black"/>
                                        </a:solidFill>
                                        <a:effectLst/>
                                        <a:uLnTx/>
                                        <a:uFillTx/>
                                        <a:latin typeface="Cambria Math" panose="02040503050406030204" pitchFamily="18" charset="0"/>
                                        <a:cs typeface="+mn-cs"/>
                                      </a:rPr>
                                      <m:t>𝒕</m:t>
                                    </m:r>
                                  </m:sub>
                                </m:sSub>
                              </m:e>
                            </m:d>
                          </m:e>
                        </m:func>
                      </m:e>
                    </m:d>
                  </m:oMath>
                </a14:m>
                <a:endParaRPr kumimoji="0" lang="en-US" altLang="ja-JP" sz="9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0" marR="0" lvl="1" indent="0" algn="l" defTabSz="113108" rtl="0" eaLnBrk="1" fontAlgn="auto" latinLnBrk="0" hangingPunct="1">
                  <a:lnSpc>
                    <a:spcPct val="100000"/>
                  </a:lnSpc>
                  <a:spcBef>
                    <a:spcPts val="0"/>
                  </a:spcBef>
                  <a:spcAft>
                    <a:spcPts val="0"/>
                  </a:spcAft>
                  <a:buClrTx/>
                  <a:buSzTx/>
                  <a:buFontTx/>
                  <a:buNone/>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14:m>
                  <m:oMath xmlns:m="http://schemas.openxmlformats.org/officeDocument/2006/math">
                    <m:r>
                      <a:rPr kumimoji="1" lang="en-US" altLang="ja-JP" sz="792"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a:rPr kumimoji="1" lang="en-US" altLang="ja-JP" sz="792"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𝒕</m:t>
                    </m:r>
                    <m:r>
                      <a:rPr kumimoji="1" lang="en-US" altLang="ja-JP" sz="792"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a:rPr kumimoji="1" lang="ja-JP" altLang="en-US" sz="792"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現在のターン　</m:t>
                    </m:r>
                    <m:r>
                      <a:rPr kumimoji="1" lang="en-US" altLang="ja-JP" sz="792"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𝒕</m:t>
                    </m:r>
                    <m:r>
                      <a:rPr kumimoji="1" lang="en-US" altLang="ja-JP" sz="792"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1" lang="en-US" altLang="ja-JP" sz="792"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𝟏</m:t>
                    </m:r>
                    <m:r>
                      <a:rPr kumimoji="1" lang="en-US" altLang="ja-JP" sz="792"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a:rPr kumimoji="1" lang="ja-JP" altLang="en-US" sz="792"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次のターン</m:t>
                    </m:r>
                    <m:r>
                      <a:rPr kumimoji="1" lang="en-US" altLang="ja-JP" sz="792"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a:rPr kumimoji="1" lang="en-US" altLang="ja-JP" sz="792"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𝜸</m:t>
                    </m:r>
                    <m:r>
                      <a:rPr kumimoji="1" lang="en-US" altLang="ja-JP" sz="792"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1" lang="ja-JP" altLang="en-US" sz="792" b="1" i="1" u="none" strike="noStrike" kern="1200" cap="none" spc="0" normalizeH="0" baseline="0" noProof="0" dirty="0">
                        <a:ln>
                          <a:noFill/>
                        </a:ln>
                        <a:solidFill>
                          <a:prstClr val="black"/>
                        </a:solidFill>
                        <a:effectLst/>
                        <a:uLnTx/>
                        <a:uFillTx/>
                        <a:latin typeface="Cambria Math" panose="02040503050406030204" pitchFamily="18" charset="0"/>
                        <a:cs typeface="+mn-cs"/>
                      </a:rPr>
                      <m:t>割引率</m:t>
                    </m:r>
                    <m:r>
                      <a:rPr kumimoji="1" lang="en-US" altLang="ja-JP" sz="792"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a:rPr kumimoji="1" lang="en-US" altLang="ja-JP" sz="792"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𝜶</m:t>
                    </m:r>
                    <m:r>
                      <a:rPr kumimoji="1" lang="en-US" altLang="ja-JP" sz="792"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1" lang="ja-JP" altLang="en-US" sz="792" b="1" i="1" u="none" strike="noStrike" kern="1200" cap="none" spc="0" normalizeH="0" baseline="0" noProof="0" dirty="0">
                        <a:ln>
                          <a:noFill/>
                        </a:ln>
                        <a:solidFill>
                          <a:prstClr val="black"/>
                        </a:solidFill>
                        <a:effectLst/>
                        <a:uLnTx/>
                        <a:uFillTx/>
                        <a:latin typeface="Cambria Math" panose="02040503050406030204" pitchFamily="18" charset="0"/>
                        <a:cs typeface="+mn-cs"/>
                      </a:rPr>
                      <m:t>学習</m:t>
                    </m:r>
                    <m:r>
                      <a:rPr kumimoji="1" lang="ja-JP" altLang="en-US" sz="792"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率</m:t>
                    </m:r>
                    <m:r>
                      <a:rPr kumimoji="1" lang="en-US" altLang="ja-JP" sz="792"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oMath>
                </a14:m>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endPar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mc:Choice>
        <mc:Fallback xmlns="">
          <p:sp>
            <p:nvSpPr>
              <p:cNvPr id="27" name="テキスト ボックス 26">
                <a:extLst>
                  <a:ext uri="{FF2B5EF4-FFF2-40B4-BE49-F238E27FC236}">
                    <a16:creationId xmlns:a16="http://schemas.microsoft.com/office/drawing/2014/main" id="{61F570B8-5518-004B-BAE0-70AD8EE9B180}"/>
                  </a:ext>
                </a:extLst>
              </p:cNvPr>
              <p:cNvSpPr txBox="1">
                <a:spLocks noRot="1" noChangeAspect="1" noMove="1" noResize="1" noEditPoints="1" noAdjustHandles="1" noChangeArrowheads="1" noChangeShapeType="1" noTextEdit="1"/>
              </p:cNvSpPr>
              <p:nvPr/>
            </p:nvSpPr>
            <p:spPr>
              <a:xfrm>
                <a:off x="155575" y="5264286"/>
                <a:ext cx="3960813" cy="353174"/>
              </a:xfrm>
              <a:prstGeom prst="rect">
                <a:avLst/>
              </a:prstGeom>
              <a:blipFill>
                <a:blip r:embed="rId6"/>
                <a:stretch>
                  <a:fillRect l="-922" b="-6780"/>
                </a:stretch>
              </a:blipFill>
              <a:ln>
                <a:solidFill>
                  <a:schemeClr val="tx1"/>
                </a:solidFill>
              </a:ln>
            </p:spPr>
            <p:txBody>
              <a:bodyPr/>
              <a:lstStyle/>
              <a:p>
                <a:r>
                  <a:rPr lang="ja-JP" altLang="en-US">
                    <a:noFill/>
                  </a:rPr>
                  <a:t> </a:t>
                </a:r>
              </a:p>
            </p:txBody>
          </p:sp>
        </mc:Fallback>
      </mc:AlternateContent>
      <p:sp>
        <p:nvSpPr>
          <p:cNvPr id="11" name="角丸四角形 10"/>
          <p:cNvSpPr/>
          <p:nvPr/>
        </p:nvSpPr>
        <p:spPr>
          <a:xfrm>
            <a:off x="155575" y="2442701"/>
            <a:ext cx="2579237" cy="77028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3" name="テキスト ボックス 12"/>
          <p:cNvSpPr txBox="1"/>
          <p:nvPr/>
        </p:nvSpPr>
        <p:spPr>
          <a:xfrm>
            <a:off x="934028" y="2946673"/>
            <a:ext cx="1031051"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深層強化学習</a:t>
            </a:r>
            <a:endParaRPr kumimoji="1" lang="ja-JP" altLang="en-US" sz="1100" b="1" i="0" u="sng" strike="noStrike" kern="1200" cap="none" spc="0" normalizeH="0" baseline="0" noProof="0" dirty="0">
              <a:ln>
                <a:noFill/>
              </a:ln>
              <a:solidFill>
                <a:srgbClr val="FF0000"/>
              </a:solidFill>
              <a:effectLst/>
              <a:uLnTx/>
              <a:uFillTx/>
              <a:latin typeface="Calibri" panose="020F0502020204030204"/>
              <a:ea typeface="游ゴシック" panose="020B0400000000000000" pitchFamily="50" charset="-128"/>
              <a:cs typeface="+mn-cs"/>
            </a:endParaRPr>
          </a:p>
        </p:txBody>
      </p:sp>
      <p:cxnSp>
        <p:nvCxnSpPr>
          <p:cNvPr id="28" name="カギ線コネクタ 27"/>
          <p:cNvCxnSpPr/>
          <p:nvPr/>
        </p:nvCxnSpPr>
        <p:spPr>
          <a:xfrm flipH="1" flipV="1">
            <a:off x="2743201" y="2181139"/>
            <a:ext cx="8389" cy="613148"/>
          </a:xfrm>
          <a:prstGeom prst="bentConnector4">
            <a:avLst>
              <a:gd name="adj1" fmla="val -1824997"/>
              <a:gd name="adj2" fmla="val 10056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7" name="コンテンツ プレースホルダー 27">
            <a:extLst>
              <a:ext uri="{FF2B5EF4-FFF2-40B4-BE49-F238E27FC236}">
                <a16:creationId xmlns:a16="http://schemas.microsoft.com/office/drawing/2014/main" id="{B9725CE1-0FF6-144B-92EF-53E31D93F75C}"/>
              </a:ext>
            </a:extLst>
          </p:cNvPr>
          <p:cNvPicPr>
            <a:picLocks noChangeAspect="1"/>
          </p:cNvPicPr>
          <p:nvPr/>
        </p:nvPicPr>
        <p:blipFill>
          <a:blip r:embed="rId7"/>
          <a:stretch>
            <a:fillRect/>
          </a:stretch>
        </p:blipFill>
        <p:spPr>
          <a:xfrm>
            <a:off x="3735709" y="1699792"/>
            <a:ext cx="472958" cy="472958"/>
          </a:xfrm>
          <a:prstGeom prst="rect">
            <a:avLst/>
          </a:prstGeom>
          <a:scene3d>
            <a:camera prst="orthographicFront">
              <a:rot lat="0" lon="10799999" rev="0"/>
            </a:camera>
            <a:lightRig rig="threePt" dir="t"/>
          </a:scene3d>
        </p:spPr>
      </p:pic>
      <p:pic>
        <p:nvPicPr>
          <p:cNvPr id="48" name="図 47">
            <a:extLst>
              <a:ext uri="{FF2B5EF4-FFF2-40B4-BE49-F238E27FC236}">
                <a16:creationId xmlns:a16="http://schemas.microsoft.com/office/drawing/2014/main" id="{D2D887E1-67ED-7548-B086-EA001CEA3B88}"/>
              </a:ext>
            </a:extLst>
          </p:cNvPr>
          <p:cNvPicPr>
            <a:picLocks noChangeAspect="1"/>
          </p:cNvPicPr>
          <p:nvPr/>
        </p:nvPicPr>
        <p:blipFill>
          <a:blip r:embed="rId8"/>
          <a:stretch>
            <a:fillRect/>
          </a:stretch>
        </p:blipFill>
        <p:spPr>
          <a:xfrm>
            <a:off x="2301001" y="1324593"/>
            <a:ext cx="601591" cy="601591"/>
          </a:xfrm>
          <a:prstGeom prst="rect">
            <a:avLst/>
          </a:prstGeom>
        </p:spPr>
      </p:pic>
      <p:sp>
        <p:nvSpPr>
          <p:cNvPr id="50" name="角丸四角形吹き出し 49">
            <a:extLst>
              <a:ext uri="{FF2B5EF4-FFF2-40B4-BE49-F238E27FC236}">
                <a16:creationId xmlns:a16="http://schemas.microsoft.com/office/drawing/2014/main" id="{6D8E7001-01E9-AF49-AB82-FAF101D338B6}"/>
              </a:ext>
            </a:extLst>
          </p:cNvPr>
          <p:cNvSpPr/>
          <p:nvPr/>
        </p:nvSpPr>
        <p:spPr>
          <a:xfrm rot="10800000" flipH="1" flipV="1">
            <a:off x="2689259" y="1143674"/>
            <a:ext cx="1236790" cy="223733"/>
          </a:xfrm>
          <a:prstGeom prst="wedgeRoundRectCallout">
            <a:avLst>
              <a:gd name="adj1" fmla="val -38942"/>
              <a:gd name="adj2" fmla="val 82441"/>
              <a:gd name="adj3" fmla="val 16667"/>
            </a:avLst>
          </a:prstGeom>
        </p:spPr>
        <p:style>
          <a:lnRef idx="2">
            <a:schemeClr val="dk1"/>
          </a:lnRef>
          <a:fillRef idx="1">
            <a:schemeClr val="lt1"/>
          </a:fillRef>
          <a:effectRef idx="0">
            <a:schemeClr val="dk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150" normalizeH="0" baseline="0" noProof="0" dirty="0" smtClean="0">
                <a:ln>
                  <a:noFill/>
                </a:ln>
                <a:solidFill>
                  <a:prstClr val="black"/>
                </a:solidFill>
                <a:effectLst/>
                <a:uLnTx/>
                <a:uFillTx/>
                <a:latin typeface="Hiragino Sans W3" panose="020B0300000000000000" pitchFamily="34" charset="-128"/>
                <a:ea typeface="Hiragino Sans W3" panose="020B0300000000000000" pitchFamily="34" charset="-128"/>
                <a:cs typeface="+mn-cs"/>
              </a:rPr>
              <a:t>好きなスポーツは？</a:t>
            </a:r>
            <a:endParaRPr kumimoji="1" lang="ja-JP" altLang="en-US" sz="1050" b="0" i="0" u="none" strike="noStrike" kern="1200" cap="none" spc="-150" normalizeH="0" baseline="0" noProof="0" dirty="0">
              <a:ln>
                <a:noFill/>
              </a:ln>
              <a:solidFill>
                <a:prstClr val="black"/>
              </a:solidFill>
              <a:effectLst/>
              <a:uLnTx/>
              <a:uFillTx/>
              <a:latin typeface="Hiragino Sans W3" panose="020B0300000000000000" pitchFamily="34" charset="-128"/>
              <a:ea typeface="Hiragino Sans W3" panose="020B0300000000000000" pitchFamily="34" charset="-128"/>
              <a:cs typeface="+mn-cs"/>
            </a:endParaRPr>
          </a:p>
        </p:txBody>
      </p:sp>
      <p:sp>
        <p:nvSpPr>
          <p:cNvPr id="51" name="雲形吹き出し 50">
            <a:extLst>
              <a:ext uri="{FF2B5EF4-FFF2-40B4-BE49-F238E27FC236}">
                <a16:creationId xmlns:a16="http://schemas.microsoft.com/office/drawing/2014/main" id="{6D8E7001-01E9-AF49-AB82-FAF101D338B6}"/>
              </a:ext>
            </a:extLst>
          </p:cNvPr>
          <p:cNvSpPr/>
          <p:nvPr/>
        </p:nvSpPr>
        <p:spPr>
          <a:xfrm rot="10800000" flipV="1">
            <a:off x="2793530" y="1405129"/>
            <a:ext cx="1031850" cy="465616"/>
          </a:xfrm>
          <a:prstGeom prst="cloudCallout">
            <a:avLst>
              <a:gd name="adj1" fmla="val -49384"/>
              <a:gd name="adj2" fmla="val 55293"/>
            </a:avLst>
          </a:prstGeom>
        </p:spPr>
        <p:style>
          <a:lnRef idx="2">
            <a:schemeClr val="dk1"/>
          </a:lnRef>
          <a:fillRef idx="1">
            <a:schemeClr val="lt1"/>
          </a:fillRef>
          <a:effectRef idx="0">
            <a:schemeClr val="dk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150" normalizeH="0" baseline="0" noProof="0" dirty="0" smtClean="0">
                <a:ln>
                  <a:noFill/>
                </a:ln>
                <a:solidFill>
                  <a:srgbClr val="FF0000"/>
                </a:solidFill>
                <a:effectLst/>
                <a:uLnTx/>
                <a:uFillTx/>
                <a:latin typeface="Hiragino Sans W3" panose="020B0300000000000000" pitchFamily="34" charset="-128"/>
                <a:ea typeface="Hiragino Sans W3" panose="020B0300000000000000" pitchFamily="34" charset="-128"/>
                <a:cs typeface="+mn-cs"/>
              </a:rPr>
              <a:t>何らかのスポーツ</a:t>
            </a:r>
            <a:endParaRPr kumimoji="1" lang="ja-JP" altLang="en-US" sz="1050" b="0" i="0" u="none" strike="noStrike" kern="1200" cap="none" spc="-150" normalizeH="0" baseline="0" noProof="0" dirty="0">
              <a:ln>
                <a:noFill/>
              </a:ln>
              <a:solidFill>
                <a:srgbClr val="FF0000"/>
              </a:solidFill>
              <a:effectLst/>
              <a:uLnTx/>
              <a:uFillTx/>
              <a:latin typeface="Hiragino Sans W3" panose="020B0300000000000000" pitchFamily="34" charset="-128"/>
              <a:ea typeface="Hiragino Sans W3" panose="020B0300000000000000" pitchFamily="34" charset="-128"/>
              <a:cs typeface="+mn-cs"/>
            </a:endParaRPr>
          </a:p>
        </p:txBody>
      </p:sp>
      <p:sp>
        <p:nvSpPr>
          <p:cNvPr id="140" name="右矢印 139"/>
          <p:cNvSpPr/>
          <p:nvPr/>
        </p:nvSpPr>
        <p:spPr>
          <a:xfrm>
            <a:off x="1157680" y="4131389"/>
            <a:ext cx="369115" cy="163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45" name="左矢印 144"/>
          <p:cNvSpPr/>
          <p:nvPr/>
        </p:nvSpPr>
        <p:spPr>
          <a:xfrm>
            <a:off x="1132514" y="4307559"/>
            <a:ext cx="369115" cy="13860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52" name="角丸四角形 151"/>
          <p:cNvSpPr/>
          <p:nvPr/>
        </p:nvSpPr>
        <p:spPr>
          <a:xfrm>
            <a:off x="1585519" y="3716129"/>
            <a:ext cx="2530869" cy="90620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pic>
        <p:nvPicPr>
          <p:cNvPr id="153" name="図 152">
            <a:extLst>
              <a:ext uri="{FF2B5EF4-FFF2-40B4-BE49-F238E27FC236}">
                <a16:creationId xmlns:a16="http://schemas.microsoft.com/office/drawing/2014/main" id="{D2D887E1-67ED-7548-B086-EA001CEA3B88}"/>
              </a:ext>
            </a:extLst>
          </p:cNvPr>
          <p:cNvPicPr>
            <a:picLocks noChangeAspect="1"/>
          </p:cNvPicPr>
          <p:nvPr/>
        </p:nvPicPr>
        <p:blipFill>
          <a:blip r:embed="rId8"/>
          <a:stretch>
            <a:fillRect/>
          </a:stretch>
        </p:blipFill>
        <p:spPr>
          <a:xfrm>
            <a:off x="773184" y="3928165"/>
            <a:ext cx="462795" cy="462795"/>
          </a:xfrm>
          <a:prstGeom prst="rect">
            <a:avLst/>
          </a:prstGeom>
        </p:spPr>
      </p:pic>
      <p:sp>
        <p:nvSpPr>
          <p:cNvPr id="162" name="角丸四角形吹き出し 161">
            <a:extLst>
              <a:ext uri="{FF2B5EF4-FFF2-40B4-BE49-F238E27FC236}">
                <a16:creationId xmlns:a16="http://schemas.microsoft.com/office/drawing/2014/main" id="{6D8E7001-01E9-AF49-AB82-FAF101D338B6}"/>
              </a:ext>
            </a:extLst>
          </p:cNvPr>
          <p:cNvSpPr/>
          <p:nvPr/>
        </p:nvSpPr>
        <p:spPr>
          <a:xfrm rot="10800000" flipH="1" flipV="1">
            <a:off x="1123317" y="3763672"/>
            <a:ext cx="337767" cy="127233"/>
          </a:xfrm>
          <a:prstGeom prst="wedgeRoundRectCallout">
            <a:avLst>
              <a:gd name="adj1" fmla="val -38733"/>
              <a:gd name="adj2" fmla="val 117218"/>
              <a:gd name="adj3" fmla="val 16667"/>
            </a:avLst>
          </a:prstGeom>
        </p:spPr>
        <p:style>
          <a:lnRef idx="2">
            <a:schemeClr val="dk1"/>
          </a:lnRef>
          <a:fillRef idx="1">
            <a:schemeClr val="lt1"/>
          </a:fillRef>
          <a:effectRef idx="0">
            <a:schemeClr val="dk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0" i="0" u="none" strike="noStrike" kern="1200" cap="none" spc="-150" normalizeH="0" baseline="0" noProof="0" dirty="0">
              <a:ln>
                <a:noFill/>
              </a:ln>
              <a:solidFill>
                <a:prstClr val="black"/>
              </a:solidFill>
              <a:effectLst/>
              <a:uLnTx/>
              <a:uFillTx/>
              <a:latin typeface="Hiragino Sans W3" panose="020B0300000000000000" pitchFamily="34" charset="-128"/>
              <a:ea typeface="Hiragino Sans W3" panose="020B0300000000000000" pitchFamily="34" charset="-128"/>
              <a:cs typeface="+mn-cs"/>
            </a:endParaRPr>
          </a:p>
        </p:txBody>
      </p:sp>
      <p:sp>
        <p:nvSpPr>
          <p:cNvPr id="163" name="角丸四角形 162">
            <a:extLst>
              <a:ext uri="{FF2B5EF4-FFF2-40B4-BE49-F238E27FC236}">
                <a16:creationId xmlns:a16="http://schemas.microsoft.com/office/drawing/2014/main" id="{8AA97DEA-BC05-B549-996F-8F911183A4E6}"/>
              </a:ext>
            </a:extLst>
          </p:cNvPr>
          <p:cNvSpPr/>
          <p:nvPr/>
        </p:nvSpPr>
        <p:spPr>
          <a:xfrm>
            <a:off x="155575" y="5637899"/>
            <a:ext cx="1195053" cy="262475"/>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089"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報酬の与え方</a:t>
            </a:r>
            <a:endParaRPr kumimoji="1" lang="ja-JP" altLang="en-US" sz="1089"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pic>
        <p:nvPicPr>
          <p:cNvPr id="213" name="図 2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5575" y="3720893"/>
            <a:ext cx="742047" cy="1153111"/>
          </a:xfrm>
          <a:prstGeom prst="rect">
            <a:avLst/>
          </a:prstGeom>
        </p:spPr>
      </p:pic>
      <mc:AlternateContent xmlns:mc="http://schemas.openxmlformats.org/markup-compatibility/2006" xmlns:a14="http://schemas.microsoft.com/office/drawing/2010/main">
        <mc:Choice Requires="a14">
          <p:sp>
            <p:nvSpPr>
              <p:cNvPr id="237" name="テキスト ボックス 236"/>
              <p:cNvSpPr txBox="1"/>
              <p:nvPr/>
            </p:nvSpPr>
            <p:spPr>
              <a:xfrm>
                <a:off x="1087825" y="3926598"/>
                <a:ext cx="554960"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行動</a:t>
                </a:r>
                <a14:m>
                  <m:oMath xmlns:m="http://schemas.openxmlformats.org/officeDocument/2006/math">
                    <m:r>
                      <a:rPr kumimoji="1" lang="en-US" altLang="ja-JP" sz="11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𝒂</m:t>
                    </m:r>
                  </m:oMath>
                </a14:m>
                <a:endParaRPr kumimoji="1" lang="ja-JP" altLang="en-US" sz="1100" b="1" i="0" u="sng" strike="noStrike" kern="1200" cap="none" spc="0" normalizeH="0" baseline="0" noProof="0" dirty="0">
                  <a:ln>
                    <a:noFill/>
                  </a:ln>
                  <a:solidFill>
                    <a:srgbClr val="FF0000"/>
                  </a:solidFill>
                  <a:effectLst/>
                  <a:uLnTx/>
                  <a:uFillTx/>
                  <a:latin typeface="Calibri" panose="020F0502020204030204"/>
                  <a:ea typeface="游ゴシック" panose="020B0400000000000000" pitchFamily="50" charset="-128"/>
                  <a:cs typeface="+mn-cs"/>
                </a:endParaRPr>
              </a:p>
            </p:txBody>
          </p:sp>
        </mc:Choice>
        <mc:Fallback xmlns="">
          <p:sp>
            <p:nvSpPr>
              <p:cNvPr id="237" name="テキスト ボックス 236"/>
              <p:cNvSpPr txBox="1">
                <a:spLocks noRot="1" noChangeAspect="1" noMove="1" noResize="1" noEditPoints="1" noAdjustHandles="1" noChangeArrowheads="1" noChangeShapeType="1" noTextEdit="1"/>
              </p:cNvSpPr>
              <p:nvPr/>
            </p:nvSpPr>
            <p:spPr>
              <a:xfrm>
                <a:off x="1087825" y="3926598"/>
                <a:ext cx="554960" cy="261610"/>
              </a:xfrm>
              <a:prstGeom prst="rect">
                <a:avLst/>
              </a:prstGeom>
              <a:blipFill>
                <a:blip r:embed="rId10"/>
                <a:stretch>
                  <a:fillRect b="-16279"/>
                </a:stretch>
              </a:blipFill>
            </p:spPr>
            <p:txBody>
              <a:bodyPr/>
              <a:lstStyle/>
              <a:p>
                <a:r>
                  <a:rPr lang="ja-JP" altLang="en-US">
                    <a:noFill/>
                  </a:rPr>
                  <a:t> </a:t>
                </a:r>
              </a:p>
            </p:txBody>
          </p:sp>
        </mc:Fallback>
      </mc:AlternateContent>
      <p:sp>
        <p:nvSpPr>
          <p:cNvPr id="240" name="テキスト ボックス 239"/>
          <p:cNvSpPr txBox="1"/>
          <p:nvPr/>
        </p:nvSpPr>
        <p:spPr>
          <a:xfrm>
            <a:off x="1072445" y="4464891"/>
            <a:ext cx="522900"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状態</a:t>
            </a:r>
            <a:r>
              <a:rPr kumimoji="1" lang="en-US" altLang="ja-JP"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報酬</a:t>
            </a:r>
            <a:r>
              <a:rPr kumimoji="1" lang="en-US" altLang="ja-JP"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r</a:t>
            </a:r>
            <a:endParaRPr kumimoji="1" lang="ja-JP" altLang="en-US" sz="1100" b="1" i="0" u="sng" strike="noStrike" kern="1200" cap="none" spc="0" normalizeH="0" baseline="0" noProof="0" dirty="0">
              <a:ln>
                <a:noFill/>
              </a:ln>
              <a:solidFill>
                <a:srgbClr val="FF0000"/>
              </a:solidFill>
              <a:effectLst/>
              <a:uLnTx/>
              <a:uFillTx/>
              <a:latin typeface="Calibri" panose="020F0502020204030204"/>
              <a:ea typeface="游ゴシック" panose="020B0400000000000000" pitchFamily="50" charset="-128"/>
              <a:cs typeface="+mn-cs"/>
            </a:endParaRPr>
          </a:p>
        </p:txBody>
      </p:sp>
      <p:pic>
        <p:nvPicPr>
          <p:cNvPr id="256" name="図 255"/>
          <p:cNvPicPr>
            <a:picLocks noChangeAspect="1"/>
          </p:cNvPicPr>
          <p:nvPr/>
        </p:nvPicPr>
        <p:blipFill rotWithShape="1">
          <a:blip r:embed="rId11" cstate="print">
            <a:extLst>
              <a:ext uri="{28A0092B-C50C-407E-A947-70E740481C1C}">
                <a14:useLocalDpi xmlns:a14="http://schemas.microsoft.com/office/drawing/2010/main" val="0"/>
              </a:ext>
            </a:extLst>
          </a:blip>
          <a:srcRect l="7386" t="8608" r="11087" b="4372"/>
          <a:stretch/>
        </p:blipFill>
        <p:spPr>
          <a:xfrm>
            <a:off x="6217222" y="4771237"/>
            <a:ext cx="1799668" cy="1512118"/>
          </a:xfrm>
          <a:prstGeom prst="rect">
            <a:avLst/>
          </a:prstGeom>
        </p:spPr>
      </p:pic>
      <p:pic>
        <p:nvPicPr>
          <p:cNvPr id="263" name="図 262"/>
          <p:cNvPicPr>
            <a:picLocks noChangeAspect="1"/>
          </p:cNvPicPr>
          <p:nvPr/>
        </p:nvPicPr>
        <p:blipFill rotWithShape="1">
          <a:blip r:embed="rId12" cstate="print">
            <a:extLst>
              <a:ext uri="{28A0092B-C50C-407E-A947-70E740481C1C}">
                <a14:useLocalDpi xmlns:a14="http://schemas.microsoft.com/office/drawing/2010/main" val="0"/>
              </a:ext>
            </a:extLst>
          </a:blip>
          <a:srcRect l="7464" t="9781" r="10150" b="5821"/>
          <a:stretch/>
        </p:blipFill>
        <p:spPr>
          <a:xfrm>
            <a:off x="4269996" y="4800601"/>
            <a:ext cx="1828800" cy="1482754"/>
          </a:xfrm>
          <a:prstGeom prst="rect">
            <a:avLst/>
          </a:prstGeom>
        </p:spPr>
      </p:pic>
      <p:sp>
        <p:nvSpPr>
          <p:cNvPr id="265" name="正方形/長方形 264"/>
          <p:cNvSpPr/>
          <p:nvPr/>
        </p:nvSpPr>
        <p:spPr>
          <a:xfrm>
            <a:off x="4521668" y="4595068"/>
            <a:ext cx="1107346" cy="215444"/>
          </a:xfrm>
          <a:prstGeom prst="rect">
            <a:avLst/>
          </a:prstGeom>
          <a:ln w="3175">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ID</a:t>
            </a:r>
            <a:r>
              <a:rPr kumimoji="1" lang="ja-JP" altLang="en-US"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をそのまま用いる</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266" name="正方形/長方形 265"/>
          <p:cNvSpPr/>
          <p:nvPr/>
        </p:nvSpPr>
        <p:spPr>
          <a:xfrm>
            <a:off x="6401371" y="4589253"/>
            <a:ext cx="1266561" cy="215444"/>
          </a:xfrm>
          <a:prstGeom prst="rect">
            <a:avLst/>
          </a:prstGeom>
          <a:ln w="3175">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one-hot</a:t>
            </a:r>
            <a:r>
              <a:rPr kumimoji="1" lang="ja-JP" altLang="en-US"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ベクトルで表現</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43" name="角丸四角形 42">
            <a:extLst>
              <a:ext uri="{FF2B5EF4-FFF2-40B4-BE49-F238E27FC236}">
                <a16:creationId xmlns:a16="http://schemas.microsoft.com/office/drawing/2014/main" id="{4945C063-319F-954D-AF98-7A8F3F08BAAC}"/>
              </a:ext>
            </a:extLst>
          </p:cNvPr>
          <p:cNvSpPr/>
          <p:nvPr/>
        </p:nvSpPr>
        <p:spPr>
          <a:xfrm>
            <a:off x="8075613" y="5038943"/>
            <a:ext cx="1991177" cy="204177"/>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089"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対話例と破綻数による評価</a:t>
            </a:r>
            <a:endParaRPr kumimoji="1" lang="ja-JP" altLang="en-US" sz="1089"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mc:AlternateContent xmlns:mc="http://schemas.openxmlformats.org/markup-compatibility/2006" xmlns:a14="http://schemas.microsoft.com/office/drawing/2010/main">
        <mc:Choice Requires="a14">
          <p:sp>
            <p:nvSpPr>
              <p:cNvPr id="295" name="テキスト ボックス 294">
                <a:extLst>
                  <a:ext uri="{FF2B5EF4-FFF2-40B4-BE49-F238E27FC236}">
                    <a16:creationId xmlns:a16="http://schemas.microsoft.com/office/drawing/2014/main" id="{8F5EAAAF-C24B-AC44-8A4B-CD72BDA3D724}"/>
                  </a:ext>
                </a:extLst>
              </p:cNvPr>
              <p:cNvSpPr txBox="1"/>
              <p:nvPr/>
            </p:nvSpPr>
            <p:spPr>
              <a:xfrm>
                <a:off x="4116388" y="988282"/>
                <a:ext cx="3534372" cy="434158"/>
              </a:xfrm>
              <a:prstGeom prst="rect">
                <a:avLst/>
              </a:prstGeom>
              <a:noFill/>
            </p:spPr>
            <p:txBody>
              <a:bodyPr wrap="square" rtlCol="0">
                <a:spAutoFit/>
              </a:bodyPr>
              <a:lstStyle/>
              <a:p>
                <a:pPr marL="0" marR="0" lvl="0" indent="0" algn="l" defTabSz="113108" rtl="0" eaLnBrk="1" fontAlgn="auto" latinLnBrk="0" hangingPunct="1">
                  <a:lnSpc>
                    <a:spcPct val="100000"/>
                  </a:lnSpc>
                  <a:spcBef>
                    <a:spcPts val="0"/>
                  </a:spcBef>
                  <a:spcAft>
                    <a:spcPts val="0"/>
                  </a:spcAft>
                  <a:buClrTx/>
                  <a:buSzTx/>
                  <a:buFontTx/>
                  <a:buNone/>
                  <a:tabLst/>
                  <a:defRPr/>
                </a:pP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DQN</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では状態を入力，</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Q</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値を出力としたニューラルネットワークを学習</a:t>
                </a:r>
                <a:endParaRPr kumimoji="0" lang="en-US" altLang="ja-JP" sz="8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249388" marR="0" lvl="1" indent="-88366" algn="l" defTabSz="685754" rtl="0" eaLnBrk="1" fontAlgn="auto" latinLnBrk="0" hangingPunct="1">
                  <a:lnSpc>
                    <a:spcPct val="100000"/>
                  </a:lnSpc>
                  <a:spcBef>
                    <a:spcPts val="0"/>
                  </a:spcBef>
                  <a:spcAft>
                    <a:spcPts val="0"/>
                  </a:spcAft>
                  <a:buClrTx/>
                  <a:buSzTx/>
                  <a:buFont typeface="Wingdings" pitchFamily="2" charset="2"/>
                  <a:buChar char="Ø"/>
                  <a:tabLst/>
                  <a:defRPr/>
                </a:pPr>
                <a:r>
                  <a:rPr kumimoji="0" lang="ja-JP" altLang="en-US" sz="8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損失関数</a:t>
                </a:r>
                <a14:m>
                  <m:oMath xmlns:m="http://schemas.openxmlformats.org/officeDocument/2006/math">
                    <m:r>
                      <a:rPr kumimoji="0" lang="en-US" altLang="ja-JP" sz="800" b="1"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𝑬</m:t>
                    </m:r>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sSub>
                      <m:sSubPr>
                        <m:ctrlPr>
                          <a:rPr kumimoji="0" lang="en-US"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𝒔</m:t>
                        </m:r>
                      </m:e>
                      <m:sub>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𝒕</m:t>
                        </m:r>
                      </m:sub>
                    </m:sSub>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sSub>
                      <m:sSubPr>
                        <m:ctrlPr>
                          <a:rPr kumimoji="0" lang="en-US"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𝒂</m:t>
                        </m:r>
                      </m:e>
                      <m:sub>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𝒕</m:t>
                        </m:r>
                      </m:sub>
                    </m:sSub>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 = </m:t>
                    </m:r>
                    <m:sSup>
                      <m:sSupPr>
                        <m:ctrlP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pPr>
                      <m:e>
                        <m:d>
                          <m:dPr>
                            <m:ctrlP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sSub>
                              <m:sSubPr>
                                <m:ctrlP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𝒓</m:t>
                                </m:r>
                              </m:e>
                              <m:sub>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𝒕</m:t>
                                </m:r>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𝟏</m:t>
                                </m:r>
                              </m:sub>
                            </m:sSub>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𝜸</m:t>
                            </m:r>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func>
                              <m:funcPr>
                                <m:ctrlPr>
                                  <a:rPr kumimoji="0" lang="en-US"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funcPr>
                              <m:fName>
                                <m:limLow>
                                  <m:limLowPr>
                                    <m:ctrlPr>
                                      <a:rPr kumimoji="0" lang="en-US"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limLowPr>
                                  <m:e>
                                    <m:r>
                                      <m:rPr>
                                        <m:sty m:val="p"/>
                                      </m:rPr>
                                      <a:rPr kumimoji="0" lang="pt-BR" altLang="ja-JP" sz="800" b="0" i="0" u="none" strike="noStrike" kern="1200" cap="none" spc="0" normalizeH="0" baseline="0" noProof="0" dirty="0">
                                        <a:ln>
                                          <a:noFill/>
                                        </a:ln>
                                        <a:solidFill>
                                          <a:prstClr val="black"/>
                                        </a:solidFill>
                                        <a:effectLst/>
                                        <a:uLnTx/>
                                        <a:uFillTx/>
                                        <a:latin typeface="Cambria Math" panose="02040503050406030204" pitchFamily="18" charset="0"/>
                                        <a:cs typeface="+mn-cs"/>
                                      </a:rPr>
                                      <m:t>max</m:t>
                                    </m:r>
                                  </m:e>
                                  <m:lim>
                                    <m:r>
                                      <a:rPr kumimoji="0" lang="en-US"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𝒂</m:t>
                                    </m:r>
                                  </m:lim>
                                </m:limLow>
                              </m:fName>
                              <m:e>
                                <m:r>
                                  <a:rPr kumimoji="0" lang="en-US"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𝑸</m:t>
                                </m:r>
                                <m:d>
                                  <m:dPr>
                                    <m:ctrlP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sSub>
                                      <m:sSubPr>
                                        <m:ctrlP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𝒔</m:t>
                                        </m:r>
                                      </m:e>
                                      <m:sub>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𝒕</m:t>
                                        </m:r>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𝟏</m:t>
                                        </m:r>
                                      </m:sub>
                                    </m:sSub>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𝒂</m:t>
                                    </m:r>
                                  </m:e>
                                </m:d>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𝑸</m:t>
                                </m:r>
                                <m:d>
                                  <m:dPr>
                                    <m:ctrlP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sSub>
                                      <m:sSubPr>
                                        <m:ctrlP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𝒔</m:t>
                                        </m:r>
                                      </m:e>
                                      <m:sub>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𝒕</m:t>
                                        </m:r>
                                      </m:sub>
                                    </m:sSub>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sSub>
                                      <m:sSubPr>
                                        <m:ctrlP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𝒂</m:t>
                                        </m:r>
                                      </m:e>
                                      <m:sub>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𝒕</m:t>
                                        </m:r>
                                      </m:sub>
                                    </m:sSub>
                                  </m:e>
                                </m:d>
                              </m:e>
                            </m:func>
                          </m:e>
                        </m:d>
                      </m:e>
                      <m:sup>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𝟐</m:t>
                        </m:r>
                      </m:sup>
                    </m:sSup>
                  </m:oMath>
                </a14:m>
                <a:endPar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mc:Choice>
        <mc:Fallback xmlns="">
          <p:sp>
            <p:nvSpPr>
              <p:cNvPr id="295" name="テキスト ボックス 294">
                <a:extLst>
                  <a:ext uri="{FF2B5EF4-FFF2-40B4-BE49-F238E27FC236}">
                    <a16:creationId xmlns:a16="http://schemas.microsoft.com/office/drawing/2014/main" id="{8F5EAAAF-C24B-AC44-8A4B-CD72BDA3D724}"/>
                  </a:ext>
                </a:extLst>
              </p:cNvPr>
              <p:cNvSpPr txBox="1">
                <a:spLocks noRot="1" noChangeAspect="1" noMove="1" noResize="1" noEditPoints="1" noAdjustHandles="1" noChangeArrowheads="1" noChangeShapeType="1" noTextEdit="1"/>
              </p:cNvSpPr>
              <p:nvPr/>
            </p:nvSpPr>
            <p:spPr>
              <a:xfrm>
                <a:off x="4116388" y="988282"/>
                <a:ext cx="3534372" cy="434158"/>
              </a:xfrm>
              <a:prstGeom prst="rect">
                <a:avLst/>
              </a:prstGeom>
              <a:blipFill>
                <a:blip r:embed="rId13"/>
                <a:stretch>
                  <a:fillRect/>
                </a:stretch>
              </a:blipFill>
            </p:spPr>
            <p:txBody>
              <a:bodyPr/>
              <a:lstStyle/>
              <a:p>
                <a:r>
                  <a:rPr lang="ja-JP" altLang="en-US">
                    <a:noFill/>
                  </a:rPr>
                  <a:t> </a:t>
                </a:r>
              </a:p>
            </p:txBody>
          </p:sp>
        </mc:Fallback>
      </mc:AlternateContent>
      <p:sp>
        <p:nvSpPr>
          <p:cNvPr id="32" name="角丸四角形 31">
            <a:extLst>
              <a:ext uri="{FF2B5EF4-FFF2-40B4-BE49-F238E27FC236}">
                <a16:creationId xmlns:a16="http://schemas.microsoft.com/office/drawing/2014/main" id="{EB950E0D-DE65-E442-ACEC-196F8D220DBB}"/>
              </a:ext>
            </a:extLst>
          </p:cNvPr>
          <p:cNvSpPr/>
          <p:nvPr/>
        </p:nvSpPr>
        <p:spPr>
          <a:xfrm>
            <a:off x="8075613" y="2634333"/>
            <a:ext cx="2427404" cy="204460"/>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089"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十分な学習に必要なエピソード数</a:t>
            </a:r>
            <a:endParaRPr kumimoji="1" lang="en-US" altLang="ja-JP" sz="1089"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6" name="フローチャート: 複数書類 15"/>
          <p:cNvSpPr/>
          <p:nvPr/>
        </p:nvSpPr>
        <p:spPr>
          <a:xfrm>
            <a:off x="1736520" y="1006680"/>
            <a:ext cx="922789" cy="234891"/>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用意した発話</a:t>
            </a:r>
            <a:endParaRPr kumimoji="1" lang="ja-JP" altLang="en-US" sz="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247" name="テキスト ボックス 246"/>
          <p:cNvSpPr txBox="1"/>
          <p:nvPr/>
        </p:nvSpPr>
        <p:spPr>
          <a:xfrm>
            <a:off x="2139193" y="1392574"/>
            <a:ext cx="45397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i="0" u="sng" strike="noStrike" kern="1200" cap="none" spc="0" normalizeH="0" baseline="0" noProof="0" dirty="0">
                <a:ln>
                  <a:noFill/>
                </a:ln>
                <a:solidFill>
                  <a:srgbClr val="4472C4"/>
                </a:solidFill>
                <a:effectLst/>
                <a:uLnTx/>
                <a:uFillTx/>
                <a:latin typeface="Calibri" panose="020F0502020204030204"/>
                <a:ea typeface="游ゴシック" panose="020B0400000000000000" pitchFamily="50" charset="-128"/>
                <a:cs typeface="+mn-cs"/>
              </a:rPr>
              <a:t>選択</a:t>
            </a:r>
          </a:p>
        </p:txBody>
      </p:sp>
      <p:sp>
        <p:nvSpPr>
          <p:cNvPr id="96" name="テキスト ボックス 95">
            <a:extLst>
              <a:ext uri="{FF2B5EF4-FFF2-40B4-BE49-F238E27FC236}">
                <a16:creationId xmlns:a16="http://schemas.microsoft.com/office/drawing/2014/main" id="{8F5EAAAF-C24B-AC44-8A4B-CD72BDA3D724}"/>
              </a:ext>
            </a:extLst>
          </p:cNvPr>
          <p:cNvSpPr txBox="1"/>
          <p:nvPr/>
        </p:nvSpPr>
        <p:spPr>
          <a:xfrm>
            <a:off x="8075613" y="2832320"/>
            <a:ext cx="3627029" cy="458011"/>
          </a:xfrm>
          <a:prstGeom prst="rect">
            <a:avLst/>
          </a:prstGeom>
          <a:noFill/>
        </p:spPr>
        <p:txBody>
          <a:bodyPr wrap="square" rtlCol="0">
            <a:spAutoFit/>
          </a:bodyPr>
          <a:lstStyle/>
          <a:p>
            <a:pPr marL="141386" marR="0" lvl="0" indent="-141386" algn="l" defTabSz="113108" rtl="0" eaLnBrk="1" fontAlgn="auto" latinLnBrk="0" hangingPunct="1">
              <a:lnSpc>
                <a:spcPct val="100000"/>
              </a:lnSpc>
              <a:spcBef>
                <a:spcPts val="0"/>
              </a:spcBef>
              <a:spcAft>
                <a:spcPts val="0"/>
              </a:spcAft>
              <a:buClrTx/>
              <a:buSzTx/>
              <a:buFont typeface="Wingdings" pitchFamily="2" charset="2"/>
              <a:buChar char="l"/>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探索方法</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epsilon-greedy</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法</a:t>
            </a:r>
            <a:endPar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249388" marR="0" lvl="1" indent="-88366" algn="l" defTabSz="685754" rtl="0" eaLnBrk="1" fontAlgn="auto" latinLnBrk="0" hangingPunct="1">
              <a:lnSpc>
                <a:spcPct val="100000"/>
              </a:lnSpc>
              <a:spcBef>
                <a:spcPts val="0"/>
              </a:spcBef>
              <a:spcAft>
                <a:spcPts val="0"/>
              </a:spcAft>
              <a:buClrTx/>
              <a:buSzTx/>
              <a:buFont typeface="Wingdings" pitchFamily="2" charset="2"/>
              <a:buChar char="Ø"/>
              <a:tabLst/>
              <a:defRPr/>
            </a:pPr>
            <a:r>
              <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e</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psilon</a:t>
            </a:r>
            <a:r>
              <a:rPr kumimoji="1" lang="ja-JP" altLang="en-US"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は</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初期値</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1</a:t>
            </a:r>
            <a:r>
              <a:rPr kumimoji="1" lang="ja-JP" altLang="en-US" sz="792" b="1" i="0" u="none" strike="noStrike" kern="1200" cap="none" spc="0" normalizeH="0" baseline="0" noProof="0" dirty="0" err="1" smtClean="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エピソード数</a:t>
            </a:r>
            <a:r>
              <a:rPr kumimoji="1" lang="ja-JP" altLang="en-US"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の</a:t>
            </a:r>
            <a:r>
              <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4</a:t>
            </a:r>
            <a:r>
              <a:rPr kumimoji="1" lang="ja-JP" altLang="en-US"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分の</a:t>
            </a:r>
            <a:r>
              <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1</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で</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0.1</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に収束</a:t>
            </a:r>
            <a:r>
              <a:rPr kumimoji="1" lang="ja-JP" altLang="en-US"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するように</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減衰．</a:t>
            </a:r>
            <a:endPar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141386" marR="0" lvl="0" indent="-141386" algn="l" defTabSz="113108" rtl="0" eaLnBrk="1" fontAlgn="auto" latinLnBrk="0" hangingPunct="1">
              <a:lnSpc>
                <a:spcPct val="100000"/>
              </a:lnSpc>
              <a:spcBef>
                <a:spcPts val="0"/>
              </a:spcBef>
              <a:spcAft>
                <a:spcPts val="0"/>
              </a:spcAft>
              <a:buClrTx/>
              <a:buSzTx/>
              <a:buFont typeface="Wingdings" pitchFamily="2" charset="2"/>
              <a:buChar char="l"/>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得られる報酬が収束</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上がりきる</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すれば十分に学習できたとみなす</a:t>
            </a:r>
            <a:endPar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230" name="テキスト ボックス 229"/>
          <p:cNvSpPr txBox="1"/>
          <p:nvPr/>
        </p:nvSpPr>
        <p:spPr>
          <a:xfrm rot="16200000">
            <a:off x="3944546" y="5442335"/>
            <a:ext cx="543739"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行動番号</a:t>
            </a:r>
            <a:endPar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03" name="テキスト ボックス 102"/>
          <p:cNvSpPr txBox="1"/>
          <p:nvPr/>
        </p:nvSpPr>
        <p:spPr>
          <a:xfrm rot="16200000">
            <a:off x="5883801" y="5386436"/>
            <a:ext cx="543739"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行動番号</a:t>
            </a:r>
            <a:endPar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04" name="テキスト ボックス 103"/>
          <p:cNvSpPr txBox="1"/>
          <p:nvPr/>
        </p:nvSpPr>
        <p:spPr>
          <a:xfrm>
            <a:off x="4819797" y="6243512"/>
            <a:ext cx="543739"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状態</a:t>
            </a:r>
            <a:r>
              <a:rPr kumimoji="1" lang="ja-JP" altLang="en-US" sz="7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番号</a:t>
            </a:r>
            <a:endPar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20" name="テキスト ボックス 119"/>
          <p:cNvSpPr txBox="1"/>
          <p:nvPr/>
        </p:nvSpPr>
        <p:spPr>
          <a:xfrm>
            <a:off x="6767441" y="6219743"/>
            <a:ext cx="543739"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状態</a:t>
            </a:r>
            <a:r>
              <a:rPr kumimoji="1" lang="ja-JP" altLang="en-US" sz="7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番号</a:t>
            </a:r>
            <a:endPar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pic>
        <p:nvPicPr>
          <p:cNvPr id="254" name="図 253"/>
          <p:cNvPicPr>
            <a:picLocks noChangeAspect="1"/>
          </p:cNvPicPr>
          <p:nvPr/>
        </p:nvPicPr>
        <p:blipFill>
          <a:blip r:embed="rId14"/>
          <a:stretch>
            <a:fillRect/>
          </a:stretch>
        </p:blipFill>
        <p:spPr>
          <a:xfrm>
            <a:off x="6218614" y="3280095"/>
            <a:ext cx="1708981" cy="1292575"/>
          </a:xfrm>
          <a:prstGeom prst="rect">
            <a:avLst/>
          </a:prstGeom>
        </p:spPr>
      </p:pic>
      <p:sp>
        <p:nvSpPr>
          <p:cNvPr id="34" name="角丸四角形 33"/>
          <p:cNvSpPr/>
          <p:nvPr/>
        </p:nvSpPr>
        <p:spPr>
          <a:xfrm>
            <a:off x="5098212" y="4804913"/>
            <a:ext cx="698740" cy="13716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42" name="角丸四角形 141"/>
          <p:cNvSpPr/>
          <p:nvPr/>
        </p:nvSpPr>
        <p:spPr>
          <a:xfrm>
            <a:off x="7027654" y="4776157"/>
            <a:ext cx="698740" cy="140035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43" name="正方形/長方形 142"/>
          <p:cNvSpPr/>
          <p:nvPr/>
        </p:nvSpPr>
        <p:spPr>
          <a:xfrm>
            <a:off x="4317869" y="6368106"/>
            <a:ext cx="1755127" cy="338554"/>
          </a:xfrm>
          <a:prstGeom prst="rect">
            <a:avLst/>
          </a:prstGeom>
          <a:ln w="317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a:t>
            </a:r>
            <a:r>
              <a:rPr kumimoji="1" lang="ja-JP" altLang="en-US"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異なる状態でも同じような</a:t>
            </a:r>
            <a:r>
              <a:rPr kumimoji="1" lang="en-US" altLang="ja-JP"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Q</a:t>
            </a:r>
            <a:r>
              <a:rPr kumimoji="1" lang="ja-JP" altLang="en-US"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値</a:t>
            </a:r>
            <a:endParaRPr kumimoji="1" lang="en-US" altLang="ja-JP" sz="1800" b="1" i="0" u="sng" strike="noStrike" kern="1200" cap="none" spc="0" normalizeH="0" baseline="0" noProof="0" dirty="0">
              <a:ln>
                <a:noFill/>
              </a:ln>
              <a:solidFill>
                <a:srgbClr val="5B9BD5"/>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a:t>
            </a:r>
            <a:r>
              <a:rPr kumimoji="1" lang="ja-JP" altLang="en-US"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同じような行動</a:t>
            </a:r>
            <a:r>
              <a:rPr kumimoji="1" lang="en-US" altLang="ja-JP"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a:t>
            </a:r>
            <a:r>
              <a:rPr kumimoji="1" lang="ja-JP" altLang="en-US"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発話</a:t>
            </a:r>
            <a:r>
              <a:rPr kumimoji="1" lang="en-US" altLang="ja-JP"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a:t>
            </a:r>
            <a:r>
              <a:rPr kumimoji="1" lang="ja-JP" altLang="en-US" sz="800" b="1" i="0" u="sng" strike="noStrike" kern="1200" cap="none" spc="0" normalizeH="0" baseline="0" noProof="0" dirty="0">
                <a:ln>
                  <a:noFill/>
                </a:ln>
                <a:solidFill>
                  <a:srgbClr val="5B9BD5"/>
                </a:solidFill>
                <a:effectLst/>
                <a:uLnTx/>
                <a:uFillTx/>
                <a:latin typeface="Calibri" panose="020F0502020204030204"/>
                <a:ea typeface="游ゴシック" panose="020B0400000000000000" pitchFamily="50" charset="-128"/>
                <a:cs typeface="+mn-cs"/>
              </a:rPr>
              <a:t>ば</a:t>
            </a:r>
            <a:r>
              <a:rPr kumimoji="1" lang="ja-JP" altLang="en-US"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かり選択</a:t>
            </a:r>
            <a:endParaRPr kumimoji="1" lang="en-US" altLang="ja-JP"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endParaRPr>
          </a:p>
        </p:txBody>
      </p:sp>
      <p:sp>
        <p:nvSpPr>
          <p:cNvPr id="168" name="正方形/長方形 167"/>
          <p:cNvSpPr/>
          <p:nvPr/>
        </p:nvSpPr>
        <p:spPr>
          <a:xfrm>
            <a:off x="6299070" y="6356604"/>
            <a:ext cx="1688989" cy="338554"/>
          </a:xfrm>
          <a:prstGeom prst="rect">
            <a:avLst/>
          </a:prstGeom>
          <a:ln w="317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〇状態ごとに</a:t>
            </a:r>
            <a:r>
              <a:rPr kumimoji="1" lang="en-US" altLang="ja-JP"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Q</a:t>
            </a:r>
            <a:r>
              <a:rPr kumimoji="1" lang="ja-JP" altLang="en-US"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値が異なる</a:t>
            </a:r>
            <a:endParaRPr kumimoji="1" lang="en-US" altLang="ja-JP"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a:t>
            </a:r>
            <a:r>
              <a:rPr kumimoji="1" lang="ja-JP" altLang="en-US"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状態に応じた行動ができる</a:t>
            </a:r>
            <a:endParaRPr kumimoji="1" lang="ja-JP" altLang="en-US" sz="1800" b="1" i="0" u="sng" strike="noStrike" kern="1200" cap="none" spc="0" normalizeH="0" baseline="0" noProof="0" dirty="0">
              <a:ln>
                <a:noFill/>
              </a:ln>
              <a:solidFill>
                <a:srgbClr val="FF0000"/>
              </a:solidFill>
              <a:effectLst/>
              <a:uLnTx/>
              <a:uFillTx/>
              <a:latin typeface="Calibri" panose="020F0502020204030204"/>
              <a:ea typeface="游ゴシック" panose="020B0400000000000000" pitchFamily="50" charset="-128"/>
              <a:cs typeface="+mn-cs"/>
            </a:endParaRPr>
          </a:p>
        </p:txBody>
      </p:sp>
      <p:sp>
        <p:nvSpPr>
          <p:cNvPr id="181" name="正方形/長方形 180"/>
          <p:cNvSpPr/>
          <p:nvPr/>
        </p:nvSpPr>
        <p:spPr>
          <a:xfrm>
            <a:off x="6296195" y="6642556"/>
            <a:ext cx="1688989" cy="215444"/>
          </a:xfrm>
          <a:prstGeom prst="rect">
            <a:avLst/>
          </a:prstGeom>
          <a:ln w="317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実際，</a:t>
            </a:r>
            <a:r>
              <a:rPr kumimoji="1" lang="en-US" altLang="ja-JP"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Q</a:t>
            </a:r>
            <a:r>
              <a:rPr kumimoji="1" lang="ja-JP" altLang="en-US"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学習の場合と近い</a:t>
            </a:r>
            <a:r>
              <a:rPr kumimoji="1" lang="en-US" altLang="ja-JP"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Q</a:t>
            </a:r>
            <a:r>
              <a:rPr kumimoji="1" lang="ja-JP" altLang="en-US"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値</a:t>
            </a:r>
            <a:endParaRPr kumimoji="1" lang="en-US" altLang="ja-JP"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endParaRPr>
          </a:p>
        </p:txBody>
      </p:sp>
      <p:sp>
        <p:nvSpPr>
          <p:cNvPr id="206" name="テキスト ボックス 205"/>
          <p:cNvSpPr txBox="1"/>
          <p:nvPr/>
        </p:nvSpPr>
        <p:spPr>
          <a:xfrm>
            <a:off x="8761804" y="4850121"/>
            <a:ext cx="723275"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エピソード数</a:t>
            </a:r>
            <a:endPar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208" name="テキスト ボックス 207"/>
          <p:cNvSpPr txBox="1"/>
          <p:nvPr/>
        </p:nvSpPr>
        <p:spPr>
          <a:xfrm>
            <a:off x="10892398" y="4857798"/>
            <a:ext cx="723275"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エピソード数</a:t>
            </a:r>
            <a:endPar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52" name="テキスト ボックス 51"/>
          <p:cNvSpPr txBox="1"/>
          <p:nvPr/>
        </p:nvSpPr>
        <p:spPr>
          <a:xfrm>
            <a:off x="8075612" y="5279367"/>
            <a:ext cx="4012924" cy="461665"/>
          </a:xfrm>
          <a:prstGeom prst="rect">
            <a:avLst/>
          </a:prstGeom>
          <a:noFill/>
          <a:ln w="12700">
            <a:solidFill>
              <a:schemeClr val="tx1"/>
            </a:solidFill>
          </a:ln>
        </p:spPr>
        <p:txBody>
          <a:bodyPr wrap="square" numCol="2"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smtClean="0">
                <a:ln>
                  <a:noFill/>
                </a:ln>
                <a:solidFill>
                  <a:srgbClr val="FFC000"/>
                </a:solidFill>
                <a:effectLst/>
                <a:uLnTx/>
                <a:uFillTx/>
                <a:latin typeface="Calibri" panose="020F0502020204030204"/>
                <a:ea typeface="游ゴシック" panose="020B0400000000000000" pitchFamily="50" charset="-128"/>
                <a:cs typeface="+mn-cs"/>
              </a:rPr>
              <a:t>S1: </a:t>
            </a:r>
            <a:r>
              <a:rPr kumimoji="1" lang="ja-JP" altLang="en-US" sz="800" b="1" i="0" u="none" strike="noStrike" kern="1200" cap="none" spc="0" normalizeH="0" baseline="0" noProof="0" dirty="0" smtClean="0">
                <a:ln>
                  <a:noFill/>
                </a:ln>
                <a:solidFill>
                  <a:srgbClr val="FFC000"/>
                </a:solidFill>
                <a:effectLst/>
                <a:uLnTx/>
                <a:uFillTx/>
                <a:latin typeface="Calibri" panose="020F0502020204030204"/>
                <a:ea typeface="游ゴシック" panose="020B0400000000000000" pitchFamily="50" charset="-128"/>
                <a:cs typeface="+mn-cs"/>
              </a:rPr>
              <a:t>競技は何をご覧になりますか？</a:t>
            </a:r>
            <a:endParaRPr kumimoji="1" lang="en-US" altLang="ja-JP" sz="800" b="1" i="0" u="none" strike="noStrike" kern="1200" cap="none" spc="0" normalizeH="0" baseline="0" noProof="0" dirty="0" smtClean="0">
              <a:ln>
                <a:noFill/>
              </a:ln>
              <a:solidFill>
                <a:srgbClr val="FFC000"/>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smtClean="0">
                <a:ln>
                  <a:noFill/>
                </a:ln>
                <a:solidFill>
                  <a:srgbClr val="FFC000"/>
                </a:solidFill>
                <a:effectLst/>
                <a:uLnTx/>
                <a:uFillTx/>
                <a:latin typeface="Calibri" panose="020F0502020204030204"/>
                <a:ea typeface="游ゴシック" panose="020B0400000000000000" pitchFamily="50" charset="-128"/>
                <a:cs typeface="+mn-cs"/>
              </a:rPr>
              <a:t>S2: </a:t>
            </a:r>
            <a:r>
              <a:rPr kumimoji="1" lang="ja-JP" altLang="en-US" sz="800" b="1" i="0" u="none" strike="noStrike" kern="1200" cap="none" spc="0" normalizeH="0" baseline="0" noProof="0" dirty="0" smtClean="0">
                <a:ln>
                  <a:noFill/>
                </a:ln>
                <a:solidFill>
                  <a:srgbClr val="FFC000"/>
                </a:solidFill>
                <a:effectLst/>
                <a:uLnTx/>
                <a:uFillTx/>
                <a:latin typeface="Calibri" panose="020F0502020204030204"/>
                <a:ea typeface="游ゴシック" panose="020B0400000000000000" pitchFamily="50" charset="-128"/>
                <a:cs typeface="+mn-cs"/>
              </a:rPr>
              <a:t>どういった所が好きなんですか</a:t>
            </a:r>
            <a:r>
              <a:rPr kumimoji="1" lang="en-US" altLang="ja-JP" sz="800" b="1" i="0" u="none" strike="noStrike" kern="1200" cap="none" spc="0" normalizeH="0" baseline="0" noProof="0" dirty="0" smtClean="0">
                <a:ln>
                  <a:noFill/>
                </a:ln>
                <a:solidFill>
                  <a:srgbClr val="FFC000"/>
                </a:solidFill>
                <a:effectLst/>
                <a:uLnTx/>
                <a:uFillTx/>
                <a:latin typeface="Calibri" panose="020F0502020204030204"/>
                <a:ea typeface="游ゴシック" panose="020B0400000000000000" pitchFamily="50" charset="-128"/>
                <a:cs typeface="+mn-cs"/>
              </a:rPr>
              <a:t>?</a:t>
            </a:r>
            <a:r>
              <a:rPr kumimoji="1" lang="ja-JP" altLang="en-US" sz="800" b="1" i="0" u="none" strike="noStrike" kern="1200" cap="none" spc="0" normalizeH="0" baseline="0" noProof="0" dirty="0" smtClean="0">
                <a:ln>
                  <a:noFill/>
                </a:ln>
                <a:solidFill>
                  <a:srgbClr val="FFC000"/>
                </a:solidFill>
                <a:effectLst/>
                <a:uLnTx/>
                <a:uFillTx/>
                <a:latin typeface="Calibri" panose="020F0502020204030204"/>
                <a:ea typeface="游ゴシック" panose="020B0400000000000000" pitchFamily="50" charset="-128"/>
                <a:cs typeface="+mn-cs"/>
              </a:rPr>
              <a:t>　</a:t>
            </a:r>
            <a:endParaRPr kumimoji="1" lang="en-US" altLang="ja-JP" sz="800" b="1" i="0" u="none" strike="noStrike" kern="1200" cap="none" spc="0" normalizeH="0" baseline="0" noProof="0" dirty="0" smtClean="0">
              <a:ln>
                <a:noFill/>
              </a:ln>
              <a:solidFill>
                <a:srgbClr val="FFC000"/>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smtClean="0">
                <a:ln>
                  <a:noFill/>
                </a:ln>
                <a:solidFill>
                  <a:srgbClr val="FFC000"/>
                </a:solidFill>
                <a:effectLst/>
                <a:uLnTx/>
                <a:uFillTx/>
                <a:latin typeface="Calibri" panose="020F0502020204030204"/>
                <a:ea typeface="游ゴシック" panose="020B0400000000000000" pitchFamily="50" charset="-128"/>
                <a:cs typeface="+mn-cs"/>
              </a:rPr>
              <a:t>S3: </a:t>
            </a:r>
            <a:r>
              <a:rPr kumimoji="1" lang="ja-JP" altLang="en-US" sz="800" b="1" i="0" u="none" strike="noStrike" kern="1200" cap="none" spc="0" normalizeH="0" baseline="0" noProof="0" dirty="0" smtClean="0">
                <a:ln>
                  <a:noFill/>
                </a:ln>
                <a:solidFill>
                  <a:srgbClr val="FFC000"/>
                </a:solidFill>
                <a:effectLst/>
                <a:uLnTx/>
                <a:uFillTx/>
                <a:latin typeface="Calibri" panose="020F0502020204030204"/>
                <a:ea typeface="游ゴシック" panose="020B0400000000000000" pitchFamily="50" charset="-128"/>
                <a:cs typeface="+mn-cs"/>
              </a:rPr>
              <a:t>もう少し詳しく教えてください</a:t>
            </a:r>
            <a:endParaRPr kumimoji="1" lang="en-US" altLang="ja-JP" sz="800"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U1: </a:t>
            </a:r>
            <a:r>
              <a:rPr kumimoji="1" lang="ja-JP" altLang="en-US" sz="800"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野球を見ます</a:t>
            </a:r>
            <a:endParaRPr kumimoji="1" lang="en-US" altLang="ja-JP" sz="800"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U2: </a:t>
            </a:r>
            <a:r>
              <a:rPr kumimoji="1" lang="ja-JP" altLang="en-US" sz="800"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データ</a:t>
            </a:r>
            <a:r>
              <a:rPr kumimoji="1" lang="ja-JP" altLang="en-US" sz="800" b="1"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50" charset="-128"/>
                <a:cs typeface="+mn-cs"/>
              </a:rPr>
              <a:t>が豊富なところです</a:t>
            </a:r>
            <a:endParaRPr kumimoji="1" lang="en-US" altLang="ja-JP" sz="800" b="1"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U3: </a:t>
            </a:r>
            <a:r>
              <a:rPr kumimoji="1" lang="ja-JP" altLang="en-US" sz="800"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打率とか，出塁率とかですね</a:t>
            </a:r>
            <a:endParaRPr kumimoji="1" lang="en-US" altLang="ja-JP" sz="800" b="1"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50" charset="-128"/>
              <a:cs typeface="+mn-cs"/>
            </a:endParaRPr>
          </a:p>
        </p:txBody>
      </p:sp>
      <p:sp>
        <p:nvSpPr>
          <p:cNvPr id="270" name="テキスト ボックス 269"/>
          <p:cNvSpPr txBox="1"/>
          <p:nvPr/>
        </p:nvSpPr>
        <p:spPr>
          <a:xfrm>
            <a:off x="9963086" y="6596390"/>
            <a:ext cx="2295821"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DQN</a:t>
            </a:r>
            <a:r>
              <a:rPr kumimoji="1" lang="ja-JP" altLang="en-US" sz="1100" b="1" i="0" u="sng" strike="noStrike" kern="1200" cap="none" spc="0" normalizeH="0" baseline="0" noProof="0" dirty="0" err="1" smtClean="0">
                <a:ln>
                  <a:noFill/>
                </a:ln>
                <a:solidFill>
                  <a:srgbClr val="FF0000"/>
                </a:solidFill>
                <a:effectLst/>
                <a:uLnTx/>
                <a:uFillTx/>
                <a:latin typeface="Calibri" panose="020F0502020204030204"/>
                <a:ea typeface="游ゴシック" panose="020B0400000000000000" pitchFamily="50" charset="-128"/>
                <a:cs typeface="+mn-cs"/>
              </a:rPr>
              <a:t>で適</a:t>
            </a:r>
            <a:r>
              <a:rPr kumimoji="1" lang="ja-JP" altLang="en-US" sz="11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切に学習し，再現できた</a:t>
            </a:r>
            <a:endParaRPr kumimoji="1" lang="ja-JP" altLang="en-US" sz="1100" b="1" i="0" u="sng" strike="noStrike" kern="1200" cap="none" spc="0" normalizeH="0" baseline="0" noProof="0" dirty="0">
              <a:ln>
                <a:noFill/>
              </a:ln>
              <a:solidFill>
                <a:srgbClr val="FF0000"/>
              </a:solidFill>
              <a:effectLst/>
              <a:uLnTx/>
              <a:uFillTx/>
              <a:latin typeface="Calibri" panose="020F0502020204030204"/>
              <a:ea typeface="游ゴシック" panose="020B0400000000000000" pitchFamily="50" charset="-128"/>
              <a:cs typeface="+mn-cs"/>
            </a:endParaRPr>
          </a:p>
        </p:txBody>
      </p:sp>
      <p:sp>
        <p:nvSpPr>
          <p:cNvPr id="92" name="角丸四角形吹き出し 91">
            <a:extLst>
              <a:ext uri="{FF2B5EF4-FFF2-40B4-BE49-F238E27FC236}">
                <a16:creationId xmlns:a16="http://schemas.microsoft.com/office/drawing/2014/main" id="{6D8E7001-01E9-AF49-AB82-FAF101D338B6}"/>
              </a:ext>
            </a:extLst>
          </p:cNvPr>
          <p:cNvSpPr/>
          <p:nvPr/>
        </p:nvSpPr>
        <p:spPr>
          <a:xfrm rot="10800000" flipH="1" flipV="1">
            <a:off x="2736985" y="1891691"/>
            <a:ext cx="996117" cy="213945"/>
          </a:xfrm>
          <a:prstGeom prst="wedgeRoundRectCallout">
            <a:avLst>
              <a:gd name="adj1" fmla="val -44832"/>
              <a:gd name="adj2" fmla="val -80995"/>
              <a:gd name="adj3" fmla="val 16667"/>
            </a:avLst>
          </a:prstGeom>
        </p:spPr>
        <p:style>
          <a:lnRef idx="2">
            <a:schemeClr val="dk1"/>
          </a:lnRef>
          <a:fillRef idx="1">
            <a:schemeClr val="lt1"/>
          </a:fillRef>
          <a:effectRef idx="0">
            <a:schemeClr val="dk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150" normalizeH="0" baseline="0" noProof="0" dirty="0" smtClean="0">
                <a:ln>
                  <a:noFill/>
                </a:ln>
                <a:solidFill>
                  <a:prstClr val="black"/>
                </a:solidFill>
                <a:effectLst/>
                <a:uLnTx/>
                <a:uFillTx/>
                <a:latin typeface="Hiragino Sans W3" panose="020B0300000000000000" pitchFamily="34" charset="-128"/>
                <a:ea typeface="Hiragino Sans W3" panose="020B0300000000000000" pitchFamily="34" charset="-128"/>
                <a:cs typeface="+mn-cs"/>
              </a:rPr>
              <a:t>面白そうですね</a:t>
            </a:r>
            <a:endParaRPr kumimoji="1" lang="ja-JP" altLang="en-US" sz="1050" b="0" i="0" u="none" strike="noStrike" kern="1200" cap="none" spc="-150" normalizeH="0" baseline="0" noProof="0" dirty="0">
              <a:ln>
                <a:noFill/>
              </a:ln>
              <a:solidFill>
                <a:prstClr val="black"/>
              </a:solidFill>
              <a:effectLst/>
              <a:uLnTx/>
              <a:uFillTx/>
              <a:latin typeface="Hiragino Sans W3" panose="020B0300000000000000" pitchFamily="34" charset="-128"/>
              <a:ea typeface="Hiragino Sans W3" panose="020B0300000000000000" pitchFamily="34" charset="-128"/>
              <a:cs typeface="+mn-cs"/>
            </a:endParaRPr>
          </a:p>
        </p:txBody>
      </p:sp>
      <p:cxnSp>
        <p:nvCxnSpPr>
          <p:cNvPr id="6" name="曲線コネクタ 5"/>
          <p:cNvCxnSpPr>
            <a:stCxn id="16" idx="2"/>
            <a:endCxn id="50" idx="1"/>
          </p:cNvCxnSpPr>
          <p:nvPr/>
        </p:nvCxnSpPr>
        <p:spPr>
          <a:xfrm rot="16200000" flipH="1">
            <a:off x="2400070" y="966351"/>
            <a:ext cx="22865" cy="555513"/>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曲線コネクタ 13"/>
          <p:cNvCxnSpPr>
            <a:stCxn id="16" idx="2"/>
            <a:endCxn id="92" idx="1"/>
          </p:cNvCxnSpPr>
          <p:nvPr/>
        </p:nvCxnSpPr>
        <p:spPr>
          <a:xfrm rot="16200000" flipH="1">
            <a:off x="2052371" y="1314050"/>
            <a:ext cx="765988" cy="603239"/>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2945769" y="2136819"/>
            <a:ext cx="1261885" cy="41549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ユーザ発話は</a:t>
            </a:r>
            <a:endParaRPr kumimoji="1" lang="en-US" altLang="ja-JP" sz="105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i="0" u="sng"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ある</a:t>
            </a:r>
            <a:r>
              <a:rPr kumimoji="1" lang="ja-JP" altLang="en-US" sz="105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程度予測</a:t>
            </a:r>
            <a:r>
              <a:rPr kumimoji="1" lang="ja-JP" altLang="en-US" sz="1050" b="1" i="0" u="sng"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可能</a:t>
            </a:r>
            <a:endParaRPr kumimoji="1" lang="en-US" altLang="ja-JP" sz="105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p:txBody>
      </p:sp>
      <p:pic>
        <p:nvPicPr>
          <p:cNvPr id="224" name="図 223"/>
          <p:cNvPicPr>
            <a:picLocks noChangeAspect="1"/>
          </p:cNvPicPr>
          <p:nvPr/>
        </p:nvPicPr>
        <p:blipFill>
          <a:blip r:embed="rId15"/>
          <a:stretch>
            <a:fillRect/>
          </a:stretch>
        </p:blipFill>
        <p:spPr>
          <a:xfrm>
            <a:off x="4191714" y="1400961"/>
            <a:ext cx="3764983" cy="1568742"/>
          </a:xfrm>
          <a:prstGeom prst="rect">
            <a:avLst/>
          </a:prstGeom>
        </p:spPr>
      </p:pic>
      <p:sp>
        <p:nvSpPr>
          <p:cNvPr id="180" name="テキスト ボックス 179"/>
          <p:cNvSpPr txBox="1"/>
          <p:nvPr/>
        </p:nvSpPr>
        <p:spPr>
          <a:xfrm>
            <a:off x="1409434" y="5661057"/>
            <a:ext cx="609462" cy="215444"/>
          </a:xfrm>
          <a:prstGeom prst="rect">
            <a:avLst/>
          </a:prstGeom>
          <a:noFill/>
          <a:ln>
            <a:solidFill>
              <a:schemeClr val="tx1"/>
            </a:solidFill>
          </a:ln>
        </p:spPr>
        <p:txBody>
          <a:bodyPr wrap="none" t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S:</a:t>
            </a:r>
            <a:r>
              <a:rPr kumimoji="1" lang="ja-JP" altLang="en-US" sz="7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システム</a:t>
            </a:r>
            <a:endParaRPr kumimoji="1" lang="en-US" altLang="ja-JP" sz="7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U: </a:t>
            </a:r>
            <a:r>
              <a:rPr kumimoji="1" lang="ja-JP" altLang="en-US" sz="7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ユーザ</a:t>
            </a:r>
            <a:endParaRPr kumimoji="1" lang="ja-JP" altLang="en-US" sz="7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289" name="角丸四角形 288"/>
          <p:cNvSpPr/>
          <p:nvPr/>
        </p:nvSpPr>
        <p:spPr>
          <a:xfrm>
            <a:off x="1599691" y="4790017"/>
            <a:ext cx="1814628" cy="4447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mc:AlternateContent xmlns:mc="http://schemas.openxmlformats.org/markup-compatibility/2006" xmlns:a14="http://schemas.microsoft.com/office/drawing/2010/main">
        <mc:Choice Requires="a14">
          <p:sp>
            <p:nvSpPr>
              <p:cNvPr id="288" name="テキスト ボックス 287"/>
              <p:cNvSpPr txBox="1"/>
              <p:nvPr/>
            </p:nvSpPr>
            <p:spPr>
              <a:xfrm>
                <a:off x="1906022" y="4678568"/>
                <a:ext cx="974947" cy="169277"/>
              </a:xfrm>
              <a:prstGeom prst="rect">
                <a:avLst/>
              </a:prstGeom>
              <a:solidFill>
                <a:schemeClr val="bg1"/>
              </a:solidFill>
            </p:spPr>
            <p:txBody>
              <a:bodyPr wrap="none" t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行動</a:t>
                </a:r>
                <a14:m>
                  <m:oMath xmlns:m="http://schemas.openxmlformats.org/officeDocument/2006/math">
                    <m:r>
                      <a:rPr kumimoji="1" lang="en-US" altLang="ja-JP" sz="11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𝒂</m:t>
                    </m:r>
                  </m:oMath>
                </a14:m>
                <a:r>
                  <a:rPr kumimoji="1" lang="en-US" altLang="ja-JP"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35</a:t>
                </a:r>
                <a:r>
                  <a:rPr kumimoji="1" lang="ja-JP" altLang="en-US"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個</a:t>
                </a:r>
                <a:r>
                  <a:rPr kumimoji="1" lang="en-US" altLang="ja-JP"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endPar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mc:Choice>
        <mc:Fallback xmlns="">
          <p:sp>
            <p:nvSpPr>
              <p:cNvPr id="288" name="テキスト ボックス 287"/>
              <p:cNvSpPr txBox="1">
                <a:spLocks noRot="1" noChangeAspect="1" noMove="1" noResize="1" noEditPoints="1" noAdjustHandles="1" noChangeArrowheads="1" noChangeShapeType="1" noTextEdit="1"/>
              </p:cNvSpPr>
              <p:nvPr/>
            </p:nvSpPr>
            <p:spPr>
              <a:xfrm>
                <a:off x="1906022" y="4678568"/>
                <a:ext cx="974947" cy="169277"/>
              </a:xfrm>
              <a:prstGeom prst="rect">
                <a:avLst/>
              </a:prstGeom>
              <a:blipFill>
                <a:blip r:embed="rId16"/>
                <a:stretch>
                  <a:fillRect t="-28571" b="-53571"/>
                </a:stretch>
              </a:blipFill>
            </p:spPr>
            <p:txBody>
              <a:bodyPr/>
              <a:lstStyle/>
              <a:p>
                <a:r>
                  <a:rPr lang="ja-JP" altLang="en-US">
                    <a:noFill/>
                  </a:rPr>
                  <a:t> </a:t>
                </a:r>
              </a:p>
            </p:txBody>
          </p:sp>
        </mc:Fallback>
      </mc:AlternateContent>
      <p:pic>
        <p:nvPicPr>
          <p:cNvPr id="324" name="図 323"/>
          <p:cNvPicPr>
            <a:picLocks noChangeAspect="1"/>
          </p:cNvPicPr>
          <p:nvPr/>
        </p:nvPicPr>
        <p:blipFill>
          <a:blip r:embed="rId17"/>
          <a:stretch>
            <a:fillRect/>
          </a:stretch>
        </p:blipFill>
        <p:spPr>
          <a:xfrm>
            <a:off x="224587" y="5953125"/>
            <a:ext cx="2130425" cy="904875"/>
          </a:xfrm>
          <a:prstGeom prst="rect">
            <a:avLst/>
          </a:prstGeom>
        </p:spPr>
      </p:pic>
      <mc:AlternateContent xmlns:mc="http://schemas.openxmlformats.org/markup-compatibility/2006" xmlns:a14="http://schemas.microsoft.com/office/drawing/2010/main">
        <mc:Choice Requires="a14">
          <p:sp>
            <p:nvSpPr>
              <p:cNvPr id="177" name="テキスト ボックス 176"/>
              <p:cNvSpPr txBox="1"/>
              <p:nvPr/>
            </p:nvSpPr>
            <p:spPr>
              <a:xfrm>
                <a:off x="1963489" y="3647401"/>
                <a:ext cx="1727524" cy="169277"/>
              </a:xfrm>
              <a:prstGeom prst="rect">
                <a:avLst/>
              </a:prstGeom>
              <a:solidFill>
                <a:schemeClr val="bg1"/>
              </a:solid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状態</a:t>
                </a:r>
                <a:r>
                  <a:rPr kumimoji="1" lang="en-US" altLang="ja-JP"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s: </a:t>
                </a:r>
                <a14:m>
                  <m:oMath xmlns:m="http://schemas.openxmlformats.org/officeDocument/2006/math">
                    <m:r>
                      <a:rPr kumimoji="1" lang="en-US" altLang="ja-JP" sz="1100" b="1" i="0" u="none" strike="noStrike" kern="1200" cap="none" spc="0" normalizeH="0" baseline="0" noProof="0" smtClean="0">
                        <a:ln>
                          <a:noFill/>
                        </a:ln>
                        <a:solidFill>
                          <a:srgbClr val="4472C4"/>
                        </a:solidFill>
                        <a:effectLst/>
                        <a:uLnTx/>
                        <a:uFillTx/>
                        <a:latin typeface="Cambria Math" panose="02040503050406030204" pitchFamily="18" charset="0"/>
                        <a:cs typeface="+mn-cs"/>
                      </a:rPr>
                      <m:t> </m:t>
                    </m:r>
                    <m:r>
                      <a:rPr kumimoji="1" lang="en-US" altLang="ja-JP" sz="1100" b="1" i="0" u="none" strike="noStrike" kern="1200" cap="none" spc="0" normalizeH="0" baseline="0" noProof="0" smtClean="0">
                        <a:ln>
                          <a:noFill/>
                        </a:ln>
                        <a:solidFill>
                          <a:srgbClr val="4472C4"/>
                        </a:solidFill>
                        <a:effectLst/>
                        <a:uLnTx/>
                        <a:uFillTx/>
                        <a:latin typeface="Cambria Math" panose="02040503050406030204" pitchFamily="18" charset="0"/>
                        <a:cs typeface="+mn-cs"/>
                      </a:rPr>
                      <m:t>𝟑𝟖</m:t>
                    </m:r>
                    <m:r>
                      <a:rPr kumimoji="1" lang="en-US" altLang="ja-JP" sz="11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1" i="1" u="none" strike="noStrike" kern="1200" cap="none" spc="0" normalizeH="0" baseline="0" noProof="0" smtClean="0">
                        <a:ln>
                          <a:noFill/>
                        </a:ln>
                        <a:solidFill>
                          <a:srgbClr val="FFC000"/>
                        </a:solidFill>
                        <a:effectLst/>
                        <a:uLnTx/>
                        <a:uFillTx/>
                        <a:latin typeface="Cambria Math" panose="02040503050406030204" pitchFamily="18" charset="0"/>
                        <a:cs typeface="+mn-cs"/>
                      </a:rPr>
                      <m:t>𝟐</m:t>
                    </m:r>
                    <m:r>
                      <a:rPr kumimoji="1" lang="en-US" altLang="ja-JP" sz="11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1" lang="en-US" altLang="ja-JP" sz="1100" b="1" i="0" u="none" strike="noStrike" kern="1200" cap="none" spc="0" normalizeH="0" baseline="0" noProof="0" dirty="0" smtClean="0">
                    <a:ln>
                      <a:noFill/>
                    </a:ln>
                    <a:solidFill>
                      <a:srgbClr val="00B050"/>
                    </a:solidFill>
                    <a:effectLst/>
                    <a:uLnTx/>
                    <a:uFillTx/>
                    <a:latin typeface="Calibri" panose="020F0502020204030204"/>
                    <a:ea typeface="游ゴシック" panose="020B0400000000000000" pitchFamily="50" charset="-128"/>
                    <a:cs typeface="+mn-cs"/>
                  </a:rPr>
                  <a:t>3</a:t>
                </a:r>
                <a:r>
                  <a:rPr kumimoji="1" lang="en-US" altLang="ja-JP"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 228</a:t>
                </a:r>
                <a:r>
                  <a:rPr kumimoji="1" lang="ja-JP" altLang="en-US"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状態</a:t>
                </a:r>
                <a:r>
                  <a:rPr kumimoji="1" lang="en-US" altLang="ja-JP"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endPar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mc:Choice>
        <mc:Fallback xmlns="">
          <p:sp>
            <p:nvSpPr>
              <p:cNvPr id="177" name="テキスト ボックス 176"/>
              <p:cNvSpPr txBox="1">
                <a:spLocks noRot="1" noChangeAspect="1" noMove="1" noResize="1" noEditPoints="1" noAdjustHandles="1" noChangeArrowheads="1" noChangeShapeType="1" noTextEdit="1"/>
              </p:cNvSpPr>
              <p:nvPr/>
            </p:nvSpPr>
            <p:spPr>
              <a:xfrm>
                <a:off x="1963489" y="3647401"/>
                <a:ext cx="1727524" cy="169277"/>
              </a:xfrm>
              <a:prstGeom prst="rect">
                <a:avLst/>
              </a:prstGeom>
              <a:blipFill>
                <a:blip r:embed="rId18"/>
                <a:stretch>
                  <a:fillRect l="-4947" t="-28571" r="-2827" b="-53571"/>
                </a:stretch>
              </a:blipFill>
            </p:spPr>
            <p:txBody>
              <a:bodyPr/>
              <a:lstStyle/>
              <a:p>
                <a:r>
                  <a:rPr lang="ja-JP" altLang="en-US">
                    <a:noFill/>
                  </a:rPr>
                  <a:t> </a:t>
                </a:r>
              </a:p>
            </p:txBody>
          </p:sp>
        </mc:Fallback>
      </mc:AlternateContent>
      <p:pic>
        <p:nvPicPr>
          <p:cNvPr id="336" name="図 335"/>
          <p:cNvPicPr>
            <a:picLocks noChangeAspect="1"/>
          </p:cNvPicPr>
          <p:nvPr/>
        </p:nvPicPr>
        <p:blipFill>
          <a:blip r:embed="rId19"/>
          <a:stretch>
            <a:fillRect/>
          </a:stretch>
        </p:blipFill>
        <p:spPr>
          <a:xfrm>
            <a:off x="1577131" y="3754882"/>
            <a:ext cx="2539257" cy="864134"/>
          </a:xfrm>
          <a:prstGeom prst="rect">
            <a:avLst/>
          </a:prstGeom>
        </p:spPr>
      </p:pic>
      <p:pic>
        <p:nvPicPr>
          <p:cNvPr id="338" name="図 337"/>
          <p:cNvPicPr>
            <a:picLocks noChangeAspect="1"/>
          </p:cNvPicPr>
          <p:nvPr/>
        </p:nvPicPr>
        <p:blipFill>
          <a:blip r:embed="rId20"/>
          <a:stretch>
            <a:fillRect/>
          </a:stretch>
        </p:blipFill>
        <p:spPr>
          <a:xfrm>
            <a:off x="1598383" y="4828877"/>
            <a:ext cx="1746370" cy="397464"/>
          </a:xfrm>
          <a:prstGeom prst="rect">
            <a:avLst/>
          </a:prstGeom>
        </p:spPr>
      </p:pic>
      <p:sp>
        <p:nvSpPr>
          <p:cNvPr id="341" name="テキスト ボックス 340"/>
          <p:cNvSpPr txBox="1"/>
          <p:nvPr/>
        </p:nvSpPr>
        <p:spPr>
          <a:xfrm>
            <a:off x="2686512" y="2775780"/>
            <a:ext cx="1531188" cy="41549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システム発話の</a:t>
            </a:r>
            <a:endParaRPr kumimoji="1" lang="en-US" altLang="ja-JP" sz="105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理想の出力順を考える</a:t>
            </a:r>
            <a:endParaRPr kumimoji="1" lang="en-US" altLang="ja-JP" sz="105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344" name="下矢印 343"/>
          <p:cNvSpPr/>
          <p:nvPr/>
        </p:nvSpPr>
        <p:spPr>
          <a:xfrm>
            <a:off x="3347208" y="2558643"/>
            <a:ext cx="218113" cy="2181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54" name="テキスト ボックス 353"/>
          <p:cNvSpPr txBox="1"/>
          <p:nvPr/>
        </p:nvSpPr>
        <p:spPr>
          <a:xfrm>
            <a:off x="10118604" y="5041670"/>
            <a:ext cx="609462" cy="215444"/>
          </a:xfrm>
          <a:prstGeom prst="rect">
            <a:avLst/>
          </a:prstGeom>
          <a:noFill/>
          <a:ln>
            <a:solidFill>
              <a:schemeClr val="tx1"/>
            </a:solidFill>
          </a:ln>
        </p:spPr>
        <p:txBody>
          <a:bodyPr wrap="none" t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S:</a:t>
            </a:r>
            <a:r>
              <a:rPr kumimoji="1" lang="ja-JP" altLang="en-US" sz="7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システム</a:t>
            </a:r>
            <a:endParaRPr kumimoji="1" lang="en-US" altLang="ja-JP" sz="7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U: </a:t>
            </a:r>
            <a:r>
              <a:rPr kumimoji="1" lang="ja-JP" altLang="en-US" sz="7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ユーザ</a:t>
            </a:r>
            <a:endParaRPr kumimoji="1" lang="ja-JP" altLang="en-US" sz="7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graphicFrame>
        <p:nvGraphicFramePr>
          <p:cNvPr id="356" name="表 355"/>
          <p:cNvGraphicFramePr>
            <a:graphicFrameLocks noGrp="1"/>
          </p:cNvGraphicFramePr>
          <p:nvPr>
            <p:extLst>
              <p:ext uri="{D42A27DB-BD31-4B8C-83A1-F6EECF244321}">
                <p14:modId xmlns:p14="http://schemas.microsoft.com/office/powerpoint/2010/main" val="3745793380"/>
              </p:ext>
            </p:extLst>
          </p:nvPr>
        </p:nvGraphicFramePr>
        <p:xfrm>
          <a:off x="8075613" y="6308240"/>
          <a:ext cx="1927128" cy="549760"/>
        </p:xfrm>
        <a:graphic>
          <a:graphicData uri="http://schemas.openxmlformats.org/drawingml/2006/table">
            <a:tbl>
              <a:tblPr firstRow="1" firstCol="1" bandRow="1">
                <a:tableStyleId>{5C22544A-7EE6-4342-B048-85BDC9FD1C3A}</a:tableStyleId>
              </a:tblPr>
              <a:tblGrid>
                <a:gridCol w="642376">
                  <a:extLst>
                    <a:ext uri="{9D8B030D-6E8A-4147-A177-3AD203B41FA5}">
                      <a16:colId xmlns:a16="http://schemas.microsoft.com/office/drawing/2014/main" val="2327982494"/>
                    </a:ext>
                  </a:extLst>
                </a:gridCol>
                <a:gridCol w="642376">
                  <a:extLst>
                    <a:ext uri="{9D8B030D-6E8A-4147-A177-3AD203B41FA5}">
                      <a16:colId xmlns:a16="http://schemas.microsoft.com/office/drawing/2014/main" val="2654601973"/>
                    </a:ext>
                  </a:extLst>
                </a:gridCol>
                <a:gridCol w="642376">
                  <a:extLst>
                    <a:ext uri="{9D8B030D-6E8A-4147-A177-3AD203B41FA5}">
                      <a16:colId xmlns:a16="http://schemas.microsoft.com/office/drawing/2014/main" val="1275441518"/>
                    </a:ext>
                  </a:extLst>
                </a:gridCol>
              </a:tblGrid>
              <a:tr h="172360">
                <a:tc>
                  <a:txBody>
                    <a:bodyPr/>
                    <a:lstStyle/>
                    <a:p>
                      <a:pPr algn="ctr"/>
                      <a:endParaRPr kumimoji="1" lang="ja-JP" altLang="en-US" sz="600" dirty="0"/>
                    </a:p>
                  </a:txBody>
                  <a:tcPr marL="0" marR="0" marT="0" marB="0" anchor="ctr"/>
                </a:tc>
                <a:tc>
                  <a:txBody>
                    <a:bodyPr/>
                    <a:lstStyle/>
                    <a:p>
                      <a:pPr algn="ctr"/>
                      <a:r>
                        <a:rPr kumimoji="1" lang="ja-JP" altLang="en-US" sz="900" dirty="0" smtClean="0"/>
                        <a:t>破綻でない</a:t>
                      </a:r>
                      <a:endParaRPr kumimoji="1" lang="ja-JP" altLang="en-US" sz="900" dirty="0"/>
                    </a:p>
                  </a:txBody>
                  <a:tcPr marL="0" marR="0" marT="0" marB="0" anchor="ctr"/>
                </a:tc>
                <a:tc>
                  <a:txBody>
                    <a:bodyPr/>
                    <a:lstStyle/>
                    <a:p>
                      <a:pPr algn="ctr"/>
                      <a:r>
                        <a:rPr kumimoji="1" lang="ja-JP" altLang="en-US" sz="900" dirty="0" smtClean="0"/>
                        <a:t>破綻</a:t>
                      </a:r>
                      <a:endParaRPr kumimoji="1" lang="ja-JP" altLang="en-US" sz="900" dirty="0"/>
                    </a:p>
                  </a:txBody>
                  <a:tcPr marL="0" marR="0" marT="0" marB="0" anchor="ctr"/>
                </a:tc>
                <a:extLst>
                  <a:ext uri="{0D108BD9-81ED-4DB2-BD59-A6C34878D82A}">
                    <a16:rowId xmlns:a16="http://schemas.microsoft.com/office/drawing/2014/main" val="3789378541"/>
                  </a:ext>
                </a:extLst>
              </a:tr>
              <a:tr h="186723">
                <a:tc>
                  <a:txBody>
                    <a:bodyPr/>
                    <a:lstStyle/>
                    <a:p>
                      <a:pPr algn="ctr"/>
                      <a:r>
                        <a:rPr kumimoji="1" lang="en-US" altLang="ja-JP" sz="900" b="1" dirty="0" smtClean="0"/>
                        <a:t>Q</a:t>
                      </a:r>
                      <a:r>
                        <a:rPr kumimoji="1" lang="ja-JP" altLang="en-US" sz="900" b="1" dirty="0" smtClean="0"/>
                        <a:t>学習</a:t>
                      </a:r>
                      <a:endParaRPr kumimoji="1" lang="ja-JP" altLang="en-US" sz="900" b="1" dirty="0"/>
                    </a:p>
                  </a:txBody>
                  <a:tcPr marL="0" marR="0" marT="0" marB="0" anchor="ctr"/>
                </a:tc>
                <a:tc>
                  <a:txBody>
                    <a:bodyPr/>
                    <a:lstStyle/>
                    <a:p>
                      <a:pPr algn="ctr"/>
                      <a:r>
                        <a:rPr kumimoji="1" lang="en-US" altLang="ja-JP" sz="900" b="1" dirty="0" smtClean="0"/>
                        <a:t>94</a:t>
                      </a:r>
                      <a:endParaRPr kumimoji="1" lang="ja-JP" altLang="en-US" sz="900" b="1" dirty="0"/>
                    </a:p>
                  </a:txBody>
                  <a:tcPr marL="0" marR="0" marT="0" marB="0" anchor="ctr"/>
                </a:tc>
                <a:tc>
                  <a:txBody>
                    <a:bodyPr/>
                    <a:lstStyle/>
                    <a:p>
                      <a:pPr algn="ctr"/>
                      <a:r>
                        <a:rPr kumimoji="1" lang="en-US" altLang="ja-JP" sz="900" b="1" dirty="0" smtClean="0"/>
                        <a:t>6</a:t>
                      </a:r>
                      <a:endParaRPr kumimoji="1" lang="ja-JP" altLang="en-US" sz="900" b="1" dirty="0"/>
                    </a:p>
                  </a:txBody>
                  <a:tcPr marL="0" marR="0" marT="0" marB="0" anchor="ctr"/>
                </a:tc>
                <a:extLst>
                  <a:ext uri="{0D108BD9-81ED-4DB2-BD59-A6C34878D82A}">
                    <a16:rowId xmlns:a16="http://schemas.microsoft.com/office/drawing/2014/main" val="4027647284"/>
                  </a:ext>
                </a:extLst>
              </a:tr>
              <a:tr h="190677">
                <a:tc>
                  <a:txBody>
                    <a:bodyPr/>
                    <a:lstStyle/>
                    <a:p>
                      <a:pPr algn="ctr"/>
                      <a:r>
                        <a:rPr kumimoji="1" lang="en-US" altLang="ja-JP" sz="900" b="1" dirty="0" smtClean="0"/>
                        <a:t>DQN</a:t>
                      </a:r>
                      <a:endParaRPr kumimoji="1" lang="ja-JP" altLang="en-US" sz="900" b="1" dirty="0"/>
                    </a:p>
                  </a:txBody>
                  <a:tcPr marL="0" marR="0" marT="0" marB="0" anchor="ctr"/>
                </a:tc>
                <a:tc>
                  <a:txBody>
                    <a:bodyPr/>
                    <a:lstStyle/>
                    <a:p>
                      <a:pPr algn="ctr"/>
                      <a:r>
                        <a:rPr kumimoji="1" lang="en-US" altLang="ja-JP" sz="900" b="1" dirty="0" smtClean="0"/>
                        <a:t>95</a:t>
                      </a:r>
                      <a:endParaRPr kumimoji="1" lang="ja-JP" altLang="en-US" sz="900" b="1" dirty="0"/>
                    </a:p>
                  </a:txBody>
                  <a:tcPr marL="0" marR="0" marT="0" marB="0" anchor="ctr"/>
                </a:tc>
                <a:tc>
                  <a:txBody>
                    <a:bodyPr/>
                    <a:lstStyle/>
                    <a:p>
                      <a:pPr algn="ctr"/>
                      <a:r>
                        <a:rPr kumimoji="1" lang="en-US" altLang="ja-JP" sz="900" b="1" dirty="0" smtClean="0"/>
                        <a:t>5</a:t>
                      </a:r>
                      <a:endParaRPr kumimoji="1" lang="ja-JP" altLang="en-US" sz="900" b="1" dirty="0"/>
                    </a:p>
                  </a:txBody>
                  <a:tcPr marL="0" marR="0" marT="0" marB="0" anchor="ctr"/>
                </a:tc>
                <a:extLst>
                  <a:ext uri="{0D108BD9-81ED-4DB2-BD59-A6C34878D82A}">
                    <a16:rowId xmlns:a16="http://schemas.microsoft.com/office/drawing/2014/main" val="3958185555"/>
                  </a:ext>
                </a:extLst>
              </a:tr>
            </a:tbl>
          </a:graphicData>
        </a:graphic>
      </p:graphicFrame>
      <p:sp>
        <p:nvSpPr>
          <p:cNvPr id="357" name="テキスト ボックス 356">
            <a:extLst>
              <a:ext uri="{FF2B5EF4-FFF2-40B4-BE49-F238E27FC236}">
                <a16:creationId xmlns:a16="http://schemas.microsoft.com/office/drawing/2014/main" id="{0E846F95-797C-F74E-8EBB-280452AA248C}"/>
              </a:ext>
            </a:extLst>
          </p:cNvPr>
          <p:cNvSpPr txBox="1"/>
          <p:nvPr/>
        </p:nvSpPr>
        <p:spPr>
          <a:xfrm>
            <a:off x="8075613" y="1122820"/>
            <a:ext cx="3836754" cy="579902"/>
          </a:xfrm>
          <a:prstGeom prst="rect">
            <a:avLst/>
          </a:prstGeom>
          <a:noFill/>
        </p:spPr>
        <p:txBody>
          <a:bodyPr wrap="square" rtlCol="0">
            <a:spAutoFit/>
          </a:bodyPr>
          <a:lstStyle/>
          <a:p>
            <a:pPr marL="141386" marR="0" lvl="0" indent="-141386" algn="l" defTabSz="113108" rtl="0" eaLnBrk="1" fontAlgn="auto" latinLnBrk="0" hangingPunct="1">
              <a:lnSpc>
                <a:spcPct val="100000"/>
              </a:lnSpc>
              <a:spcBef>
                <a:spcPts val="0"/>
              </a:spcBef>
              <a:spcAft>
                <a:spcPts val="0"/>
              </a:spcAft>
              <a:buClrTx/>
              <a:buSzTx/>
              <a:buFont typeface="Wingdings" pitchFamily="2" charset="2"/>
              <a:buChar char="l"/>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システム発話間の整合性を重視した発話選択を</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DQN</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によって再現できるか</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249388" marR="0" lvl="1" indent="-88366" algn="l" defTabSz="685754" rtl="0" eaLnBrk="1" fontAlgn="auto" latinLnBrk="0" hangingPunct="1">
              <a:lnSpc>
                <a:spcPct val="100000"/>
              </a:lnSpc>
              <a:spcBef>
                <a:spcPts val="0"/>
              </a:spcBef>
              <a:spcAft>
                <a:spcPts val="0"/>
              </a:spcAft>
              <a:buClrTx/>
              <a:buSzTx/>
              <a:buFont typeface="Wingdings" pitchFamily="2" charset="2"/>
              <a:buChar char="Ø"/>
              <a:tabLst/>
              <a:defRPr/>
            </a:pPr>
            <a:r>
              <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Q</a:t>
            </a:r>
            <a:r>
              <a:rPr kumimoji="1" lang="ja-JP" altLang="en-US"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学習</a:t>
            </a:r>
            <a:r>
              <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DQN</a:t>
            </a:r>
            <a:r>
              <a:rPr kumimoji="1" lang="ja-JP" altLang="en-US"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各々</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の学習結果を用いて</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10</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交換の対話を</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10</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回行い，破綻数で比較</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41386" marR="0" lvl="0" indent="-141386" algn="l" defTabSz="113108" rtl="0" eaLnBrk="1" fontAlgn="auto" latinLnBrk="0" hangingPunct="1">
              <a:lnSpc>
                <a:spcPct val="100000"/>
              </a:lnSpc>
              <a:spcBef>
                <a:spcPts val="0"/>
              </a:spcBef>
              <a:spcAft>
                <a:spcPts val="0"/>
              </a:spcAft>
              <a:buClrTx/>
              <a:buSzTx/>
              <a:buFont typeface="Wingdings" pitchFamily="2" charset="2"/>
              <a:buChar char="l"/>
              <a:tabLst/>
              <a:defRPr/>
            </a:pP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Q</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学習を用いた場合と</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DQN</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を用いた場合で学習過程に違いはあるか</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249388" marR="0" lvl="1" indent="-88366" algn="l" defTabSz="685754" rtl="0" eaLnBrk="1" fontAlgn="auto" latinLnBrk="0" hangingPunct="1">
              <a:lnSpc>
                <a:spcPct val="100000"/>
              </a:lnSpc>
              <a:spcBef>
                <a:spcPts val="0"/>
              </a:spcBef>
              <a:spcAft>
                <a:spcPts val="0"/>
              </a:spcAft>
              <a:buClrTx/>
              <a:buSzTx/>
              <a:buFont typeface="Wingdings" pitchFamily="2" charset="2"/>
              <a:buChar char="Ø"/>
              <a:tabLst/>
              <a:defRPr/>
            </a:pPr>
            <a:r>
              <a:rPr kumimoji="1" lang="ja-JP" altLang="en-US"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十分</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な学習に必要なエピソード数に違いがあった</a:t>
            </a:r>
          </a:p>
        </p:txBody>
      </p:sp>
      <p:sp>
        <p:nvSpPr>
          <p:cNvPr id="358" name="正方形/長方形 357"/>
          <p:cNvSpPr/>
          <p:nvPr/>
        </p:nvSpPr>
        <p:spPr>
          <a:xfrm>
            <a:off x="8075614" y="6142648"/>
            <a:ext cx="3450860" cy="123928"/>
          </a:xfrm>
          <a:prstGeom prst="rect">
            <a:avLst/>
          </a:prstGeom>
          <a:ln>
            <a:solidFill>
              <a:schemeClr val="tx1"/>
            </a:solidFill>
          </a:ln>
        </p:spPr>
        <p:txBody>
          <a:bodyPr wrap="square" lIns="3600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srgbClr val="FFC000"/>
                </a:solidFill>
                <a:effectLst/>
                <a:uLnTx/>
                <a:uFillTx/>
                <a:latin typeface="Calibri" panose="020F0502020204030204"/>
                <a:ea typeface="游ゴシック" panose="020B0400000000000000" pitchFamily="50" charset="-128"/>
                <a:cs typeface="+mn-cs"/>
              </a:rPr>
              <a:t>候補</a:t>
            </a:r>
            <a:r>
              <a:rPr kumimoji="1" lang="en-US" altLang="ja-JP" sz="800" b="1" i="0" u="none" strike="noStrike" kern="1200" cap="none" spc="0" normalizeH="0" baseline="0" noProof="0" dirty="0" smtClean="0">
                <a:ln>
                  <a:noFill/>
                </a:ln>
                <a:solidFill>
                  <a:srgbClr val="FFC000"/>
                </a:solidFill>
                <a:effectLst/>
                <a:uLnTx/>
                <a:uFillTx/>
                <a:latin typeface="Calibri" panose="020F0502020204030204"/>
                <a:ea typeface="游ゴシック" panose="020B0400000000000000" pitchFamily="50" charset="-128"/>
                <a:cs typeface="+mn-cs"/>
              </a:rPr>
              <a:t>2: </a:t>
            </a:r>
            <a:r>
              <a:rPr kumimoji="1" lang="ja-JP" altLang="en-US" sz="800" b="1" i="0" u="none" strike="noStrike" kern="1200" cap="none" spc="0" normalizeH="0" baseline="0" noProof="0" dirty="0" smtClean="0">
                <a:ln>
                  <a:noFill/>
                </a:ln>
                <a:solidFill>
                  <a:srgbClr val="FFC000"/>
                </a:solidFill>
                <a:effectLst/>
                <a:uLnTx/>
                <a:uFillTx/>
                <a:latin typeface="Calibri" panose="020F0502020204030204"/>
                <a:ea typeface="游ゴシック" panose="020B0400000000000000" pitchFamily="50" charset="-128"/>
                <a:cs typeface="+mn-cs"/>
              </a:rPr>
              <a:t>それは残念です</a:t>
            </a:r>
            <a:r>
              <a:rPr kumimoji="1" lang="en-US" altLang="ja-JP" sz="800" b="1" i="0" u="none" strike="noStrike" kern="1200" cap="none" spc="0" normalizeH="0" baseline="0" noProof="0" dirty="0" smtClean="0">
                <a:ln>
                  <a:noFill/>
                </a:ln>
                <a:solidFill>
                  <a:srgbClr val="FFC000"/>
                </a:solidFill>
                <a:effectLst/>
                <a:uLnTx/>
                <a:uFillTx/>
                <a:latin typeface="Calibri" panose="020F0502020204030204"/>
                <a:ea typeface="游ゴシック" panose="020B0400000000000000" pitchFamily="50" charset="-128"/>
                <a:cs typeface="+mn-cs"/>
              </a:rPr>
              <a:t> </a:t>
            </a:r>
            <a:r>
              <a:rPr kumimoji="1" lang="ja-JP" altLang="en-US" sz="800" b="1" i="0" u="none" strike="noStrike" kern="1200" cap="none" spc="0" normalizeH="0" baseline="0" noProof="0" dirty="0" err="1" smtClean="0">
                <a:ln>
                  <a:noFill/>
                </a:ln>
                <a:solidFill>
                  <a:srgbClr val="FFC000"/>
                </a:solidFill>
                <a:effectLst/>
                <a:uLnTx/>
                <a:uFillTx/>
                <a:latin typeface="Calibri" panose="020F0502020204030204"/>
                <a:ea typeface="游ゴシック" panose="020B0400000000000000" pitchFamily="50" charset="-128"/>
                <a:cs typeface="+mn-cs"/>
              </a:rPr>
              <a:t>．</a:t>
            </a:r>
            <a:endParaRPr kumimoji="1" lang="ja-JP" altLang="en-US" sz="800" b="1"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50" charset="-128"/>
              <a:cs typeface="+mn-cs"/>
            </a:endParaRPr>
          </a:p>
        </p:txBody>
      </p:sp>
      <p:sp>
        <p:nvSpPr>
          <p:cNvPr id="359" name="角丸四角形 358">
            <a:extLst>
              <a:ext uri="{FF2B5EF4-FFF2-40B4-BE49-F238E27FC236}">
                <a16:creationId xmlns:a16="http://schemas.microsoft.com/office/drawing/2014/main" id="{CFAFAF28-D237-BF49-B7B0-831CB54C457C}"/>
              </a:ext>
            </a:extLst>
          </p:cNvPr>
          <p:cNvSpPr/>
          <p:nvPr/>
        </p:nvSpPr>
        <p:spPr>
          <a:xfrm>
            <a:off x="8075613" y="976184"/>
            <a:ext cx="998971" cy="174506"/>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089"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実験</a:t>
            </a:r>
            <a:r>
              <a:rPr kumimoji="1" lang="ja-JP" altLang="en-US" sz="1089"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目的</a:t>
            </a:r>
          </a:p>
        </p:txBody>
      </p:sp>
      <p:sp>
        <p:nvSpPr>
          <p:cNvPr id="374" name="下矢印 373"/>
          <p:cNvSpPr/>
          <p:nvPr/>
        </p:nvSpPr>
        <p:spPr>
          <a:xfrm>
            <a:off x="9061509" y="5773025"/>
            <a:ext cx="250271" cy="2083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75" name="テキスト ボックス 374"/>
          <p:cNvSpPr txBox="1"/>
          <p:nvPr/>
        </p:nvSpPr>
        <p:spPr>
          <a:xfrm>
            <a:off x="9302579" y="5765447"/>
            <a:ext cx="1043876"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システム発話選択</a:t>
            </a:r>
            <a:r>
              <a:rPr kumimoji="1" lang="en-US" altLang="ja-JP" sz="7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(S4)</a:t>
            </a:r>
            <a:endPar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376" name="正方形/長方形 375"/>
          <p:cNvSpPr/>
          <p:nvPr/>
        </p:nvSpPr>
        <p:spPr>
          <a:xfrm>
            <a:off x="8075613" y="5993317"/>
            <a:ext cx="3439336" cy="123111"/>
          </a:xfrm>
          <a:prstGeom prst="rect">
            <a:avLst/>
          </a:prstGeom>
          <a:ln>
            <a:solidFill>
              <a:schemeClr val="tx1"/>
            </a:solidFill>
          </a:ln>
        </p:spPr>
        <p:txBody>
          <a:bodyPr wrap="square" lIns="3600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srgbClr val="FFC000"/>
                </a:solidFill>
                <a:effectLst/>
                <a:uLnTx/>
                <a:uFillTx/>
                <a:latin typeface="Calibri" panose="020F0502020204030204"/>
                <a:ea typeface="游ゴシック" panose="020B0400000000000000" pitchFamily="50" charset="-128"/>
                <a:cs typeface="+mn-cs"/>
              </a:rPr>
              <a:t>候補</a:t>
            </a:r>
            <a:r>
              <a:rPr kumimoji="1" lang="en-US" altLang="ja-JP" sz="800" b="1"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50" charset="-128"/>
                <a:cs typeface="+mn-cs"/>
              </a:rPr>
              <a:t>1: </a:t>
            </a:r>
            <a:r>
              <a:rPr kumimoji="1" lang="ja-JP" altLang="en-US" sz="800" b="1"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50" charset="-128"/>
                <a:cs typeface="+mn-cs"/>
              </a:rPr>
              <a:t>そうなんですか．それでは一度独自に調べてみたいと思います</a:t>
            </a:r>
            <a:r>
              <a:rPr kumimoji="1" lang="ja-JP" altLang="en-US" sz="800" b="1" i="0" u="none" strike="noStrike" kern="1200" cap="none" spc="0" normalizeH="0" baseline="0" noProof="0" dirty="0" smtClean="0">
                <a:ln>
                  <a:noFill/>
                </a:ln>
                <a:solidFill>
                  <a:srgbClr val="FFC000"/>
                </a:solidFill>
                <a:effectLst/>
                <a:uLnTx/>
                <a:uFillTx/>
                <a:latin typeface="Calibri" panose="020F0502020204030204"/>
                <a:ea typeface="游ゴシック" panose="020B0400000000000000" pitchFamily="50" charset="-128"/>
                <a:cs typeface="+mn-cs"/>
              </a:rPr>
              <a:t>．</a:t>
            </a:r>
            <a:endParaRPr kumimoji="1" lang="en-US" altLang="ja-JP" sz="800" b="1" i="0" u="none" strike="noStrike" kern="1200" cap="none" spc="0" normalizeH="0" baseline="0" noProof="0" dirty="0">
              <a:ln>
                <a:noFill/>
              </a:ln>
              <a:solidFill>
                <a:srgbClr val="FF0000"/>
              </a:solidFill>
              <a:effectLst/>
              <a:uLnTx/>
              <a:uFillTx/>
              <a:latin typeface="Calibri" panose="020F0502020204030204"/>
              <a:ea typeface="游ゴシック" panose="020B0400000000000000" pitchFamily="50" charset="-128"/>
              <a:cs typeface="+mn-cs"/>
            </a:endParaRPr>
          </a:p>
        </p:txBody>
      </p:sp>
      <p:sp>
        <p:nvSpPr>
          <p:cNvPr id="377" name="正方形/長方形 376"/>
          <p:cNvSpPr/>
          <p:nvPr/>
        </p:nvSpPr>
        <p:spPr>
          <a:xfrm>
            <a:off x="11463132" y="5945590"/>
            <a:ext cx="790601" cy="21544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a:ln>
                  <a:noFill/>
                </a:ln>
                <a:solidFill>
                  <a:srgbClr val="FF0000"/>
                </a:solidFill>
                <a:effectLst/>
                <a:uLnTx/>
                <a:uFillTx/>
                <a:latin typeface="Calibri" panose="020F0502020204030204"/>
                <a:ea typeface="游ゴシック" panose="020B0400000000000000" pitchFamily="50" charset="-128"/>
                <a:cs typeface="+mn-cs"/>
              </a:rPr>
              <a:t>←破綻でない</a:t>
            </a:r>
            <a:endParaRPr kumimoji="1" lang="en-US" altLang="ja-JP" sz="800" b="1" i="0" u="none" strike="noStrike" kern="1200" cap="none" spc="0" normalizeH="0" baseline="0" noProof="0" dirty="0">
              <a:ln>
                <a:noFill/>
              </a:ln>
              <a:solidFill>
                <a:srgbClr val="FF0000"/>
              </a:solidFill>
              <a:effectLst/>
              <a:uLnTx/>
              <a:uFillTx/>
              <a:latin typeface="Calibri" panose="020F0502020204030204"/>
              <a:ea typeface="游ゴシック" panose="020B0400000000000000" pitchFamily="50" charset="-128"/>
              <a:cs typeface="+mn-cs"/>
            </a:endParaRPr>
          </a:p>
        </p:txBody>
      </p:sp>
      <p:sp>
        <p:nvSpPr>
          <p:cNvPr id="379" name="正方形/長方形 378"/>
          <p:cNvSpPr/>
          <p:nvPr/>
        </p:nvSpPr>
        <p:spPr>
          <a:xfrm>
            <a:off x="11472919" y="6089601"/>
            <a:ext cx="482824" cy="21544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50" charset="-128"/>
                <a:cs typeface="+mn-cs"/>
              </a:rPr>
              <a:t>←</a:t>
            </a:r>
            <a:r>
              <a:rPr kumimoji="1" lang="ja-JP" altLang="en-US" sz="800"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破綻</a:t>
            </a:r>
            <a:endParaRPr kumimoji="1" lang="en-US" altLang="ja-JP" sz="800" b="1"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50" charset="-128"/>
              <a:cs typeface="+mn-cs"/>
            </a:endParaRPr>
          </a:p>
        </p:txBody>
      </p:sp>
      <p:sp>
        <p:nvSpPr>
          <p:cNvPr id="380" name="テキスト ボックス 379"/>
          <p:cNvSpPr txBox="1"/>
          <p:nvPr/>
        </p:nvSpPr>
        <p:spPr>
          <a:xfrm>
            <a:off x="10018007" y="6388063"/>
            <a:ext cx="2173993"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同じくらいの破綻数</a:t>
            </a:r>
            <a:r>
              <a:rPr kumimoji="1" lang="en-US" altLang="ja-JP" sz="80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&amp;</a:t>
            </a:r>
            <a:r>
              <a:rPr kumimoji="1" lang="ja-JP" altLang="en-US" sz="80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同じような</a:t>
            </a:r>
            <a:r>
              <a:rPr kumimoji="1" lang="en-US" altLang="ja-JP" sz="80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Q</a:t>
            </a:r>
            <a:r>
              <a:rPr kumimoji="1" lang="ja-JP" altLang="en-US" sz="80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テーブル</a:t>
            </a:r>
            <a:endParaRPr kumimoji="1" lang="ja-JP" altLang="en-US" sz="800" b="1" i="0" u="sng"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205" name="テキスト ボックス 204"/>
          <p:cNvSpPr txBox="1"/>
          <p:nvPr/>
        </p:nvSpPr>
        <p:spPr>
          <a:xfrm rot="16200000">
            <a:off x="7993540" y="4054405"/>
            <a:ext cx="364202"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報酬</a:t>
            </a:r>
            <a:endPar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207" name="テキスト ボックス 206"/>
          <p:cNvSpPr txBox="1"/>
          <p:nvPr/>
        </p:nvSpPr>
        <p:spPr>
          <a:xfrm rot="16200000">
            <a:off x="10026503" y="4026765"/>
            <a:ext cx="364202"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報酬</a:t>
            </a:r>
            <a:endPar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466" name="正方形/長方形 465"/>
          <p:cNvSpPr/>
          <p:nvPr/>
        </p:nvSpPr>
        <p:spPr>
          <a:xfrm>
            <a:off x="8279908" y="3321278"/>
            <a:ext cx="1899262" cy="215444"/>
          </a:xfrm>
          <a:prstGeom prst="rect">
            <a:avLst/>
          </a:prstGeom>
          <a:ln w="3175">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エピソード数ごとの報酬推移</a:t>
            </a:r>
            <a:r>
              <a:rPr kumimoji="1" lang="en-US" altLang="ja-JP"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(Q</a:t>
            </a:r>
            <a:r>
              <a:rPr kumimoji="1" lang="ja-JP" altLang="en-US"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学習</a:t>
            </a:r>
            <a:r>
              <a:rPr kumimoji="1" lang="en-US" altLang="ja-JP"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467" name="正方形/長方形 466"/>
          <p:cNvSpPr/>
          <p:nvPr/>
        </p:nvSpPr>
        <p:spPr>
          <a:xfrm>
            <a:off x="10313607" y="3321278"/>
            <a:ext cx="1761807" cy="215444"/>
          </a:xfrm>
          <a:prstGeom prst="rect">
            <a:avLst/>
          </a:prstGeom>
          <a:ln w="3175">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エピソード数ごとの報酬推移</a:t>
            </a:r>
            <a:r>
              <a:rPr kumimoji="1" lang="en-US" altLang="ja-JP"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(DQN)</a:t>
            </a:r>
            <a:endParaRPr kumimoji="1" lang="ja-JP" altLang="en-US" sz="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cxnSp>
        <p:nvCxnSpPr>
          <p:cNvPr id="474" name="直線コネクタ 473"/>
          <p:cNvCxnSpPr/>
          <p:nvPr/>
        </p:nvCxnSpPr>
        <p:spPr>
          <a:xfrm>
            <a:off x="11660697" y="5360565"/>
            <a:ext cx="314049" cy="0"/>
          </a:xfrm>
          <a:prstGeom prst="line">
            <a:avLst/>
          </a:prstGeom>
          <a:ln w="38100">
            <a:solidFill>
              <a:schemeClr val="accent1">
                <a:lumMod val="40000"/>
                <a:lumOff val="60000"/>
              </a:schemeClr>
            </a:solidFill>
          </a:ln>
          <a:effectLst/>
        </p:spPr>
        <p:style>
          <a:lnRef idx="1">
            <a:schemeClr val="accent1"/>
          </a:lnRef>
          <a:fillRef idx="0">
            <a:schemeClr val="accent1"/>
          </a:fillRef>
          <a:effectRef idx="0">
            <a:schemeClr val="accent1"/>
          </a:effectRef>
          <a:fontRef idx="minor">
            <a:schemeClr val="tx1"/>
          </a:fontRef>
        </p:style>
      </p:cxnSp>
      <p:cxnSp>
        <p:nvCxnSpPr>
          <p:cNvPr id="483" name="直線コネクタ 482"/>
          <p:cNvCxnSpPr/>
          <p:nvPr/>
        </p:nvCxnSpPr>
        <p:spPr>
          <a:xfrm flipH="1">
            <a:off x="11697909" y="5352207"/>
            <a:ext cx="270517" cy="260028"/>
          </a:xfrm>
          <a:prstGeom prst="line">
            <a:avLst/>
          </a:prstGeom>
          <a:ln w="38100">
            <a:solidFill>
              <a:schemeClr val="accent1">
                <a:lumMod val="40000"/>
                <a:lumOff val="60000"/>
              </a:schemeClr>
            </a:solidFill>
          </a:ln>
          <a:effectLst/>
        </p:spPr>
        <p:style>
          <a:lnRef idx="1">
            <a:schemeClr val="accent1"/>
          </a:lnRef>
          <a:fillRef idx="0">
            <a:schemeClr val="accent1"/>
          </a:fillRef>
          <a:effectRef idx="0">
            <a:schemeClr val="accent1"/>
          </a:effectRef>
          <a:fontRef idx="minor">
            <a:schemeClr val="tx1"/>
          </a:fontRef>
        </p:style>
      </p:cxnSp>
      <p:cxnSp>
        <p:nvCxnSpPr>
          <p:cNvPr id="489" name="直線矢印コネクタ 488"/>
          <p:cNvCxnSpPr/>
          <p:nvPr/>
        </p:nvCxnSpPr>
        <p:spPr>
          <a:xfrm flipV="1">
            <a:off x="11684787" y="5603846"/>
            <a:ext cx="315126" cy="8389"/>
          </a:xfrm>
          <a:prstGeom prst="straightConnector1">
            <a:avLst/>
          </a:prstGeom>
          <a:ln w="38100">
            <a:solidFill>
              <a:schemeClr val="accent1">
                <a:lumMod val="40000"/>
                <a:lumOff val="60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498" name="テキスト ボックス 497"/>
          <p:cNvSpPr txBox="1"/>
          <p:nvPr/>
        </p:nvSpPr>
        <p:spPr>
          <a:xfrm>
            <a:off x="8833606" y="3748217"/>
            <a:ext cx="1271502" cy="4154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u="sng"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rPr>
              <a:t>100000</a:t>
            </a:r>
            <a:r>
              <a:rPr kumimoji="1" lang="ja-JP" altLang="en-US" sz="1050" b="1" i="0" u="sng"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rPr>
              <a:t>エピソード</a:t>
            </a:r>
            <a:endParaRPr kumimoji="1" lang="en-US" altLang="ja-JP" sz="1050" b="1" i="0" u="sng"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i="0" u="sng"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rPr>
              <a:t>でも収束せず</a:t>
            </a:r>
            <a:endParaRPr kumimoji="1" lang="ja-JP" altLang="en-US" sz="1050" b="1" i="0" u="sng" strike="noStrike" kern="1200" cap="none" spc="0" normalizeH="0" baseline="0" noProof="0" dirty="0">
              <a:ln>
                <a:noFill/>
              </a:ln>
              <a:solidFill>
                <a:srgbClr val="70AD47"/>
              </a:solidFill>
              <a:effectLst/>
              <a:uLnTx/>
              <a:uFillTx/>
              <a:latin typeface="Calibri" panose="020F0502020204030204"/>
              <a:ea typeface="游ゴシック" panose="020B0400000000000000" pitchFamily="50" charset="-128"/>
              <a:cs typeface="+mn-cs"/>
            </a:endParaRPr>
          </a:p>
        </p:txBody>
      </p:sp>
      <p:sp>
        <p:nvSpPr>
          <p:cNvPr id="500" name="テキスト ボックス 499"/>
          <p:cNvSpPr txBox="1"/>
          <p:nvPr/>
        </p:nvSpPr>
        <p:spPr>
          <a:xfrm>
            <a:off x="10778228" y="3714872"/>
            <a:ext cx="1337226" cy="4154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50000</a:t>
            </a:r>
            <a:r>
              <a:rPr kumimoji="1" lang="ja-JP" altLang="en-US" sz="1050" b="1" i="0" u="sng" strike="noStrike" kern="1200" cap="none" spc="0" normalizeH="0" baseline="0" noProof="0" dirty="0">
                <a:ln>
                  <a:noFill/>
                </a:ln>
                <a:solidFill>
                  <a:srgbClr val="FF0000"/>
                </a:solidFill>
                <a:effectLst/>
                <a:uLnTx/>
                <a:uFillTx/>
                <a:latin typeface="Calibri" panose="020F0502020204030204"/>
                <a:ea typeface="游ゴシック" panose="020B0400000000000000" pitchFamily="50" charset="-128"/>
                <a:cs typeface="+mn-cs"/>
              </a:rPr>
              <a:t>エピソード</a:t>
            </a:r>
            <a:r>
              <a:rPr kumimoji="1" lang="ja-JP" altLang="en-US" sz="105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で</a:t>
            </a:r>
            <a:endParaRPr kumimoji="1" lang="en-US" altLang="ja-JP" sz="105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完全に収束</a:t>
            </a:r>
            <a:endParaRPr kumimoji="1" lang="ja-JP" altLang="en-US" sz="1050" b="1" i="0" u="sng" strike="noStrike" kern="1200" cap="none" spc="0" normalizeH="0" baseline="0" noProof="0" dirty="0">
              <a:ln>
                <a:noFill/>
              </a:ln>
              <a:solidFill>
                <a:srgbClr val="FF0000"/>
              </a:solidFill>
              <a:effectLst/>
              <a:uLnTx/>
              <a:uFillTx/>
              <a:latin typeface="Calibri" panose="020F0502020204030204"/>
              <a:ea typeface="游ゴシック" panose="020B0400000000000000" pitchFamily="50" charset="-128"/>
              <a:cs typeface="+mn-cs"/>
            </a:endParaRPr>
          </a:p>
        </p:txBody>
      </p:sp>
      <p:sp>
        <p:nvSpPr>
          <p:cNvPr id="501" name="テキスト ボックス 500"/>
          <p:cNvSpPr txBox="1"/>
          <p:nvPr/>
        </p:nvSpPr>
        <p:spPr>
          <a:xfrm>
            <a:off x="8525984" y="4401213"/>
            <a:ext cx="115929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rPr>
              <a:t>緑</a:t>
            </a:r>
            <a:r>
              <a:rPr kumimoji="1" lang="en-US" altLang="ja-JP" sz="800" b="1" i="0" u="none"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rPr>
              <a:t>: 100000</a:t>
            </a:r>
            <a:r>
              <a:rPr kumimoji="1" lang="ja-JP" altLang="en-US" sz="800" b="1" i="0" u="none"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rPr>
              <a:t>エピソード</a:t>
            </a:r>
            <a:endParaRPr kumimoji="1" lang="en-US" altLang="ja-JP" sz="800" b="1" i="0" u="none"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赤</a:t>
            </a:r>
            <a:r>
              <a:rPr kumimoji="1" lang="en-US" altLang="ja-JP" sz="800"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 50000</a:t>
            </a:r>
            <a:r>
              <a:rPr kumimoji="1" lang="ja-JP" altLang="en-US" sz="800"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エピソード</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青</a:t>
            </a:r>
            <a:r>
              <a:rPr kumimoji="1" lang="en-US" altLang="ja-JP" sz="800"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 10000</a:t>
            </a:r>
            <a:r>
              <a:rPr kumimoji="1" lang="ja-JP" altLang="en-US" sz="800"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エピソード</a:t>
            </a:r>
            <a:endParaRPr kumimoji="1" lang="ja-JP" altLang="en-US" sz="800" b="1"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50" charset="-128"/>
              <a:cs typeface="+mn-cs"/>
            </a:endParaRPr>
          </a:p>
        </p:txBody>
      </p:sp>
      <p:sp>
        <p:nvSpPr>
          <p:cNvPr id="506" name="テキスト ボックス 505"/>
          <p:cNvSpPr txBox="1"/>
          <p:nvPr/>
        </p:nvSpPr>
        <p:spPr>
          <a:xfrm>
            <a:off x="10567568" y="4381084"/>
            <a:ext cx="115929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rPr>
              <a:t>緑</a:t>
            </a:r>
            <a:r>
              <a:rPr kumimoji="1" lang="en-US" altLang="ja-JP" sz="800" b="1" i="0" u="none"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rPr>
              <a:t>: 100000</a:t>
            </a:r>
            <a:r>
              <a:rPr kumimoji="1" lang="ja-JP" altLang="en-US" sz="800" b="1" i="0" u="none"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rPr>
              <a:t>エピソード</a:t>
            </a:r>
            <a:endParaRPr kumimoji="1" lang="en-US" altLang="ja-JP" sz="800" b="1" i="0" u="none"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赤</a:t>
            </a:r>
            <a:r>
              <a:rPr kumimoji="1" lang="en-US" altLang="ja-JP" sz="800"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 50000</a:t>
            </a:r>
            <a:r>
              <a:rPr kumimoji="1" lang="ja-JP" altLang="en-US" sz="800"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エピソード</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青</a:t>
            </a:r>
            <a:r>
              <a:rPr kumimoji="1" lang="en-US" altLang="ja-JP" sz="800"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 10000</a:t>
            </a:r>
            <a:r>
              <a:rPr kumimoji="1" lang="ja-JP" altLang="en-US" sz="800"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エピソード</a:t>
            </a:r>
            <a:endParaRPr kumimoji="1" lang="ja-JP" altLang="en-US" sz="800" b="1"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253432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dirty="0" smtClean="0"/>
              <a:t>目的</a:t>
            </a:r>
            <a:endParaRPr lang="en-US" altLang="ja-JP" dirty="0"/>
          </a:p>
          <a:p>
            <a:pPr lvl="1"/>
            <a:r>
              <a:rPr kumimoji="1" lang="ja-JP" altLang="en-US" dirty="0" smtClean="0"/>
              <a:t>既存の発話集合から選択するような聞き役対話システムの実現</a:t>
            </a:r>
            <a:endParaRPr kumimoji="1" lang="en-US" altLang="ja-JP" dirty="0"/>
          </a:p>
          <a:p>
            <a:r>
              <a:rPr lang="ja-JP" altLang="en-US" dirty="0" smtClean="0"/>
              <a:t>以前の取り組み</a:t>
            </a:r>
            <a:endParaRPr lang="en-US" altLang="ja-JP" dirty="0"/>
          </a:p>
          <a:p>
            <a:pPr lvl="1"/>
            <a:r>
              <a:rPr kumimoji="1" lang="ja-JP" altLang="en-US" dirty="0" smtClean="0"/>
              <a:t>文脈的に適切な発話選択を</a:t>
            </a:r>
            <a:r>
              <a:rPr kumimoji="1" lang="en-US" altLang="ja-JP" dirty="0" smtClean="0"/>
              <a:t>Q</a:t>
            </a:r>
            <a:r>
              <a:rPr kumimoji="1" lang="ja-JP" altLang="en-US" dirty="0" smtClean="0"/>
              <a:t>学習で実装</a:t>
            </a:r>
            <a:endParaRPr kumimoji="1" lang="en-US" altLang="ja-JP" dirty="0"/>
          </a:p>
          <a:p>
            <a:r>
              <a:rPr kumimoji="1" lang="ja-JP" altLang="en-US" dirty="0" smtClean="0"/>
              <a:t>今回の目標</a:t>
            </a:r>
            <a:endParaRPr kumimoji="1" lang="en-US" altLang="ja-JP" dirty="0" smtClean="0"/>
          </a:p>
          <a:p>
            <a:pPr lvl="1"/>
            <a:r>
              <a:rPr lang="ja-JP" altLang="en-US" dirty="0" smtClean="0"/>
              <a:t>より多くの状態考慮の前段階として深層強化学習で以前の実装再現</a:t>
            </a:r>
            <a:endParaRPr lang="en-US" altLang="ja-JP" dirty="0"/>
          </a:p>
          <a:p>
            <a:r>
              <a:rPr kumimoji="1" lang="ja-JP" altLang="en-US" dirty="0" smtClean="0"/>
              <a:t>今回の取り組み</a:t>
            </a:r>
            <a:endParaRPr kumimoji="1" lang="en-US" altLang="ja-JP" dirty="0" smtClean="0"/>
          </a:p>
          <a:p>
            <a:pPr lvl="1"/>
            <a:r>
              <a:rPr lang="ja-JP" altLang="en-US" dirty="0" smtClean="0"/>
              <a:t>以前定義した状態を</a:t>
            </a:r>
            <a:r>
              <a:rPr lang="en-US" altLang="ja-JP" dirty="0" smtClean="0"/>
              <a:t>NN</a:t>
            </a:r>
            <a:r>
              <a:rPr lang="ja-JP" altLang="en-US" dirty="0" smtClean="0"/>
              <a:t>の入力表現に直して</a:t>
            </a:r>
            <a:r>
              <a:rPr lang="en-US" altLang="ja-JP" dirty="0" smtClean="0"/>
              <a:t>DQN</a:t>
            </a:r>
            <a:r>
              <a:rPr lang="ja-JP" altLang="en-US" dirty="0" smtClean="0"/>
              <a:t>で学習</a:t>
            </a:r>
            <a:endParaRPr lang="en-US" altLang="ja-JP" dirty="0"/>
          </a:p>
          <a:p>
            <a:r>
              <a:rPr kumimoji="1" lang="ja-JP" altLang="en-US" dirty="0" smtClean="0"/>
              <a:t>結論得られた知見</a:t>
            </a:r>
            <a:endParaRPr kumimoji="1" lang="en-US" altLang="ja-JP" dirty="0" smtClean="0"/>
          </a:p>
          <a:p>
            <a:pPr lvl="1"/>
            <a:r>
              <a:rPr lang="ja-JP" altLang="en-US" dirty="0" smtClean="0"/>
              <a:t>再現できた．</a:t>
            </a:r>
            <a:r>
              <a:rPr lang="en-US" altLang="ja-JP" dirty="0" smtClean="0"/>
              <a:t>Q</a:t>
            </a:r>
            <a:r>
              <a:rPr lang="ja-JP" altLang="en-US" dirty="0"/>
              <a:t>学習</a:t>
            </a:r>
            <a:r>
              <a:rPr lang="ja-JP" altLang="en-US" dirty="0" smtClean="0"/>
              <a:t>よりも少ないエピソード数で十分な学習</a:t>
            </a:r>
            <a:endParaRPr lang="en-US" altLang="ja-JP" dirty="0"/>
          </a:p>
          <a:p>
            <a:endParaRPr kumimoji="1" lang="en-US" altLang="ja-JP" dirty="0" smtClean="0"/>
          </a:p>
        </p:txBody>
      </p:sp>
    </p:spTree>
    <p:extLst>
      <p:ext uri="{BB962C8B-B14F-4D97-AF65-F5344CB8AC3E}">
        <p14:creationId xmlns:p14="http://schemas.microsoft.com/office/powerpoint/2010/main" val="553507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96000" y="697373"/>
            <a:ext cx="5940425" cy="2862322"/>
          </a:xfrm>
          <a:prstGeom prst="rect">
            <a:avLst/>
          </a:prstGeom>
          <a:noFill/>
        </p:spPr>
        <p:txBody>
          <a:bodyPr wrap="square" rtlCol="0">
            <a:spAutoFit/>
          </a:bodyPr>
          <a:lstStyle/>
          <a:p>
            <a:pPr marL="285750" indent="-285750">
              <a:buFont typeface="Wingdings" panose="05000000000000000000" pitchFamily="2" charset="2"/>
              <a:buChar char="l"/>
            </a:pPr>
            <a:r>
              <a:rPr lang="ja-JP" altLang="en-US" dirty="0" smtClean="0"/>
              <a:t>今回の取り組み</a:t>
            </a:r>
            <a:endParaRPr lang="en-US" altLang="ja-JP" dirty="0" smtClean="0"/>
          </a:p>
          <a:p>
            <a:pPr marL="742950" lvl="1" indent="-285750">
              <a:buFont typeface="Wingdings" panose="05000000000000000000" pitchFamily="2" charset="2"/>
              <a:buChar char="Ø"/>
            </a:pPr>
            <a:r>
              <a:rPr lang="en-US" altLang="ja-JP" dirty="0" smtClean="0"/>
              <a:t>Q</a:t>
            </a:r>
            <a:r>
              <a:rPr lang="ja-JP" altLang="en-US" dirty="0" smtClean="0"/>
              <a:t>学習→</a:t>
            </a:r>
            <a:r>
              <a:rPr lang="en-US" altLang="ja-JP" dirty="0" smtClean="0"/>
              <a:t>Deep Q Network(DQN)</a:t>
            </a:r>
          </a:p>
          <a:p>
            <a:pPr lvl="2"/>
            <a:r>
              <a:rPr lang="ja-JP" altLang="en-US" dirty="0" smtClean="0"/>
              <a:t>以前の状態表現→ニューラルネットの入力表現</a:t>
            </a:r>
            <a:endParaRPr lang="en-US" altLang="ja-JP" dirty="0" smtClean="0"/>
          </a:p>
          <a:p>
            <a:pPr lvl="1"/>
            <a:endParaRPr kumimoji="1" lang="en-US" altLang="ja-JP" dirty="0" smtClean="0"/>
          </a:p>
          <a:p>
            <a:pPr marL="285750" indent="-285750">
              <a:buFont typeface="Wingdings" panose="05000000000000000000" pitchFamily="2" charset="2"/>
              <a:buChar char="l"/>
            </a:pPr>
            <a:endParaRPr lang="en-US" altLang="ja-JP" dirty="0"/>
          </a:p>
          <a:p>
            <a:pPr marL="285750" indent="-285750">
              <a:buFont typeface="Wingdings" panose="05000000000000000000" pitchFamily="2" charset="2"/>
              <a:buChar char="l"/>
            </a:pPr>
            <a:endParaRPr kumimoji="1" lang="en-US" altLang="ja-JP" dirty="0" smtClean="0"/>
          </a:p>
          <a:p>
            <a:pPr marL="285750" indent="-285750">
              <a:buFont typeface="Wingdings" panose="05000000000000000000" pitchFamily="2" charset="2"/>
              <a:buChar char="l"/>
            </a:pPr>
            <a:endParaRPr lang="en-US" altLang="ja-JP" dirty="0"/>
          </a:p>
          <a:p>
            <a:pPr marL="285750" indent="-285750">
              <a:buFont typeface="Wingdings" panose="05000000000000000000" pitchFamily="2" charset="2"/>
              <a:buChar char="l"/>
            </a:pPr>
            <a:endParaRPr kumimoji="1" lang="en-US" altLang="ja-JP" dirty="0" smtClean="0"/>
          </a:p>
          <a:p>
            <a:endParaRPr kumimoji="1" lang="en-US" altLang="ja-JP" dirty="0" smtClean="0"/>
          </a:p>
          <a:p>
            <a:endParaRPr kumimoji="1" lang="ja-JP" altLang="en-US" dirty="0"/>
          </a:p>
        </p:txBody>
      </p:sp>
      <p:sp>
        <p:nvSpPr>
          <p:cNvPr id="5" name="角丸四角形 4">
            <a:extLst>
              <a:ext uri="{FF2B5EF4-FFF2-40B4-BE49-F238E27FC236}">
                <a16:creationId xmlns:a16="http://schemas.microsoft.com/office/drawing/2014/main" id="{7A1A8FE1-B12D-F543-8719-172DA99608D3}"/>
              </a:ext>
            </a:extLst>
          </p:cNvPr>
          <p:cNvSpPr/>
          <p:nvPr/>
        </p:nvSpPr>
        <p:spPr>
          <a:xfrm>
            <a:off x="155574" y="20600"/>
            <a:ext cx="11880851" cy="598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0" lang="ja-JP" altLang="en-US" sz="1484"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システム発話間の整合性を重視した発話選択への深層強化学習の適用</a:t>
            </a:r>
            <a:endParaRPr kumimoji="1" lang="en-US" altLang="ja-JP" sz="1011"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011"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黒田佑樹</a:t>
            </a:r>
            <a:r>
              <a:rPr kumimoji="1" lang="ja-JP" altLang="en-US" sz="1011"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　</a:t>
            </a:r>
            <a:r>
              <a:rPr kumimoji="1" lang="ja-JP" altLang="en-US" sz="1011"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武田龍　駒谷和</a:t>
            </a:r>
            <a:r>
              <a:rPr kumimoji="1" lang="ja-JP" altLang="en-US" sz="1011"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範</a:t>
            </a:r>
            <a:r>
              <a:rPr kumimoji="1" lang="en-US" altLang="ja-JP" sz="1011"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 (</a:t>
            </a:r>
            <a:r>
              <a:rPr kumimoji="1" lang="ja-JP" altLang="en-US" sz="1011"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大阪大学　産業科学研究所</a:t>
            </a:r>
            <a:r>
              <a:rPr kumimoji="1" lang="en-US" altLang="ja-JP" sz="1011"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a:t>
            </a:r>
            <a:endParaRPr kumimoji="1" lang="ja-JP" altLang="en-US" sz="173"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 name="テキスト ボックス 6"/>
          <p:cNvSpPr txBox="1"/>
          <p:nvPr/>
        </p:nvSpPr>
        <p:spPr>
          <a:xfrm>
            <a:off x="155575" y="734568"/>
            <a:ext cx="5940425" cy="2585323"/>
          </a:xfrm>
          <a:prstGeom prst="rect">
            <a:avLst/>
          </a:prstGeom>
          <a:noFill/>
        </p:spPr>
        <p:txBody>
          <a:bodyPr wrap="square" rtlCol="0">
            <a:spAutoFit/>
          </a:bodyPr>
          <a:lstStyle/>
          <a:p>
            <a:pPr marL="285750" indent="-285750">
              <a:buFont typeface="Wingdings" panose="05000000000000000000" pitchFamily="2" charset="2"/>
              <a:buChar char="l"/>
            </a:pPr>
            <a:r>
              <a:rPr lang="ja-JP" altLang="en-US" dirty="0" smtClean="0"/>
              <a:t>大目標</a:t>
            </a:r>
            <a:endParaRPr lang="en-US" altLang="ja-JP" dirty="0" smtClean="0"/>
          </a:p>
          <a:p>
            <a:pPr lvl="1"/>
            <a:r>
              <a:rPr lang="ja-JP" altLang="en-US" dirty="0" smtClean="0"/>
              <a:t>聞き役対話システムの実現</a:t>
            </a:r>
            <a:endParaRPr kumimoji="1" lang="en-US" altLang="ja-JP" dirty="0" smtClean="0"/>
          </a:p>
          <a:p>
            <a:pPr marL="285750" indent="-285750">
              <a:buFont typeface="Wingdings" panose="05000000000000000000" pitchFamily="2" charset="2"/>
              <a:buChar char="l"/>
            </a:pPr>
            <a:r>
              <a:rPr kumimoji="1" lang="ja-JP" altLang="en-US" dirty="0" smtClean="0"/>
              <a:t>以前の取り組み</a:t>
            </a:r>
            <a:endParaRPr kumimoji="1" lang="en-US" altLang="ja-JP" dirty="0" smtClean="0"/>
          </a:p>
          <a:p>
            <a:pPr lvl="1"/>
            <a:r>
              <a:rPr lang="ja-JP" altLang="en-US" dirty="0" smtClean="0"/>
              <a:t>文脈的に適切な発話選択</a:t>
            </a:r>
            <a:endParaRPr lang="en-US" altLang="ja-JP" dirty="0"/>
          </a:p>
          <a:p>
            <a:pPr lvl="1"/>
            <a:r>
              <a:rPr lang="ja-JP" altLang="en-US" dirty="0" smtClean="0"/>
              <a:t>→ 従来手法</a:t>
            </a:r>
            <a:r>
              <a:rPr lang="en-US" altLang="ja-JP" dirty="0" smtClean="0"/>
              <a:t>:</a:t>
            </a:r>
          </a:p>
          <a:p>
            <a:pPr lvl="1"/>
            <a:r>
              <a:rPr lang="ja-JP" altLang="en-US" dirty="0" smtClean="0"/>
              <a:t>「システム発話間の整合性を重視した発話選択」</a:t>
            </a:r>
            <a:endParaRPr lang="en-US" altLang="ja-JP" dirty="0" smtClean="0"/>
          </a:p>
          <a:p>
            <a:pPr marL="285750" indent="-285750">
              <a:buFont typeface="Wingdings" panose="05000000000000000000" pitchFamily="2" charset="2"/>
              <a:buChar char="l"/>
            </a:pPr>
            <a:endParaRPr lang="en-US" altLang="ja-JP" dirty="0"/>
          </a:p>
          <a:p>
            <a:pPr marL="285750" indent="-285750">
              <a:buFont typeface="Wingdings" panose="05000000000000000000" pitchFamily="2" charset="2"/>
              <a:buChar char="l"/>
            </a:pPr>
            <a:endParaRPr kumimoji="1" lang="en-US" altLang="ja-JP" dirty="0" smtClean="0"/>
          </a:p>
          <a:p>
            <a:endParaRPr kumimoji="1" lang="en-US" altLang="ja-JP" dirty="0" smtClean="0"/>
          </a:p>
        </p:txBody>
      </p:sp>
      <p:sp>
        <p:nvSpPr>
          <p:cNvPr id="8" name="テキスト ボックス 7"/>
          <p:cNvSpPr txBox="1"/>
          <p:nvPr/>
        </p:nvSpPr>
        <p:spPr>
          <a:xfrm>
            <a:off x="155575" y="3629549"/>
            <a:ext cx="5940425" cy="2862322"/>
          </a:xfrm>
          <a:prstGeom prst="rect">
            <a:avLst/>
          </a:prstGeom>
          <a:noFill/>
        </p:spPr>
        <p:txBody>
          <a:bodyPr wrap="square" rtlCol="0">
            <a:spAutoFit/>
          </a:bodyPr>
          <a:lstStyle/>
          <a:p>
            <a:pPr marL="285750" indent="-285750">
              <a:buFont typeface="Wingdings" panose="05000000000000000000" pitchFamily="2" charset="2"/>
              <a:buChar char="l"/>
            </a:pPr>
            <a:r>
              <a:rPr lang="ja-JP" altLang="en-US" dirty="0" smtClean="0"/>
              <a:t>今回の目標</a:t>
            </a:r>
            <a:endParaRPr lang="en-US" altLang="ja-JP" dirty="0" smtClean="0"/>
          </a:p>
          <a:p>
            <a:pPr lvl="1"/>
            <a:r>
              <a:rPr kumimoji="1" lang="ja-JP" altLang="en-US" dirty="0" smtClean="0"/>
              <a:t>より多くの状態を考慮</a:t>
            </a:r>
            <a:r>
              <a:rPr lang="ja-JP" altLang="en-US" dirty="0" smtClean="0"/>
              <a:t>したい</a:t>
            </a:r>
            <a:endParaRPr lang="en-US" altLang="ja-JP" dirty="0" smtClean="0"/>
          </a:p>
          <a:p>
            <a:pPr lvl="1"/>
            <a:r>
              <a:rPr kumimoji="1" lang="ja-JP" altLang="en-US" dirty="0"/>
              <a:t>　</a:t>
            </a:r>
            <a:r>
              <a:rPr kumimoji="1" lang="ja-JP" altLang="en-US" dirty="0" smtClean="0"/>
              <a:t>　　　　　↓</a:t>
            </a:r>
            <a:endParaRPr kumimoji="1" lang="en-US" altLang="ja-JP" dirty="0" smtClean="0"/>
          </a:p>
          <a:p>
            <a:pPr lvl="1"/>
            <a:r>
              <a:rPr lang="ja-JP" altLang="en-US" dirty="0" smtClean="0"/>
              <a:t>前段階として，従来手法を</a:t>
            </a:r>
            <a:r>
              <a:rPr lang="ja-JP" altLang="en-US" dirty="0" smtClean="0">
                <a:solidFill>
                  <a:srgbClr val="FF0000"/>
                </a:solidFill>
              </a:rPr>
              <a:t>深層強化学習</a:t>
            </a:r>
            <a:r>
              <a:rPr lang="ja-JP" altLang="en-US" dirty="0" smtClean="0"/>
              <a:t>で</a:t>
            </a:r>
            <a:r>
              <a:rPr lang="ja-JP" altLang="en-US" dirty="0" smtClean="0">
                <a:solidFill>
                  <a:srgbClr val="FF0000"/>
                </a:solidFill>
              </a:rPr>
              <a:t>再現</a:t>
            </a:r>
            <a:endParaRPr kumimoji="1" lang="en-US" altLang="ja-JP" dirty="0" smtClean="0">
              <a:solidFill>
                <a:srgbClr val="FF0000"/>
              </a:solidFill>
            </a:endParaRPr>
          </a:p>
          <a:p>
            <a:pPr marL="285750" indent="-285750">
              <a:buFont typeface="Wingdings" panose="05000000000000000000" pitchFamily="2" charset="2"/>
              <a:buChar char="l"/>
            </a:pPr>
            <a:endParaRPr lang="en-US" altLang="ja-JP" dirty="0"/>
          </a:p>
          <a:p>
            <a:pPr marL="285750" indent="-285750">
              <a:buFont typeface="Wingdings" panose="05000000000000000000" pitchFamily="2" charset="2"/>
              <a:buChar char="l"/>
            </a:pPr>
            <a:endParaRPr kumimoji="1" lang="en-US" altLang="ja-JP" dirty="0" smtClean="0"/>
          </a:p>
          <a:p>
            <a:pPr marL="285750" indent="-285750">
              <a:buFont typeface="Wingdings" panose="05000000000000000000" pitchFamily="2" charset="2"/>
              <a:buChar char="l"/>
            </a:pPr>
            <a:endParaRPr lang="en-US" altLang="ja-JP" dirty="0"/>
          </a:p>
          <a:p>
            <a:pPr marL="285750" indent="-285750">
              <a:buFont typeface="Wingdings" panose="05000000000000000000" pitchFamily="2" charset="2"/>
              <a:buChar char="l"/>
            </a:pPr>
            <a:endParaRPr kumimoji="1" lang="en-US" altLang="ja-JP" dirty="0" smtClean="0"/>
          </a:p>
          <a:p>
            <a:endParaRPr kumimoji="1" lang="en-US" altLang="ja-JP" dirty="0" smtClean="0"/>
          </a:p>
          <a:p>
            <a:endParaRPr kumimoji="1" lang="ja-JP" altLang="en-US" dirty="0"/>
          </a:p>
        </p:txBody>
      </p:sp>
      <p:sp>
        <p:nvSpPr>
          <p:cNvPr id="9" name="テキスト ボックス 8"/>
          <p:cNvSpPr txBox="1"/>
          <p:nvPr/>
        </p:nvSpPr>
        <p:spPr>
          <a:xfrm>
            <a:off x="6251575" y="3693557"/>
            <a:ext cx="5940425" cy="3693319"/>
          </a:xfrm>
          <a:prstGeom prst="rect">
            <a:avLst/>
          </a:prstGeom>
          <a:noFill/>
        </p:spPr>
        <p:txBody>
          <a:bodyPr wrap="square" rtlCol="0">
            <a:spAutoFit/>
          </a:bodyPr>
          <a:lstStyle/>
          <a:p>
            <a:pPr marL="285750" indent="-285750">
              <a:buFont typeface="Wingdings" panose="05000000000000000000" pitchFamily="2" charset="2"/>
              <a:buChar char="l"/>
            </a:pPr>
            <a:r>
              <a:rPr lang="ja-JP" altLang="en-US" dirty="0"/>
              <a:t>結論</a:t>
            </a:r>
            <a:endParaRPr lang="en-US" altLang="ja-JP" dirty="0" smtClean="0"/>
          </a:p>
          <a:p>
            <a:pPr marL="742950" lvl="1" indent="-285750">
              <a:buFont typeface="Wingdings" panose="05000000000000000000" pitchFamily="2" charset="2"/>
              <a:buChar char="Ø"/>
            </a:pPr>
            <a:r>
              <a:rPr lang="ja-JP" altLang="en-US" dirty="0" smtClean="0"/>
              <a:t>従来手法を</a:t>
            </a:r>
            <a:r>
              <a:rPr lang="en-US" altLang="ja-JP" dirty="0" smtClean="0"/>
              <a:t>DQN</a:t>
            </a:r>
            <a:r>
              <a:rPr lang="ja-JP" altLang="en-US" dirty="0" smtClean="0"/>
              <a:t>によって再現できた</a:t>
            </a:r>
            <a:endParaRPr lang="en-US" altLang="ja-JP" dirty="0" smtClean="0"/>
          </a:p>
          <a:p>
            <a:pPr marL="1200150" lvl="2" indent="-285750">
              <a:buFontTx/>
              <a:buChar char="-"/>
            </a:pPr>
            <a:r>
              <a:rPr lang="ja-JP" altLang="en-US" dirty="0" smtClean="0"/>
              <a:t>破綻数で比較し，ほぼ同等</a:t>
            </a:r>
            <a:endParaRPr lang="en-US" altLang="ja-JP" dirty="0" smtClean="0"/>
          </a:p>
          <a:p>
            <a:pPr lvl="2"/>
            <a:endParaRPr lang="en-US" altLang="ja-JP" dirty="0" smtClean="0"/>
          </a:p>
          <a:p>
            <a:pPr marL="742950" lvl="1" indent="-285750">
              <a:buFont typeface="Wingdings" panose="05000000000000000000" pitchFamily="2" charset="2"/>
              <a:buChar char="Ø"/>
            </a:pPr>
            <a:r>
              <a:rPr kumimoji="1" lang="ja-JP" altLang="en-US" dirty="0" smtClean="0"/>
              <a:t>十分な学習に必要なエピソード数に違いが見られた</a:t>
            </a:r>
            <a:endParaRPr kumimoji="1" lang="en-US" altLang="ja-JP" dirty="0" smtClean="0"/>
          </a:p>
          <a:p>
            <a:pPr marL="1200150" lvl="2" indent="-285750">
              <a:buFontTx/>
              <a:buChar char="-"/>
            </a:pPr>
            <a:r>
              <a:rPr kumimoji="1" lang="en-US" altLang="ja-JP" dirty="0" smtClean="0">
                <a:solidFill>
                  <a:schemeClr val="accent1"/>
                </a:solidFill>
              </a:rPr>
              <a:t>Q</a:t>
            </a:r>
            <a:r>
              <a:rPr lang="ja-JP" altLang="en-US" dirty="0" smtClean="0">
                <a:solidFill>
                  <a:schemeClr val="accent1"/>
                </a:solidFill>
              </a:rPr>
              <a:t>学習</a:t>
            </a:r>
            <a:r>
              <a:rPr lang="en-US" altLang="ja-JP" dirty="0" smtClean="0">
                <a:solidFill>
                  <a:schemeClr val="accent1"/>
                </a:solidFill>
              </a:rPr>
              <a:t>: 100000</a:t>
            </a:r>
            <a:r>
              <a:rPr lang="ja-JP" altLang="en-US" dirty="0" smtClean="0">
                <a:solidFill>
                  <a:schemeClr val="accent1"/>
                </a:solidFill>
              </a:rPr>
              <a:t>エピソード以上</a:t>
            </a:r>
            <a:endParaRPr kumimoji="1" lang="en-US" altLang="ja-JP" dirty="0" smtClean="0">
              <a:solidFill>
                <a:schemeClr val="accent1"/>
              </a:solidFill>
            </a:endParaRPr>
          </a:p>
          <a:p>
            <a:pPr marL="1200150" lvl="2" indent="-285750">
              <a:buFontTx/>
              <a:buChar char="-"/>
            </a:pPr>
            <a:r>
              <a:rPr kumimoji="1" lang="en-US" altLang="ja-JP" dirty="0" smtClean="0">
                <a:solidFill>
                  <a:srgbClr val="FF0000"/>
                </a:solidFill>
              </a:rPr>
              <a:t>DQN: 50000</a:t>
            </a:r>
            <a:r>
              <a:rPr kumimoji="1" lang="ja-JP" altLang="en-US" dirty="0" smtClean="0">
                <a:solidFill>
                  <a:srgbClr val="FF0000"/>
                </a:solidFill>
              </a:rPr>
              <a:t>エピソード</a:t>
            </a:r>
            <a:endParaRPr kumimoji="1" lang="en-US" altLang="ja-JP" dirty="0" smtClean="0">
              <a:solidFill>
                <a:srgbClr val="FF0000"/>
              </a:solidFill>
            </a:endParaRPr>
          </a:p>
          <a:p>
            <a:pPr marL="285750" indent="-285750">
              <a:buFont typeface="Wingdings" panose="05000000000000000000" pitchFamily="2" charset="2"/>
              <a:buChar char="l"/>
            </a:pPr>
            <a:endParaRPr lang="en-US" altLang="ja-JP" dirty="0"/>
          </a:p>
          <a:p>
            <a:endParaRPr lang="en-US" altLang="ja-JP" dirty="0"/>
          </a:p>
          <a:p>
            <a:pPr marL="285750" indent="-285750">
              <a:buFont typeface="Wingdings" panose="05000000000000000000" pitchFamily="2" charset="2"/>
              <a:buChar char="l"/>
            </a:pPr>
            <a:endParaRPr kumimoji="1" lang="en-US" altLang="ja-JP" dirty="0" smtClean="0"/>
          </a:p>
          <a:p>
            <a:endParaRPr kumimoji="1" lang="en-US" altLang="ja-JP" dirty="0" smtClean="0"/>
          </a:p>
          <a:p>
            <a:endParaRPr kumimoji="1" lang="ja-JP" altLang="en-US" dirty="0"/>
          </a:p>
        </p:txBody>
      </p:sp>
      <p:pic>
        <p:nvPicPr>
          <p:cNvPr id="13" name="コンテンツ プレースホルダー 27">
            <a:extLst>
              <a:ext uri="{FF2B5EF4-FFF2-40B4-BE49-F238E27FC236}">
                <a16:creationId xmlns:a16="http://schemas.microsoft.com/office/drawing/2014/main" id="{B9725CE1-0FF6-144B-92EF-53E31D93F75C}"/>
              </a:ext>
            </a:extLst>
          </p:cNvPr>
          <p:cNvPicPr>
            <a:picLocks noChangeAspect="1"/>
          </p:cNvPicPr>
          <p:nvPr/>
        </p:nvPicPr>
        <p:blipFill>
          <a:blip r:embed="rId2"/>
          <a:stretch>
            <a:fillRect/>
          </a:stretch>
        </p:blipFill>
        <p:spPr>
          <a:xfrm>
            <a:off x="5614009" y="1425472"/>
            <a:ext cx="472958" cy="472958"/>
          </a:xfrm>
          <a:prstGeom prst="rect">
            <a:avLst/>
          </a:prstGeom>
          <a:scene3d>
            <a:camera prst="orthographicFront">
              <a:rot lat="0" lon="10799999" rev="0"/>
            </a:camera>
            <a:lightRig rig="threePt" dir="t"/>
          </a:scene3d>
        </p:spPr>
      </p:pic>
      <p:pic>
        <p:nvPicPr>
          <p:cNvPr id="14" name="図 13">
            <a:extLst>
              <a:ext uri="{FF2B5EF4-FFF2-40B4-BE49-F238E27FC236}">
                <a16:creationId xmlns:a16="http://schemas.microsoft.com/office/drawing/2014/main" id="{D2D887E1-67ED-7548-B086-EA001CEA3B88}"/>
              </a:ext>
            </a:extLst>
          </p:cNvPr>
          <p:cNvPicPr>
            <a:picLocks noChangeAspect="1"/>
          </p:cNvPicPr>
          <p:nvPr/>
        </p:nvPicPr>
        <p:blipFill>
          <a:blip r:embed="rId3"/>
          <a:stretch>
            <a:fillRect/>
          </a:stretch>
        </p:blipFill>
        <p:spPr>
          <a:xfrm>
            <a:off x="4179301" y="1050273"/>
            <a:ext cx="601591" cy="601591"/>
          </a:xfrm>
          <a:prstGeom prst="rect">
            <a:avLst/>
          </a:prstGeom>
        </p:spPr>
      </p:pic>
      <p:sp>
        <p:nvSpPr>
          <p:cNvPr id="15" name="角丸四角形吹き出し 14">
            <a:extLst>
              <a:ext uri="{FF2B5EF4-FFF2-40B4-BE49-F238E27FC236}">
                <a16:creationId xmlns:a16="http://schemas.microsoft.com/office/drawing/2014/main" id="{6D8E7001-01E9-AF49-AB82-FAF101D338B6}"/>
              </a:ext>
            </a:extLst>
          </p:cNvPr>
          <p:cNvSpPr/>
          <p:nvPr/>
        </p:nvSpPr>
        <p:spPr>
          <a:xfrm rot="10800000" flipH="1" flipV="1">
            <a:off x="4567559" y="869354"/>
            <a:ext cx="1236790" cy="223733"/>
          </a:xfrm>
          <a:prstGeom prst="wedgeRoundRectCallout">
            <a:avLst>
              <a:gd name="adj1" fmla="val -38942"/>
              <a:gd name="adj2" fmla="val 82441"/>
              <a:gd name="adj3" fmla="val 16667"/>
            </a:avLst>
          </a:prstGeom>
        </p:spPr>
        <p:style>
          <a:lnRef idx="2">
            <a:schemeClr val="dk1"/>
          </a:lnRef>
          <a:fillRef idx="1">
            <a:schemeClr val="lt1"/>
          </a:fillRef>
          <a:effectRef idx="0">
            <a:schemeClr val="dk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150" normalizeH="0" baseline="0" noProof="0" dirty="0" smtClean="0">
                <a:ln>
                  <a:noFill/>
                </a:ln>
                <a:solidFill>
                  <a:prstClr val="black"/>
                </a:solidFill>
                <a:effectLst/>
                <a:uLnTx/>
                <a:uFillTx/>
                <a:latin typeface="Hiragino Sans W3" panose="020B0300000000000000" pitchFamily="34" charset="-128"/>
                <a:ea typeface="Hiragino Sans W3" panose="020B0300000000000000" pitchFamily="34" charset="-128"/>
                <a:cs typeface="+mn-cs"/>
              </a:rPr>
              <a:t>好きなスポーツは？</a:t>
            </a:r>
            <a:endParaRPr kumimoji="1" lang="ja-JP" altLang="en-US" sz="1050" b="0" i="0" u="none" strike="noStrike" kern="1200" cap="none" spc="-150" normalizeH="0" baseline="0" noProof="0" dirty="0">
              <a:ln>
                <a:noFill/>
              </a:ln>
              <a:solidFill>
                <a:prstClr val="black"/>
              </a:solidFill>
              <a:effectLst/>
              <a:uLnTx/>
              <a:uFillTx/>
              <a:latin typeface="Hiragino Sans W3" panose="020B0300000000000000" pitchFamily="34" charset="-128"/>
              <a:ea typeface="Hiragino Sans W3" panose="020B0300000000000000" pitchFamily="34" charset="-128"/>
              <a:cs typeface="+mn-cs"/>
            </a:endParaRPr>
          </a:p>
        </p:txBody>
      </p:sp>
      <p:sp>
        <p:nvSpPr>
          <p:cNvPr id="16" name="雲形吹き出し 15">
            <a:extLst>
              <a:ext uri="{FF2B5EF4-FFF2-40B4-BE49-F238E27FC236}">
                <a16:creationId xmlns:a16="http://schemas.microsoft.com/office/drawing/2014/main" id="{6D8E7001-01E9-AF49-AB82-FAF101D338B6}"/>
              </a:ext>
            </a:extLst>
          </p:cNvPr>
          <p:cNvSpPr/>
          <p:nvPr/>
        </p:nvSpPr>
        <p:spPr>
          <a:xfrm rot="10800000" flipV="1">
            <a:off x="4671830" y="1130809"/>
            <a:ext cx="1031850" cy="465616"/>
          </a:xfrm>
          <a:prstGeom prst="cloudCallout">
            <a:avLst>
              <a:gd name="adj1" fmla="val -49384"/>
              <a:gd name="adj2" fmla="val 55293"/>
            </a:avLst>
          </a:prstGeom>
        </p:spPr>
        <p:style>
          <a:lnRef idx="2">
            <a:schemeClr val="dk1"/>
          </a:lnRef>
          <a:fillRef idx="1">
            <a:schemeClr val="lt1"/>
          </a:fillRef>
          <a:effectRef idx="0">
            <a:schemeClr val="dk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150" normalizeH="0" baseline="0" noProof="0" dirty="0" smtClean="0">
                <a:ln>
                  <a:noFill/>
                </a:ln>
                <a:solidFill>
                  <a:srgbClr val="FF0000"/>
                </a:solidFill>
                <a:effectLst/>
                <a:uLnTx/>
                <a:uFillTx/>
                <a:latin typeface="Hiragino Sans W3" panose="020B0300000000000000" pitchFamily="34" charset="-128"/>
                <a:ea typeface="Hiragino Sans W3" panose="020B0300000000000000" pitchFamily="34" charset="-128"/>
                <a:cs typeface="+mn-cs"/>
              </a:rPr>
              <a:t>何らかのスポーツ</a:t>
            </a:r>
            <a:endParaRPr kumimoji="1" lang="ja-JP" altLang="en-US" sz="1050" b="0" i="0" u="none" strike="noStrike" kern="1200" cap="none" spc="-150" normalizeH="0" baseline="0" noProof="0" dirty="0">
              <a:ln>
                <a:noFill/>
              </a:ln>
              <a:solidFill>
                <a:srgbClr val="FF0000"/>
              </a:solidFill>
              <a:effectLst/>
              <a:uLnTx/>
              <a:uFillTx/>
              <a:latin typeface="Hiragino Sans W3" panose="020B0300000000000000" pitchFamily="34" charset="-128"/>
              <a:ea typeface="Hiragino Sans W3" panose="020B0300000000000000" pitchFamily="34" charset="-128"/>
              <a:cs typeface="+mn-cs"/>
            </a:endParaRPr>
          </a:p>
        </p:txBody>
      </p:sp>
      <p:sp>
        <p:nvSpPr>
          <p:cNvPr id="17" name="フローチャート: 複数書類 16"/>
          <p:cNvSpPr/>
          <p:nvPr/>
        </p:nvSpPr>
        <p:spPr>
          <a:xfrm>
            <a:off x="3614820" y="732360"/>
            <a:ext cx="922789" cy="234891"/>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用意した発話</a:t>
            </a:r>
            <a:endParaRPr kumimoji="1" lang="ja-JP" altLang="en-US" sz="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8" name="テキスト ボックス 17"/>
          <p:cNvSpPr txBox="1"/>
          <p:nvPr/>
        </p:nvSpPr>
        <p:spPr>
          <a:xfrm>
            <a:off x="4017493" y="1118254"/>
            <a:ext cx="45397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i="0" u="sng" strike="noStrike" kern="1200" cap="none" spc="0" normalizeH="0" baseline="0" noProof="0" dirty="0">
                <a:ln>
                  <a:noFill/>
                </a:ln>
                <a:solidFill>
                  <a:srgbClr val="4472C4"/>
                </a:solidFill>
                <a:effectLst/>
                <a:uLnTx/>
                <a:uFillTx/>
                <a:latin typeface="Calibri" panose="020F0502020204030204"/>
                <a:ea typeface="游ゴシック" panose="020B0400000000000000" pitchFamily="50" charset="-128"/>
                <a:cs typeface="+mn-cs"/>
              </a:rPr>
              <a:t>選択</a:t>
            </a:r>
          </a:p>
        </p:txBody>
      </p:sp>
      <p:sp>
        <p:nvSpPr>
          <p:cNvPr id="19" name="角丸四角形吹き出し 18">
            <a:extLst>
              <a:ext uri="{FF2B5EF4-FFF2-40B4-BE49-F238E27FC236}">
                <a16:creationId xmlns:a16="http://schemas.microsoft.com/office/drawing/2014/main" id="{6D8E7001-01E9-AF49-AB82-FAF101D338B6}"/>
              </a:ext>
            </a:extLst>
          </p:cNvPr>
          <p:cNvSpPr/>
          <p:nvPr/>
        </p:nvSpPr>
        <p:spPr>
          <a:xfrm rot="10800000" flipH="1" flipV="1">
            <a:off x="4615285" y="1617371"/>
            <a:ext cx="996117" cy="213945"/>
          </a:xfrm>
          <a:prstGeom prst="wedgeRoundRectCallout">
            <a:avLst>
              <a:gd name="adj1" fmla="val -44832"/>
              <a:gd name="adj2" fmla="val -80995"/>
              <a:gd name="adj3" fmla="val 16667"/>
            </a:avLst>
          </a:prstGeom>
        </p:spPr>
        <p:style>
          <a:lnRef idx="2">
            <a:schemeClr val="dk1"/>
          </a:lnRef>
          <a:fillRef idx="1">
            <a:schemeClr val="lt1"/>
          </a:fillRef>
          <a:effectRef idx="0">
            <a:schemeClr val="dk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150" normalizeH="0" baseline="0" noProof="0" dirty="0" smtClean="0">
                <a:ln>
                  <a:noFill/>
                </a:ln>
                <a:solidFill>
                  <a:prstClr val="black"/>
                </a:solidFill>
                <a:effectLst/>
                <a:uLnTx/>
                <a:uFillTx/>
                <a:latin typeface="Hiragino Sans W3" panose="020B0300000000000000" pitchFamily="34" charset="-128"/>
                <a:ea typeface="Hiragino Sans W3" panose="020B0300000000000000" pitchFamily="34" charset="-128"/>
                <a:cs typeface="+mn-cs"/>
              </a:rPr>
              <a:t>面白そうですね</a:t>
            </a:r>
            <a:endParaRPr kumimoji="1" lang="ja-JP" altLang="en-US" sz="1050" b="0" i="0" u="none" strike="noStrike" kern="1200" cap="none" spc="-150" normalizeH="0" baseline="0" noProof="0" dirty="0">
              <a:ln>
                <a:noFill/>
              </a:ln>
              <a:solidFill>
                <a:prstClr val="black"/>
              </a:solidFill>
              <a:effectLst/>
              <a:uLnTx/>
              <a:uFillTx/>
              <a:latin typeface="Hiragino Sans W3" panose="020B0300000000000000" pitchFamily="34" charset="-128"/>
              <a:ea typeface="Hiragino Sans W3" panose="020B0300000000000000" pitchFamily="34" charset="-128"/>
              <a:cs typeface="+mn-cs"/>
            </a:endParaRPr>
          </a:p>
        </p:txBody>
      </p:sp>
      <p:cxnSp>
        <p:nvCxnSpPr>
          <p:cNvPr id="20" name="曲線コネクタ 19"/>
          <p:cNvCxnSpPr>
            <a:stCxn id="17" idx="2"/>
            <a:endCxn id="15" idx="1"/>
          </p:cNvCxnSpPr>
          <p:nvPr/>
        </p:nvCxnSpPr>
        <p:spPr>
          <a:xfrm rot="16200000" flipH="1">
            <a:off x="4278370" y="692031"/>
            <a:ext cx="22865" cy="555513"/>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曲線コネクタ 20"/>
          <p:cNvCxnSpPr>
            <a:stCxn id="17" idx="2"/>
            <a:endCxn id="19" idx="1"/>
          </p:cNvCxnSpPr>
          <p:nvPr/>
        </p:nvCxnSpPr>
        <p:spPr>
          <a:xfrm rot="16200000" flipH="1">
            <a:off x="3930671" y="1039730"/>
            <a:ext cx="765988" cy="603239"/>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782710" y="2656908"/>
            <a:ext cx="469872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sng" strike="noStrike" kern="1200" cap="none" spc="0" normalizeH="0" baseline="0" noProof="0" dirty="0" smtClean="0">
                <a:ln>
                  <a:noFill/>
                </a:ln>
                <a:solidFill>
                  <a:schemeClr val="accent1"/>
                </a:solidFill>
                <a:effectLst/>
                <a:uLnTx/>
                <a:uFillTx/>
                <a:latin typeface="Calibri" panose="020F0502020204030204"/>
                <a:ea typeface="游ゴシック" panose="020B0400000000000000" pitchFamily="50" charset="-128"/>
                <a:cs typeface="+mn-cs"/>
              </a:rPr>
              <a:t>ある程度文脈的に適切な発話選択が可能になった</a:t>
            </a:r>
            <a:endParaRPr kumimoji="1" lang="en-US" altLang="ja-JP" sz="1600" b="1" i="0" u="sng" strike="noStrike" kern="1200" cap="none" spc="0" normalizeH="0" baseline="0" noProof="0" dirty="0" smtClean="0">
              <a:ln>
                <a:noFill/>
              </a:ln>
              <a:solidFill>
                <a:schemeClr val="accent1"/>
              </a:solidFill>
              <a:effectLst/>
              <a:uLnTx/>
              <a:uFillTx/>
              <a:latin typeface="Calibri" panose="020F0502020204030204"/>
              <a:ea typeface="游ゴシック" panose="020B0400000000000000" pitchFamily="50" charset="-128"/>
              <a:cs typeface="+mn-cs"/>
            </a:endParaRPr>
          </a:p>
        </p:txBody>
      </p:sp>
      <p:pic>
        <p:nvPicPr>
          <p:cNvPr id="28" name="図 27"/>
          <p:cNvPicPr>
            <a:picLocks noChangeAspect="1"/>
          </p:cNvPicPr>
          <p:nvPr/>
        </p:nvPicPr>
        <p:blipFill>
          <a:blip r:embed="rId4"/>
          <a:stretch>
            <a:fillRect/>
          </a:stretch>
        </p:blipFill>
        <p:spPr>
          <a:xfrm>
            <a:off x="895966" y="4843212"/>
            <a:ext cx="4338503" cy="1789236"/>
          </a:xfrm>
          <a:prstGeom prst="rect">
            <a:avLst/>
          </a:prstGeom>
        </p:spPr>
      </p:pic>
      <p:pic>
        <p:nvPicPr>
          <p:cNvPr id="29" name="図 28"/>
          <p:cNvPicPr>
            <a:picLocks noChangeAspect="1"/>
          </p:cNvPicPr>
          <p:nvPr/>
        </p:nvPicPr>
        <p:blipFill>
          <a:blip r:embed="rId5"/>
          <a:stretch>
            <a:fillRect/>
          </a:stretch>
        </p:blipFill>
        <p:spPr>
          <a:xfrm>
            <a:off x="7431024" y="1606743"/>
            <a:ext cx="2581656" cy="1952616"/>
          </a:xfrm>
          <a:prstGeom prst="rect">
            <a:avLst/>
          </a:prstGeom>
        </p:spPr>
      </p:pic>
    </p:spTree>
    <p:extLst>
      <p:ext uri="{BB962C8B-B14F-4D97-AF65-F5344CB8AC3E}">
        <p14:creationId xmlns:p14="http://schemas.microsoft.com/office/powerpoint/2010/main" val="983144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108" y="312578"/>
            <a:ext cx="11399783" cy="1600305"/>
          </a:xfrm>
          <a:solidFill>
            <a:schemeClr val="accent3">
              <a:lumMod val="20000"/>
              <a:lumOff val="80000"/>
            </a:schemeClr>
          </a:solidFill>
        </p:spPr>
        <p:txBody>
          <a:bodyPr>
            <a:normAutofit/>
          </a:bodyPr>
          <a:lstStyle/>
          <a:p>
            <a:pPr algn="ctr"/>
            <a:r>
              <a:rPr kumimoji="1" lang="ja-JP" altLang="en-US" b="1" dirty="0" smtClean="0">
                <a:latin typeface="ＭＳ Ｐゴシック 見出し"/>
              </a:rPr>
              <a:t>システム発話間の整合性を重視した発話選択への深層強化学習の適用</a:t>
            </a:r>
            <a:r>
              <a:rPr kumimoji="1" lang="en-US" altLang="ja-JP" b="1" dirty="0" smtClean="0"/>
              <a:t/>
            </a:r>
            <a:br>
              <a:rPr kumimoji="1" lang="en-US" altLang="ja-JP" b="1" dirty="0" smtClean="0"/>
            </a:br>
            <a:r>
              <a:rPr kumimoji="1" lang="ja-JP" altLang="en-US" sz="2700" b="1" dirty="0" smtClean="0"/>
              <a:t>黒田佑樹</a:t>
            </a:r>
            <a:r>
              <a:rPr lang="ja-JP" altLang="en-US" sz="2700" b="1" dirty="0" smtClean="0"/>
              <a:t>（大阪大学　産業科学研究所</a:t>
            </a:r>
            <a:r>
              <a:rPr lang="ja-JP" altLang="en-US" sz="2700" b="1" dirty="0"/>
              <a:t>）</a:t>
            </a:r>
            <a:endParaRPr kumimoji="1" lang="ja-JP" altLang="en-US" b="1" dirty="0"/>
          </a:p>
        </p:txBody>
      </p:sp>
      <p:sp>
        <p:nvSpPr>
          <p:cNvPr id="9" name="雲形吹き出し 8">
            <a:extLst>
              <a:ext uri="{FF2B5EF4-FFF2-40B4-BE49-F238E27FC236}">
                <a16:creationId xmlns:a16="http://schemas.microsoft.com/office/drawing/2014/main" id="{6D8E7001-01E9-AF49-AB82-FAF101D338B6}"/>
              </a:ext>
            </a:extLst>
          </p:cNvPr>
          <p:cNvSpPr/>
          <p:nvPr/>
        </p:nvSpPr>
        <p:spPr>
          <a:xfrm rot="10800000" flipV="1">
            <a:off x="2089418" y="4087787"/>
            <a:ext cx="2541305" cy="548640"/>
          </a:xfrm>
          <a:prstGeom prst="cloudCallout">
            <a:avLst>
              <a:gd name="adj1" fmla="val -29154"/>
              <a:gd name="adj2" fmla="val 76139"/>
            </a:avLst>
          </a:prstGeom>
        </p:spPr>
        <p:style>
          <a:lnRef idx="2">
            <a:schemeClr val="dk1"/>
          </a:lnRef>
          <a:fillRef idx="1">
            <a:schemeClr val="lt1"/>
          </a:fillRef>
          <a:effectRef idx="0">
            <a:schemeClr val="dk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150" normalizeH="0" baseline="0" noProof="0" dirty="0" smtClean="0">
                <a:ln>
                  <a:noFill/>
                </a:ln>
                <a:solidFill>
                  <a:srgbClr val="FF0000"/>
                </a:solidFill>
                <a:effectLst/>
                <a:uLnTx/>
                <a:uFillTx/>
                <a:latin typeface="Hiragino Sans W3" panose="020B0300000000000000" pitchFamily="34" charset="-128"/>
                <a:ea typeface="Hiragino Sans W3" panose="020B0300000000000000" pitchFamily="34" charset="-128"/>
                <a:cs typeface="+mn-cs"/>
              </a:rPr>
              <a:t>何らかのスポーツ</a:t>
            </a:r>
            <a:endParaRPr kumimoji="1" lang="ja-JP" altLang="en-US" b="0" i="0" u="none" strike="noStrike" kern="1200" cap="none" spc="-150" normalizeH="0" baseline="0" noProof="0" dirty="0">
              <a:ln>
                <a:noFill/>
              </a:ln>
              <a:solidFill>
                <a:srgbClr val="FF0000"/>
              </a:solidFill>
              <a:effectLst/>
              <a:uLnTx/>
              <a:uFillTx/>
              <a:latin typeface="Hiragino Sans W3" panose="020B0300000000000000" pitchFamily="34" charset="-128"/>
              <a:ea typeface="Hiragino Sans W3" panose="020B0300000000000000" pitchFamily="34" charset="-128"/>
              <a:cs typeface="+mn-cs"/>
            </a:endParaRPr>
          </a:p>
        </p:txBody>
      </p:sp>
      <p:pic>
        <p:nvPicPr>
          <p:cNvPr id="10" name="コンテンツ プレースホルダー 27">
            <a:extLst>
              <a:ext uri="{FF2B5EF4-FFF2-40B4-BE49-F238E27FC236}">
                <a16:creationId xmlns:a16="http://schemas.microsoft.com/office/drawing/2014/main" id="{B9725CE1-0FF6-144B-92EF-53E31D93F75C}"/>
              </a:ext>
            </a:extLst>
          </p:cNvPr>
          <p:cNvPicPr>
            <a:picLocks noChangeAspect="1"/>
          </p:cNvPicPr>
          <p:nvPr/>
        </p:nvPicPr>
        <p:blipFill>
          <a:blip r:embed="rId3"/>
          <a:stretch>
            <a:fillRect/>
          </a:stretch>
        </p:blipFill>
        <p:spPr>
          <a:xfrm>
            <a:off x="4047841" y="4540975"/>
            <a:ext cx="735700" cy="735700"/>
          </a:xfrm>
          <a:prstGeom prst="rect">
            <a:avLst/>
          </a:prstGeom>
          <a:scene3d>
            <a:camera prst="orthographicFront">
              <a:rot lat="0" lon="10799999" rev="0"/>
            </a:camera>
            <a:lightRig rig="threePt" dir="t"/>
          </a:scene3d>
        </p:spPr>
      </p:pic>
      <p:pic>
        <p:nvPicPr>
          <p:cNvPr id="11" name="図 10">
            <a:extLst>
              <a:ext uri="{FF2B5EF4-FFF2-40B4-BE49-F238E27FC236}">
                <a16:creationId xmlns:a16="http://schemas.microsoft.com/office/drawing/2014/main" id="{D2D887E1-67ED-7548-B086-EA001CEA3B88}"/>
              </a:ext>
            </a:extLst>
          </p:cNvPr>
          <p:cNvPicPr>
            <a:picLocks noChangeAspect="1"/>
          </p:cNvPicPr>
          <p:nvPr/>
        </p:nvPicPr>
        <p:blipFill>
          <a:blip r:embed="rId4"/>
          <a:stretch>
            <a:fillRect/>
          </a:stretch>
        </p:blipFill>
        <p:spPr>
          <a:xfrm>
            <a:off x="1357659" y="3830468"/>
            <a:ext cx="1118855" cy="1118855"/>
          </a:xfrm>
          <a:prstGeom prst="rect">
            <a:avLst/>
          </a:prstGeom>
        </p:spPr>
      </p:pic>
      <p:sp>
        <p:nvSpPr>
          <p:cNvPr id="12" name="角丸四角形吹き出し 11">
            <a:extLst>
              <a:ext uri="{FF2B5EF4-FFF2-40B4-BE49-F238E27FC236}">
                <a16:creationId xmlns:a16="http://schemas.microsoft.com/office/drawing/2014/main" id="{6D8E7001-01E9-AF49-AB82-FAF101D338B6}"/>
              </a:ext>
            </a:extLst>
          </p:cNvPr>
          <p:cNvSpPr/>
          <p:nvPr/>
        </p:nvSpPr>
        <p:spPr>
          <a:xfrm rot="10800000" flipH="1" flipV="1">
            <a:off x="2193973" y="3530003"/>
            <a:ext cx="2266790" cy="374904"/>
          </a:xfrm>
          <a:prstGeom prst="wedgeRoundRectCallout">
            <a:avLst>
              <a:gd name="adj1" fmla="val -38942"/>
              <a:gd name="adj2" fmla="val 82441"/>
              <a:gd name="adj3" fmla="val 16667"/>
            </a:avLst>
          </a:prstGeom>
        </p:spPr>
        <p:style>
          <a:lnRef idx="2">
            <a:schemeClr val="dk1"/>
          </a:lnRef>
          <a:fillRef idx="1">
            <a:schemeClr val="lt1"/>
          </a:fillRef>
          <a:effectRef idx="0">
            <a:schemeClr val="dk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150" normalizeH="0" baseline="0" noProof="0" dirty="0" smtClean="0">
                <a:ln>
                  <a:noFill/>
                </a:ln>
                <a:solidFill>
                  <a:prstClr val="black"/>
                </a:solidFill>
                <a:effectLst/>
                <a:uLnTx/>
                <a:uFillTx/>
                <a:latin typeface="Hiragino Sans W3" panose="020B0300000000000000" pitchFamily="34" charset="-128"/>
                <a:ea typeface="Hiragino Sans W3" panose="020B0300000000000000" pitchFamily="34" charset="-128"/>
                <a:cs typeface="+mn-cs"/>
              </a:rPr>
              <a:t>好きなスポーツは？</a:t>
            </a:r>
            <a:endParaRPr kumimoji="1" lang="ja-JP" altLang="en-US" b="0" i="0" u="none" strike="noStrike" kern="1200" cap="none" spc="-150" normalizeH="0" baseline="0" noProof="0" dirty="0">
              <a:ln>
                <a:noFill/>
              </a:ln>
              <a:solidFill>
                <a:prstClr val="black"/>
              </a:solidFill>
              <a:effectLst/>
              <a:uLnTx/>
              <a:uFillTx/>
              <a:latin typeface="Hiragino Sans W3" panose="020B0300000000000000" pitchFamily="34" charset="-128"/>
              <a:ea typeface="Hiragino Sans W3" panose="020B0300000000000000" pitchFamily="34" charset="-128"/>
              <a:cs typeface="+mn-cs"/>
            </a:endParaRPr>
          </a:p>
        </p:txBody>
      </p:sp>
      <p:sp>
        <p:nvSpPr>
          <p:cNvPr id="13" name="フローチャート: 複数書類 12"/>
          <p:cNvSpPr/>
          <p:nvPr/>
        </p:nvSpPr>
        <p:spPr>
          <a:xfrm>
            <a:off x="89090" y="2899907"/>
            <a:ext cx="2405712" cy="483792"/>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用意した発話</a:t>
            </a:r>
            <a:endParaRPr kumimoji="1" lang="ja-JP" altLang="en-US"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5" name="角丸四角形吹き出し 14">
            <a:extLst>
              <a:ext uri="{FF2B5EF4-FFF2-40B4-BE49-F238E27FC236}">
                <a16:creationId xmlns:a16="http://schemas.microsoft.com/office/drawing/2014/main" id="{6D8E7001-01E9-AF49-AB82-FAF101D338B6}"/>
              </a:ext>
            </a:extLst>
          </p:cNvPr>
          <p:cNvSpPr/>
          <p:nvPr/>
        </p:nvSpPr>
        <p:spPr>
          <a:xfrm rot="10800000" flipH="1" flipV="1">
            <a:off x="2223411" y="4865027"/>
            <a:ext cx="1853303" cy="423141"/>
          </a:xfrm>
          <a:prstGeom prst="wedgeRoundRectCallout">
            <a:avLst>
              <a:gd name="adj1" fmla="val -44832"/>
              <a:gd name="adj2" fmla="val -80995"/>
              <a:gd name="adj3" fmla="val 16667"/>
            </a:avLst>
          </a:prstGeom>
        </p:spPr>
        <p:style>
          <a:lnRef idx="2">
            <a:schemeClr val="dk1"/>
          </a:lnRef>
          <a:fillRef idx="1">
            <a:schemeClr val="lt1"/>
          </a:fillRef>
          <a:effectRef idx="0">
            <a:schemeClr val="dk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150" normalizeH="0" baseline="0" noProof="0" dirty="0" smtClean="0">
                <a:ln>
                  <a:noFill/>
                </a:ln>
                <a:solidFill>
                  <a:prstClr val="black"/>
                </a:solidFill>
                <a:effectLst/>
                <a:uLnTx/>
                <a:uFillTx/>
                <a:latin typeface="Hiragino Sans W3" panose="020B0300000000000000" pitchFamily="34" charset="-128"/>
                <a:ea typeface="Hiragino Sans W3" panose="020B0300000000000000" pitchFamily="34" charset="-128"/>
                <a:cs typeface="+mn-cs"/>
              </a:rPr>
              <a:t>面白そうですね</a:t>
            </a:r>
            <a:endParaRPr kumimoji="1" lang="ja-JP" altLang="en-US" sz="2000" b="0" i="0" u="none" strike="noStrike" kern="1200" cap="none" spc="-150" normalizeH="0" baseline="0" noProof="0" dirty="0">
              <a:ln>
                <a:noFill/>
              </a:ln>
              <a:solidFill>
                <a:prstClr val="black"/>
              </a:solidFill>
              <a:effectLst/>
              <a:uLnTx/>
              <a:uFillTx/>
              <a:latin typeface="Hiragino Sans W3" panose="020B0300000000000000" pitchFamily="34" charset="-128"/>
              <a:ea typeface="Hiragino Sans W3" panose="020B0300000000000000" pitchFamily="34" charset="-128"/>
              <a:cs typeface="+mn-cs"/>
            </a:endParaRPr>
          </a:p>
        </p:txBody>
      </p:sp>
      <p:cxnSp>
        <p:nvCxnSpPr>
          <p:cNvPr id="16" name="曲線コネクタ 15"/>
          <p:cNvCxnSpPr>
            <a:stCxn id="13" idx="2"/>
            <a:endCxn id="12" idx="1"/>
          </p:cNvCxnSpPr>
          <p:nvPr/>
        </p:nvCxnSpPr>
        <p:spPr>
          <a:xfrm rot="16200000" flipH="1">
            <a:off x="1483278" y="3006759"/>
            <a:ext cx="352077" cy="1069313"/>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曲線コネクタ 16"/>
          <p:cNvCxnSpPr>
            <a:stCxn id="13" idx="2"/>
            <a:endCxn id="15" idx="1"/>
          </p:cNvCxnSpPr>
          <p:nvPr/>
        </p:nvCxnSpPr>
        <p:spPr>
          <a:xfrm rot="16200000" flipH="1">
            <a:off x="818425" y="3671612"/>
            <a:ext cx="1711220" cy="1098751"/>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3" name="1 つの角を切り取った四角形 102"/>
          <p:cNvSpPr/>
          <p:nvPr/>
        </p:nvSpPr>
        <p:spPr>
          <a:xfrm>
            <a:off x="1644647" y="2177362"/>
            <a:ext cx="2025102" cy="523892"/>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w="0"/>
                <a:solidFill>
                  <a:schemeClr val="tx1"/>
                </a:solidFill>
                <a:effectLst>
                  <a:outerShdw blurRad="38100" dist="19050" dir="2700000" algn="tl" rotWithShape="0">
                    <a:schemeClr val="dk1">
                      <a:alpha val="40000"/>
                    </a:schemeClr>
                  </a:outerShdw>
                </a:effectLst>
              </a:rPr>
              <a:t>以前の研究</a:t>
            </a:r>
            <a:endParaRPr kumimoji="1" lang="ja-JP" altLang="en-US" sz="2400" dirty="0">
              <a:ln w="0"/>
              <a:solidFill>
                <a:schemeClr val="tx1"/>
              </a:solidFill>
              <a:effectLst>
                <a:outerShdw blurRad="38100" dist="19050" dir="2700000" algn="tl" rotWithShape="0">
                  <a:schemeClr val="dk1">
                    <a:alpha val="40000"/>
                  </a:schemeClr>
                </a:outerShdw>
              </a:effectLst>
            </a:endParaRPr>
          </a:p>
        </p:txBody>
      </p:sp>
      <p:sp>
        <p:nvSpPr>
          <p:cNvPr id="115" name="1 つの角を切り取った四角形 114"/>
          <p:cNvSpPr/>
          <p:nvPr/>
        </p:nvSpPr>
        <p:spPr>
          <a:xfrm>
            <a:off x="5232381" y="2181192"/>
            <a:ext cx="1895017" cy="511673"/>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tx1"/>
                </a:solidFill>
              </a:rPr>
              <a:t>Future Work</a:t>
            </a:r>
            <a:endParaRPr kumimoji="1" lang="ja-JP" altLang="en-US" sz="2400" dirty="0">
              <a:solidFill>
                <a:schemeClr val="tx1"/>
              </a:solidFill>
            </a:endParaRPr>
          </a:p>
        </p:txBody>
      </p:sp>
      <p:sp>
        <p:nvSpPr>
          <p:cNvPr id="117" name="1 つの角を切り取った四角形 116"/>
          <p:cNvSpPr/>
          <p:nvPr/>
        </p:nvSpPr>
        <p:spPr>
          <a:xfrm>
            <a:off x="9149482" y="2143079"/>
            <a:ext cx="2548128" cy="502920"/>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u="sng" dirty="0">
                <a:solidFill>
                  <a:schemeClr val="tx1"/>
                </a:solidFill>
              </a:rPr>
              <a:t>今回の取り組み</a:t>
            </a:r>
            <a:endParaRPr kumimoji="1" lang="ja-JP" altLang="en-US" sz="2400" b="1" u="sng" dirty="0">
              <a:solidFill>
                <a:schemeClr val="tx1"/>
              </a:solidFill>
            </a:endParaRPr>
          </a:p>
        </p:txBody>
      </p:sp>
      <p:sp>
        <p:nvSpPr>
          <p:cNvPr id="118" name="右矢印 117"/>
          <p:cNvSpPr/>
          <p:nvPr/>
        </p:nvSpPr>
        <p:spPr>
          <a:xfrm>
            <a:off x="7558988" y="4098576"/>
            <a:ext cx="849769" cy="525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p:cNvSpPr/>
          <p:nvPr/>
        </p:nvSpPr>
        <p:spPr>
          <a:xfrm>
            <a:off x="280238" y="6120474"/>
            <a:ext cx="4673501" cy="5141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bIns="180000" rtlCol="0" anchor="ctr"/>
          <a:lstStyle/>
          <a:p>
            <a:pPr algn="ctr"/>
            <a:r>
              <a:rPr lang="ja-JP" altLang="en-US" b="1" u="sng" dirty="0" smtClean="0">
                <a:solidFill>
                  <a:schemeClr val="tx1"/>
                </a:solidFill>
              </a:rPr>
              <a:t>文脈的に適切なシステム発話選択が可能に</a:t>
            </a:r>
            <a:endParaRPr kumimoji="1" lang="ja-JP" altLang="en-US" b="1" u="sng" dirty="0">
              <a:solidFill>
                <a:schemeClr val="tx1"/>
              </a:solidFill>
            </a:endParaRPr>
          </a:p>
        </p:txBody>
      </p:sp>
      <p:sp>
        <p:nvSpPr>
          <p:cNvPr id="120" name="正方形/長方形 119"/>
          <p:cNvSpPr/>
          <p:nvPr/>
        </p:nvSpPr>
        <p:spPr>
          <a:xfrm>
            <a:off x="8955755" y="6186391"/>
            <a:ext cx="2963224" cy="519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u="sng" dirty="0" smtClean="0">
                <a:solidFill>
                  <a:schemeClr val="tx1"/>
                </a:solidFill>
              </a:rPr>
              <a:t>以前の手法を</a:t>
            </a:r>
            <a:endParaRPr kumimoji="1" lang="en-US" altLang="ja-JP" b="1" u="sng" dirty="0" smtClean="0">
              <a:solidFill>
                <a:schemeClr val="tx1"/>
              </a:solidFill>
            </a:endParaRPr>
          </a:p>
          <a:p>
            <a:pPr algn="ctr"/>
            <a:r>
              <a:rPr lang="ja-JP" altLang="en-US" b="1" u="sng" dirty="0">
                <a:solidFill>
                  <a:srgbClr val="FF0000"/>
                </a:solidFill>
              </a:rPr>
              <a:t>深層強化学習</a:t>
            </a:r>
            <a:r>
              <a:rPr kumimoji="1" lang="ja-JP" altLang="en-US" b="1" u="sng" dirty="0" smtClean="0">
                <a:solidFill>
                  <a:schemeClr val="tx1"/>
                </a:solidFill>
              </a:rPr>
              <a:t>で再現</a:t>
            </a:r>
            <a:r>
              <a:rPr lang="en-US" altLang="ja-JP" b="1" u="sng" dirty="0" smtClean="0">
                <a:solidFill>
                  <a:schemeClr val="tx1"/>
                </a:solidFill>
              </a:rPr>
              <a:t>&amp;</a:t>
            </a:r>
            <a:r>
              <a:rPr lang="ja-JP" altLang="en-US" b="1" u="sng" dirty="0" smtClean="0">
                <a:solidFill>
                  <a:schemeClr val="tx1"/>
                </a:solidFill>
              </a:rPr>
              <a:t>分析</a:t>
            </a:r>
            <a:endParaRPr kumimoji="1" lang="ja-JP" altLang="en-US" b="1" u="sng" dirty="0">
              <a:solidFill>
                <a:schemeClr val="tx1"/>
              </a:solidFill>
            </a:endParaRPr>
          </a:p>
        </p:txBody>
      </p:sp>
      <p:sp>
        <p:nvSpPr>
          <p:cNvPr id="131" name="角丸四角形 130"/>
          <p:cNvSpPr/>
          <p:nvPr/>
        </p:nvSpPr>
        <p:spPr>
          <a:xfrm>
            <a:off x="5217442" y="3169395"/>
            <a:ext cx="1877524" cy="519209"/>
          </a:xfrm>
          <a:prstGeom prst="roundRect">
            <a:avLst/>
          </a:prstGeom>
          <a:solidFill>
            <a:schemeClr val="accent5">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現在の状態定義</a:t>
            </a:r>
            <a:endParaRPr kumimoji="1" lang="ja-JP" altLang="en-US" dirty="0">
              <a:solidFill>
                <a:schemeClr val="tx1"/>
              </a:solidFill>
            </a:endParaRPr>
          </a:p>
        </p:txBody>
      </p:sp>
      <p:sp>
        <p:nvSpPr>
          <p:cNvPr id="132" name="正方形/長方形 131"/>
          <p:cNvSpPr/>
          <p:nvPr/>
        </p:nvSpPr>
        <p:spPr>
          <a:xfrm>
            <a:off x="7148209" y="3641835"/>
            <a:ext cx="1670452" cy="509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u="sng" dirty="0" smtClean="0">
                <a:solidFill>
                  <a:schemeClr val="tx1"/>
                </a:solidFill>
              </a:rPr>
              <a:t>前段階として</a:t>
            </a:r>
            <a:r>
              <a:rPr kumimoji="1" lang="en-US" altLang="ja-JP" sz="1600" b="1" u="sng" dirty="0" smtClean="0">
                <a:solidFill>
                  <a:schemeClr val="tx1"/>
                </a:solidFill>
              </a:rPr>
              <a:t>…</a:t>
            </a:r>
            <a:endParaRPr kumimoji="1" lang="ja-JP" altLang="en-US" sz="1600" b="1" u="sng" dirty="0">
              <a:solidFill>
                <a:schemeClr val="tx1"/>
              </a:solidFill>
            </a:endParaRPr>
          </a:p>
        </p:txBody>
      </p:sp>
      <p:sp>
        <p:nvSpPr>
          <p:cNvPr id="133" name="正方形/長方形 132"/>
          <p:cNvSpPr/>
          <p:nvPr/>
        </p:nvSpPr>
        <p:spPr>
          <a:xfrm>
            <a:off x="1724391" y="5386103"/>
            <a:ext cx="2779292" cy="5141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bIns="180000" rtlCol="0" anchor="ctr"/>
          <a:lstStyle/>
          <a:p>
            <a:pPr algn="ctr"/>
            <a:r>
              <a:rPr kumimoji="1" lang="ja-JP" altLang="en-US" u="sng" dirty="0" smtClean="0">
                <a:solidFill>
                  <a:srgbClr val="FF0000"/>
                </a:solidFill>
              </a:rPr>
              <a:t>ユーザ発話内容を</a:t>
            </a:r>
            <a:endParaRPr kumimoji="1" lang="en-US" altLang="ja-JP" u="sng" dirty="0" smtClean="0">
              <a:solidFill>
                <a:srgbClr val="FF0000"/>
              </a:solidFill>
            </a:endParaRPr>
          </a:p>
          <a:p>
            <a:pPr algn="ctr"/>
            <a:r>
              <a:rPr kumimoji="1" lang="ja-JP" altLang="en-US" u="sng" dirty="0" smtClean="0">
                <a:solidFill>
                  <a:srgbClr val="FF0000"/>
                </a:solidFill>
              </a:rPr>
              <a:t>あまり考慮しない</a:t>
            </a:r>
            <a:endParaRPr kumimoji="1" lang="en-US" altLang="ja-JP" u="sng" dirty="0" smtClean="0">
              <a:solidFill>
                <a:srgbClr val="FF0000"/>
              </a:solidFill>
            </a:endParaRPr>
          </a:p>
        </p:txBody>
      </p:sp>
      <p:sp>
        <p:nvSpPr>
          <p:cNvPr id="136" name="正方形/長方形 135"/>
          <p:cNvSpPr/>
          <p:nvPr/>
        </p:nvSpPr>
        <p:spPr>
          <a:xfrm>
            <a:off x="4914761" y="6186391"/>
            <a:ext cx="2810824" cy="519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u="sng" dirty="0" smtClean="0">
                <a:solidFill>
                  <a:schemeClr val="tx1"/>
                </a:solidFill>
              </a:rPr>
              <a:t>より多くのユーザ状態を</a:t>
            </a:r>
            <a:endParaRPr kumimoji="1" lang="en-US" altLang="ja-JP" b="1" u="sng" dirty="0" smtClean="0">
              <a:solidFill>
                <a:schemeClr val="tx1"/>
              </a:solidFill>
            </a:endParaRPr>
          </a:p>
          <a:p>
            <a:pPr algn="ctr"/>
            <a:r>
              <a:rPr kumimoji="1" lang="ja-JP" altLang="en-US" b="1" u="sng" dirty="0" smtClean="0">
                <a:solidFill>
                  <a:schemeClr val="tx1"/>
                </a:solidFill>
              </a:rPr>
              <a:t>考慮したい</a:t>
            </a:r>
            <a:r>
              <a:rPr lang="ja-JP" altLang="en-US" b="1" u="sng" dirty="0" smtClean="0">
                <a:solidFill>
                  <a:schemeClr val="tx1"/>
                </a:solidFill>
              </a:rPr>
              <a:t>！</a:t>
            </a:r>
            <a:endParaRPr kumimoji="1" lang="ja-JP" altLang="en-US" b="1" u="sng" dirty="0">
              <a:solidFill>
                <a:schemeClr val="tx1"/>
              </a:solidFill>
            </a:endParaRPr>
          </a:p>
        </p:txBody>
      </p:sp>
      <p:sp>
        <p:nvSpPr>
          <p:cNvPr id="137" name="角丸四角形 136"/>
          <p:cNvSpPr/>
          <p:nvPr/>
        </p:nvSpPr>
        <p:spPr>
          <a:xfrm>
            <a:off x="5212186" y="4470578"/>
            <a:ext cx="1914309" cy="511326"/>
          </a:xfrm>
          <a:prstGeom prst="roundRect">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新たな状態定義</a:t>
            </a:r>
            <a:endParaRPr kumimoji="1" lang="en-US" altLang="ja-JP" dirty="0" smtClean="0">
              <a:solidFill>
                <a:schemeClr val="tx1"/>
              </a:solidFill>
            </a:endParaRPr>
          </a:p>
        </p:txBody>
      </p:sp>
      <p:pic>
        <p:nvPicPr>
          <p:cNvPr id="138" name="図 137"/>
          <p:cNvPicPr>
            <a:picLocks noChangeAspect="1"/>
          </p:cNvPicPr>
          <p:nvPr/>
        </p:nvPicPr>
        <p:blipFill>
          <a:blip r:embed="rId5"/>
          <a:stretch>
            <a:fillRect/>
          </a:stretch>
        </p:blipFill>
        <p:spPr>
          <a:xfrm>
            <a:off x="9011025" y="3001239"/>
            <a:ext cx="2907954" cy="2653326"/>
          </a:xfrm>
          <a:prstGeom prst="rect">
            <a:avLst/>
          </a:prstGeom>
        </p:spPr>
      </p:pic>
      <p:pic>
        <p:nvPicPr>
          <p:cNvPr id="123" name="図 122"/>
          <p:cNvPicPr>
            <a:picLocks noChangeAspect="1"/>
          </p:cNvPicPr>
          <p:nvPr/>
        </p:nvPicPr>
        <p:blipFill>
          <a:blip r:embed="rId6"/>
          <a:stretch>
            <a:fillRect/>
          </a:stretch>
        </p:blipFill>
        <p:spPr>
          <a:xfrm>
            <a:off x="73572" y="4076839"/>
            <a:ext cx="1434861" cy="1860195"/>
          </a:xfrm>
          <a:prstGeom prst="rect">
            <a:avLst/>
          </a:prstGeom>
        </p:spPr>
      </p:pic>
      <p:sp>
        <p:nvSpPr>
          <p:cNvPr id="139" name="加算 138"/>
          <p:cNvSpPr/>
          <p:nvPr/>
        </p:nvSpPr>
        <p:spPr>
          <a:xfrm>
            <a:off x="5886275" y="3794235"/>
            <a:ext cx="557048" cy="52551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テキスト ボックス 144"/>
          <p:cNvSpPr txBox="1"/>
          <p:nvPr/>
        </p:nvSpPr>
        <p:spPr>
          <a:xfrm>
            <a:off x="5150551" y="5044965"/>
            <a:ext cx="1774012" cy="369332"/>
          </a:xfrm>
          <a:prstGeom prst="rect">
            <a:avLst/>
          </a:prstGeom>
          <a:noFill/>
        </p:spPr>
        <p:txBody>
          <a:bodyPr wrap="none" rtlCol="0">
            <a:spAutoFit/>
          </a:bodyPr>
          <a:lstStyle/>
          <a:p>
            <a:r>
              <a:rPr kumimoji="1" lang="ja-JP" altLang="en-US" u="sng" dirty="0" smtClean="0"/>
              <a:t>表情</a:t>
            </a:r>
            <a:r>
              <a:rPr lang="en-US" altLang="ja-JP" u="sng" dirty="0" smtClean="0"/>
              <a:t>, </a:t>
            </a:r>
            <a:r>
              <a:rPr kumimoji="1" lang="ja-JP" altLang="en-US" u="sng" dirty="0" smtClean="0"/>
              <a:t>韻律</a:t>
            </a:r>
            <a:r>
              <a:rPr kumimoji="1" lang="en-US" altLang="ja-JP" u="sng" dirty="0" smtClean="0"/>
              <a:t>, etc…</a:t>
            </a:r>
          </a:p>
        </p:txBody>
      </p:sp>
    </p:spTree>
    <p:extLst>
      <p:ext uri="{BB962C8B-B14F-4D97-AF65-F5344CB8AC3E}">
        <p14:creationId xmlns:p14="http://schemas.microsoft.com/office/powerpoint/2010/main" val="3808713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108" y="0"/>
            <a:ext cx="11399783" cy="1770077"/>
          </a:xfrm>
          <a:solidFill>
            <a:schemeClr val="accent3">
              <a:lumMod val="20000"/>
              <a:lumOff val="80000"/>
            </a:schemeClr>
          </a:solidFill>
        </p:spPr>
        <p:txBody>
          <a:bodyPr>
            <a:normAutofit fontScale="90000"/>
          </a:bodyPr>
          <a:lstStyle/>
          <a:p>
            <a:pPr algn="ctr"/>
            <a:r>
              <a:rPr lang="ja-JP" altLang="en-US" dirty="0"/>
              <a:t>講演</a:t>
            </a:r>
            <a:r>
              <a:rPr lang="ja-JP" altLang="en-US" dirty="0" smtClean="0"/>
              <a:t>番号</a:t>
            </a:r>
            <a:r>
              <a:rPr lang="en-US" altLang="ja-JP" dirty="0" smtClean="0"/>
              <a:t>: KS54-1-11</a:t>
            </a:r>
            <a:br>
              <a:rPr lang="en-US" altLang="ja-JP" dirty="0" smtClean="0"/>
            </a:br>
            <a:r>
              <a:rPr kumimoji="1" lang="ja-JP" altLang="en-US" b="1" dirty="0" smtClean="0">
                <a:latin typeface="ＭＳ Ｐゴシック 見出し"/>
              </a:rPr>
              <a:t>システム発話間の整合性を重視した発話選択への</a:t>
            </a:r>
            <a:r>
              <a:rPr kumimoji="1" lang="en-US" altLang="ja-JP" b="1" dirty="0" smtClean="0">
                <a:latin typeface="ＭＳ Ｐゴシック 見出し"/>
              </a:rPr>
              <a:t/>
            </a:r>
            <a:br>
              <a:rPr kumimoji="1" lang="en-US" altLang="ja-JP" b="1" dirty="0" smtClean="0">
                <a:latin typeface="ＭＳ Ｐゴシック 見出し"/>
              </a:rPr>
            </a:br>
            <a:r>
              <a:rPr kumimoji="1" lang="ja-JP" altLang="en-US" b="1" dirty="0" smtClean="0">
                <a:latin typeface="ＭＳ Ｐゴシック 見出し"/>
              </a:rPr>
              <a:t>深層強化学習の適用</a:t>
            </a:r>
            <a:r>
              <a:rPr kumimoji="1" lang="en-US" altLang="ja-JP" b="1" dirty="0" smtClean="0"/>
              <a:t/>
            </a:r>
            <a:br>
              <a:rPr kumimoji="1" lang="en-US" altLang="ja-JP" b="1" dirty="0" smtClean="0"/>
            </a:br>
            <a:r>
              <a:rPr kumimoji="1" lang="ja-JP" altLang="en-US" sz="1600" b="1" dirty="0" smtClean="0"/>
              <a:t>黒田佑樹</a:t>
            </a:r>
            <a:r>
              <a:rPr lang="ja-JP" altLang="en-US" sz="1600" b="1" dirty="0" smtClean="0"/>
              <a:t>（大阪大学　産業科学研究所）</a:t>
            </a:r>
            <a:endParaRPr kumimoji="1" lang="ja-JP" altLang="en-US" sz="1600" b="1" dirty="0"/>
          </a:p>
        </p:txBody>
      </p:sp>
      <p:sp>
        <p:nvSpPr>
          <p:cNvPr id="9" name="角丸四角形吹き出し 8">
            <a:extLst>
              <a:ext uri="{FF2B5EF4-FFF2-40B4-BE49-F238E27FC236}">
                <a16:creationId xmlns:a16="http://schemas.microsoft.com/office/drawing/2014/main" id="{6D8E7001-01E9-AF49-AB82-FAF101D338B6}"/>
              </a:ext>
            </a:extLst>
          </p:cNvPr>
          <p:cNvSpPr/>
          <p:nvPr/>
        </p:nvSpPr>
        <p:spPr>
          <a:xfrm rot="10800000" flipV="1">
            <a:off x="1268721" y="3864303"/>
            <a:ext cx="1342239" cy="396966"/>
          </a:xfrm>
          <a:prstGeom prst="wedgeRoundRectCallout">
            <a:avLst>
              <a:gd name="adj1" fmla="val -52466"/>
              <a:gd name="adj2" fmla="val 85746"/>
              <a:gd name="adj3" fmla="val 16667"/>
            </a:avLst>
          </a:prstGeom>
        </p:spPr>
        <p:style>
          <a:lnRef idx="2">
            <a:schemeClr val="dk1"/>
          </a:lnRef>
          <a:fillRef idx="1">
            <a:schemeClr val="lt1"/>
          </a:fillRef>
          <a:effectRef idx="0">
            <a:schemeClr val="dk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150" normalizeH="0" baseline="0" noProof="0" dirty="0" smtClean="0">
                <a:ln>
                  <a:noFill/>
                </a:ln>
                <a:solidFill>
                  <a:schemeClr val="tx1"/>
                </a:solidFill>
                <a:effectLst/>
                <a:uLnTx/>
                <a:uFillTx/>
                <a:latin typeface="Hiragino Sans W3" panose="020B0300000000000000" pitchFamily="34" charset="-128"/>
                <a:ea typeface="Hiragino Sans W3" panose="020B0300000000000000" pitchFamily="34" charset="-128"/>
                <a:cs typeface="+mn-cs"/>
              </a:rPr>
              <a:t>野球です</a:t>
            </a:r>
            <a:endParaRPr kumimoji="1" lang="ja-JP" altLang="en-US" b="0" i="0" u="none" strike="noStrike" kern="1200" cap="none" spc="-150" normalizeH="0" baseline="0" noProof="0" dirty="0">
              <a:ln>
                <a:noFill/>
              </a:ln>
              <a:solidFill>
                <a:schemeClr val="tx1"/>
              </a:solidFill>
              <a:effectLst/>
              <a:uLnTx/>
              <a:uFillTx/>
              <a:latin typeface="Hiragino Sans W3" panose="020B0300000000000000" pitchFamily="34" charset="-128"/>
              <a:ea typeface="Hiragino Sans W3" panose="020B0300000000000000" pitchFamily="34" charset="-128"/>
              <a:cs typeface="+mn-cs"/>
            </a:endParaRPr>
          </a:p>
        </p:txBody>
      </p:sp>
      <p:pic>
        <p:nvPicPr>
          <p:cNvPr id="10" name="コンテンツ プレースホルダー 27">
            <a:extLst>
              <a:ext uri="{FF2B5EF4-FFF2-40B4-BE49-F238E27FC236}">
                <a16:creationId xmlns:a16="http://schemas.microsoft.com/office/drawing/2014/main" id="{B9725CE1-0FF6-144B-92EF-53E31D93F75C}"/>
              </a:ext>
            </a:extLst>
          </p:cNvPr>
          <p:cNvPicPr>
            <a:picLocks noChangeAspect="1"/>
          </p:cNvPicPr>
          <p:nvPr/>
        </p:nvPicPr>
        <p:blipFill>
          <a:blip r:embed="rId3"/>
          <a:stretch>
            <a:fillRect/>
          </a:stretch>
        </p:blipFill>
        <p:spPr>
          <a:xfrm>
            <a:off x="2564347" y="4166488"/>
            <a:ext cx="735700" cy="735700"/>
          </a:xfrm>
          <a:prstGeom prst="rect">
            <a:avLst/>
          </a:prstGeom>
          <a:scene3d>
            <a:camera prst="orthographicFront">
              <a:rot lat="0" lon="10799999" rev="0"/>
            </a:camera>
            <a:lightRig rig="threePt" dir="t"/>
          </a:scene3d>
        </p:spPr>
      </p:pic>
      <p:pic>
        <p:nvPicPr>
          <p:cNvPr id="11" name="図 10">
            <a:extLst>
              <a:ext uri="{FF2B5EF4-FFF2-40B4-BE49-F238E27FC236}">
                <a16:creationId xmlns:a16="http://schemas.microsoft.com/office/drawing/2014/main" id="{D2D887E1-67ED-7548-B086-EA001CEA3B88}"/>
              </a:ext>
            </a:extLst>
          </p:cNvPr>
          <p:cNvPicPr>
            <a:picLocks noChangeAspect="1"/>
          </p:cNvPicPr>
          <p:nvPr/>
        </p:nvPicPr>
        <p:blipFill>
          <a:blip r:embed="rId4"/>
          <a:stretch>
            <a:fillRect/>
          </a:stretch>
        </p:blipFill>
        <p:spPr>
          <a:xfrm>
            <a:off x="0" y="3581816"/>
            <a:ext cx="1118855" cy="1118855"/>
          </a:xfrm>
          <a:prstGeom prst="rect">
            <a:avLst/>
          </a:prstGeom>
        </p:spPr>
      </p:pic>
      <p:sp>
        <p:nvSpPr>
          <p:cNvPr id="12" name="角丸四角形吹き出し 11">
            <a:extLst>
              <a:ext uri="{FF2B5EF4-FFF2-40B4-BE49-F238E27FC236}">
                <a16:creationId xmlns:a16="http://schemas.microsoft.com/office/drawing/2014/main" id="{6D8E7001-01E9-AF49-AB82-FAF101D338B6}"/>
              </a:ext>
            </a:extLst>
          </p:cNvPr>
          <p:cNvSpPr/>
          <p:nvPr/>
        </p:nvSpPr>
        <p:spPr>
          <a:xfrm rot="10800000" flipH="1" flipV="1">
            <a:off x="836314" y="3281351"/>
            <a:ext cx="2266790" cy="374904"/>
          </a:xfrm>
          <a:prstGeom prst="wedgeRoundRectCallout">
            <a:avLst>
              <a:gd name="adj1" fmla="val -38942"/>
              <a:gd name="adj2" fmla="val 82441"/>
              <a:gd name="adj3" fmla="val 16667"/>
            </a:avLst>
          </a:prstGeom>
        </p:spPr>
        <p:style>
          <a:lnRef idx="2">
            <a:schemeClr val="dk1"/>
          </a:lnRef>
          <a:fillRef idx="1">
            <a:schemeClr val="lt1"/>
          </a:fillRef>
          <a:effectRef idx="0">
            <a:schemeClr val="dk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150" normalizeH="0" baseline="0" noProof="0" dirty="0" smtClean="0">
                <a:ln>
                  <a:noFill/>
                </a:ln>
                <a:solidFill>
                  <a:prstClr val="black"/>
                </a:solidFill>
                <a:effectLst/>
                <a:uLnTx/>
                <a:uFillTx/>
                <a:latin typeface="Hiragino Sans W3" panose="020B0300000000000000" pitchFamily="34" charset="-128"/>
                <a:ea typeface="Hiragino Sans W3" panose="020B0300000000000000" pitchFamily="34" charset="-128"/>
                <a:cs typeface="+mn-cs"/>
              </a:rPr>
              <a:t>好きなスポーツは？</a:t>
            </a:r>
            <a:endParaRPr kumimoji="1" lang="ja-JP" altLang="en-US" b="0" i="0" u="none" strike="noStrike" kern="1200" cap="none" spc="-150" normalizeH="0" baseline="0" noProof="0" dirty="0">
              <a:ln>
                <a:noFill/>
              </a:ln>
              <a:solidFill>
                <a:prstClr val="black"/>
              </a:solidFill>
              <a:effectLst/>
              <a:uLnTx/>
              <a:uFillTx/>
              <a:latin typeface="Hiragino Sans W3" panose="020B0300000000000000" pitchFamily="34" charset="-128"/>
              <a:ea typeface="Hiragino Sans W3" panose="020B0300000000000000" pitchFamily="34" charset="-128"/>
              <a:cs typeface="+mn-cs"/>
            </a:endParaRPr>
          </a:p>
        </p:txBody>
      </p:sp>
      <p:sp>
        <p:nvSpPr>
          <p:cNvPr id="15" name="角丸四角形吹き出し 14">
            <a:extLst>
              <a:ext uri="{FF2B5EF4-FFF2-40B4-BE49-F238E27FC236}">
                <a16:creationId xmlns:a16="http://schemas.microsoft.com/office/drawing/2014/main" id="{6D8E7001-01E9-AF49-AB82-FAF101D338B6}"/>
              </a:ext>
            </a:extLst>
          </p:cNvPr>
          <p:cNvSpPr/>
          <p:nvPr/>
        </p:nvSpPr>
        <p:spPr>
          <a:xfrm rot="10800000" flipH="1" flipV="1">
            <a:off x="865752" y="4616375"/>
            <a:ext cx="1853303" cy="423141"/>
          </a:xfrm>
          <a:prstGeom prst="wedgeRoundRectCallout">
            <a:avLst>
              <a:gd name="adj1" fmla="val -44832"/>
              <a:gd name="adj2" fmla="val -80995"/>
              <a:gd name="adj3" fmla="val 16667"/>
            </a:avLst>
          </a:prstGeom>
        </p:spPr>
        <p:style>
          <a:lnRef idx="2">
            <a:schemeClr val="dk1"/>
          </a:lnRef>
          <a:fillRef idx="1">
            <a:schemeClr val="lt1"/>
          </a:fillRef>
          <a:effectRef idx="0">
            <a:schemeClr val="dk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150" normalizeH="0" baseline="0" noProof="0" dirty="0" smtClean="0">
                <a:ln>
                  <a:noFill/>
                </a:ln>
                <a:solidFill>
                  <a:prstClr val="black"/>
                </a:solidFill>
                <a:effectLst/>
                <a:uLnTx/>
                <a:uFillTx/>
                <a:latin typeface="Hiragino Sans W3" panose="020B0300000000000000" pitchFamily="34" charset="-128"/>
                <a:ea typeface="Hiragino Sans W3" panose="020B0300000000000000" pitchFamily="34" charset="-128"/>
                <a:cs typeface="+mn-cs"/>
              </a:rPr>
              <a:t>面白そうですね</a:t>
            </a:r>
            <a:endParaRPr kumimoji="1" lang="ja-JP" altLang="en-US" sz="2000" b="0" i="0" u="none" strike="noStrike" kern="1200" cap="none" spc="-150" normalizeH="0" baseline="0" noProof="0" dirty="0">
              <a:ln>
                <a:noFill/>
              </a:ln>
              <a:solidFill>
                <a:prstClr val="black"/>
              </a:solidFill>
              <a:effectLst/>
              <a:uLnTx/>
              <a:uFillTx/>
              <a:latin typeface="Hiragino Sans W3" panose="020B0300000000000000" pitchFamily="34" charset="-128"/>
              <a:ea typeface="Hiragino Sans W3" panose="020B0300000000000000" pitchFamily="34" charset="-128"/>
              <a:cs typeface="+mn-cs"/>
            </a:endParaRPr>
          </a:p>
        </p:txBody>
      </p:sp>
      <p:sp>
        <p:nvSpPr>
          <p:cNvPr id="103" name="1 つの角を切り取った四角形 102"/>
          <p:cNvSpPr/>
          <p:nvPr/>
        </p:nvSpPr>
        <p:spPr>
          <a:xfrm>
            <a:off x="1159442" y="1836850"/>
            <a:ext cx="3923473" cy="54528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ln w="0"/>
                <a:solidFill>
                  <a:schemeClr val="tx1"/>
                </a:solidFill>
                <a:effectLst>
                  <a:outerShdw blurRad="38100" dist="19050" dir="2700000" algn="tl" rotWithShape="0">
                    <a:schemeClr val="dk1">
                      <a:alpha val="40000"/>
                    </a:schemeClr>
                  </a:outerShdw>
                </a:effectLst>
              </a:rPr>
              <a:t>Q</a:t>
            </a:r>
            <a:r>
              <a:rPr kumimoji="1" lang="ja-JP" altLang="en-US" sz="2400" dirty="0" smtClean="0">
                <a:ln w="0"/>
                <a:solidFill>
                  <a:schemeClr val="tx1"/>
                </a:solidFill>
                <a:effectLst>
                  <a:outerShdw blurRad="38100" dist="19050" dir="2700000" algn="tl" rotWithShape="0">
                    <a:schemeClr val="dk1">
                      <a:alpha val="40000"/>
                    </a:schemeClr>
                  </a:outerShdw>
                </a:effectLst>
              </a:rPr>
              <a:t>学習を用いた発話選択</a:t>
            </a:r>
            <a:endParaRPr kumimoji="1" lang="ja-JP" altLang="en-US" sz="2400" dirty="0">
              <a:ln w="0"/>
              <a:solidFill>
                <a:schemeClr val="tx1"/>
              </a:solidFill>
              <a:effectLst>
                <a:outerShdw blurRad="38100" dist="19050" dir="2700000" algn="tl" rotWithShape="0">
                  <a:schemeClr val="dk1">
                    <a:alpha val="40000"/>
                  </a:schemeClr>
                </a:outerShdw>
              </a:effectLst>
            </a:endParaRPr>
          </a:p>
        </p:txBody>
      </p:sp>
      <p:sp>
        <p:nvSpPr>
          <p:cNvPr id="117" name="1 つの角を切り取った四角形 116"/>
          <p:cNvSpPr/>
          <p:nvPr/>
        </p:nvSpPr>
        <p:spPr>
          <a:xfrm>
            <a:off x="8324022" y="1882192"/>
            <a:ext cx="3073278" cy="502920"/>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u="sng" dirty="0" smtClean="0">
                <a:solidFill>
                  <a:schemeClr val="tx1"/>
                </a:solidFill>
              </a:rPr>
              <a:t>深層強化学習の適用</a:t>
            </a:r>
            <a:endParaRPr kumimoji="1" lang="ja-JP" altLang="en-US" sz="2400" b="1" u="sng" dirty="0">
              <a:solidFill>
                <a:schemeClr val="tx1"/>
              </a:solidFill>
            </a:endParaRPr>
          </a:p>
        </p:txBody>
      </p:sp>
      <p:sp>
        <p:nvSpPr>
          <p:cNvPr id="118" name="右矢印 117"/>
          <p:cNvSpPr/>
          <p:nvPr/>
        </p:nvSpPr>
        <p:spPr>
          <a:xfrm>
            <a:off x="6772622" y="3968898"/>
            <a:ext cx="849769" cy="525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正方形/長方形 119"/>
          <p:cNvSpPr/>
          <p:nvPr/>
        </p:nvSpPr>
        <p:spPr>
          <a:xfrm>
            <a:off x="8554713" y="5627629"/>
            <a:ext cx="2870943" cy="13280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u="sng" dirty="0" smtClean="0">
                <a:solidFill>
                  <a:schemeClr val="tx1"/>
                </a:solidFill>
              </a:rPr>
              <a:t>Q</a:t>
            </a:r>
            <a:r>
              <a:rPr lang="ja-JP" altLang="en-US" b="1" u="sng" dirty="0" smtClean="0">
                <a:solidFill>
                  <a:schemeClr val="tx1"/>
                </a:solidFill>
              </a:rPr>
              <a:t>学習の時と同じ</a:t>
            </a:r>
            <a:endParaRPr lang="en-US" altLang="ja-JP" b="1" u="sng" dirty="0" smtClean="0">
              <a:solidFill>
                <a:schemeClr val="tx1"/>
              </a:solidFill>
            </a:endParaRPr>
          </a:p>
          <a:p>
            <a:pPr algn="ctr"/>
            <a:r>
              <a:rPr kumimoji="1" lang="ja-JP" altLang="en-US" b="1" u="sng" dirty="0" smtClean="0">
                <a:solidFill>
                  <a:schemeClr val="tx1"/>
                </a:solidFill>
              </a:rPr>
              <a:t>状態，行動，報酬で再現</a:t>
            </a:r>
            <a:endParaRPr kumimoji="1" lang="en-US" altLang="ja-JP" b="1" u="sng" dirty="0" smtClean="0">
              <a:solidFill>
                <a:schemeClr val="tx1"/>
              </a:solidFill>
            </a:endParaRPr>
          </a:p>
          <a:p>
            <a:pPr algn="ctr"/>
            <a:r>
              <a:rPr lang="ja-JP" altLang="en-US" b="1" dirty="0" smtClean="0">
                <a:solidFill>
                  <a:schemeClr val="tx1"/>
                </a:solidFill>
              </a:rPr>
              <a:t>＆</a:t>
            </a:r>
            <a:endParaRPr lang="en-US" altLang="ja-JP" b="1" dirty="0" smtClean="0">
              <a:solidFill>
                <a:schemeClr val="tx1"/>
              </a:solidFill>
            </a:endParaRPr>
          </a:p>
          <a:p>
            <a:pPr algn="ctr"/>
            <a:r>
              <a:rPr kumimoji="1" lang="ja-JP" altLang="en-US" b="1" u="sng" dirty="0">
                <a:solidFill>
                  <a:schemeClr val="tx1"/>
                </a:solidFill>
              </a:rPr>
              <a:t>学習過程</a:t>
            </a:r>
            <a:r>
              <a:rPr kumimoji="1" lang="ja-JP" altLang="en-US" b="1" u="sng" dirty="0" smtClean="0">
                <a:solidFill>
                  <a:schemeClr val="tx1"/>
                </a:solidFill>
              </a:rPr>
              <a:t>の比較</a:t>
            </a:r>
            <a:endParaRPr kumimoji="1" lang="ja-JP" altLang="en-US" b="1" u="sng" dirty="0">
              <a:solidFill>
                <a:schemeClr val="tx1"/>
              </a:solidFill>
            </a:endParaRPr>
          </a:p>
        </p:txBody>
      </p:sp>
      <p:sp>
        <p:nvSpPr>
          <p:cNvPr id="132" name="正方形/長方形 131"/>
          <p:cNvSpPr/>
          <p:nvPr/>
        </p:nvSpPr>
        <p:spPr>
          <a:xfrm>
            <a:off x="6019359" y="3436657"/>
            <a:ext cx="2348129" cy="509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u="sng" dirty="0" smtClean="0">
                <a:solidFill>
                  <a:schemeClr val="tx1"/>
                </a:solidFill>
              </a:rPr>
              <a:t>より</a:t>
            </a:r>
            <a:r>
              <a:rPr kumimoji="1" lang="ja-JP" altLang="en-US" sz="1600" b="1" u="sng" dirty="0" smtClean="0">
                <a:solidFill>
                  <a:schemeClr val="accent1"/>
                </a:solidFill>
              </a:rPr>
              <a:t>多くのユーザ状態</a:t>
            </a:r>
            <a:r>
              <a:rPr kumimoji="1" lang="ja-JP" altLang="en-US" sz="1600" b="1" u="sng" dirty="0" smtClean="0">
                <a:solidFill>
                  <a:schemeClr val="tx1"/>
                </a:solidFill>
              </a:rPr>
              <a:t>に応じた発話選択</a:t>
            </a:r>
            <a:endParaRPr kumimoji="1" lang="ja-JP" altLang="en-US" sz="1600" b="1" u="sng" dirty="0">
              <a:solidFill>
                <a:schemeClr val="tx1"/>
              </a:solidFill>
            </a:endParaRPr>
          </a:p>
        </p:txBody>
      </p:sp>
      <p:sp>
        <p:nvSpPr>
          <p:cNvPr id="136" name="正方形/長方形 135"/>
          <p:cNvSpPr/>
          <p:nvPr/>
        </p:nvSpPr>
        <p:spPr>
          <a:xfrm>
            <a:off x="109225" y="2734544"/>
            <a:ext cx="1586707"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u="sng" dirty="0" smtClean="0">
                <a:solidFill>
                  <a:schemeClr val="tx1"/>
                </a:solidFill>
              </a:rPr>
              <a:t>聞き役対話</a:t>
            </a:r>
            <a:endParaRPr kumimoji="1" lang="ja-JP" altLang="en-US" b="1" u="sng" dirty="0">
              <a:solidFill>
                <a:schemeClr val="tx1"/>
              </a:solidFill>
            </a:endParaRPr>
          </a:p>
        </p:txBody>
      </p:sp>
      <p:pic>
        <p:nvPicPr>
          <p:cNvPr id="138" name="図 137"/>
          <p:cNvPicPr>
            <a:picLocks noChangeAspect="1"/>
          </p:cNvPicPr>
          <p:nvPr/>
        </p:nvPicPr>
        <p:blipFill>
          <a:blip r:embed="rId5"/>
          <a:stretch>
            <a:fillRect/>
          </a:stretch>
        </p:blipFill>
        <p:spPr>
          <a:xfrm>
            <a:off x="8507279" y="2590328"/>
            <a:ext cx="2907954" cy="2653326"/>
          </a:xfrm>
          <a:prstGeom prst="rect">
            <a:avLst/>
          </a:prstGeom>
        </p:spPr>
      </p:pic>
      <p:pic>
        <p:nvPicPr>
          <p:cNvPr id="123" name="図 122"/>
          <p:cNvPicPr>
            <a:picLocks noChangeAspect="1"/>
          </p:cNvPicPr>
          <p:nvPr/>
        </p:nvPicPr>
        <p:blipFill>
          <a:blip r:embed="rId6"/>
          <a:stretch>
            <a:fillRect/>
          </a:stretch>
        </p:blipFill>
        <p:spPr>
          <a:xfrm>
            <a:off x="4019407" y="2665262"/>
            <a:ext cx="1858751" cy="2409738"/>
          </a:xfrm>
          <a:prstGeom prst="rect">
            <a:avLst/>
          </a:prstGeom>
        </p:spPr>
      </p:pic>
      <p:sp>
        <p:nvSpPr>
          <p:cNvPr id="144" name="正方形/長方形 143"/>
          <p:cNvSpPr/>
          <p:nvPr/>
        </p:nvSpPr>
        <p:spPr>
          <a:xfrm>
            <a:off x="261416" y="2762996"/>
            <a:ext cx="3154888" cy="251334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8" name="直線矢印コネクタ 157"/>
          <p:cNvCxnSpPr>
            <a:stCxn id="12" idx="3"/>
          </p:cNvCxnSpPr>
          <p:nvPr/>
        </p:nvCxnSpPr>
        <p:spPr>
          <a:xfrm>
            <a:off x="3103104" y="3468803"/>
            <a:ext cx="917207" cy="2387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0" name="直線矢印コネクタ 159"/>
          <p:cNvCxnSpPr>
            <a:stCxn id="9" idx="1"/>
            <a:endCxn id="123" idx="1"/>
          </p:cNvCxnSpPr>
          <p:nvPr/>
        </p:nvCxnSpPr>
        <p:spPr>
          <a:xfrm flipV="1">
            <a:off x="2610960" y="3870131"/>
            <a:ext cx="1408447" cy="192655"/>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endCxn id="15" idx="3"/>
          </p:cNvCxnSpPr>
          <p:nvPr/>
        </p:nvCxnSpPr>
        <p:spPr>
          <a:xfrm flipH="1">
            <a:off x="2719055" y="4328380"/>
            <a:ext cx="1250922" cy="4995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p:cNvSpPr txBox="1"/>
          <p:nvPr/>
        </p:nvSpPr>
        <p:spPr>
          <a:xfrm rot="20258625">
            <a:off x="2947482" y="4637384"/>
            <a:ext cx="1005403" cy="338554"/>
          </a:xfrm>
          <a:prstGeom prst="rect">
            <a:avLst/>
          </a:prstGeom>
          <a:noFill/>
        </p:spPr>
        <p:txBody>
          <a:bodyPr wrap="none" rtlCol="0">
            <a:spAutoFit/>
          </a:bodyPr>
          <a:lstStyle/>
          <a:p>
            <a:r>
              <a:rPr kumimoji="1" lang="ja-JP" altLang="en-US" sz="1600" b="1" dirty="0" smtClean="0">
                <a:solidFill>
                  <a:srgbClr val="FF0000"/>
                </a:solidFill>
              </a:rPr>
              <a:t>発話選択</a:t>
            </a:r>
            <a:endParaRPr kumimoji="1" lang="ja-JP" altLang="en-US" sz="1600" b="1" dirty="0">
              <a:solidFill>
                <a:srgbClr val="FF0000"/>
              </a:solidFill>
            </a:endParaRPr>
          </a:p>
        </p:txBody>
      </p:sp>
      <p:sp>
        <p:nvSpPr>
          <p:cNvPr id="161" name="テキスト ボックス 160"/>
          <p:cNvSpPr txBox="1"/>
          <p:nvPr/>
        </p:nvSpPr>
        <p:spPr>
          <a:xfrm>
            <a:off x="2713890" y="3639574"/>
            <a:ext cx="1045264" cy="338554"/>
          </a:xfrm>
          <a:prstGeom prst="rect">
            <a:avLst/>
          </a:prstGeom>
          <a:noFill/>
        </p:spPr>
        <p:txBody>
          <a:bodyPr wrap="square" rtlCol="0">
            <a:spAutoFit/>
          </a:bodyPr>
          <a:lstStyle/>
          <a:p>
            <a:r>
              <a:rPr kumimoji="1" lang="ja-JP" altLang="en-US" sz="1600" b="1" dirty="0" smtClean="0">
                <a:solidFill>
                  <a:schemeClr val="accent1"/>
                </a:solidFill>
              </a:rPr>
              <a:t>状態取得</a:t>
            </a:r>
            <a:endParaRPr kumimoji="1" lang="ja-JP" altLang="en-US" sz="1600" b="1" dirty="0">
              <a:solidFill>
                <a:schemeClr val="accent1"/>
              </a:solidFill>
            </a:endParaRPr>
          </a:p>
        </p:txBody>
      </p:sp>
      <p:sp>
        <p:nvSpPr>
          <p:cNvPr id="162" name="テキスト ボックス 161"/>
          <p:cNvSpPr txBox="1"/>
          <p:nvPr/>
        </p:nvSpPr>
        <p:spPr>
          <a:xfrm>
            <a:off x="3628793" y="5243188"/>
            <a:ext cx="2644410" cy="584775"/>
          </a:xfrm>
          <a:prstGeom prst="rect">
            <a:avLst/>
          </a:prstGeom>
          <a:noFill/>
        </p:spPr>
        <p:txBody>
          <a:bodyPr wrap="square" rtlCol="0">
            <a:spAutoFit/>
          </a:bodyPr>
          <a:lstStyle/>
          <a:p>
            <a:pPr algn="ctr"/>
            <a:r>
              <a:rPr lang="ja-JP" altLang="en-US" sz="1600" b="1" u="sng" dirty="0" smtClean="0">
                <a:solidFill>
                  <a:srgbClr val="FF0000"/>
                </a:solidFill>
              </a:rPr>
              <a:t>主にシステム発話同士の</a:t>
            </a:r>
            <a:endParaRPr lang="en-US" altLang="ja-JP" sz="1600" b="1" u="sng" dirty="0" smtClean="0">
              <a:solidFill>
                <a:srgbClr val="FF0000"/>
              </a:solidFill>
            </a:endParaRPr>
          </a:p>
          <a:p>
            <a:pPr algn="ctr"/>
            <a:r>
              <a:rPr lang="ja-JP" altLang="en-US" sz="1600" b="1" u="sng" dirty="0" smtClean="0">
                <a:solidFill>
                  <a:srgbClr val="FF0000"/>
                </a:solidFill>
              </a:rPr>
              <a:t>整合性に注目して学習</a:t>
            </a:r>
            <a:endParaRPr kumimoji="1" lang="ja-JP" altLang="en-US" sz="1600" b="1" u="sng" dirty="0">
              <a:solidFill>
                <a:srgbClr val="FF0000"/>
              </a:solidFill>
            </a:endParaRPr>
          </a:p>
        </p:txBody>
      </p:sp>
      <p:sp>
        <p:nvSpPr>
          <p:cNvPr id="231" name="テキスト ボックス 230"/>
          <p:cNvSpPr txBox="1"/>
          <p:nvPr/>
        </p:nvSpPr>
        <p:spPr>
          <a:xfrm>
            <a:off x="8469297" y="5326602"/>
            <a:ext cx="1959191" cy="369332"/>
          </a:xfrm>
          <a:prstGeom prst="rect">
            <a:avLst/>
          </a:prstGeom>
          <a:noFill/>
          <a:ln w="19050">
            <a:solidFill>
              <a:schemeClr val="tx1"/>
            </a:solidFill>
          </a:ln>
        </p:spPr>
        <p:txBody>
          <a:bodyPr wrap="none" rtlCol="0">
            <a:spAutoFit/>
          </a:bodyPr>
          <a:lstStyle/>
          <a:p>
            <a:r>
              <a:rPr kumimoji="1" lang="ja-JP" altLang="en-US" b="1" dirty="0" smtClean="0">
                <a:solidFill>
                  <a:srgbClr val="FF0000"/>
                </a:solidFill>
              </a:rPr>
              <a:t>今回はひとまず</a:t>
            </a:r>
            <a:r>
              <a:rPr kumimoji="1" lang="en-US" altLang="ja-JP" b="1" dirty="0" smtClean="0">
                <a:solidFill>
                  <a:srgbClr val="FF0000"/>
                </a:solidFill>
              </a:rPr>
              <a:t>…</a:t>
            </a:r>
            <a:endParaRPr kumimoji="1" lang="ja-JP" altLang="en-US" b="1" dirty="0">
              <a:solidFill>
                <a:srgbClr val="FF0000"/>
              </a:solidFill>
            </a:endParaRPr>
          </a:p>
        </p:txBody>
      </p:sp>
    </p:spTree>
    <p:extLst>
      <p:ext uri="{BB962C8B-B14F-4D97-AF65-F5344CB8AC3E}">
        <p14:creationId xmlns:p14="http://schemas.microsoft.com/office/powerpoint/2010/main" val="2405017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フリーフォーム 149"/>
          <p:cNvSpPr/>
          <p:nvPr/>
        </p:nvSpPr>
        <p:spPr>
          <a:xfrm flipH="1">
            <a:off x="548638" y="3722224"/>
            <a:ext cx="3172967" cy="1069232"/>
          </a:xfrm>
          <a:custGeom>
            <a:avLst/>
            <a:gdLst>
              <a:gd name="connsiteX0" fmla="*/ 2592627 w 2944267"/>
              <a:gd name="connsiteY0" fmla="*/ 0 h 1077390"/>
              <a:gd name="connsiteX1" fmla="*/ 1267324 w 2944267"/>
              <a:gd name="connsiteY1" fmla="*/ 0 h 1077390"/>
              <a:gd name="connsiteX2" fmla="*/ 634607 w 2944267"/>
              <a:gd name="connsiteY2" fmla="*/ 0 h 1077390"/>
              <a:gd name="connsiteX3" fmla="*/ 363832 w 2944267"/>
              <a:gd name="connsiteY3" fmla="*/ 0 h 1077390"/>
              <a:gd name="connsiteX4" fmla="*/ 305042 w 2944267"/>
              <a:gd name="connsiteY4" fmla="*/ 11869 h 1077390"/>
              <a:gd name="connsiteX5" fmla="*/ 303800 w 2944267"/>
              <a:gd name="connsiteY5" fmla="*/ 12707 h 1077390"/>
              <a:gd name="connsiteX6" fmla="*/ 292850 w 2944267"/>
              <a:gd name="connsiteY6" fmla="*/ 14917 h 1077390"/>
              <a:gd name="connsiteX7" fmla="*/ 200603 w 2944267"/>
              <a:gd name="connsiteY7" fmla="*/ 154085 h 1077390"/>
              <a:gd name="connsiteX8" fmla="*/ 200603 w 2944267"/>
              <a:gd name="connsiteY8" fmla="*/ 531668 h 1077390"/>
              <a:gd name="connsiteX9" fmla="*/ 200603 w 2944267"/>
              <a:gd name="connsiteY9" fmla="*/ 758216 h 1077390"/>
              <a:gd name="connsiteX10" fmla="*/ 351640 w 2944267"/>
              <a:gd name="connsiteY10" fmla="*/ 909253 h 1077390"/>
              <a:gd name="connsiteX11" fmla="*/ 623103 w 2944267"/>
              <a:gd name="connsiteY11" fmla="*/ 909253 h 1077390"/>
              <a:gd name="connsiteX12" fmla="*/ 0 w 2944267"/>
              <a:gd name="connsiteY12" fmla="*/ 1074342 h 1077390"/>
              <a:gd name="connsiteX13" fmla="*/ 1244350 w 2944267"/>
              <a:gd name="connsiteY13" fmla="*/ 909253 h 1077390"/>
              <a:gd name="connsiteX14" fmla="*/ 1676943 w 2944267"/>
              <a:gd name="connsiteY14" fmla="*/ 909253 h 1077390"/>
              <a:gd name="connsiteX15" fmla="*/ 2944267 w 2944267"/>
              <a:gd name="connsiteY15" fmla="*/ 1077390 h 1077390"/>
              <a:gd name="connsiteX16" fmla="*/ 2309660 w 2944267"/>
              <a:gd name="connsiteY16" fmla="*/ 909253 h 1077390"/>
              <a:gd name="connsiteX17" fmla="*/ 2580435 w 2944267"/>
              <a:gd name="connsiteY17" fmla="*/ 909253 h 1077390"/>
              <a:gd name="connsiteX18" fmla="*/ 2639225 w 2944267"/>
              <a:gd name="connsiteY18" fmla="*/ 897384 h 1077390"/>
              <a:gd name="connsiteX19" fmla="*/ 2640467 w 2944267"/>
              <a:gd name="connsiteY19" fmla="*/ 896547 h 1077390"/>
              <a:gd name="connsiteX20" fmla="*/ 2651417 w 2944267"/>
              <a:gd name="connsiteY20" fmla="*/ 894336 h 1077390"/>
              <a:gd name="connsiteX21" fmla="*/ 2743664 w 2944267"/>
              <a:gd name="connsiteY21" fmla="*/ 755168 h 1077390"/>
              <a:gd name="connsiteX22" fmla="*/ 2743664 w 2944267"/>
              <a:gd name="connsiteY22" fmla="*/ 528620 h 1077390"/>
              <a:gd name="connsiteX23" fmla="*/ 2743664 w 2944267"/>
              <a:gd name="connsiteY23" fmla="*/ 151037 h 1077390"/>
              <a:gd name="connsiteX24" fmla="*/ 2592627 w 2944267"/>
              <a:gd name="connsiteY24" fmla="*/ 0 h 1077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44267" h="1077390">
                <a:moveTo>
                  <a:pt x="2592627" y="0"/>
                </a:moveTo>
                <a:lnTo>
                  <a:pt x="1267324" y="0"/>
                </a:lnTo>
                <a:lnTo>
                  <a:pt x="634607" y="0"/>
                </a:lnTo>
                <a:lnTo>
                  <a:pt x="363832" y="0"/>
                </a:lnTo>
                <a:cubicBezTo>
                  <a:pt x="342978" y="0"/>
                  <a:pt x="323112" y="4227"/>
                  <a:pt x="305042" y="11869"/>
                </a:cubicBezTo>
                <a:lnTo>
                  <a:pt x="303800" y="12707"/>
                </a:lnTo>
                <a:lnTo>
                  <a:pt x="292850" y="14917"/>
                </a:lnTo>
                <a:cubicBezTo>
                  <a:pt x="238641" y="37846"/>
                  <a:pt x="200603" y="91524"/>
                  <a:pt x="200603" y="154085"/>
                </a:cubicBezTo>
                <a:lnTo>
                  <a:pt x="200603" y="531668"/>
                </a:lnTo>
                <a:lnTo>
                  <a:pt x="200603" y="758216"/>
                </a:lnTo>
                <a:cubicBezTo>
                  <a:pt x="200603" y="841631"/>
                  <a:pt x="268225" y="909253"/>
                  <a:pt x="351640" y="909253"/>
                </a:cubicBezTo>
                <a:lnTo>
                  <a:pt x="623103" y="909253"/>
                </a:lnTo>
                <a:lnTo>
                  <a:pt x="0" y="1074342"/>
                </a:lnTo>
                <a:lnTo>
                  <a:pt x="1244350" y="909253"/>
                </a:lnTo>
                <a:lnTo>
                  <a:pt x="1676943" y="909253"/>
                </a:lnTo>
                <a:lnTo>
                  <a:pt x="2944267" y="1077390"/>
                </a:lnTo>
                <a:lnTo>
                  <a:pt x="2309660" y="909253"/>
                </a:lnTo>
                <a:lnTo>
                  <a:pt x="2580435" y="909253"/>
                </a:lnTo>
                <a:cubicBezTo>
                  <a:pt x="2601289" y="909253"/>
                  <a:pt x="2621155" y="905027"/>
                  <a:pt x="2639225" y="897384"/>
                </a:cubicBezTo>
                <a:lnTo>
                  <a:pt x="2640467" y="896547"/>
                </a:lnTo>
                <a:lnTo>
                  <a:pt x="2651417" y="894336"/>
                </a:lnTo>
                <a:cubicBezTo>
                  <a:pt x="2705627" y="871407"/>
                  <a:pt x="2743664" y="817730"/>
                  <a:pt x="2743664" y="755168"/>
                </a:cubicBezTo>
                <a:lnTo>
                  <a:pt x="2743664" y="528620"/>
                </a:lnTo>
                <a:lnTo>
                  <a:pt x="2743664" y="151037"/>
                </a:lnTo>
                <a:cubicBezTo>
                  <a:pt x="2743664" y="67622"/>
                  <a:pt x="2676042" y="0"/>
                  <a:pt x="2592627" y="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 name="雲形吹き出し 50">
            <a:extLst>
              <a:ext uri="{FF2B5EF4-FFF2-40B4-BE49-F238E27FC236}">
                <a16:creationId xmlns:a16="http://schemas.microsoft.com/office/drawing/2014/main" id="{6D8E7001-01E9-AF49-AB82-FAF101D338B6}"/>
              </a:ext>
            </a:extLst>
          </p:cNvPr>
          <p:cNvSpPr/>
          <p:nvPr/>
        </p:nvSpPr>
        <p:spPr>
          <a:xfrm rot="10800000" flipV="1">
            <a:off x="2532888" y="1472184"/>
            <a:ext cx="1581912" cy="320040"/>
          </a:xfrm>
          <a:prstGeom prst="cloudCallout">
            <a:avLst>
              <a:gd name="adj1" fmla="val -29154"/>
              <a:gd name="adj2" fmla="val 76139"/>
            </a:avLst>
          </a:prstGeom>
        </p:spPr>
        <p:style>
          <a:lnRef idx="2">
            <a:schemeClr val="dk1"/>
          </a:lnRef>
          <a:fillRef idx="1">
            <a:schemeClr val="lt1"/>
          </a:fillRef>
          <a:effectRef idx="0">
            <a:schemeClr val="dk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150" normalizeH="0" baseline="0" noProof="0" dirty="0" smtClean="0">
                <a:ln>
                  <a:noFill/>
                </a:ln>
                <a:solidFill>
                  <a:srgbClr val="FF0000"/>
                </a:solidFill>
                <a:effectLst/>
                <a:uLnTx/>
                <a:uFillTx/>
                <a:latin typeface="Hiragino Sans W3" panose="020B0300000000000000" pitchFamily="34" charset="-128"/>
                <a:ea typeface="Hiragino Sans W3" panose="020B0300000000000000" pitchFamily="34" charset="-128"/>
                <a:cs typeface="+mn-cs"/>
              </a:rPr>
              <a:t>何らかのスポーツ</a:t>
            </a:r>
            <a:endParaRPr kumimoji="1" lang="ja-JP" altLang="en-US" sz="1050" b="0" i="0" u="none" strike="noStrike" kern="1200" cap="none" spc="-150" normalizeH="0" baseline="0" noProof="0" dirty="0">
              <a:ln>
                <a:noFill/>
              </a:ln>
              <a:solidFill>
                <a:srgbClr val="FF0000"/>
              </a:solidFill>
              <a:effectLst/>
              <a:uLnTx/>
              <a:uFillTx/>
              <a:latin typeface="Hiragino Sans W3" panose="020B0300000000000000" pitchFamily="34" charset="-128"/>
              <a:ea typeface="Hiragino Sans W3" panose="020B0300000000000000" pitchFamily="34" charset="-128"/>
              <a:cs typeface="+mn-cs"/>
            </a:endParaRPr>
          </a:p>
        </p:txBody>
      </p:sp>
      <p:pic>
        <p:nvPicPr>
          <p:cNvPr id="502" name="図 501"/>
          <p:cNvPicPr>
            <a:picLocks noChangeAspect="1"/>
          </p:cNvPicPr>
          <p:nvPr/>
        </p:nvPicPr>
        <p:blipFill rotWithShape="1">
          <a:blip r:embed="rId3" cstate="print">
            <a:extLst>
              <a:ext uri="{28A0092B-C50C-407E-A947-70E740481C1C}">
                <a14:useLocalDpi xmlns:a14="http://schemas.microsoft.com/office/drawing/2010/main" val="0"/>
              </a:ext>
            </a:extLst>
          </a:blip>
          <a:srcRect l="6636" t="11576" r="8606" b="6073"/>
          <a:stretch/>
        </p:blipFill>
        <p:spPr>
          <a:xfrm>
            <a:off x="10205052" y="3523891"/>
            <a:ext cx="1864510" cy="1358660"/>
          </a:xfrm>
          <a:prstGeom prst="rect">
            <a:avLst/>
          </a:prstGeom>
        </p:spPr>
      </p:pic>
      <p:pic>
        <p:nvPicPr>
          <p:cNvPr id="503" name="図 502"/>
          <p:cNvPicPr>
            <a:picLocks noChangeAspect="1"/>
          </p:cNvPicPr>
          <p:nvPr/>
        </p:nvPicPr>
        <p:blipFill rotWithShape="1">
          <a:blip r:embed="rId4" cstate="print">
            <a:extLst>
              <a:ext uri="{28A0092B-C50C-407E-A947-70E740481C1C}">
                <a14:useLocalDpi xmlns:a14="http://schemas.microsoft.com/office/drawing/2010/main" val="0"/>
              </a:ext>
            </a:extLst>
          </a:blip>
          <a:srcRect l="6270" t="11576" r="8383" b="6073"/>
          <a:stretch/>
        </p:blipFill>
        <p:spPr>
          <a:xfrm>
            <a:off x="8170502" y="3536833"/>
            <a:ext cx="2008667" cy="1362971"/>
          </a:xfrm>
          <a:prstGeom prst="rect">
            <a:avLst/>
          </a:prstGeom>
        </p:spPr>
      </p:pic>
      <p:sp>
        <p:nvSpPr>
          <p:cNvPr id="2" name="角丸四角形 1">
            <a:extLst>
              <a:ext uri="{FF2B5EF4-FFF2-40B4-BE49-F238E27FC236}">
                <a16:creationId xmlns:a16="http://schemas.microsoft.com/office/drawing/2014/main" id="{7A1A8FE1-B12D-F543-8719-172DA99608D3}"/>
              </a:ext>
            </a:extLst>
          </p:cNvPr>
          <p:cNvSpPr/>
          <p:nvPr/>
        </p:nvSpPr>
        <p:spPr>
          <a:xfrm>
            <a:off x="155574" y="20600"/>
            <a:ext cx="11880851" cy="598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0" lang="ja-JP" altLang="en-US" sz="1484"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システム発話間の整合性を重視した発話選択への深層強化学習の適用</a:t>
            </a:r>
            <a:endParaRPr kumimoji="1" lang="en-US" altLang="ja-JP" sz="1011"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011"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黒田佑樹</a:t>
            </a:r>
            <a:r>
              <a:rPr kumimoji="1" lang="ja-JP" altLang="en-US" sz="1011"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　</a:t>
            </a:r>
            <a:r>
              <a:rPr kumimoji="1" lang="ja-JP" altLang="en-US" sz="1011"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武田龍　駒谷和</a:t>
            </a:r>
            <a:r>
              <a:rPr kumimoji="1" lang="ja-JP" altLang="en-US" sz="1011"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範</a:t>
            </a:r>
            <a:r>
              <a:rPr kumimoji="1" lang="en-US" altLang="ja-JP" sz="1011"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 (</a:t>
            </a:r>
            <a:r>
              <a:rPr kumimoji="1" lang="ja-JP" altLang="en-US" sz="1011"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大阪大学　産業科学研究所</a:t>
            </a:r>
            <a:r>
              <a:rPr kumimoji="1" lang="en-US" altLang="ja-JP" sz="1011"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a:t>
            </a:r>
            <a:endParaRPr kumimoji="1" lang="ja-JP" altLang="en-US" sz="173"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 name="角丸四角形 2">
            <a:extLst>
              <a:ext uri="{FF2B5EF4-FFF2-40B4-BE49-F238E27FC236}">
                <a16:creationId xmlns:a16="http://schemas.microsoft.com/office/drawing/2014/main" id="{D2795BB9-BCB5-9147-A44B-FC21A5218785}"/>
              </a:ext>
            </a:extLst>
          </p:cNvPr>
          <p:cNvSpPr/>
          <p:nvPr/>
        </p:nvSpPr>
        <p:spPr>
          <a:xfrm>
            <a:off x="155575" y="650614"/>
            <a:ext cx="3752491" cy="350050"/>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212"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研究概要</a:t>
            </a:r>
          </a:p>
        </p:txBody>
      </p:sp>
      <p:sp>
        <p:nvSpPr>
          <p:cNvPr id="4" name="コンテンツ プレースホルダー 2">
            <a:extLst>
              <a:ext uri="{FF2B5EF4-FFF2-40B4-BE49-F238E27FC236}">
                <a16:creationId xmlns:a16="http://schemas.microsoft.com/office/drawing/2014/main" id="{D4156CEB-F54B-9844-986A-86200B5C3441}"/>
              </a:ext>
            </a:extLst>
          </p:cNvPr>
          <p:cNvSpPr txBox="1">
            <a:spLocks/>
          </p:cNvSpPr>
          <p:nvPr/>
        </p:nvSpPr>
        <p:spPr>
          <a:xfrm>
            <a:off x="155575" y="1022471"/>
            <a:ext cx="3960813" cy="2331028"/>
          </a:xfrm>
          <a:prstGeom prst="rect">
            <a:avLst/>
          </a:prstGeom>
        </p:spPr>
        <p:txBody>
          <a:bodyPr vert="horz" lIns="22623" tIns="11312" rIns="22623" bIns="11312" rtlCol="0">
            <a:normAutofit/>
          </a:bodyPr>
          <a:lstStyle>
            <a:lvl1pPr marL="0" indent="0" algn="ctr" defTabSz="2771912" rtl="0" eaLnBrk="1" latinLnBrk="0" hangingPunct="1">
              <a:lnSpc>
                <a:spcPct val="90000"/>
              </a:lnSpc>
              <a:spcBef>
                <a:spcPts val="3031"/>
              </a:spcBef>
              <a:buFont typeface="Arial" panose="020B0604020202020204" pitchFamily="34" charset="0"/>
              <a:buNone/>
              <a:defRPr kumimoji="1" sz="7275" kern="1200">
                <a:solidFill>
                  <a:schemeClr val="tx1"/>
                </a:solidFill>
                <a:latin typeface="+mn-lt"/>
                <a:ea typeface="+mn-ea"/>
                <a:cs typeface="+mn-cs"/>
              </a:defRPr>
            </a:lvl1pPr>
            <a:lvl2pPr marL="1385956" indent="0" algn="ctr" defTabSz="2771912" rtl="0" eaLnBrk="1" latinLnBrk="0" hangingPunct="1">
              <a:lnSpc>
                <a:spcPct val="90000"/>
              </a:lnSpc>
              <a:spcBef>
                <a:spcPts val="1516"/>
              </a:spcBef>
              <a:buFont typeface="Arial" panose="020B0604020202020204" pitchFamily="34" charset="0"/>
              <a:buNone/>
              <a:defRPr kumimoji="1" sz="6063" kern="1200">
                <a:solidFill>
                  <a:schemeClr val="tx1"/>
                </a:solidFill>
                <a:latin typeface="+mn-lt"/>
                <a:ea typeface="+mn-ea"/>
                <a:cs typeface="+mn-cs"/>
              </a:defRPr>
            </a:lvl2pPr>
            <a:lvl3pPr marL="2771912" indent="0" algn="ctr" defTabSz="2771912" rtl="0" eaLnBrk="1" latinLnBrk="0" hangingPunct="1">
              <a:lnSpc>
                <a:spcPct val="90000"/>
              </a:lnSpc>
              <a:spcBef>
                <a:spcPts val="1516"/>
              </a:spcBef>
              <a:buFont typeface="Arial" panose="020B0604020202020204" pitchFamily="34" charset="0"/>
              <a:buNone/>
              <a:defRPr kumimoji="1" sz="5457" kern="1200">
                <a:solidFill>
                  <a:schemeClr val="tx1"/>
                </a:solidFill>
                <a:latin typeface="+mn-lt"/>
                <a:ea typeface="+mn-ea"/>
                <a:cs typeface="+mn-cs"/>
              </a:defRPr>
            </a:lvl3pPr>
            <a:lvl4pPr marL="4157868"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4pPr>
            <a:lvl5pPr marL="5543824"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5pPr>
            <a:lvl6pPr marL="6929780"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6pPr>
            <a:lvl7pPr marL="8315736"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7pPr>
            <a:lvl8pPr marL="9701693"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8pPr>
            <a:lvl9pPr marL="11087649"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9pPr>
          </a:lstStyle>
          <a:p>
            <a:pPr marL="0" marR="0" lvl="0" indent="0" algn="l" defTabSz="685754" rtl="0" eaLnBrk="1" fontAlgn="auto" latinLnBrk="0" hangingPunct="1">
              <a:lnSpc>
                <a:spcPct val="90000"/>
              </a:lnSpc>
              <a:spcBef>
                <a:spcPts val="751"/>
              </a:spcBef>
              <a:spcAft>
                <a:spcPts val="0"/>
              </a:spcAft>
              <a:buClrTx/>
              <a:buSzTx/>
              <a:buFont typeface="Arial" panose="020B0604020202020204" pitchFamily="34" charset="0"/>
              <a:buNone/>
              <a:tabLst/>
              <a:defRPr/>
            </a:pPr>
            <a:r>
              <a:rPr kumimoji="1" lang="en-US" altLang="ja-JP" sz="991"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sz="991"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大目標</a:t>
            </a:r>
            <a:r>
              <a:rPr kumimoji="1" lang="en-US" altLang="ja-JP" sz="991"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p>
          <a:p>
            <a:pPr marL="0" marR="0" lvl="0" indent="0" algn="l" defTabSz="685754" rtl="0" eaLnBrk="1" fontAlgn="auto" latinLnBrk="0" hangingPunct="1">
              <a:lnSpc>
                <a:spcPct val="90000"/>
              </a:lnSpc>
              <a:spcBef>
                <a:spcPts val="751"/>
              </a:spcBef>
              <a:spcAft>
                <a:spcPts val="0"/>
              </a:spcAft>
              <a:buClrTx/>
              <a:buSzTx/>
              <a:buFont typeface="Arial" panose="020B0604020202020204" pitchFamily="34" charset="0"/>
              <a:buNone/>
              <a:tabLst/>
              <a:defRPr/>
            </a:pPr>
            <a:r>
              <a:rPr kumimoji="1" lang="ja-JP" altLang="en-US" sz="1089"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聞き役対話システムの実現</a:t>
            </a:r>
            <a:endParaRPr kumimoji="1" lang="en-US" altLang="ja-JP" sz="1089" b="1" i="0" u="sng"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l" defTabSz="685754" rtl="0" eaLnBrk="1" fontAlgn="auto" latinLnBrk="0" hangingPunct="1">
              <a:lnSpc>
                <a:spcPct val="90000"/>
              </a:lnSpc>
              <a:spcBef>
                <a:spcPts val="751"/>
              </a:spcBef>
              <a:spcAft>
                <a:spcPts val="0"/>
              </a:spcAft>
              <a:buClrTx/>
              <a:buSzTx/>
              <a:buFont typeface="Arial" panose="020B0604020202020204" pitchFamily="34" charset="0"/>
              <a:buNone/>
              <a:tabLst/>
              <a:defRPr/>
            </a:pPr>
            <a:r>
              <a:rPr kumimoji="1" lang="en-US" altLang="ja-JP" sz="900" b="1" i="0" u="none" strike="noStrike" kern="1200" cap="none" spc="0" normalizeH="0" baseline="0" noProof="0" dirty="0" smtClean="0">
                <a:ln>
                  <a:noFill/>
                </a:ln>
                <a:solidFill>
                  <a:prstClr val="black"/>
                </a:solidFill>
                <a:effectLst/>
                <a:uLnTx/>
                <a:uFillTx/>
                <a:latin typeface="游ゴシック" panose="020B0400000000000000" pitchFamily="50" charset="-128"/>
                <a:ea typeface="游ゴシック" panose="020B0400000000000000" pitchFamily="50" charset="-128"/>
                <a:cs typeface="+mn-cs"/>
              </a:rPr>
              <a:t>- </a:t>
            </a:r>
            <a:r>
              <a:rPr kumimoji="1" lang="ja-JP" altLang="en-US" sz="800" b="1" i="0" u="none" strike="noStrike" kern="1200" cap="none" spc="0" normalizeH="0" baseline="0" noProof="0" dirty="0" smtClean="0">
                <a:ln>
                  <a:noFill/>
                </a:ln>
                <a:solidFill>
                  <a:prstClr val="black"/>
                </a:solidFill>
                <a:effectLst/>
                <a:uLnTx/>
                <a:uFillTx/>
                <a:latin typeface="游ゴシック" panose="020B0400000000000000" pitchFamily="50" charset="-128"/>
                <a:ea typeface="游ゴシック" panose="020B0400000000000000" pitchFamily="50" charset="-128"/>
                <a:cs typeface="+mn-cs"/>
              </a:rPr>
              <a:t>システム発話列のみをコントロール</a:t>
            </a:r>
            <a:endParaRPr kumimoji="1" lang="en-US" altLang="ja-JP" sz="8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a:p>
            <a:pPr marL="0" marR="0" lvl="0" indent="0" algn="l" defTabSz="685754" rtl="0" eaLnBrk="1" fontAlgn="auto" latinLnBrk="0" hangingPunct="1">
              <a:lnSpc>
                <a:spcPct val="90000"/>
              </a:lnSpc>
              <a:spcBef>
                <a:spcPts val="751"/>
              </a:spcBef>
              <a:spcAft>
                <a:spcPts val="0"/>
              </a:spcAft>
              <a:buClrTx/>
              <a:buSzTx/>
              <a:buFont typeface="Arial" panose="020B0604020202020204" pitchFamily="34" charset="0"/>
              <a:buNone/>
              <a:tabLst/>
              <a:defRPr/>
            </a:pPr>
            <a:r>
              <a:rPr kumimoji="1" lang="en-US" altLang="ja-JP" sz="867"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sz="867"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小目標</a:t>
            </a:r>
            <a:r>
              <a:rPr kumimoji="1" lang="en-US" altLang="ja-JP" sz="867"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endParaRPr kumimoji="1" lang="en-US" altLang="ja-JP" sz="867"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169662" marR="0" lvl="0" indent="-169662" algn="l" defTabSz="685754" rtl="0" eaLnBrk="1" fontAlgn="auto" latinLnBrk="0" hangingPunct="1">
              <a:lnSpc>
                <a:spcPct val="90000"/>
              </a:lnSpc>
              <a:spcBef>
                <a:spcPts val="751"/>
              </a:spcBef>
              <a:spcAft>
                <a:spcPts val="0"/>
              </a:spcAft>
              <a:buClrTx/>
              <a:buSzTx/>
              <a:buFont typeface="Wingdings" pitchFamily="2" charset="2"/>
              <a:buChar char="l"/>
              <a:tabLst/>
              <a:defRPr/>
            </a:pPr>
            <a:r>
              <a:rPr kumimoji="1" lang="ja-JP" altLang="en-US" sz="79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文脈的に適切な発話選択</a:t>
            </a:r>
            <a:endParaRPr kumimoji="1" lang="en-US" altLang="ja-JP" sz="790" b="1" i="0" u="sng"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217184" marR="0" lvl="1" indent="125676" algn="l" defTabSz="685754" rtl="0" eaLnBrk="1" fontAlgn="auto" latinLnBrk="0" hangingPunct="1">
              <a:lnSpc>
                <a:spcPct val="90000"/>
              </a:lnSpc>
              <a:spcBef>
                <a:spcPts val="375"/>
              </a:spcBef>
              <a:spcAft>
                <a:spcPts val="0"/>
              </a:spcAft>
              <a:buClrTx/>
              <a:buSzTx/>
              <a:buFont typeface="Wingdings" pitchFamily="2" charset="2"/>
              <a:buChar char="Ø"/>
              <a:tabLst/>
              <a:defRPr/>
            </a:pPr>
            <a:r>
              <a:rPr kumimoji="1" lang="ja-JP" altLang="en-US" sz="79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システム発話間の</a:t>
            </a:r>
            <a:r>
              <a:rPr kumimoji="1" lang="ja-JP" altLang="en-US" sz="79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整合性</a:t>
            </a:r>
            <a:r>
              <a:rPr kumimoji="1" lang="ja-JP" altLang="en-US" sz="79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を</a:t>
            </a:r>
            <a:r>
              <a:rPr kumimoji="1" lang="ja-JP" altLang="en-US" sz="790" b="1" i="0" u="sng"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重視</a:t>
            </a:r>
            <a:r>
              <a:rPr kumimoji="1" lang="ja-JP" altLang="en-US" sz="79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した発話選択</a:t>
            </a:r>
            <a:r>
              <a:rPr kumimoji="1" lang="en-US" altLang="ja-JP" sz="79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
            </a:r>
            <a:br>
              <a:rPr kumimoji="1" lang="en-US" altLang="ja-JP" sz="79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br>
            <a:r>
              <a:rPr kumimoji="1" lang="en-US" altLang="ja-JP" sz="79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    </a:t>
            </a:r>
            <a:r>
              <a:rPr kumimoji="1" lang="ja-JP" altLang="en-US" sz="79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sz="79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以前</a:t>
            </a:r>
            <a:r>
              <a:rPr kumimoji="1" lang="en-US" altLang="ja-JP" sz="79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Q</a:t>
            </a:r>
            <a:r>
              <a:rPr kumimoji="1" lang="ja-JP" altLang="en-US" sz="79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学習</a:t>
            </a:r>
            <a:r>
              <a:rPr kumimoji="1" lang="ja-JP" altLang="en-US" sz="79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によって実装</a:t>
            </a:r>
            <a:endParaRPr kumimoji="1" lang="en-US" altLang="ja-JP" sz="79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41386" marR="0" lvl="0" indent="-141386" algn="l" defTabSz="685754" rtl="0" eaLnBrk="1" fontAlgn="auto" latinLnBrk="0" hangingPunct="1">
              <a:lnSpc>
                <a:spcPct val="90000"/>
              </a:lnSpc>
              <a:spcBef>
                <a:spcPts val="751"/>
              </a:spcBef>
              <a:spcAft>
                <a:spcPts val="0"/>
              </a:spcAft>
              <a:buClrTx/>
              <a:buSzTx/>
              <a:buFont typeface="Wingdings" pitchFamily="2" charset="2"/>
              <a:buChar char="l"/>
              <a:tabLst/>
              <a:defRPr/>
            </a:pPr>
            <a:r>
              <a:rPr kumimoji="1" lang="ja-JP" altLang="en-US" sz="79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将来的に</a:t>
            </a:r>
            <a:r>
              <a:rPr kumimoji="1" lang="ja-JP" altLang="en-US" sz="79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より多くの</a:t>
            </a:r>
            <a:r>
              <a:rPr kumimoji="1" lang="ja-JP" altLang="en-US" sz="79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ユーザ</a:t>
            </a:r>
            <a:r>
              <a:rPr kumimoji="1" lang="ja-JP" altLang="en-US" sz="79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状態を考慮したい</a:t>
            </a:r>
            <a:endParaRPr kumimoji="1" lang="en-US" altLang="ja-JP" sz="79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354250" marR="0" lvl="1" indent="-120964" algn="l" defTabSz="685754" rtl="0" eaLnBrk="1" fontAlgn="auto" latinLnBrk="0" hangingPunct="1">
              <a:lnSpc>
                <a:spcPct val="90000"/>
              </a:lnSpc>
              <a:spcBef>
                <a:spcPts val="375"/>
              </a:spcBef>
              <a:spcAft>
                <a:spcPts val="0"/>
              </a:spcAft>
              <a:buClrTx/>
              <a:buSzTx/>
              <a:buFont typeface="Wingdings" pitchFamily="2" charset="2"/>
              <a:buChar char="Ø"/>
              <a:tabLst/>
              <a:defRPr/>
            </a:pPr>
            <a:r>
              <a:rPr kumimoji="1" lang="ja-JP" altLang="en-US" sz="790" b="1" i="0" u="none" strike="noStrike" kern="1200" cap="none" spc="0" normalizeH="0" baseline="0" noProof="0" dirty="0">
                <a:ln>
                  <a:noFill/>
                </a:ln>
                <a:solidFill>
                  <a:srgbClr val="5B9BD5"/>
                </a:solidFill>
                <a:effectLst/>
                <a:uLnTx/>
                <a:uFillTx/>
                <a:latin typeface="Calibri" panose="020F0502020204030204"/>
                <a:ea typeface="游ゴシック" panose="020B0400000000000000" pitchFamily="50" charset="-128"/>
                <a:cs typeface="+mn-cs"/>
              </a:rPr>
              <a:t>表</a:t>
            </a:r>
            <a:r>
              <a:rPr kumimoji="1" lang="ja-JP" altLang="en-US" sz="790" b="1" i="0" u="none"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形式で</a:t>
            </a:r>
            <a:r>
              <a:rPr kumimoji="1" lang="en-US" altLang="ja-JP" sz="790" b="1" i="0" u="none"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Q</a:t>
            </a:r>
            <a:r>
              <a:rPr kumimoji="1" lang="ja-JP" altLang="en-US" sz="790" b="1" i="0" u="none"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関数を表現するのは困難</a:t>
            </a:r>
            <a:r>
              <a:rPr kumimoji="1" lang="en-US" altLang="ja-JP" sz="790" b="1" i="0" u="none"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(Q</a:t>
            </a:r>
            <a:r>
              <a:rPr kumimoji="1" lang="ja-JP" altLang="en-US" sz="790" b="1" i="0" u="none"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学習</a:t>
            </a:r>
            <a:r>
              <a:rPr kumimoji="1" lang="en-US" altLang="ja-JP" sz="790" b="1" i="0" u="none"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a:t>
            </a:r>
          </a:p>
          <a:p>
            <a:pPr marL="354250" marR="0" lvl="1" indent="-120964" algn="l" defTabSz="685754" rtl="0" eaLnBrk="1" fontAlgn="auto" latinLnBrk="0" hangingPunct="1">
              <a:lnSpc>
                <a:spcPct val="90000"/>
              </a:lnSpc>
              <a:spcBef>
                <a:spcPts val="375"/>
              </a:spcBef>
              <a:spcAft>
                <a:spcPts val="0"/>
              </a:spcAft>
              <a:buClrTx/>
              <a:buSzTx/>
              <a:buFont typeface="Wingdings" pitchFamily="2" charset="2"/>
              <a:buChar char="Ø"/>
              <a:tabLst/>
              <a:defRPr/>
            </a:pPr>
            <a:r>
              <a:rPr kumimoji="1" lang="en-US" altLang="ja-JP" sz="790"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Q</a:t>
            </a:r>
            <a:r>
              <a:rPr kumimoji="1" lang="ja-JP" altLang="en-US" sz="790"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関数をニューラルネットで表現</a:t>
            </a:r>
            <a:endParaRPr kumimoji="1" lang="en-US" altLang="ja-JP" sz="790"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endParaRPr>
          </a:p>
          <a:p>
            <a:pPr marL="354250" marR="0" lvl="1" indent="-120964" algn="l" defTabSz="685754" rtl="0" eaLnBrk="1" fontAlgn="auto" latinLnBrk="0" hangingPunct="1">
              <a:lnSpc>
                <a:spcPct val="90000"/>
              </a:lnSpc>
              <a:spcBef>
                <a:spcPts val="375"/>
              </a:spcBef>
              <a:spcAft>
                <a:spcPts val="0"/>
              </a:spcAft>
              <a:buClrTx/>
              <a:buSzTx/>
              <a:buFont typeface="Wingdings" pitchFamily="2" charset="2"/>
              <a:buChar char="Ø"/>
              <a:tabLst/>
              <a:defRPr/>
            </a:pPr>
            <a:endParaRPr kumimoji="1" lang="en-US" altLang="ja-JP" sz="867"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7" name="角丸四角形 6">
            <a:extLst>
              <a:ext uri="{FF2B5EF4-FFF2-40B4-BE49-F238E27FC236}">
                <a16:creationId xmlns:a16="http://schemas.microsoft.com/office/drawing/2014/main" id="{589E9D27-2977-3A41-9968-A06DC3B0F123}"/>
              </a:ext>
            </a:extLst>
          </p:cNvPr>
          <p:cNvSpPr/>
          <p:nvPr/>
        </p:nvSpPr>
        <p:spPr>
          <a:xfrm>
            <a:off x="8075612" y="649483"/>
            <a:ext cx="3733949" cy="299423"/>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212"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実験</a:t>
            </a:r>
            <a:r>
              <a:rPr kumimoji="1" lang="en-US" altLang="ja-JP" sz="1212"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 DQN</a:t>
            </a:r>
            <a:r>
              <a:rPr kumimoji="1" lang="ja-JP" altLang="en-US" sz="1212"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を用いた従来手法の再現</a:t>
            </a:r>
            <a:endParaRPr kumimoji="1" lang="ja-JP" altLang="en-US" sz="1212"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9" name="コンテンツ プレースホルダー 2">
            <a:extLst>
              <a:ext uri="{FF2B5EF4-FFF2-40B4-BE49-F238E27FC236}">
                <a16:creationId xmlns:a16="http://schemas.microsoft.com/office/drawing/2014/main" id="{DF911A93-A3EC-BA48-A731-8C6718578F36}"/>
              </a:ext>
            </a:extLst>
          </p:cNvPr>
          <p:cNvSpPr txBox="1">
            <a:spLocks/>
          </p:cNvSpPr>
          <p:nvPr/>
        </p:nvSpPr>
        <p:spPr>
          <a:xfrm>
            <a:off x="4006661" y="3575304"/>
            <a:ext cx="1979612" cy="1145936"/>
          </a:xfrm>
          <a:prstGeom prst="rect">
            <a:avLst/>
          </a:prstGeom>
        </p:spPr>
        <p:txBody>
          <a:bodyPr vert="horz" lIns="22623" tIns="11312" rIns="22623" bIns="11312" numCol="1" rtlCol="0">
            <a:noAutofit/>
          </a:bodyPr>
          <a:lstStyle>
            <a:lvl1pPr marL="0" indent="0" algn="ctr" defTabSz="2771912" rtl="0" eaLnBrk="1" latinLnBrk="0" hangingPunct="1">
              <a:lnSpc>
                <a:spcPct val="90000"/>
              </a:lnSpc>
              <a:spcBef>
                <a:spcPts val="3031"/>
              </a:spcBef>
              <a:buFont typeface="Arial" panose="020B0604020202020204" pitchFamily="34" charset="0"/>
              <a:buNone/>
              <a:defRPr kumimoji="1" sz="7275" kern="1200">
                <a:solidFill>
                  <a:schemeClr val="tx1"/>
                </a:solidFill>
                <a:latin typeface="+mn-lt"/>
                <a:ea typeface="+mn-ea"/>
                <a:cs typeface="+mn-cs"/>
              </a:defRPr>
            </a:lvl1pPr>
            <a:lvl2pPr marL="1385956" indent="0" algn="ctr" defTabSz="2771912" rtl="0" eaLnBrk="1" latinLnBrk="0" hangingPunct="1">
              <a:lnSpc>
                <a:spcPct val="90000"/>
              </a:lnSpc>
              <a:spcBef>
                <a:spcPts val="1516"/>
              </a:spcBef>
              <a:buFont typeface="Arial" panose="020B0604020202020204" pitchFamily="34" charset="0"/>
              <a:buNone/>
              <a:defRPr kumimoji="1" sz="6063" kern="1200">
                <a:solidFill>
                  <a:schemeClr val="tx1"/>
                </a:solidFill>
                <a:latin typeface="+mn-lt"/>
                <a:ea typeface="+mn-ea"/>
                <a:cs typeface="+mn-cs"/>
              </a:defRPr>
            </a:lvl2pPr>
            <a:lvl3pPr marL="2771912" indent="0" algn="ctr" defTabSz="2771912" rtl="0" eaLnBrk="1" latinLnBrk="0" hangingPunct="1">
              <a:lnSpc>
                <a:spcPct val="90000"/>
              </a:lnSpc>
              <a:spcBef>
                <a:spcPts val="1516"/>
              </a:spcBef>
              <a:buFont typeface="Arial" panose="020B0604020202020204" pitchFamily="34" charset="0"/>
              <a:buNone/>
              <a:defRPr kumimoji="1" sz="5457" kern="1200">
                <a:solidFill>
                  <a:schemeClr val="tx1"/>
                </a:solidFill>
                <a:latin typeface="+mn-lt"/>
                <a:ea typeface="+mn-ea"/>
                <a:cs typeface="+mn-cs"/>
              </a:defRPr>
            </a:lvl3pPr>
            <a:lvl4pPr marL="4157868"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4pPr>
            <a:lvl5pPr marL="5543824"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5pPr>
            <a:lvl6pPr marL="6929780"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6pPr>
            <a:lvl7pPr marL="8315736"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7pPr>
            <a:lvl8pPr marL="9701693"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8pPr>
            <a:lvl9pPr marL="11087649" indent="0" algn="ctr" defTabSz="2771912" rtl="0" eaLnBrk="1" latinLnBrk="0" hangingPunct="1">
              <a:lnSpc>
                <a:spcPct val="90000"/>
              </a:lnSpc>
              <a:spcBef>
                <a:spcPts val="1516"/>
              </a:spcBef>
              <a:buFont typeface="Arial" panose="020B0604020202020204" pitchFamily="34" charset="0"/>
              <a:buNone/>
              <a:defRPr kumimoji="1" sz="4850" kern="1200">
                <a:solidFill>
                  <a:schemeClr val="tx1"/>
                </a:solidFill>
                <a:latin typeface="+mn-lt"/>
                <a:ea typeface="+mn-ea"/>
                <a:cs typeface="+mn-cs"/>
              </a:defRPr>
            </a:lvl9pPr>
          </a:lstStyle>
          <a:p>
            <a:pPr marL="332472" marR="0" lvl="1" indent="-171450" algn="l" defTabSz="685754"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システム発話</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ID(</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対話行為含む</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p>
          <a:p>
            <a:pPr marL="161022" marR="0" lvl="1" algn="l" defTabSz="685754" rtl="0" eaLnBrk="1" fontAlgn="auto" latinLnBrk="0" hangingPunct="1">
              <a:lnSpc>
                <a:spcPct val="100000"/>
              </a:lnSpc>
              <a:spcBef>
                <a:spcPts val="0"/>
              </a:spcBef>
              <a:spcAft>
                <a:spcPts val="0"/>
              </a:spcAft>
              <a:buClrTx/>
              <a:buSzTx/>
              <a:tabLst/>
              <a:defRPr/>
            </a:pPr>
            <a:r>
              <a:rPr lang="ja-JP" altLang="en-US" sz="792" b="1" dirty="0" smtClean="0">
                <a:solidFill>
                  <a:prstClr val="black"/>
                </a:solidFill>
                <a:latin typeface="Calibri" panose="020F0502020204030204"/>
                <a:ea typeface="游ゴシック" panose="020B0400000000000000" pitchFamily="50" charset="-128"/>
              </a:rPr>
              <a:t>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r>
              <a:rPr kumimoji="1" lang="en-US" altLang="ja-JP" sz="792"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ID</a:t>
            </a:r>
            <a:r>
              <a:rPr kumimoji="1" lang="ja-JP" altLang="en-US" sz="792"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をそのまま用いる</a:t>
            </a:r>
            <a:r>
              <a:rPr kumimoji="1" lang="en-US" altLang="ja-JP" sz="792"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a:t>
            </a:r>
          </a:p>
          <a:p>
            <a:pPr marL="161022" marR="0" lvl="1" algn="l" defTabSz="685754" rtl="0" eaLnBrk="1" fontAlgn="auto" latinLnBrk="0" hangingPunct="1">
              <a:lnSpc>
                <a:spcPct val="100000"/>
              </a:lnSpc>
              <a:spcBef>
                <a:spcPts val="0"/>
              </a:spcBef>
              <a:spcAft>
                <a:spcPts val="0"/>
              </a:spcAft>
              <a:buClrTx/>
              <a:buSzTx/>
              <a:tabLst/>
              <a:defRPr/>
            </a:pPr>
            <a:r>
              <a:rPr kumimoji="1" lang="ja-JP" altLang="en-US" sz="792"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   　　</a:t>
            </a:r>
            <a:r>
              <a:rPr kumimoji="1" lang="en-US" altLang="ja-JP" sz="792"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- 0~37</a:t>
            </a:r>
            <a:r>
              <a:rPr kumimoji="1" lang="ja-JP" altLang="en-US" sz="792" b="1" i="0" u="none" strike="noStrike" kern="1200" cap="none" spc="0" normalizeH="0" baseline="0" noProof="0" dirty="0" err="1" smtClean="0">
                <a:ln>
                  <a:noFill/>
                </a:ln>
                <a:solidFill>
                  <a:srgbClr val="4472C4"/>
                </a:solidFill>
                <a:effectLst/>
                <a:uLnTx/>
                <a:uFillTx/>
                <a:latin typeface="Calibri" panose="020F0502020204030204"/>
                <a:ea typeface="游ゴシック" panose="020B0400000000000000" pitchFamily="50" charset="-128"/>
                <a:cs typeface="+mn-cs"/>
              </a:rPr>
              <a:t>の整</a:t>
            </a:r>
            <a:r>
              <a:rPr kumimoji="1" lang="ja-JP" altLang="en-US" sz="792"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数番号を</a:t>
            </a:r>
            <a:r>
              <a:rPr kumimoji="1" lang="en-US" altLang="ja-JP" sz="792"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0~1</a:t>
            </a:r>
            <a:r>
              <a:rPr kumimoji="1" lang="ja-JP" altLang="en-US" sz="792"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に正規化</a:t>
            </a:r>
            <a:endParaRPr kumimoji="1" lang="en-US" altLang="ja-JP" sz="792"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endParaRPr>
          </a:p>
          <a:p>
            <a:pPr marL="161022" marR="0" lvl="1" algn="l" defTabSz="685754" rtl="0" eaLnBrk="1" fontAlgn="auto" latinLnBrk="0" hangingPunct="1">
              <a:lnSpc>
                <a:spcPct val="100000"/>
              </a:lnSpc>
              <a:spcBef>
                <a:spcPts val="0"/>
              </a:spcBef>
              <a:spcAft>
                <a:spcPts val="0"/>
              </a:spcAft>
              <a:buClrTx/>
              <a:buSzTx/>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ja-JP" altLang="en-US" sz="792" b="1" i="0" u="none" strike="noStrike" kern="1200" cap="none" spc="0" normalizeH="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r>
              <a:rPr kumimoji="1" lang="en-US" altLang="ja-JP" sz="792"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one-hot</a:t>
            </a:r>
            <a:r>
              <a:rPr kumimoji="1" lang="ja-JP" altLang="en-US" sz="792"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ベクトルで表現〇</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332472" marR="0" lvl="1" indent="-171450" algn="l" defTabSz="685754"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ユーザ発話の特定名詞の有無</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61022" marR="0" lvl="1" algn="l" defTabSz="685754" rtl="0" eaLnBrk="1" fontAlgn="auto" latinLnBrk="0" hangingPunct="1">
              <a:lnSpc>
                <a:spcPct val="100000"/>
              </a:lnSpc>
              <a:spcBef>
                <a:spcPts val="0"/>
              </a:spcBef>
              <a:spcAft>
                <a:spcPts val="0"/>
              </a:spcAft>
              <a:buClrTx/>
              <a:buSzTx/>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one-hot</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ベクトルで表現</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332472" marR="0" lvl="1" indent="-171450" algn="l" defTabSz="685754"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ユーザ心象</a:t>
            </a:r>
            <a:endParaRPr lang="en-US" altLang="ja-JP" sz="792" b="1" dirty="0">
              <a:solidFill>
                <a:prstClr val="black"/>
              </a:solidFill>
              <a:latin typeface="Calibri" panose="020F0502020204030204"/>
              <a:ea typeface="游ゴシック" panose="020B0400000000000000" pitchFamily="50" charset="-128"/>
            </a:endParaRPr>
          </a:p>
          <a:p>
            <a:pPr marL="161022" marR="0" lvl="1" algn="l" defTabSz="685754" rtl="0" eaLnBrk="1" fontAlgn="auto" latinLnBrk="0" hangingPunct="1">
              <a:lnSpc>
                <a:spcPct val="100000"/>
              </a:lnSpc>
              <a:spcBef>
                <a:spcPts val="0"/>
              </a:spcBef>
              <a:spcAft>
                <a:spcPts val="0"/>
              </a:spcAft>
              <a:buClrTx/>
              <a:buSzTx/>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ja-JP" altLang="en-US" sz="792" b="1" i="0" u="none" strike="noStrike" kern="1200" cap="none" spc="0" normalizeH="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→離散値で表現</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61022" marR="0" lvl="1" algn="l" defTabSz="685754" rtl="0" eaLnBrk="1" fontAlgn="auto" latinLnBrk="0" hangingPunct="1">
              <a:lnSpc>
                <a:spcPct val="100000"/>
              </a:lnSpc>
              <a:spcBef>
                <a:spcPts val="0"/>
              </a:spcBef>
              <a:spcAft>
                <a:spcPts val="0"/>
              </a:spcAft>
              <a:buClrTx/>
              <a:buSzTx/>
              <a:tabLst/>
              <a:defRPr/>
            </a:pPr>
            <a:endPar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0E846F95-797C-F74E-8EBB-280452AA248C}"/>
              </a:ext>
            </a:extLst>
          </p:cNvPr>
          <p:cNvSpPr txBox="1"/>
          <p:nvPr/>
        </p:nvSpPr>
        <p:spPr>
          <a:xfrm>
            <a:off x="2202334" y="5660008"/>
            <a:ext cx="2033236" cy="1311256"/>
          </a:xfrm>
          <a:prstGeom prst="rect">
            <a:avLst/>
          </a:prstGeom>
          <a:noFill/>
        </p:spPr>
        <p:txBody>
          <a:bodyPr wrap="square" rtlCol="0">
            <a:spAutoFit/>
          </a:bodyPr>
          <a:lstStyle/>
          <a:p>
            <a:pPr marL="0" marR="0" lvl="0" indent="0" algn="l" defTabSz="113108" rtl="0" eaLnBrk="1" fontAlgn="auto" latinLnBrk="0" hangingPunct="1">
              <a:lnSpc>
                <a:spcPct val="100000"/>
              </a:lnSpc>
              <a:spcBef>
                <a:spcPts val="0"/>
              </a:spcBef>
              <a:spcAft>
                <a:spcPts val="0"/>
              </a:spcAft>
              <a:buClrTx/>
              <a:buSzTx/>
              <a:buFontTx/>
              <a:buNone/>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状態と行動の関係から報酬決定</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13108" marR="0" lvl="1" indent="0" algn="l" defTabSz="113108" rtl="0" eaLnBrk="1" fontAlgn="auto" latinLnBrk="0" hangingPunct="1">
              <a:lnSpc>
                <a:spcPct val="100000"/>
              </a:lnSpc>
              <a:spcBef>
                <a:spcPts val="0"/>
              </a:spcBef>
              <a:spcAft>
                <a:spcPts val="0"/>
              </a:spcAft>
              <a:buClrTx/>
              <a:buSzTx/>
              <a:buFontTx/>
              <a:buNone/>
              <a:tabLst/>
              <a:defRPr/>
            </a:pP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1.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対話行為の整合性</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13108" marR="0" lvl="1" indent="0" algn="l" defTabSz="113108" rtl="0" eaLnBrk="1" fontAlgn="auto" latinLnBrk="0" hangingPunct="1">
              <a:lnSpc>
                <a:spcPct val="100000"/>
              </a:lnSpc>
              <a:spcBef>
                <a:spcPts val="0"/>
              </a:spcBef>
              <a:spcAft>
                <a:spcPts val="0"/>
              </a:spcAft>
              <a:buClrTx/>
              <a:buSzTx/>
              <a:buFontTx/>
              <a:buNone/>
              <a:tabLst/>
              <a:defRPr/>
            </a:pP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例</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質問→応答なら正の報酬</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13108" marR="0" lvl="1" indent="0" algn="l" defTabSz="113108" rtl="0" eaLnBrk="1" fontAlgn="auto" latinLnBrk="0" hangingPunct="1">
              <a:lnSpc>
                <a:spcPct val="100000"/>
              </a:lnSpc>
              <a:spcBef>
                <a:spcPts val="0"/>
              </a:spcBef>
              <a:spcAft>
                <a:spcPts val="0"/>
              </a:spcAft>
              <a:buClrTx/>
              <a:buSzTx/>
              <a:buFontTx/>
              <a:buNone/>
              <a:tabLst/>
              <a:defRPr/>
            </a:pP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2.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指示語の整合性</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13108" marR="0" lvl="1" indent="0" algn="l" defTabSz="113108" rtl="0" eaLnBrk="1" fontAlgn="auto" latinLnBrk="0" hangingPunct="1">
              <a:lnSpc>
                <a:spcPct val="100000"/>
              </a:lnSpc>
              <a:spcBef>
                <a:spcPts val="0"/>
              </a:spcBef>
              <a:spcAft>
                <a:spcPts val="0"/>
              </a:spcAft>
              <a:buClrTx/>
              <a:buSzTx/>
              <a:buFontTx/>
              <a:buNone/>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例</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指示語の対象があれば正の報酬</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13108" marR="0" lvl="1" indent="0" algn="l" defTabSz="113108" rtl="0" eaLnBrk="1" fontAlgn="auto" latinLnBrk="0" hangingPunct="1">
              <a:lnSpc>
                <a:spcPct val="100000"/>
              </a:lnSpc>
              <a:spcBef>
                <a:spcPts val="0"/>
              </a:spcBef>
              <a:spcAft>
                <a:spcPts val="0"/>
              </a:spcAft>
              <a:buClrTx/>
              <a:buSzTx/>
              <a:buFontTx/>
              <a:buNone/>
              <a:tabLst/>
              <a:defRPr/>
            </a:pP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3.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発話内容の整合性</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13108" marR="0" lvl="1" indent="0" algn="l" defTabSz="113108" rtl="0" eaLnBrk="1" fontAlgn="auto" latinLnBrk="0" hangingPunct="1">
              <a:lnSpc>
                <a:spcPct val="100000"/>
              </a:lnSpc>
              <a:spcBef>
                <a:spcPts val="0"/>
              </a:spcBef>
              <a:spcAft>
                <a:spcPts val="0"/>
              </a:spcAft>
              <a:buClrTx/>
              <a:buSzTx/>
              <a:buFontTx/>
              <a:buNone/>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あらかじめ人手で設定</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13108" marR="0" lvl="1" indent="0" algn="l" defTabSz="113108" rtl="0" eaLnBrk="1" fontAlgn="auto" latinLnBrk="0" hangingPunct="1">
              <a:lnSpc>
                <a:spcPct val="100000"/>
              </a:lnSpc>
              <a:spcBef>
                <a:spcPts val="0"/>
              </a:spcBef>
              <a:spcAft>
                <a:spcPts val="0"/>
              </a:spcAft>
              <a:buClrTx/>
              <a:buSzTx/>
              <a:buFontTx/>
              <a:buNone/>
              <a:tabLst/>
              <a:defRPr/>
            </a:pP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4.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心象</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l" defTabSz="113108" rtl="0" eaLnBrk="1" fontAlgn="auto" latinLnBrk="0" hangingPunct="1">
              <a:lnSpc>
                <a:spcPct val="100000"/>
              </a:lnSpc>
              <a:spcBef>
                <a:spcPts val="0"/>
              </a:spcBef>
              <a:spcAft>
                <a:spcPts val="0"/>
              </a:spcAft>
              <a:buClrTx/>
              <a:buSzTx/>
              <a:buFontTx/>
              <a:buNone/>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例</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高いなら正の報酬</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p>
          <a:p>
            <a:pPr marL="254494" marR="0" lvl="1" indent="-141386" algn="l" defTabSz="113108" rtl="0" eaLnBrk="1" fontAlgn="auto" latinLnBrk="0" hangingPunct="1">
              <a:lnSpc>
                <a:spcPct val="100000"/>
              </a:lnSpc>
              <a:spcBef>
                <a:spcPts val="0"/>
              </a:spcBef>
              <a:spcAft>
                <a:spcPts val="0"/>
              </a:spcAft>
              <a:buClrTx/>
              <a:buSzTx/>
              <a:buFont typeface="Wingdings" pitchFamily="2" charset="2"/>
              <a:buChar char="Ø"/>
              <a:tabLst/>
              <a:defRPr/>
            </a:pPr>
            <a:endPar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7" name="角丸四角形 16">
            <a:extLst>
              <a:ext uri="{FF2B5EF4-FFF2-40B4-BE49-F238E27FC236}">
                <a16:creationId xmlns:a16="http://schemas.microsoft.com/office/drawing/2014/main" id="{8AA97DEA-BC05-B549-996F-8F911183A4E6}"/>
              </a:ext>
            </a:extLst>
          </p:cNvPr>
          <p:cNvSpPr/>
          <p:nvPr/>
        </p:nvSpPr>
        <p:spPr>
          <a:xfrm>
            <a:off x="4116388" y="3316590"/>
            <a:ext cx="833117" cy="224819"/>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089"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入力</a:t>
            </a:r>
            <a:r>
              <a:rPr kumimoji="1" lang="ja-JP" altLang="en-US" sz="1089"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表現</a:t>
            </a:r>
            <a:endParaRPr kumimoji="1" lang="ja-JP" altLang="en-US" sz="1089"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5" name="角丸四角形 24">
            <a:extLst>
              <a:ext uri="{FF2B5EF4-FFF2-40B4-BE49-F238E27FC236}">
                <a16:creationId xmlns:a16="http://schemas.microsoft.com/office/drawing/2014/main" id="{CFAFAF28-D237-BF49-B7B0-831CB54C457C}"/>
              </a:ext>
            </a:extLst>
          </p:cNvPr>
          <p:cNvSpPr/>
          <p:nvPr/>
        </p:nvSpPr>
        <p:spPr>
          <a:xfrm>
            <a:off x="8075613" y="1557779"/>
            <a:ext cx="998971" cy="174506"/>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089"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実験条件</a:t>
            </a:r>
          </a:p>
        </p:txBody>
      </p:sp>
      <p:sp>
        <p:nvSpPr>
          <p:cNvPr id="29" name="テキスト ボックス 28">
            <a:extLst>
              <a:ext uri="{FF2B5EF4-FFF2-40B4-BE49-F238E27FC236}">
                <a16:creationId xmlns:a16="http://schemas.microsoft.com/office/drawing/2014/main" id="{8F5EAAAF-C24B-AC44-8A4B-CD72BDA3D724}"/>
              </a:ext>
            </a:extLst>
          </p:cNvPr>
          <p:cNvSpPr txBox="1"/>
          <p:nvPr/>
        </p:nvSpPr>
        <p:spPr>
          <a:xfrm>
            <a:off x="8075613" y="1716207"/>
            <a:ext cx="3445827" cy="945580"/>
          </a:xfrm>
          <a:prstGeom prst="rect">
            <a:avLst/>
          </a:prstGeom>
          <a:noFill/>
        </p:spPr>
        <p:txBody>
          <a:bodyPr wrap="square" rtlCol="0">
            <a:spAutoFit/>
          </a:bodyPr>
          <a:lstStyle/>
          <a:p>
            <a:pPr marL="141386" marR="0" lvl="0" indent="-141386" algn="l" defTabSz="113108" rtl="0" eaLnBrk="1" fontAlgn="auto" latinLnBrk="0" hangingPunct="1">
              <a:lnSpc>
                <a:spcPct val="100000"/>
              </a:lnSpc>
              <a:spcBef>
                <a:spcPts val="0"/>
              </a:spcBef>
              <a:spcAft>
                <a:spcPts val="0"/>
              </a:spcAft>
              <a:buClrTx/>
              <a:buSzTx/>
              <a:buFont typeface="Wingdings" pitchFamily="2" charset="2"/>
              <a:buChar char="l"/>
              <a:tabLst/>
              <a:defRPr/>
            </a:pPr>
            <a:r>
              <a:rPr lang="ja-JP" altLang="en-US" sz="792" b="1" noProof="0" dirty="0">
                <a:solidFill>
                  <a:prstClr val="black"/>
                </a:solidFill>
                <a:latin typeface="Calibri" panose="020F0502020204030204"/>
                <a:ea typeface="游ゴシック" panose="020B0400000000000000" pitchFamily="50" charset="-128"/>
              </a:rPr>
              <a:t>選択</a:t>
            </a:r>
            <a:r>
              <a:rPr lang="ja-JP" altLang="en-US" sz="792" b="1" noProof="0" dirty="0" smtClean="0">
                <a:solidFill>
                  <a:prstClr val="black"/>
                </a:solidFill>
                <a:latin typeface="Calibri" panose="020F0502020204030204"/>
                <a:ea typeface="游ゴシック" panose="020B0400000000000000" pitchFamily="50" charset="-128"/>
              </a:rPr>
              <a:t>対象の</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発話</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雑談対話コーパス</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Hazumi1902</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から</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70</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発話程度抜粋</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249388" marR="0" lvl="1" indent="-88366" algn="l" defTabSz="685754" rtl="0" eaLnBrk="1" fontAlgn="auto" latinLnBrk="0" hangingPunct="1">
              <a:lnSpc>
                <a:spcPct val="100000"/>
              </a:lnSpc>
              <a:spcBef>
                <a:spcPts val="0"/>
              </a:spcBef>
              <a:spcAft>
                <a:spcPts val="0"/>
              </a:spcAft>
              <a:buClrTx/>
              <a:buSzTx/>
              <a:buFont typeface="Wingdings" pitchFamily="2" charset="2"/>
              <a:buChar char="Ø"/>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発話内容に応じて</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ID</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付けして状態と行動に使用</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61022" marR="0" lvl="1" indent="0" algn="l" defTabSz="685754" rtl="0" eaLnBrk="1" fontAlgn="auto" latinLnBrk="0" hangingPunct="1">
              <a:lnSpc>
                <a:spcPct val="100000"/>
              </a:lnSpc>
              <a:spcBef>
                <a:spcPts val="0"/>
              </a:spcBef>
              <a:spcAft>
                <a:spcPts val="0"/>
              </a:spcAft>
              <a:buClrTx/>
              <a:buSzTx/>
              <a:buFontTx/>
              <a:buNone/>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→状態</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38</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状態</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lang="ja-JP" altLang="en-US" sz="792" b="1" dirty="0" smtClean="0">
                <a:solidFill>
                  <a:prstClr val="black"/>
                </a:solidFill>
                <a:latin typeface="Calibri" panose="020F0502020204030204"/>
                <a:ea typeface="游ゴシック" panose="020B0400000000000000" pitchFamily="50" charset="-128"/>
              </a:rPr>
              <a:t>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行動</a:t>
            </a:r>
            <a:r>
              <a:rPr lang="en-US" altLang="ja-JP" sz="792" b="1" dirty="0" smtClean="0">
                <a:solidFill>
                  <a:prstClr val="black"/>
                </a:solidFill>
                <a:latin typeface="Calibri" panose="020F0502020204030204"/>
                <a:ea typeface="游ゴシック" panose="020B0400000000000000" pitchFamily="50" charset="-128"/>
              </a:rPr>
              <a:t>: 35</a:t>
            </a:r>
            <a:r>
              <a:rPr lang="ja-JP" altLang="en-US" sz="792" b="1" dirty="0" smtClean="0">
                <a:solidFill>
                  <a:prstClr val="black"/>
                </a:solidFill>
                <a:latin typeface="Calibri" panose="020F0502020204030204"/>
                <a:ea typeface="游ゴシック" panose="020B0400000000000000" pitchFamily="50" charset="-128"/>
              </a:rPr>
              <a:t>個</a:t>
            </a:r>
            <a:r>
              <a:rPr lang="en-US" altLang="ja-JP" sz="792" b="1" dirty="0" smtClean="0">
                <a:solidFill>
                  <a:prstClr val="black"/>
                </a:solidFill>
                <a:latin typeface="Calibri" panose="020F0502020204030204"/>
                <a:ea typeface="游ゴシック" panose="020B0400000000000000" pitchFamily="50" charset="-128"/>
              </a:rPr>
              <a:t> </a:t>
            </a:r>
            <a:r>
              <a:rPr lang="ja-JP" altLang="en-US" sz="792" b="1" dirty="0" smtClean="0">
                <a:solidFill>
                  <a:prstClr val="black"/>
                </a:solidFill>
                <a:latin typeface="Calibri" panose="020F0502020204030204"/>
                <a:ea typeface="游ゴシック" panose="020B0400000000000000" pitchFamily="50" charset="-128"/>
              </a:rPr>
              <a:t>にそれぞれ分類して</a:t>
            </a:r>
            <a:r>
              <a:rPr lang="en-US" altLang="ja-JP" sz="792" b="1" dirty="0" smtClean="0">
                <a:solidFill>
                  <a:prstClr val="black"/>
                </a:solidFill>
                <a:latin typeface="Calibri" panose="020F0502020204030204"/>
                <a:ea typeface="游ゴシック" panose="020B0400000000000000" pitchFamily="50" charset="-128"/>
              </a:rPr>
              <a:t>ID</a:t>
            </a:r>
            <a:r>
              <a:rPr lang="ja-JP" altLang="en-US" sz="792" b="1" dirty="0" smtClean="0">
                <a:solidFill>
                  <a:prstClr val="black"/>
                </a:solidFill>
                <a:latin typeface="Calibri" panose="020F0502020204030204"/>
                <a:ea typeface="游ゴシック" panose="020B0400000000000000" pitchFamily="50" charset="-128"/>
              </a:rPr>
              <a:t>付け</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41386" marR="0" lvl="0" indent="-141386" algn="l" defTabSz="113108" rtl="0" eaLnBrk="1" fontAlgn="auto" latinLnBrk="0" hangingPunct="1">
              <a:lnSpc>
                <a:spcPct val="100000"/>
              </a:lnSpc>
              <a:spcBef>
                <a:spcPts val="0"/>
              </a:spcBef>
              <a:spcAft>
                <a:spcPts val="0"/>
              </a:spcAft>
              <a:buClrTx/>
              <a:buSzTx/>
              <a:buFont typeface="Wingdings" pitchFamily="2" charset="2"/>
              <a:buChar char="l"/>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学習環境</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ユーザモデルを用いる</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249388" marR="0" lvl="1" indent="-88366" algn="l" defTabSz="685754" rtl="0" eaLnBrk="1" fontAlgn="auto" latinLnBrk="0" hangingPunct="1">
              <a:lnSpc>
                <a:spcPct val="100000"/>
              </a:lnSpc>
              <a:spcBef>
                <a:spcPts val="0"/>
              </a:spcBef>
              <a:spcAft>
                <a:spcPts val="0"/>
              </a:spcAft>
              <a:buClrTx/>
              <a:buSzTx/>
              <a:buFont typeface="Wingdings" pitchFamily="2" charset="2"/>
              <a:buChar char="Ø"/>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選択システム発話に対してコーパス収集時のユーザ発話を返す</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249388" marR="0" lvl="1" indent="-88366" algn="l" defTabSz="685754" rtl="0" eaLnBrk="1" fontAlgn="auto" latinLnBrk="0" hangingPunct="1">
              <a:lnSpc>
                <a:spcPct val="100000"/>
              </a:lnSpc>
              <a:spcBef>
                <a:spcPts val="0"/>
              </a:spcBef>
              <a:spcAft>
                <a:spcPts val="0"/>
              </a:spcAft>
              <a:buClrTx/>
              <a:buSzTx/>
              <a:buFont typeface="Wingdings" pitchFamily="2" charset="2"/>
              <a:buChar char="Ø"/>
              <a:tabLst/>
              <a:defRPr/>
            </a:pP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10</a:t>
            </a:r>
            <a:r>
              <a:rPr kumimoji="1" lang="ja-JP" altLang="en-US"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交換で</a:t>
            </a:r>
            <a:r>
              <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1</a:t>
            </a:r>
            <a:r>
              <a:rPr kumimoji="1" lang="ja-JP" altLang="en-US"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エピソード</a:t>
            </a:r>
            <a:endPar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249388" marR="0" lvl="1" indent="-88366" algn="l" defTabSz="685754" rtl="0" eaLnBrk="1" fontAlgn="auto" latinLnBrk="0" hangingPunct="1">
              <a:lnSpc>
                <a:spcPct val="100000"/>
              </a:lnSpc>
              <a:spcBef>
                <a:spcPts val="0"/>
              </a:spcBef>
              <a:spcAft>
                <a:spcPts val="0"/>
              </a:spcAft>
              <a:buClrTx/>
              <a:buSzTx/>
              <a:buFont typeface="Wingdings" pitchFamily="2" charset="2"/>
              <a:buChar char="Ø"/>
              <a:tabLst/>
              <a:defRPr/>
            </a:pP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37" name="テキスト ボックス 36">
            <a:extLst>
              <a:ext uri="{FF2B5EF4-FFF2-40B4-BE49-F238E27FC236}">
                <a16:creationId xmlns:a16="http://schemas.microsoft.com/office/drawing/2014/main" id="{EAA01BB4-5C33-E24C-9FB2-6A1454713E31}"/>
              </a:ext>
            </a:extLst>
          </p:cNvPr>
          <p:cNvSpPr txBox="1"/>
          <p:nvPr/>
        </p:nvSpPr>
        <p:spPr>
          <a:xfrm>
            <a:off x="8075613" y="4739126"/>
            <a:ext cx="3527341" cy="214226"/>
          </a:xfrm>
          <a:prstGeom prst="rect">
            <a:avLst/>
          </a:prstGeom>
          <a:noFill/>
        </p:spPr>
        <p:txBody>
          <a:bodyPr wrap="square" rtlCol="0">
            <a:spAutoFit/>
          </a:bodyPr>
          <a:lstStyle/>
          <a:p>
            <a:pPr marL="171450" marR="0" lvl="0" indent="-171450" algn="l" defTabSz="11310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40" name="角丸四角形 39">
            <a:extLst>
              <a:ext uri="{FF2B5EF4-FFF2-40B4-BE49-F238E27FC236}">
                <a16:creationId xmlns:a16="http://schemas.microsoft.com/office/drawing/2014/main" id="{D2795BB9-BCB5-9147-A44B-FC21A5218785}"/>
              </a:ext>
            </a:extLst>
          </p:cNvPr>
          <p:cNvSpPr/>
          <p:nvPr/>
        </p:nvSpPr>
        <p:spPr>
          <a:xfrm>
            <a:off x="4116389" y="656365"/>
            <a:ext cx="3733650" cy="327046"/>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212"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深層強化学習</a:t>
            </a:r>
            <a:r>
              <a:rPr kumimoji="1" lang="en-US" altLang="ja-JP" sz="1212"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(DQN)</a:t>
            </a:r>
            <a:r>
              <a:rPr kumimoji="1" lang="ja-JP" altLang="en-US" sz="1212"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を用いた実装</a:t>
            </a:r>
            <a:endParaRPr kumimoji="1" lang="ja-JP" altLang="en-US" sz="1212"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1" name="角丸四角形 40">
            <a:extLst>
              <a:ext uri="{FF2B5EF4-FFF2-40B4-BE49-F238E27FC236}">
                <a16:creationId xmlns:a16="http://schemas.microsoft.com/office/drawing/2014/main" id="{589E9D27-2977-3A41-9968-A06DC3B0F123}"/>
              </a:ext>
            </a:extLst>
          </p:cNvPr>
          <p:cNvSpPr/>
          <p:nvPr/>
        </p:nvSpPr>
        <p:spPr>
          <a:xfrm>
            <a:off x="155575" y="3246539"/>
            <a:ext cx="3787251" cy="369115"/>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212"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従来</a:t>
            </a:r>
            <a:r>
              <a:rPr kumimoji="1" lang="en-US" altLang="ja-JP" sz="1212"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 </a:t>
            </a:r>
            <a:r>
              <a:rPr kumimoji="1" lang="ja-JP" altLang="en-US" sz="1212"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システム発話間の整合性を重視した発話選択</a:t>
            </a:r>
            <a:endParaRPr kumimoji="1" lang="ja-JP" altLang="en-US" sz="1212"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 name="角丸四角形 10"/>
          <p:cNvSpPr/>
          <p:nvPr/>
        </p:nvSpPr>
        <p:spPr>
          <a:xfrm>
            <a:off x="137161" y="2377440"/>
            <a:ext cx="2441447" cy="83210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3" name="テキスト ボックス 12"/>
          <p:cNvSpPr txBox="1"/>
          <p:nvPr/>
        </p:nvSpPr>
        <p:spPr>
          <a:xfrm>
            <a:off x="897452" y="2910097"/>
            <a:ext cx="1031051"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深層強化学習</a:t>
            </a:r>
            <a:endParaRPr kumimoji="1" lang="ja-JP" altLang="en-US" sz="1050" b="1" i="0" u="sng" strike="noStrike" kern="1200" cap="none" spc="0" normalizeH="0" baseline="0" noProof="0" dirty="0">
              <a:ln>
                <a:noFill/>
              </a:ln>
              <a:solidFill>
                <a:srgbClr val="FF0000"/>
              </a:solidFill>
              <a:effectLst/>
              <a:uLnTx/>
              <a:uFillTx/>
              <a:latin typeface="Calibri" panose="020F0502020204030204"/>
              <a:ea typeface="游ゴシック" panose="020B0400000000000000" pitchFamily="50" charset="-128"/>
              <a:cs typeface="+mn-cs"/>
            </a:endParaRPr>
          </a:p>
        </p:txBody>
      </p:sp>
      <p:cxnSp>
        <p:nvCxnSpPr>
          <p:cNvPr id="28" name="カギ線コネクタ 27"/>
          <p:cNvCxnSpPr/>
          <p:nvPr/>
        </p:nvCxnSpPr>
        <p:spPr>
          <a:xfrm flipH="1" flipV="1">
            <a:off x="2569465" y="2153707"/>
            <a:ext cx="8389" cy="613148"/>
          </a:xfrm>
          <a:prstGeom prst="bentConnector4">
            <a:avLst>
              <a:gd name="adj1" fmla="val -1824997"/>
              <a:gd name="adj2" fmla="val 10056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7" name="コンテンツ プレースホルダー 27">
            <a:extLst>
              <a:ext uri="{FF2B5EF4-FFF2-40B4-BE49-F238E27FC236}">
                <a16:creationId xmlns:a16="http://schemas.microsoft.com/office/drawing/2014/main" id="{B9725CE1-0FF6-144B-92EF-53E31D93F75C}"/>
              </a:ext>
            </a:extLst>
          </p:cNvPr>
          <p:cNvPicPr>
            <a:picLocks noChangeAspect="1"/>
          </p:cNvPicPr>
          <p:nvPr/>
        </p:nvPicPr>
        <p:blipFill>
          <a:blip r:embed="rId5"/>
          <a:stretch>
            <a:fillRect/>
          </a:stretch>
        </p:blipFill>
        <p:spPr>
          <a:xfrm>
            <a:off x="3735709" y="1754656"/>
            <a:ext cx="472958" cy="472958"/>
          </a:xfrm>
          <a:prstGeom prst="rect">
            <a:avLst/>
          </a:prstGeom>
          <a:scene3d>
            <a:camera prst="orthographicFront">
              <a:rot lat="0" lon="10799999" rev="0"/>
            </a:camera>
            <a:lightRig rig="threePt" dir="t"/>
          </a:scene3d>
        </p:spPr>
      </p:pic>
      <p:pic>
        <p:nvPicPr>
          <p:cNvPr id="48" name="図 47">
            <a:extLst>
              <a:ext uri="{FF2B5EF4-FFF2-40B4-BE49-F238E27FC236}">
                <a16:creationId xmlns:a16="http://schemas.microsoft.com/office/drawing/2014/main" id="{D2D887E1-67ED-7548-B086-EA001CEA3B88}"/>
              </a:ext>
            </a:extLst>
          </p:cNvPr>
          <p:cNvPicPr>
            <a:picLocks noChangeAspect="1"/>
          </p:cNvPicPr>
          <p:nvPr/>
        </p:nvPicPr>
        <p:blipFill>
          <a:blip r:embed="rId6"/>
          <a:stretch>
            <a:fillRect/>
          </a:stretch>
        </p:blipFill>
        <p:spPr>
          <a:xfrm>
            <a:off x="2264425" y="1352025"/>
            <a:ext cx="601591" cy="601591"/>
          </a:xfrm>
          <a:prstGeom prst="rect">
            <a:avLst/>
          </a:prstGeom>
        </p:spPr>
      </p:pic>
      <p:sp>
        <p:nvSpPr>
          <p:cNvPr id="50" name="角丸四角形吹き出し 49">
            <a:extLst>
              <a:ext uri="{FF2B5EF4-FFF2-40B4-BE49-F238E27FC236}">
                <a16:creationId xmlns:a16="http://schemas.microsoft.com/office/drawing/2014/main" id="{6D8E7001-01E9-AF49-AB82-FAF101D338B6}"/>
              </a:ext>
            </a:extLst>
          </p:cNvPr>
          <p:cNvSpPr/>
          <p:nvPr/>
        </p:nvSpPr>
        <p:spPr>
          <a:xfrm rot="10800000" flipH="1" flipV="1">
            <a:off x="2689259" y="1143674"/>
            <a:ext cx="1236790" cy="223733"/>
          </a:xfrm>
          <a:prstGeom prst="wedgeRoundRectCallout">
            <a:avLst>
              <a:gd name="adj1" fmla="val -38942"/>
              <a:gd name="adj2" fmla="val 82441"/>
              <a:gd name="adj3" fmla="val 16667"/>
            </a:avLst>
          </a:prstGeom>
        </p:spPr>
        <p:style>
          <a:lnRef idx="2">
            <a:schemeClr val="dk1"/>
          </a:lnRef>
          <a:fillRef idx="1">
            <a:schemeClr val="lt1"/>
          </a:fillRef>
          <a:effectRef idx="0">
            <a:schemeClr val="dk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150" normalizeH="0" baseline="0" noProof="0" dirty="0" smtClean="0">
                <a:ln>
                  <a:noFill/>
                </a:ln>
                <a:solidFill>
                  <a:prstClr val="black"/>
                </a:solidFill>
                <a:effectLst/>
                <a:uLnTx/>
                <a:uFillTx/>
                <a:latin typeface="Hiragino Sans W3" panose="020B0300000000000000" pitchFamily="34" charset="-128"/>
                <a:ea typeface="Hiragino Sans W3" panose="020B0300000000000000" pitchFamily="34" charset="-128"/>
                <a:cs typeface="+mn-cs"/>
              </a:rPr>
              <a:t>好きなスポーツは？</a:t>
            </a:r>
            <a:endParaRPr kumimoji="1" lang="ja-JP" altLang="en-US" sz="1050" b="0" i="0" u="none" strike="noStrike" kern="1200" cap="none" spc="-150" normalizeH="0" baseline="0" noProof="0" dirty="0">
              <a:ln>
                <a:noFill/>
              </a:ln>
              <a:solidFill>
                <a:prstClr val="black"/>
              </a:solidFill>
              <a:effectLst/>
              <a:uLnTx/>
              <a:uFillTx/>
              <a:latin typeface="Hiragino Sans W3" panose="020B0300000000000000" pitchFamily="34" charset="-128"/>
              <a:ea typeface="Hiragino Sans W3" panose="020B0300000000000000" pitchFamily="34" charset="-128"/>
              <a:cs typeface="+mn-cs"/>
            </a:endParaRPr>
          </a:p>
        </p:txBody>
      </p:sp>
      <p:sp>
        <p:nvSpPr>
          <p:cNvPr id="163" name="角丸四角形 162">
            <a:extLst>
              <a:ext uri="{FF2B5EF4-FFF2-40B4-BE49-F238E27FC236}">
                <a16:creationId xmlns:a16="http://schemas.microsoft.com/office/drawing/2014/main" id="{8AA97DEA-BC05-B549-996F-8F911183A4E6}"/>
              </a:ext>
            </a:extLst>
          </p:cNvPr>
          <p:cNvSpPr/>
          <p:nvPr/>
        </p:nvSpPr>
        <p:spPr>
          <a:xfrm>
            <a:off x="155575" y="5637899"/>
            <a:ext cx="1195053" cy="262475"/>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089"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報酬の与え方</a:t>
            </a:r>
            <a:endParaRPr kumimoji="1" lang="ja-JP" altLang="en-US" sz="1089"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pic>
        <p:nvPicPr>
          <p:cNvPr id="256" name="図 255"/>
          <p:cNvPicPr>
            <a:picLocks noChangeAspect="1"/>
          </p:cNvPicPr>
          <p:nvPr/>
        </p:nvPicPr>
        <p:blipFill rotWithShape="1">
          <a:blip r:embed="rId7" cstate="print">
            <a:extLst>
              <a:ext uri="{28A0092B-C50C-407E-A947-70E740481C1C}">
                <a14:useLocalDpi xmlns:a14="http://schemas.microsoft.com/office/drawing/2010/main" val="0"/>
              </a:ext>
            </a:extLst>
          </a:blip>
          <a:srcRect l="7386" t="8608" r="11087" b="4372"/>
          <a:stretch/>
        </p:blipFill>
        <p:spPr>
          <a:xfrm>
            <a:off x="6217222" y="4771237"/>
            <a:ext cx="1799668" cy="1512118"/>
          </a:xfrm>
          <a:prstGeom prst="rect">
            <a:avLst/>
          </a:prstGeom>
        </p:spPr>
      </p:pic>
      <p:pic>
        <p:nvPicPr>
          <p:cNvPr id="263" name="図 262"/>
          <p:cNvPicPr>
            <a:picLocks noChangeAspect="1"/>
          </p:cNvPicPr>
          <p:nvPr/>
        </p:nvPicPr>
        <p:blipFill rotWithShape="1">
          <a:blip r:embed="rId8" cstate="print">
            <a:extLst>
              <a:ext uri="{28A0092B-C50C-407E-A947-70E740481C1C}">
                <a14:useLocalDpi xmlns:a14="http://schemas.microsoft.com/office/drawing/2010/main" val="0"/>
              </a:ext>
            </a:extLst>
          </a:blip>
          <a:srcRect l="7464" t="9781" r="10150" b="5821"/>
          <a:stretch/>
        </p:blipFill>
        <p:spPr>
          <a:xfrm>
            <a:off x="4269996" y="4800601"/>
            <a:ext cx="1828800" cy="1482754"/>
          </a:xfrm>
          <a:prstGeom prst="rect">
            <a:avLst/>
          </a:prstGeom>
        </p:spPr>
      </p:pic>
      <p:sp>
        <p:nvSpPr>
          <p:cNvPr id="265" name="正方形/長方形 264"/>
          <p:cNvSpPr/>
          <p:nvPr/>
        </p:nvSpPr>
        <p:spPr>
          <a:xfrm>
            <a:off x="3442676" y="4988260"/>
            <a:ext cx="809284" cy="215444"/>
          </a:xfrm>
          <a:prstGeom prst="rect">
            <a:avLst/>
          </a:prstGeom>
          <a:ln w="3175">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ユーザモデル</a:t>
            </a:r>
            <a:endParaRPr kumimoji="1" lang="ja-JP" altLang="en-US" sz="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266" name="正方形/長方形 265"/>
          <p:cNvSpPr/>
          <p:nvPr/>
        </p:nvSpPr>
        <p:spPr>
          <a:xfrm>
            <a:off x="6401371" y="4589253"/>
            <a:ext cx="1266561" cy="215444"/>
          </a:xfrm>
          <a:prstGeom prst="rect">
            <a:avLst/>
          </a:prstGeom>
          <a:ln w="3175">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one-hot</a:t>
            </a:r>
            <a:r>
              <a:rPr kumimoji="1" lang="ja-JP" altLang="en-US"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ベクトルで表現</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43" name="角丸四角形 42">
            <a:extLst>
              <a:ext uri="{FF2B5EF4-FFF2-40B4-BE49-F238E27FC236}">
                <a16:creationId xmlns:a16="http://schemas.microsoft.com/office/drawing/2014/main" id="{4945C063-319F-954D-AF98-7A8F3F08BAAC}"/>
              </a:ext>
            </a:extLst>
          </p:cNvPr>
          <p:cNvSpPr/>
          <p:nvPr/>
        </p:nvSpPr>
        <p:spPr>
          <a:xfrm>
            <a:off x="8075613" y="5038943"/>
            <a:ext cx="1991177" cy="204177"/>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089"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対話例と破綻数による評価</a:t>
            </a:r>
            <a:endParaRPr kumimoji="1" lang="ja-JP" altLang="en-US" sz="1089"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mc:AlternateContent xmlns:mc="http://schemas.openxmlformats.org/markup-compatibility/2006" xmlns:a14="http://schemas.microsoft.com/office/drawing/2010/main">
        <mc:Choice Requires="a14">
          <p:sp>
            <p:nvSpPr>
              <p:cNvPr id="295" name="テキスト ボックス 294">
                <a:extLst>
                  <a:ext uri="{FF2B5EF4-FFF2-40B4-BE49-F238E27FC236}">
                    <a16:creationId xmlns:a16="http://schemas.microsoft.com/office/drawing/2014/main" id="{8F5EAAAF-C24B-AC44-8A4B-CD72BDA3D724}"/>
                  </a:ext>
                </a:extLst>
              </p:cNvPr>
              <p:cNvSpPr txBox="1"/>
              <p:nvPr/>
            </p:nvSpPr>
            <p:spPr>
              <a:xfrm>
                <a:off x="4112546" y="1070578"/>
                <a:ext cx="3966908" cy="887807"/>
              </a:xfrm>
              <a:prstGeom prst="rect">
                <a:avLst/>
              </a:prstGeom>
              <a:noFill/>
            </p:spPr>
            <p:txBody>
              <a:bodyPr wrap="square" rtlCol="0">
                <a:spAutoFit/>
              </a:bodyPr>
              <a:lstStyle/>
              <a:p>
                <a:pPr marL="171450" marR="0" lvl="0" indent="-171450" algn="l" defTabSz="113108"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Q</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学習</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Q</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値を</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1</a:t>
                </a:r>
                <a:r>
                  <a:rPr lang="ja-JP" altLang="en-US" sz="792" b="1" dirty="0">
                    <a:solidFill>
                      <a:prstClr val="black"/>
                    </a:solidFill>
                    <a:latin typeface="Calibri" panose="020F0502020204030204"/>
                    <a:ea typeface="游ゴシック" panose="020B0400000000000000" pitchFamily="50" charset="-128"/>
                  </a:rPr>
                  <a:t>ターン</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ごとに更新</a:t>
                </a:r>
                <a:endParaRPr kumimoji="0" lang="en-US" altLang="ja-JP" sz="8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249388" lvl="1" indent="-88366" defTabSz="685754">
                  <a:buFont typeface="Wingdings" pitchFamily="2" charset="2"/>
                  <a:buChar char="Ø"/>
                  <a:defRPr/>
                </a:pPr>
                <a:r>
                  <a:rPr kumimoji="0" lang="ja-JP" altLang="en-US" sz="800" b="1" dirty="0" smtClean="0">
                    <a:solidFill>
                      <a:prstClr val="black"/>
                    </a:solidFill>
                  </a:rPr>
                  <a:t>更新式</a:t>
                </a:r>
                <a:r>
                  <a:rPr kumimoji="0" lang="en-US" altLang="ja-JP" sz="800" b="1" dirty="0" smtClean="0">
                    <a:solidFill>
                      <a:prstClr val="black"/>
                    </a:solidFill>
                  </a:rPr>
                  <a:t>: </a:t>
                </a:r>
                <a14:m>
                  <m:oMath xmlns:m="http://schemas.openxmlformats.org/officeDocument/2006/math">
                    <m:r>
                      <a:rPr kumimoji="0" lang="en-US" altLang="ja-JP" sz="800" b="1" dirty="0">
                        <a:solidFill>
                          <a:prstClr val="black"/>
                        </a:solidFill>
                        <a:latin typeface="Cambria Math" panose="02040503050406030204" pitchFamily="18" charset="0"/>
                      </a:rPr>
                      <m:t>𝐐</m:t>
                    </m:r>
                    <m:d>
                      <m:dPr>
                        <m:ctrlPr>
                          <a:rPr kumimoji="0" lang="pt-BR" altLang="ja-JP" sz="800" b="1" i="1" dirty="0">
                            <a:solidFill>
                              <a:prstClr val="black"/>
                            </a:solidFill>
                            <a:latin typeface="Cambria Math" panose="02040503050406030204" pitchFamily="18" charset="0"/>
                          </a:rPr>
                        </m:ctrlPr>
                      </m:dPr>
                      <m:e>
                        <m:sSub>
                          <m:sSubPr>
                            <m:ctrlPr>
                              <a:rPr kumimoji="0" lang="en-US" altLang="ja-JP" sz="800" b="1" i="1" dirty="0">
                                <a:solidFill>
                                  <a:prstClr val="black"/>
                                </a:solidFill>
                                <a:latin typeface="Cambria Math" panose="02040503050406030204" pitchFamily="18" charset="0"/>
                              </a:rPr>
                            </m:ctrlPr>
                          </m:sSubPr>
                          <m:e>
                            <m:r>
                              <a:rPr kumimoji="0" lang="pt-BR" altLang="ja-JP" sz="800" b="1" i="1" dirty="0">
                                <a:solidFill>
                                  <a:prstClr val="black"/>
                                </a:solidFill>
                                <a:latin typeface="Cambria Math" panose="02040503050406030204" pitchFamily="18" charset="0"/>
                              </a:rPr>
                              <m:t>𝒔</m:t>
                            </m:r>
                          </m:e>
                          <m:sub>
                            <m:r>
                              <a:rPr kumimoji="0" lang="pt-BR" altLang="ja-JP" sz="800" b="1" i="1" dirty="0">
                                <a:solidFill>
                                  <a:prstClr val="black"/>
                                </a:solidFill>
                                <a:latin typeface="Cambria Math" panose="02040503050406030204" pitchFamily="18" charset="0"/>
                              </a:rPr>
                              <m:t>𝒕</m:t>
                            </m:r>
                            <m:r>
                              <a:rPr kumimoji="0" lang="en-US" altLang="ja-JP" sz="800" b="1" i="1" dirty="0">
                                <a:solidFill>
                                  <a:prstClr val="black"/>
                                </a:solidFill>
                                <a:latin typeface="Cambria Math" panose="02040503050406030204" pitchFamily="18" charset="0"/>
                              </a:rPr>
                              <m:t>+</m:t>
                            </m:r>
                            <m:r>
                              <a:rPr kumimoji="0" lang="en-US" altLang="ja-JP" sz="800" b="1" i="1" dirty="0">
                                <a:solidFill>
                                  <a:prstClr val="black"/>
                                </a:solidFill>
                                <a:latin typeface="Cambria Math" panose="02040503050406030204" pitchFamily="18" charset="0"/>
                              </a:rPr>
                              <m:t>𝟏</m:t>
                            </m:r>
                          </m:sub>
                        </m:sSub>
                        <m:r>
                          <a:rPr kumimoji="0" lang="pt-BR" altLang="ja-JP" sz="800" b="1" i="1" dirty="0">
                            <a:solidFill>
                              <a:prstClr val="black"/>
                            </a:solidFill>
                            <a:latin typeface="Cambria Math" panose="02040503050406030204" pitchFamily="18" charset="0"/>
                          </a:rPr>
                          <m:t>,</m:t>
                        </m:r>
                        <m:sSub>
                          <m:sSubPr>
                            <m:ctrlPr>
                              <a:rPr kumimoji="0" lang="en-US" altLang="ja-JP" sz="800" b="1" i="1" dirty="0">
                                <a:solidFill>
                                  <a:prstClr val="black"/>
                                </a:solidFill>
                                <a:latin typeface="Cambria Math" panose="02040503050406030204" pitchFamily="18" charset="0"/>
                              </a:rPr>
                            </m:ctrlPr>
                          </m:sSubPr>
                          <m:e>
                            <m:r>
                              <a:rPr kumimoji="0" lang="pt-BR" altLang="ja-JP" sz="800" b="1" i="1" dirty="0">
                                <a:solidFill>
                                  <a:prstClr val="black"/>
                                </a:solidFill>
                                <a:latin typeface="Cambria Math" panose="02040503050406030204" pitchFamily="18" charset="0"/>
                              </a:rPr>
                              <m:t>𝒂</m:t>
                            </m:r>
                          </m:e>
                          <m:sub>
                            <m:r>
                              <a:rPr kumimoji="0" lang="pt-BR" altLang="ja-JP" sz="800" b="1" i="1" dirty="0">
                                <a:solidFill>
                                  <a:prstClr val="black"/>
                                </a:solidFill>
                                <a:latin typeface="Cambria Math" panose="02040503050406030204" pitchFamily="18" charset="0"/>
                              </a:rPr>
                              <m:t>𝒕</m:t>
                            </m:r>
                            <m:r>
                              <a:rPr kumimoji="0" lang="en-US" altLang="ja-JP" sz="800" b="1" i="1" dirty="0">
                                <a:solidFill>
                                  <a:prstClr val="black"/>
                                </a:solidFill>
                                <a:latin typeface="Cambria Math" panose="02040503050406030204" pitchFamily="18" charset="0"/>
                              </a:rPr>
                              <m:t>+</m:t>
                            </m:r>
                            <m:r>
                              <a:rPr kumimoji="0" lang="en-US" altLang="ja-JP" sz="800" b="1" i="1" dirty="0">
                                <a:solidFill>
                                  <a:prstClr val="black"/>
                                </a:solidFill>
                                <a:latin typeface="Cambria Math" panose="02040503050406030204" pitchFamily="18" charset="0"/>
                              </a:rPr>
                              <m:t>𝟏</m:t>
                            </m:r>
                          </m:sub>
                        </m:sSub>
                      </m:e>
                    </m:d>
                    <m:r>
                      <a:rPr kumimoji="0" lang="pt-BR" altLang="ja-JP" sz="800" b="1" i="1" dirty="0">
                        <a:solidFill>
                          <a:prstClr val="black"/>
                        </a:solidFill>
                        <a:latin typeface="Cambria Math" panose="02040503050406030204" pitchFamily="18" charset="0"/>
                      </a:rPr>
                      <m:t>=</m:t>
                    </m:r>
                    <m:r>
                      <a:rPr kumimoji="0" lang="en-US" altLang="ja-JP" sz="800" b="1" i="1" dirty="0">
                        <a:solidFill>
                          <a:prstClr val="black"/>
                        </a:solidFill>
                        <a:latin typeface="Cambria Math" panose="02040503050406030204" pitchFamily="18" charset="0"/>
                      </a:rPr>
                      <m:t>𝑸</m:t>
                    </m:r>
                    <m:d>
                      <m:dPr>
                        <m:ctrlPr>
                          <a:rPr kumimoji="0" lang="en-US" altLang="ja-JP" sz="800" b="1" i="1" dirty="0">
                            <a:solidFill>
                              <a:prstClr val="black"/>
                            </a:solidFill>
                            <a:latin typeface="Cambria Math" panose="02040503050406030204" pitchFamily="18" charset="0"/>
                          </a:rPr>
                        </m:ctrlPr>
                      </m:dPr>
                      <m:e>
                        <m:sSub>
                          <m:sSubPr>
                            <m:ctrlPr>
                              <a:rPr kumimoji="0" lang="en-US" altLang="ja-JP" sz="800" b="1" i="1" dirty="0">
                                <a:solidFill>
                                  <a:prstClr val="black"/>
                                </a:solidFill>
                                <a:latin typeface="Cambria Math" panose="02040503050406030204" pitchFamily="18" charset="0"/>
                              </a:rPr>
                            </m:ctrlPr>
                          </m:sSubPr>
                          <m:e>
                            <m:r>
                              <a:rPr kumimoji="0" lang="en-US" altLang="ja-JP" sz="800" b="1" i="1" dirty="0">
                                <a:solidFill>
                                  <a:prstClr val="black"/>
                                </a:solidFill>
                                <a:latin typeface="Cambria Math" panose="02040503050406030204" pitchFamily="18" charset="0"/>
                              </a:rPr>
                              <m:t>𝒔</m:t>
                            </m:r>
                          </m:e>
                          <m:sub>
                            <m:r>
                              <a:rPr kumimoji="0" lang="en-US" altLang="ja-JP" sz="800" b="1" i="1" dirty="0">
                                <a:solidFill>
                                  <a:prstClr val="black"/>
                                </a:solidFill>
                                <a:latin typeface="Cambria Math" panose="02040503050406030204" pitchFamily="18" charset="0"/>
                              </a:rPr>
                              <m:t>𝒕</m:t>
                            </m:r>
                          </m:sub>
                        </m:sSub>
                        <m:r>
                          <a:rPr kumimoji="0" lang="en-US" altLang="ja-JP" sz="800" b="1" i="1" dirty="0">
                            <a:solidFill>
                              <a:prstClr val="black"/>
                            </a:solidFill>
                            <a:latin typeface="Cambria Math" panose="02040503050406030204" pitchFamily="18" charset="0"/>
                          </a:rPr>
                          <m:t>, </m:t>
                        </m:r>
                        <m:sSub>
                          <m:sSubPr>
                            <m:ctrlPr>
                              <a:rPr kumimoji="0" lang="en-US" altLang="ja-JP" sz="800" b="1" i="1" dirty="0">
                                <a:solidFill>
                                  <a:prstClr val="black"/>
                                </a:solidFill>
                                <a:latin typeface="Cambria Math" panose="02040503050406030204" pitchFamily="18" charset="0"/>
                              </a:rPr>
                            </m:ctrlPr>
                          </m:sSubPr>
                          <m:e>
                            <m:r>
                              <a:rPr kumimoji="0" lang="en-US" altLang="ja-JP" sz="800" b="1" i="1" dirty="0">
                                <a:solidFill>
                                  <a:prstClr val="black"/>
                                </a:solidFill>
                                <a:latin typeface="Cambria Math" panose="02040503050406030204" pitchFamily="18" charset="0"/>
                              </a:rPr>
                              <m:t>𝒂</m:t>
                            </m:r>
                          </m:e>
                          <m:sub>
                            <m:r>
                              <a:rPr kumimoji="0" lang="en-US" altLang="ja-JP" sz="800" b="1" i="1" dirty="0">
                                <a:solidFill>
                                  <a:prstClr val="black"/>
                                </a:solidFill>
                                <a:latin typeface="Cambria Math" panose="02040503050406030204" pitchFamily="18" charset="0"/>
                              </a:rPr>
                              <m:t>𝒕</m:t>
                            </m:r>
                          </m:sub>
                        </m:sSub>
                      </m:e>
                    </m:d>
                    <m:r>
                      <a:rPr kumimoji="0" lang="en-US" altLang="ja-JP" sz="800" b="1" i="1" dirty="0">
                        <a:solidFill>
                          <a:prstClr val="black"/>
                        </a:solidFill>
                        <a:latin typeface="Cambria Math" panose="02040503050406030204" pitchFamily="18" charset="0"/>
                      </a:rPr>
                      <m:t>+</m:t>
                    </m:r>
                    <m:r>
                      <a:rPr kumimoji="0" lang="en-US" altLang="ja-JP" sz="800" b="1" i="1" dirty="0">
                        <a:solidFill>
                          <a:prstClr val="black"/>
                        </a:solidFill>
                        <a:latin typeface="Cambria Math" panose="02040503050406030204" pitchFamily="18" charset="0"/>
                      </a:rPr>
                      <m:t>𝜶</m:t>
                    </m:r>
                    <m:d>
                      <m:dPr>
                        <m:ctrlPr>
                          <a:rPr kumimoji="0" lang="en-US" altLang="ja-JP" sz="800" b="1" i="1" dirty="0">
                            <a:solidFill>
                              <a:prstClr val="black"/>
                            </a:solidFill>
                            <a:latin typeface="Cambria Math" panose="02040503050406030204" pitchFamily="18" charset="0"/>
                          </a:rPr>
                        </m:ctrlPr>
                      </m:dPr>
                      <m:e>
                        <m:sSub>
                          <m:sSubPr>
                            <m:ctrlPr>
                              <a:rPr kumimoji="0" lang="pt-BR" altLang="ja-JP" sz="800" b="1" i="1" dirty="0">
                                <a:solidFill>
                                  <a:prstClr val="black"/>
                                </a:solidFill>
                                <a:latin typeface="Cambria Math" panose="02040503050406030204" pitchFamily="18" charset="0"/>
                              </a:rPr>
                            </m:ctrlPr>
                          </m:sSubPr>
                          <m:e>
                            <m:r>
                              <a:rPr kumimoji="0" lang="pt-BR" altLang="ja-JP" sz="800" b="1" i="1" dirty="0">
                                <a:solidFill>
                                  <a:prstClr val="black"/>
                                </a:solidFill>
                                <a:latin typeface="Cambria Math" panose="02040503050406030204" pitchFamily="18" charset="0"/>
                              </a:rPr>
                              <m:t>𝒓</m:t>
                            </m:r>
                          </m:e>
                          <m:sub>
                            <m:r>
                              <a:rPr kumimoji="0" lang="pt-BR" altLang="ja-JP" sz="800" b="1" i="1" dirty="0">
                                <a:solidFill>
                                  <a:prstClr val="black"/>
                                </a:solidFill>
                                <a:latin typeface="Cambria Math" panose="02040503050406030204" pitchFamily="18" charset="0"/>
                              </a:rPr>
                              <m:t>𝒕</m:t>
                            </m:r>
                            <m:r>
                              <a:rPr kumimoji="0" lang="pt-BR" altLang="ja-JP" sz="800" b="1" i="1" dirty="0">
                                <a:solidFill>
                                  <a:prstClr val="black"/>
                                </a:solidFill>
                                <a:latin typeface="Cambria Math" panose="02040503050406030204" pitchFamily="18" charset="0"/>
                              </a:rPr>
                              <m:t>+</m:t>
                            </m:r>
                            <m:r>
                              <a:rPr kumimoji="0" lang="pt-BR" altLang="ja-JP" sz="800" b="1" i="1" dirty="0">
                                <a:solidFill>
                                  <a:prstClr val="black"/>
                                </a:solidFill>
                                <a:latin typeface="Cambria Math" panose="02040503050406030204" pitchFamily="18" charset="0"/>
                              </a:rPr>
                              <m:t>𝟏</m:t>
                            </m:r>
                          </m:sub>
                        </m:sSub>
                        <m:r>
                          <a:rPr kumimoji="0" lang="pt-BR" altLang="ja-JP" sz="800" b="1" i="1" dirty="0">
                            <a:solidFill>
                              <a:prstClr val="black"/>
                            </a:solidFill>
                            <a:latin typeface="Cambria Math" panose="02040503050406030204" pitchFamily="18" charset="0"/>
                          </a:rPr>
                          <m:t>+</m:t>
                        </m:r>
                        <m:r>
                          <a:rPr kumimoji="0" lang="en-US" altLang="ja-JP" sz="800" b="1" i="1" dirty="0">
                            <a:solidFill>
                              <a:prstClr val="black"/>
                            </a:solidFill>
                            <a:latin typeface="Cambria Math" panose="02040503050406030204" pitchFamily="18" charset="0"/>
                          </a:rPr>
                          <m:t>𝜸</m:t>
                        </m:r>
                        <m:r>
                          <a:rPr kumimoji="0" lang="pt-BR" altLang="ja-JP" sz="800" b="1" i="1" dirty="0">
                            <a:solidFill>
                              <a:prstClr val="black"/>
                            </a:solidFill>
                            <a:latin typeface="Cambria Math" panose="02040503050406030204" pitchFamily="18" charset="0"/>
                          </a:rPr>
                          <m:t>∗</m:t>
                        </m:r>
                        <m:func>
                          <m:funcPr>
                            <m:ctrlPr>
                              <a:rPr kumimoji="0" lang="en-US" altLang="ja-JP" sz="800" b="1" i="1" dirty="0">
                                <a:solidFill>
                                  <a:prstClr val="black"/>
                                </a:solidFill>
                                <a:latin typeface="Cambria Math" panose="02040503050406030204" pitchFamily="18" charset="0"/>
                              </a:rPr>
                            </m:ctrlPr>
                          </m:funcPr>
                          <m:fName>
                            <m:limLow>
                              <m:limLowPr>
                                <m:ctrlPr>
                                  <a:rPr kumimoji="0" lang="en-US" altLang="ja-JP" sz="800" b="1" i="1" dirty="0">
                                    <a:solidFill>
                                      <a:prstClr val="black"/>
                                    </a:solidFill>
                                    <a:latin typeface="Cambria Math" panose="02040503050406030204" pitchFamily="18" charset="0"/>
                                  </a:rPr>
                                </m:ctrlPr>
                              </m:limLowPr>
                              <m:e>
                                <m:r>
                                  <m:rPr>
                                    <m:sty m:val="p"/>
                                  </m:rPr>
                                  <a:rPr kumimoji="0" lang="pt-BR" altLang="ja-JP" sz="800" dirty="0">
                                    <a:solidFill>
                                      <a:prstClr val="black"/>
                                    </a:solidFill>
                                    <a:latin typeface="Cambria Math" panose="02040503050406030204" pitchFamily="18" charset="0"/>
                                  </a:rPr>
                                  <m:t>max</m:t>
                                </m:r>
                              </m:e>
                              <m:lim>
                                <m:r>
                                  <a:rPr kumimoji="0" lang="en-US" altLang="ja-JP" sz="800" b="1" i="1" dirty="0">
                                    <a:solidFill>
                                      <a:prstClr val="black"/>
                                    </a:solidFill>
                                    <a:latin typeface="Cambria Math" panose="02040503050406030204" pitchFamily="18" charset="0"/>
                                  </a:rPr>
                                  <m:t>𝒂</m:t>
                                </m:r>
                              </m:lim>
                            </m:limLow>
                          </m:fName>
                          <m:e>
                            <m:r>
                              <a:rPr kumimoji="0" lang="en-US" altLang="ja-JP" sz="800" b="1" i="1" dirty="0">
                                <a:solidFill>
                                  <a:prstClr val="black"/>
                                </a:solidFill>
                                <a:latin typeface="Cambria Math" panose="02040503050406030204" pitchFamily="18" charset="0"/>
                              </a:rPr>
                              <m:t>(</m:t>
                            </m:r>
                            <m:r>
                              <a:rPr kumimoji="0" lang="pt-BR" altLang="ja-JP" sz="800" b="1" i="1" dirty="0">
                                <a:solidFill>
                                  <a:prstClr val="black"/>
                                </a:solidFill>
                                <a:latin typeface="Cambria Math" panose="02040503050406030204" pitchFamily="18" charset="0"/>
                              </a:rPr>
                              <m:t>𝑸</m:t>
                            </m:r>
                            <m:d>
                              <m:dPr>
                                <m:ctrlPr>
                                  <a:rPr kumimoji="0" lang="pt-BR" altLang="ja-JP" sz="800" b="1" i="1" dirty="0">
                                    <a:solidFill>
                                      <a:prstClr val="black"/>
                                    </a:solidFill>
                                    <a:latin typeface="Cambria Math" panose="02040503050406030204" pitchFamily="18" charset="0"/>
                                  </a:rPr>
                                </m:ctrlPr>
                              </m:dPr>
                              <m:e>
                                <m:sSub>
                                  <m:sSubPr>
                                    <m:ctrlPr>
                                      <a:rPr kumimoji="0" lang="pt-BR" altLang="ja-JP" sz="800" b="1" i="1" dirty="0">
                                        <a:solidFill>
                                          <a:prstClr val="black"/>
                                        </a:solidFill>
                                        <a:latin typeface="Cambria Math" panose="02040503050406030204" pitchFamily="18" charset="0"/>
                                      </a:rPr>
                                    </m:ctrlPr>
                                  </m:sSubPr>
                                  <m:e>
                                    <m:r>
                                      <a:rPr kumimoji="0" lang="pt-BR" altLang="ja-JP" sz="800" b="1" i="1" dirty="0">
                                        <a:solidFill>
                                          <a:prstClr val="black"/>
                                        </a:solidFill>
                                        <a:latin typeface="Cambria Math" panose="02040503050406030204" pitchFamily="18" charset="0"/>
                                      </a:rPr>
                                      <m:t>𝒔</m:t>
                                    </m:r>
                                  </m:e>
                                  <m:sub>
                                    <m:r>
                                      <a:rPr kumimoji="0" lang="pt-BR" altLang="ja-JP" sz="800" b="1" i="1" dirty="0">
                                        <a:solidFill>
                                          <a:prstClr val="black"/>
                                        </a:solidFill>
                                        <a:latin typeface="Cambria Math" panose="02040503050406030204" pitchFamily="18" charset="0"/>
                                      </a:rPr>
                                      <m:t>𝒕</m:t>
                                    </m:r>
                                    <m:r>
                                      <a:rPr kumimoji="0" lang="pt-BR" altLang="ja-JP" sz="800" b="1" i="1" dirty="0">
                                        <a:solidFill>
                                          <a:prstClr val="black"/>
                                        </a:solidFill>
                                        <a:latin typeface="Cambria Math" panose="02040503050406030204" pitchFamily="18" charset="0"/>
                                      </a:rPr>
                                      <m:t>+</m:t>
                                    </m:r>
                                    <m:r>
                                      <a:rPr kumimoji="0" lang="pt-BR" altLang="ja-JP" sz="800" b="1" i="1" dirty="0">
                                        <a:solidFill>
                                          <a:prstClr val="black"/>
                                        </a:solidFill>
                                        <a:latin typeface="Cambria Math" panose="02040503050406030204" pitchFamily="18" charset="0"/>
                                      </a:rPr>
                                      <m:t>𝟏</m:t>
                                    </m:r>
                                  </m:sub>
                                </m:sSub>
                                <m:r>
                                  <a:rPr kumimoji="0" lang="pt-BR" altLang="ja-JP" sz="800" b="1" i="1" dirty="0">
                                    <a:solidFill>
                                      <a:prstClr val="black"/>
                                    </a:solidFill>
                                    <a:latin typeface="Cambria Math" panose="02040503050406030204" pitchFamily="18" charset="0"/>
                                  </a:rPr>
                                  <m:t>,</m:t>
                                </m:r>
                                <m:r>
                                  <a:rPr kumimoji="0" lang="pt-BR" altLang="ja-JP" sz="800" b="1" i="1" dirty="0">
                                    <a:solidFill>
                                      <a:prstClr val="black"/>
                                    </a:solidFill>
                                    <a:latin typeface="Cambria Math" panose="02040503050406030204" pitchFamily="18" charset="0"/>
                                  </a:rPr>
                                  <m:t>𝒂</m:t>
                                </m:r>
                              </m:e>
                            </m:d>
                            <m:r>
                              <a:rPr kumimoji="0" lang="pt-BR" altLang="ja-JP" sz="800" b="1" i="1" dirty="0">
                                <a:solidFill>
                                  <a:prstClr val="black"/>
                                </a:solidFill>
                                <a:latin typeface="Cambria Math" panose="02040503050406030204" pitchFamily="18" charset="0"/>
                              </a:rPr>
                              <m:t>−</m:t>
                            </m:r>
                            <m:r>
                              <a:rPr kumimoji="0" lang="pt-BR" altLang="ja-JP" sz="800" b="1" i="1" dirty="0">
                                <a:solidFill>
                                  <a:prstClr val="black"/>
                                </a:solidFill>
                                <a:latin typeface="Cambria Math" panose="02040503050406030204" pitchFamily="18" charset="0"/>
                              </a:rPr>
                              <m:t>𝑸</m:t>
                            </m:r>
                            <m:d>
                              <m:dPr>
                                <m:ctrlPr>
                                  <a:rPr kumimoji="0" lang="pt-BR" altLang="ja-JP" sz="800" b="1" i="1" dirty="0">
                                    <a:solidFill>
                                      <a:prstClr val="black"/>
                                    </a:solidFill>
                                    <a:latin typeface="Cambria Math" panose="02040503050406030204" pitchFamily="18" charset="0"/>
                                  </a:rPr>
                                </m:ctrlPr>
                              </m:dPr>
                              <m:e>
                                <m:sSub>
                                  <m:sSubPr>
                                    <m:ctrlPr>
                                      <a:rPr kumimoji="0" lang="pt-BR" altLang="ja-JP" sz="800" b="1" i="1" dirty="0">
                                        <a:solidFill>
                                          <a:prstClr val="black"/>
                                        </a:solidFill>
                                        <a:latin typeface="Cambria Math" panose="02040503050406030204" pitchFamily="18" charset="0"/>
                                      </a:rPr>
                                    </m:ctrlPr>
                                  </m:sSubPr>
                                  <m:e>
                                    <m:r>
                                      <a:rPr kumimoji="0" lang="pt-BR" altLang="ja-JP" sz="800" b="1" i="1" dirty="0">
                                        <a:solidFill>
                                          <a:prstClr val="black"/>
                                        </a:solidFill>
                                        <a:latin typeface="Cambria Math" panose="02040503050406030204" pitchFamily="18" charset="0"/>
                                      </a:rPr>
                                      <m:t>𝒔</m:t>
                                    </m:r>
                                  </m:e>
                                  <m:sub>
                                    <m:r>
                                      <a:rPr kumimoji="0" lang="pt-BR" altLang="ja-JP" sz="800" b="1" i="1" dirty="0">
                                        <a:solidFill>
                                          <a:prstClr val="black"/>
                                        </a:solidFill>
                                        <a:latin typeface="Cambria Math" panose="02040503050406030204" pitchFamily="18" charset="0"/>
                                      </a:rPr>
                                      <m:t>𝒕</m:t>
                                    </m:r>
                                  </m:sub>
                                </m:sSub>
                                <m:r>
                                  <a:rPr kumimoji="0" lang="pt-BR" altLang="ja-JP" sz="800" b="1" i="1" dirty="0">
                                    <a:solidFill>
                                      <a:prstClr val="black"/>
                                    </a:solidFill>
                                    <a:latin typeface="Cambria Math" panose="02040503050406030204" pitchFamily="18" charset="0"/>
                                  </a:rPr>
                                  <m:t>,</m:t>
                                </m:r>
                                <m:sSub>
                                  <m:sSubPr>
                                    <m:ctrlPr>
                                      <a:rPr kumimoji="0" lang="pt-BR" altLang="ja-JP" sz="800" b="1" i="1" dirty="0">
                                        <a:solidFill>
                                          <a:prstClr val="black"/>
                                        </a:solidFill>
                                        <a:latin typeface="Cambria Math" panose="02040503050406030204" pitchFamily="18" charset="0"/>
                                      </a:rPr>
                                    </m:ctrlPr>
                                  </m:sSubPr>
                                  <m:e>
                                    <m:r>
                                      <a:rPr kumimoji="0" lang="pt-BR" altLang="ja-JP" sz="800" b="1" i="1" dirty="0">
                                        <a:solidFill>
                                          <a:prstClr val="black"/>
                                        </a:solidFill>
                                        <a:latin typeface="Cambria Math" panose="02040503050406030204" pitchFamily="18" charset="0"/>
                                      </a:rPr>
                                      <m:t>𝒂</m:t>
                                    </m:r>
                                  </m:e>
                                  <m:sub>
                                    <m:r>
                                      <a:rPr kumimoji="0" lang="pt-BR" altLang="ja-JP" sz="800" b="1" i="1" dirty="0">
                                        <a:solidFill>
                                          <a:prstClr val="black"/>
                                        </a:solidFill>
                                        <a:latin typeface="Cambria Math" panose="02040503050406030204" pitchFamily="18" charset="0"/>
                                      </a:rPr>
                                      <m:t>𝒕</m:t>
                                    </m:r>
                                  </m:sub>
                                </m:sSub>
                              </m:e>
                            </m:d>
                          </m:e>
                        </m:func>
                      </m:e>
                    </m:d>
                  </m:oMath>
                </a14:m>
                <a:endParaRPr kumimoji="0" lang="en-US" altLang="ja-JP" sz="8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endParaRPr>
              </a:p>
              <a:p>
                <a:pPr marL="161022" lvl="1" defTabSz="685754">
                  <a:defRPr/>
                </a:pPr>
                <a14:m>
                  <m:oMath xmlns:m="http://schemas.openxmlformats.org/officeDocument/2006/math">
                    <m:r>
                      <a:rPr kumimoji="0" lang="ja-JP" altLang="en-US" sz="800" b="1" dirty="0">
                        <a:solidFill>
                          <a:prstClr val="black"/>
                        </a:solidFill>
                        <a:latin typeface="Cambria Math" panose="02040503050406030204" pitchFamily="18" charset="0"/>
                      </a:rPr>
                      <m:t>　</m:t>
                    </m:r>
                    <m:r>
                      <a:rPr lang="en-US" altLang="ja-JP" sz="800" b="1" i="1" dirty="0">
                        <a:solidFill>
                          <a:prstClr val="black"/>
                        </a:solidFill>
                        <a:latin typeface="Cambria Math" panose="02040503050406030204" pitchFamily="18" charset="0"/>
                      </a:rPr>
                      <m:t>− </m:t>
                    </m:r>
                    <m:r>
                      <a:rPr lang="en-US" altLang="ja-JP" sz="800" b="1" i="1" dirty="0">
                        <a:solidFill>
                          <a:prstClr val="black"/>
                        </a:solidFill>
                        <a:latin typeface="Cambria Math" panose="02040503050406030204" pitchFamily="18" charset="0"/>
                      </a:rPr>
                      <m:t>𝒕</m:t>
                    </m:r>
                    <m:r>
                      <a:rPr lang="en-US" altLang="ja-JP" sz="800" b="1" i="1" dirty="0">
                        <a:solidFill>
                          <a:prstClr val="black"/>
                        </a:solidFill>
                        <a:latin typeface="Cambria Math" panose="02040503050406030204" pitchFamily="18" charset="0"/>
                      </a:rPr>
                      <m:t>: </m:t>
                    </m:r>
                    <m:r>
                      <a:rPr lang="ja-JP" altLang="en-US" sz="800" b="1" i="1" dirty="0">
                        <a:solidFill>
                          <a:prstClr val="black"/>
                        </a:solidFill>
                        <a:latin typeface="Cambria Math" panose="02040503050406030204" pitchFamily="18" charset="0"/>
                      </a:rPr>
                      <m:t>現在のターン　</m:t>
                    </m:r>
                    <m:r>
                      <a:rPr lang="en-US" altLang="ja-JP" sz="800" b="1" i="1" dirty="0">
                        <a:solidFill>
                          <a:prstClr val="black"/>
                        </a:solidFill>
                        <a:latin typeface="Cambria Math" panose="02040503050406030204" pitchFamily="18" charset="0"/>
                      </a:rPr>
                      <m:t>𝒕</m:t>
                    </m:r>
                    <m:r>
                      <a:rPr lang="en-US" altLang="ja-JP" sz="800" b="1" i="1" dirty="0">
                        <a:solidFill>
                          <a:prstClr val="black"/>
                        </a:solidFill>
                        <a:latin typeface="Cambria Math" panose="02040503050406030204" pitchFamily="18" charset="0"/>
                      </a:rPr>
                      <m:t>+</m:t>
                    </m:r>
                    <m:r>
                      <a:rPr lang="en-US" altLang="ja-JP" sz="800" b="1" i="1" dirty="0">
                        <a:solidFill>
                          <a:prstClr val="black"/>
                        </a:solidFill>
                        <a:latin typeface="Cambria Math" panose="02040503050406030204" pitchFamily="18" charset="0"/>
                      </a:rPr>
                      <m:t>𝟏</m:t>
                    </m:r>
                    <m:r>
                      <a:rPr lang="en-US" altLang="ja-JP" sz="800" b="1" i="1" dirty="0">
                        <a:solidFill>
                          <a:prstClr val="black"/>
                        </a:solidFill>
                        <a:latin typeface="Cambria Math" panose="02040503050406030204" pitchFamily="18" charset="0"/>
                      </a:rPr>
                      <m:t>: </m:t>
                    </m:r>
                    <m:r>
                      <a:rPr lang="ja-JP" altLang="en-US" sz="800" b="1" i="1" dirty="0">
                        <a:solidFill>
                          <a:prstClr val="black"/>
                        </a:solidFill>
                        <a:latin typeface="Cambria Math" panose="02040503050406030204" pitchFamily="18" charset="0"/>
                      </a:rPr>
                      <m:t>次のターン</m:t>
                    </m:r>
                    <m:r>
                      <a:rPr lang="en-US" altLang="ja-JP" sz="800" b="1" i="1" dirty="0">
                        <a:solidFill>
                          <a:prstClr val="black"/>
                        </a:solidFill>
                        <a:latin typeface="Cambria Math" panose="02040503050406030204" pitchFamily="18" charset="0"/>
                      </a:rPr>
                      <m:t>    </m:t>
                    </m:r>
                    <m:r>
                      <a:rPr lang="en-US" altLang="ja-JP" sz="800" b="1" i="1" dirty="0">
                        <a:solidFill>
                          <a:prstClr val="black"/>
                        </a:solidFill>
                        <a:latin typeface="Cambria Math" panose="02040503050406030204" pitchFamily="18" charset="0"/>
                      </a:rPr>
                      <m:t>𝜸</m:t>
                    </m:r>
                    <m:r>
                      <a:rPr lang="en-US" altLang="ja-JP" sz="800" b="1" i="1" dirty="0">
                        <a:solidFill>
                          <a:prstClr val="black"/>
                        </a:solidFill>
                        <a:latin typeface="Cambria Math" panose="02040503050406030204" pitchFamily="18" charset="0"/>
                      </a:rPr>
                      <m:t>:</m:t>
                    </m:r>
                    <m:r>
                      <a:rPr lang="ja-JP" altLang="en-US" sz="800" b="1" i="1" dirty="0">
                        <a:solidFill>
                          <a:prstClr val="black"/>
                        </a:solidFill>
                        <a:latin typeface="Cambria Math" panose="02040503050406030204" pitchFamily="18" charset="0"/>
                      </a:rPr>
                      <m:t>割引率</m:t>
                    </m:r>
                    <m:r>
                      <a:rPr lang="en-US" altLang="ja-JP" sz="800" b="1" i="1" dirty="0">
                        <a:solidFill>
                          <a:prstClr val="black"/>
                        </a:solidFill>
                        <a:latin typeface="Cambria Math" panose="02040503050406030204" pitchFamily="18" charset="0"/>
                      </a:rPr>
                      <m:t>   </m:t>
                    </m:r>
                    <m:r>
                      <a:rPr lang="en-US" altLang="ja-JP" sz="800" b="1" i="1" dirty="0">
                        <a:solidFill>
                          <a:prstClr val="black"/>
                        </a:solidFill>
                        <a:latin typeface="Cambria Math" panose="02040503050406030204" pitchFamily="18" charset="0"/>
                      </a:rPr>
                      <m:t>𝜶</m:t>
                    </m:r>
                    <m:r>
                      <a:rPr lang="en-US" altLang="ja-JP" sz="800" b="1" i="1" dirty="0">
                        <a:solidFill>
                          <a:prstClr val="black"/>
                        </a:solidFill>
                        <a:latin typeface="Cambria Math" panose="02040503050406030204" pitchFamily="18" charset="0"/>
                      </a:rPr>
                      <m:t>:</m:t>
                    </m:r>
                    <m:r>
                      <a:rPr lang="ja-JP" altLang="en-US" sz="800" b="1" i="1" dirty="0">
                        <a:solidFill>
                          <a:prstClr val="black"/>
                        </a:solidFill>
                        <a:latin typeface="Cambria Math" panose="02040503050406030204" pitchFamily="18" charset="0"/>
                      </a:rPr>
                      <m:t>学習率</m:t>
                    </m:r>
                    <m:r>
                      <a:rPr lang="en-US" altLang="ja-JP" sz="800" b="1" i="1" dirty="0">
                        <a:solidFill>
                          <a:prstClr val="black"/>
                        </a:solidFill>
                        <a:latin typeface="Cambria Math" panose="02040503050406030204" pitchFamily="18" charset="0"/>
                      </a:rPr>
                      <m:t> </m:t>
                    </m:r>
                  </m:oMath>
                </a14:m>
                <a:r>
                  <a:rPr lang="en-US" altLang="ja-JP" sz="800" b="1" dirty="0">
                    <a:solidFill>
                      <a:prstClr val="black"/>
                    </a:solidFill>
                  </a:rPr>
                  <a:t>   </a:t>
                </a:r>
                <a:endParaRPr kumimoji="0" lang="en-US" altLang="ja-JP" sz="8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endParaRPr>
              </a:p>
              <a:p>
                <a:pPr marL="171450" indent="-171450" defTabSz="685754">
                  <a:buFont typeface="Wingdings" panose="05000000000000000000" pitchFamily="2" charset="2"/>
                  <a:buChar char="l"/>
                  <a:defRPr/>
                </a:pPr>
                <a:r>
                  <a:rPr kumimoji="0" lang="en-US" altLang="ja-JP" sz="8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rPr>
                  <a:t>DQN: </a:t>
                </a:r>
                <a:r>
                  <a:rPr kumimoji="0" lang="ja-JP" altLang="en-US" sz="8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rPr>
                  <a:t>状態を入力，</a:t>
                </a:r>
                <a:r>
                  <a:rPr kumimoji="0" lang="en-US" altLang="ja-JP" sz="800" b="1" dirty="0" smtClean="0">
                    <a:solidFill>
                      <a:prstClr val="black"/>
                    </a:solidFill>
                    <a:latin typeface="Calibri" panose="020F0502020204030204"/>
                    <a:ea typeface="游ゴシック" panose="020B0400000000000000" pitchFamily="50" charset="-128"/>
                  </a:rPr>
                  <a:t>Q</a:t>
                </a:r>
                <a:r>
                  <a:rPr kumimoji="0" lang="ja-JP" altLang="en-US" sz="800" b="1" dirty="0" smtClean="0">
                    <a:solidFill>
                      <a:prstClr val="black"/>
                    </a:solidFill>
                    <a:latin typeface="Calibri" panose="020F0502020204030204"/>
                    <a:ea typeface="游ゴシック" panose="020B0400000000000000" pitchFamily="50" charset="-128"/>
                  </a:rPr>
                  <a:t>値を出力としたニューラルネットワークを学習</a:t>
                </a:r>
                <a:endParaRPr kumimoji="0" lang="en-US" altLang="ja-JP" sz="8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endParaRPr>
              </a:p>
              <a:p>
                <a:pPr marL="249388" marR="0" lvl="1" indent="-88366" algn="l" defTabSz="685754" rtl="0" eaLnBrk="1" fontAlgn="auto" latinLnBrk="0" hangingPunct="1">
                  <a:lnSpc>
                    <a:spcPct val="100000"/>
                  </a:lnSpc>
                  <a:spcBef>
                    <a:spcPts val="0"/>
                  </a:spcBef>
                  <a:spcAft>
                    <a:spcPts val="0"/>
                  </a:spcAft>
                  <a:buClrTx/>
                  <a:buSzTx/>
                  <a:buFont typeface="Wingdings" pitchFamily="2" charset="2"/>
                  <a:buChar char="Ø"/>
                  <a:tabLst/>
                  <a:defRPr/>
                </a:pPr>
                <a:r>
                  <a:rPr kumimoji="0" lang="ja-JP" altLang="en-US" sz="8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損失関数</a:t>
                </a:r>
                <a14:m>
                  <m:oMath xmlns:m="http://schemas.openxmlformats.org/officeDocument/2006/math">
                    <m:r>
                      <a:rPr kumimoji="0" lang="en-US" altLang="ja-JP" sz="800" b="1"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𝑬</m:t>
                    </m:r>
                    <m:d>
                      <m:dPr>
                        <m:ctrlP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sSub>
                          <m:sSubPr>
                            <m:ctrlPr>
                              <a:rPr kumimoji="0" lang="en-US"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𝒔</m:t>
                            </m:r>
                          </m:e>
                          <m:sub>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𝒕</m:t>
                            </m:r>
                          </m:sub>
                        </m:sSub>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sSub>
                          <m:sSubPr>
                            <m:ctrlPr>
                              <a:rPr kumimoji="0" lang="en-US"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𝒂</m:t>
                            </m:r>
                          </m:e>
                          <m:sub>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𝒕</m:t>
                            </m:r>
                          </m:sub>
                        </m:sSub>
                      </m:e>
                    </m:d>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 </m:t>
                    </m:r>
                    <m:sSup>
                      <m:sSupPr>
                        <m:ctrlP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pPr>
                      <m:e>
                        <m:d>
                          <m:dPr>
                            <m:ctrlP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sSub>
                              <m:sSubPr>
                                <m:ctrlP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𝒓</m:t>
                                </m:r>
                              </m:e>
                              <m:sub>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𝒕</m:t>
                                </m:r>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𝟏</m:t>
                                </m:r>
                              </m:sub>
                            </m:sSub>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𝜸</m:t>
                            </m:r>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func>
                              <m:funcPr>
                                <m:ctrlPr>
                                  <a:rPr kumimoji="0" lang="en-US"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funcPr>
                              <m:fName>
                                <m:limLow>
                                  <m:limLowPr>
                                    <m:ctrlPr>
                                      <a:rPr kumimoji="0" lang="en-US"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limLowPr>
                                  <m:e>
                                    <m:r>
                                      <m:rPr>
                                        <m:sty m:val="p"/>
                                      </m:rPr>
                                      <a:rPr kumimoji="0" lang="pt-BR" altLang="ja-JP" sz="800" b="0" i="0" u="none" strike="noStrike" kern="1200" cap="none" spc="0" normalizeH="0" baseline="0" noProof="0" dirty="0">
                                        <a:ln>
                                          <a:noFill/>
                                        </a:ln>
                                        <a:solidFill>
                                          <a:prstClr val="black"/>
                                        </a:solidFill>
                                        <a:effectLst/>
                                        <a:uLnTx/>
                                        <a:uFillTx/>
                                        <a:latin typeface="Cambria Math" panose="02040503050406030204" pitchFamily="18" charset="0"/>
                                        <a:cs typeface="+mn-cs"/>
                                      </a:rPr>
                                      <m:t>max</m:t>
                                    </m:r>
                                  </m:e>
                                  <m:lim>
                                    <m:r>
                                      <a:rPr kumimoji="0" lang="en-US"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𝒂</m:t>
                                    </m:r>
                                  </m:lim>
                                </m:limLow>
                              </m:fName>
                              <m:e>
                                <m:r>
                                  <a:rPr kumimoji="0" lang="en-US"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𝑸</m:t>
                                </m:r>
                                <m:d>
                                  <m:dPr>
                                    <m:ctrlP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sSub>
                                      <m:sSubPr>
                                        <m:ctrlP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𝒔</m:t>
                                        </m:r>
                                      </m:e>
                                      <m:sub>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𝒕</m:t>
                                        </m:r>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𝟏</m:t>
                                        </m:r>
                                      </m:sub>
                                    </m:sSub>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𝒂</m:t>
                                    </m:r>
                                  </m:e>
                                </m:d>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𝑸</m:t>
                                </m:r>
                                <m:d>
                                  <m:dPr>
                                    <m:ctrlP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sSub>
                                      <m:sSubPr>
                                        <m:ctrlP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𝒔</m:t>
                                        </m:r>
                                      </m:e>
                                      <m:sub>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𝒕</m:t>
                                        </m:r>
                                      </m:sub>
                                    </m:sSub>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m:t>
                                    </m:r>
                                    <m:sSub>
                                      <m:sSubPr>
                                        <m:ctrlP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𝒂</m:t>
                                        </m:r>
                                      </m:e>
                                      <m:sub>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𝒕</m:t>
                                        </m:r>
                                      </m:sub>
                                    </m:sSub>
                                  </m:e>
                                </m:d>
                              </m:e>
                            </m:func>
                          </m:e>
                        </m:d>
                      </m:e>
                      <m:sup>
                        <m:r>
                          <a:rPr kumimoji="0" lang="pt-BR" altLang="ja-JP" sz="800" b="1" i="1" u="none" strike="noStrike" kern="1200" cap="none" spc="0" normalizeH="0" baseline="0" noProof="0" dirty="0">
                            <a:ln>
                              <a:noFill/>
                            </a:ln>
                            <a:solidFill>
                              <a:prstClr val="black"/>
                            </a:solidFill>
                            <a:effectLst/>
                            <a:uLnTx/>
                            <a:uFillTx/>
                            <a:latin typeface="Cambria Math" panose="02040503050406030204" pitchFamily="18" charset="0"/>
                            <a:cs typeface="+mn-cs"/>
                          </a:rPr>
                          <m:t>𝟐</m:t>
                        </m:r>
                      </m:sup>
                    </m:sSup>
                  </m:oMath>
                </a14:m>
                <a:endParaRPr kumimoji="0" lang="en-US" altLang="ja-JP" sz="800" b="1" i="0" u="none" strike="noStrike" kern="1200" cap="none" spc="0" normalizeH="0" baseline="0" noProof="0" dirty="0" smtClean="0">
                  <a:ln>
                    <a:noFill/>
                  </a:ln>
                  <a:solidFill>
                    <a:prstClr val="black"/>
                  </a:solidFill>
                  <a:effectLst/>
                  <a:uLnTx/>
                  <a:uFillTx/>
                  <a:latin typeface="Calibri" panose="020F0502020204030204"/>
                  <a:cs typeface="+mn-cs"/>
                </a:endParaRPr>
              </a:p>
            </p:txBody>
          </p:sp>
        </mc:Choice>
        <mc:Fallback xmlns="">
          <p:sp>
            <p:nvSpPr>
              <p:cNvPr id="295" name="テキスト ボックス 294">
                <a:extLst>
                  <a:ext uri="{FF2B5EF4-FFF2-40B4-BE49-F238E27FC236}">
                    <a16:creationId xmlns:a16="http://schemas.microsoft.com/office/drawing/2014/main" id="{8F5EAAAF-C24B-AC44-8A4B-CD72BDA3D724}"/>
                  </a:ext>
                </a:extLst>
              </p:cNvPr>
              <p:cNvSpPr txBox="1">
                <a:spLocks noRot="1" noChangeAspect="1" noMove="1" noResize="1" noEditPoints="1" noAdjustHandles="1" noChangeArrowheads="1" noChangeShapeType="1" noTextEdit="1"/>
              </p:cNvSpPr>
              <p:nvPr/>
            </p:nvSpPr>
            <p:spPr>
              <a:xfrm>
                <a:off x="4112546" y="1070578"/>
                <a:ext cx="3966908" cy="887807"/>
              </a:xfrm>
              <a:prstGeom prst="rect">
                <a:avLst/>
              </a:prstGeom>
              <a:blipFill>
                <a:blip r:embed="rId9"/>
                <a:stretch>
                  <a:fillRect/>
                </a:stretch>
              </a:blipFill>
            </p:spPr>
            <p:txBody>
              <a:bodyPr/>
              <a:lstStyle/>
              <a:p>
                <a:r>
                  <a:rPr lang="ja-JP" altLang="en-US">
                    <a:noFill/>
                  </a:rPr>
                  <a:t> </a:t>
                </a:r>
              </a:p>
            </p:txBody>
          </p:sp>
        </mc:Fallback>
      </mc:AlternateContent>
      <p:sp>
        <p:nvSpPr>
          <p:cNvPr id="32" name="角丸四角形 31">
            <a:extLst>
              <a:ext uri="{FF2B5EF4-FFF2-40B4-BE49-F238E27FC236}">
                <a16:creationId xmlns:a16="http://schemas.microsoft.com/office/drawing/2014/main" id="{EB950E0D-DE65-E442-ACEC-196F8D220DBB}"/>
              </a:ext>
            </a:extLst>
          </p:cNvPr>
          <p:cNvSpPr/>
          <p:nvPr/>
        </p:nvSpPr>
        <p:spPr>
          <a:xfrm>
            <a:off x="8066469" y="2497173"/>
            <a:ext cx="2427404" cy="204460"/>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089"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十分な学習に必要なエピソード数</a:t>
            </a:r>
            <a:endParaRPr kumimoji="1" lang="en-US" altLang="ja-JP" sz="1089"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6" name="フローチャート: 複数書類 15"/>
          <p:cNvSpPr/>
          <p:nvPr/>
        </p:nvSpPr>
        <p:spPr>
          <a:xfrm>
            <a:off x="1736520" y="1006680"/>
            <a:ext cx="922789" cy="234891"/>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用意した発話</a:t>
            </a:r>
            <a:endParaRPr kumimoji="1" lang="ja-JP" altLang="en-US" sz="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247" name="テキスト ボックス 246"/>
          <p:cNvSpPr txBox="1"/>
          <p:nvPr/>
        </p:nvSpPr>
        <p:spPr>
          <a:xfrm>
            <a:off x="2130049" y="1346854"/>
            <a:ext cx="45397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i="0" u="sng" strike="noStrike" kern="1200" cap="none" spc="0" normalizeH="0" baseline="0" noProof="0" dirty="0">
                <a:ln>
                  <a:noFill/>
                </a:ln>
                <a:solidFill>
                  <a:srgbClr val="4472C4"/>
                </a:solidFill>
                <a:effectLst/>
                <a:uLnTx/>
                <a:uFillTx/>
                <a:latin typeface="Calibri" panose="020F0502020204030204"/>
                <a:ea typeface="游ゴシック" panose="020B0400000000000000" pitchFamily="50" charset="-128"/>
                <a:cs typeface="+mn-cs"/>
              </a:rPr>
              <a:t>選択</a:t>
            </a:r>
          </a:p>
        </p:txBody>
      </p:sp>
      <p:sp>
        <p:nvSpPr>
          <p:cNvPr id="96" name="テキスト ボックス 95">
            <a:extLst>
              <a:ext uri="{FF2B5EF4-FFF2-40B4-BE49-F238E27FC236}">
                <a16:creationId xmlns:a16="http://schemas.microsoft.com/office/drawing/2014/main" id="{8F5EAAAF-C24B-AC44-8A4B-CD72BDA3D724}"/>
              </a:ext>
            </a:extLst>
          </p:cNvPr>
          <p:cNvSpPr txBox="1"/>
          <p:nvPr/>
        </p:nvSpPr>
        <p:spPr>
          <a:xfrm>
            <a:off x="8084757" y="2686016"/>
            <a:ext cx="3627029" cy="579902"/>
          </a:xfrm>
          <a:prstGeom prst="rect">
            <a:avLst/>
          </a:prstGeom>
          <a:noFill/>
        </p:spPr>
        <p:txBody>
          <a:bodyPr wrap="square" rtlCol="0">
            <a:spAutoFit/>
          </a:bodyPr>
          <a:lstStyle/>
          <a:p>
            <a:pPr marL="141386" marR="0" lvl="0" indent="-141386" algn="l" defTabSz="113108" rtl="0" eaLnBrk="1" fontAlgn="auto" latinLnBrk="0" hangingPunct="1">
              <a:lnSpc>
                <a:spcPct val="100000"/>
              </a:lnSpc>
              <a:spcBef>
                <a:spcPts val="0"/>
              </a:spcBef>
              <a:spcAft>
                <a:spcPts val="0"/>
              </a:spcAft>
              <a:buClrTx/>
              <a:buSzTx/>
              <a:buFont typeface="Wingdings" pitchFamily="2" charset="2"/>
              <a:buChar char="l"/>
              <a:tabLst/>
              <a:defRPr/>
            </a:pPr>
            <a:r>
              <a:rPr lang="ja-JP" altLang="en-US" sz="792" b="1" noProof="0" dirty="0">
                <a:solidFill>
                  <a:prstClr val="black"/>
                </a:solidFill>
                <a:latin typeface="Calibri" panose="020F0502020204030204"/>
                <a:ea typeface="游ゴシック" panose="020B0400000000000000" pitchFamily="50" charset="-128"/>
              </a:rPr>
              <a:t>十分</a:t>
            </a:r>
            <a:r>
              <a:rPr lang="ja-JP" altLang="en-US" sz="792" b="1" noProof="0" dirty="0" smtClean="0">
                <a:solidFill>
                  <a:prstClr val="black"/>
                </a:solidFill>
                <a:latin typeface="Calibri" panose="020F0502020204030204"/>
                <a:ea typeface="游ゴシック" panose="020B0400000000000000" pitchFamily="50" charset="-128"/>
              </a:rPr>
              <a:t>に学習できたとは</a:t>
            </a:r>
            <a:r>
              <a:rPr lang="en-US" altLang="ja-JP" sz="792" b="1" noProof="0" dirty="0" smtClean="0">
                <a:solidFill>
                  <a:prstClr val="black"/>
                </a:solidFill>
                <a:latin typeface="Calibri" panose="020F0502020204030204"/>
                <a:ea typeface="游ゴシック" panose="020B0400000000000000" pitchFamily="50" charset="-128"/>
              </a:rPr>
              <a:t>: </a:t>
            </a:r>
            <a:r>
              <a:rPr lang="ja-JP" altLang="en-US" sz="792" b="1" noProof="0" dirty="0" smtClean="0">
                <a:solidFill>
                  <a:prstClr val="black"/>
                </a:solidFill>
                <a:latin typeface="Calibri" panose="020F0502020204030204"/>
                <a:ea typeface="游ゴシック" panose="020B0400000000000000" pitchFamily="50" charset="-128"/>
              </a:rPr>
              <a:t>報酬が収束した</a:t>
            </a:r>
            <a:r>
              <a:rPr lang="en-US" altLang="ja-JP" sz="792" b="1" noProof="0" dirty="0" smtClean="0">
                <a:solidFill>
                  <a:prstClr val="black"/>
                </a:solidFill>
                <a:latin typeface="Calibri" panose="020F0502020204030204"/>
                <a:ea typeface="游ゴシック" panose="020B0400000000000000" pitchFamily="50" charset="-128"/>
              </a:rPr>
              <a:t>(</a:t>
            </a:r>
            <a:r>
              <a:rPr lang="ja-JP" altLang="en-US" sz="792" b="1" noProof="0" dirty="0" smtClean="0">
                <a:solidFill>
                  <a:prstClr val="black"/>
                </a:solidFill>
                <a:latin typeface="Calibri" panose="020F0502020204030204"/>
                <a:ea typeface="游ゴシック" panose="020B0400000000000000" pitchFamily="50" charset="-128"/>
              </a:rPr>
              <a:t>上がり切った</a:t>
            </a:r>
            <a:r>
              <a:rPr lang="en-US" altLang="ja-JP" sz="792" b="1" dirty="0" smtClean="0">
                <a:solidFill>
                  <a:prstClr val="black"/>
                </a:solidFill>
                <a:latin typeface="Calibri" panose="020F0502020204030204"/>
                <a:ea typeface="游ゴシック" panose="020B0400000000000000" pitchFamily="50" charset="-128"/>
              </a:rPr>
              <a:t>)</a:t>
            </a:r>
            <a:r>
              <a:rPr lang="ja-JP" altLang="en-US" sz="792" b="1" noProof="0" dirty="0" smtClean="0">
                <a:solidFill>
                  <a:prstClr val="black"/>
                </a:solidFill>
                <a:latin typeface="Calibri" panose="020F0502020204030204"/>
                <a:ea typeface="游ゴシック" panose="020B0400000000000000" pitchFamily="50" charset="-128"/>
              </a:rPr>
              <a:t>状態</a:t>
            </a:r>
            <a:endParaRPr lang="en-US" altLang="ja-JP" sz="792" b="1" noProof="0" dirty="0" smtClean="0">
              <a:solidFill>
                <a:prstClr val="black"/>
              </a:solidFill>
              <a:latin typeface="Calibri" panose="020F0502020204030204"/>
              <a:ea typeface="游ゴシック" panose="020B0400000000000000" pitchFamily="50" charset="-128"/>
            </a:endParaRPr>
          </a:p>
          <a:p>
            <a:pPr marL="249388" lvl="1" indent="-88366" defTabSz="685754">
              <a:buFont typeface="Wingdings" pitchFamily="2" charset="2"/>
              <a:buChar char="Ø"/>
              <a:defRPr/>
            </a:pPr>
            <a:r>
              <a:rPr lang="ja-JP" altLang="en-US" sz="792" b="1" dirty="0" smtClean="0">
                <a:solidFill>
                  <a:prstClr val="black"/>
                </a:solidFill>
              </a:rPr>
              <a:t>報酬が上がらなくなるエピソード数を探る</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41386" marR="0" lvl="0" indent="-141386" algn="l" defTabSz="113108" rtl="0" eaLnBrk="1" fontAlgn="auto" latinLnBrk="0" hangingPunct="1">
              <a:lnSpc>
                <a:spcPct val="100000"/>
              </a:lnSpc>
              <a:spcBef>
                <a:spcPts val="0"/>
              </a:spcBef>
              <a:spcAft>
                <a:spcPts val="0"/>
              </a:spcAft>
              <a:buClrTx/>
              <a:buSzTx/>
              <a:buFont typeface="Wingdings" pitchFamily="2" charset="2"/>
              <a:buChar char="l"/>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探索方法</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epsilon-greedy</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法</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249388" marR="0" lvl="1" indent="-88366" algn="l" defTabSz="685754" rtl="0" eaLnBrk="1" fontAlgn="auto" latinLnBrk="0" hangingPunct="1">
              <a:lnSpc>
                <a:spcPct val="100000"/>
              </a:lnSpc>
              <a:spcBef>
                <a:spcPts val="0"/>
              </a:spcBef>
              <a:spcAft>
                <a:spcPts val="0"/>
              </a:spcAft>
              <a:buClrTx/>
              <a:buSzTx/>
              <a:buFont typeface="Wingdings" pitchFamily="2" charset="2"/>
              <a:buChar char="Ø"/>
              <a:tabLst/>
              <a:defRPr/>
            </a:pP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epsilon</a:t>
            </a:r>
            <a:r>
              <a:rPr kumimoji="1" lang="ja-JP" altLang="en-US"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は</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初期値</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1</a:t>
            </a:r>
            <a:r>
              <a:rPr kumimoji="1" lang="ja-JP" altLang="en-US" sz="792" b="1" i="0" u="none" strike="noStrike" kern="1200" cap="none" spc="0" normalizeH="0" baseline="0" noProof="0" dirty="0" err="1" smtClean="0">
                <a:ln>
                  <a:noFill/>
                </a:ln>
                <a:solidFill>
                  <a:prstClr val="black"/>
                </a:solidFill>
                <a:effectLst/>
                <a:uLnTx/>
                <a:uFillTx/>
                <a:latin typeface="Calibri" panose="020F0502020204030204"/>
                <a:ea typeface="游ゴシック" panose="020B0400000000000000" pitchFamily="50" charset="-128"/>
                <a:cs typeface="+mn-cs"/>
              </a:rPr>
              <a:t>．</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エピソード数</a:t>
            </a:r>
            <a:r>
              <a:rPr kumimoji="1" lang="ja-JP" altLang="en-US"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の</a:t>
            </a:r>
            <a:r>
              <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4</a:t>
            </a:r>
            <a:r>
              <a:rPr kumimoji="1" lang="ja-JP" altLang="en-US"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分の</a:t>
            </a:r>
            <a:r>
              <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1</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で</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0.1</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に収束</a:t>
            </a:r>
            <a:r>
              <a:rPr kumimoji="1" lang="ja-JP" altLang="en-US"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するように</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減衰．</a:t>
            </a:r>
          </a:p>
        </p:txBody>
      </p:sp>
      <p:sp>
        <p:nvSpPr>
          <p:cNvPr id="230" name="テキスト ボックス 229"/>
          <p:cNvSpPr txBox="1"/>
          <p:nvPr/>
        </p:nvSpPr>
        <p:spPr>
          <a:xfrm rot="16200000">
            <a:off x="3944546" y="5442335"/>
            <a:ext cx="543739"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行動番号</a:t>
            </a:r>
            <a:endPar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03" name="テキスト ボックス 102"/>
          <p:cNvSpPr txBox="1"/>
          <p:nvPr/>
        </p:nvSpPr>
        <p:spPr>
          <a:xfrm rot="16200000">
            <a:off x="5883801" y="5386436"/>
            <a:ext cx="543739"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行動番号</a:t>
            </a:r>
            <a:endPar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04" name="テキスト ボックス 103"/>
          <p:cNvSpPr txBox="1"/>
          <p:nvPr/>
        </p:nvSpPr>
        <p:spPr>
          <a:xfrm>
            <a:off x="4819797" y="6243512"/>
            <a:ext cx="543739"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状態</a:t>
            </a:r>
            <a:r>
              <a:rPr kumimoji="1" lang="ja-JP" altLang="en-US" sz="7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番号</a:t>
            </a:r>
            <a:endPar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20" name="テキスト ボックス 119"/>
          <p:cNvSpPr txBox="1"/>
          <p:nvPr/>
        </p:nvSpPr>
        <p:spPr>
          <a:xfrm>
            <a:off x="6767441" y="6219743"/>
            <a:ext cx="543739"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状態</a:t>
            </a:r>
            <a:r>
              <a:rPr kumimoji="1" lang="ja-JP" altLang="en-US" sz="7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番号</a:t>
            </a:r>
            <a:endPar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pic>
        <p:nvPicPr>
          <p:cNvPr id="254" name="図 253"/>
          <p:cNvPicPr>
            <a:picLocks noChangeAspect="1"/>
          </p:cNvPicPr>
          <p:nvPr/>
        </p:nvPicPr>
        <p:blipFill>
          <a:blip r:embed="rId10"/>
          <a:stretch>
            <a:fillRect/>
          </a:stretch>
        </p:blipFill>
        <p:spPr>
          <a:xfrm>
            <a:off x="5931408" y="3307527"/>
            <a:ext cx="1708981" cy="1292575"/>
          </a:xfrm>
          <a:prstGeom prst="rect">
            <a:avLst/>
          </a:prstGeom>
        </p:spPr>
      </p:pic>
      <p:sp>
        <p:nvSpPr>
          <p:cNvPr id="34" name="角丸四角形 33"/>
          <p:cNvSpPr/>
          <p:nvPr/>
        </p:nvSpPr>
        <p:spPr>
          <a:xfrm>
            <a:off x="5098212" y="4804913"/>
            <a:ext cx="698740" cy="13716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42" name="角丸四角形 141"/>
          <p:cNvSpPr/>
          <p:nvPr/>
        </p:nvSpPr>
        <p:spPr>
          <a:xfrm>
            <a:off x="7027654" y="4776157"/>
            <a:ext cx="698740" cy="140035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43" name="正方形/長方形 142"/>
          <p:cNvSpPr/>
          <p:nvPr/>
        </p:nvSpPr>
        <p:spPr>
          <a:xfrm>
            <a:off x="4317869" y="6368106"/>
            <a:ext cx="1755127" cy="338554"/>
          </a:xfrm>
          <a:prstGeom prst="rect">
            <a:avLst/>
          </a:prstGeom>
          <a:ln w="317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a:t>
            </a:r>
            <a:r>
              <a:rPr kumimoji="1" lang="ja-JP" altLang="en-US"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異なる状態でも同じような</a:t>
            </a:r>
            <a:r>
              <a:rPr kumimoji="1" lang="en-US" altLang="ja-JP"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Q</a:t>
            </a:r>
            <a:r>
              <a:rPr kumimoji="1" lang="ja-JP" altLang="en-US"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値</a:t>
            </a:r>
            <a:endParaRPr kumimoji="1" lang="en-US" altLang="ja-JP" sz="1800" b="1" i="0" u="sng" strike="noStrike" kern="1200" cap="none" spc="0" normalizeH="0" baseline="0" noProof="0" dirty="0">
              <a:ln>
                <a:noFill/>
              </a:ln>
              <a:solidFill>
                <a:srgbClr val="5B9BD5"/>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a:t>
            </a:r>
            <a:r>
              <a:rPr kumimoji="1" lang="ja-JP" altLang="en-US"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同じような行動</a:t>
            </a:r>
            <a:r>
              <a:rPr kumimoji="1" lang="en-US" altLang="ja-JP"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a:t>
            </a:r>
            <a:r>
              <a:rPr kumimoji="1" lang="ja-JP" altLang="en-US"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発話</a:t>
            </a:r>
            <a:r>
              <a:rPr kumimoji="1" lang="en-US" altLang="ja-JP"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a:t>
            </a:r>
            <a:r>
              <a:rPr kumimoji="1" lang="ja-JP" altLang="en-US" sz="800" b="1" i="0" u="sng" strike="noStrike" kern="1200" cap="none" spc="0" normalizeH="0" baseline="0" noProof="0" dirty="0">
                <a:ln>
                  <a:noFill/>
                </a:ln>
                <a:solidFill>
                  <a:srgbClr val="5B9BD5"/>
                </a:solidFill>
                <a:effectLst/>
                <a:uLnTx/>
                <a:uFillTx/>
                <a:latin typeface="Calibri" panose="020F0502020204030204"/>
                <a:ea typeface="游ゴシック" panose="020B0400000000000000" pitchFamily="50" charset="-128"/>
                <a:cs typeface="+mn-cs"/>
              </a:rPr>
              <a:t>ば</a:t>
            </a:r>
            <a:r>
              <a:rPr kumimoji="1" lang="ja-JP" altLang="en-US"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rPr>
              <a:t>かり選択</a:t>
            </a:r>
            <a:endParaRPr kumimoji="1" lang="en-US" altLang="ja-JP" sz="800" b="1" i="0" u="sng" strike="noStrike" kern="1200" cap="none" spc="0" normalizeH="0" baseline="0" noProof="0" dirty="0" smtClean="0">
              <a:ln>
                <a:noFill/>
              </a:ln>
              <a:solidFill>
                <a:srgbClr val="5B9BD5"/>
              </a:solidFill>
              <a:effectLst/>
              <a:uLnTx/>
              <a:uFillTx/>
              <a:latin typeface="Calibri" panose="020F0502020204030204"/>
              <a:ea typeface="游ゴシック" panose="020B0400000000000000" pitchFamily="50" charset="-128"/>
              <a:cs typeface="+mn-cs"/>
            </a:endParaRPr>
          </a:p>
        </p:txBody>
      </p:sp>
      <p:sp>
        <p:nvSpPr>
          <p:cNvPr id="168" name="正方形/長方形 167"/>
          <p:cNvSpPr/>
          <p:nvPr/>
        </p:nvSpPr>
        <p:spPr>
          <a:xfrm>
            <a:off x="6299070" y="6356604"/>
            <a:ext cx="1688989" cy="338554"/>
          </a:xfrm>
          <a:prstGeom prst="rect">
            <a:avLst/>
          </a:prstGeom>
          <a:ln w="317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〇状態ごとに</a:t>
            </a:r>
            <a:r>
              <a:rPr kumimoji="1" lang="en-US" altLang="ja-JP"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Q</a:t>
            </a:r>
            <a:r>
              <a:rPr kumimoji="1" lang="ja-JP" altLang="en-US"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値が異なる</a:t>
            </a:r>
            <a:endParaRPr kumimoji="1" lang="en-US" altLang="ja-JP"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a:t>
            </a:r>
            <a:r>
              <a:rPr kumimoji="1" lang="ja-JP" altLang="en-US"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状態に応じた行動ができる</a:t>
            </a:r>
            <a:endParaRPr kumimoji="1" lang="ja-JP" altLang="en-US" sz="1800" b="1" i="0" u="sng" strike="noStrike" kern="1200" cap="none" spc="0" normalizeH="0" baseline="0" noProof="0" dirty="0">
              <a:ln>
                <a:noFill/>
              </a:ln>
              <a:solidFill>
                <a:srgbClr val="FF0000"/>
              </a:solidFill>
              <a:effectLst/>
              <a:uLnTx/>
              <a:uFillTx/>
              <a:latin typeface="Calibri" panose="020F0502020204030204"/>
              <a:ea typeface="游ゴシック" panose="020B0400000000000000" pitchFamily="50" charset="-128"/>
              <a:cs typeface="+mn-cs"/>
            </a:endParaRPr>
          </a:p>
        </p:txBody>
      </p:sp>
      <p:sp>
        <p:nvSpPr>
          <p:cNvPr id="181" name="正方形/長方形 180"/>
          <p:cNvSpPr/>
          <p:nvPr/>
        </p:nvSpPr>
        <p:spPr>
          <a:xfrm>
            <a:off x="6296195" y="6642556"/>
            <a:ext cx="1688989" cy="215444"/>
          </a:xfrm>
          <a:prstGeom prst="rect">
            <a:avLst/>
          </a:prstGeom>
          <a:ln w="317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実際，</a:t>
            </a:r>
            <a:r>
              <a:rPr kumimoji="1" lang="en-US" altLang="ja-JP"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Q</a:t>
            </a:r>
            <a:r>
              <a:rPr kumimoji="1" lang="ja-JP" altLang="en-US"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学習の場合と近い</a:t>
            </a:r>
            <a:r>
              <a:rPr kumimoji="1" lang="en-US" altLang="ja-JP"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Q</a:t>
            </a:r>
            <a:r>
              <a:rPr kumimoji="1" lang="ja-JP" altLang="en-US"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値</a:t>
            </a:r>
            <a:endParaRPr kumimoji="1" lang="en-US" altLang="ja-JP" sz="8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endParaRPr>
          </a:p>
        </p:txBody>
      </p:sp>
      <p:sp>
        <p:nvSpPr>
          <p:cNvPr id="206" name="テキスト ボックス 205"/>
          <p:cNvSpPr txBox="1"/>
          <p:nvPr/>
        </p:nvSpPr>
        <p:spPr>
          <a:xfrm>
            <a:off x="8761804" y="4850121"/>
            <a:ext cx="723275"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エピソード数</a:t>
            </a:r>
            <a:endPar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208" name="テキスト ボックス 207"/>
          <p:cNvSpPr txBox="1"/>
          <p:nvPr/>
        </p:nvSpPr>
        <p:spPr>
          <a:xfrm>
            <a:off x="10892398" y="4857798"/>
            <a:ext cx="723275"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エピソード数</a:t>
            </a:r>
            <a:endPar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52" name="テキスト ボックス 51"/>
          <p:cNvSpPr txBox="1"/>
          <p:nvPr/>
        </p:nvSpPr>
        <p:spPr>
          <a:xfrm>
            <a:off x="10111508" y="5297655"/>
            <a:ext cx="1989052" cy="830997"/>
          </a:xfrm>
          <a:prstGeom prst="rect">
            <a:avLst/>
          </a:prstGeom>
          <a:noFill/>
          <a:ln w="12700">
            <a:solidFill>
              <a:schemeClr val="tx1"/>
            </a:solidFill>
          </a:ln>
        </p:spPr>
        <p:txBody>
          <a:bodyPr wrap="square" numCol="1"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smtClean="0">
                <a:ln>
                  <a:noFill/>
                </a:ln>
                <a:solidFill>
                  <a:schemeClr val="accent2"/>
                </a:solidFill>
                <a:effectLst/>
                <a:uLnTx/>
                <a:uFillTx/>
                <a:latin typeface="Calibri" panose="020F0502020204030204"/>
                <a:ea typeface="游ゴシック" panose="020B0400000000000000" pitchFamily="50" charset="-128"/>
                <a:cs typeface="+mn-cs"/>
              </a:rPr>
              <a:t>S1: </a:t>
            </a:r>
            <a:r>
              <a:rPr kumimoji="1" lang="ja-JP" altLang="en-US" sz="800" b="1" i="0" u="none" strike="noStrike" kern="1200" cap="none" spc="0" normalizeH="0" baseline="0" noProof="0" dirty="0" smtClean="0">
                <a:ln>
                  <a:noFill/>
                </a:ln>
                <a:solidFill>
                  <a:schemeClr val="accent2"/>
                </a:solidFill>
                <a:effectLst/>
                <a:uLnTx/>
                <a:uFillTx/>
                <a:latin typeface="Calibri" panose="020F0502020204030204"/>
                <a:ea typeface="游ゴシック" panose="020B0400000000000000" pitchFamily="50" charset="-128"/>
                <a:cs typeface="+mn-cs"/>
              </a:rPr>
              <a:t>競技は何をご覧になりますか？</a:t>
            </a:r>
            <a:endParaRPr kumimoji="1" lang="en-US" altLang="ja-JP" sz="800" b="1" i="0" u="none" strike="noStrike" kern="1200" cap="none" spc="0" normalizeH="0" baseline="0" noProof="0" dirty="0" smtClean="0">
              <a:ln>
                <a:noFill/>
              </a:ln>
              <a:solidFill>
                <a:schemeClr val="accent2"/>
              </a:solidFill>
              <a:effectLst/>
              <a:uLnTx/>
              <a:uFillTx/>
              <a:latin typeface="Calibri" panose="020F0502020204030204"/>
              <a:ea typeface="游ゴシック" panose="020B0400000000000000" pitchFamily="50" charset="-128"/>
              <a:cs typeface="+mn-cs"/>
            </a:endParaRPr>
          </a:p>
          <a:p>
            <a:pPr>
              <a:defRPr/>
            </a:pPr>
            <a:r>
              <a:rPr lang="en-US" altLang="ja-JP" sz="800" b="1" dirty="0" smtClean="0">
                <a:solidFill>
                  <a:srgbClr val="7030A0"/>
                </a:solidFill>
              </a:rPr>
              <a:t>U1</a:t>
            </a:r>
            <a:r>
              <a:rPr lang="en-US" altLang="ja-JP" sz="800" b="1" dirty="0">
                <a:solidFill>
                  <a:srgbClr val="7030A0"/>
                </a:solidFill>
              </a:rPr>
              <a:t>: </a:t>
            </a:r>
            <a:r>
              <a:rPr lang="ja-JP" altLang="en-US" sz="800" b="1" dirty="0">
                <a:solidFill>
                  <a:srgbClr val="7030A0"/>
                </a:solidFill>
              </a:rPr>
              <a:t>野球を</a:t>
            </a:r>
            <a:r>
              <a:rPr lang="ja-JP" altLang="en-US" sz="800" b="1" dirty="0" smtClean="0">
                <a:solidFill>
                  <a:srgbClr val="7030A0"/>
                </a:solidFill>
              </a:rPr>
              <a:t>見ます</a:t>
            </a:r>
            <a:endParaRPr kumimoji="1" lang="en-US" altLang="ja-JP" sz="800" b="1" i="0" u="none" strike="noStrike" kern="1200" cap="none" spc="0" normalizeH="0" baseline="0" noProof="0" dirty="0" smtClean="0">
              <a:ln>
                <a:noFill/>
              </a:ln>
              <a:solidFill>
                <a:srgbClr val="7030A0"/>
              </a:solidFill>
              <a:effectLst/>
              <a:uLnTx/>
              <a:uFillTx/>
              <a:latin typeface="Calibri"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smtClean="0">
                <a:ln>
                  <a:noFill/>
                </a:ln>
                <a:solidFill>
                  <a:schemeClr val="accent2"/>
                </a:solidFill>
                <a:effectLst/>
                <a:uLnTx/>
                <a:uFillTx/>
                <a:latin typeface="Calibri" panose="020F0502020204030204"/>
                <a:ea typeface="游ゴシック" panose="020B0400000000000000" pitchFamily="50" charset="-128"/>
                <a:cs typeface="+mn-cs"/>
              </a:rPr>
              <a:t>S2: </a:t>
            </a:r>
            <a:r>
              <a:rPr kumimoji="1" lang="ja-JP" altLang="en-US" sz="800" b="1" i="0" u="none" strike="noStrike" kern="1200" cap="none" spc="0" normalizeH="0" baseline="0" noProof="0" dirty="0" smtClean="0">
                <a:ln>
                  <a:noFill/>
                </a:ln>
                <a:solidFill>
                  <a:schemeClr val="accent2"/>
                </a:solidFill>
                <a:effectLst/>
                <a:uLnTx/>
                <a:uFillTx/>
                <a:latin typeface="Calibri" panose="020F0502020204030204"/>
                <a:ea typeface="游ゴシック" panose="020B0400000000000000" pitchFamily="50" charset="-128"/>
                <a:cs typeface="+mn-cs"/>
              </a:rPr>
              <a:t>どういった所が好きなんですか</a:t>
            </a:r>
            <a:r>
              <a:rPr kumimoji="1" lang="en-US" altLang="ja-JP" sz="800" b="1" i="0" u="none" strike="noStrike" kern="1200" cap="none" spc="0" normalizeH="0" baseline="0" noProof="0" dirty="0" smtClean="0">
                <a:ln>
                  <a:noFill/>
                </a:ln>
                <a:solidFill>
                  <a:schemeClr val="accent2"/>
                </a:solidFill>
                <a:effectLst/>
                <a:uLnTx/>
                <a:uFillTx/>
                <a:latin typeface="Calibri" panose="020F0502020204030204"/>
                <a:ea typeface="游ゴシック" panose="020B0400000000000000" pitchFamily="50" charset="-128"/>
                <a:cs typeface="+mn-cs"/>
              </a:rPr>
              <a:t>?</a:t>
            </a:r>
          </a:p>
          <a:p>
            <a:pPr>
              <a:defRPr/>
            </a:pPr>
            <a:r>
              <a:rPr lang="en-US" altLang="ja-JP" sz="800" b="1" dirty="0">
                <a:solidFill>
                  <a:srgbClr val="7030A0"/>
                </a:solidFill>
              </a:rPr>
              <a:t>U2: </a:t>
            </a:r>
            <a:r>
              <a:rPr lang="ja-JP" altLang="en-US" sz="800" b="1" dirty="0">
                <a:solidFill>
                  <a:srgbClr val="7030A0"/>
                </a:solidFill>
              </a:rPr>
              <a:t>データが豊富なところ</a:t>
            </a:r>
            <a:r>
              <a:rPr lang="ja-JP" altLang="en-US" sz="800" b="1" dirty="0" smtClean="0">
                <a:solidFill>
                  <a:srgbClr val="7030A0"/>
                </a:solidFill>
              </a:rPr>
              <a:t>です</a:t>
            </a:r>
            <a:r>
              <a:rPr kumimoji="1" lang="ja-JP" altLang="en-US" sz="800" b="1" i="0" u="none" strike="noStrike" kern="1200" cap="none" spc="0" normalizeH="0" baseline="0" noProof="0" dirty="0" smtClean="0">
                <a:ln>
                  <a:noFill/>
                </a:ln>
                <a:solidFill>
                  <a:srgbClr val="7030A0"/>
                </a:solidFill>
                <a:effectLst/>
                <a:uLnTx/>
                <a:uFillTx/>
                <a:latin typeface="Calibri" panose="020F0502020204030204"/>
                <a:ea typeface="游ゴシック" panose="020B0400000000000000" pitchFamily="50" charset="-128"/>
                <a:cs typeface="+mn-cs"/>
              </a:rPr>
              <a:t>　</a:t>
            </a:r>
            <a:endParaRPr kumimoji="1" lang="en-US" altLang="ja-JP" sz="800" b="1" i="0" u="none" strike="noStrike" kern="1200" cap="none" spc="0" normalizeH="0" baseline="0" noProof="0" dirty="0" smtClean="0">
              <a:ln>
                <a:noFill/>
              </a:ln>
              <a:solidFill>
                <a:srgbClr val="7030A0"/>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smtClean="0">
                <a:ln>
                  <a:noFill/>
                </a:ln>
                <a:solidFill>
                  <a:schemeClr val="accent2"/>
                </a:solidFill>
                <a:effectLst/>
                <a:uLnTx/>
                <a:uFillTx/>
                <a:latin typeface="Calibri" panose="020F0502020204030204"/>
                <a:ea typeface="游ゴシック" panose="020B0400000000000000" pitchFamily="50" charset="-128"/>
                <a:cs typeface="+mn-cs"/>
              </a:rPr>
              <a:t>S3: </a:t>
            </a:r>
            <a:r>
              <a:rPr kumimoji="1" lang="ja-JP" altLang="en-US" sz="800" b="1" i="0" u="none" strike="noStrike" kern="1200" cap="none" spc="0" normalizeH="0" baseline="0" noProof="0" dirty="0" smtClean="0">
                <a:ln>
                  <a:noFill/>
                </a:ln>
                <a:solidFill>
                  <a:schemeClr val="accent2"/>
                </a:solidFill>
                <a:effectLst/>
                <a:uLnTx/>
                <a:uFillTx/>
                <a:latin typeface="Calibri" panose="020F0502020204030204"/>
                <a:ea typeface="游ゴシック" panose="020B0400000000000000" pitchFamily="50" charset="-128"/>
                <a:cs typeface="+mn-cs"/>
              </a:rPr>
              <a:t>もう少し詳しく教えてください</a:t>
            </a:r>
            <a:endParaRPr kumimoji="1" lang="en-US" altLang="ja-JP" sz="800" b="1" i="0" u="none" strike="noStrike" kern="1200" cap="none" spc="0" normalizeH="0" baseline="0" noProof="0" dirty="0" smtClean="0">
              <a:ln>
                <a:noFill/>
              </a:ln>
              <a:solidFill>
                <a:schemeClr val="accent2"/>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smtClean="0">
                <a:ln>
                  <a:noFill/>
                </a:ln>
                <a:solidFill>
                  <a:srgbClr val="7030A0"/>
                </a:solidFill>
                <a:effectLst/>
                <a:uLnTx/>
                <a:uFillTx/>
                <a:latin typeface="Calibri" panose="020F0502020204030204"/>
                <a:ea typeface="游ゴシック" panose="020B0400000000000000" pitchFamily="50" charset="-128"/>
                <a:cs typeface="+mn-cs"/>
              </a:rPr>
              <a:t>U3: </a:t>
            </a:r>
            <a:r>
              <a:rPr kumimoji="1" lang="ja-JP" altLang="en-US" sz="800" b="1" i="0" u="none" strike="noStrike" kern="1200" cap="none" spc="0" normalizeH="0" baseline="0" noProof="0" dirty="0" smtClean="0">
                <a:ln>
                  <a:noFill/>
                </a:ln>
                <a:solidFill>
                  <a:srgbClr val="7030A0"/>
                </a:solidFill>
                <a:effectLst/>
                <a:uLnTx/>
                <a:uFillTx/>
                <a:latin typeface="Calibri" panose="020F0502020204030204"/>
                <a:ea typeface="游ゴシック" panose="020B0400000000000000" pitchFamily="50" charset="-128"/>
                <a:cs typeface="+mn-cs"/>
              </a:rPr>
              <a:t>打率とか，出塁率とかですね</a:t>
            </a:r>
            <a:endParaRPr kumimoji="1" lang="en-US" altLang="ja-JP" sz="800" b="1" i="0" u="none" strike="noStrike" kern="1200" cap="none" spc="0" normalizeH="0" baseline="0" noProof="0" dirty="0">
              <a:ln>
                <a:noFill/>
              </a:ln>
              <a:solidFill>
                <a:srgbClr val="7030A0"/>
              </a:solidFill>
              <a:effectLst/>
              <a:uLnTx/>
              <a:uFillTx/>
              <a:latin typeface="Calibri" panose="020F0502020204030204"/>
              <a:ea typeface="游ゴシック" panose="020B0400000000000000" pitchFamily="50" charset="-128"/>
              <a:cs typeface="+mn-cs"/>
            </a:endParaRPr>
          </a:p>
        </p:txBody>
      </p:sp>
      <p:sp>
        <p:nvSpPr>
          <p:cNvPr id="270" name="テキスト ボックス 269"/>
          <p:cNvSpPr txBox="1"/>
          <p:nvPr/>
        </p:nvSpPr>
        <p:spPr>
          <a:xfrm>
            <a:off x="7951406" y="6468374"/>
            <a:ext cx="2201244"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DQN</a:t>
            </a:r>
            <a:r>
              <a:rPr kumimoji="1" lang="ja-JP" altLang="en-US" sz="1050" b="1" i="0" u="sng" strike="noStrike" kern="1200" cap="none" spc="0" normalizeH="0" baseline="0" noProof="0" dirty="0" err="1" smtClean="0">
                <a:ln>
                  <a:noFill/>
                </a:ln>
                <a:solidFill>
                  <a:srgbClr val="FF0000"/>
                </a:solidFill>
                <a:effectLst/>
                <a:uLnTx/>
                <a:uFillTx/>
                <a:latin typeface="Calibri" panose="020F0502020204030204"/>
                <a:ea typeface="游ゴシック" panose="020B0400000000000000" pitchFamily="50" charset="-128"/>
                <a:cs typeface="+mn-cs"/>
              </a:rPr>
              <a:t>で適</a:t>
            </a:r>
            <a:r>
              <a:rPr kumimoji="1" lang="ja-JP" altLang="en-US" sz="105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切に学習し，再現できた</a:t>
            </a:r>
            <a:endParaRPr kumimoji="1" lang="ja-JP" altLang="en-US" sz="1050" b="1" i="0" u="sng" strike="noStrike" kern="1200" cap="none" spc="0" normalizeH="0" baseline="0" noProof="0" dirty="0">
              <a:ln>
                <a:noFill/>
              </a:ln>
              <a:solidFill>
                <a:srgbClr val="FF0000"/>
              </a:solidFill>
              <a:effectLst/>
              <a:uLnTx/>
              <a:uFillTx/>
              <a:latin typeface="Calibri" panose="020F0502020204030204"/>
              <a:ea typeface="游ゴシック" panose="020B0400000000000000" pitchFamily="50" charset="-128"/>
              <a:cs typeface="+mn-cs"/>
            </a:endParaRPr>
          </a:p>
        </p:txBody>
      </p:sp>
      <p:sp>
        <p:nvSpPr>
          <p:cNvPr id="92" name="角丸四角形吹き出し 91">
            <a:extLst>
              <a:ext uri="{FF2B5EF4-FFF2-40B4-BE49-F238E27FC236}">
                <a16:creationId xmlns:a16="http://schemas.microsoft.com/office/drawing/2014/main" id="{6D8E7001-01E9-AF49-AB82-FAF101D338B6}"/>
              </a:ext>
            </a:extLst>
          </p:cNvPr>
          <p:cNvSpPr/>
          <p:nvPr/>
        </p:nvSpPr>
        <p:spPr>
          <a:xfrm rot="10800000" flipH="1" flipV="1">
            <a:off x="2736985" y="1891691"/>
            <a:ext cx="996117" cy="213945"/>
          </a:xfrm>
          <a:prstGeom prst="wedgeRoundRectCallout">
            <a:avLst>
              <a:gd name="adj1" fmla="val -44832"/>
              <a:gd name="adj2" fmla="val -80995"/>
              <a:gd name="adj3" fmla="val 16667"/>
            </a:avLst>
          </a:prstGeom>
        </p:spPr>
        <p:style>
          <a:lnRef idx="2">
            <a:schemeClr val="dk1"/>
          </a:lnRef>
          <a:fillRef idx="1">
            <a:schemeClr val="lt1"/>
          </a:fillRef>
          <a:effectRef idx="0">
            <a:schemeClr val="dk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150" normalizeH="0" baseline="0" noProof="0" dirty="0" smtClean="0">
                <a:ln>
                  <a:noFill/>
                </a:ln>
                <a:solidFill>
                  <a:prstClr val="black"/>
                </a:solidFill>
                <a:effectLst/>
                <a:uLnTx/>
                <a:uFillTx/>
                <a:latin typeface="Hiragino Sans W3" panose="020B0300000000000000" pitchFamily="34" charset="-128"/>
                <a:ea typeface="Hiragino Sans W3" panose="020B0300000000000000" pitchFamily="34" charset="-128"/>
                <a:cs typeface="+mn-cs"/>
              </a:rPr>
              <a:t>面白そうですね</a:t>
            </a:r>
            <a:endParaRPr kumimoji="1" lang="ja-JP" altLang="en-US" sz="1050" b="0" i="0" u="none" strike="noStrike" kern="1200" cap="none" spc="-150" normalizeH="0" baseline="0" noProof="0" dirty="0">
              <a:ln>
                <a:noFill/>
              </a:ln>
              <a:solidFill>
                <a:prstClr val="black"/>
              </a:solidFill>
              <a:effectLst/>
              <a:uLnTx/>
              <a:uFillTx/>
              <a:latin typeface="Hiragino Sans W3" panose="020B0300000000000000" pitchFamily="34" charset="-128"/>
              <a:ea typeface="Hiragino Sans W3" panose="020B0300000000000000" pitchFamily="34" charset="-128"/>
              <a:cs typeface="+mn-cs"/>
            </a:endParaRPr>
          </a:p>
        </p:txBody>
      </p:sp>
      <p:cxnSp>
        <p:nvCxnSpPr>
          <p:cNvPr id="6" name="曲線コネクタ 5"/>
          <p:cNvCxnSpPr>
            <a:stCxn id="16" idx="2"/>
            <a:endCxn id="50" idx="1"/>
          </p:cNvCxnSpPr>
          <p:nvPr/>
        </p:nvCxnSpPr>
        <p:spPr>
          <a:xfrm rot="16200000" flipH="1">
            <a:off x="2400070" y="966351"/>
            <a:ext cx="22865" cy="555513"/>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曲線コネクタ 13"/>
          <p:cNvCxnSpPr>
            <a:stCxn id="16" idx="2"/>
            <a:endCxn id="92" idx="1"/>
          </p:cNvCxnSpPr>
          <p:nvPr/>
        </p:nvCxnSpPr>
        <p:spPr>
          <a:xfrm rot="16200000" flipH="1">
            <a:off x="2052371" y="1314050"/>
            <a:ext cx="765988" cy="603239"/>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2812401" y="2136819"/>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ユーザ発話は</a:t>
            </a:r>
            <a:endParaRPr kumimoji="1" lang="en-US" altLang="ja-JP" sz="90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sng"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ある</a:t>
            </a:r>
            <a:r>
              <a:rPr kumimoji="1" lang="ja-JP" altLang="en-US" sz="90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程度</a:t>
            </a:r>
            <a:r>
              <a:rPr kumimoji="1" lang="ja-JP" altLang="en-US" sz="90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予測</a:t>
            </a:r>
            <a:r>
              <a:rPr kumimoji="1" lang="ja-JP" altLang="en-US" sz="900" b="1" i="0" u="sng"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可能</a:t>
            </a:r>
            <a:endParaRPr kumimoji="1" lang="en-US" altLang="ja-JP" sz="90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80" name="テキスト ボックス 179"/>
          <p:cNvSpPr txBox="1"/>
          <p:nvPr/>
        </p:nvSpPr>
        <p:spPr>
          <a:xfrm>
            <a:off x="1409434" y="5661057"/>
            <a:ext cx="609462" cy="215444"/>
          </a:xfrm>
          <a:prstGeom prst="rect">
            <a:avLst/>
          </a:prstGeom>
          <a:noFill/>
          <a:ln>
            <a:solidFill>
              <a:schemeClr val="tx1"/>
            </a:solidFill>
          </a:ln>
        </p:spPr>
        <p:txBody>
          <a:bodyPr wrap="none" t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S:</a:t>
            </a:r>
            <a:r>
              <a:rPr kumimoji="1" lang="ja-JP" altLang="en-US" sz="7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システム</a:t>
            </a:r>
            <a:endParaRPr kumimoji="1" lang="en-US" altLang="ja-JP" sz="7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U: </a:t>
            </a:r>
            <a:r>
              <a:rPr kumimoji="1" lang="ja-JP" altLang="en-US" sz="7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ユーザ</a:t>
            </a:r>
            <a:endParaRPr kumimoji="1" lang="ja-JP" altLang="en-US" sz="7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289" name="角丸四角形吹き出し 288"/>
          <p:cNvSpPr/>
          <p:nvPr/>
        </p:nvSpPr>
        <p:spPr>
          <a:xfrm>
            <a:off x="1023619" y="5128345"/>
            <a:ext cx="1814628" cy="444713"/>
          </a:xfrm>
          <a:prstGeom prst="wedgeRoundRectCallout">
            <a:avLst>
              <a:gd name="adj1" fmla="val -61649"/>
              <a:gd name="adj2" fmla="val -6703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mc:AlternateContent xmlns:mc="http://schemas.openxmlformats.org/markup-compatibility/2006" xmlns:a14="http://schemas.microsoft.com/office/drawing/2010/main">
        <mc:Choice Requires="a14">
          <p:sp>
            <p:nvSpPr>
              <p:cNvPr id="288" name="テキスト ボックス 287"/>
              <p:cNvSpPr txBox="1"/>
              <p:nvPr/>
            </p:nvSpPr>
            <p:spPr>
              <a:xfrm>
                <a:off x="1421390" y="5016896"/>
                <a:ext cx="984376" cy="187285"/>
              </a:xfrm>
              <a:prstGeom prst="wedgeRoundRectCallout">
                <a:avLst/>
              </a:prstGeom>
              <a:solidFill>
                <a:schemeClr val="bg1"/>
              </a:solidFill>
            </p:spPr>
            <p:txBody>
              <a:bodyPr wrap="none" t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行動</a:t>
                </a:r>
                <a14:m>
                  <m:oMath xmlns:m="http://schemas.openxmlformats.org/officeDocument/2006/math">
                    <m:r>
                      <a:rPr kumimoji="1" lang="en-US" altLang="ja-JP" sz="1100" b="1"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𝒂</m:t>
                    </m:r>
                  </m:oMath>
                </a14:m>
                <a:r>
                  <a:rPr kumimoji="1" lang="en-US" altLang="ja-JP"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35</a:t>
                </a:r>
                <a:r>
                  <a:rPr kumimoji="1" lang="ja-JP" altLang="en-US"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個</a:t>
                </a:r>
                <a:r>
                  <a:rPr kumimoji="1" lang="en-US" altLang="ja-JP"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endPar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mc:Choice>
        <mc:Fallback xmlns="">
          <p:sp>
            <p:nvSpPr>
              <p:cNvPr id="288" name="テキスト ボックス 287"/>
              <p:cNvSpPr txBox="1">
                <a:spLocks noRot="1" noChangeAspect="1" noMove="1" noResize="1" noEditPoints="1" noAdjustHandles="1" noChangeArrowheads="1" noChangeShapeType="1" noTextEdit="1"/>
              </p:cNvSpPr>
              <p:nvPr/>
            </p:nvSpPr>
            <p:spPr>
              <a:xfrm>
                <a:off x="1421390" y="5016896"/>
                <a:ext cx="984376" cy="187285"/>
              </a:xfrm>
              <a:prstGeom prst="wedgeRoundRectCallout">
                <a:avLst/>
              </a:prstGeom>
              <a:blipFill>
                <a:blip r:embed="rId11"/>
                <a:stretch>
                  <a:fillRect t="-20000" b="-25714"/>
                </a:stretch>
              </a:blipFill>
            </p:spPr>
            <p:txBody>
              <a:bodyPr/>
              <a:lstStyle/>
              <a:p>
                <a:r>
                  <a:rPr lang="ja-JP" altLang="en-US">
                    <a:noFill/>
                  </a:rPr>
                  <a:t> </a:t>
                </a:r>
              </a:p>
            </p:txBody>
          </p:sp>
        </mc:Fallback>
      </mc:AlternateContent>
      <p:pic>
        <p:nvPicPr>
          <p:cNvPr id="324" name="図 323"/>
          <p:cNvPicPr>
            <a:picLocks noChangeAspect="1"/>
          </p:cNvPicPr>
          <p:nvPr/>
        </p:nvPicPr>
        <p:blipFill>
          <a:blip r:embed="rId12"/>
          <a:stretch>
            <a:fillRect/>
          </a:stretch>
        </p:blipFill>
        <p:spPr>
          <a:xfrm>
            <a:off x="224587" y="5953125"/>
            <a:ext cx="2130425" cy="904875"/>
          </a:xfrm>
          <a:prstGeom prst="rect">
            <a:avLst/>
          </a:prstGeom>
        </p:spPr>
      </p:pic>
      <mc:AlternateContent xmlns:mc="http://schemas.openxmlformats.org/markup-compatibility/2006" xmlns:a14="http://schemas.microsoft.com/office/drawing/2010/main">
        <mc:Choice Requires="a14">
          <p:sp>
            <p:nvSpPr>
              <p:cNvPr id="177" name="テキスト ボックス 176"/>
              <p:cNvSpPr txBox="1"/>
              <p:nvPr/>
            </p:nvSpPr>
            <p:spPr>
              <a:xfrm>
                <a:off x="1268545" y="3656545"/>
                <a:ext cx="1727524" cy="169277"/>
              </a:xfrm>
              <a:prstGeom prst="rect">
                <a:avLst/>
              </a:prstGeom>
              <a:solidFill>
                <a:schemeClr val="bg1"/>
              </a:solid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状態</a:t>
                </a:r>
                <a:r>
                  <a:rPr kumimoji="1" lang="en-US" altLang="ja-JP"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s: </a:t>
                </a:r>
                <a14:m>
                  <m:oMath xmlns:m="http://schemas.openxmlformats.org/officeDocument/2006/math">
                    <m:r>
                      <a:rPr kumimoji="1" lang="en-US" altLang="ja-JP" sz="1100" b="1" i="0" u="none" strike="noStrike" kern="1200" cap="none" spc="0" normalizeH="0" baseline="0" noProof="0" smtClean="0">
                        <a:ln>
                          <a:noFill/>
                        </a:ln>
                        <a:solidFill>
                          <a:srgbClr val="4472C4"/>
                        </a:solidFill>
                        <a:effectLst/>
                        <a:uLnTx/>
                        <a:uFillTx/>
                        <a:latin typeface="Cambria Math" panose="02040503050406030204" pitchFamily="18" charset="0"/>
                        <a:cs typeface="+mn-cs"/>
                      </a:rPr>
                      <m:t> </m:t>
                    </m:r>
                    <m:r>
                      <a:rPr kumimoji="1" lang="en-US" altLang="ja-JP" sz="1100" b="1" i="0" u="none" strike="noStrike" kern="1200" cap="none" spc="0" normalizeH="0" baseline="0" noProof="0" smtClean="0">
                        <a:ln>
                          <a:noFill/>
                        </a:ln>
                        <a:solidFill>
                          <a:srgbClr val="4472C4"/>
                        </a:solidFill>
                        <a:effectLst/>
                        <a:uLnTx/>
                        <a:uFillTx/>
                        <a:latin typeface="Cambria Math" panose="02040503050406030204" pitchFamily="18" charset="0"/>
                        <a:cs typeface="+mn-cs"/>
                      </a:rPr>
                      <m:t>𝟑𝟖</m:t>
                    </m:r>
                    <m:r>
                      <a:rPr kumimoji="1" lang="en-US" altLang="ja-JP" sz="11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1" i="1" u="none" strike="noStrike" kern="1200" cap="none" spc="0" normalizeH="0" baseline="0" noProof="0" smtClean="0">
                        <a:ln>
                          <a:noFill/>
                        </a:ln>
                        <a:solidFill>
                          <a:srgbClr val="FFC000"/>
                        </a:solidFill>
                        <a:effectLst/>
                        <a:uLnTx/>
                        <a:uFillTx/>
                        <a:latin typeface="Cambria Math" panose="02040503050406030204" pitchFamily="18" charset="0"/>
                        <a:cs typeface="+mn-cs"/>
                      </a:rPr>
                      <m:t>𝟐</m:t>
                    </m:r>
                    <m:r>
                      <a:rPr kumimoji="1" lang="en-US" altLang="ja-JP" sz="11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1" lang="en-US" altLang="ja-JP" sz="1100" b="1" i="0" u="none" strike="noStrike" kern="1200" cap="none" spc="0" normalizeH="0" baseline="0" noProof="0" dirty="0" smtClean="0">
                    <a:ln>
                      <a:noFill/>
                    </a:ln>
                    <a:solidFill>
                      <a:srgbClr val="00B050"/>
                    </a:solidFill>
                    <a:effectLst/>
                    <a:uLnTx/>
                    <a:uFillTx/>
                    <a:latin typeface="Calibri" panose="020F0502020204030204"/>
                    <a:ea typeface="游ゴシック" panose="020B0400000000000000" pitchFamily="50" charset="-128"/>
                    <a:cs typeface="+mn-cs"/>
                  </a:rPr>
                  <a:t>3</a:t>
                </a:r>
                <a:r>
                  <a:rPr kumimoji="1" lang="en-US" altLang="ja-JP"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 228</a:t>
                </a:r>
                <a:r>
                  <a:rPr kumimoji="1" lang="ja-JP" altLang="en-US"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状態</a:t>
                </a:r>
                <a:r>
                  <a:rPr kumimoji="1" lang="en-US" altLang="ja-JP" sz="11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 </a:t>
                </a:r>
                <a:endParaRPr kumimoji="1" lang="ja-JP" altLang="en-US" sz="11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mc:Choice>
        <mc:Fallback xmlns="">
          <p:sp>
            <p:nvSpPr>
              <p:cNvPr id="177" name="テキスト ボックス 176"/>
              <p:cNvSpPr txBox="1">
                <a:spLocks noRot="1" noChangeAspect="1" noMove="1" noResize="1" noEditPoints="1" noAdjustHandles="1" noChangeArrowheads="1" noChangeShapeType="1" noTextEdit="1"/>
              </p:cNvSpPr>
              <p:nvPr/>
            </p:nvSpPr>
            <p:spPr>
              <a:xfrm>
                <a:off x="1268545" y="3656545"/>
                <a:ext cx="1727524" cy="169277"/>
              </a:xfrm>
              <a:prstGeom prst="rect">
                <a:avLst/>
              </a:prstGeom>
              <a:blipFill>
                <a:blip r:embed="rId13"/>
                <a:stretch>
                  <a:fillRect l="-4947" t="-32143" r="-2827" b="-50000"/>
                </a:stretch>
              </a:blipFill>
            </p:spPr>
            <p:txBody>
              <a:bodyPr/>
              <a:lstStyle/>
              <a:p>
                <a:r>
                  <a:rPr lang="ja-JP" altLang="en-US">
                    <a:noFill/>
                  </a:rPr>
                  <a:t> </a:t>
                </a:r>
              </a:p>
            </p:txBody>
          </p:sp>
        </mc:Fallback>
      </mc:AlternateContent>
      <p:pic>
        <p:nvPicPr>
          <p:cNvPr id="336" name="図 335"/>
          <p:cNvPicPr>
            <a:picLocks noChangeAspect="1"/>
          </p:cNvPicPr>
          <p:nvPr/>
        </p:nvPicPr>
        <p:blipFill>
          <a:blip r:embed="rId14"/>
          <a:stretch>
            <a:fillRect/>
          </a:stretch>
        </p:blipFill>
        <p:spPr>
          <a:xfrm>
            <a:off x="745027" y="3764026"/>
            <a:ext cx="2766269" cy="864134"/>
          </a:xfrm>
          <a:prstGeom prst="rect">
            <a:avLst/>
          </a:prstGeom>
        </p:spPr>
      </p:pic>
      <p:sp>
        <p:nvSpPr>
          <p:cNvPr id="341" name="テキスト ボックス 340"/>
          <p:cNvSpPr txBox="1"/>
          <p:nvPr/>
        </p:nvSpPr>
        <p:spPr>
          <a:xfrm>
            <a:off x="2688408" y="2784924"/>
            <a:ext cx="145424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システム発話の</a:t>
            </a:r>
            <a:endParaRPr kumimoji="1" lang="en-US" altLang="ja-JP" sz="90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00" b="1" u="sng" dirty="0" smtClean="0">
                <a:solidFill>
                  <a:srgbClr val="FF0000"/>
                </a:solidFill>
                <a:latin typeface="Calibri" panose="020F0502020204030204"/>
                <a:ea typeface="游ゴシック" panose="020B0400000000000000" pitchFamily="50" charset="-128"/>
              </a:rPr>
              <a:t>整合</a:t>
            </a:r>
            <a:r>
              <a:rPr lang="ja-JP" altLang="en-US" sz="900" b="1" u="sng" dirty="0" smtClean="0">
                <a:solidFill>
                  <a:prstClr val="black"/>
                </a:solidFill>
                <a:latin typeface="Calibri" panose="020F0502020204030204"/>
                <a:ea typeface="游ゴシック" panose="020B0400000000000000" pitchFamily="50" charset="-128"/>
              </a:rPr>
              <a:t>した</a:t>
            </a:r>
            <a:r>
              <a:rPr kumimoji="1" lang="ja-JP" altLang="en-US" sz="90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出力順を考える</a:t>
            </a:r>
            <a:endParaRPr kumimoji="1" lang="en-US" altLang="ja-JP" sz="90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344" name="下矢印 343"/>
          <p:cNvSpPr/>
          <p:nvPr/>
        </p:nvSpPr>
        <p:spPr>
          <a:xfrm>
            <a:off x="3237480" y="2558643"/>
            <a:ext cx="218113" cy="2181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54" name="テキスト ボックス 353"/>
          <p:cNvSpPr txBox="1"/>
          <p:nvPr/>
        </p:nvSpPr>
        <p:spPr>
          <a:xfrm>
            <a:off x="10118604" y="5041670"/>
            <a:ext cx="609462" cy="215444"/>
          </a:xfrm>
          <a:prstGeom prst="rect">
            <a:avLst/>
          </a:prstGeom>
          <a:noFill/>
          <a:ln>
            <a:solidFill>
              <a:schemeClr val="tx1"/>
            </a:solidFill>
          </a:ln>
        </p:spPr>
        <p:txBody>
          <a:bodyPr wrap="none" t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S:</a:t>
            </a:r>
            <a:r>
              <a:rPr kumimoji="1" lang="ja-JP" altLang="en-US" sz="7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システム</a:t>
            </a:r>
            <a:endParaRPr kumimoji="1" lang="en-US" altLang="ja-JP" sz="7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U: </a:t>
            </a:r>
            <a:r>
              <a:rPr kumimoji="1" lang="ja-JP" altLang="en-US" sz="7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ユーザ</a:t>
            </a:r>
            <a:endParaRPr kumimoji="1" lang="ja-JP" altLang="en-US" sz="7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graphicFrame>
        <p:nvGraphicFramePr>
          <p:cNvPr id="356" name="表 355"/>
          <p:cNvGraphicFramePr>
            <a:graphicFrameLocks noGrp="1"/>
          </p:cNvGraphicFramePr>
          <p:nvPr>
            <p:extLst>
              <p:ext uri="{D42A27DB-BD31-4B8C-83A1-F6EECF244321}">
                <p14:modId xmlns:p14="http://schemas.microsoft.com/office/powerpoint/2010/main" val="1117717422"/>
              </p:ext>
            </p:extLst>
          </p:nvPr>
        </p:nvGraphicFramePr>
        <p:xfrm>
          <a:off x="8075613" y="5366408"/>
          <a:ext cx="1927128" cy="549760"/>
        </p:xfrm>
        <a:graphic>
          <a:graphicData uri="http://schemas.openxmlformats.org/drawingml/2006/table">
            <a:tbl>
              <a:tblPr firstRow="1" firstCol="1" bandRow="1">
                <a:tableStyleId>{5C22544A-7EE6-4342-B048-85BDC9FD1C3A}</a:tableStyleId>
              </a:tblPr>
              <a:tblGrid>
                <a:gridCol w="642376">
                  <a:extLst>
                    <a:ext uri="{9D8B030D-6E8A-4147-A177-3AD203B41FA5}">
                      <a16:colId xmlns:a16="http://schemas.microsoft.com/office/drawing/2014/main" val="2327982494"/>
                    </a:ext>
                  </a:extLst>
                </a:gridCol>
                <a:gridCol w="642376">
                  <a:extLst>
                    <a:ext uri="{9D8B030D-6E8A-4147-A177-3AD203B41FA5}">
                      <a16:colId xmlns:a16="http://schemas.microsoft.com/office/drawing/2014/main" val="2654601973"/>
                    </a:ext>
                  </a:extLst>
                </a:gridCol>
                <a:gridCol w="642376">
                  <a:extLst>
                    <a:ext uri="{9D8B030D-6E8A-4147-A177-3AD203B41FA5}">
                      <a16:colId xmlns:a16="http://schemas.microsoft.com/office/drawing/2014/main" val="1275441518"/>
                    </a:ext>
                  </a:extLst>
                </a:gridCol>
              </a:tblGrid>
              <a:tr h="172360">
                <a:tc>
                  <a:txBody>
                    <a:bodyPr/>
                    <a:lstStyle/>
                    <a:p>
                      <a:pPr algn="ctr"/>
                      <a:endParaRPr kumimoji="1" lang="ja-JP" altLang="en-US" sz="600" dirty="0"/>
                    </a:p>
                  </a:txBody>
                  <a:tcPr marL="0" marR="0" marT="0" marB="0" anchor="ctr"/>
                </a:tc>
                <a:tc>
                  <a:txBody>
                    <a:bodyPr/>
                    <a:lstStyle/>
                    <a:p>
                      <a:pPr algn="ctr"/>
                      <a:r>
                        <a:rPr kumimoji="1" lang="ja-JP" altLang="en-US" sz="900" dirty="0" smtClean="0"/>
                        <a:t>破綻でない</a:t>
                      </a:r>
                      <a:endParaRPr kumimoji="1" lang="ja-JP" altLang="en-US" sz="900" dirty="0"/>
                    </a:p>
                  </a:txBody>
                  <a:tcPr marL="0" marR="0" marT="0" marB="0" anchor="ctr"/>
                </a:tc>
                <a:tc>
                  <a:txBody>
                    <a:bodyPr/>
                    <a:lstStyle/>
                    <a:p>
                      <a:pPr algn="ctr"/>
                      <a:r>
                        <a:rPr kumimoji="1" lang="ja-JP" altLang="en-US" sz="900" dirty="0" smtClean="0"/>
                        <a:t>破綻</a:t>
                      </a:r>
                      <a:endParaRPr kumimoji="1" lang="ja-JP" altLang="en-US" sz="900" dirty="0"/>
                    </a:p>
                  </a:txBody>
                  <a:tcPr marL="0" marR="0" marT="0" marB="0" anchor="ctr"/>
                </a:tc>
                <a:extLst>
                  <a:ext uri="{0D108BD9-81ED-4DB2-BD59-A6C34878D82A}">
                    <a16:rowId xmlns:a16="http://schemas.microsoft.com/office/drawing/2014/main" val="3789378541"/>
                  </a:ext>
                </a:extLst>
              </a:tr>
              <a:tr h="186723">
                <a:tc>
                  <a:txBody>
                    <a:bodyPr/>
                    <a:lstStyle/>
                    <a:p>
                      <a:pPr algn="ctr"/>
                      <a:r>
                        <a:rPr kumimoji="1" lang="en-US" altLang="ja-JP" sz="900" b="1" dirty="0" smtClean="0"/>
                        <a:t>Q</a:t>
                      </a:r>
                      <a:r>
                        <a:rPr kumimoji="1" lang="ja-JP" altLang="en-US" sz="900" b="1" dirty="0" smtClean="0"/>
                        <a:t>学習</a:t>
                      </a:r>
                      <a:endParaRPr kumimoji="1" lang="ja-JP" altLang="en-US" sz="900" b="1" dirty="0"/>
                    </a:p>
                  </a:txBody>
                  <a:tcPr marL="0" marR="0" marT="0" marB="0" anchor="ctr"/>
                </a:tc>
                <a:tc>
                  <a:txBody>
                    <a:bodyPr/>
                    <a:lstStyle/>
                    <a:p>
                      <a:pPr algn="ctr"/>
                      <a:r>
                        <a:rPr kumimoji="1" lang="en-US" altLang="ja-JP" sz="900" b="1" dirty="0" smtClean="0"/>
                        <a:t>94</a:t>
                      </a:r>
                      <a:endParaRPr kumimoji="1" lang="ja-JP" altLang="en-US" sz="900" b="1" dirty="0"/>
                    </a:p>
                  </a:txBody>
                  <a:tcPr marL="0" marR="0" marT="0" marB="0" anchor="ctr"/>
                </a:tc>
                <a:tc>
                  <a:txBody>
                    <a:bodyPr/>
                    <a:lstStyle/>
                    <a:p>
                      <a:pPr algn="ctr"/>
                      <a:r>
                        <a:rPr kumimoji="1" lang="en-US" altLang="ja-JP" sz="900" b="1" dirty="0" smtClean="0"/>
                        <a:t>6</a:t>
                      </a:r>
                      <a:endParaRPr kumimoji="1" lang="ja-JP" altLang="en-US" sz="900" b="1" dirty="0"/>
                    </a:p>
                  </a:txBody>
                  <a:tcPr marL="0" marR="0" marT="0" marB="0" anchor="ctr"/>
                </a:tc>
                <a:extLst>
                  <a:ext uri="{0D108BD9-81ED-4DB2-BD59-A6C34878D82A}">
                    <a16:rowId xmlns:a16="http://schemas.microsoft.com/office/drawing/2014/main" val="4027647284"/>
                  </a:ext>
                </a:extLst>
              </a:tr>
              <a:tr h="190677">
                <a:tc>
                  <a:txBody>
                    <a:bodyPr/>
                    <a:lstStyle/>
                    <a:p>
                      <a:pPr algn="ctr"/>
                      <a:r>
                        <a:rPr kumimoji="1" lang="en-US" altLang="ja-JP" sz="900" b="1" dirty="0" smtClean="0"/>
                        <a:t>DQN</a:t>
                      </a:r>
                      <a:endParaRPr kumimoji="1" lang="ja-JP" altLang="en-US" sz="900" b="1" dirty="0"/>
                    </a:p>
                  </a:txBody>
                  <a:tcPr marL="0" marR="0" marT="0" marB="0" anchor="ctr"/>
                </a:tc>
                <a:tc>
                  <a:txBody>
                    <a:bodyPr/>
                    <a:lstStyle/>
                    <a:p>
                      <a:pPr algn="ctr"/>
                      <a:r>
                        <a:rPr kumimoji="1" lang="en-US" altLang="ja-JP" sz="900" b="1" dirty="0" smtClean="0"/>
                        <a:t>95</a:t>
                      </a:r>
                      <a:endParaRPr kumimoji="1" lang="ja-JP" altLang="en-US" sz="900" b="1" dirty="0"/>
                    </a:p>
                  </a:txBody>
                  <a:tcPr marL="0" marR="0" marT="0" marB="0" anchor="ctr"/>
                </a:tc>
                <a:tc>
                  <a:txBody>
                    <a:bodyPr/>
                    <a:lstStyle/>
                    <a:p>
                      <a:pPr algn="ctr"/>
                      <a:r>
                        <a:rPr kumimoji="1" lang="en-US" altLang="ja-JP" sz="900" b="1" dirty="0" smtClean="0"/>
                        <a:t>5</a:t>
                      </a:r>
                      <a:endParaRPr kumimoji="1" lang="ja-JP" altLang="en-US" sz="900" b="1" dirty="0"/>
                    </a:p>
                  </a:txBody>
                  <a:tcPr marL="0" marR="0" marT="0" marB="0" anchor="ctr"/>
                </a:tc>
                <a:extLst>
                  <a:ext uri="{0D108BD9-81ED-4DB2-BD59-A6C34878D82A}">
                    <a16:rowId xmlns:a16="http://schemas.microsoft.com/office/drawing/2014/main" val="3958185555"/>
                  </a:ext>
                </a:extLst>
              </a:tr>
            </a:tbl>
          </a:graphicData>
        </a:graphic>
      </p:graphicFrame>
      <p:sp>
        <p:nvSpPr>
          <p:cNvPr id="357" name="テキスト ボックス 356">
            <a:extLst>
              <a:ext uri="{FF2B5EF4-FFF2-40B4-BE49-F238E27FC236}">
                <a16:creationId xmlns:a16="http://schemas.microsoft.com/office/drawing/2014/main" id="{0E846F95-797C-F74E-8EBB-280452AA248C}"/>
              </a:ext>
            </a:extLst>
          </p:cNvPr>
          <p:cNvSpPr txBox="1"/>
          <p:nvPr/>
        </p:nvSpPr>
        <p:spPr>
          <a:xfrm>
            <a:off x="8075613" y="1122820"/>
            <a:ext cx="3836754" cy="458011"/>
          </a:xfrm>
          <a:prstGeom prst="rect">
            <a:avLst/>
          </a:prstGeom>
          <a:noFill/>
        </p:spPr>
        <p:txBody>
          <a:bodyPr wrap="square" rtlCol="0">
            <a:spAutoFit/>
          </a:bodyPr>
          <a:lstStyle/>
          <a:p>
            <a:pPr marL="141386" marR="0" lvl="0" indent="-141386" algn="l" defTabSz="113108" rtl="0" eaLnBrk="1" fontAlgn="auto" latinLnBrk="0" hangingPunct="1">
              <a:lnSpc>
                <a:spcPct val="100000"/>
              </a:lnSpc>
              <a:spcBef>
                <a:spcPts val="0"/>
              </a:spcBef>
              <a:spcAft>
                <a:spcPts val="0"/>
              </a:spcAft>
              <a:buClrTx/>
              <a:buSzTx/>
              <a:buFont typeface="Wingdings" pitchFamily="2" charset="2"/>
              <a:buChar char="l"/>
              <a:tabLst/>
              <a:defRPr/>
            </a:pP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システム発話間の整合性を重視した発話選択を</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DQN</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によって再現できるか</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249388" marR="0" lvl="1" indent="-88366" algn="l" defTabSz="685754" rtl="0" eaLnBrk="1" fontAlgn="auto" latinLnBrk="0" hangingPunct="1">
              <a:lnSpc>
                <a:spcPct val="100000"/>
              </a:lnSpc>
              <a:spcBef>
                <a:spcPts val="0"/>
              </a:spcBef>
              <a:spcAft>
                <a:spcPts val="0"/>
              </a:spcAft>
              <a:buClrTx/>
              <a:buSzTx/>
              <a:buFont typeface="Wingdings" pitchFamily="2" charset="2"/>
              <a:buChar char="Ø"/>
              <a:tabLst/>
              <a:defRPr/>
            </a:pPr>
            <a:r>
              <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Q</a:t>
            </a:r>
            <a:r>
              <a:rPr kumimoji="1" lang="ja-JP" altLang="en-US"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学習</a:t>
            </a:r>
            <a:r>
              <a:rPr kumimoji="1" lang="en-US" altLang="ja-JP"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DQN</a:t>
            </a:r>
            <a:r>
              <a:rPr kumimoji="1" lang="ja-JP" altLang="en-US" sz="792"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各々</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の学習結果を用いて</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10</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交換の対話を</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10</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回行い，破綻数で比較</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141386" marR="0" lvl="0" indent="-141386" algn="l" defTabSz="113108" rtl="0" eaLnBrk="1" fontAlgn="auto" latinLnBrk="0" hangingPunct="1">
              <a:lnSpc>
                <a:spcPct val="100000"/>
              </a:lnSpc>
              <a:spcBef>
                <a:spcPts val="0"/>
              </a:spcBef>
              <a:spcAft>
                <a:spcPts val="0"/>
              </a:spcAft>
              <a:buClrTx/>
              <a:buSzTx/>
              <a:buFont typeface="Wingdings" pitchFamily="2" charset="2"/>
              <a:buChar char="l"/>
              <a:tabLst/>
              <a:defRPr/>
            </a:pP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Q</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学習を用いた場合と</a:t>
            </a:r>
            <a:r>
              <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DQN</a:t>
            </a:r>
            <a:r>
              <a:rPr kumimoji="1" lang="ja-JP" altLang="en-US"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を用いた場合で学習過程に違いはあるか</a:t>
            </a:r>
            <a:endParaRPr kumimoji="1" lang="en-US" altLang="ja-JP" sz="792"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358" name="正方形/長方形 357"/>
          <p:cNvSpPr/>
          <p:nvPr/>
        </p:nvSpPr>
        <p:spPr>
          <a:xfrm>
            <a:off x="10069006" y="6663856"/>
            <a:ext cx="1223834" cy="123111"/>
          </a:xfrm>
          <a:prstGeom prst="rect">
            <a:avLst/>
          </a:prstGeom>
          <a:ln>
            <a:noFill/>
          </a:ln>
        </p:spPr>
        <p:txBody>
          <a:bodyPr wrap="square" lIns="3600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strike="noStrike" kern="1200" cap="none" spc="0" normalizeH="0" baseline="0" noProof="0" dirty="0" smtClean="0">
                <a:ln>
                  <a:noFill/>
                </a:ln>
                <a:solidFill>
                  <a:schemeClr val="accent1"/>
                </a:solidFill>
                <a:effectLst/>
                <a:uLnTx/>
                <a:uFillTx/>
                <a:latin typeface="Calibri" panose="020F0502020204030204"/>
                <a:ea typeface="游ゴシック" panose="020B0400000000000000" pitchFamily="50" charset="-128"/>
                <a:cs typeface="+mn-cs"/>
              </a:rPr>
              <a:t>破綻</a:t>
            </a:r>
            <a:r>
              <a:rPr kumimoji="1" lang="en-US" altLang="ja-JP" sz="800" b="1" i="0" strike="noStrike" kern="1200" cap="none" spc="0" normalizeH="0" baseline="0" noProof="0" dirty="0" smtClean="0">
                <a:ln>
                  <a:noFill/>
                </a:ln>
                <a:solidFill>
                  <a:schemeClr val="accent2"/>
                </a:solidFill>
                <a:effectLst/>
                <a:uLnTx/>
                <a:uFillTx/>
                <a:latin typeface="Calibri" panose="020F0502020204030204"/>
                <a:ea typeface="游ゴシック" panose="020B0400000000000000" pitchFamily="50" charset="-128"/>
                <a:cs typeface="+mn-cs"/>
              </a:rPr>
              <a:t>: </a:t>
            </a:r>
            <a:r>
              <a:rPr kumimoji="1" lang="ja-JP" altLang="en-US" sz="800" b="1" i="0" strike="noStrike" kern="1200" cap="none" spc="0" normalizeH="0" baseline="0" noProof="0" dirty="0" smtClean="0">
                <a:ln>
                  <a:noFill/>
                </a:ln>
                <a:solidFill>
                  <a:schemeClr val="accent2"/>
                </a:solidFill>
                <a:effectLst/>
                <a:uLnTx/>
                <a:uFillTx/>
                <a:latin typeface="Calibri" panose="020F0502020204030204"/>
                <a:ea typeface="游ゴシック" panose="020B0400000000000000" pitchFamily="50" charset="-128"/>
                <a:cs typeface="+mn-cs"/>
              </a:rPr>
              <a:t>それは残念です</a:t>
            </a:r>
            <a:r>
              <a:rPr kumimoji="1" lang="en-US" altLang="ja-JP" sz="800" b="1" i="0" strike="noStrike" kern="1200" cap="none" spc="0" normalizeH="0" baseline="0" noProof="0" dirty="0" smtClean="0">
                <a:ln>
                  <a:noFill/>
                </a:ln>
                <a:solidFill>
                  <a:schemeClr val="accent2"/>
                </a:solidFill>
                <a:effectLst/>
                <a:uLnTx/>
                <a:uFillTx/>
                <a:latin typeface="Calibri" panose="020F0502020204030204"/>
                <a:ea typeface="游ゴシック" panose="020B0400000000000000" pitchFamily="50" charset="-128"/>
                <a:cs typeface="+mn-cs"/>
              </a:rPr>
              <a:t> </a:t>
            </a:r>
            <a:r>
              <a:rPr kumimoji="1" lang="ja-JP" altLang="en-US" sz="800" b="1" i="0" strike="noStrike" kern="1200" cap="none" spc="0" normalizeH="0" baseline="0" noProof="0" dirty="0" err="1" smtClean="0">
                <a:ln>
                  <a:noFill/>
                </a:ln>
                <a:solidFill>
                  <a:schemeClr val="accent2"/>
                </a:solidFill>
                <a:effectLst/>
                <a:uLnTx/>
                <a:uFillTx/>
                <a:latin typeface="Calibri" panose="020F0502020204030204"/>
                <a:ea typeface="游ゴシック" panose="020B0400000000000000" pitchFamily="50" charset="-128"/>
                <a:cs typeface="+mn-cs"/>
              </a:rPr>
              <a:t>．</a:t>
            </a:r>
            <a:endParaRPr kumimoji="1" lang="ja-JP" altLang="en-US" sz="800" b="1" i="0" strike="noStrike" kern="1200" cap="none" spc="0" normalizeH="0" baseline="0" noProof="0" dirty="0">
              <a:ln>
                <a:noFill/>
              </a:ln>
              <a:solidFill>
                <a:schemeClr val="accent2"/>
              </a:solidFill>
              <a:effectLst/>
              <a:uLnTx/>
              <a:uFillTx/>
              <a:latin typeface="Calibri" panose="020F0502020204030204"/>
              <a:ea typeface="游ゴシック" panose="020B0400000000000000" pitchFamily="50" charset="-128"/>
              <a:cs typeface="+mn-cs"/>
            </a:endParaRPr>
          </a:p>
        </p:txBody>
      </p:sp>
      <p:sp>
        <p:nvSpPr>
          <p:cNvPr id="359" name="角丸四角形 358">
            <a:extLst>
              <a:ext uri="{FF2B5EF4-FFF2-40B4-BE49-F238E27FC236}">
                <a16:creationId xmlns:a16="http://schemas.microsoft.com/office/drawing/2014/main" id="{CFAFAF28-D237-BF49-B7B0-831CB54C457C}"/>
              </a:ext>
            </a:extLst>
          </p:cNvPr>
          <p:cNvSpPr/>
          <p:nvPr/>
        </p:nvSpPr>
        <p:spPr>
          <a:xfrm>
            <a:off x="8075613" y="976184"/>
            <a:ext cx="998971" cy="174506"/>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3108" rtl="0" eaLnBrk="1" fontAlgn="auto" latinLnBrk="0" hangingPunct="1">
              <a:lnSpc>
                <a:spcPct val="100000"/>
              </a:lnSpc>
              <a:spcBef>
                <a:spcPts val="0"/>
              </a:spcBef>
              <a:spcAft>
                <a:spcPts val="0"/>
              </a:spcAft>
              <a:buClrTx/>
              <a:buSzTx/>
              <a:buFontTx/>
              <a:buNone/>
              <a:tabLst/>
              <a:defRPr/>
            </a:pPr>
            <a:r>
              <a:rPr kumimoji="1" lang="ja-JP" altLang="en-US" sz="1089" b="1" i="0" u="none" strike="noStrike" kern="120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rPr>
              <a:t>実験</a:t>
            </a:r>
            <a:r>
              <a:rPr kumimoji="1" lang="ja-JP" altLang="en-US" sz="1089" b="1"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rPr>
              <a:t>目的</a:t>
            </a:r>
          </a:p>
        </p:txBody>
      </p:sp>
      <p:sp>
        <p:nvSpPr>
          <p:cNvPr id="374" name="下矢印 373"/>
          <p:cNvSpPr/>
          <p:nvPr/>
        </p:nvSpPr>
        <p:spPr>
          <a:xfrm>
            <a:off x="10817157" y="6157073"/>
            <a:ext cx="228795" cy="188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75" name="テキスト ボックス 374"/>
          <p:cNvSpPr txBox="1"/>
          <p:nvPr/>
        </p:nvSpPr>
        <p:spPr>
          <a:xfrm>
            <a:off x="11056684" y="6149495"/>
            <a:ext cx="1043876"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システム発話選択</a:t>
            </a:r>
            <a:r>
              <a:rPr kumimoji="1" lang="en-US" altLang="ja-JP" sz="7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(S4)</a:t>
            </a:r>
            <a:endPar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376" name="正方形/長方形 375"/>
          <p:cNvSpPr/>
          <p:nvPr/>
        </p:nvSpPr>
        <p:spPr>
          <a:xfrm>
            <a:off x="10069005" y="6359077"/>
            <a:ext cx="2122995" cy="246221"/>
          </a:xfrm>
          <a:prstGeom prst="rect">
            <a:avLst/>
          </a:prstGeom>
          <a:ln>
            <a:noFill/>
          </a:ln>
        </p:spPr>
        <p:txBody>
          <a:bodyPr wrap="square" lIns="3600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800" b="1" u="sng" dirty="0" smtClean="0">
                <a:solidFill>
                  <a:srgbClr val="FF0000"/>
                </a:solidFill>
                <a:latin typeface="Calibri" panose="020F0502020204030204"/>
                <a:ea typeface="游ゴシック" panose="020B0400000000000000" pitchFamily="50" charset="-128"/>
              </a:rPr>
              <a:t>OK</a:t>
            </a:r>
            <a:r>
              <a:rPr kumimoji="1" lang="en-US" altLang="ja-JP" sz="800" b="1" i="0" u="none" strike="noStrike" kern="1200" cap="none" spc="0" normalizeH="0" baseline="0" noProof="0" dirty="0" smtClean="0">
                <a:ln>
                  <a:noFill/>
                </a:ln>
                <a:solidFill>
                  <a:schemeClr val="accent2"/>
                </a:solidFill>
                <a:effectLst/>
                <a:uLnTx/>
                <a:uFillTx/>
                <a:latin typeface="Calibri" panose="020F0502020204030204"/>
                <a:ea typeface="游ゴシック" panose="020B0400000000000000" pitchFamily="50" charset="-128"/>
                <a:cs typeface="+mn-cs"/>
              </a:rPr>
              <a:t> </a:t>
            </a:r>
            <a:r>
              <a:rPr kumimoji="1" lang="en-US" altLang="ja-JP" sz="800" b="1" i="0" strike="noStrike" kern="1200" cap="none" spc="0" normalizeH="0" baseline="0" noProof="0" dirty="0" smtClean="0">
                <a:ln>
                  <a:noFill/>
                </a:ln>
                <a:solidFill>
                  <a:schemeClr val="accent2"/>
                </a:solidFill>
                <a:effectLst/>
                <a:uLnTx/>
                <a:uFillTx/>
                <a:latin typeface="Calibri" panose="020F0502020204030204"/>
                <a:ea typeface="游ゴシック" panose="020B0400000000000000" pitchFamily="50" charset="-128"/>
                <a:cs typeface="+mn-cs"/>
              </a:rPr>
              <a:t>: </a:t>
            </a:r>
            <a:r>
              <a:rPr kumimoji="1" lang="ja-JP" altLang="en-US" sz="800" b="1" i="0" strike="noStrike" kern="1200" cap="none" spc="0" normalizeH="0" baseline="0" noProof="0" dirty="0" smtClean="0">
                <a:ln>
                  <a:noFill/>
                </a:ln>
                <a:solidFill>
                  <a:schemeClr val="accent2"/>
                </a:solidFill>
                <a:effectLst/>
                <a:uLnTx/>
                <a:uFillTx/>
                <a:latin typeface="Calibri" panose="020F0502020204030204"/>
                <a:ea typeface="游ゴシック" panose="020B0400000000000000" pitchFamily="50" charset="-128"/>
                <a:cs typeface="+mn-cs"/>
              </a:rPr>
              <a:t>そう</a:t>
            </a:r>
            <a:r>
              <a:rPr kumimoji="1" lang="ja-JP" altLang="en-US" sz="800" b="1" i="0" strike="noStrike" kern="1200" cap="none" spc="0" normalizeH="0" baseline="0" noProof="0" dirty="0">
                <a:ln>
                  <a:noFill/>
                </a:ln>
                <a:solidFill>
                  <a:schemeClr val="accent2"/>
                </a:solidFill>
                <a:effectLst/>
                <a:uLnTx/>
                <a:uFillTx/>
                <a:latin typeface="Calibri" panose="020F0502020204030204"/>
                <a:ea typeface="游ゴシック" panose="020B0400000000000000" pitchFamily="50" charset="-128"/>
                <a:cs typeface="+mn-cs"/>
              </a:rPr>
              <a:t>なんですか</a:t>
            </a:r>
            <a:r>
              <a:rPr kumimoji="1" lang="ja-JP" altLang="en-US" sz="800" b="1" i="0" strike="noStrike" kern="1200" cap="none" spc="0" normalizeH="0" baseline="0" noProof="0" dirty="0" smtClean="0">
                <a:ln>
                  <a:noFill/>
                </a:ln>
                <a:solidFill>
                  <a:schemeClr val="accent2"/>
                </a:solidFill>
                <a:effectLst/>
                <a:uLnTx/>
                <a:uFillTx/>
                <a:latin typeface="Calibri" panose="020F0502020204030204"/>
                <a:ea typeface="游ゴシック" panose="020B0400000000000000" pitchFamily="50" charset="-128"/>
                <a:cs typeface="+mn-cs"/>
              </a:rPr>
              <a:t>．</a:t>
            </a:r>
            <a:endParaRPr kumimoji="1" lang="en-US" altLang="ja-JP" sz="800" b="1" i="0" strike="noStrike" kern="1200" cap="none" spc="0" normalizeH="0" baseline="0" noProof="0" dirty="0" smtClean="0">
              <a:ln>
                <a:noFill/>
              </a:ln>
              <a:solidFill>
                <a:schemeClr val="accent2"/>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strike="noStrike" kern="1200" cap="none" spc="0" normalizeH="0" baseline="0" noProof="0" dirty="0" smtClean="0">
                <a:ln>
                  <a:noFill/>
                </a:ln>
                <a:solidFill>
                  <a:schemeClr val="accent2"/>
                </a:solidFill>
                <a:effectLst/>
                <a:uLnTx/>
                <a:uFillTx/>
                <a:latin typeface="Calibri" panose="020F0502020204030204"/>
                <a:ea typeface="游ゴシック" panose="020B0400000000000000" pitchFamily="50" charset="-128"/>
                <a:cs typeface="+mn-cs"/>
              </a:rPr>
              <a:t>　　　一度独自</a:t>
            </a:r>
            <a:r>
              <a:rPr kumimoji="1" lang="ja-JP" altLang="en-US" sz="800" b="1" i="0" strike="noStrike" kern="1200" cap="none" spc="0" normalizeH="0" baseline="0" noProof="0" dirty="0">
                <a:ln>
                  <a:noFill/>
                </a:ln>
                <a:solidFill>
                  <a:schemeClr val="accent2"/>
                </a:solidFill>
                <a:effectLst/>
                <a:uLnTx/>
                <a:uFillTx/>
                <a:latin typeface="Calibri" panose="020F0502020204030204"/>
                <a:ea typeface="游ゴシック" panose="020B0400000000000000" pitchFamily="50" charset="-128"/>
                <a:cs typeface="+mn-cs"/>
              </a:rPr>
              <a:t>に調べてみたいと思います</a:t>
            </a:r>
            <a:r>
              <a:rPr kumimoji="1" lang="ja-JP" altLang="en-US" sz="800" b="1" i="0" strike="noStrike" kern="1200" cap="none" spc="0" normalizeH="0" baseline="0" noProof="0" dirty="0" smtClean="0">
                <a:ln>
                  <a:noFill/>
                </a:ln>
                <a:solidFill>
                  <a:schemeClr val="accent2"/>
                </a:solidFill>
                <a:effectLst/>
                <a:uLnTx/>
                <a:uFillTx/>
                <a:latin typeface="Calibri" panose="020F0502020204030204"/>
                <a:ea typeface="游ゴシック" panose="020B0400000000000000" pitchFamily="50" charset="-128"/>
                <a:cs typeface="+mn-cs"/>
              </a:rPr>
              <a:t>．</a:t>
            </a:r>
            <a:endParaRPr kumimoji="1" lang="en-US" altLang="ja-JP" sz="800" b="1" i="0" strike="noStrike" kern="1200" cap="none" spc="0" normalizeH="0" baseline="0" noProof="0" dirty="0">
              <a:ln>
                <a:noFill/>
              </a:ln>
              <a:solidFill>
                <a:schemeClr val="accent2"/>
              </a:solidFill>
              <a:effectLst/>
              <a:uLnTx/>
              <a:uFillTx/>
              <a:latin typeface="Calibri" panose="020F0502020204030204"/>
              <a:ea typeface="游ゴシック" panose="020B0400000000000000" pitchFamily="50" charset="-128"/>
              <a:cs typeface="+mn-cs"/>
            </a:endParaRPr>
          </a:p>
        </p:txBody>
      </p:sp>
      <p:sp>
        <p:nvSpPr>
          <p:cNvPr id="380" name="テキスト ボックス 379"/>
          <p:cNvSpPr txBox="1"/>
          <p:nvPr/>
        </p:nvSpPr>
        <p:spPr>
          <a:xfrm>
            <a:off x="8335511" y="5967439"/>
            <a:ext cx="117852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同じくらいの破綻数</a:t>
            </a:r>
            <a:endParaRPr kumimoji="1" lang="en-US" altLang="ja-JP" sz="80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同じような</a:t>
            </a:r>
            <a:r>
              <a:rPr kumimoji="1" lang="en-US" altLang="ja-JP" sz="80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Q</a:t>
            </a:r>
            <a:r>
              <a:rPr kumimoji="1" lang="ja-JP" altLang="en-US" sz="800" b="1" i="0" u="sng"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テーブル</a:t>
            </a:r>
            <a:endParaRPr kumimoji="1" lang="ja-JP" altLang="en-US" sz="800" b="1" i="0" u="sng"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205" name="テキスト ボックス 204"/>
          <p:cNvSpPr txBox="1"/>
          <p:nvPr/>
        </p:nvSpPr>
        <p:spPr>
          <a:xfrm rot="16200000">
            <a:off x="7993540" y="4054405"/>
            <a:ext cx="364202"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報酬</a:t>
            </a:r>
            <a:endPar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207" name="テキスト ボックス 206"/>
          <p:cNvSpPr txBox="1"/>
          <p:nvPr/>
        </p:nvSpPr>
        <p:spPr>
          <a:xfrm rot="16200000">
            <a:off x="10026503" y="4026765"/>
            <a:ext cx="364202"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報酬</a:t>
            </a:r>
            <a:endParaRPr kumimoji="1" lang="ja-JP" altLang="en-US" sz="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466" name="正方形/長方形 465"/>
          <p:cNvSpPr/>
          <p:nvPr/>
        </p:nvSpPr>
        <p:spPr>
          <a:xfrm>
            <a:off x="8279908" y="3321278"/>
            <a:ext cx="1899262" cy="215444"/>
          </a:xfrm>
          <a:prstGeom prst="rect">
            <a:avLst/>
          </a:prstGeom>
          <a:ln w="3175">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エピソード数ごとの報酬推移</a:t>
            </a:r>
            <a:r>
              <a:rPr kumimoji="1" lang="en-US" altLang="ja-JP"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(Q</a:t>
            </a:r>
            <a:r>
              <a:rPr kumimoji="1" lang="ja-JP" altLang="en-US"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学習</a:t>
            </a:r>
            <a:r>
              <a:rPr kumimoji="1" lang="en-US" altLang="ja-JP"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467" name="正方形/長方形 466"/>
          <p:cNvSpPr/>
          <p:nvPr/>
        </p:nvSpPr>
        <p:spPr>
          <a:xfrm>
            <a:off x="10313607" y="3321278"/>
            <a:ext cx="1761807" cy="215444"/>
          </a:xfrm>
          <a:prstGeom prst="rect">
            <a:avLst/>
          </a:prstGeom>
          <a:ln w="3175">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エピソード数ごとの報酬推移</a:t>
            </a:r>
            <a:r>
              <a:rPr kumimoji="1" lang="en-US" altLang="ja-JP"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(DQN)</a:t>
            </a:r>
            <a:endParaRPr kumimoji="1" lang="ja-JP" altLang="en-US" sz="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498" name="テキスト ボックス 497"/>
          <p:cNvSpPr txBox="1"/>
          <p:nvPr/>
        </p:nvSpPr>
        <p:spPr>
          <a:xfrm>
            <a:off x="8833606" y="3748217"/>
            <a:ext cx="1271502" cy="4154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u="sng"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rPr>
              <a:t>100000</a:t>
            </a:r>
            <a:r>
              <a:rPr kumimoji="1" lang="ja-JP" altLang="en-US" sz="1050" b="1" i="0" u="sng"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rPr>
              <a:t>エピソード</a:t>
            </a:r>
            <a:endParaRPr kumimoji="1" lang="en-US" altLang="ja-JP" sz="1050" b="1" i="0" u="sng"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i="0" u="sng"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rPr>
              <a:t>でも収束せず</a:t>
            </a:r>
            <a:endParaRPr kumimoji="1" lang="ja-JP" altLang="en-US" sz="1050" b="1" i="0" u="sng" strike="noStrike" kern="1200" cap="none" spc="0" normalizeH="0" baseline="0" noProof="0" dirty="0">
              <a:ln>
                <a:noFill/>
              </a:ln>
              <a:solidFill>
                <a:srgbClr val="70AD47"/>
              </a:solidFill>
              <a:effectLst/>
              <a:uLnTx/>
              <a:uFillTx/>
              <a:latin typeface="Calibri" panose="020F0502020204030204"/>
              <a:ea typeface="游ゴシック" panose="020B0400000000000000" pitchFamily="50" charset="-128"/>
              <a:cs typeface="+mn-cs"/>
            </a:endParaRPr>
          </a:p>
        </p:txBody>
      </p:sp>
      <p:sp>
        <p:nvSpPr>
          <p:cNvPr id="500" name="テキスト ボックス 499"/>
          <p:cNvSpPr txBox="1"/>
          <p:nvPr/>
        </p:nvSpPr>
        <p:spPr>
          <a:xfrm>
            <a:off x="10778228" y="3714872"/>
            <a:ext cx="1337226" cy="4154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50000</a:t>
            </a:r>
            <a:r>
              <a:rPr kumimoji="1" lang="ja-JP" altLang="en-US" sz="1050" b="1" i="0" u="sng" strike="noStrike" kern="1200" cap="none" spc="0" normalizeH="0" baseline="0" noProof="0" dirty="0">
                <a:ln>
                  <a:noFill/>
                </a:ln>
                <a:solidFill>
                  <a:srgbClr val="FF0000"/>
                </a:solidFill>
                <a:effectLst/>
                <a:uLnTx/>
                <a:uFillTx/>
                <a:latin typeface="Calibri" panose="020F0502020204030204"/>
                <a:ea typeface="游ゴシック" panose="020B0400000000000000" pitchFamily="50" charset="-128"/>
                <a:cs typeface="+mn-cs"/>
              </a:rPr>
              <a:t>エピソード</a:t>
            </a:r>
            <a:r>
              <a:rPr kumimoji="1" lang="ja-JP" altLang="en-US" sz="105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で</a:t>
            </a:r>
            <a:endParaRPr kumimoji="1" lang="en-US" altLang="ja-JP" sz="105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i="0" u="sng"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完全に収束</a:t>
            </a:r>
            <a:endParaRPr kumimoji="1" lang="ja-JP" altLang="en-US" sz="1050" b="1" i="0" u="sng" strike="noStrike" kern="1200" cap="none" spc="0" normalizeH="0" baseline="0" noProof="0" dirty="0">
              <a:ln>
                <a:noFill/>
              </a:ln>
              <a:solidFill>
                <a:srgbClr val="FF0000"/>
              </a:solidFill>
              <a:effectLst/>
              <a:uLnTx/>
              <a:uFillTx/>
              <a:latin typeface="Calibri" panose="020F0502020204030204"/>
              <a:ea typeface="游ゴシック" panose="020B0400000000000000" pitchFamily="50" charset="-128"/>
              <a:cs typeface="+mn-cs"/>
            </a:endParaRPr>
          </a:p>
        </p:txBody>
      </p:sp>
      <p:sp>
        <p:nvSpPr>
          <p:cNvPr id="501" name="テキスト ボックス 500"/>
          <p:cNvSpPr txBox="1"/>
          <p:nvPr/>
        </p:nvSpPr>
        <p:spPr>
          <a:xfrm>
            <a:off x="8525984" y="4401213"/>
            <a:ext cx="115929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rPr>
              <a:t>緑</a:t>
            </a:r>
            <a:r>
              <a:rPr kumimoji="1" lang="en-US" altLang="ja-JP" sz="800" b="1" i="0" u="none"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rPr>
              <a:t>: 100000</a:t>
            </a:r>
            <a:r>
              <a:rPr kumimoji="1" lang="ja-JP" altLang="en-US" sz="800" b="1" i="0" u="none"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rPr>
              <a:t>エピソード</a:t>
            </a:r>
            <a:endParaRPr kumimoji="1" lang="en-US" altLang="ja-JP" sz="800" b="1" i="0" u="none"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赤</a:t>
            </a:r>
            <a:r>
              <a:rPr kumimoji="1" lang="en-US" altLang="ja-JP" sz="800"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 50000</a:t>
            </a:r>
            <a:r>
              <a:rPr kumimoji="1" lang="ja-JP" altLang="en-US" sz="800"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エピソード</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青</a:t>
            </a:r>
            <a:r>
              <a:rPr kumimoji="1" lang="en-US" altLang="ja-JP" sz="800"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 10000</a:t>
            </a:r>
            <a:r>
              <a:rPr kumimoji="1" lang="ja-JP" altLang="en-US" sz="800"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エピソード</a:t>
            </a:r>
            <a:endParaRPr kumimoji="1" lang="ja-JP" altLang="en-US" sz="800" b="1"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50" charset="-128"/>
              <a:cs typeface="+mn-cs"/>
            </a:endParaRPr>
          </a:p>
        </p:txBody>
      </p:sp>
      <p:sp>
        <p:nvSpPr>
          <p:cNvPr id="506" name="テキスト ボックス 505"/>
          <p:cNvSpPr txBox="1"/>
          <p:nvPr/>
        </p:nvSpPr>
        <p:spPr>
          <a:xfrm>
            <a:off x="10567568" y="4381084"/>
            <a:ext cx="115929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rPr>
              <a:t>緑</a:t>
            </a:r>
            <a:r>
              <a:rPr kumimoji="1" lang="en-US" altLang="ja-JP" sz="800" b="1" i="0" u="none"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rPr>
              <a:t>: 100000</a:t>
            </a:r>
            <a:r>
              <a:rPr kumimoji="1" lang="ja-JP" altLang="en-US" sz="800" b="1" i="0" u="none"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rPr>
              <a:t>エピソード</a:t>
            </a:r>
            <a:endParaRPr kumimoji="1" lang="en-US" altLang="ja-JP" sz="800" b="1" i="0" u="none" strike="noStrike" kern="1200" cap="none" spc="0" normalizeH="0" baseline="0" noProof="0" dirty="0" smtClean="0">
              <a:ln>
                <a:noFill/>
              </a:ln>
              <a:solidFill>
                <a:srgbClr val="70AD47"/>
              </a:solidFill>
              <a:effectLst/>
              <a:uLnTx/>
              <a:uFillTx/>
              <a:latin typeface="Calibri"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赤</a:t>
            </a:r>
            <a:r>
              <a:rPr kumimoji="1" lang="en-US" altLang="ja-JP" sz="800"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 50000</a:t>
            </a:r>
            <a:r>
              <a:rPr kumimoji="1" lang="ja-JP" altLang="en-US" sz="800" b="1" i="0" u="none" strike="noStrike" kern="1200" cap="none" spc="0" normalizeH="0" baseline="0" noProof="0" dirty="0" smtClean="0">
                <a:ln>
                  <a:noFill/>
                </a:ln>
                <a:solidFill>
                  <a:srgbClr val="FF0000"/>
                </a:solidFill>
                <a:effectLst/>
                <a:uLnTx/>
                <a:uFillTx/>
                <a:latin typeface="Calibri" panose="020F0502020204030204"/>
                <a:ea typeface="游ゴシック" panose="020B0400000000000000" pitchFamily="50" charset="-128"/>
                <a:cs typeface="+mn-cs"/>
              </a:rPr>
              <a:t>エピソード</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青</a:t>
            </a:r>
            <a:r>
              <a:rPr kumimoji="1" lang="en-US" altLang="ja-JP" sz="800"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 10000</a:t>
            </a:r>
            <a:r>
              <a:rPr kumimoji="1" lang="ja-JP" altLang="en-US" sz="800" b="1" i="0" u="none" strike="noStrike" kern="1200" cap="none" spc="0" normalizeH="0" baseline="0" noProof="0" dirty="0" smtClean="0">
                <a:ln>
                  <a:noFill/>
                </a:ln>
                <a:solidFill>
                  <a:srgbClr val="4472C4"/>
                </a:solidFill>
                <a:effectLst/>
                <a:uLnTx/>
                <a:uFillTx/>
                <a:latin typeface="Calibri" panose="020F0502020204030204"/>
                <a:ea typeface="游ゴシック" panose="020B0400000000000000" pitchFamily="50" charset="-128"/>
                <a:cs typeface="+mn-cs"/>
              </a:rPr>
              <a:t>エピソード</a:t>
            </a:r>
            <a:endParaRPr kumimoji="1" lang="ja-JP" altLang="en-US" sz="800" b="1"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50" charset="-128"/>
              <a:cs typeface="+mn-cs"/>
            </a:endParaRPr>
          </a:p>
        </p:txBody>
      </p:sp>
      <p:pic>
        <p:nvPicPr>
          <p:cNvPr id="44" name="図 43"/>
          <p:cNvPicPr>
            <a:picLocks noChangeAspect="1"/>
          </p:cNvPicPr>
          <p:nvPr/>
        </p:nvPicPr>
        <p:blipFill>
          <a:blip r:embed="rId15"/>
          <a:stretch>
            <a:fillRect/>
          </a:stretch>
        </p:blipFill>
        <p:spPr>
          <a:xfrm>
            <a:off x="1014760" y="5148071"/>
            <a:ext cx="1801592" cy="429769"/>
          </a:xfrm>
          <a:prstGeom prst="wedgeRoundRectCallout">
            <a:avLst/>
          </a:prstGeom>
        </p:spPr>
      </p:pic>
      <p:pic>
        <p:nvPicPr>
          <p:cNvPr id="115" name="図 114">
            <a:extLst>
              <a:ext uri="{FF2B5EF4-FFF2-40B4-BE49-F238E27FC236}">
                <a16:creationId xmlns:a16="http://schemas.microsoft.com/office/drawing/2014/main" id="{D2D887E1-67ED-7548-B086-EA001CEA3B88}"/>
              </a:ext>
            </a:extLst>
          </p:cNvPr>
          <p:cNvPicPr>
            <a:picLocks noChangeAspect="1"/>
          </p:cNvPicPr>
          <p:nvPr/>
        </p:nvPicPr>
        <p:blipFill>
          <a:blip r:embed="rId6"/>
          <a:stretch>
            <a:fillRect/>
          </a:stretch>
        </p:blipFill>
        <p:spPr>
          <a:xfrm>
            <a:off x="91440" y="4421361"/>
            <a:ext cx="601591" cy="601591"/>
          </a:xfrm>
          <a:prstGeom prst="rect">
            <a:avLst/>
          </a:prstGeom>
        </p:spPr>
      </p:pic>
      <p:pic>
        <p:nvPicPr>
          <p:cNvPr id="116" name="コンテンツ プレースホルダー 27">
            <a:extLst>
              <a:ext uri="{FF2B5EF4-FFF2-40B4-BE49-F238E27FC236}">
                <a16:creationId xmlns:a16="http://schemas.microsoft.com/office/drawing/2014/main" id="{B9725CE1-0FF6-144B-92EF-53E31D93F75C}"/>
              </a:ext>
            </a:extLst>
          </p:cNvPr>
          <p:cNvPicPr>
            <a:picLocks noChangeAspect="1"/>
          </p:cNvPicPr>
          <p:nvPr/>
        </p:nvPicPr>
        <p:blipFill>
          <a:blip r:embed="rId5"/>
          <a:stretch>
            <a:fillRect/>
          </a:stretch>
        </p:blipFill>
        <p:spPr>
          <a:xfrm>
            <a:off x="3668653" y="4531384"/>
            <a:ext cx="472958" cy="472958"/>
          </a:xfrm>
          <a:prstGeom prst="rect">
            <a:avLst/>
          </a:prstGeom>
          <a:scene3d>
            <a:camera prst="orthographicFront">
              <a:rot lat="0" lon="10799999" rev="0"/>
            </a:camera>
            <a:lightRig rig="threePt" dir="t"/>
          </a:scene3d>
        </p:spPr>
      </p:pic>
      <p:sp>
        <p:nvSpPr>
          <p:cNvPr id="117" name="正方形/長方形 116"/>
          <p:cNvSpPr/>
          <p:nvPr/>
        </p:nvSpPr>
        <p:spPr>
          <a:xfrm>
            <a:off x="4454612" y="4573732"/>
            <a:ext cx="1107346" cy="215444"/>
          </a:xfrm>
          <a:prstGeom prst="rect">
            <a:avLst/>
          </a:prstGeom>
          <a:ln w="3175">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ID</a:t>
            </a:r>
            <a:r>
              <a:rPr kumimoji="1" lang="ja-JP" altLang="en-US"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をそのまま用いる</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18" name="正方形/長方形 117"/>
          <p:cNvSpPr/>
          <p:nvPr/>
        </p:nvSpPr>
        <p:spPr>
          <a:xfrm>
            <a:off x="109728" y="4994356"/>
            <a:ext cx="630936" cy="215444"/>
          </a:xfrm>
          <a:prstGeom prst="rect">
            <a:avLst/>
          </a:prstGeom>
          <a:ln w="3175">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システム</a:t>
            </a:r>
            <a:endParaRPr kumimoji="1" lang="ja-JP" altLang="en-US" sz="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51" name="下矢印 150"/>
          <p:cNvSpPr/>
          <p:nvPr/>
        </p:nvSpPr>
        <p:spPr>
          <a:xfrm>
            <a:off x="892869" y="4819001"/>
            <a:ext cx="228795" cy="188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54" name="テキスト ボックス 153"/>
          <p:cNvSpPr txBox="1"/>
          <p:nvPr/>
        </p:nvSpPr>
        <p:spPr>
          <a:xfrm>
            <a:off x="1086676" y="4811423"/>
            <a:ext cx="2339102"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直前の交換の状態から次のシステム発話を決定</a:t>
            </a:r>
            <a:endParaRPr kumimoji="1" lang="ja-JP" altLang="en-US" sz="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pic>
        <p:nvPicPr>
          <p:cNvPr id="54" name="図 53"/>
          <p:cNvPicPr>
            <a:picLocks noChangeAspect="1"/>
          </p:cNvPicPr>
          <p:nvPr/>
        </p:nvPicPr>
        <p:blipFill>
          <a:blip r:embed="rId16"/>
          <a:stretch>
            <a:fillRect/>
          </a:stretch>
        </p:blipFill>
        <p:spPr>
          <a:xfrm>
            <a:off x="4418900" y="1883567"/>
            <a:ext cx="3354199" cy="1380841"/>
          </a:xfrm>
          <a:prstGeom prst="rect">
            <a:avLst/>
          </a:prstGeom>
        </p:spPr>
      </p:pic>
    </p:spTree>
    <p:extLst>
      <p:ext uri="{BB962C8B-B14F-4D97-AF65-F5344CB8AC3E}">
        <p14:creationId xmlns:p14="http://schemas.microsoft.com/office/powerpoint/2010/main" val="1975901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コンテンツ プレースホルダー 2"/>
          <p:cNvSpPr txBox="1">
            <a:spLocks/>
          </p:cNvSpPr>
          <p:nvPr/>
        </p:nvSpPr>
        <p:spPr>
          <a:xfrm>
            <a:off x="357909" y="584913"/>
            <a:ext cx="10515600" cy="50649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ja-JP" altLang="en-US" sz="2800" b="0" i="0" u="none" strike="noStrike" kern="1200" cap="none" spc="0" normalizeH="0" baseline="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rPr>
              <a:t>報酬</a:t>
            </a:r>
            <a:endParaRPr kumimoji="1" lang="en-US" altLang="ja-JP" sz="2800" b="0" i="0" u="none" strike="noStrike" kern="1200" cap="none" spc="0" normalizeH="0" baseline="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400" b="0" i="0" u="none" strike="noStrike" kern="1200" cap="none" spc="0" normalizeH="0" baseline="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rPr>
              <a:t>ユーザ心象値（単一）</a:t>
            </a:r>
            <a:r>
              <a:rPr kumimoji="1" lang="en-US" altLang="ja-JP" sz="2400" b="0" i="0" u="none" strike="noStrike" kern="1200" cap="none" spc="0" normalizeH="0" baseline="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rPr>
              <a:t>(+1, 0,</a:t>
            </a:r>
            <a:r>
              <a:rPr kumimoji="1" lang="ja-JP" altLang="en-US" sz="2400" b="0" i="0" u="none" strike="noStrike" kern="1200" cap="none" spc="0" normalizeH="0" baseline="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rPr>
              <a:t>−</a:t>
            </a:r>
            <a:r>
              <a:rPr kumimoji="1" lang="en-US" altLang="ja-JP" sz="2400" b="0" i="0" u="none" strike="noStrike" kern="1200" cap="none" spc="0" normalizeH="0" baseline="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rPr>
              <a:t>1)</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400" b="0" i="0" u="none" strike="noStrike" kern="1200" cap="none" spc="0" normalizeH="0" baseline="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rPr>
              <a:t>ユーザ心象値（連続）</a:t>
            </a:r>
            <a:r>
              <a:rPr kumimoji="1" lang="en-US" altLang="ja-JP" sz="2400" b="0" i="0" u="none" strike="noStrike" kern="1200" cap="none" spc="0" normalizeH="0" baseline="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rPr>
              <a:t>(+5, 0,</a:t>
            </a:r>
            <a:r>
              <a:rPr kumimoji="1" lang="ja-JP" altLang="en-US" sz="2400" b="0" i="0" u="none" strike="noStrike" kern="1200" cap="none" spc="0" normalizeH="0" baseline="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rPr>
              <a:t>−</a:t>
            </a:r>
            <a:r>
              <a:rPr kumimoji="1" lang="en-US" altLang="ja-JP" sz="2400" b="0" i="0" u="none" strike="noStrike" kern="1200" cap="none" spc="0" normalizeH="0" baseline="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rPr>
              <a:t>5)</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400" b="0" i="0" u="none" strike="noStrike" kern="1200" cap="none" spc="0" normalizeH="0" baseline="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rPr>
              <a:t>対話行為の整合性</a:t>
            </a:r>
            <a:r>
              <a:rPr kumimoji="1" lang="en-US" altLang="ja-JP" sz="2400" b="0" i="0" u="none" strike="noStrike" kern="1200" cap="none" spc="0" normalizeH="0" baseline="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rPr>
              <a:t>(+0</a:t>
            </a:r>
            <a:r>
              <a:rPr kumimoji="1" lang="ja-JP" altLang="en-US" sz="2400" b="0" i="0" u="none" strike="noStrike" kern="1200" cap="none" spc="0" normalizeH="0" baseline="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rPr>
              <a:t>～</a:t>
            </a:r>
            <a:r>
              <a:rPr kumimoji="1" lang="en-US" altLang="ja-JP" sz="2400" b="0" i="0" u="none" strike="noStrike" kern="1200" cap="none" spc="0" normalizeH="0" baseline="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rPr>
              <a:t>+5)</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400" b="0" i="0" u="none" strike="noStrike" kern="1200" cap="none" spc="0" normalizeH="0" baseline="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rPr>
              <a:t>指示語の整合性 </a:t>
            </a:r>
            <a:r>
              <a:rPr kumimoji="1" lang="en-US" altLang="ja-JP" sz="2400" b="0" i="0" u="none" strike="noStrike" kern="1200" cap="none" spc="0" normalizeH="0" baseline="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rPr>
              <a:t>(+10, 0,</a:t>
            </a:r>
            <a:r>
              <a:rPr kumimoji="1" lang="ja-JP" altLang="en-US" sz="2400" b="0" i="0" u="none" strike="noStrike" kern="1200" cap="none" spc="0" normalizeH="0" baseline="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rPr>
              <a:t>−</a:t>
            </a:r>
            <a:r>
              <a:rPr kumimoji="1" lang="en-US" altLang="ja-JP" sz="2400" b="0" i="0" u="none" strike="noStrike" kern="1200" cap="none" spc="0" normalizeH="0" baseline="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rPr>
              <a:t>10)</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400" b="0" i="0" u="none" strike="noStrike" kern="1200" cap="none" spc="0" normalizeH="0" baseline="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rPr>
              <a:t>発話内容の整合性</a:t>
            </a:r>
            <a:r>
              <a:rPr kumimoji="1" lang="ja-JP" altLang="en-US" sz="2400" b="0" i="0" u="none" strike="noStrike" kern="1200" cap="none" spc="0" normalizeH="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rPr>
              <a:t> </a:t>
            </a:r>
            <a:r>
              <a:rPr kumimoji="1" lang="en-US" altLang="ja-JP" sz="2400" b="0" i="0" u="none" strike="noStrike" kern="1200" cap="none" spc="0" normalizeH="0" noProof="0" dirty="0" smtClean="0">
                <a:ln>
                  <a:noFill/>
                </a:ln>
                <a:solidFill>
                  <a:sysClr val="windowText" lastClr="000000"/>
                </a:solidFill>
                <a:effectLst/>
                <a:uLnTx/>
                <a:uFillTx/>
                <a:latin typeface="游ゴシック" panose="020F0502020204030204"/>
                <a:ea typeface="游ゴシック" panose="020B0400000000000000" pitchFamily="50" charset="-128"/>
                <a:cs typeface="+mn-cs"/>
              </a:rPr>
              <a:t>(-20)</a:t>
            </a:r>
            <a:endParaRPr kumimoji="1" lang="en-US" altLang="ja-JP" sz="2400" b="0" i="0" u="none" strike="noStrike" kern="1200" cap="none" spc="0" normalizeH="0" baseline="0" noProof="0" dirty="0">
              <a:ln>
                <a:noFill/>
              </a:ln>
              <a:solidFill>
                <a:sysClr val="windowText" lastClr="000000"/>
              </a:solidFill>
              <a:effectLst/>
              <a:uLnTx/>
              <a:uFillTx/>
              <a:latin typeface="游ゴシック" panose="020F0502020204030204"/>
              <a:ea typeface="游ゴシック" panose="020B0400000000000000" pitchFamily="50" charset="-128"/>
              <a:cs typeface="+mn-cs"/>
            </a:endParaRPr>
          </a:p>
        </p:txBody>
      </p:sp>
      <p:sp>
        <p:nvSpPr>
          <p:cNvPr id="97" name="角丸四角形 96"/>
          <p:cNvSpPr/>
          <p:nvPr/>
        </p:nvSpPr>
        <p:spPr>
          <a:xfrm>
            <a:off x="4184073" y="997528"/>
            <a:ext cx="1616364" cy="384302"/>
          </a:xfrm>
          <a:prstGeom prst="roundRect">
            <a:avLst/>
          </a:prstGeom>
          <a:noFill/>
          <a:ln w="381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8" name="角丸四角形 97"/>
          <p:cNvSpPr/>
          <p:nvPr/>
        </p:nvSpPr>
        <p:spPr>
          <a:xfrm>
            <a:off x="4200205" y="1372594"/>
            <a:ext cx="1590995" cy="410025"/>
          </a:xfrm>
          <a:prstGeom prst="roundRect">
            <a:avLst/>
          </a:prstGeom>
          <a:noFill/>
          <a:ln w="381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9" name="テキスト ボックス 98"/>
          <p:cNvSpPr txBox="1"/>
          <p:nvPr/>
        </p:nvSpPr>
        <p:spPr>
          <a:xfrm rot="10800000" flipH="1" flipV="1">
            <a:off x="5867582" y="1178056"/>
            <a:ext cx="4641916" cy="400110"/>
          </a:xfrm>
          <a:prstGeom prst="rect">
            <a:avLst/>
          </a:prstGeom>
          <a:noFill/>
        </p:spPr>
        <p:txBody>
          <a:bodyPr wrap="square" rtlCol="0">
            <a:spAutoFit/>
          </a:bodyPr>
          <a:lstStyle/>
          <a:p>
            <a:r>
              <a:rPr lang="ja-JP" altLang="en-US" sz="2000" u="sng" dirty="0">
                <a:solidFill>
                  <a:srgbClr val="00B050"/>
                </a:solidFill>
                <a:latin typeface="游ゴシック" panose="020F0502020204030204"/>
              </a:rPr>
              <a:t>高ければ正，低ければ負の報酬</a:t>
            </a:r>
          </a:p>
        </p:txBody>
      </p:sp>
      <p:sp>
        <p:nvSpPr>
          <p:cNvPr id="100" name="角丸四角形 99"/>
          <p:cNvSpPr/>
          <p:nvPr/>
        </p:nvSpPr>
        <p:spPr>
          <a:xfrm>
            <a:off x="3587936" y="1764402"/>
            <a:ext cx="1283430" cy="380336"/>
          </a:xfrm>
          <a:prstGeom prst="roundRect">
            <a:avLst/>
          </a:prstGeom>
          <a:noFill/>
          <a:ln w="381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1" name="テキスト ボックス 100"/>
          <p:cNvSpPr txBox="1"/>
          <p:nvPr/>
        </p:nvSpPr>
        <p:spPr>
          <a:xfrm rot="10800000" flipH="1" flipV="1">
            <a:off x="4955566" y="1792621"/>
            <a:ext cx="4085864" cy="400110"/>
          </a:xfrm>
          <a:prstGeom prst="rect">
            <a:avLst/>
          </a:prstGeom>
          <a:noFill/>
        </p:spPr>
        <p:txBody>
          <a:bodyPr wrap="square" rtlCol="0">
            <a:spAutoFit/>
          </a:bodyPr>
          <a:lstStyle/>
          <a:p>
            <a:r>
              <a:rPr lang="ja-JP" altLang="en-US" sz="2000" u="sng" dirty="0">
                <a:solidFill>
                  <a:srgbClr val="FF0000"/>
                </a:solidFill>
                <a:latin typeface="游ゴシック" panose="020F0502020204030204"/>
              </a:rPr>
              <a:t>例</a:t>
            </a:r>
            <a:r>
              <a:rPr lang="en-US" altLang="ja-JP" sz="2000" u="sng" dirty="0">
                <a:solidFill>
                  <a:srgbClr val="FF0000"/>
                </a:solidFill>
                <a:latin typeface="游ゴシック" panose="020F0502020204030204"/>
              </a:rPr>
              <a:t>: </a:t>
            </a:r>
            <a:r>
              <a:rPr lang="ja-JP" altLang="en-US" sz="2000" u="sng" dirty="0">
                <a:solidFill>
                  <a:srgbClr val="FF0000"/>
                </a:solidFill>
                <a:latin typeface="游ゴシック" panose="020F0502020204030204"/>
              </a:rPr>
              <a:t>質問→応答なら正の報酬</a:t>
            </a:r>
          </a:p>
        </p:txBody>
      </p:sp>
      <p:sp>
        <p:nvSpPr>
          <p:cNvPr id="102" name="角丸四角形 101"/>
          <p:cNvSpPr/>
          <p:nvPr/>
        </p:nvSpPr>
        <p:spPr>
          <a:xfrm>
            <a:off x="3387707" y="2200606"/>
            <a:ext cx="1899213" cy="338579"/>
          </a:xfrm>
          <a:prstGeom prst="roundRect">
            <a:avLst/>
          </a:prstGeom>
          <a:noFill/>
          <a:ln w="38100" cap="flat" cmpd="sng" algn="ctr">
            <a:solidFill>
              <a:srgbClr val="FFFF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6" name="角丸四角形 105"/>
          <p:cNvSpPr/>
          <p:nvPr/>
        </p:nvSpPr>
        <p:spPr>
          <a:xfrm>
            <a:off x="3686260" y="2577668"/>
            <a:ext cx="691776" cy="341024"/>
          </a:xfrm>
          <a:prstGeom prst="roundRect">
            <a:avLst/>
          </a:prstGeom>
          <a:noFill/>
          <a:ln w="381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47397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9" name="角丸四角形 8218"/>
          <p:cNvSpPr/>
          <p:nvPr/>
        </p:nvSpPr>
        <p:spPr>
          <a:xfrm>
            <a:off x="9734077" y="1035465"/>
            <a:ext cx="1024016" cy="450519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20" name="楕円 8219"/>
          <p:cNvSpPr/>
          <p:nvPr/>
        </p:nvSpPr>
        <p:spPr>
          <a:xfrm>
            <a:off x="9905714" y="1102337"/>
            <a:ext cx="660400" cy="6159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21" name="楕円 8220"/>
          <p:cNvSpPr/>
          <p:nvPr/>
        </p:nvSpPr>
        <p:spPr>
          <a:xfrm>
            <a:off x="9927116" y="4924719"/>
            <a:ext cx="660400" cy="6159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22" name="右矢印 8221"/>
          <p:cNvSpPr/>
          <p:nvPr/>
        </p:nvSpPr>
        <p:spPr>
          <a:xfrm>
            <a:off x="11015846" y="1085191"/>
            <a:ext cx="559585"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23" name="右矢印 8222"/>
          <p:cNvSpPr/>
          <p:nvPr/>
        </p:nvSpPr>
        <p:spPr>
          <a:xfrm>
            <a:off x="11015846" y="1679411"/>
            <a:ext cx="57485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224" name="直線矢印コネクタ 8223"/>
          <p:cNvCxnSpPr/>
          <p:nvPr/>
        </p:nvCxnSpPr>
        <p:spPr>
          <a:xfrm flipV="1">
            <a:off x="7462506" y="3136139"/>
            <a:ext cx="502479" cy="114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225" name="直線矢印コネクタ 8224"/>
          <p:cNvCxnSpPr/>
          <p:nvPr/>
        </p:nvCxnSpPr>
        <p:spPr>
          <a:xfrm flipV="1">
            <a:off x="5954223" y="3143609"/>
            <a:ext cx="515263" cy="80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226" name="直線矢印コネクタ 8225"/>
          <p:cNvCxnSpPr/>
          <p:nvPr/>
        </p:nvCxnSpPr>
        <p:spPr>
          <a:xfrm flipV="1">
            <a:off x="9133906" y="3151701"/>
            <a:ext cx="520283" cy="80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227" name="テキスト ボックス 8226"/>
          <p:cNvSpPr txBox="1"/>
          <p:nvPr/>
        </p:nvSpPr>
        <p:spPr>
          <a:xfrm>
            <a:off x="4842475" y="650898"/>
            <a:ext cx="1107996" cy="461665"/>
          </a:xfrm>
          <a:prstGeom prst="rect">
            <a:avLst/>
          </a:prstGeom>
          <a:noFill/>
        </p:spPr>
        <p:txBody>
          <a:bodyPr wrap="none" rtlCol="0">
            <a:spAutoFit/>
          </a:bodyPr>
          <a:lstStyle/>
          <a:p>
            <a:r>
              <a:rPr kumimoji="1" lang="ja-JP" altLang="en-US" sz="2400" b="1" dirty="0" smtClean="0"/>
              <a:t>入力層</a:t>
            </a:r>
            <a:endParaRPr kumimoji="1" lang="ja-JP" altLang="en-US" sz="2400" b="1" dirty="0"/>
          </a:p>
        </p:txBody>
      </p:sp>
      <p:sp>
        <p:nvSpPr>
          <p:cNvPr id="8228" name="テキスト ボックス 8227"/>
          <p:cNvSpPr txBox="1"/>
          <p:nvPr/>
        </p:nvSpPr>
        <p:spPr>
          <a:xfrm>
            <a:off x="9677573" y="623690"/>
            <a:ext cx="1107996" cy="461665"/>
          </a:xfrm>
          <a:prstGeom prst="rect">
            <a:avLst/>
          </a:prstGeom>
          <a:noFill/>
        </p:spPr>
        <p:txBody>
          <a:bodyPr wrap="none" rtlCol="0">
            <a:spAutoFit/>
          </a:bodyPr>
          <a:lstStyle/>
          <a:p>
            <a:r>
              <a:rPr lang="ja-JP" altLang="en-US" sz="2400" b="1" dirty="0"/>
              <a:t>出力層</a:t>
            </a:r>
            <a:endParaRPr kumimoji="1" lang="ja-JP" altLang="en-US" sz="2400" b="1" dirty="0"/>
          </a:p>
        </p:txBody>
      </p:sp>
      <p:sp>
        <p:nvSpPr>
          <p:cNvPr id="8229" name="テキスト ボックス 8228"/>
          <p:cNvSpPr txBox="1"/>
          <p:nvPr/>
        </p:nvSpPr>
        <p:spPr>
          <a:xfrm>
            <a:off x="6421861" y="651796"/>
            <a:ext cx="1107996" cy="461665"/>
          </a:xfrm>
          <a:prstGeom prst="rect">
            <a:avLst/>
          </a:prstGeom>
          <a:noFill/>
        </p:spPr>
        <p:txBody>
          <a:bodyPr wrap="none" rtlCol="0">
            <a:spAutoFit/>
          </a:bodyPr>
          <a:lstStyle/>
          <a:p>
            <a:r>
              <a:rPr lang="ja-JP" altLang="en-US" sz="2400" b="1" dirty="0"/>
              <a:t>中間</a:t>
            </a:r>
            <a:r>
              <a:rPr kumimoji="1" lang="ja-JP" altLang="en-US" sz="2400" b="1" dirty="0" smtClean="0"/>
              <a:t>層</a:t>
            </a:r>
            <a:endParaRPr kumimoji="1" lang="ja-JP" altLang="en-US" sz="2400" b="1" dirty="0"/>
          </a:p>
        </p:txBody>
      </p:sp>
      <p:sp>
        <p:nvSpPr>
          <p:cNvPr id="8230" name="テキスト ボックス 8229"/>
          <p:cNvSpPr txBox="1"/>
          <p:nvPr/>
        </p:nvSpPr>
        <p:spPr>
          <a:xfrm>
            <a:off x="7988713" y="623690"/>
            <a:ext cx="1107996" cy="461665"/>
          </a:xfrm>
          <a:prstGeom prst="rect">
            <a:avLst/>
          </a:prstGeom>
          <a:noFill/>
        </p:spPr>
        <p:txBody>
          <a:bodyPr wrap="none" rtlCol="0">
            <a:spAutoFit/>
          </a:bodyPr>
          <a:lstStyle/>
          <a:p>
            <a:r>
              <a:rPr lang="ja-JP" altLang="en-US" sz="2400" b="1" dirty="0"/>
              <a:t>中間</a:t>
            </a:r>
            <a:r>
              <a:rPr kumimoji="1" lang="ja-JP" altLang="en-US" sz="2400" b="1" dirty="0" smtClean="0"/>
              <a:t>層</a:t>
            </a:r>
            <a:endParaRPr kumimoji="1" lang="ja-JP" altLang="en-US" sz="2400" b="1" dirty="0"/>
          </a:p>
        </p:txBody>
      </p:sp>
      <p:sp>
        <p:nvSpPr>
          <p:cNvPr id="8231" name="角丸四角形 8230"/>
          <p:cNvSpPr/>
          <p:nvPr/>
        </p:nvSpPr>
        <p:spPr>
          <a:xfrm>
            <a:off x="4858412" y="1096568"/>
            <a:ext cx="1060540" cy="441260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32" name="楕円 8231"/>
          <p:cNvSpPr/>
          <p:nvPr/>
        </p:nvSpPr>
        <p:spPr>
          <a:xfrm>
            <a:off x="5026052" y="1097479"/>
            <a:ext cx="660400" cy="6159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33" name="楕円 8232"/>
          <p:cNvSpPr/>
          <p:nvPr/>
        </p:nvSpPr>
        <p:spPr>
          <a:xfrm>
            <a:off x="5019583" y="2915060"/>
            <a:ext cx="660400" cy="6159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35" name="楕円 8234"/>
          <p:cNvSpPr/>
          <p:nvPr/>
        </p:nvSpPr>
        <p:spPr>
          <a:xfrm>
            <a:off x="5034994" y="3779836"/>
            <a:ext cx="660400" cy="6159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36" name="楕円 8235"/>
          <p:cNvSpPr/>
          <p:nvPr/>
        </p:nvSpPr>
        <p:spPr>
          <a:xfrm>
            <a:off x="5037273" y="4717394"/>
            <a:ext cx="660400" cy="6159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37" name="角丸四角形 8236"/>
          <p:cNvSpPr/>
          <p:nvPr/>
        </p:nvSpPr>
        <p:spPr>
          <a:xfrm>
            <a:off x="6455368" y="1096568"/>
            <a:ext cx="962791" cy="441260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38" name="楕円 8237"/>
          <p:cNvSpPr/>
          <p:nvPr/>
        </p:nvSpPr>
        <p:spPr>
          <a:xfrm>
            <a:off x="6620469" y="1135502"/>
            <a:ext cx="660400" cy="6159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39" name="楕円 8238"/>
          <p:cNvSpPr/>
          <p:nvPr/>
        </p:nvSpPr>
        <p:spPr>
          <a:xfrm>
            <a:off x="6620469" y="4838244"/>
            <a:ext cx="660400" cy="6159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40" name="角丸四角形 8239"/>
          <p:cNvSpPr/>
          <p:nvPr/>
        </p:nvSpPr>
        <p:spPr>
          <a:xfrm>
            <a:off x="8009333" y="1074142"/>
            <a:ext cx="1053682" cy="4451064"/>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41" name="楕円 8240"/>
          <p:cNvSpPr/>
          <p:nvPr/>
        </p:nvSpPr>
        <p:spPr>
          <a:xfrm>
            <a:off x="8212511" y="1096568"/>
            <a:ext cx="660400" cy="6159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42" name="楕円 8241"/>
          <p:cNvSpPr/>
          <p:nvPr/>
        </p:nvSpPr>
        <p:spPr>
          <a:xfrm>
            <a:off x="8221856" y="4866611"/>
            <a:ext cx="660400" cy="6159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43" name="左中かっこ 8242"/>
          <p:cNvSpPr/>
          <p:nvPr/>
        </p:nvSpPr>
        <p:spPr>
          <a:xfrm>
            <a:off x="1903490" y="1168021"/>
            <a:ext cx="187257" cy="2278233"/>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44" name="テキスト ボックス 8243"/>
          <p:cNvSpPr txBox="1"/>
          <p:nvPr/>
        </p:nvSpPr>
        <p:spPr>
          <a:xfrm>
            <a:off x="9677573" y="5607535"/>
            <a:ext cx="1210588" cy="400110"/>
          </a:xfrm>
          <a:prstGeom prst="rect">
            <a:avLst/>
          </a:prstGeom>
          <a:noFill/>
        </p:spPr>
        <p:txBody>
          <a:bodyPr wrap="none" rtlCol="0">
            <a:spAutoFit/>
          </a:bodyPr>
          <a:lstStyle/>
          <a:p>
            <a:r>
              <a:rPr kumimoji="1" lang="ja-JP" altLang="en-US" sz="2000" dirty="0" smtClean="0"/>
              <a:t>恒等関数</a:t>
            </a:r>
            <a:endParaRPr kumimoji="1" lang="ja-JP" altLang="en-US" sz="2000" dirty="0"/>
          </a:p>
        </p:txBody>
      </p:sp>
      <p:sp>
        <p:nvSpPr>
          <p:cNvPr id="8245" name="テキスト ボックス 8244"/>
          <p:cNvSpPr txBox="1"/>
          <p:nvPr/>
        </p:nvSpPr>
        <p:spPr>
          <a:xfrm>
            <a:off x="6539681" y="5607535"/>
            <a:ext cx="872355" cy="400110"/>
          </a:xfrm>
          <a:prstGeom prst="rect">
            <a:avLst/>
          </a:prstGeom>
          <a:noFill/>
        </p:spPr>
        <p:txBody>
          <a:bodyPr wrap="none" rtlCol="0">
            <a:spAutoFit/>
          </a:bodyPr>
          <a:lstStyle/>
          <a:p>
            <a:r>
              <a:rPr kumimoji="1" lang="en-US" altLang="ja-JP" sz="2000" dirty="0" err="1" smtClean="0"/>
              <a:t>ReLU</a:t>
            </a:r>
            <a:endParaRPr kumimoji="1" lang="ja-JP" altLang="en-US" sz="2000" dirty="0"/>
          </a:p>
        </p:txBody>
      </p:sp>
      <p:sp>
        <p:nvSpPr>
          <p:cNvPr id="8246" name="テキスト ボックス 8245"/>
          <p:cNvSpPr txBox="1"/>
          <p:nvPr/>
        </p:nvSpPr>
        <p:spPr>
          <a:xfrm>
            <a:off x="8131107" y="5607535"/>
            <a:ext cx="841897" cy="400110"/>
          </a:xfrm>
          <a:prstGeom prst="rect">
            <a:avLst/>
          </a:prstGeom>
          <a:noFill/>
        </p:spPr>
        <p:txBody>
          <a:bodyPr wrap="none" rtlCol="0">
            <a:spAutoFit/>
          </a:bodyPr>
          <a:lstStyle/>
          <a:p>
            <a:r>
              <a:rPr kumimoji="1" lang="en-US" altLang="ja-JP" sz="2000" dirty="0" err="1" smtClean="0"/>
              <a:t>ReLU</a:t>
            </a:r>
            <a:endParaRPr kumimoji="1" lang="ja-JP" altLang="en-US" sz="2000" dirty="0"/>
          </a:p>
        </p:txBody>
      </p:sp>
      <p:sp>
        <p:nvSpPr>
          <p:cNvPr id="8247" name="左中かっこ 8246"/>
          <p:cNvSpPr/>
          <p:nvPr/>
        </p:nvSpPr>
        <p:spPr>
          <a:xfrm>
            <a:off x="1883033" y="3659515"/>
            <a:ext cx="215444" cy="856587"/>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50" name="左中かっこ 8249"/>
          <p:cNvSpPr/>
          <p:nvPr/>
        </p:nvSpPr>
        <p:spPr>
          <a:xfrm>
            <a:off x="4525923" y="1185403"/>
            <a:ext cx="175502" cy="475894"/>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51" name="左中かっこ 8250"/>
          <p:cNvSpPr/>
          <p:nvPr/>
        </p:nvSpPr>
        <p:spPr>
          <a:xfrm>
            <a:off x="4527647" y="2980088"/>
            <a:ext cx="172136" cy="42782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53" name="左中かっこ 8252"/>
          <p:cNvSpPr/>
          <p:nvPr/>
        </p:nvSpPr>
        <p:spPr>
          <a:xfrm>
            <a:off x="4521355" y="3860480"/>
            <a:ext cx="172136" cy="42782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54" name="左中かっこ 8253"/>
          <p:cNvSpPr/>
          <p:nvPr/>
        </p:nvSpPr>
        <p:spPr>
          <a:xfrm>
            <a:off x="4539869" y="4822920"/>
            <a:ext cx="172136" cy="42782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57" name="テキスト ボックス 8256"/>
          <p:cNvSpPr txBox="1"/>
          <p:nvPr/>
        </p:nvSpPr>
        <p:spPr>
          <a:xfrm>
            <a:off x="2147251" y="4798402"/>
            <a:ext cx="2249334" cy="400110"/>
          </a:xfrm>
          <a:prstGeom prst="rect">
            <a:avLst/>
          </a:prstGeom>
          <a:noFill/>
        </p:spPr>
        <p:txBody>
          <a:bodyPr wrap="none" rtlCol="0">
            <a:spAutoFit/>
          </a:bodyPr>
          <a:lstStyle/>
          <a:p>
            <a:r>
              <a:rPr kumimoji="1" lang="ja-JP" altLang="en-US" sz="2000" dirty="0" smtClean="0"/>
              <a:t>心象</a:t>
            </a:r>
            <a:r>
              <a:rPr kumimoji="1" lang="en-US" altLang="ja-JP" sz="2000" dirty="0" smtClean="0"/>
              <a:t>: </a:t>
            </a:r>
            <a:r>
              <a:rPr lang="en-US" altLang="ja-JP" sz="2000" dirty="0"/>
              <a:t>0</a:t>
            </a:r>
            <a:r>
              <a:rPr kumimoji="1" lang="en-US" altLang="ja-JP" sz="2000" dirty="0" smtClean="0"/>
              <a:t> or 0.5 or 1</a:t>
            </a:r>
            <a:endParaRPr kumimoji="1" lang="ja-JP" altLang="en-US" sz="2000" dirty="0"/>
          </a:p>
        </p:txBody>
      </p:sp>
      <p:sp>
        <p:nvSpPr>
          <p:cNvPr id="8258" name="左中かっこ 8257"/>
          <p:cNvSpPr/>
          <p:nvPr/>
        </p:nvSpPr>
        <p:spPr>
          <a:xfrm>
            <a:off x="1918611" y="4756008"/>
            <a:ext cx="172136" cy="42782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259" name="テキスト ボックス 8258"/>
              <p:cNvSpPr txBox="1"/>
              <p:nvPr/>
            </p:nvSpPr>
            <p:spPr>
              <a:xfrm>
                <a:off x="11571450" y="1366900"/>
                <a:ext cx="553998" cy="4293676"/>
              </a:xfrm>
              <a:prstGeom prst="rect">
                <a:avLst/>
              </a:prstGeom>
              <a:noFill/>
            </p:spPr>
            <p:txBody>
              <a:bodyPr vert="eaVert" wrap="none" rtlCol="0">
                <a:spAutoFit/>
              </a:bodyPr>
              <a:lstStyle/>
              <a:p>
                <a:r>
                  <a:rPr kumimoji="1" lang="ja-JP" altLang="en-US" sz="2400" b="1" dirty="0" smtClean="0"/>
                  <a:t>各行動</a:t>
                </a:r>
                <a:r>
                  <a:rPr kumimoji="1" lang="en-US" altLang="ja-JP" sz="2400" b="1" dirty="0" smtClean="0"/>
                  <a:t>(</a:t>
                </a:r>
                <a:r>
                  <a:rPr kumimoji="1" lang="ja-JP" altLang="en-US" sz="2400" b="1" dirty="0" smtClean="0"/>
                  <a:t>発話</a:t>
                </a:r>
                <a:r>
                  <a:rPr kumimoji="1" lang="en-US" altLang="ja-JP" sz="2400" b="1" dirty="0" smtClean="0"/>
                  <a:t>ID)</a:t>
                </a:r>
                <a:r>
                  <a:rPr kumimoji="1" lang="ja-JP" altLang="en-US" sz="2400" b="1" dirty="0" smtClean="0"/>
                  <a:t>の</a:t>
                </a:r>
                <a:r>
                  <a:rPr lang="ja-JP" altLang="en-US" sz="2400" b="1" dirty="0" smtClean="0"/>
                  <a:t>価値</a:t>
                </a:r>
                <a14:m>
                  <m:oMath xmlns:m="http://schemas.openxmlformats.org/officeDocument/2006/math">
                    <m:r>
                      <a:rPr lang="en-US" altLang="ja-JP" sz="2400" b="1" i="1" smtClean="0">
                        <a:latin typeface="Cambria Math" panose="02040503050406030204" pitchFamily="18" charset="0"/>
                      </a:rPr>
                      <m:t>𝑸</m:t>
                    </m:r>
                    <m:r>
                      <a:rPr lang="en-US" altLang="ja-JP" sz="2400" b="1" i="1" smtClean="0">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1" smtClean="0">
                            <a:latin typeface="Cambria Math" panose="02040503050406030204" pitchFamily="18" charset="0"/>
                          </a:rPr>
                          <m:t>𝒔</m:t>
                        </m:r>
                      </m:e>
                      <m:sub>
                        <m:r>
                          <a:rPr lang="en-US" altLang="ja-JP" sz="2400" b="1" i="1" smtClean="0">
                            <a:latin typeface="Cambria Math" panose="02040503050406030204" pitchFamily="18" charset="0"/>
                          </a:rPr>
                          <m:t>𝒕</m:t>
                        </m:r>
                      </m:sub>
                    </m:sSub>
                    <m:r>
                      <a:rPr lang="en-US" altLang="ja-JP" sz="2400" b="1" i="1" smtClean="0">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1" smtClean="0">
                            <a:latin typeface="Cambria Math" panose="02040503050406030204" pitchFamily="18" charset="0"/>
                          </a:rPr>
                          <m:t>𝒂</m:t>
                        </m:r>
                      </m:e>
                      <m:sub>
                        <m:r>
                          <a:rPr lang="en-US" altLang="ja-JP" sz="2400" b="1" i="1" smtClean="0">
                            <a:latin typeface="Cambria Math" panose="02040503050406030204" pitchFamily="18" charset="0"/>
                          </a:rPr>
                          <m:t>𝒕</m:t>
                        </m:r>
                      </m:sub>
                    </m:sSub>
                    <m:r>
                      <a:rPr lang="en-US" altLang="ja-JP" sz="2400" b="1" i="1" smtClean="0">
                        <a:latin typeface="Cambria Math" panose="02040503050406030204" pitchFamily="18" charset="0"/>
                      </a:rPr>
                      <m:t>)</m:t>
                    </m:r>
                  </m:oMath>
                </a14:m>
                <a:endParaRPr kumimoji="1" lang="ja-JP" altLang="en-US" sz="2400" b="1" dirty="0"/>
              </a:p>
            </p:txBody>
          </p:sp>
        </mc:Choice>
        <mc:Fallback xmlns="">
          <p:sp>
            <p:nvSpPr>
              <p:cNvPr id="8259" name="テキスト ボックス 8258"/>
              <p:cNvSpPr txBox="1">
                <a:spLocks noRot="1" noChangeAspect="1" noMove="1" noResize="1" noEditPoints="1" noAdjustHandles="1" noChangeArrowheads="1" noChangeShapeType="1" noTextEdit="1"/>
              </p:cNvSpPr>
              <p:nvPr/>
            </p:nvSpPr>
            <p:spPr>
              <a:xfrm>
                <a:off x="11571450" y="1366900"/>
                <a:ext cx="553998" cy="4293676"/>
              </a:xfrm>
              <a:prstGeom prst="rect">
                <a:avLst/>
              </a:prstGeom>
              <a:blipFill>
                <a:blip r:embed="rId3"/>
                <a:stretch>
                  <a:fillRect l="-15385" t="-3262" r="-1099"/>
                </a:stretch>
              </a:blipFill>
            </p:spPr>
            <p:txBody>
              <a:bodyPr/>
              <a:lstStyle/>
              <a:p>
                <a:r>
                  <a:rPr lang="ja-JP" altLang="en-US">
                    <a:noFill/>
                  </a:rPr>
                  <a:t> </a:t>
                </a:r>
              </a:p>
            </p:txBody>
          </p:sp>
        </mc:Fallback>
      </mc:AlternateContent>
      <p:sp>
        <p:nvSpPr>
          <p:cNvPr id="8260" name="テキスト ボックス 8259"/>
          <p:cNvSpPr txBox="1"/>
          <p:nvPr/>
        </p:nvSpPr>
        <p:spPr>
          <a:xfrm>
            <a:off x="4909302" y="1751446"/>
            <a:ext cx="861774" cy="1272553"/>
          </a:xfrm>
          <a:prstGeom prst="rect">
            <a:avLst/>
          </a:prstGeom>
          <a:noFill/>
        </p:spPr>
        <p:txBody>
          <a:bodyPr vert="eaVert" wrap="square" rtlCol="0">
            <a:spAutoFit/>
          </a:bodyPr>
          <a:lstStyle/>
          <a:p>
            <a:r>
              <a:rPr kumimoji="1" lang="en-US" altLang="ja-JP" sz="4400" b="1" dirty="0" smtClean="0">
                <a:solidFill>
                  <a:schemeClr val="accent5">
                    <a:lumMod val="40000"/>
                    <a:lumOff val="60000"/>
                  </a:schemeClr>
                </a:solidFill>
              </a:rPr>
              <a:t>……</a:t>
            </a:r>
            <a:endParaRPr kumimoji="1" lang="ja-JP" altLang="en-US" sz="4400" b="1" dirty="0">
              <a:solidFill>
                <a:schemeClr val="accent5">
                  <a:lumMod val="40000"/>
                  <a:lumOff val="60000"/>
                </a:schemeClr>
              </a:solidFill>
            </a:endParaRPr>
          </a:p>
        </p:txBody>
      </p:sp>
      <p:sp>
        <p:nvSpPr>
          <p:cNvPr id="8261" name="テキスト ボックス 8260"/>
          <p:cNvSpPr txBox="1"/>
          <p:nvPr/>
        </p:nvSpPr>
        <p:spPr>
          <a:xfrm>
            <a:off x="6462069" y="1844890"/>
            <a:ext cx="861774" cy="2935143"/>
          </a:xfrm>
          <a:prstGeom prst="rect">
            <a:avLst/>
          </a:prstGeom>
          <a:noFill/>
        </p:spPr>
        <p:txBody>
          <a:bodyPr vert="eaVert" wrap="square" rtlCol="0">
            <a:spAutoFit/>
          </a:bodyPr>
          <a:lstStyle/>
          <a:p>
            <a:r>
              <a:rPr kumimoji="1" lang="en-US" altLang="ja-JP" sz="4400" b="1" dirty="0" smtClean="0">
                <a:solidFill>
                  <a:schemeClr val="accent5">
                    <a:lumMod val="40000"/>
                    <a:lumOff val="60000"/>
                  </a:schemeClr>
                </a:solidFill>
              </a:rPr>
              <a:t>……………</a:t>
            </a:r>
            <a:endParaRPr kumimoji="1" lang="ja-JP" altLang="en-US" sz="4400" b="1" dirty="0">
              <a:solidFill>
                <a:schemeClr val="accent5">
                  <a:lumMod val="40000"/>
                  <a:lumOff val="60000"/>
                </a:schemeClr>
              </a:solidFill>
            </a:endParaRPr>
          </a:p>
        </p:txBody>
      </p:sp>
      <p:sp>
        <p:nvSpPr>
          <p:cNvPr id="8262" name="テキスト ボックス 8261"/>
          <p:cNvSpPr txBox="1"/>
          <p:nvPr/>
        </p:nvSpPr>
        <p:spPr>
          <a:xfrm>
            <a:off x="8089221" y="1887777"/>
            <a:ext cx="861774" cy="2935143"/>
          </a:xfrm>
          <a:prstGeom prst="rect">
            <a:avLst/>
          </a:prstGeom>
          <a:noFill/>
        </p:spPr>
        <p:txBody>
          <a:bodyPr vert="eaVert" wrap="square" rtlCol="0">
            <a:spAutoFit/>
          </a:bodyPr>
          <a:lstStyle/>
          <a:p>
            <a:r>
              <a:rPr kumimoji="1" lang="en-US" altLang="ja-JP" sz="4400" b="1" dirty="0" smtClean="0">
                <a:solidFill>
                  <a:schemeClr val="accent5">
                    <a:lumMod val="40000"/>
                    <a:lumOff val="60000"/>
                  </a:schemeClr>
                </a:solidFill>
              </a:rPr>
              <a:t>……………</a:t>
            </a:r>
            <a:endParaRPr kumimoji="1" lang="ja-JP" altLang="en-US" sz="4400" b="1" dirty="0">
              <a:solidFill>
                <a:schemeClr val="accent5">
                  <a:lumMod val="40000"/>
                  <a:lumOff val="60000"/>
                </a:schemeClr>
              </a:solidFill>
            </a:endParaRPr>
          </a:p>
        </p:txBody>
      </p:sp>
      <p:sp>
        <p:nvSpPr>
          <p:cNvPr id="8263" name="テキスト ボックス 8262"/>
          <p:cNvSpPr txBox="1"/>
          <p:nvPr/>
        </p:nvSpPr>
        <p:spPr>
          <a:xfrm>
            <a:off x="9800684" y="1903101"/>
            <a:ext cx="861774" cy="2935143"/>
          </a:xfrm>
          <a:prstGeom prst="rect">
            <a:avLst/>
          </a:prstGeom>
          <a:noFill/>
        </p:spPr>
        <p:txBody>
          <a:bodyPr vert="eaVert" wrap="square" rtlCol="0">
            <a:spAutoFit/>
          </a:bodyPr>
          <a:lstStyle/>
          <a:p>
            <a:r>
              <a:rPr kumimoji="1" lang="en-US" altLang="ja-JP" sz="4400" b="1" dirty="0" smtClean="0">
                <a:solidFill>
                  <a:schemeClr val="accent5">
                    <a:lumMod val="40000"/>
                    <a:lumOff val="60000"/>
                  </a:schemeClr>
                </a:solidFill>
              </a:rPr>
              <a:t>……………</a:t>
            </a:r>
            <a:endParaRPr kumimoji="1" lang="ja-JP" altLang="en-US" sz="4400" b="1" dirty="0">
              <a:solidFill>
                <a:schemeClr val="accent5">
                  <a:lumMod val="40000"/>
                  <a:lumOff val="60000"/>
                </a:schemeClr>
              </a:solidFill>
            </a:endParaRPr>
          </a:p>
        </p:txBody>
      </p:sp>
      <p:sp>
        <p:nvSpPr>
          <p:cNvPr id="8264" name="テキスト ボックス 8263"/>
          <p:cNvSpPr txBox="1"/>
          <p:nvPr/>
        </p:nvSpPr>
        <p:spPr>
          <a:xfrm>
            <a:off x="8058555" y="2805852"/>
            <a:ext cx="954107" cy="707886"/>
          </a:xfrm>
          <a:prstGeom prst="rect">
            <a:avLst/>
          </a:prstGeom>
          <a:noFill/>
        </p:spPr>
        <p:txBody>
          <a:bodyPr wrap="none" rtlCol="0">
            <a:spAutoFit/>
          </a:bodyPr>
          <a:lstStyle/>
          <a:p>
            <a:pPr algn="ctr"/>
            <a:r>
              <a:rPr kumimoji="1" lang="en-US" altLang="ja-JP" sz="2000" b="1" dirty="0" smtClean="0">
                <a:solidFill>
                  <a:srgbClr val="FF0000"/>
                </a:solidFill>
              </a:rPr>
              <a:t>1000</a:t>
            </a:r>
          </a:p>
          <a:p>
            <a:pPr algn="ctr"/>
            <a:r>
              <a:rPr kumimoji="1" lang="ja-JP" altLang="en-US" sz="2000" b="1" dirty="0" smtClean="0">
                <a:solidFill>
                  <a:srgbClr val="FF0000"/>
                </a:solidFill>
              </a:rPr>
              <a:t>ノード</a:t>
            </a:r>
            <a:endParaRPr kumimoji="1" lang="ja-JP" altLang="en-US" sz="2000" b="1" dirty="0">
              <a:solidFill>
                <a:srgbClr val="FF0000"/>
              </a:solidFill>
            </a:endParaRPr>
          </a:p>
        </p:txBody>
      </p:sp>
      <p:sp>
        <p:nvSpPr>
          <p:cNvPr id="8265" name="テキスト ボックス 8264"/>
          <p:cNvSpPr txBox="1"/>
          <p:nvPr/>
        </p:nvSpPr>
        <p:spPr>
          <a:xfrm>
            <a:off x="6415902" y="2797758"/>
            <a:ext cx="954107" cy="707886"/>
          </a:xfrm>
          <a:prstGeom prst="rect">
            <a:avLst/>
          </a:prstGeom>
          <a:noFill/>
        </p:spPr>
        <p:txBody>
          <a:bodyPr wrap="none" rtlCol="0">
            <a:spAutoFit/>
          </a:bodyPr>
          <a:lstStyle/>
          <a:p>
            <a:pPr algn="ctr"/>
            <a:r>
              <a:rPr kumimoji="1" lang="en-US" altLang="ja-JP" sz="2000" b="1" dirty="0" smtClean="0">
                <a:solidFill>
                  <a:srgbClr val="FF0000"/>
                </a:solidFill>
              </a:rPr>
              <a:t>1000</a:t>
            </a:r>
          </a:p>
          <a:p>
            <a:pPr algn="ctr"/>
            <a:r>
              <a:rPr kumimoji="1" lang="ja-JP" altLang="en-US" sz="2000" b="1" dirty="0" smtClean="0">
                <a:solidFill>
                  <a:srgbClr val="FF0000"/>
                </a:solidFill>
              </a:rPr>
              <a:t>ノード</a:t>
            </a:r>
            <a:endParaRPr kumimoji="1" lang="ja-JP" altLang="en-US" sz="2000" b="1" dirty="0">
              <a:solidFill>
                <a:srgbClr val="FF0000"/>
              </a:solidFill>
            </a:endParaRPr>
          </a:p>
        </p:txBody>
      </p:sp>
      <p:sp>
        <p:nvSpPr>
          <p:cNvPr id="8266" name="テキスト ボックス 8265"/>
          <p:cNvSpPr txBox="1"/>
          <p:nvPr/>
        </p:nvSpPr>
        <p:spPr>
          <a:xfrm>
            <a:off x="9777129" y="2782196"/>
            <a:ext cx="954107" cy="707886"/>
          </a:xfrm>
          <a:prstGeom prst="rect">
            <a:avLst/>
          </a:prstGeom>
          <a:noFill/>
        </p:spPr>
        <p:txBody>
          <a:bodyPr wrap="none" rtlCol="0">
            <a:spAutoFit/>
          </a:bodyPr>
          <a:lstStyle/>
          <a:p>
            <a:pPr algn="ctr"/>
            <a:r>
              <a:rPr kumimoji="1" lang="en-US" altLang="ja-JP" sz="2000" b="1" dirty="0" smtClean="0">
                <a:solidFill>
                  <a:srgbClr val="FF0000"/>
                </a:solidFill>
              </a:rPr>
              <a:t>34</a:t>
            </a:r>
          </a:p>
          <a:p>
            <a:pPr algn="ctr"/>
            <a:r>
              <a:rPr kumimoji="1" lang="ja-JP" altLang="en-US" sz="2000" b="1" dirty="0" smtClean="0">
                <a:solidFill>
                  <a:srgbClr val="FF0000"/>
                </a:solidFill>
              </a:rPr>
              <a:t>ノード</a:t>
            </a:r>
            <a:endParaRPr kumimoji="1" lang="ja-JP" altLang="en-US" sz="2000" b="1" dirty="0">
              <a:solidFill>
                <a:srgbClr val="FF0000"/>
              </a:solidFill>
            </a:endParaRPr>
          </a:p>
        </p:txBody>
      </p:sp>
      <p:sp>
        <p:nvSpPr>
          <p:cNvPr id="8267" name="テキスト ボックス 8266"/>
          <p:cNvSpPr txBox="1"/>
          <p:nvPr/>
        </p:nvSpPr>
        <p:spPr>
          <a:xfrm>
            <a:off x="4893404" y="1942906"/>
            <a:ext cx="954107" cy="707886"/>
          </a:xfrm>
          <a:prstGeom prst="rect">
            <a:avLst/>
          </a:prstGeom>
          <a:noFill/>
        </p:spPr>
        <p:txBody>
          <a:bodyPr wrap="none" rtlCol="0">
            <a:spAutoFit/>
          </a:bodyPr>
          <a:lstStyle/>
          <a:p>
            <a:pPr algn="ctr"/>
            <a:r>
              <a:rPr lang="en-US" altLang="ja-JP" sz="2000" b="1" dirty="0" smtClean="0">
                <a:solidFill>
                  <a:srgbClr val="FF0000"/>
                </a:solidFill>
              </a:rPr>
              <a:t>40</a:t>
            </a:r>
            <a:endParaRPr kumimoji="1" lang="en-US" altLang="ja-JP" sz="2000" b="1" dirty="0" smtClean="0">
              <a:solidFill>
                <a:srgbClr val="FF0000"/>
              </a:solidFill>
            </a:endParaRPr>
          </a:p>
          <a:p>
            <a:pPr algn="ctr"/>
            <a:r>
              <a:rPr kumimoji="1" lang="ja-JP" altLang="en-US" sz="2000" b="1" dirty="0" smtClean="0">
                <a:solidFill>
                  <a:srgbClr val="FF0000"/>
                </a:solidFill>
              </a:rPr>
              <a:t>ノード</a:t>
            </a:r>
            <a:endParaRPr kumimoji="1" lang="ja-JP" altLang="en-US" sz="2000" b="1" dirty="0">
              <a:solidFill>
                <a:srgbClr val="FF0000"/>
              </a:solidFill>
            </a:endParaRPr>
          </a:p>
        </p:txBody>
      </p:sp>
      <p:sp>
        <p:nvSpPr>
          <p:cNvPr id="8268" name="テキスト ボックス 8267"/>
          <p:cNvSpPr txBox="1"/>
          <p:nvPr/>
        </p:nvSpPr>
        <p:spPr>
          <a:xfrm>
            <a:off x="-122048" y="1851731"/>
            <a:ext cx="2186817" cy="1107996"/>
          </a:xfrm>
          <a:prstGeom prst="rect">
            <a:avLst/>
          </a:prstGeom>
          <a:noFill/>
        </p:spPr>
        <p:txBody>
          <a:bodyPr wrap="none" rtlCol="0">
            <a:spAutoFit/>
          </a:bodyPr>
          <a:lstStyle/>
          <a:p>
            <a:pPr algn="ctr"/>
            <a:r>
              <a:rPr lang="ja-JP" altLang="en-US" sz="2200" b="1" dirty="0" smtClean="0"/>
              <a:t>システム発話</a:t>
            </a:r>
            <a:r>
              <a:rPr lang="en-US" altLang="ja-JP" sz="2200" b="1" dirty="0" smtClean="0"/>
              <a:t>ID</a:t>
            </a:r>
          </a:p>
          <a:p>
            <a:pPr algn="ctr"/>
            <a:r>
              <a:rPr lang="en-US" altLang="ja-JP" sz="2000" dirty="0" smtClean="0"/>
              <a:t>(</a:t>
            </a:r>
            <a:r>
              <a:rPr lang="ja-JP" altLang="en-US" sz="2000" dirty="0" smtClean="0"/>
              <a:t>対話行為含む</a:t>
            </a:r>
            <a:r>
              <a:rPr lang="en-US" altLang="ja-JP" sz="2000" dirty="0" smtClean="0"/>
              <a:t>)</a:t>
            </a:r>
          </a:p>
          <a:p>
            <a:pPr algn="ctr"/>
            <a:r>
              <a:rPr lang="en-US" altLang="ja-JP" sz="2400" dirty="0" smtClean="0"/>
              <a:t>  </a:t>
            </a:r>
            <a:r>
              <a:rPr lang="en-US" altLang="ja-JP" sz="2400" b="1" u="sng" dirty="0" smtClean="0">
                <a:solidFill>
                  <a:srgbClr val="FF0000"/>
                </a:solidFill>
              </a:rPr>
              <a:t>one-hot</a:t>
            </a:r>
            <a:endParaRPr kumimoji="1" lang="ja-JP" altLang="en-US" sz="2400" b="1" u="sng" dirty="0">
              <a:solidFill>
                <a:srgbClr val="FF0000"/>
              </a:solidFill>
            </a:endParaRPr>
          </a:p>
        </p:txBody>
      </p:sp>
      <p:sp>
        <p:nvSpPr>
          <p:cNvPr id="8269" name="テキスト ボックス 8268"/>
          <p:cNvSpPr txBox="1"/>
          <p:nvPr/>
        </p:nvSpPr>
        <p:spPr>
          <a:xfrm>
            <a:off x="-126944" y="3659515"/>
            <a:ext cx="2159567" cy="769441"/>
          </a:xfrm>
          <a:prstGeom prst="rect">
            <a:avLst/>
          </a:prstGeom>
          <a:noFill/>
        </p:spPr>
        <p:txBody>
          <a:bodyPr wrap="none" rtlCol="0">
            <a:spAutoFit/>
          </a:bodyPr>
          <a:lstStyle/>
          <a:p>
            <a:pPr algn="ctr"/>
            <a:r>
              <a:rPr lang="ja-JP" altLang="en-US" sz="2200" b="1" dirty="0" smtClean="0"/>
              <a:t>特定名詞の有無</a:t>
            </a:r>
            <a:endParaRPr lang="en-US" altLang="ja-JP" sz="2200" b="1" dirty="0" smtClean="0"/>
          </a:p>
          <a:p>
            <a:pPr algn="ctr"/>
            <a:r>
              <a:rPr lang="en-US" altLang="ja-JP" sz="2200" b="1" u="sng" dirty="0" smtClean="0">
                <a:solidFill>
                  <a:srgbClr val="FF0000"/>
                </a:solidFill>
              </a:rPr>
              <a:t>one-hot</a:t>
            </a:r>
            <a:endParaRPr kumimoji="1" lang="ja-JP" altLang="en-US" sz="2200" b="1" u="sng" dirty="0">
              <a:solidFill>
                <a:srgbClr val="FF0000"/>
              </a:solidFill>
            </a:endParaRPr>
          </a:p>
        </p:txBody>
      </p:sp>
      <p:sp>
        <p:nvSpPr>
          <p:cNvPr id="8270" name="テキスト ボックス 8269"/>
          <p:cNvSpPr txBox="1"/>
          <p:nvPr/>
        </p:nvSpPr>
        <p:spPr>
          <a:xfrm>
            <a:off x="384651" y="4563897"/>
            <a:ext cx="1031051" cy="769441"/>
          </a:xfrm>
          <a:prstGeom prst="rect">
            <a:avLst/>
          </a:prstGeom>
          <a:noFill/>
        </p:spPr>
        <p:txBody>
          <a:bodyPr wrap="none" rtlCol="0">
            <a:spAutoFit/>
          </a:bodyPr>
          <a:lstStyle/>
          <a:p>
            <a:pPr algn="ctr"/>
            <a:r>
              <a:rPr lang="ja-JP" altLang="en-US" sz="2200" b="1" dirty="0" smtClean="0"/>
              <a:t>心象</a:t>
            </a:r>
            <a:endParaRPr lang="en-US" altLang="ja-JP" sz="2200" b="1" dirty="0" smtClean="0"/>
          </a:p>
          <a:p>
            <a:pPr algn="ctr"/>
            <a:r>
              <a:rPr lang="ja-JP" altLang="en-US" sz="2200" b="1" u="sng" dirty="0" smtClean="0">
                <a:solidFill>
                  <a:srgbClr val="FF0000"/>
                </a:solidFill>
              </a:rPr>
              <a:t>離散値</a:t>
            </a:r>
            <a:endParaRPr lang="en-US" altLang="ja-JP" sz="2200" b="1" u="sng" dirty="0" smtClean="0">
              <a:solidFill>
                <a:srgbClr val="FF0000"/>
              </a:solidFill>
            </a:endParaRPr>
          </a:p>
        </p:txBody>
      </p:sp>
      <p:sp>
        <p:nvSpPr>
          <p:cNvPr id="8271" name="テキスト ボックス 8270"/>
          <p:cNvSpPr txBox="1"/>
          <p:nvPr/>
        </p:nvSpPr>
        <p:spPr>
          <a:xfrm>
            <a:off x="2761809" y="2287989"/>
            <a:ext cx="861774" cy="697419"/>
          </a:xfrm>
          <a:prstGeom prst="rect">
            <a:avLst/>
          </a:prstGeom>
          <a:noFill/>
        </p:spPr>
        <p:txBody>
          <a:bodyPr vert="eaVert" wrap="square" rtlCol="0">
            <a:spAutoFit/>
          </a:bodyPr>
          <a:lstStyle/>
          <a:p>
            <a:r>
              <a:rPr kumimoji="1" lang="en-US" altLang="ja-JP" sz="4400" b="1" dirty="0" smtClean="0">
                <a:solidFill>
                  <a:schemeClr val="accent5">
                    <a:lumMod val="40000"/>
                    <a:lumOff val="60000"/>
                  </a:schemeClr>
                </a:solidFill>
              </a:rPr>
              <a:t>…</a:t>
            </a:r>
            <a:endParaRPr kumimoji="1" lang="ja-JP" altLang="en-US" sz="4400" b="1" dirty="0">
              <a:solidFill>
                <a:schemeClr val="accent5">
                  <a:lumMod val="40000"/>
                  <a:lumOff val="60000"/>
                </a:schemeClr>
              </a:solidFill>
            </a:endParaRPr>
          </a:p>
        </p:txBody>
      </p:sp>
      <p:graphicFrame>
        <p:nvGraphicFramePr>
          <p:cNvPr id="3" name="表 2"/>
          <p:cNvGraphicFramePr>
            <a:graphicFrameLocks noGrp="1"/>
          </p:cNvGraphicFramePr>
          <p:nvPr>
            <p:extLst/>
          </p:nvPr>
        </p:nvGraphicFramePr>
        <p:xfrm>
          <a:off x="2124254" y="1263225"/>
          <a:ext cx="2185827" cy="396240"/>
        </p:xfrm>
        <a:graphic>
          <a:graphicData uri="http://schemas.openxmlformats.org/drawingml/2006/table">
            <a:tbl>
              <a:tblPr bandRow="1">
                <a:tableStyleId>{5C22544A-7EE6-4342-B048-85BDC9FD1C3A}</a:tableStyleId>
              </a:tblPr>
              <a:tblGrid>
                <a:gridCol w="312261">
                  <a:extLst>
                    <a:ext uri="{9D8B030D-6E8A-4147-A177-3AD203B41FA5}">
                      <a16:colId xmlns:a16="http://schemas.microsoft.com/office/drawing/2014/main" val="77015111"/>
                    </a:ext>
                  </a:extLst>
                </a:gridCol>
                <a:gridCol w="312261">
                  <a:extLst>
                    <a:ext uri="{9D8B030D-6E8A-4147-A177-3AD203B41FA5}">
                      <a16:colId xmlns:a16="http://schemas.microsoft.com/office/drawing/2014/main" val="1470777955"/>
                    </a:ext>
                  </a:extLst>
                </a:gridCol>
                <a:gridCol w="312261">
                  <a:extLst>
                    <a:ext uri="{9D8B030D-6E8A-4147-A177-3AD203B41FA5}">
                      <a16:colId xmlns:a16="http://schemas.microsoft.com/office/drawing/2014/main" val="144812664"/>
                    </a:ext>
                  </a:extLst>
                </a:gridCol>
                <a:gridCol w="312261">
                  <a:extLst>
                    <a:ext uri="{9D8B030D-6E8A-4147-A177-3AD203B41FA5}">
                      <a16:colId xmlns:a16="http://schemas.microsoft.com/office/drawing/2014/main" val="598663300"/>
                    </a:ext>
                  </a:extLst>
                </a:gridCol>
                <a:gridCol w="312261">
                  <a:extLst>
                    <a:ext uri="{9D8B030D-6E8A-4147-A177-3AD203B41FA5}">
                      <a16:colId xmlns:a16="http://schemas.microsoft.com/office/drawing/2014/main" val="3840817314"/>
                    </a:ext>
                  </a:extLst>
                </a:gridCol>
                <a:gridCol w="312261">
                  <a:extLst>
                    <a:ext uri="{9D8B030D-6E8A-4147-A177-3AD203B41FA5}">
                      <a16:colId xmlns:a16="http://schemas.microsoft.com/office/drawing/2014/main" val="1139044028"/>
                    </a:ext>
                  </a:extLst>
                </a:gridCol>
                <a:gridCol w="312261">
                  <a:extLst>
                    <a:ext uri="{9D8B030D-6E8A-4147-A177-3AD203B41FA5}">
                      <a16:colId xmlns:a16="http://schemas.microsoft.com/office/drawing/2014/main" val="1761332691"/>
                    </a:ext>
                  </a:extLst>
                </a:gridCol>
              </a:tblGrid>
              <a:tr h="391712">
                <a:tc>
                  <a:txBody>
                    <a:bodyPr/>
                    <a:lstStyle/>
                    <a:p>
                      <a:pPr algn="ctr"/>
                      <a:r>
                        <a:rPr kumimoji="1" lang="en-US" altLang="ja-JP" sz="2000" dirty="0" smtClean="0"/>
                        <a:t>1</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smtClean="0"/>
                        <a:t>0</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smtClean="0"/>
                        <a:t>0</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smtClean="0"/>
                        <a:t>…</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smtClean="0"/>
                        <a:t>0</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smtClean="0"/>
                        <a:t>0</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smtClean="0"/>
                        <a:t>0</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309510"/>
                  </a:ext>
                </a:extLst>
              </a:tr>
            </a:tbl>
          </a:graphicData>
        </a:graphic>
      </p:graphicFrame>
      <p:graphicFrame>
        <p:nvGraphicFramePr>
          <p:cNvPr id="61" name="表 60"/>
          <p:cNvGraphicFramePr>
            <a:graphicFrameLocks noGrp="1"/>
          </p:cNvGraphicFramePr>
          <p:nvPr>
            <p:extLst/>
          </p:nvPr>
        </p:nvGraphicFramePr>
        <p:xfrm>
          <a:off x="2115122" y="1774729"/>
          <a:ext cx="2185827" cy="396240"/>
        </p:xfrm>
        <a:graphic>
          <a:graphicData uri="http://schemas.openxmlformats.org/drawingml/2006/table">
            <a:tbl>
              <a:tblPr bandRow="1">
                <a:tableStyleId>{5C22544A-7EE6-4342-B048-85BDC9FD1C3A}</a:tableStyleId>
              </a:tblPr>
              <a:tblGrid>
                <a:gridCol w="312261">
                  <a:extLst>
                    <a:ext uri="{9D8B030D-6E8A-4147-A177-3AD203B41FA5}">
                      <a16:colId xmlns:a16="http://schemas.microsoft.com/office/drawing/2014/main" val="77015111"/>
                    </a:ext>
                  </a:extLst>
                </a:gridCol>
                <a:gridCol w="312261">
                  <a:extLst>
                    <a:ext uri="{9D8B030D-6E8A-4147-A177-3AD203B41FA5}">
                      <a16:colId xmlns:a16="http://schemas.microsoft.com/office/drawing/2014/main" val="1470777955"/>
                    </a:ext>
                  </a:extLst>
                </a:gridCol>
                <a:gridCol w="312261">
                  <a:extLst>
                    <a:ext uri="{9D8B030D-6E8A-4147-A177-3AD203B41FA5}">
                      <a16:colId xmlns:a16="http://schemas.microsoft.com/office/drawing/2014/main" val="144812664"/>
                    </a:ext>
                  </a:extLst>
                </a:gridCol>
                <a:gridCol w="312261">
                  <a:extLst>
                    <a:ext uri="{9D8B030D-6E8A-4147-A177-3AD203B41FA5}">
                      <a16:colId xmlns:a16="http://schemas.microsoft.com/office/drawing/2014/main" val="598663300"/>
                    </a:ext>
                  </a:extLst>
                </a:gridCol>
                <a:gridCol w="312261">
                  <a:extLst>
                    <a:ext uri="{9D8B030D-6E8A-4147-A177-3AD203B41FA5}">
                      <a16:colId xmlns:a16="http://schemas.microsoft.com/office/drawing/2014/main" val="3840817314"/>
                    </a:ext>
                  </a:extLst>
                </a:gridCol>
                <a:gridCol w="312261">
                  <a:extLst>
                    <a:ext uri="{9D8B030D-6E8A-4147-A177-3AD203B41FA5}">
                      <a16:colId xmlns:a16="http://schemas.microsoft.com/office/drawing/2014/main" val="1139044028"/>
                    </a:ext>
                  </a:extLst>
                </a:gridCol>
                <a:gridCol w="312261">
                  <a:extLst>
                    <a:ext uri="{9D8B030D-6E8A-4147-A177-3AD203B41FA5}">
                      <a16:colId xmlns:a16="http://schemas.microsoft.com/office/drawing/2014/main" val="1761332691"/>
                    </a:ext>
                  </a:extLst>
                </a:gridCol>
              </a:tblGrid>
              <a:tr h="391712">
                <a:tc>
                  <a:txBody>
                    <a:bodyPr/>
                    <a:lstStyle/>
                    <a:p>
                      <a:pPr algn="ctr"/>
                      <a:r>
                        <a:rPr kumimoji="1" lang="en-US" altLang="ja-JP" sz="2000" dirty="0" smtClean="0"/>
                        <a:t>0</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smtClean="0"/>
                        <a:t>1</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smtClean="0"/>
                        <a:t>0</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smtClean="0"/>
                        <a:t>…</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smtClean="0"/>
                        <a:t>0</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smtClean="0"/>
                        <a:t>0</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smtClean="0"/>
                        <a:t>0</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309510"/>
                  </a:ext>
                </a:extLst>
              </a:tr>
            </a:tbl>
          </a:graphicData>
        </a:graphic>
      </p:graphicFrame>
      <p:graphicFrame>
        <p:nvGraphicFramePr>
          <p:cNvPr id="66" name="表 65"/>
          <p:cNvGraphicFramePr>
            <a:graphicFrameLocks noGrp="1"/>
          </p:cNvGraphicFramePr>
          <p:nvPr>
            <p:extLst/>
          </p:nvPr>
        </p:nvGraphicFramePr>
        <p:xfrm>
          <a:off x="2117377" y="2970052"/>
          <a:ext cx="2185827" cy="396240"/>
        </p:xfrm>
        <a:graphic>
          <a:graphicData uri="http://schemas.openxmlformats.org/drawingml/2006/table">
            <a:tbl>
              <a:tblPr bandRow="1">
                <a:tableStyleId>{5C22544A-7EE6-4342-B048-85BDC9FD1C3A}</a:tableStyleId>
              </a:tblPr>
              <a:tblGrid>
                <a:gridCol w="312261">
                  <a:extLst>
                    <a:ext uri="{9D8B030D-6E8A-4147-A177-3AD203B41FA5}">
                      <a16:colId xmlns:a16="http://schemas.microsoft.com/office/drawing/2014/main" val="77015111"/>
                    </a:ext>
                  </a:extLst>
                </a:gridCol>
                <a:gridCol w="312261">
                  <a:extLst>
                    <a:ext uri="{9D8B030D-6E8A-4147-A177-3AD203B41FA5}">
                      <a16:colId xmlns:a16="http://schemas.microsoft.com/office/drawing/2014/main" val="1470777955"/>
                    </a:ext>
                  </a:extLst>
                </a:gridCol>
                <a:gridCol w="312261">
                  <a:extLst>
                    <a:ext uri="{9D8B030D-6E8A-4147-A177-3AD203B41FA5}">
                      <a16:colId xmlns:a16="http://schemas.microsoft.com/office/drawing/2014/main" val="144812664"/>
                    </a:ext>
                  </a:extLst>
                </a:gridCol>
                <a:gridCol w="312261">
                  <a:extLst>
                    <a:ext uri="{9D8B030D-6E8A-4147-A177-3AD203B41FA5}">
                      <a16:colId xmlns:a16="http://schemas.microsoft.com/office/drawing/2014/main" val="598663300"/>
                    </a:ext>
                  </a:extLst>
                </a:gridCol>
                <a:gridCol w="312261">
                  <a:extLst>
                    <a:ext uri="{9D8B030D-6E8A-4147-A177-3AD203B41FA5}">
                      <a16:colId xmlns:a16="http://schemas.microsoft.com/office/drawing/2014/main" val="3840817314"/>
                    </a:ext>
                  </a:extLst>
                </a:gridCol>
                <a:gridCol w="312261">
                  <a:extLst>
                    <a:ext uri="{9D8B030D-6E8A-4147-A177-3AD203B41FA5}">
                      <a16:colId xmlns:a16="http://schemas.microsoft.com/office/drawing/2014/main" val="1139044028"/>
                    </a:ext>
                  </a:extLst>
                </a:gridCol>
                <a:gridCol w="312261">
                  <a:extLst>
                    <a:ext uri="{9D8B030D-6E8A-4147-A177-3AD203B41FA5}">
                      <a16:colId xmlns:a16="http://schemas.microsoft.com/office/drawing/2014/main" val="1761332691"/>
                    </a:ext>
                  </a:extLst>
                </a:gridCol>
              </a:tblGrid>
              <a:tr h="391712">
                <a:tc>
                  <a:txBody>
                    <a:bodyPr/>
                    <a:lstStyle/>
                    <a:p>
                      <a:pPr algn="ctr"/>
                      <a:r>
                        <a:rPr kumimoji="1" lang="en-US" altLang="ja-JP" sz="2000" dirty="0" smtClean="0"/>
                        <a:t>0</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smtClean="0"/>
                        <a:t>0</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smtClean="0"/>
                        <a:t>0</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smtClean="0"/>
                        <a:t>…</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smtClean="0"/>
                        <a:t>0</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smtClean="0"/>
                        <a:t>0</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smtClean="0"/>
                        <a:t>1</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309510"/>
                  </a:ext>
                </a:extLst>
              </a:tr>
            </a:tbl>
          </a:graphicData>
        </a:graphic>
      </p:graphicFrame>
      <p:graphicFrame>
        <p:nvGraphicFramePr>
          <p:cNvPr id="9" name="表 8"/>
          <p:cNvGraphicFramePr>
            <a:graphicFrameLocks noGrp="1"/>
          </p:cNvGraphicFramePr>
          <p:nvPr>
            <p:extLst/>
          </p:nvPr>
        </p:nvGraphicFramePr>
        <p:xfrm>
          <a:off x="2272361" y="3880850"/>
          <a:ext cx="408963" cy="342011"/>
        </p:xfrm>
        <a:graphic>
          <a:graphicData uri="http://schemas.openxmlformats.org/drawingml/2006/table">
            <a:tbl>
              <a:tblPr firstRow="1" bandRow="1">
                <a:tableStyleId>{5C22544A-7EE6-4342-B048-85BDC9FD1C3A}</a:tableStyleId>
              </a:tblPr>
              <a:tblGrid>
                <a:gridCol w="408963">
                  <a:extLst>
                    <a:ext uri="{9D8B030D-6E8A-4147-A177-3AD203B41FA5}">
                      <a16:colId xmlns:a16="http://schemas.microsoft.com/office/drawing/2014/main" val="3793832201"/>
                    </a:ext>
                  </a:extLst>
                </a:gridCol>
              </a:tblGrid>
              <a:tr h="268855">
                <a:tc>
                  <a:txBody>
                    <a:bodyPr/>
                    <a:lstStyle/>
                    <a:p>
                      <a:pPr algn="ctr"/>
                      <a:r>
                        <a:rPr kumimoji="1" lang="en-US" altLang="ja-JP" b="0" dirty="0" smtClean="0">
                          <a:solidFill>
                            <a:schemeClr val="tx1"/>
                          </a:solidFill>
                        </a:rPr>
                        <a:t>0</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4264667"/>
                  </a:ext>
                </a:extLst>
              </a:tr>
            </a:tbl>
          </a:graphicData>
        </a:graphic>
      </p:graphicFrame>
      <p:graphicFrame>
        <p:nvGraphicFramePr>
          <p:cNvPr id="75" name="表 74"/>
          <p:cNvGraphicFramePr>
            <a:graphicFrameLocks noGrp="1"/>
          </p:cNvGraphicFramePr>
          <p:nvPr>
            <p:extLst/>
          </p:nvPr>
        </p:nvGraphicFramePr>
        <p:xfrm>
          <a:off x="3715473" y="3878310"/>
          <a:ext cx="404191" cy="396240"/>
        </p:xfrm>
        <a:graphic>
          <a:graphicData uri="http://schemas.openxmlformats.org/drawingml/2006/table">
            <a:tbl>
              <a:tblPr firstRow="1" bandRow="1">
                <a:tableStyleId>{5C22544A-7EE6-4342-B048-85BDC9FD1C3A}</a:tableStyleId>
              </a:tblPr>
              <a:tblGrid>
                <a:gridCol w="404191">
                  <a:extLst>
                    <a:ext uri="{9D8B030D-6E8A-4147-A177-3AD203B41FA5}">
                      <a16:colId xmlns:a16="http://schemas.microsoft.com/office/drawing/2014/main" val="3793832201"/>
                    </a:ext>
                  </a:extLst>
                </a:gridCol>
              </a:tblGrid>
              <a:tr h="370840">
                <a:tc>
                  <a:txBody>
                    <a:bodyPr/>
                    <a:lstStyle/>
                    <a:p>
                      <a:pPr algn="ctr"/>
                      <a:r>
                        <a:rPr kumimoji="1" lang="en-US" altLang="ja-JP" sz="2000" b="0" dirty="0" smtClean="0">
                          <a:solidFill>
                            <a:schemeClr val="tx1"/>
                          </a:solidFill>
                        </a:rPr>
                        <a:t>1</a:t>
                      </a:r>
                      <a:endParaRPr kumimoji="1" lang="ja-JP" altLang="en-US" sz="2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4264667"/>
                  </a:ext>
                </a:extLst>
              </a:tr>
            </a:tbl>
          </a:graphicData>
        </a:graphic>
      </p:graphicFrame>
      <p:sp>
        <p:nvSpPr>
          <p:cNvPr id="10" name="テキスト ボックス 9"/>
          <p:cNvSpPr txBox="1"/>
          <p:nvPr/>
        </p:nvSpPr>
        <p:spPr>
          <a:xfrm>
            <a:off x="2974427" y="3908312"/>
            <a:ext cx="397866" cy="369332"/>
          </a:xfrm>
          <a:prstGeom prst="rect">
            <a:avLst/>
          </a:prstGeom>
          <a:noFill/>
        </p:spPr>
        <p:txBody>
          <a:bodyPr wrap="none" rtlCol="0">
            <a:spAutoFit/>
          </a:bodyPr>
          <a:lstStyle/>
          <a:p>
            <a:r>
              <a:rPr kumimoji="1" lang="en-US" altLang="ja-JP" dirty="0" smtClean="0"/>
              <a:t>or</a:t>
            </a:r>
            <a:endParaRPr kumimoji="1" lang="ja-JP" altLang="en-US" dirty="0"/>
          </a:p>
        </p:txBody>
      </p:sp>
      <p:sp>
        <p:nvSpPr>
          <p:cNvPr id="78" name="左中かっこ 77"/>
          <p:cNvSpPr/>
          <p:nvPr/>
        </p:nvSpPr>
        <p:spPr>
          <a:xfrm>
            <a:off x="4515845" y="1720015"/>
            <a:ext cx="175502" cy="475894"/>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p:cNvSpPr txBox="1"/>
          <p:nvPr/>
        </p:nvSpPr>
        <p:spPr>
          <a:xfrm>
            <a:off x="2090747" y="5992926"/>
            <a:ext cx="2339102" cy="461665"/>
          </a:xfrm>
          <a:prstGeom prst="rect">
            <a:avLst/>
          </a:prstGeom>
          <a:noFill/>
          <a:ln w="28575">
            <a:solidFill>
              <a:srgbClr val="FF0000"/>
            </a:solidFill>
          </a:ln>
        </p:spPr>
        <p:txBody>
          <a:bodyPr wrap="none" rtlCol="0">
            <a:spAutoFit/>
          </a:bodyPr>
          <a:lstStyle/>
          <a:p>
            <a:r>
              <a:rPr kumimoji="1" lang="ja-JP" altLang="en-US" sz="2400" b="1" u="sng" dirty="0" smtClean="0">
                <a:solidFill>
                  <a:srgbClr val="FF0000"/>
                </a:solidFill>
              </a:rPr>
              <a:t>状態の入力表現</a:t>
            </a:r>
            <a:endParaRPr kumimoji="1" lang="ja-JP" altLang="en-US" sz="2400" b="1" u="sng" dirty="0">
              <a:solidFill>
                <a:srgbClr val="FF0000"/>
              </a:solidFill>
            </a:endParaRPr>
          </a:p>
        </p:txBody>
      </p:sp>
      <p:sp>
        <p:nvSpPr>
          <p:cNvPr id="86" name="テキスト ボックス 85"/>
          <p:cNvSpPr txBox="1"/>
          <p:nvPr/>
        </p:nvSpPr>
        <p:spPr>
          <a:xfrm>
            <a:off x="6230476" y="5992927"/>
            <a:ext cx="3570208" cy="461665"/>
          </a:xfrm>
          <a:prstGeom prst="rect">
            <a:avLst/>
          </a:prstGeom>
          <a:noFill/>
          <a:ln w="28575">
            <a:solidFill>
              <a:schemeClr val="accent5"/>
            </a:solidFill>
          </a:ln>
        </p:spPr>
        <p:txBody>
          <a:bodyPr wrap="none" rtlCol="0">
            <a:spAutoFit/>
          </a:bodyPr>
          <a:lstStyle/>
          <a:p>
            <a:r>
              <a:rPr kumimoji="1" lang="ja-JP" altLang="en-US" sz="2400" b="1" u="sng" dirty="0" smtClean="0">
                <a:solidFill>
                  <a:schemeClr val="accent5"/>
                </a:solidFill>
              </a:rPr>
              <a:t>ニューラルネットワーク</a:t>
            </a:r>
            <a:endParaRPr kumimoji="1" lang="ja-JP" altLang="en-US" sz="2400" b="1" u="sng" dirty="0">
              <a:solidFill>
                <a:schemeClr val="accent5"/>
              </a:solidFill>
            </a:endParaRPr>
          </a:p>
        </p:txBody>
      </p:sp>
    </p:spTree>
    <p:extLst>
      <p:ext uri="{BB962C8B-B14F-4D97-AF65-F5344CB8AC3E}">
        <p14:creationId xmlns:p14="http://schemas.microsoft.com/office/powerpoint/2010/main" val="796771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22" name="コンテンツ プレースホルダー 21"/>
          <p:cNvPicPr>
            <a:picLocks noGrp="1" noChangeAspect="1"/>
          </p:cNvPicPr>
          <p:nvPr>
            <p:ph idx="1"/>
          </p:nvPr>
        </p:nvPicPr>
        <p:blipFill>
          <a:blip r:embed="rId2"/>
          <a:stretch>
            <a:fillRect/>
          </a:stretch>
        </p:blipFill>
        <p:spPr>
          <a:xfrm>
            <a:off x="2020877" y="1825625"/>
            <a:ext cx="8150246" cy="4351338"/>
          </a:xfrm>
          <a:prstGeom prst="rect">
            <a:avLst/>
          </a:prstGeom>
        </p:spPr>
      </p:pic>
    </p:spTree>
    <p:extLst>
      <p:ext uri="{BB962C8B-B14F-4D97-AF65-F5344CB8AC3E}">
        <p14:creationId xmlns:p14="http://schemas.microsoft.com/office/powerpoint/2010/main" val="1292417776"/>
      </p:ext>
    </p:extLst>
  </p:cSld>
  <p:clrMapOvr>
    <a:masterClrMapping/>
  </p:clrMapOvr>
</p:sld>
</file>

<file path=ppt/theme/theme1.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4603</TotalTime>
  <Words>4434</Words>
  <Application>Microsoft Office PowerPoint</Application>
  <PresentationFormat>ワイド画面</PresentationFormat>
  <Paragraphs>515</Paragraphs>
  <Slides>9</Slides>
  <Notes>5</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9</vt:i4>
      </vt:variant>
    </vt:vector>
  </HeadingPairs>
  <TitlesOfParts>
    <vt:vector size="19" baseType="lpstr">
      <vt:lpstr>Hiragino Sans W3</vt:lpstr>
      <vt:lpstr>ＭＳ Ｐゴシック 見出し</vt:lpstr>
      <vt:lpstr>游ゴシック</vt:lpstr>
      <vt:lpstr>游ゴシック Light</vt:lpstr>
      <vt:lpstr>Arial</vt:lpstr>
      <vt:lpstr>Calibri</vt:lpstr>
      <vt:lpstr>Calibri Light</vt:lpstr>
      <vt:lpstr>Cambria Math</vt:lpstr>
      <vt:lpstr>Wingdings</vt:lpstr>
      <vt:lpstr>1_Office テーマ</vt:lpstr>
      <vt:lpstr>PowerPoint プレゼンテーション</vt:lpstr>
      <vt:lpstr>PowerPoint プレゼンテーション</vt:lpstr>
      <vt:lpstr>PowerPoint プレゼンテーション</vt:lpstr>
      <vt:lpstr>システム発話間の整合性を重視した発話選択への深層強化学習の適用 黒田佑樹（大阪大学　産業科学研究所）</vt:lpstr>
      <vt:lpstr>講演番号: KS54-1-11 システム発話間の整合性を重視した発話選択への 深層強化学習の適用 黒田佑樹（大阪大学　産業科学研究所）</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佑樹 黒田</dc:creator>
  <cp:lastModifiedBy>佑樹 黒田</cp:lastModifiedBy>
  <cp:revision>185</cp:revision>
  <dcterms:created xsi:type="dcterms:W3CDTF">2021-11-29T00:17:15Z</dcterms:created>
  <dcterms:modified xsi:type="dcterms:W3CDTF">2021-12-11T03:36:08Z</dcterms:modified>
</cp:coreProperties>
</file>