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0708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Normaali tyyl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Normaali tyyli 3 - Korostu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Normaali tyyli 3 - 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Normaali tyyli 4 - Korostu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Tumma tyyli 1 - Korostu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Tumma tyyli 1 - Korostu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Tumma tyyli 1 - Korostu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Tumma tyyli 2 - Korostus 1/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/>
    <p:restoredTop sz="94664"/>
  </p:normalViewPr>
  <p:slideViewPr>
    <p:cSldViewPr snapToObjects="1">
      <p:cViewPr>
        <p:scale>
          <a:sx n="36" d="100"/>
          <a:sy n="36" d="100"/>
        </p:scale>
        <p:origin x="82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025692"/>
            <a:ext cx="38404800" cy="10691142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6129126"/>
            <a:ext cx="38404800" cy="7414134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120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7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634949"/>
            <a:ext cx="11041380" cy="260241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634949"/>
            <a:ext cx="32484060" cy="26024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303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54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655829"/>
            <a:ext cx="44165520" cy="12773922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0550598"/>
            <a:ext cx="44165520" cy="6717504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16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174743"/>
            <a:ext cx="21762720" cy="1948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174743"/>
            <a:ext cx="21762720" cy="1948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939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634951"/>
            <a:ext cx="44165520" cy="5935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527874"/>
            <a:ext cx="21662705" cy="3689295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1217169"/>
            <a:ext cx="21662705" cy="16498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527874"/>
            <a:ext cx="21769390" cy="3689295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1217169"/>
            <a:ext cx="21769390" cy="16498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07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2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215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047240"/>
            <a:ext cx="16515395" cy="71653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421472"/>
            <a:ext cx="25923240" cy="2182301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212580"/>
            <a:ext cx="16515395" cy="17067444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01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047240"/>
            <a:ext cx="16515395" cy="71653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421472"/>
            <a:ext cx="25923240" cy="2182301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212580"/>
            <a:ext cx="16515395" cy="17067444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4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634951"/>
            <a:ext cx="44165520" cy="5935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174743"/>
            <a:ext cx="44165520" cy="1948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8462325"/>
            <a:ext cx="11521440" cy="1634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8462325"/>
            <a:ext cx="17282160" cy="1634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8462325"/>
            <a:ext cx="11521440" cy="1634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164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uva 1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6EE3147B-D5FB-4880-8F5A-0AD333BB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501" y="6569657"/>
            <a:ext cx="17621265" cy="972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43D8A-2943-8245-B1C7-B63961C4A80E}"/>
              </a:ext>
            </a:extLst>
          </p:cNvPr>
          <p:cNvSpPr txBox="1"/>
          <p:nvPr/>
        </p:nvSpPr>
        <p:spPr>
          <a:xfrm>
            <a:off x="2077373" y="1636544"/>
            <a:ext cx="47051727" cy="302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80" b="1" dirty="0">
                <a:solidFill>
                  <a:schemeClr val="accent5">
                    <a:lumMod val="75000"/>
                  </a:schemeClr>
                </a:solidFill>
              </a:rPr>
              <a:t>Sepsis identification and prediction using machine learning:</a:t>
            </a:r>
          </a:p>
          <a:p>
            <a:pPr algn="ctr"/>
            <a:r>
              <a:rPr lang="en-US" sz="9000" b="1" dirty="0">
                <a:solidFill>
                  <a:schemeClr val="accent5">
                    <a:lumMod val="75000"/>
                  </a:schemeClr>
                </a:solidFill>
              </a:rPr>
              <a:t>Performance of the generative modelling approach compared to a neural network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4AED1-6D03-6345-BB4E-DF41BDC3558A}"/>
              </a:ext>
            </a:extLst>
          </p:cNvPr>
          <p:cNvSpPr txBox="1"/>
          <p:nvPr/>
        </p:nvSpPr>
        <p:spPr>
          <a:xfrm>
            <a:off x="19768025" y="4506758"/>
            <a:ext cx="11669092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20" dirty="0" err="1"/>
              <a:t>Jonne</a:t>
            </a:r>
            <a:r>
              <a:rPr lang="en-US" sz="6720" dirty="0"/>
              <a:t> </a:t>
            </a:r>
            <a:r>
              <a:rPr lang="en-US" sz="6720" dirty="0" err="1"/>
              <a:t>Kurokallio</a:t>
            </a:r>
            <a:r>
              <a:rPr lang="en-US" sz="6720" dirty="0"/>
              <a:t>, Vesa Vahermaa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B74A2-A2D0-054D-8D8A-12035ACB8678}"/>
              </a:ext>
            </a:extLst>
          </p:cNvPr>
          <p:cNvSpPr txBox="1"/>
          <p:nvPr/>
        </p:nvSpPr>
        <p:spPr>
          <a:xfrm>
            <a:off x="17477461" y="5720165"/>
            <a:ext cx="16250219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90" dirty="0"/>
              <a:t>Department of Computer Science, School of Science, Aalto University, Finland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5D6E6-C84A-1C43-BA97-E55083D3E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3118"/>
            <a:ext cx="51206400" cy="1004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395CB7-42FC-B749-8321-AE2E77E761C7}"/>
              </a:ext>
            </a:extLst>
          </p:cNvPr>
          <p:cNvSpPr txBox="1"/>
          <p:nvPr/>
        </p:nvSpPr>
        <p:spPr>
          <a:xfrm>
            <a:off x="41123412" y="27143837"/>
            <a:ext cx="6292492" cy="222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20"/>
              <a:t>Contact Information:</a:t>
            </a:r>
          </a:p>
          <a:p>
            <a:r>
              <a:rPr lang="en-US" sz="4620"/>
              <a:t>jonne.kurokallio@aalto.fi</a:t>
            </a:r>
          </a:p>
          <a:p>
            <a:r>
              <a:rPr lang="en-US" sz="4620"/>
              <a:t>vesa.vahermaa@aalto.fi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B6FB7-FA36-5A45-9A42-74ED3169C035}"/>
              </a:ext>
            </a:extLst>
          </p:cNvPr>
          <p:cNvSpPr txBox="1"/>
          <p:nvPr/>
        </p:nvSpPr>
        <p:spPr>
          <a:xfrm>
            <a:off x="17293637" y="27402365"/>
            <a:ext cx="758454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80" dirty="0"/>
              <a:t>Department of Computer Science</a:t>
            </a:r>
          </a:p>
          <a:p>
            <a:endParaRPr lang="en-US" sz="378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0D4C99-F9B7-D04F-BFE1-8BCDF58537EE}"/>
              </a:ext>
            </a:extLst>
          </p:cNvPr>
          <p:cNvSpPr txBox="1"/>
          <p:nvPr/>
        </p:nvSpPr>
        <p:spPr>
          <a:xfrm>
            <a:off x="28728950" y="16515216"/>
            <a:ext cx="2676630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Results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91D9-CF81-584C-850D-159EFB490FF5}"/>
              </a:ext>
            </a:extLst>
          </p:cNvPr>
          <p:cNvSpPr txBox="1"/>
          <p:nvPr/>
        </p:nvSpPr>
        <p:spPr>
          <a:xfrm>
            <a:off x="16835379" y="16548169"/>
            <a:ext cx="3329951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Methods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0F6B47-CD64-D749-82BD-09A3DFF55974}"/>
              </a:ext>
            </a:extLst>
          </p:cNvPr>
          <p:cNvSpPr txBox="1"/>
          <p:nvPr/>
        </p:nvSpPr>
        <p:spPr>
          <a:xfrm>
            <a:off x="4112121" y="7709653"/>
            <a:ext cx="45357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4E9011-2072-8D4B-A08E-028411E80B22}"/>
              </a:ext>
            </a:extLst>
          </p:cNvPr>
          <p:cNvSpPr txBox="1"/>
          <p:nvPr/>
        </p:nvSpPr>
        <p:spPr>
          <a:xfrm>
            <a:off x="40780871" y="16525090"/>
            <a:ext cx="434285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Conclusions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4D4C64-65C0-4A4A-A2D2-1260A237E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3" y="27506293"/>
            <a:ext cx="8423843" cy="17957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97FBE09-BDEA-D54A-804E-F527CE64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53" y="16395180"/>
            <a:ext cx="9660025" cy="240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9F6585-B0A3-7A44-B5EE-148431F93DFF}"/>
              </a:ext>
            </a:extLst>
          </p:cNvPr>
          <p:cNvSpPr txBox="1"/>
          <p:nvPr/>
        </p:nvSpPr>
        <p:spPr>
          <a:xfrm>
            <a:off x="4765640" y="16543007"/>
            <a:ext cx="286097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Dataset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A98C763-072E-5F4D-9113-63E5A21FF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9347701"/>
            <a:ext cx="392780" cy="3757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7C3BCBA-2D66-DE4A-A431-1DFB95D7F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1300213"/>
            <a:ext cx="392780" cy="3757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3BD603-DCAE-2343-B00A-014D4438B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7916532"/>
            <a:ext cx="392780" cy="3757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F462B7-2264-BB49-AA4A-3CFB04BFA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8772023"/>
            <a:ext cx="392780" cy="3757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D82E1A1-C8D1-7947-801D-8034EFF69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4" y="24566957"/>
            <a:ext cx="392780" cy="3757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7AA406-31E3-A84D-A39C-A1A1F6EB7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22321164"/>
            <a:ext cx="392780" cy="3757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B2EB717-B0A7-8B41-9AD9-3EABF588D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23938145"/>
            <a:ext cx="392780" cy="3757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C3F6A87-9D8D-D743-B56A-30509D099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674" y="17951515"/>
            <a:ext cx="392780" cy="3757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6B289F6-C405-6448-A36F-2D1979AFC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17805420"/>
            <a:ext cx="392780" cy="3757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7F3189D-1704-D347-9142-AC51170D2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18885939"/>
            <a:ext cx="392780" cy="37570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9BC066-6A2E-724C-88CB-DFAEF788EE59}"/>
              </a:ext>
            </a:extLst>
          </p:cNvPr>
          <p:cNvSpPr txBox="1"/>
          <p:nvPr/>
        </p:nvSpPr>
        <p:spPr>
          <a:xfrm>
            <a:off x="2472387" y="17840532"/>
            <a:ext cx="966002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dataset was acquired from the PhysioNet2019 Challenge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936D25-E50D-6344-9861-BA9660649CE5}"/>
              </a:ext>
            </a:extLst>
          </p:cNvPr>
          <p:cNvSpPr txBox="1"/>
          <p:nvPr/>
        </p:nvSpPr>
        <p:spPr>
          <a:xfrm>
            <a:off x="2472389" y="19433084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Put together, the dataset included data from 40336 ICU patients, </a:t>
            </a:r>
          </a:p>
          <a:p>
            <a:r>
              <a:rPr lang="en-US" sz="2940"/>
              <a:t>2932 of whom developed sepsis at some point.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EC042F-B588-7E44-84B4-5A7CA3EB646A}"/>
              </a:ext>
            </a:extLst>
          </p:cNvPr>
          <p:cNvSpPr txBox="1"/>
          <p:nvPr/>
        </p:nvSpPr>
        <p:spPr>
          <a:xfrm>
            <a:off x="40940082" y="21849802"/>
            <a:ext cx="402443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References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C1CA45-482B-C249-9D86-112CFDEE1153}"/>
              </a:ext>
            </a:extLst>
          </p:cNvPr>
          <p:cNvSpPr txBox="1"/>
          <p:nvPr/>
        </p:nvSpPr>
        <p:spPr>
          <a:xfrm>
            <a:off x="15886159" y="15228930"/>
            <a:ext cx="17051567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Figure 1. Workflow diagram for the project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388AFD-2DE4-C547-9052-C1B056CEBCAA}"/>
              </a:ext>
            </a:extLst>
          </p:cNvPr>
          <p:cNvSpPr txBox="1"/>
          <p:nvPr/>
        </p:nvSpPr>
        <p:spPr>
          <a:xfrm>
            <a:off x="25404944" y="25723452"/>
            <a:ext cx="12417917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Table 1. Classification accuracies by model and parameters.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33CDC90-F9D3-9043-AD4C-5807049C3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3794088"/>
            <a:ext cx="392780" cy="37570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9C84580-3489-6049-B63B-140CF8C1C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9497602"/>
            <a:ext cx="392780" cy="37570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50BE5D-45AC-8143-B1BB-6DB289AAA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48" y="21488364"/>
            <a:ext cx="392780" cy="3757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E8CBEDA-B59A-0149-90BE-9D679C812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48" y="22540602"/>
            <a:ext cx="392780" cy="37570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23595BC-4D32-DF40-BAC2-3592767F561A}"/>
              </a:ext>
            </a:extLst>
          </p:cNvPr>
          <p:cNvSpPr txBox="1"/>
          <p:nvPr/>
        </p:nvSpPr>
        <p:spPr>
          <a:xfrm>
            <a:off x="2472389" y="18678995"/>
            <a:ext cx="1048382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The dataset was split into two parts, each from one hospital 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2729012-A18D-F848-A154-908DA3E79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51" y="23522107"/>
            <a:ext cx="392780" cy="37570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41F9D55-D4FD-AC40-9FBF-963609E42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2564294"/>
            <a:ext cx="392780" cy="37570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C3F78B3-B416-2948-A42B-5E6E8781205A}"/>
              </a:ext>
            </a:extLst>
          </p:cNvPr>
          <p:cNvSpPr txBox="1"/>
          <p:nvPr/>
        </p:nvSpPr>
        <p:spPr>
          <a:xfrm>
            <a:off x="38069422" y="22811540"/>
            <a:ext cx="1042772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Desautels, T. et al. (2016) </a:t>
            </a:r>
            <a:r>
              <a:rPr lang="en-US" sz="2520" i="1" dirty="0"/>
              <a:t>”Prediction of Sepsis in the Intensive Care Unit With Minimal Electronic Health Record Data: A Machine Learning Approach” </a:t>
            </a:r>
            <a:r>
              <a:rPr lang="en-US" sz="2520" dirty="0"/>
              <a:t>JMIR Medical Informatics, 4(3), e28. </a:t>
            </a:r>
            <a:r>
              <a:rPr lang="en-US" sz="2520" dirty="0" err="1"/>
              <a:t>doi</a:t>
            </a:r>
            <a:r>
              <a:rPr lang="en-US" sz="2520" dirty="0"/>
              <a:t>: 10.2196/medinform.5909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5B799C4-6B88-F14D-AAC6-531F59BC9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25059717"/>
            <a:ext cx="392780" cy="375703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68A7CDF-C4FD-924A-95AE-1B02F708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32" y="18897928"/>
            <a:ext cx="392780" cy="37570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E18C15A4-C41C-E34C-9E82-C485091E6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52" y="20451615"/>
            <a:ext cx="392780" cy="37570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F595B6F-A416-2E42-9DC1-B68E4BDF6B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764" y="19514785"/>
            <a:ext cx="448658" cy="37601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7DA9906-BA2B-2247-8028-1AC0CF0C7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88" y="16395180"/>
            <a:ext cx="9660025" cy="24011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0E00308-AA41-D548-8111-D0A0B56AF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688" y="16372071"/>
            <a:ext cx="9660025" cy="24011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EAB6ACB-9584-3E46-9458-A7AF47411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61584" y="7754419"/>
            <a:ext cx="221957" cy="184398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64905BC-072D-F14F-91DC-3AB4D2992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186" y="16361051"/>
            <a:ext cx="9660025" cy="24011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2C0AA32-60E5-134F-AFB8-174BB73A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523" y="21777337"/>
            <a:ext cx="9660025" cy="2401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4612C4-0FFB-EC42-800F-F2F8BAAF0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12894" y="7734838"/>
            <a:ext cx="221957" cy="18439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45B8BC-EF66-2745-AA1F-C4009F5FA5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936" y="27036964"/>
            <a:ext cx="2734439" cy="27344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E33DB1-9063-644D-8469-D70522D05247}"/>
              </a:ext>
            </a:extLst>
          </p:cNvPr>
          <p:cNvSpPr txBox="1"/>
          <p:nvPr/>
        </p:nvSpPr>
        <p:spPr>
          <a:xfrm>
            <a:off x="29283021" y="27499320"/>
            <a:ext cx="356617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20"/>
              <a:t>Download the poster!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06E61FC-692E-6740-A122-CC694450C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764" y="17949436"/>
            <a:ext cx="448658" cy="376019"/>
          </a:xfrm>
          <a:prstGeom prst="rect">
            <a:avLst/>
          </a:prstGeom>
        </p:spPr>
      </p:pic>
      <p:sp>
        <p:nvSpPr>
          <p:cNvPr id="79" name="TextBox 95">
            <a:extLst>
              <a:ext uri="{FF2B5EF4-FFF2-40B4-BE49-F238E27FC236}">
                <a16:creationId xmlns:a16="http://schemas.microsoft.com/office/drawing/2014/main" id="{0CD17DE6-7B12-44C6-9437-8C230B9CC3DA}"/>
              </a:ext>
            </a:extLst>
          </p:cNvPr>
          <p:cNvSpPr txBox="1"/>
          <p:nvPr/>
        </p:nvSpPr>
        <p:spPr>
          <a:xfrm>
            <a:off x="2452928" y="21355267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dataset included 1.550.000 rows of data, each representing </a:t>
            </a:r>
          </a:p>
          <a:p>
            <a:r>
              <a:rPr lang="en-US" sz="2940" dirty="0"/>
              <a:t>one hour of data of one patient in the ICU</a:t>
            </a:r>
          </a:p>
        </p:txBody>
      </p:sp>
      <p:sp>
        <p:nvSpPr>
          <p:cNvPr id="80" name="TextBox 95">
            <a:extLst>
              <a:ext uri="{FF2B5EF4-FFF2-40B4-BE49-F238E27FC236}">
                <a16:creationId xmlns:a16="http://schemas.microsoft.com/office/drawing/2014/main" id="{6A896FB2-0136-4111-BE87-0DAF76F69C1F}"/>
              </a:ext>
            </a:extLst>
          </p:cNvPr>
          <p:cNvSpPr txBox="1"/>
          <p:nvPr/>
        </p:nvSpPr>
        <p:spPr>
          <a:xfrm>
            <a:off x="2448025" y="22417707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Data included vital sign data such as hourly temperature, heart rate and respiratory rate, as well as laboratory and demographic data</a:t>
            </a:r>
          </a:p>
        </p:txBody>
      </p:sp>
      <p:sp>
        <p:nvSpPr>
          <p:cNvPr id="81" name="TextBox 95">
            <a:extLst>
              <a:ext uri="{FF2B5EF4-FFF2-40B4-BE49-F238E27FC236}">
                <a16:creationId xmlns:a16="http://schemas.microsoft.com/office/drawing/2014/main" id="{B66AEA09-F70F-4BAE-B52A-C69D31AE6ABF}"/>
              </a:ext>
            </a:extLst>
          </p:cNvPr>
          <p:cNvSpPr txBox="1"/>
          <p:nvPr/>
        </p:nvSpPr>
        <p:spPr>
          <a:xfrm>
            <a:off x="2457831" y="23425030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Vital signs were recorded every hour, laboratory results generally every 12 hours, which meant 90+% of data points lacked lab data</a:t>
            </a:r>
          </a:p>
        </p:txBody>
      </p:sp>
      <p:sp>
        <p:nvSpPr>
          <p:cNvPr id="82" name="TextBox 95">
            <a:extLst>
              <a:ext uri="{FF2B5EF4-FFF2-40B4-BE49-F238E27FC236}">
                <a16:creationId xmlns:a16="http://schemas.microsoft.com/office/drawing/2014/main" id="{32913C70-538D-4C19-A9BB-06DF40C24ECC}"/>
              </a:ext>
            </a:extLst>
          </p:cNvPr>
          <p:cNvSpPr txBox="1"/>
          <p:nvPr/>
        </p:nvSpPr>
        <p:spPr>
          <a:xfrm>
            <a:off x="2488632" y="20405776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For training purposes, the dataset was divided into equal amounts of sepsis and non-sepsis patients to mitigate sample size bias</a:t>
            </a:r>
          </a:p>
        </p:txBody>
      </p:sp>
      <p:sp>
        <p:nvSpPr>
          <p:cNvPr id="103" name="TextBox 65">
            <a:extLst>
              <a:ext uri="{FF2B5EF4-FFF2-40B4-BE49-F238E27FC236}">
                <a16:creationId xmlns:a16="http://schemas.microsoft.com/office/drawing/2014/main" id="{FB9514BD-96F7-489C-9BBC-E86FA96DB9DC}"/>
              </a:ext>
            </a:extLst>
          </p:cNvPr>
          <p:cNvSpPr txBox="1"/>
          <p:nvPr/>
        </p:nvSpPr>
        <p:spPr>
          <a:xfrm>
            <a:off x="2468523" y="9257985"/>
            <a:ext cx="994704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Machine learning can be used to identify and predict critical medical conditions including sepsis with varying rates of success (Desautels et al., 2016; Mao et al., 2018)</a:t>
            </a:r>
          </a:p>
        </p:txBody>
      </p:sp>
      <p:sp>
        <p:nvSpPr>
          <p:cNvPr id="107" name="TextBox 65">
            <a:extLst>
              <a:ext uri="{FF2B5EF4-FFF2-40B4-BE49-F238E27FC236}">
                <a16:creationId xmlns:a16="http://schemas.microsoft.com/office/drawing/2014/main" id="{ADED7E17-0578-4936-8BCC-DB8261A99CF7}"/>
              </a:ext>
            </a:extLst>
          </p:cNvPr>
          <p:cNvSpPr txBox="1"/>
          <p:nvPr/>
        </p:nvSpPr>
        <p:spPr>
          <a:xfrm>
            <a:off x="2472389" y="11188752"/>
            <a:ext cx="9947044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Sepsis is a life-threatening condition with a high mortality rate, requiring immediate care in the Intensive Care Unit (ICU)</a:t>
            </a:r>
          </a:p>
        </p:txBody>
      </p:sp>
      <p:sp>
        <p:nvSpPr>
          <p:cNvPr id="108" name="TextBox 65">
            <a:extLst>
              <a:ext uri="{FF2B5EF4-FFF2-40B4-BE49-F238E27FC236}">
                <a16:creationId xmlns:a16="http://schemas.microsoft.com/office/drawing/2014/main" id="{19E42029-2D1A-49DF-9A19-9F823D133F3F}"/>
              </a:ext>
            </a:extLst>
          </p:cNvPr>
          <p:cNvSpPr txBox="1"/>
          <p:nvPr/>
        </p:nvSpPr>
        <p:spPr>
          <a:xfrm>
            <a:off x="2481591" y="12484896"/>
            <a:ext cx="9947044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ICU patients have their vital signs constantly monitored, as well as regular blood tests that provide various laboratory values</a:t>
            </a: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63103BB3-D707-49EF-9828-5AC42043EEBB}"/>
              </a:ext>
            </a:extLst>
          </p:cNvPr>
          <p:cNvSpPr txBox="1"/>
          <p:nvPr/>
        </p:nvSpPr>
        <p:spPr>
          <a:xfrm>
            <a:off x="2499700" y="13688648"/>
            <a:ext cx="994704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We compare the prediction accuracies of the Bayesian classifier based on linear and non-linear generative models and compare them to a discriminative LSTM neural network model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F71F6E7C-0B30-462A-87BD-A7E8583BA1C4}"/>
              </a:ext>
            </a:extLst>
          </p:cNvPr>
          <p:cNvSpPr txBox="1"/>
          <p:nvPr/>
        </p:nvSpPr>
        <p:spPr>
          <a:xfrm>
            <a:off x="25699481" y="17802872"/>
            <a:ext cx="966002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Predictive utility score of the tested models ranged from -0.0004 to 0.0534. Details in Table 1 below.</a:t>
            </a:r>
          </a:p>
        </p:txBody>
      </p:sp>
      <p:sp>
        <p:nvSpPr>
          <p:cNvPr id="118" name="TextBox 65">
            <a:extLst>
              <a:ext uri="{FF2B5EF4-FFF2-40B4-BE49-F238E27FC236}">
                <a16:creationId xmlns:a16="http://schemas.microsoft.com/office/drawing/2014/main" id="{A390339F-D175-44DA-A782-D4B91C88E6A7}"/>
              </a:ext>
            </a:extLst>
          </p:cNvPr>
          <p:cNvSpPr txBox="1"/>
          <p:nvPr/>
        </p:nvSpPr>
        <p:spPr>
          <a:xfrm>
            <a:off x="25666070" y="18810684"/>
            <a:ext cx="9660025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Highest score was achieved by a Bayes classifier based on generative model, using model 3. The utility score of this method reached 0.0534.</a:t>
            </a:r>
          </a:p>
        </p:txBody>
      </p:sp>
      <p:sp>
        <p:nvSpPr>
          <p:cNvPr id="123" name="TextBox 65">
            <a:extLst>
              <a:ext uri="{FF2B5EF4-FFF2-40B4-BE49-F238E27FC236}">
                <a16:creationId xmlns:a16="http://schemas.microsoft.com/office/drawing/2014/main" id="{559DFDF2-3348-445C-AF0F-46317F22A3F7}"/>
              </a:ext>
            </a:extLst>
          </p:cNvPr>
          <p:cNvSpPr txBox="1"/>
          <p:nvPr/>
        </p:nvSpPr>
        <p:spPr>
          <a:xfrm>
            <a:off x="38429013" y="17796304"/>
            <a:ext cx="9947044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Generative models perform significantly better than the linear model and the LSTM neural network implementation</a:t>
            </a:r>
          </a:p>
        </p:txBody>
      </p:sp>
      <p:sp>
        <p:nvSpPr>
          <p:cNvPr id="124" name="TextBox 65">
            <a:extLst>
              <a:ext uri="{FF2B5EF4-FFF2-40B4-BE49-F238E27FC236}">
                <a16:creationId xmlns:a16="http://schemas.microsoft.com/office/drawing/2014/main" id="{1A5AC7CD-2B7B-42A5-9B4C-8D62E4DDDA72}"/>
              </a:ext>
            </a:extLst>
          </p:cNvPr>
          <p:cNvSpPr txBox="1"/>
          <p:nvPr/>
        </p:nvSpPr>
        <p:spPr>
          <a:xfrm>
            <a:off x="38307714" y="19392693"/>
            <a:ext cx="9947044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top scores of the </a:t>
            </a:r>
            <a:r>
              <a:rPr lang="en-US" sz="2940" dirty="0" err="1"/>
              <a:t>PhysioNet</a:t>
            </a:r>
            <a:r>
              <a:rPr lang="en-US" sz="2940" dirty="0"/>
              <a:t> 2019 challenge ranged from 0.425 to 0.433 for the top 10, meaning that our implementation performed significantly worse than the top models trained for the same dataset</a:t>
            </a:r>
          </a:p>
        </p:txBody>
      </p:sp>
      <p:sp>
        <p:nvSpPr>
          <p:cNvPr id="125" name="TextBox 116">
            <a:extLst>
              <a:ext uri="{FF2B5EF4-FFF2-40B4-BE49-F238E27FC236}">
                <a16:creationId xmlns:a16="http://schemas.microsoft.com/office/drawing/2014/main" id="{4AB3ECF6-6EE4-4F08-90F7-D6228EC0C065}"/>
              </a:ext>
            </a:extLst>
          </p:cNvPr>
          <p:cNvSpPr txBox="1"/>
          <p:nvPr/>
        </p:nvSpPr>
        <p:spPr>
          <a:xfrm>
            <a:off x="38060584" y="24251700"/>
            <a:ext cx="1042772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Mao, Q. et al. (2018) </a:t>
            </a:r>
            <a:r>
              <a:rPr lang="en-US" sz="2520" i="1" dirty="0"/>
              <a:t>”</a:t>
            </a:r>
            <a:r>
              <a:rPr lang="en-US" sz="2520" i="1" dirty="0" err="1"/>
              <a:t>Multicentre</a:t>
            </a:r>
            <a:r>
              <a:rPr lang="en-US" sz="2520" i="1" dirty="0"/>
              <a:t> validation of a sepsis prediction algorithm using only vital sign data in the emergency department, general ward and ICU” </a:t>
            </a:r>
            <a:r>
              <a:rPr lang="en-US" sz="2520" dirty="0"/>
              <a:t>BMJ Open, 8(1), e017833. </a:t>
            </a:r>
            <a:r>
              <a:rPr lang="en-US" sz="2520" dirty="0" err="1"/>
              <a:t>doi</a:t>
            </a:r>
            <a:r>
              <a:rPr lang="en-US" sz="2520" dirty="0"/>
              <a:t>: 10.1136/bmjopen-2017-017833</a:t>
            </a:r>
          </a:p>
        </p:txBody>
      </p:sp>
      <p:sp>
        <p:nvSpPr>
          <p:cNvPr id="126" name="TextBox 65">
            <a:extLst>
              <a:ext uri="{FF2B5EF4-FFF2-40B4-BE49-F238E27FC236}">
                <a16:creationId xmlns:a16="http://schemas.microsoft.com/office/drawing/2014/main" id="{FC3C75AE-79AF-4A49-A65E-AC8B13B1A25B}"/>
              </a:ext>
            </a:extLst>
          </p:cNvPr>
          <p:cNvSpPr txBox="1"/>
          <p:nvPr/>
        </p:nvSpPr>
        <p:spPr>
          <a:xfrm>
            <a:off x="14729992" y="18810684"/>
            <a:ext cx="97972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Performance was graded using a utility score. Predictions up to 12 hours before, and identification up to 3 hours after sepsis onset was rewarded; false negatives were heavily penalized. </a:t>
            </a: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E0077EDA-688E-4160-8E0F-38839DB8A548}"/>
              </a:ext>
            </a:extLst>
          </p:cNvPr>
          <p:cNvSpPr txBox="1"/>
          <p:nvPr/>
        </p:nvSpPr>
        <p:spPr>
          <a:xfrm>
            <a:off x="2469541" y="24510232"/>
            <a:ext cx="979728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For the LSTM model, laboratory features with 80+% of missing values were discarded completely</a:t>
            </a:r>
          </a:p>
        </p:txBody>
      </p:sp>
      <p:sp>
        <p:nvSpPr>
          <p:cNvPr id="131" name="TextBox 65">
            <a:extLst>
              <a:ext uri="{FF2B5EF4-FFF2-40B4-BE49-F238E27FC236}">
                <a16:creationId xmlns:a16="http://schemas.microsoft.com/office/drawing/2014/main" id="{A17C0CC3-C461-448E-9C0C-E7A9B95158A4}"/>
              </a:ext>
            </a:extLst>
          </p:cNvPr>
          <p:cNvSpPr txBox="1"/>
          <p:nvPr/>
        </p:nvSpPr>
        <p:spPr>
          <a:xfrm>
            <a:off x="14802000" y="22195060"/>
            <a:ext cx="97972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We used a Recurrent Neural Network (RNN) architecture called Long Short Term Memory (LSTM) for predicting sepsis for future time points. </a:t>
            </a:r>
          </a:p>
        </p:txBody>
      </p:sp>
      <p:sp>
        <p:nvSpPr>
          <p:cNvPr id="135" name="TextBox 65">
            <a:extLst>
              <a:ext uri="{FF2B5EF4-FFF2-40B4-BE49-F238E27FC236}">
                <a16:creationId xmlns:a16="http://schemas.microsoft.com/office/drawing/2014/main" id="{32D2A732-9808-4EF9-9453-AD11CB6D2FE5}"/>
              </a:ext>
            </a:extLst>
          </p:cNvPr>
          <p:cNvSpPr txBox="1"/>
          <p:nvPr/>
        </p:nvSpPr>
        <p:spPr>
          <a:xfrm>
            <a:off x="14802000" y="25003372"/>
            <a:ext cx="979728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For models 1-3 in figure 1, assumption of normality was used.</a:t>
            </a:r>
          </a:p>
        </p:txBody>
      </p:sp>
      <p:pic>
        <p:nvPicPr>
          <p:cNvPr id="20" name="Kuva 19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888C31C0-311C-46B6-98C4-ADF83E2EE3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81541" y="8047060"/>
            <a:ext cx="13332979" cy="6797204"/>
          </a:xfrm>
          <a:prstGeom prst="rect">
            <a:avLst/>
          </a:prstGeom>
        </p:spPr>
      </p:pic>
      <p:sp>
        <p:nvSpPr>
          <p:cNvPr id="136" name="TextBox 82">
            <a:extLst>
              <a:ext uri="{FF2B5EF4-FFF2-40B4-BE49-F238E27FC236}">
                <a16:creationId xmlns:a16="http://schemas.microsoft.com/office/drawing/2014/main" id="{976E21E2-53F4-41F0-B654-32616FEAF776}"/>
              </a:ext>
            </a:extLst>
          </p:cNvPr>
          <p:cNvSpPr txBox="1"/>
          <p:nvPr/>
        </p:nvSpPr>
        <p:spPr>
          <a:xfrm>
            <a:off x="36659075" y="14798709"/>
            <a:ext cx="1144013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Figure 2. Utility functions for true positives (TP) and false negatives (FN)</a:t>
            </a:r>
          </a:p>
        </p:txBody>
      </p:sp>
      <p:sp>
        <p:nvSpPr>
          <p:cNvPr id="137" name="TextBox 65">
            <a:extLst>
              <a:ext uri="{FF2B5EF4-FFF2-40B4-BE49-F238E27FC236}">
                <a16:creationId xmlns:a16="http://schemas.microsoft.com/office/drawing/2014/main" id="{33F08506-7B0F-4163-AE4B-77D11F676BA5}"/>
              </a:ext>
            </a:extLst>
          </p:cNvPr>
          <p:cNvSpPr txBox="1"/>
          <p:nvPr/>
        </p:nvSpPr>
        <p:spPr>
          <a:xfrm>
            <a:off x="14802000" y="23851244"/>
            <a:ext cx="10119778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LSTM was selected for its capability of successfully processing data sequences instead of only individual time points</a:t>
            </a:r>
          </a:p>
        </p:txBody>
      </p:sp>
      <p:sp>
        <p:nvSpPr>
          <p:cNvPr id="138" name="TextBox 65">
            <a:extLst>
              <a:ext uri="{FF2B5EF4-FFF2-40B4-BE49-F238E27FC236}">
                <a16:creationId xmlns:a16="http://schemas.microsoft.com/office/drawing/2014/main" id="{7264ADF3-B02C-493D-810C-252D010AE40E}"/>
              </a:ext>
            </a:extLst>
          </p:cNvPr>
          <p:cNvSpPr txBox="1"/>
          <p:nvPr/>
        </p:nvSpPr>
        <p:spPr>
          <a:xfrm>
            <a:off x="14729992" y="17730564"/>
            <a:ext cx="10119778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We employed both linear and non-linear models in the pipeline, together with Bayes classifier</a:t>
            </a:r>
          </a:p>
        </p:txBody>
      </p:sp>
      <p:pic>
        <p:nvPicPr>
          <p:cNvPr id="139" name="Picture 52">
            <a:extLst>
              <a:ext uri="{FF2B5EF4-FFF2-40B4-BE49-F238E27FC236}">
                <a16:creationId xmlns:a16="http://schemas.microsoft.com/office/drawing/2014/main" id="{C6490F8B-DFE0-41AD-8B84-EBA738E64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20" y="20595601"/>
            <a:ext cx="392780" cy="375703"/>
          </a:xfrm>
          <a:prstGeom prst="rect">
            <a:avLst/>
          </a:prstGeom>
        </p:spPr>
      </p:pic>
      <p:sp>
        <p:nvSpPr>
          <p:cNvPr id="140" name="TextBox 65">
            <a:extLst>
              <a:ext uri="{FF2B5EF4-FFF2-40B4-BE49-F238E27FC236}">
                <a16:creationId xmlns:a16="http://schemas.microsoft.com/office/drawing/2014/main" id="{ECAC49DF-873F-4B3D-8CFC-7E1378E82796}"/>
              </a:ext>
            </a:extLst>
          </p:cNvPr>
          <p:cNvSpPr txBox="1"/>
          <p:nvPr/>
        </p:nvSpPr>
        <p:spPr>
          <a:xfrm>
            <a:off x="14750169" y="20466868"/>
            <a:ext cx="97972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Utility functions were chosen over traditional measures like AUROC, as correctly timed predictions are crucial for successful clinical care, while false negatives can be lethal for patients.</a:t>
            </a:r>
          </a:p>
        </p:txBody>
      </p:sp>
      <p:graphicFrame>
        <p:nvGraphicFramePr>
          <p:cNvPr id="23" name="Taulukko 24">
            <a:extLst>
              <a:ext uri="{FF2B5EF4-FFF2-40B4-BE49-F238E27FC236}">
                <a16:creationId xmlns:a16="http://schemas.microsoft.com/office/drawing/2014/main" id="{38C26165-F2FC-44AE-B99A-3FCC2E31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56733"/>
              </p:ext>
            </p:extLst>
          </p:nvPr>
        </p:nvGraphicFramePr>
        <p:xfrm>
          <a:off x="25459184" y="20508708"/>
          <a:ext cx="10216520" cy="4998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30865">
                  <a:extLst>
                    <a:ext uri="{9D8B030D-6E8A-4147-A177-3AD203B41FA5}">
                      <a16:colId xmlns:a16="http://schemas.microsoft.com/office/drawing/2014/main" val="3752067545"/>
                    </a:ext>
                  </a:extLst>
                </a:gridCol>
                <a:gridCol w="5593217">
                  <a:extLst>
                    <a:ext uri="{9D8B030D-6E8A-4147-A177-3AD203B41FA5}">
                      <a16:colId xmlns:a16="http://schemas.microsoft.com/office/drawing/2014/main" val="4213184569"/>
                    </a:ext>
                  </a:extLst>
                </a:gridCol>
                <a:gridCol w="2892438">
                  <a:extLst>
                    <a:ext uri="{9D8B030D-6E8A-4147-A177-3AD203B41FA5}">
                      <a16:colId xmlns:a16="http://schemas.microsoft.com/office/drawing/2014/main" val="88118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500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Model </a:t>
                      </a:r>
                      <a:r>
                        <a:rPr lang="de-DE" sz="3500" dirty="0" err="1"/>
                        <a:t>attributes</a:t>
                      </a:r>
                      <a:r>
                        <a:rPr lang="de-DE" sz="3500" dirty="0"/>
                        <a:t> (</a:t>
                      </a:r>
                      <a:r>
                        <a:rPr lang="de-DE" sz="3500" dirty="0" err="1"/>
                        <a:t>N_nodes</a:t>
                      </a:r>
                      <a:r>
                        <a:rPr lang="de-DE" sz="35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 err="1"/>
                        <a:t>Avg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of</a:t>
                      </a:r>
                      <a:r>
                        <a:rPr lang="de-DE" sz="3500" dirty="0"/>
                        <a:t> 5 </a:t>
                      </a:r>
                      <a:r>
                        <a:rPr lang="de-DE" sz="3500" dirty="0" err="1"/>
                        <a:t>runs</a:t>
                      </a:r>
                      <a:endParaRPr lang="de-D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00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Reg. </a:t>
                      </a:r>
                      <a:r>
                        <a:rPr lang="de-DE" sz="3500" dirty="0" err="1"/>
                        <a:t>Coef</a:t>
                      </a:r>
                      <a:r>
                        <a:rPr lang="de-DE" sz="3500" dirty="0"/>
                        <a:t>.: 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0.0284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1885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Model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2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layers</a:t>
                      </a:r>
                      <a:r>
                        <a:rPr lang="de-DE" sz="3500" dirty="0"/>
                        <a:t> (14,28)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4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4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layers</a:t>
                      </a:r>
                      <a:r>
                        <a:rPr lang="de-DE" sz="3500" dirty="0"/>
                        <a:t> (14,28,56,28)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-0.0004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763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1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</a:t>
                      </a:r>
                      <a:r>
                        <a:rPr lang="de-DE" sz="3500" dirty="0"/>
                        <a:t> (17)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0.0458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6200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Model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2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layers</a:t>
                      </a:r>
                      <a:r>
                        <a:rPr lang="de-DE" sz="3500" dirty="0"/>
                        <a:t> (14,28)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81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3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1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</a:t>
                      </a:r>
                      <a:r>
                        <a:rPr lang="de-DE" sz="3500" dirty="0"/>
                        <a:t> (17)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0.0534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4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04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5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731</Words>
  <Application>Microsoft Office PowerPoint</Application>
  <PresentationFormat>Mukautettu</PresentationFormat>
  <Paragraphs>64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Vahermaa Vesa</dc:creator>
  <cp:lastModifiedBy>Vesa Vahermaa</cp:lastModifiedBy>
  <cp:revision>85</cp:revision>
  <cp:lastPrinted>2019-03-18T23:16:05Z</cp:lastPrinted>
  <dcterms:created xsi:type="dcterms:W3CDTF">2019-03-11T03:19:24Z</dcterms:created>
  <dcterms:modified xsi:type="dcterms:W3CDTF">2020-05-08T07:13:28Z</dcterms:modified>
</cp:coreProperties>
</file>