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9"/>
  </p:notesMasterIdLst>
  <p:sldIdLst>
    <p:sldId id="258" r:id="rId4"/>
    <p:sldId id="262" r:id="rId5"/>
    <p:sldId id="260" r:id="rId6"/>
    <p:sldId id="259" r:id="rId7"/>
    <p:sldId id="261" r:id="rId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秋暖 髙橋" initials="秋暖" lastIdx="2" clrIdx="0">
    <p:extLst>
      <p:ext uri="{19B8F6BF-5375-455C-9EA6-DF929625EA0E}">
        <p15:presenceInfo xmlns:p15="http://schemas.microsoft.com/office/powerpoint/2012/main" userId="603f4dba63eb1c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3288"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E4F444AF-8D9C-465B-972A-D7C4CC8203BC}" type="datetimeFigureOut">
              <a:rPr kumimoji="1" lang="ja-JP" altLang="en-US" smtClean="0"/>
              <a:t>2023/6/15</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D15B7DB5-6B3F-4D52-86AC-828756DC6D72}" type="slidenum">
              <a:rPr kumimoji="1" lang="ja-JP" altLang="en-US" smtClean="0"/>
              <a:t>‹#›</a:t>
            </a:fld>
            <a:endParaRPr kumimoji="1" lang="ja-JP" altLang="en-US"/>
          </a:p>
        </p:txBody>
      </p:sp>
    </p:spTree>
    <p:extLst>
      <p:ext uri="{BB962C8B-B14F-4D97-AF65-F5344CB8AC3E}">
        <p14:creationId xmlns:p14="http://schemas.microsoft.com/office/powerpoint/2010/main" val="8266838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1C959-CE1A-4C0F-8D49-0B2D8E607B79}" type="datetimeFigureOut">
              <a:rPr kumimoji="1" lang="ja-JP" altLang="en-US" smtClean="0"/>
              <a:pPr/>
              <a:t>2023/6/15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9799-AB1E-43AD-B815-AC37DEF62BC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179512" y="1062028"/>
            <a:ext cx="648072" cy="475252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5" name="正方形/長方形 4"/>
          <p:cNvSpPr/>
          <p:nvPr/>
        </p:nvSpPr>
        <p:spPr>
          <a:xfrm>
            <a:off x="179512" y="1071320"/>
            <a:ext cx="8712968" cy="517528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flipH="1">
            <a:off x="827584" y="1071320"/>
            <a:ext cx="953" cy="4743236"/>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11560" y="1566084"/>
            <a:ext cx="0" cy="3782848"/>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617304"/>
            <a:ext cx="430887" cy="1613076"/>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13403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454516"/>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581455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79512" y="5886564"/>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sp>
        <p:nvSpPr>
          <p:cNvPr id="32" name="テキスト ボックス 31"/>
          <p:cNvSpPr txBox="1"/>
          <p:nvPr/>
        </p:nvSpPr>
        <p:spPr>
          <a:xfrm>
            <a:off x="179512" y="463274"/>
            <a:ext cx="9684568" cy="584775"/>
          </a:xfrm>
          <a:prstGeom prst="rect">
            <a:avLst/>
          </a:prstGeom>
          <a:noFill/>
        </p:spPr>
        <p:txBody>
          <a:bodyPr wrap="square" rtlCol="0">
            <a:spAutoFit/>
          </a:bodyPr>
          <a:lstStyle/>
          <a:p>
            <a:r>
              <a:rPr lang="ja-JP" altLang="en-US" sz="1600" dirty="0">
                <a:latin typeface="メイリオ" pitchFamily="50" charset="-128"/>
                <a:ea typeface="メイリオ" pitchFamily="50" charset="-128"/>
                <a:cs typeface="メイリオ" pitchFamily="50" charset="-128"/>
              </a:rPr>
              <a:t>クラス：</a:t>
            </a:r>
            <a:r>
              <a:rPr lang="en-US" altLang="ja-JP" sz="1600" dirty="0">
                <a:latin typeface="メイリオ" pitchFamily="50" charset="-128"/>
                <a:ea typeface="メイリオ" pitchFamily="50" charset="-128"/>
                <a:cs typeface="メイリオ" pitchFamily="50" charset="-128"/>
              </a:rPr>
              <a:t>【5A】</a:t>
            </a:r>
            <a:r>
              <a:rPr lang="ja-JP" altLang="en-US" sz="1600" dirty="0">
                <a:latin typeface="メイリオ" pitchFamily="50" charset="-128"/>
                <a:ea typeface="メイリオ" pitchFamily="50" charset="-128"/>
                <a:cs typeface="メイリオ" pitchFamily="50" charset="-128"/>
              </a:rPr>
              <a:t>　　　名前</a:t>
            </a:r>
            <a:r>
              <a:rPr lang="en-US" altLang="ja-JP" sz="1600" dirty="0">
                <a:latin typeface="メイリオ" pitchFamily="50" charset="-128"/>
                <a:ea typeface="メイリオ" pitchFamily="50" charset="-128"/>
                <a:cs typeface="メイリオ" pitchFamily="50" charset="-128"/>
              </a:rPr>
              <a:t>【</a:t>
            </a:r>
            <a:r>
              <a:rPr lang="ja-JP" altLang="en-US" sz="1600" dirty="0">
                <a:latin typeface="メイリオ" pitchFamily="50" charset="-128"/>
                <a:ea typeface="メイリオ" pitchFamily="50" charset="-128"/>
                <a:cs typeface="メイリオ" pitchFamily="50" charset="-128"/>
              </a:rPr>
              <a:t>黒川　美裕</a:t>
            </a:r>
            <a:r>
              <a:rPr lang="en-US" altLang="ja-JP" sz="1600" dirty="0">
                <a:latin typeface="メイリオ" pitchFamily="50" charset="-128"/>
                <a:ea typeface="メイリオ" pitchFamily="50" charset="-128"/>
                <a:cs typeface="メイリオ" pitchFamily="50" charset="-128"/>
              </a:rPr>
              <a:t>】</a:t>
            </a:r>
          </a:p>
          <a:p>
            <a:r>
              <a:rPr lang="en-US" altLang="ja-JP" sz="1600" dirty="0">
                <a:latin typeface="メイリオ" pitchFamily="50" charset="-128"/>
                <a:ea typeface="メイリオ" pitchFamily="50" charset="-128"/>
                <a:cs typeface="メイリオ" pitchFamily="50" charset="-128"/>
              </a:rPr>
              <a:t> </a:t>
            </a:r>
            <a:r>
              <a:rPr lang="ja-JP" altLang="en-US" sz="1100" dirty="0">
                <a:latin typeface="メイリオ" pitchFamily="50" charset="-128"/>
                <a:ea typeface="メイリオ" pitchFamily="50" charset="-128"/>
                <a:cs typeface="メイリオ" pitchFamily="50" charset="-128"/>
              </a:rPr>
              <a:t>年齢軸は何歳からでも構いません。</a:t>
            </a:r>
            <a:endParaRPr lang="en-US" altLang="ja-JP" sz="1100" dirty="0">
              <a:latin typeface="メイリオ" pitchFamily="50" charset="-128"/>
              <a:ea typeface="メイリオ" pitchFamily="50" charset="-128"/>
              <a:cs typeface="メイリオ" pitchFamily="50" charset="-128"/>
            </a:endParaRPr>
          </a:p>
        </p:txBody>
      </p:sp>
      <p:cxnSp>
        <p:nvCxnSpPr>
          <p:cNvPr id="29" name="直線矢印コネクタ 28"/>
          <p:cNvCxnSpPr/>
          <p:nvPr/>
        </p:nvCxnSpPr>
        <p:spPr>
          <a:xfrm>
            <a:off x="833725" y="3510300"/>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25" name="テキスト ボックス 24"/>
          <p:cNvSpPr txBox="1"/>
          <p:nvPr/>
        </p:nvSpPr>
        <p:spPr>
          <a:xfrm>
            <a:off x="1331640" y="5813761"/>
            <a:ext cx="8064896" cy="261610"/>
          </a:xfrm>
          <a:prstGeom prst="rect">
            <a:avLst/>
          </a:prstGeom>
          <a:noFill/>
        </p:spPr>
        <p:txBody>
          <a:bodyPr wrap="square" rtlCol="0">
            <a:spAutoFit/>
          </a:bodyPr>
          <a:lstStyle/>
          <a:p>
            <a:r>
              <a:rPr lang="en-US" altLang="ja-JP" sz="1100" dirty="0">
                <a:latin typeface="メイリオ" pitchFamily="50" charset="-128"/>
                <a:ea typeface="メイリオ" pitchFamily="50" charset="-128"/>
                <a:cs typeface="メイリオ" pitchFamily="50" charset="-128"/>
              </a:rPr>
              <a:t>10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11</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12</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13</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14</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15</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16</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17</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18</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19</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20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21</a:t>
            </a:r>
            <a:r>
              <a:rPr lang="ja-JP" altLang="en-US" sz="1100" dirty="0">
                <a:latin typeface="メイリオ" pitchFamily="50" charset="-128"/>
                <a:ea typeface="メイリオ" pitchFamily="50" charset="-128"/>
                <a:cs typeface="メイリオ" pitchFamily="50" charset="-128"/>
              </a:rPr>
              <a:t>歳</a:t>
            </a:r>
            <a:endParaRPr lang="en-US" altLang="ja-JP" sz="1100" dirty="0">
              <a:latin typeface="メイリオ" pitchFamily="50" charset="-128"/>
              <a:ea typeface="メイリオ" pitchFamily="50" charset="-128"/>
              <a:cs typeface="メイリオ" pitchFamily="50" charset="-128"/>
            </a:endParaRPr>
          </a:p>
        </p:txBody>
      </p:sp>
      <p:sp>
        <p:nvSpPr>
          <p:cNvPr id="44" name="フリーフォーム: 図形 43">
            <a:extLst>
              <a:ext uri="{FF2B5EF4-FFF2-40B4-BE49-F238E27FC236}">
                <a16:creationId xmlns:a16="http://schemas.microsoft.com/office/drawing/2014/main" id="{707EBCE7-87B1-9A78-A133-421D62664445}"/>
              </a:ext>
            </a:extLst>
          </p:cNvPr>
          <p:cNvSpPr/>
          <p:nvPr/>
        </p:nvSpPr>
        <p:spPr>
          <a:xfrm>
            <a:off x="840509" y="1322319"/>
            <a:ext cx="8054109" cy="3757982"/>
          </a:xfrm>
          <a:custGeom>
            <a:avLst/>
            <a:gdLst>
              <a:gd name="connsiteX0" fmla="*/ 0 w 8054109"/>
              <a:gd name="connsiteY0" fmla="*/ 2187499 h 3757982"/>
              <a:gd name="connsiteX1" fmla="*/ 415636 w 8054109"/>
              <a:gd name="connsiteY1" fmla="*/ 1494772 h 3757982"/>
              <a:gd name="connsiteX2" fmla="*/ 1080655 w 8054109"/>
              <a:gd name="connsiteY2" fmla="*/ 2630845 h 3757982"/>
              <a:gd name="connsiteX3" fmla="*/ 1782618 w 8054109"/>
              <a:gd name="connsiteY3" fmla="*/ 3286626 h 3757982"/>
              <a:gd name="connsiteX4" fmla="*/ 2567709 w 8054109"/>
              <a:gd name="connsiteY4" fmla="*/ 1005245 h 3757982"/>
              <a:gd name="connsiteX5" fmla="*/ 3075709 w 8054109"/>
              <a:gd name="connsiteY5" fmla="*/ 367936 h 3757982"/>
              <a:gd name="connsiteX6" fmla="*/ 3657600 w 8054109"/>
              <a:gd name="connsiteY6" fmla="*/ 26190 h 3757982"/>
              <a:gd name="connsiteX7" fmla="*/ 4184073 w 8054109"/>
              <a:gd name="connsiteY7" fmla="*/ 1060663 h 3757982"/>
              <a:gd name="connsiteX8" fmla="*/ 4821382 w 8054109"/>
              <a:gd name="connsiteY8" fmla="*/ 3018772 h 3757982"/>
              <a:gd name="connsiteX9" fmla="*/ 5495636 w 8054109"/>
              <a:gd name="connsiteY9" fmla="*/ 3757681 h 3757982"/>
              <a:gd name="connsiteX10" fmla="*/ 6049818 w 8054109"/>
              <a:gd name="connsiteY10" fmla="*/ 3092663 h 3757982"/>
              <a:gd name="connsiteX11" fmla="*/ 6705600 w 8054109"/>
              <a:gd name="connsiteY11" fmla="*/ 1901172 h 3757982"/>
              <a:gd name="connsiteX12" fmla="*/ 7195127 w 8054109"/>
              <a:gd name="connsiteY12" fmla="*/ 1060663 h 3757982"/>
              <a:gd name="connsiteX13" fmla="*/ 8054109 w 8054109"/>
              <a:gd name="connsiteY13" fmla="*/ 598845 h 375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54109" h="3757982">
                <a:moveTo>
                  <a:pt x="0" y="2187499"/>
                </a:moveTo>
                <a:cubicBezTo>
                  <a:pt x="117763" y="1804190"/>
                  <a:pt x="235527" y="1420881"/>
                  <a:pt x="415636" y="1494772"/>
                </a:cubicBezTo>
                <a:cubicBezTo>
                  <a:pt x="595745" y="1568663"/>
                  <a:pt x="852825" y="2332203"/>
                  <a:pt x="1080655" y="2630845"/>
                </a:cubicBezTo>
                <a:cubicBezTo>
                  <a:pt x="1308485" y="2929487"/>
                  <a:pt x="1534776" y="3557559"/>
                  <a:pt x="1782618" y="3286626"/>
                </a:cubicBezTo>
                <a:cubicBezTo>
                  <a:pt x="2030460" y="3015693"/>
                  <a:pt x="2352194" y="1491693"/>
                  <a:pt x="2567709" y="1005245"/>
                </a:cubicBezTo>
                <a:cubicBezTo>
                  <a:pt x="2783224" y="518797"/>
                  <a:pt x="2894061" y="531112"/>
                  <a:pt x="3075709" y="367936"/>
                </a:cubicBezTo>
                <a:cubicBezTo>
                  <a:pt x="3257358" y="204760"/>
                  <a:pt x="3472873" y="-89264"/>
                  <a:pt x="3657600" y="26190"/>
                </a:cubicBezTo>
                <a:cubicBezTo>
                  <a:pt x="3842327" y="141644"/>
                  <a:pt x="3990109" y="561899"/>
                  <a:pt x="4184073" y="1060663"/>
                </a:cubicBezTo>
                <a:cubicBezTo>
                  <a:pt x="4378037" y="1559427"/>
                  <a:pt x="4602788" y="2569269"/>
                  <a:pt x="4821382" y="3018772"/>
                </a:cubicBezTo>
                <a:cubicBezTo>
                  <a:pt x="5039976" y="3468275"/>
                  <a:pt x="5290897" y="3745366"/>
                  <a:pt x="5495636" y="3757681"/>
                </a:cubicBezTo>
                <a:cubicBezTo>
                  <a:pt x="5700375" y="3769996"/>
                  <a:pt x="5848157" y="3402081"/>
                  <a:pt x="6049818" y="3092663"/>
                </a:cubicBezTo>
                <a:cubicBezTo>
                  <a:pt x="6251479" y="2783245"/>
                  <a:pt x="6705600" y="1901172"/>
                  <a:pt x="6705600" y="1901172"/>
                </a:cubicBezTo>
                <a:cubicBezTo>
                  <a:pt x="6896485" y="1562505"/>
                  <a:pt x="6970376" y="1277717"/>
                  <a:pt x="7195127" y="1060663"/>
                </a:cubicBezTo>
                <a:cubicBezTo>
                  <a:pt x="7419878" y="843609"/>
                  <a:pt x="7736993" y="721227"/>
                  <a:pt x="8054109" y="5988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吹き出し: 四角形 44">
            <a:extLst>
              <a:ext uri="{FF2B5EF4-FFF2-40B4-BE49-F238E27FC236}">
                <a16:creationId xmlns:a16="http://schemas.microsoft.com/office/drawing/2014/main" id="{FE90789A-BEF0-E727-6A04-B8CCDA458FDC}"/>
              </a:ext>
            </a:extLst>
          </p:cNvPr>
          <p:cNvSpPr/>
          <p:nvPr/>
        </p:nvSpPr>
        <p:spPr>
          <a:xfrm>
            <a:off x="2267744" y="1228897"/>
            <a:ext cx="1368152" cy="612648"/>
          </a:xfrm>
          <a:prstGeom prst="wedgeRectCallout">
            <a:avLst>
              <a:gd name="adj1" fmla="val 35733"/>
              <a:gd name="adj2" fmla="val 6099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莉犬くんに出会って初めてライブに行く</a:t>
            </a:r>
          </a:p>
        </p:txBody>
      </p:sp>
      <p:sp>
        <p:nvSpPr>
          <p:cNvPr id="46" name="吹き出し: 四角形 45">
            <a:extLst>
              <a:ext uri="{FF2B5EF4-FFF2-40B4-BE49-F238E27FC236}">
                <a16:creationId xmlns:a16="http://schemas.microsoft.com/office/drawing/2014/main" id="{EBA3975D-31AA-645B-5F39-42D1ABC73CE3}"/>
              </a:ext>
            </a:extLst>
          </p:cNvPr>
          <p:cNvSpPr/>
          <p:nvPr/>
        </p:nvSpPr>
        <p:spPr>
          <a:xfrm>
            <a:off x="6732240" y="4944948"/>
            <a:ext cx="1222229" cy="612648"/>
          </a:xfrm>
          <a:prstGeom prst="wedgeRectCallout">
            <a:avLst>
              <a:gd name="adj1" fmla="val -66175"/>
              <a:gd name="adj2" fmla="val -189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コロナで最後の大会がなくなった</a:t>
            </a:r>
            <a:endParaRPr kumimoji="1" lang="ja-JP" altLang="en-US" sz="1050" dirty="0"/>
          </a:p>
        </p:txBody>
      </p:sp>
      <p:sp>
        <p:nvSpPr>
          <p:cNvPr id="47" name="吹き出し: 四角形 46">
            <a:extLst>
              <a:ext uri="{FF2B5EF4-FFF2-40B4-BE49-F238E27FC236}">
                <a16:creationId xmlns:a16="http://schemas.microsoft.com/office/drawing/2014/main" id="{09A61444-8D37-230C-B4A2-9561F5FB0A30}"/>
              </a:ext>
            </a:extLst>
          </p:cNvPr>
          <p:cNvSpPr/>
          <p:nvPr/>
        </p:nvSpPr>
        <p:spPr>
          <a:xfrm>
            <a:off x="3210947" y="4553270"/>
            <a:ext cx="2187847" cy="612648"/>
          </a:xfrm>
          <a:prstGeom prst="wedgeRectCallout">
            <a:avLst>
              <a:gd name="adj1" fmla="val 63600"/>
              <a:gd name="adj2" fmla="val -2795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水泳部の役職決めで友達が認めてもらえず、副校長先生と話し合い役職を押し付けられた。</a:t>
            </a:r>
          </a:p>
        </p:txBody>
      </p:sp>
    </p:spTree>
    <p:extLst>
      <p:ext uri="{BB962C8B-B14F-4D97-AF65-F5344CB8AC3E}">
        <p14:creationId xmlns:p14="http://schemas.microsoft.com/office/powerpoint/2010/main" val="254933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4FDA991-C1E2-83B6-1D9E-4F64D7DAF235}"/>
              </a:ext>
            </a:extLst>
          </p:cNvPr>
          <p:cNvSpPr txBox="1"/>
          <p:nvPr/>
        </p:nvSpPr>
        <p:spPr>
          <a:xfrm>
            <a:off x="75732" y="188639"/>
            <a:ext cx="4095993" cy="369332"/>
          </a:xfrm>
          <a:prstGeom prst="rect">
            <a:avLst/>
          </a:prstGeom>
          <a:noFill/>
        </p:spPr>
        <p:txBody>
          <a:bodyPr wrap="none" rtlCol="0">
            <a:spAutoFit/>
          </a:bodyPr>
          <a:lstStyle/>
          <a:p>
            <a:r>
              <a:rPr lang="ja-JP" altLang="en-US" dirty="0"/>
              <a:t>自分年表（時間を追って経験を振返る）　</a:t>
            </a:r>
            <a:endParaRPr kumimoji="1" lang="ja-JP" altLang="en-US" dirty="0"/>
          </a:p>
        </p:txBody>
      </p:sp>
      <p:graphicFrame>
        <p:nvGraphicFramePr>
          <p:cNvPr id="4" name="表 4">
            <a:extLst>
              <a:ext uri="{FF2B5EF4-FFF2-40B4-BE49-F238E27FC236}">
                <a16:creationId xmlns:a16="http://schemas.microsoft.com/office/drawing/2014/main" id="{4EA2D6D9-DE41-2512-8E20-CA6351201B41}"/>
              </a:ext>
            </a:extLst>
          </p:cNvPr>
          <p:cNvGraphicFramePr>
            <a:graphicFrameLocks noGrp="1"/>
          </p:cNvGraphicFramePr>
          <p:nvPr>
            <p:extLst>
              <p:ext uri="{D42A27DB-BD31-4B8C-83A1-F6EECF244321}">
                <p14:modId xmlns:p14="http://schemas.microsoft.com/office/powerpoint/2010/main" val="2940651759"/>
              </p:ext>
            </p:extLst>
          </p:nvPr>
        </p:nvGraphicFramePr>
        <p:xfrm>
          <a:off x="179512" y="629980"/>
          <a:ext cx="8784976" cy="6039381"/>
        </p:xfrm>
        <a:graphic>
          <a:graphicData uri="http://schemas.openxmlformats.org/drawingml/2006/table">
            <a:tbl>
              <a:tblPr firstRow="1">
                <a:tableStyleId>{69CF1AB2-1976-4502-BF36-3FF5EA218861}</a:tableStyleId>
              </a:tblPr>
              <a:tblGrid>
                <a:gridCol w="1834226">
                  <a:extLst>
                    <a:ext uri="{9D8B030D-6E8A-4147-A177-3AD203B41FA5}">
                      <a16:colId xmlns:a16="http://schemas.microsoft.com/office/drawing/2014/main" val="1270188974"/>
                    </a:ext>
                  </a:extLst>
                </a:gridCol>
                <a:gridCol w="1622158">
                  <a:extLst>
                    <a:ext uri="{9D8B030D-6E8A-4147-A177-3AD203B41FA5}">
                      <a16:colId xmlns:a16="http://schemas.microsoft.com/office/drawing/2014/main" val="1632560683"/>
                    </a:ext>
                  </a:extLst>
                </a:gridCol>
                <a:gridCol w="1800200">
                  <a:extLst>
                    <a:ext uri="{9D8B030D-6E8A-4147-A177-3AD203B41FA5}">
                      <a16:colId xmlns:a16="http://schemas.microsoft.com/office/drawing/2014/main" val="3694644221"/>
                    </a:ext>
                  </a:extLst>
                </a:gridCol>
                <a:gridCol w="1800200">
                  <a:extLst>
                    <a:ext uri="{9D8B030D-6E8A-4147-A177-3AD203B41FA5}">
                      <a16:colId xmlns:a16="http://schemas.microsoft.com/office/drawing/2014/main" val="2651014564"/>
                    </a:ext>
                  </a:extLst>
                </a:gridCol>
                <a:gridCol w="1728192">
                  <a:extLst>
                    <a:ext uri="{9D8B030D-6E8A-4147-A177-3AD203B41FA5}">
                      <a16:colId xmlns:a16="http://schemas.microsoft.com/office/drawing/2014/main" val="868410767"/>
                    </a:ext>
                  </a:extLst>
                </a:gridCol>
              </a:tblGrid>
              <a:tr h="497917">
                <a:tc>
                  <a:txBody>
                    <a:bodyPr/>
                    <a:lstStyle/>
                    <a:p>
                      <a:endParaRPr kumimoji="1" lang="ja-JP" altLang="en-US" dirty="0">
                        <a:latin typeface="+mn-ea"/>
                        <a:ea typeface="+mn-ea"/>
                      </a:endParaRPr>
                    </a:p>
                  </a:txBody>
                  <a:tcPr>
                    <a:noFill/>
                  </a:tcPr>
                </a:tc>
                <a:tc>
                  <a:txBody>
                    <a:bodyPr/>
                    <a:lstStyle/>
                    <a:p>
                      <a:pPr algn="ctr"/>
                      <a:r>
                        <a:rPr kumimoji="1" lang="ja-JP" altLang="en-US" dirty="0">
                          <a:highlight>
                            <a:srgbClr val="FFFF00"/>
                          </a:highlight>
                          <a:latin typeface="+mn-ea"/>
                          <a:ea typeface="+mn-ea"/>
                        </a:rPr>
                        <a:t>例</a:t>
                      </a:r>
                    </a:p>
                  </a:txBody>
                  <a:tcPr>
                    <a:noFill/>
                  </a:tcPr>
                </a:tc>
                <a:tc>
                  <a:txBody>
                    <a:bodyPr/>
                    <a:lstStyle/>
                    <a:p>
                      <a:pPr algn="ctr"/>
                      <a:r>
                        <a:rPr kumimoji="1" lang="ja-JP" altLang="en-US" dirty="0">
                          <a:latin typeface="+mn-ea"/>
                          <a:ea typeface="+mn-ea"/>
                        </a:rPr>
                        <a:t>➀</a:t>
                      </a:r>
                    </a:p>
                  </a:txBody>
                  <a:tcPr>
                    <a:noFill/>
                  </a:tcPr>
                </a:tc>
                <a:tc>
                  <a:txBody>
                    <a:bodyPr/>
                    <a:lstStyle/>
                    <a:p>
                      <a:pPr algn="ctr"/>
                      <a:r>
                        <a:rPr kumimoji="1" lang="ja-JP" altLang="en-US" dirty="0">
                          <a:latin typeface="+mn-ea"/>
                          <a:ea typeface="+mn-ea"/>
                        </a:rPr>
                        <a:t>②</a:t>
                      </a:r>
                    </a:p>
                  </a:txBody>
                  <a:tcPr>
                    <a:noFill/>
                  </a:tcPr>
                </a:tc>
                <a:tc>
                  <a:txBody>
                    <a:bodyPr/>
                    <a:lstStyle/>
                    <a:p>
                      <a:pPr algn="ctr"/>
                      <a:r>
                        <a:rPr kumimoji="1" lang="ja-JP" altLang="en-US" dirty="0">
                          <a:latin typeface="+mn-ea"/>
                          <a:ea typeface="+mn-ea"/>
                        </a:rPr>
                        <a:t>③</a:t>
                      </a:r>
                    </a:p>
                  </a:txBody>
                  <a:tcPr>
                    <a:noFill/>
                  </a:tcPr>
                </a:tc>
                <a:extLst>
                  <a:ext uri="{0D108BD9-81ED-4DB2-BD59-A6C34878D82A}">
                    <a16:rowId xmlns:a16="http://schemas.microsoft.com/office/drawing/2014/main" val="2959815349"/>
                  </a:ext>
                </a:extLst>
              </a:tr>
              <a:tr h="864017">
                <a:tc>
                  <a:txBody>
                    <a:bodyPr/>
                    <a:lstStyle/>
                    <a:p>
                      <a:r>
                        <a:rPr kumimoji="1" lang="ja-JP" altLang="en-US" sz="1100" b="1" dirty="0">
                          <a:solidFill>
                            <a:srgbClr val="FF0000"/>
                          </a:solidFill>
                          <a:latin typeface="+mn-ea"/>
                          <a:ea typeface="+mn-ea"/>
                        </a:rPr>
                        <a:t>➀何をした？</a:t>
                      </a:r>
                      <a:endParaRPr kumimoji="1" lang="en-US" altLang="ja-JP" sz="1100" b="1" dirty="0">
                        <a:solidFill>
                          <a:srgbClr val="FF0000"/>
                        </a:solidFill>
                        <a:latin typeface="+mn-ea"/>
                        <a:ea typeface="+mn-ea"/>
                      </a:endParaRPr>
                    </a:p>
                  </a:txBody>
                  <a:tcPr>
                    <a:noFill/>
                  </a:tcPr>
                </a:tc>
                <a:tc>
                  <a:txBody>
                    <a:bodyPr/>
                    <a:lstStyle/>
                    <a:p>
                      <a:r>
                        <a:rPr kumimoji="1" lang="ja-JP" altLang="en-US" sz="900" dirty="0">
                          <a:latin typeface="+mn-ea"/>
                          <a:ea typeface="+mn-ea"/>
                        </a:rPr>
                        <a:t>テニス部</a:t>
                      </a:r>
                      <a:br>
                        <a:rPr kumimoji="1" lang="en-US" altLang="ja-JP" sz="900" dirty="0">
                          <a:latin typeface="+mn-ea"/>
                          <a:ea typeface="+mn-ea"/>
                        </a:rPr>
                      </a:br>
                      <a:r>
                        <a:rPr kumimoji="1" lang="ja-JP" altLang="en-US" sz="900" dirty="0">
                          <a:latin typeface="+mn-ea"/>
                          <a:ea typeface="+mn-ea"/>
                        </a:rPr>
                        <a:t>・中学校では</a:t>
                      </a:r>
                      <a:r>
                        <a:rPr kumimoji="1" lang="en-US" altLang="ja-JP" sz="900" dirty="0">
                          <a:latin typeface="+mn-ea"/>
                          <a:ea typeface="+mn-ea"/>
                        </a:rPr>
                        <a:t>30</a:t>
                      </a:r>
                      <a:r>
                        <a:rPr kumimoji="1" lang="ja-JP" altLang="en-US" sz="900" dirty="0">
                          <a:latin typeface="+mn-ea"/>
                          <a:ea typeface="+mn-ea"/>
                        </a:rPr>
                        <a:t>人部員がいた</a:t>
                      </a:r>
                      <a:endParaRPr kumimoji="1" lang="en-US" altLang="ja-JP" sz="900" dirty="0">
                        <a:latin typeface="+mn-ea"/>
                        <a:ea typeface="+mn-ea"/>
                      </a:endParaRPr>
                    </a:p>
                    <a:p>
                      <a:r>
                        <a:rPr kumimoji="1" lang="ja-JP" altLang="en-US" sz="900" dirty="0">
                          <a:latin typeface="+mn-ea"/>
                          <a:ea typeface="+mn-ea"/>
                        </a:rPr>
                        <a:t>・副部長で連絡係りをしていた</a:t>
                      </a: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extLst>
                  <a:ext uri="{0D108BD9-81ED-4DB2-BD59-A6C34878D82A}">
                    <a16:rowId xmlns:a16="http://schemas.microsoft.com/office/drawing/2014/main" val="1253546420"/>
                  </a:ext>
                </a:extLst>
              </a:tr>
              <a:tr h="1499433">
                <a:tc>
                  <a:txBody>
                    <a:bodyPr/>
                    <a:lstStyle/>
                    <a:p>
                      <a:r>
                        <a:rPr kumimoji="1" lang="ja-JP" altLang="en-US" sz="1100" b="1" dirty="0">
                          <a:solidFill>
                            <a:srgbClr val="FF0000"/>
                          </a:solidFill>
                          <a:latin typeface="+mn-ea"/>
                          <a:ea typeface="+mn-ea"/>
                        </a:rPr>
                        <a:t>②いつ？</a:t>
                      </a:r>
                      <a:endParaRPr kumimoji="1" lang="en-US" altLang="ja-JP" sz="1100" b="1" dirty="0">
                        <a:solidFill>
                          <a:srgbClr val="FF0000"/>
                        </a:solidFill>
                        <a:latin typeface="+mn-ea"/>
                        <a:ea typeface="+mn-ea"/>
                      </a:endParaRPr>
                    </a:p>
                    <a:p>
                      <a:r>
                        <a:rPr kumimoji="1" lang="ja-JP" altLang="en-US" sz="1100" dirty="0">
                          <a:solidFill>
                            <a:schemeClr val="tx1"/>
                          </a:solidFill>
                          <a:latin typeface="+mn-ea"/>
                          <a:ea typeface="+mn-ea"/>
                        </a:rPr>
                        <a:t>・いつ始めた？</a:t>
                      </a:r>
                      <a:endParaRPr kumimoji="1" lang="en-US" altLang="ja-JP" sz="1100" dirty="0">
                        <a:solidFill>
                          <a:schemeClr val="tx1"/>
                        </a:solidFill>
                        <a:latin typeface="+mn-ea"/>
                        <a:ea typeface="+mn-ea"/>
                      </a:endParaRPr>
                    </a:p>
                    <a:p>
                      <a:r>
                        <a:rPr kumimoji="1" lang="ja-JP" altLang="en-US" sz="1100" dirty="0">
                          <a:solidFill>
                            <a:schemeClr val="tx1"/>
                          </a:solidFill>
                          <a:latin typeface="+mn-ea"/>
                          <a:ea typeface="+mn-ea"/>
                        </a:rPr>
                        <a:t>・いつ起こった？</a:t>
                      </a:r>
                      <a:endParaRPr kumimoji="1" lang="en-US" altLang="ja-JP" sz="1100" dirty="0">
                        <a:solidFill>
                          <a:schemeClr val="tx1"/>
                        </a:solidFill>
                        <a:latin typeface="+mn-ea"/>
                        <a:ea typeface="+mn-ea"/>
                      </a:endParaRPr>
                    </a:p>
                  </a:txBody>
                  <a:tcPr>
                    <a:noFill/>
                  </a:tcPr>
                </a:tc>
                <a:tc>
                  <a:txBody>
                    <a:bodyPr/>
                    <a:lstStyle/>
                    <a:p>
                      <a:r>
                        <a:rPr kumimoji="1" lang="ja-JP" altLang="en-US" sz="900" dirty="0">
                          <a:latin typeface="+mn-ea"/>
                          <a:ea typeface="+mn-ea"/>
                        </a:rPr>
                        <a:t>小学</a:t>
                      </a:r>
                      <a:r>
                        <a:rPr kumimoji="1" lang="en-US" altLang="ja-JP" sz="900" dirty="0">
                          <a:latin typeface="+mn-ea"/>
                          <a:ea typeface="+mn-ea"/>
                        </a:rPr>
                        <a:t>2</a:t>
                      </a:r>
                      <a:r>
                        <a:rPr kumimoji="1" lang="ja-JP" altLang="en-US" sz="900" dirty="0">
                          <a:latin typeface="+mn-ea"/>
                          <a:ea typeface="+mn-ea"/>
                        </a:rPr>
                        <a:t>年～中学</a:t>
                      </a:r>
                      <a:r>
                        <a:rPr kumimoji="1" lang="en-US" altLang="ja-JP" sz="900" dirty="0">
                          <a:latin typeface="+mn-ea"/>
                          <a:ea typeface="+mn-ea"/>
                        </a:rPr>
                        <a:t>3</a:t>
                      </a:r>
                      <a:r>
                        <a:rPr kumimoji="1" lang="ja-JP" altLang="en-US" sz="900" dirty="0">
                          <a:latin typeface="+mn-ea"/>
                          <a:ea typeface="+mn-ea"/>
                        </a:rPr>
                        <a:t>年の</a:t>
                      </a:r>
                      <a:r>
                        <a:rPr kumimoji="1" lang="en-US" altLang="ja-JP" sz="900" dirty="0">
                          <a:latin typeface="+mn-ea"/>
                          <a:ea typeface="+mn-ea"/>
                        </a:rPr>
                        <a:t>8</a:t>
                      </a:r>
                      <a:r>
                        <a:rPr kumimoji="1" lang="ja-JP" altLang="en-US" sz="900" dirty="0">
                          <a:latin typeface="+mn-ea"/>
                          <a:ea typeface="+mn-ea"/>
                        </a:rPr>
                        <a:t>年間。いとこがやっていたので始めた。好きな習い事は何でもやらせてくれた親だった。プロテニスプレイヤーの錦織圭が憧れで同じラケットを買ってもらい嬉しい気持ちだった。小学生の頃は週</a:t>
                      </a:r>
                      <a:r>
                        <a:rPr kumimoji="1" lang="en-US" altLang="ja-JP" sz="900" dirty="0">
                          <a:latin typeface="+mn-ea"/>
                          <a:ea typeface="+mn-ea"/>
                        </a:rPr>
                        <a:t>3</a:t>
                      </a:r>
                      <a:r>
                        <a:rPr kumimoji="1" lang="ja-JP" altLang="en-US" sz="900" dirty="0">
                          <a:latin typeface="+mn-ea"/>
                          <a:ea typeface="+mn-ea"/>
                        </a:rPr>
                        <a:t>日、</a:t>
                      </a:r>
                      <a:r>
                        <a:rPr kumimoji="1" lang="en-US" altLang="ja-JP" sz="900" dirty="0">
                          <a:latin typeface="+mn-ea"/>
                          <a:ea typeface="+mn-ea"/>
                        </a:rPr>
                        <a:t>1</a:t>
                      </a:r>
                      <a:r>
                        <a:rPr kumimoji="1" lang="ja-JP" altLang="en-US" sz="900" dirty="0">
                          <a:latin typeface="+mn-ea"/>
                          <a:ea typeface="+mn-ea"/>
                        </a:rPr>
                        <a:t>時間かけて練習に行った</a:t>
                      </a: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extLst>
                  <a:ext uri="{0D108BD9-81ED-4DB2-BD59-A6C34878D82A}">
                    <a16:rowId xmlns:a16="http://schemas.microsoft.com/office/drawing/2014/main" val="1575726707"/>
                  </a:ext>
                </a:extLst>
              </a:tr>
              <a:tr h="1629966">
                <a:tc>
                  <a:txBody>
                    <a:bodyPr/>
                    <a:lstStyle/>
                    <a:p>
                      <a:r>
                        <a:rPr kumimoji="1" lang="ja-JP" altLang="en-US" sz="1100" b="1" dirty="0">
                          <a:solidFill>
                            <a:srgbClr val="FF0000"/>
                          </a:solidFill>
                          <a:latin typeface="+mn-ea"/>
                          <a:ea typeface="+mn-ea"/>
                        </a:rPr>
                        <a:t>③どのようにしたか？</a:t>
                      </a:r>
                      <a:endParaRPr kumimoji="1" lang="en-US" altLang="ja-JP" sz="1100" b="1" dirty="0">
                        <a:solidFill>
                          <a:srgbClr val="FF0000"/>
                        </a:solidFill>
                        <a:latin typeface="+mn-ea"/>
                        <a:ea typeface="+mn-ea"/>
                      </a:endParaRPr>
                    </a:p>
                    <a:p>
                      <a:r>
                        <a:rPr kumimoji="1" lang="ja-JP" altLang="en-US" sz="1100" dirty="0">
                          <a:latin typeface="+mn-ea"/>
                          <a:ea typeface="+mn-ea"/>
                        </a:rPr>
                        <a:t>・やっていた様子</a:t>
                      </a:r>
                      <a:endParaRPr kumimoji="1" lang="en-US" altLang="ja-JP" sz="1100" dirty="0">
                        <a:latin typeface="+mn-ea"/>
                        <a:ea typeface="+mn-ea"/>
                      </a:endParaRPr>
                    </a:p>
                    <a:p>
                      <a:r>
                        <a:rPr kumimoji="1" lang="ja-JP" altLang="en-US" sz="1100" dirty="0">
                          <a:latin typeface="+mn-ea"/>
                          <a:ea typeface="+mn-ea"/>
                        </a:rPr>
                        <a:t>・大変だったこと</a:t>
                      </a:r>
                      <a:endParaRPr kumimoji="1" lang="en-US" altLang="ja-JP" sz="1100" dirty="0">
                        <a:latin typeface="+mn-ea"/>
                        <a:ea typeface="+mn-ea"/>
                      </a:endParaRPr>
                    </a:p>
                    <a:p>
                      <a:r>
                        <a:rPr kumimoji="1" lang="ja-JP" altLang="en-US" sz="1100" dirty="0">
                          <a:latin typeface="+mn-ea"/>
                          <a:ea typeface="+mn-ea"/>
                        </a:rPr>
                        <a:t>・なぜそれを行ったのか</a:t>
                      </a:r>
                    </a:p>
                  </a:txBody>
                  <a:tcPr>
                    <a:noFill/>
                  </a:tcPr>
                </a:tc>
                <a:tc>
                  <a:txBody>
                    <a:bodyPr/>
                    <a:lstStyle/>
                    <a:p>
                      <a:r>
                        <a:rPr kumimoji="1" lang="ja-JP" altLang="en-US" sz="900" dirty="0">
                          <a:latin typeface="+mn-ea"/>
                          <a:ea typeface="+mn-ea"/>
                        </a:rPr>
                        <a:t>負けず嫌いだったので自分よりも上手い人がいるとやる気がなくなる事もあったが、練習動画を見返したり、プロの試合観戦に行ったり努力した。また友達が出来たおかげで一緒に頑張る事ができた。そして中学校</a:t>
                      </a:r>
                      <a:r>
                        <a:rPr kumimoji="1" lang="en-US" altLang="ja-JP" sz="900" dirty="0">
                          <a:latin typeface="+mn-ea"/>
                          <a:ea typeface="+mn-ea"/>
                        </a:rPr>
                        <a:t>3</a:t>
                      </a:r>
                      <a:r>
                        <a:rPr kumimoji="1" lang="ja-JP" altLang="en-US" sz="900" dirty="0">
                          <a:latin typeface="+mn-ea"/>
                          <a:ea typeface="+mn-ea"/>
                        </a:rPr>
                        <a:t>年では県大会にダブルスで出場ができた。結果は</a:t>
                      </a:r>
                      <a:r>
                        <a:rPr kumimoji="1" lang="en-US" altLang="ja-JP" sz="900" dirty="0">
                          <a:latin typeface="+mn-ea"/>
                          <a:ea typeface="+mn-ea"/>
                        </a:rPr>
                        <a:t>1</a:t>
                      </a:r>
                      <a:r>
                        <a:rPr kumimoji="1" lang="ja-JP" altLang="en-US" sz="900" dirty="0">
                          <a:latin typeface="+mn-ea"/>
                          <a:ea typeface="+mn-ea"/>
                        </a:rPr>
                        <a:t>回戦敗退して悔しかった</a:t>
                      </a: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extLst>
                  <a:ext uri="{0D108BD9-81ED-4DB2-BD59-A6C34878D82A}">
                    <a16:rowId xmlns:a16="http://schemas.microsoft.com/office/drawing/2014/main" val="3143999528"/>
                  </a:ext>
                </a:extLst>
              </a:tr>
              <a:tr h="1548048">
                <a:tc>
                  <a:txBody>
                    <a:bodyPr/>
                    <a:lstStyle/>
                    <a:p>
                      <a:r>
                        <a:rPr kumimoji="1" lang="ja-JP" altLang="en-US" sz="1100" b="1" dirty="0">
                          <a:solidFill>
                            <a:srgbClr val="FF0000"/>
                          </a:solidFill>
                          <a:latin typeface="+mn-ea"/>
                          <a:ea typeface="+mn-ea"/>
                        </a:rPr>
                        <a:t>④そこからどうなった？</a:t>
                      </a:r>
                      <a:endParaRPr kumimoji="1" lang="en-US" altLang="ja-JP" sz="1100" b="1" dirty="0">
                        <a:solidFill>
                          <a:srgbClr val="FF0000"/>
                        </a:solidFill>
                        <a:latin typeface="+mn-ea"/>
                        <a:ea typeface="+mn-ea"/>
                      </a:endParaRPr>
                    </a:p>
                    <a:p>
                      <a:r>
                        <a:rPr kumimoji="1" lang="ja-JP" altLang="en-US" sz="1100" dirty="0">
                          <a:latin typeface="+mn-ea"/>
                          <a:ea typeface="+mn-ea"/>
                        </a:rPr>
                        <a:t>・気付いたこと、学んだこと、成長したこと</a:t>
                      </a:r>
                      <a:endParaRPr kumimoji="1" lang="en-US" altLang="ja-JP" sz="1100" dirty="0">
                        <a:latin typeface="+mn-ea"/>
                        <a:ea typeface="+mn-ea"/>
                      </a:endParaRPr>
                    </a:p>
                    <a:p>
                      <a:r>
                        <a:rPr kumimoji="1" lang="ja-JP" altLang="en-US" sz="1100" dirty="0">
                          <a:latin typeface="+mn-ea"/>
                          <a:ea typeface="+mn-ea"/>
                        </a:rPr>
                        <a:t>・考え方や物の見方が変わった</a:t>
                      </a:r>
                    </a:p>
                  </a:txBody>
                  <a:tcPr>
                    <a:noFill/>
                  </a:tcPr>
                </a:tc>
                <a:tc>
                  <a:txBody>
                    <a:bodyPr/>
                    <a:lstStyle/>
                    <a:p>
                      <a:r>
                        <a:rPr kumimoji="1" lang="ja-JP" altLang="en-US" sz="900" dirty="0">
                          <a:latin typeface="+mn-ea"/>
                          <a:ea typeface="+mn-ea"/>
                        </a:rPr>
                        <a:t>努力をしても思い通りにいかないこともあると知った。</a:t>
                      </a:r>
                      <a:br>
                        <a:rPr kumimoji="1" lang="en-US" altLang="ja-JP" sz="900" dirty="0">
                          <a:latin typeface="+mn-ea"/>
                          <a:ea typeface="+mn-ea"/>
                        </a:rPr>
                      </a:br>
                      <a:r>
                        <a:rPr kumimoji="1" lang="ja-JP" altLang="en-US" sz="900" dirty="0">
                          <a:latin typeface="+mn-ea"/>
                          <a:ea typeface="+mn-ea"/>
                        </a:rPr>
                        <a:t>自分の意志で始めたことなら前向きに取組めるようになった。人と比べる事よりも自分で納得のいく事がもっと大事。大きな目標を立てるよりも小さいな目標を立てて、確実にクリアしていく事得意だと気付いた</a:t>
                      </a: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extLst>
                  <a:ext uri="{0D108BD9-81ED-4DB2-BD59-A6C34878D82A}">
                    <a16:rowId xmlns:a16="http://schemas.microsoft.com/office/drawing/2014/main" val="1375964155"/>
                  </a:ext>
                </a:extLst>
              </a:tr>
            </a:tbl>
          </a:graphicData>
        </a:graphic>
      </p:graphicFrame>
      <p:sp>
        <p:nvSpPr>
          <p:cNvPr id="5" name="テキスト ボックス 4">
            <a:extLst>
              <a:ext uri="{FF2B5EF4-FFF2-40B4-BE49-F238E27FC236}">
                <a16:creationId xmlns:a16="http://schemas.microsoft.com/office/drawing/2014/main" id="{625C7D93-2F73-C1A6-4FA3-7643687AD518}"/>
              </a:ext>
            </a:extLst>
          </p:cNvPr>
          <p:cNvSpPr txBox="1"/>
          <p:nvPr/>
        </p:nvSpPr>
        <p:spPr>
          <a:xfrm>
            <a:off x="3851920" y="80917"/>
            <a:ext cx="5379999" cy="584775"/>
          </a:xfrm>
          <a:prstGeom prst="rect">
            <a:avLst/>
          </a:prstGeom>
          <a:noFill/>
        </p:spPr>
        <p:txBody>
          <a:bodyPr wrap="none" rtlCol="0">
            <a:spAutoFit/>
          </a:bodyPr>
          <a:lstStyle/>
          <a:p>
            <a:r>
              <a:rPr kumimoji="1" lang="ja-JP" altLang="en-US" sz="1600" dirty="0">
                <a:solidFill>
                  <a:srgbClr val="FF0000"/>
                </a:solidFill>
              </a:rPr>
              <a:t>自分の</a:t>
            </a:r>
            <a:r>
              <a:rPr kumimoji="1" lang="ja-JP" altLang="en-US" sz="1600" dirty="0">
                <a:solidFill>
                  <a:srgbClr val="FF0000"/>
                </a:solidFill>
                <a:highlight>
                  <a:srgbClr val="FFFF00"/>
                </a:highlight>
              </a:rPr>
              <a:t>“感情“</a:t>
            </a:r>
            <a:r>
              <a:rPr kumimoji="1" lang="ja-JP" altLang="en-US" sz="1600" dirty="0">
                <a:solidFill>
                  <a:srgbClr val="FF0000"/>
                </a:solidFill>
              </a:rPr>
              <a:t>が動いた時を思い出そう！</a:t>
            </a:r>
            <a:endParaRPr kumimoji="1" lang="en-US" altLang="ja-JP" sz="1600" dirty="0">
              <a:solidFill>
                <a:srgbClr val="FF0000"/>
              </a:solidFill>
            </a:endParaRPr>
          </a:p>
          <a:p>
            <a:r>
              <a:rPr kumimoji="1" lang="ja-JP" altLang="en-US" sz="1600" dirty="0">
                <a:solidFill>
                  <a:srgbClr val="FF0000"/>
                </a:solidFill>
              </a:rPr>
              <a:t>学校生活・習い事、バイト、部活、ボランティア、受験、趣味等</a:t>
            </a:r>
          </a:p>
        </p:txBody>
      </p:sp>
    </p:spTree>
    <p:extLst>
      <p:ext uri="{BB962C8B-B14F-4D97-AF65-F5344CB8AC3E}">
        <p14:creationId xmlns:p14="http://schemas.microsoft.com/office/powerpoint/2010/main" val="12368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179512" y="1062028"/>
            <a:ext cx="648072" cy="4752528"/>
          </a:xfrm>
          <a:prstGeom prst="rect">
            <a:avLst/>
          </a:prstGeom>
          <a:gradFill flip="none" rotWithShape="1">
            <a:gsLst>
              <a:gs pos="0">
                <a:srgbClr val="0070C0"/>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5" name="正方形/長方形 4"/>
          <p:cNvSpPr/>
          <p:nvPr/>
        </p:nvSpPr>
        <p:spPr>
          <a:xfrm>
            <a:off x="179512" y="1071320"/>
            <a:ext cx="8712968" cy="517528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flipH="1">
            <a:off x="827584" y="1071320"/>
            <a:ext cx="953" cy="4743236"/>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11560" y="1566084"/>
            <a:ext cx="0" cy="3782848"/>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617304"/>
            <a:ext cx="430887" cy="1613076"/>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05273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454516"/>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581455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フリーフォーム 25"/>
          <p:cNvSpPr/>
          <p:nvPr/>
        </p:nvSpPr>
        <p:spPr>
          <a:xfrm>
            <a:off x="828537" y="1132704"/>
            <a:ext cx="8063943" cy="3605784"/>
          </a:xfrm>
          <a:custGeom>
            <a:avLst/>
            <a:gdLst>
              <a:gd name="connsiteX0" fmla="*/ 0 w 8181110"/>
              <a:gd name="connsiteY0" fmla="*/ 2514600 h 3863109"/>
              <a:gd name="connsiteX1" fmla="*/ 775855 w 8181110"/>
              <a:gd name="connsiteY1" fmla="*/ 1558637 h 3863109"/>
              <a:gd name="connsiteX2" fmla="*/ 1191491 w 8181110"/>
              <a:gd name="connsiteY2" fmla="*/ 1406237 h 3863109"/>
              <a:gd name="connsiteX3" fmla="*/ 1704110 w 8181110"/>
              <a:gd name="connsiteY3" fmla="*/ 2126673 h 3863109"/>
              <a:gd name="connsiteX4" fmla="*/ 2105891 w 8181110"/>
              <a:gd name="connsiteY4" fmla="*/ 3567546 h 3863109"/>
              <a:gd name="connsiteX5" fmla="*/ 2507673 w 8181110"/>
              <a:gd name="connsiteY5" fmla="*/ 3775364 h 3863109"/>
              <a:gd name="connsiteX6" fmla="*/ 2854037 w 8181110"/>
              <a:gd name="connsiteY6" fmla="*/ 3525982 h 3863109"/>
              <a:gd name="connsiteX7" fmla="*/ 3505200 w 8181110"/>
              <a:gd name="connsiteY7" fmla="*/ 1752600 h 3863109"/>
              <a:gd name="connsiteX8" fmla="*/ 4142510 w 8181110"/>
              <a:gd name="connsiteY8" fmla="*/ 1683328 h 3863109"/>
              <a:gd name="connsiteX9" fmla="*/ 4821382 w 8181110"/>
              <a:gd name="connsiteY9" fmla="*/ 699655 h 3863109"/>
              <a:gd name="connsiteX10" fmla="*/ 5043055 w 8181110"/>
              <a:gd name="connsiteY10" fmla="*/ 588818 h 3863109"/>
              <a:gd name="connsiteX11" fmla="*/ 5140037 w 8181110"/>
              <a:gd name="connsiteY11" fmla="*/ 644237 h 3863109"/>
              <a:gd name="connsiteX12" fmla="*/ 5334000 w 8181110"/>
              <a:gd name="connsiteY12" fmla="*/ 962891 h 3863109"/>
              <a:gd name="connsiteX13" fmla="*/ 5846619 w 8181110"/>
              <a:gd name="connsiteY13" fmla="*/ 2029691 h 3863109"/>
              <a:gd name="connsiteX14" fmla="*/ 6262255 w 8181110"/>
              <a:gd name="connsiteY14" fmla="*/ 2043546 h 3863109"/>
              <a:gd name="connsiteX15" fmla="*/ 7342910 w 8181110"/>
              <a:gd name="connsiteY15" fmla="*/ 297873 h 3863109"/>
              <a:gd name="connsiteX16" fmla="*/ 8063346 w 8181110"/>
              <a:gd name="connsiteY16" fmla="*/ 256309 h 3863109"/>
              <a:gd name="connsiteX17" fmla="*/ 8049491 w 8181110"/>
              <a:gd name="connsiteY17" fmla="*/ 256309 h 386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81110" h="3863109">
                <a:moveTo>
                  <a:pt x="0" y="2514600"/>
                </a:moveTo>
                <a:cubicBezTo>
                  <a:pt x="288636" y="2128982"/>
                  <a:pt x="577273" y="1743364"/>
                  <a:pt x="775855" y="1558637"/>
                </a:cubicBezTo>
                <a:cubicBezTo>
                  <a:pt x="974437" y="1373910"/>
                  <a:pt x="1036782" y="1311564"/>
                  <a:pt x="1191491" y="1406237"/>
                </a:cubicBezTo>
                <a:cubicBezTo>
                  <a:pt x="1346200" y="1500910"/>
                  <a:pt x="1551710" y="1766455"/>
                  <a:pt x="1704110" y="2126673"/>
                </a:cubicBezTo>
                <a:cubicBezTo>
                  <a:pt x="1856510" y="2486891"/>
                  <a:pt x="1971964" y="3292764"/>
                  <a:pt x="2105891" y="3567546"/>
                </a:cubicBezTo>
                <a:cubicBezTo>
                  <a:pt x="2239818" y="3842328"/>
                  <a:pt x="2382982" y="3782291"/>
                  <a:pt x="2507673" y="3775364"/>
                </a:cubicBezTo>
                <a:cubicBezTo>
                  <a:pt x="2632364" y="3768437"/>
                  <a:pt x="2687783" y="3863109"/>
                  <a:pt x="2854037" y="3525982"/>
                </a:cubicBezTo>
                <a:cubicBezTo>
                  <a:pt x="3020291" y="3188855"/>
                  <a:pt x="3290455" y="2059709"/>
                  <a:pt x="3505200" y="1752600"/>
                </a:cubicBezTo>
                <a:cubicBezTo>
                  <a:pt x="3719945" y="1445491"/>
                  <a:pt x="3923146" y="1858819"/>
                  <a:pt x="4142510" y="1683328"/>
                </a:cubicBezTo>
                <a:cubicBezTo>
                  <a:pt x="4361874" y="1507837"/>
                  <a:pt x="4671291" y="882073"/>
                  <a:pt x="4821382" y="699655"/>
                </a:cubicBezTo>
                <a:cubicBezTo>
                  <a:pt x="4971473" y="517237"/>
                  <a:pt x="4989946" y="598054"/>
                  <a:pt x="5043055" y="588818"/>
                </a:cubicBezTo>
                <a:cubicBezTo>
                  <a:pt x="5096164" y="579582"/>
                  <a:pt x="5091546" y="581892"/>
                  <a:pt x="5140037" y="644237"/>
                </a:cubicBezTo>
                <a:cubicBezTo>
                  <a:pt x="5188528" y="706583"/>
                  <a:pt x="5216236" y="731982"/>
                  <a:pt x="5334000" y="962891"/>
                </a:cubicBezTo>
                <a:cubicBezTo>
                  <a:pt x="5451764" y="1193800"/>
                  <a:pt x="5691910" y="1849582"/>
                  <a:pt x="5846619" y="2029691"/>
                </a:cubicBezTo>
                <a:cubicBezTo>
                  <a:pt x="6001328" y="2209800"/>
                  <a:pt x="6012873" y="2332182"/>
                  <a:pt x="6262255" y="2043546"/>
                </a:cubicBezTo>
                <a:cubicBezTo>
                  <a:pt x="6511637" y="1754910"/>
                  <a:pt x="7042728" y="595746"/>
                  <a:pt x="7342910" y="297873"/>
                </a:cubicBezTo>
                <a:cubicBezTo>
                  <a:pt x="7643092" y="0"/>
                  <a:pt x="7945582" y="263236"/>
                  <a:pt x="8063346" y="256309"/>
                </a:cubicBezTo>
                <a:cubicBezTo>
                  <a:pt x="8181110" y="249382"/>
                  <a:pt x="8115300" y="252845"/>
                  <a:pt x="8049491" y="256309"/>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27" name="テキスト ボックス 26"/>
          <p:cNvSpPr txBox="1"/>
          <p:nvPr/>
        </p:nvSpPr>
        <p:spPr>
          <a:xfrm>
            <a:off x="179512" y="5886564"/>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sp>
        <p:nvSpPr>
          <p:cNvPr id="32" name="テキスト ボックス 31"/>
          <p:cNvSpPr txBox="1"/>
          <p:nvPr/>
        </p:nvSpPr>
        <p:spPr>
          <a:xfrm>
            <a:off x="-36512" y="498158"/>
            <a:ext cx="6156176" cy="584775"/>
          </a:xfrm>
          <a:prstGeom prst="rect">
            <a:avLst/>
          </a:prstGeom>
          <a:noFill/>
        </p:spPr>
        <p:txBody>
          <a:bodyPr wrap="square" rtlCol="0">
            <a:spAutoFit/>
          </a:bodyPr>
          <a:lstStyle/>
          <a:p>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ライフチャート記入例</a:t>
            </a:r>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➀</a:t>
            </a:r>
            <a:endParaRPr lang="en-US" altLang="ja-JP" sz="1600" b="1" dirty="0">
              <a:solidFill>
                <a:srgbClr val="FF0000"/>
              </a:solidFill>
              <a:latin typeface="メイリオ" pitchFamily="50" charset="-128"/>
              <a:ea typeface="メイリオ" pitchFamily="50" charset="-128"/>
              <a:cs typeface="メイリオ" pitchFamily="50" charset="-128"/>
            </a:endParaRPr>
          </a:p>
          <a:p>
            <a:r>
              <a:rPr lang="en-US" altLang="ja-JP" sz="1600" dirty="0">
                <a:latin typeface="メイリオ" pitchFamily="50" charset="-128"/>
                <a:ea typeface="メイリオ" pitchFamily="50" charset="-128"/>
                <a:cs typeface="メイリオ" pitchFamily="50" charset="-128"/>
              </a:rPr>
              <a:t> </a:t>
            </a:r>
            <a:r>
              <a:rPr lang="ja-JP" altLang="en-US" sz="1100" dirty="0">
                <a:latin typeface="メイリオ" pitchFamily="50" charset="-128"/>
                <a:ea typeface="メイリオ" pitchFamily="50" charset="-128"/>
                <a:cs typeface="メイリオ" pitchFamily="50" charset="-128"/>
              </a:rPr>
              <a:t>年齢軸は何歳からでも構いません。</a:t>
            </a:r>
            <a:endParaRPr lang="en-US" altLang="ja-JP" sz="1100" dirty="0">
              <a:latin typeface="メイリオ" pitchFamily="50" charset="-128"/>
              <a:ea typeface="メイリオ" pitchFamily="50" charset="-128"/>
              <a:cs typeface="メイリオ" pitchFamily="50" charset="-128"/>
            </a:endParaRPr>
          </a:p>
        </p:txBody>
      </p:sp>
      <p:sp>
        <p:nvSpPr>
          <p:cNvPr id="15" name="四角形吹き出し 14"/>
          <p:cNvSpPr/>
          <p:nvPr/>
        </p:nvSpPr>
        <p:spPr>
          <a:xfrm>
            <a:off x="1907704" y="1599660"/>
            <a:ext cx="1944216" cy="470480"/>
          </a:xfrm>
          <a:prstGeom prst="wedgeRectCallout">
            <a:avLst>
              <a:gd name="adj1" fmla="val -43483"/>
              <a:gd name="adj2" fmla="val 748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lumMod val="50000"/>
                  </a:schemeClr>
                </a:solidFill>
                <a:latin typeface="メイリオ" pitchFamily="50" charset="-128"/>
                <a:ea typeface="メイリオ" pitchFamily="50" charset="-128"/>
                <a:cs typeface="メイリオ" pitchFamily="50" charset="-128"/>
              </a:rPr>
              <a:t>サッカー部で</a:t>
            </a:r>
            <a:endParaRPr kumimoji="1" lang="en-US" altLang="ja-JP" sz="1200" dirty="0">
              <a:solidFill>
                <a:schemeClr val="bg1">
                  <a:lumMod val="50000"/>
                </a:schemeClr>
              </a:solidFill>
              <a:latin typeface="メイリオ" pitchFamily="50" charset="-128"/>
              <a:ea typeface="メイリオ" pitchFamily="50" charset="-128"/>
              <a:cs typeface="メイリオ" pitchFamily="50" charset="-128"/>
            </a:endParaRPr>
          </a:p>
          <a:p>
            <a:pPr algn="ctr"/>
            <a:r>
              <a:rPr kumimoji="1" lang="ja-JP" altLang="en-US" sz="1200" dirty="0">
                <a:solidFill>
                  <a:schemeClr val="bg1">
                    <a:lumMod val="50000"/>
                  </a:schemeClr>
                </a:solidFill>
                <a:latin typeface="メイリオ" pitchFamily="50" charset="-128"/>
                <a:ea typeface="メイリオ" pitchFamily="50" charset="-128"/>
                <a:cs typeface="メイリオ" pitchFamily="50" charset="-128"/>
              </a:rPr>
              <a:t>レギュラーに選ばれる</a:t>
            </a:r>
          </a:p>
        </p:txBody>
      </p:sp>
      <p:sp>
        <p:nvSpPr>
          <p:cNvPr id="17" name="四角形吹き出し 16"/>
          <p:cNvSpPr/>
          <p:nvPr/>
        </p:nvSpPr>
        <p:spPr>
          <a:xfrm>
            <a:off x="3041576" y="4912028"/>
            <a:ext cx="2016224" cy="727154"/>
          </a:xfrm>
          <a:prstGeom prst="wedgeRectCallout">
            <a:avLst>
              <a:gd name="adj1" fmla="val -27705"/>
              <a:gd name="adj2" fmla="val -806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bg1">
                    <a:lumMod val="50000"/>
                  </a:schemeClr>
                </a:solidFill>
                <a:latin typeface="メイリオ" pitchFamily="50" charset="-128"/>
                <a:ea typeface="メイリオ" pitchFamily="50" charset="-128"/>
                <a:cs typeface="メイリオ" pitchFamily="50" charset="-128"/>
              </a:rPr>
              <a:t>怪我をして試合に</a:t>
            </a:r>
            <a:endParaRPr lang="en-US" altLang="ja-JP" sz="1400" dirty="0">
              <a:solidFill>
                <a:schemeClr val="bg1">
                  <a:lumMod val="50000"/>
                </a:schemeClr>
              </a:solidFill>
              <a:latin typeface="メイリオ" pitchFamily="50" charset="-128"/>
              <a:ea typeface="メイリオ" pitchFamily="50" charset="-128"/>
              <a:cs typeface="メイリオ" pitchFamily="50" charset="-128"/>
            </a:endParaRPr>
          </a:p>
          <a:p>
            <a:pPr algn="ctr"/>
            <a:r>
              <a:rPr lang="ja-JP" altLang="en-US" sz="1400" dirty="0">
                <a:solidFill>
                  <a:schemeClr val="bg1">
                    <a:lumMod val="50000"/>
                  </a:schemeClr>
                </a:solidFill>
                <a:latin typeface="メイリオ" pitchFamily="50" charset="-128"/>
                <a:ea typeface="メイリオ" pitchFamily="50" charset="-128"/>
                <a:cs typeface="メイリオ" pitchFamily="50" charset="-128"/>
              </a:rPr>
              <a:t>でれず退部も考える</a:t>
            </a:r>
            <a:endParaRPr kumimoji="1" lang="ja-JP" altLang="en-US" sz="1400" dirty="0">
              <a:solidFill>
                <a:schemeClr val="bg1">
                  <a:lumMod val="50000"/>
                </a:schemeClr>
              </a:solidFill>
              <a:latin typeface="メイリオ" pitchFamily="50" charset="-128"/>
              <a:ea typeface="メイリオ" pitchFamily="50" charset="-128"/>
              <a:cs typeface="メイリオ" pitchFamily="50" charset="-128"/>
            </a:endParaRPr>
          </a:p>
        </p:txBody>
      </p:sp>
      <p:sp>
        <p:nvSpPr>
          <p:cNvPr id="18" name="四角形吹き出し 17"/>
          <p:cNvSpPr/>
          <p:nvPr/>
        </p:nvSpPr>
        <p:spPr>
          <a:xfrm>
            <a:off x="5580112" y="1158019"/>
            <a:ext cx="1656184" cy="336057"/>
          </a:xfrm>
          <a:prstGeom prst="wedgeRectCallout">
            <a:avLst>
              <a:gd name="adj1" fmla="val -31350"/>
              <a:gd name="adj2" fmla="val 793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サッカー大会優勝</a:t>
            </a:r>
          </a:p>
        </p:txBody>
      </p:sp>
      <p:sp>
        <p:nvSpPr>
          <p:cNvPr id="19" name="四角形吹き出し 18"/>
          <p:cNvSpPr/>
          <p:nvPr/>
        </p:nvSpPr>
        <p:spPr>
          <a:xfrm>
            <a:off x="4463480" y="2976092"/>
            <a:ext cx="1656184" cy="604417"/>
          </a:xfrm>
          <a:prstGeom prst="wedgeRectCallout">
            <a:avLst>
              <a:gd name="adj1" fmla="val -28841"/>
              <a:gd name="adj2" fmla="val -796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テストの成績が</a:t>
            </a:r>
            <a:endParaRPr kumimoji="1" lang="en-US" altLang="ja-JP" sz="1400" dirty="0">
              <a:solidFill>
                <a:schemeClr val="bg1">
                  <a:lumMod val="50000"/>
                </a:schemeClr>
              </a:solidFill>
              <a:latin typeface="メイリオ" pitchFamily="50" charset="-128"/>
              <a:ea typeface="メイリオ" pitchFamily="50" charset="-128"/>
              <a:cs typeface="メイリオ" pitchFamily="50" charset="-128"/>
            </a:endParaRPr>
          </a:p>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あがる</a:t>
            </a:r>
          </a:p>
        </p:txBody>
      </p:sp>
      <p:sp>
        <p:nvSpPr>
          <p:cNvPr id="20" name="四角形吹き出し 19"/>
          <p:cNvSpPr/>
          <p:nvPr/>
        </p:nvSpPr>
        <p:spPr>
          <a:xfrm>
            <a:off x="6084168" y="3841500"/>
            <a:ext cx="2016224" cy="820928"/>
          </a:xfrm>
          <a:prstGeom prst="wedgeRectCallout">
            <a:avLst>
              <a:gd name="adj1" fmla="val -14649"/>
              <a:gd name="adj2" fmla="val -1148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大学で新しいチャレンジをして悩む</a:t>
            </a:r>
          </a:p>
        </p:txBody>
      </p:sp>
      <p:sp>
        <p:nvSpPr>
          <p:cNvPr id="21" name="四角形吹き出し 20"/>
          <p:cNvSpPr/>
          <p:nvPr/>
        </p:nvSpPr>
        <p:spPr>
          <a:xfrm>
            <a:off x="7884368" y="1695650"/>
            <a:ext cx="936104" cy="806538"/>
          </a:xfrm>
          <a:prstGeom prst="wedgeRectCallout">
            <a:avLst>
              <a:gd name="adj1" fmla="val -3681"/>
              <a:gd name="adj2" fmla="val -101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インターンシップ充実</a:t>
            </a:r>
          </a:p>
        </p:txBody>
      </p:sp>
      <p:cxnSp>
        <p:nvCxnSpPr>
          <p:cNvPr id="29" name="直線矢印コネクタ 28"/>
          <p:cNvCxnSpPr/>
          <p:nvPr/>
        </p:nvCxnSpPr>
        <p:spPr>
          <a:xfrm>
            <a:off x="833725" y="3510300"/>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25" name="テキスト ボックス 24"/>
          <p:cNvSpPr txBox="1"/>
          <p:nvPr/>
        </p:nvSpPr>
        <p:spPr>
          <a:xfrm>
            <a:off x="1331640" y="5813761"/>
            <a:ext cx="8064896" cy="261610"/>
          </a:xfrm>
          <a:prstGeom prst="rect">
            <a:avLst/>
          </a:prstGeom>
          <a:noFill/>
        </p:spPr>
        <p:txBody>
          <a:bodyPr wrap="square" rtlCol="0">
            <a:spAutoFit/>
          </a:bodyPr>
          <a:lstStyle/>
          <a:p>
            <a:r>
              <a:rPr lang="en-US" altLang="ja-JP" sz="1100" dirty="0">
                <a:latin typeface="メイリオ" pitchFamily="50" charset="-128"/>
                <a:ea typeface="メイリオ" pitchFamily="50" charset="-128"/>
                <a:cs typeface="メイリオ" pitchFamily="50" charset="-128"/>
              </a:rPr>
              <a:t>10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11</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12</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13</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14</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15</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16</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17</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18</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19</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20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21</a:t>
            </a:r>
            <a:r>
              <a:rPr lang="ja-JP" altLang="en-US" sz="1100" dirty="0">
                <a:latin typeface="メイリオ" pitchFamily="50" charset="-128"/>
                <a:ea typeface="メイリオ" pitchFamily="50" charset="-128"/>
                <a:cs typeface="メイリオ" pitchFamily="50" charset="-128"/>
              </a:rPr>
              <a:t>歳</a:t>
            </a:r>
            <a:endParaRPr lang="en-US" altLang="ja-JP" sz="11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7528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179512" y="1660158"/>
            <a:ext cx="648072" cy="4433138"/>
          </a:xfrm>
          <a:prstGeom prst="rect">
            <a:avLst/>
          </a:prstGeom>
          <a:gradFill flip="none" rotWithShape="1">
            <a:gsLst>
              <a:gs pos="0">
                <a:srgbClr val="0070C0"/>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827584" y="1660158"/>
            <a:ext cx="0" cy="443313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09972" y="2007110"/>
            <a:ext cx="794" cy="3654932"/>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925366"/>
            <a:ext cx="430887" cy="1583754"/>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69151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609329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79512" y="6145559"/>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cxnSp>
        <p:nvCxnSpPr>
          <p:cNvPr id="31" name="直線矢印コネクタ 30"/>
          <p:cNvCxnSpPr/>
          <p:nvPr/>
        </p:nvCxnSpPr>
        <p:spPr>
          <a:xfrm>
            <a:off x="827584"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36512" y="443860"/>
            <a:ext cx="6264696" cy="1015663"/>
          </a:xfrm>
          <a:prstGeom prst="rect">
            <a:avLst/>
          </a:prstGeom>
          <a:noFill/>
        </p:spPr>
        <p:txBody>
          <a:bodyPr wrap="square" rtlCol="0">
            <a:spAutoFit/>
          </a:bodyPr>
          <a:lstStyle/>
          <a:p>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ライフチャート記入例</a:t>
            </a:r>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②</a:t>
            </a:r>
            <a:endParaRPr lang="en-US" altLang="ja-JP" sz="1600" b="1" dirty="0">
              <a:solidFill>
                <a:srgbClr val="FF0000"/>
              </a:solidFill>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ライフチャートとは、縦軸に充実度</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満足度</a:t>
            </a:r>
            <a:r>
              <a:rPr lang="en-US" altLang="ja-JP" sz="1100" dirty="0">
                <a:latin typeface="メイリオ" pitchFamily="50" charset="-128"/>
                <a:ea typeface="メイリオ" pitchFamily="50" charset="-128"/>
                <a:cs typeface="メイリオ" pitchFamily="50" charset="-128"/>
              </a:rPr>
              <a:t>)</a:t>
            </a:r>
            <a:r>
              <a:rPr lang="ja-JP" altLang="en-US" sz="1100" dirty="0" err="1">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横軸に過去の年齢（時間軸）をとったグラフです。</a:t>
            </a:r>
          </a:p>
          <a:p>
            <a:r>
              <a:rPr lang="ja-JP" altLang="en-US" sz="1100" dirty="0">
                <a:latin typeface="メイリオ" pitchFamily="50" charset="-128"/>
                <a:ea typeface="メイリオ" pitchFamily="50" charset="-128"/>
                <a:cs typeface="メイリオ" pitchFamily="50" charset="-128"/>
              </a:rPr>
              <a:t>満足していた時期はラインを上げ、あまり満足できなかった時期はラインを下げ、</a:t>
            </a:r>
          </a:p>
          <a:p>
            <a:r>
              <a:rPr lang="ja-JP" altLang="en-US" sz="1100" dirty="0">
                <a:latin typeface="メイリオ" pitchFamily="50" charset="-128"/>
                <a:ea typeface="メイリオ" pitchFamily="50" charset="-128"/>
                <a:cs typeface="メイリオ" pitchFamily="50" charset="-128"/>
              </a:rPr>
              <a:t>変動があった時期に何があったのかを記載してください。</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裏面に記入例がございます。</a:t>
            </a:r>
            <a:r>
              <a:rPr lang="en-US" altLang="ja-JP" sz="1100" dirty="0">
                <a:latin typeface="メイリオ" pitchFamily="50" charset="-128"/>
                <a:ea typeface="メイリオ" pitchFamily="50" charset="-128"/>
                <a:cs typeface="メイリオ" pitchFamily="50" charset="-128"/>
              </a:rPr>
              <a:t>)</a:t>
            </a:r>
          </a:p>
        </p:txBody>
      </p:sp>
      <p:cxnSp>
        <p:nvCxnSpPr>
          <p:cNvPr id="53" name="直線コネクタ 52"/>
          <p:cNvCxnSpPr/>
          <p:nvPr/>
        </p:nvCxnSpPr>
        <p:spPr>
          <a:xfrm>
            <a:off x="5940152" y="908720"/>
            <a:ext cx="29523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a:off x="5940152" y="1340768"/>
            <a:ext cx="2952328" cy="0"/>
          </a:xfrm>
          <a:prstGeom prst="line">
            <a:avLst/>
          </a:prstGeom>
          <a:ln w="28575"/>
        </p:spPr>
        <p:style>
          <a:lnRef idx="1">
            <a:schemeClr val="dk1"/>
          </a:lnRef>
          <a:fillRef idx="0">
            <a:schemeClr val="dk1"/>
          </a:fillRef>
          <a:effectRef idx="0">
            <a:schemeClr val="dk1"/>
          </a:effectRef>
          <a:fontRef idx="minor">
            <a:schemeClr val="tx1"/>
          </a:fontRef>
        </p:style>
      </p:cxnSp>
      <p:sp>
        <p:nvSpPr>
          <p:cNvPr id="58" name="テキスト ボックス 57"/>
          <p:cNvSpPr txBox="1"/>
          <p:nvPr/>
        </p:nvSpPr>
        <p:spPr>
          <a:xfrm>
            <a:off x="5868144" y="647110"/>
            <a:ext cx="720080" cy="261610"/>
          </a:xfrm>
          <a:prstGeom prst="rect">
            <a:avLst/>
          </a:prstGeom>
          <a:noFill/>
        </p:spPr>
        <p:txBody>
          <a:bodyPr wrap="square" rtlCol="0">
            <a:spAutoFit/>
          </a:bodyPr>
          <a:lstStyle/>
          <a:p>
            <a:r>
              <a:rPr kumimoji="1" lang="ja-JP" altLang="en-US" sz="1100" dirty="0">
                <a:latin typeface="メイリオ" pitchFamily="50" charset="-128"/>
                <a:ea typeface="メイリオ" pitchFamily="50" charset="-128"/>
                <a:cs typeface="メイリオ" pitchFamily="50" charset="-128"/>
              </a:rPr>
              <a:t>氏名：</a:t>
            </a:r>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sp>
        <p:nvSpPr>
          <p:cNvPr id="33" name="正方形/長方形 32"/>
          <p:cNvSpPr/>
          <p:nvPr/>
        </p:nvSpPr>
        <p:spPr>
          <a:xfrm>
            <a:off x="185653" y="1660158"/>
            <a:ext cx="8712968" cy="482891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401677"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37" name="直線矢印コネクタ 36"/>
          <p:cNvCxnSpPr/>
          <p:nvPr/>
        </p:nvCxnSpPr>
        <p:spPr>
          <a:xfrm>
            <a:off x="833725"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8" name="テキスト ボックス 7">
            <a:extLst>
              <a:ext uri="{FF2B5EF4-FFF2-40B4-BE49-F238E27FC236}">
                <a16:creationId xmlns:a16="http://schemas.microsoft.com/office/drawing/2014/main" id="{8B155571-3F20-4DA8-B02B-06349592A321}"/>
              </a:ext>
            </a:extLst>
          </p:cNvPr>
          <p:cNvSpPr txBox="1"/>
          <p:nvPr/>
        </p:nvSpPr>
        <p:spPr>
          <a:xfrm>
            <a:off x="1334710" y="6157319"/>
            <a:ext cx="7128792" cy="261610"/>
          </a:xfrm>
          <a:prstGeom prst="rect">
            <a:avLst/>
          </a:prstGeom>
          <a:noFill/>
        </p:spPr>
        <p:txBody>
          <a:bodyPr wrap="square" rtlCol="0">
            <a:spAutoFit/>
          </a:bodyPr>
          <a:lstStyle/>
          <a:p>
            <a:r>
              <a:rPr lang="en-US" altLang="ja-JP" sz="1100" dirty="0">
                <a:latin typeface="メイリオ" panose="020B0604030504040204" pitchFamily="50" charset="-128"/>
                <a:ea typeface="メイリオ" panose="020B0604030504040204" pitchFamily="50" charset="-128"/>
              </a:rPr>
              <a:t>10</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11</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12</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13</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14</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15</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16</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17</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18</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19</a:t>
            </a:r>
            <a:r>
              <a:rPr kumimoji="1" lang="ja-JP" altLang="en-US" sz="1100" dirty="0">
                <a:latin typeface="メイリオ" panose="020B0604030504040204" pitchFamily="50" charset="-128"/>
                <a:ea typeface="メイリオ" panose="020B0604030504040204" pitchFamily="50" charset="-128"/>
              </a:rPr>
              <a:t>歳</a:t>
            </a:r>
          </a:p>
        </p:txBody>
      </p:sp>
      <p:sp>
        <p:nvSpPr>
          <p:cNvPr id="18" name="フリーフォーム: 図形 17">
            <a:extLst>
              <a:ext uri="{FF2B5EF4-FFF2-40B4-BE49-F238E27FC236}">
                <a16:creationId xmlns:a16="http://schemas.microsoft.com/office/drawing/2014/main" id="{AB59917F-7049-40A9-AF87-5E492C07EE03}"/>
              </a:ext>
            </a:extLst>
          </p:cNvPr>
          <p:cNvSpPr/>
          <p:nvPr/>
        </p:nvSpPr>
        <p:spPr>
          <a:xfrm>
            <a:off x="848414" y="2064276"/>
            <a:ext cx="8069346" cy="3038527"/>
          </a:xfrm>
          <a:custGeom>
            <a:avLst/>
            <a:gdLst>
              <a:gd name="connsiteX0" fmla="*/ 0 w 7249213"/>
              <a:gd name="connsiteY0" fmla="*/ 1659312 h 3038527"/>
              <a:gd name="connsiteX1" fmla="*/ 518475 w 7249213"/>
              <a:gd name="connsiteY1" fmla="*/ 1018289 h 3038527"/>
              <a:gd name="connsiteX2" fmla="*/ 1319753 w 7249213"/>
              <a:gd name="connsiteY2" fmla="*/ 1055996 h 3038527"/>
              <a:gd name="connsiteX3" fmla="*/ 2083324 w 7249213"/>
              <a:gd name="connsiteY3" fmla="*/ 443254 h 3038527"/>
              <a:gd name="connsiteX4" fmla="*/ 2846895 w 7249213"/>
              <a:gd name="connsiteY4" fmla="*/ 3035625 h 3038527"/>
              <a:gd name="connsiteX5" fmla="*/ 3874417 w 7249213"/>
              <a:gd name="connsiteY5" fmla="*/ 952301 h 3038527"/>
              <a:gd name="connsiteX6" fmla="*/ 4496586 w 7249213"/>
              <a:gd name="connsiteY6" fmla="*/ 829753 h 3038527"/>
              <a:gd name="connsiteX7" fmla="*/ 5043341 w 7249213"/>
              <a:gd name="connsiteY7" fmla="*/ 37901 h 3038527"/>
              <a:gd name="connsiteX8" fmla="*/ 5722070 w 7249213"/>
              <a:gd name="connsiteY8" fmla="*/ 2196639 h 3038527"/>
              <a:gd name="connsiteX9" fmla="*/ 6504495 w 7249213"/>
              <a:gd name="connsiteY9" fmla="*/ 1150264 h 3038527"/>
              <a:gd name="connsiteX10" fmla="*/ 6890994 w 7249213"/>
              <a:gd name="connsiteY10" fmla="*/ 1046569 h 3038527"/>
              <a:gd name="connsiteX11" fmla="*/ 7249213 w 7249213"/>
              <a:gd name="connsiteY11" fmla="*/ 480961 h 3038527"/>
              <a:gd name="connsiteX0" fmla="*/ 0 w 7899662"/>
              <a:gd name="connsiteY0" fmla="*/ 1659312 h 3038527"/>
              <a:gd name="connsiteX1" fmla="*/ 518475 w 7899662"/>
              <a:gd name="connsiteY1" fmla="*/ 1018289 h 3038527"/>
              <a:gd name="connsiteX2" fmla="*/ 1319753 w 7899662"/>
              <a:gd name="connsiteY2" fmla="*/ 1055996 h 3038527"/>
              <a:gd name="connsiteX3" fmla="*/ 2083324 w 7899662"/>
              <a:gd name="connsiteY3" fmla="*/ 443254 h 3038527"/>
              <a:gd name="connsiteX4" fmla="*/ 2846895 w 7899662"/>
              <a:gd name="connsiteY4" fmla="*/ 3035625 h 3038527"/>
              <a:gd name="connsiteX5" fmla="*/ 3874417 w 7899662"/>
              <a:gd name="connsiteY5" fmla="*/ 952301 h 3038527"/>
              <a:gd name="connsiteX6" fmla="*/ 4496586 w 7899662"/>
              <a:gd name="connsiteY6" fmla="*/ 829753 h 3038527"/>
              <a:gd name="connsiteX7" fmla="*/ 5043341 w 7899662"/>
              <a:gd name="connsiteY7" fmla="*/ 37901 h 3038527"/>
              <a:gd name="connsiteX8" fmla="*/ 5722070 w 7899662"/>
              <a:gd name="connsiteY8" fmla="*/ 2196639 h 3038527"/>
              <a:gd name="connsiteX9" fmla="*/ 6504495 w 7899662"/>
              <a:gd name="connsiteY9" fmla="*/ 1150264 h 3038527"/>
              <a:gd name="connsiteX10" fmla="*/ 6890994 w 7899662"/>
              <a:gd name="connsiteY10" fmla="*/ 1046569 h 3038527"/>
              <a:gd name="connsiteX11" fmla="*/ 7899662 w 7899662"/>
              <a:gd name="connsiteY11" fmla="*/ 433826 h 3038527"/>
              <a:gd name="connsiteX0" fmla="*/ 0 w 7409469"/>
              <a:gd name="connsiteY0" fmla="*/ 1659312 h 3038527"/>
              <a:gd name="connsiteX1" fmla="*/ 518475 w 7409469"/>
              <a:gd name="connsiteY1" fmla="*/ 1018289 h 3038527"/>
              <a:gd name="connsiteX2" fmla="*/ 1319753 w 7409469"/>
              <a:gd name="connsiteY2" fmla="*/ 1055996 h 3038527"/>
              <a:gd name="connsiteX3" fmla="*/ 2083324 w 7409469"/>
              <a:gd name="connsiteY3" fmla="*/ 443254 h 3038527"/>
              <a:gd name="connsiteX4" fmla="*/ 2846895 w 7409469"/>
              <a:gd name="connsiteY4" fmla="*/ 3035625 h 3038527"/>
              <a:gd name="connsiteX5" fmla="*/ 3874417 w 7409469"/>
              <a:gd name="connsiteY5" fmla="*/ 952301 h 3038527"/>
              <a:gd name="connsiteX6" fmla="*/ 4496586 w 7409469"/>
              <a:gd name="connsiteY6" fmla="*/ 829753 h 3038527"/>
              <a:gd name="connsiteX7" fmla="*/ 5043341 w 7409469"/>
              <a:gd name="connsiteY7" fmla="*/ 37901 h 3038527"/>
              <a:gd name="connsiteX8" fmla="*/ 5722070 w 7409469"/>
              <a:gd name="connsiteY8" fmla="*/ 2196639 h 3038527"/>
              <a:gd name="connsiteX9" fmla="*/ 6504495 w 7409469"/>
              <a:gd name="connsiteY9" fmla="*/ 1150264 h 3038527"/>
              <a:gd name="connsiteX10" fmla="*/ 6890994 w 7409469"/>
              <a:gd name="connsiteY10" fmla="*/ 1046569 h 3038527"/>
              <a:gd name="connsiteX11" fmla="*/ 7409469 w 7409469"/>
              <a:gd name="connsiteY11" fmla="*/ 358411 h 3038527"/>
              <a:gd name="connsiteX0" fmla="*/ 0 w 7456603"/>
              <a:gd name="connsiteY0" fmla="*/ 1659312 h 3038527"/>
              <a:gd name="connsiteX1" fmla="*/ 518475 w 7456603"/>
              <a:gd name="connsiteY1" fmla="*/ 1018289 h 3038527"/>
              <a:gd name="connsiteX2" fmla="*/ 1319753 w 7456603"/>
              <a:gd name="connsiteY2" fmla="*/ 1055996 h 3038527"/>
              <a:gd name="connsiteX3" fmla="*/ 2083324 w 7456603"/>
              <a:gd name="connsiteY3" fmla="*/ 443254 h 3038527"/>
              <a:gd name="connsiteX4" fmla="*/ 2846895 w 7456603"/>
              <a:gd name="connsiteY4" fmla="*/ 3035625 h 3038527"/>
              <a:gd name="connsiteX5" fmla="*/ 3874417 w 7456603"/>
              <a:gd name="connsiteY5" fmla="*/ 952301 h 3038527"/>
              <a:gd name="connsiteX6" fmla="*/ 4496586 w 7456603"/>
              <a:gd name="connsiteY6" fmla="*/ 829753 h 3038527"/>
              <a:gd name="connsiteX7" fmla="*/ 5043341 w 7456603"/>
              <a:gd name="connsiteY7" fmla="*/ 37901 h 3038527"/>
              <a:gd name="connsiteX8" fmla="*/ 5722070 w 7456603"/>
              <a:gd name="connsiteY8" fmla="*/ 2196639 h 3038527"/>
              <a:gd name="connsiteX9" fmla="*/ 6504495 w 7456603"/>
              <a:gd name="connsiteY9" fmla="*/ 1150264 h 3038527"/>
              <a:gd name="connsiteX10" fmla="*/ 6890994 w 7456603"/>
              <a:gd name="connsiteY10" fmla="*/ 1046569 h 3038527"/>
              <a:gd name="connsiteX11" fmla="*/ 7456603 w 7456603"/>
              <a:gd name="connsiteY11" fmla="*/ 348984 h 3038527"/>
              <a:gd name="connsiteX0" fmla="*/ 0 w 7456603"/>
              <a:gd name="connsiteY0" fmla="*/ 1659312 h 3038527"/>
              <a:gd name="connsiteX1" fmla="*/ 518475 w 7456603"/>
              <a:gd name="connsiteY1" fmla="*/ 1018289 h 3038527"/>
              <a:gd name="connsiteX2" fmla="*/ 1319753 w 7456603"/>
              <a:gd name="connsiteY2" fmla="*/ 1055996 h 3038527"/>
              <a:gd name="connsiteX3" fmla="*/ 2083324 w 7456603"/>
              <a:gd name="connsiteY3" fmla="*/ 443254 h 3038527"/>
              <a:gd name="connsiteX4" fmla="*/ 2846895 w 7456603"/>
              <a:gd name="connsiteY4" fmla="*/ 3035625 h 3038527"/>
              <a:gd name="connsiteX5" fmla="*/ 3874417 w 7456603"/>
              <a:gd name="connsiteY5" fmla="*/ 952301 h 3038527"/>
              <a:gd name="connsiteX6" fmla="*/ 4496586 w 7456603"/>
              <a:gd name="connsiteY6" fmla="*/ 829753 h 3038527"/>
              <a:gd name="connsiteX7" fmla="*/ 5043341 w 7456603"/>
              <a:gd name="connsiteY7" fmla="*/ 37901 h 3038527"/>
              <a:gd name="connsiteX8" fmla="*/ 5722070 w 7456603"/>
              <a:gd name="connsiteY8" fmla="*/ 2196639 h 3038527"/>
              <a:gd name="connsiteX9" fmla="*/ 6504495 w 7456603"/>
              <a:gd name="connsiteY9" fmla="*/ 1150264 h 3038527"/>
              <a:gd name="connsiteX10" fmla="*/ 6890994 w 7456603"/>
              <a:gd name="connsiteY10" fmla="*/ 1046569 h 3038527"/>
              <a:gd name="connsiteX11" fmla="*/ 7456603 w 7456603"/>
              <a:gd name="connsiteY11" fmla="*/ 348984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8022211 w 8022211"/>
              <a:gd name="connsiteY11" fmla="*/ 264143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7437749 w 8022211"/>
              <a:gd name="connsiteY11" fmla="*/ 660070 h 3038527"/>
              <a:gd name="connsiteX12" fmla="*/ 8022211 w 8022211"/>
              <a:gd name="connsiteY12" fmla="*/ 264143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7466029 w 8022211"/>
              <a:gd name="connsiteY11" fmla="*/ 660070 h 3038527"/>
              <a:gd name="connsiteX12" fmla="*/ 8022211 w 8022211"/>
              <a:gd name="connsiteY12" fmla="*/ 264143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7466029 w 8022211"/>
              <a:gd name="connsiteY11" fmla="*/ 660070 h 3038527"/>
              <a:gd name="connsiteX12" fmla="*/ 8022211 w 8022211"/>
              <a:gd name="connsiteY12" fmla="*/ 26414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0070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66029 w 8107052"/>
              <a:gd name="connsiteY10" fmla="*/ 669497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8107052 w 8107052"/>
              <a:gd name="connsiteY10"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00250 w 8107052"/>
              <a:gd name="connsiteY10" fmla="*/ 726058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00250 w 8107052"/>
              <a:gd name="connsiteY10" fmla="*/ 726058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47688 w 8107052"/>
              <a:gd name="connsiteY10" fmla="*/ 744912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47688 w 8107052"/>
              <a:gd name="connsiteY10" fmla="*/ 744912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86314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466664 w 8107052"/>
              <a:gd name="connsiteY10" fmla="*/ 697778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466664 w 8107052"/>
              <a:gd name="connsiteY10" fmla="*/ 697778 h 3038527"/>
              <a:gd name="connsiteX11" fmla="*/ 8107052 w 8107052"/>
              <a:gd name="connsiteY11" fmla="*/ 499813 h 3038527"/>
              <a:gd name="connsiteX0" fmla="*/ 0 w 8116540"/>
              <a:gd name="connsiteY0" fmla="*/ 1659312 h 3038527"/>
              <a:gd name="connsiteX1" fmla="*/ 518475 w 8116540"/>
              <a:gd name="connsiteY1" fmla="*/ 1018289 h 3038527"/>
              <a:gd name="connsiteX2" fmla="*/ 1319753 w 8116540"/>
              <a:gd name="connsiteY2" fmla="*/ 1055996 h 3038527"/>
              <a:gd name="connsiteX3" fmla="*/ 2083324 w 8116540"/>
              <a:gd name="connsiteY3" fmla="*/ 443254 h 3038527"/>
              <a:gd name="connsiteX4" fmla="*/ 2846895 w 8116540"/>
              <a:gd name="connsiteY4" fmla="*/ 3035625 h 3038527"/>
              <a:gd name="connsiteX5" fmla="*/ 3874417 w 8116540"/>
              <a:gd name="connsiteY5" fmla="*/ 952301 h 3038527"/>
              <a:gd name="connsiteX6" fmla="*/ 4496586 w 8116540"/>
              <a:gd name="connsiteY6" fmla="*/ 829753 h 3038527"/>
              <a:gd name="connsiteX7" fmla="*/ 5043341 w 8116540"/>
              <a:gd name="connsiteY7" fmla="*/ 37901 h 3038527"/>
              <a:gd name="connsiteX8" fmla="*/ 5722070 w 8116540"/>
              <a:gd name="connsiteY8" fmla="*/ 2196639 h 3038527"/>
              <a:gd name="connsiteX9" fmla="*/ 6532958 w 8116540"/>
              <a:gd name="connsiteY9" fmla="*/ 1112557 h 3038527"/>
              <a:gd name="connsiteX10" fmla="*/ 7466664 w 8116540"/>
              <a:gd name="connsiteY10" fmla="*/ 697778 h 3038527"/>
              <a:gd name="connsiteX11" fmla="*/ 8116540 w 8116540"/>
              <a:gd name="connsiteY11" fmla="*/ 396118 h 3038527"/>
              <a:gd name="connsiteX0" fmla="*/ 0 w 8116540"/>
              <a:gd name="connsiteY0" fmla="*/ 1659312 h 3038527"/>
              <a:gd name="connsiteX1" fmla="*/ 518475 w 8116540"/>
              <a:gd name="connsiteY1" fmla="*/ 1018289 h 3038527"/>
              <a:gd name="connsiteX2" fmla="*/ 1319753 w 8116540"/>
              <a:gd name="connsiteY2" fmla="*/ 1055996 h 3038527"/>
              <a:gd name="connsiteX3" fmla="*/ 2083324 w 8116540"/>
              <a:gd name="connsiteY3" fmla="*/ 443254 h 3038527"/>
              <a:gd name="connsiteX4" fmla="*/ 2846895 w 8116540"/>
              <a:gd name="connsiteY4" fmla="*/ 3035625 h 3038527"/>
              <a:gd name="connsiteX5" fmla="*/ 3874417 w 8116540"/>
              <a:gd name="connsiteY5" fmla="*/ 952301 h 3038527"/>
              <a:gd name="connsiteX6" fmla="*/ 4496586 w 8116540"/>
              <a:gd name="connsiteY6" fmla="*/ 829753 h 3038527"/>
              <a:gd name="connsiteX7" fmla="*/ 5043341 w 8116540"/>
              <a:gd name="connsiteY7" fmla="*/ 37901 h 3038527"/>
              <a:gd name="connsiteX8" fmla="*/ 5722070 w 8116540"/>
              <a:gd name="connsiteY8" fmla="*/ 2196639 h 3038527"/>
              <a:gd name="connsiteX9" fmla="*/ 6532958 w 8116540"/>
              <a:gd name="connsiteY9" fmla="*/ 1112557 h 3038527"/>
              <a:gd name="connsiteX10" fmla="*/ 7466664 w 8116540"/>
              <a:gd name="connsiteY10" fmla="*/ 697778 h 3038527"/>
              <a:gd name="connsiteX11" fmla="*/ 8116540 w 8116540"/>
              <a:gd name="connsiteY11" fmla="*/ 396118 h 3038527"/>
              <a:gd name="connsiteX0" fmla="*/ 0 w 7466664"/>
              <a:gd name="connsiteY0" fmla="*/ 1659312 h 3038527"/>
              <a:gd name="connsiteX1" fmla="*/ 518475 w 7466664"/>
              <a:gd name="connsiteY1" fmla="*/ 1018289 h 3038527"/>
              <a:gd name="connsiteX2" fmla="*/ 1319753 w 7466664"/>
              <a:gd name="connsiteY2" fmla="*/ 1055996 h 3038527"/>
              <a:gd name="connsiteX3" fmla="*/ 2083324 w 7466664"/>
              <a:gd name="connsiteY3" fmla="*/ 443254 h 3038527"/>
              <a:gd name="connsiteX4" fmla="*/ 2846895 w 7466664"/>
              <a:gd name="connsiteY4" fmla="*/ 3035625 h 3038527"/>
              <a:gd name="connsiteX5" fmla="*/ 3874417 w 7466664"/>
              <a:gd name="connsiteY5" fmla="*/ 952301 h 3038527"/>
              <a:gd name="connsiteX6" fmla="*/ 4496586 w 7466664"/>
              <a:gd name="connsiteY6" fmla="*/ 829753 h 3038527"/>
              <a:gd name="connsiteX7" fmla="*/ 5043341 w 7466664"/>
              <a:gd name="connsiteY7" fmla="*/ 37901 h 3038527"/>
              <a:gd name="connsiteX8" fmla="*/ 5722070 w 7466664"/>
              <a:gd name="connsiteY8" fmla="*/ 2196639 h 3038527"/>
              <a:gd name="connsiteX9" fmla="*/ 6532958 w 7466664"/>
              <a:gd name="connsiteY9" fmla="*/ 1112557 h 3038527"/>
              <a:gd name="connsiteX10" fmla="*/ 7466664 w 7466664"/>
              <a:gd name="connsiteY10" fmla="*/ 697778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8121302 w 8121302"/>
              <a:gd name="connsiteY10"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61422 w 8121302"/>
              <a:gd name="connsiteY9" fmla="*/ 1074850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61422 w 8121302"/>
              <a:gd name="connsiteY9" fmla="*/ 1074850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523586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523586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125111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608860 w 8121302"/>
              <a:gd name="connsiteY9" fmla="*/ 744912 h 3038527"/>
              <a:gd name="connsiteX10" fmla="*/ 7125111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608860 w 8121302"/>
              <a:gd name="connsiteY9" fmla="*/ 744912 h 3038527"/>
              <a:gd name="connsiteX10" fmla="*/ 7191524 w 8121302"/>
              <a:gd name="connsiteY10" fmla="*/ 603510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608860 w 8121302"/>
              <a:gd name="connsiteY9" fmla="*/ 744912 h 3038527"/>
              <a:gd name="connsiteX10" fmla="*/ 7191524 w 8121302"/>
              <a:gd name="connsiteY10" fmla="*/ 603510 h 3038527"/>
              <a:gd name="connsiteX11" fmla="*/ 8121302 w 8121302"/>
              <a:gd name="connsiteY11" fmla="*/ 311279 h 3038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1302" h="3038527">
                <a:moveTo>
                  <a:pt x="0" y="1659312"/>
                </a:moveTo>
                <a:cubicBezTo>
                  <a:pt x="149258" y="1389077"/>
                  <a:pt x="298516" y="1118842"/>
                  <a:pt x="518475" y="1018289"/>
                </a:cubicBezTo>
                <a:cubicBezTo>
                  <a:pt x="738434" y="917736"/>
                  <a:pt x="1058945" y="1151835"/>
                  <a:pt x="1319753" y="1055996"/>
                </a:cubicBezTo>
                <a:cubicBezTo>
                  <a:pt x="1580561" y="960157"/>
                  <a:pt x="1828800" y="113316"/>
                  <a:pt x="2083324" y="443254"/>
                </a:cubicBezTo>
                <a:cubicBezTo>
                  <a:pt x="2337848" y="773192"/>
                  <a:pt x="2548380" y="2950784"/>
                  <a:pt x="2846895" y="3035625"/>
                </a:cubicBezTo>
                <a:cubicBezTo>
                  <a:pt x="3145411" y="3120466"/>
                  <a:pt x="3599469" y="1319946"/>
                  <a:pt x="3874417" y="952301"/>
                </a:cubicBezTo>
                <a:cubicBezTo>
                  <a:pt x="4149366" y="584656"/>
                  <a:pt x="4301765" y="982153"/>
                  <a:pt x="4496586" y="829753"/>
                </a:cubicBezTo>
                <a:cubicBezTo>
                  <a:pt x="4691407" y="677353"/>
                  <a:pt x="4839094" y="-189913"/>
                  <a:pt x="5043341" y="37901"/>
                </a:cubicBezTo>
                <a:cubicBezTo>
                  <a:pt x="5247588" y="265715"/>
                  <a:pt x="5461150" y="2078804"/>
                  <a:pt x="5722070" y="2196639"/>
                </a:cubicBezTo>
                <a:cubicBezTo>
                  <a:pt x="5982990" y="2314474"/>
                  <a:pt x="6363951" y="1010433"/>
                  <a:pt x="6608860" y="744912"/>
                </a:cubicBezTo>
                <a:cubicBezTo>
                  <a:pt x="6853769" y="479391"/>
                  <a:pt x="6926800" y="674211"/>
                  <a:pt x="7191524" y="603510"/>
                </a:cubicBezTo>
                <a:cubicBezTo>
                  <a:pt x="7560611" y="532809"/>
                  <a:pt x="8007452" y="350557"/>
                  <a:pt x="8121302" y="31127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吹き出し: 四角形 19">
            <a:extLst>
              <a:ext uri="{FF2B5EF4-FFF2-40B4-BE49-F238E27FC236}">
                <a16:creationId xmlns:a16="http://schemas.microsoft.com/office/drawing/2014/main" id="{D6719CC5-B67F-4157-B4DA-CE418755EF4A}"/>
              </a:ext>
            </a:extLst>
          </p:cNvPr>
          <p:cNvSpPr/>
          <p:nvPr/>
        </p:nvSpPr>
        <p:spPr>
          <a:xfrm>
            <a:off x="899593" y="2222483"/>
            <a:ext cx="1224136" cy="453768"/>
          </a:xfrm>
          <a:prstGeom prst="wedgeRectCallout">
            <a:avLst>
              <a:gd name="adj1" fmla="val -11653"/>
              <a:gd name="adj2" fmla="val 13374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53131FFA-99F5-4649-8217-B9E33BF31154}"/>
              </a:ext>
            </a:extLst>
          </p:cNvPr>
          <p:cNvSpPr txBox="1"/>
          <p:nvPr/>
        </p:nvSpPr>
        <p:spPr>
          <a:xfrm>
            <a:off x="916527" y="2213270"/>
            <a:ext cx="1190267"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水泳で一級を取る</a:t>
            </a:r>
          </a:p>
        </p:txBody>
      </p:sp>
      <p:sp>
        <p:nvSpPr>
          <p:cNvPr id="39" name="吹き出し: 四角形 38">
            <a:extLst>
              <a:ext uri="{FF2B5EF4-FFF2-40B4-BE49-F238E27FC236}">
                <a16:creationId xmlns:a16="http://schemas.microsoft.com/office/drawing/2014/main" id="{2E09CEF0-B775-4C86-A9A5-3D31B1A2447B}"/>
              </a:ext>
            </a:extLst>
          </p:cNvPr>
          <p:cNvSpPr/>
          <p:nvPr/>
        </p:nvSpPr>
        <p:spPr>
          <a:xfrm>
            <a:off x="2661172" y="1800346"/>
            <a:ext cx="1276895" cy="453768"/>
          </a:xfrm>
          <a:prstGeom prst="wedgeRectCallout">
            <a:avLst>
              <a:gd name="adj1" fmla="val -37126"/>
              <a:gd name="adj2" fmla="val 776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DF523D7-06A1-4FE7-988E-3EC1947DC084}"/>
              </a:ext>
            </a:extLst>
          </p:cNvPr>
          <p:cNvSpPr txBox="1"/>
          <p:nvPr/>
        </p:nvSpPr>
        <p:spPr>
          <a:xfrm>
            <a:off x="2661171" y="1831730"/>
            <a:ext cx="1276896"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好きな本の続刊が入荷する</a:t>
            </a:r>
          </a:p>
        </p:txBody>
      </p:sp>
      <p:sp>
        <p:nvSpPr>
          <p:cNvPr id="41" name="吹き出し: 四角形 40">
            <a:extLst>
              <a:ext uri="{FF2B5EF4-FFF2-40B4-BE49-F238E27FC236}">
                <a16:creationId xmlns:a16="http://schemas.microsoft.com/office/drawing/2014/main" id="{6CAB9245-06DD-437E-A5B6-2701FDCEED31}"/>
              </a:ext>
            </a:extLst>
          </p:cNvPr>
          <p:cNvSpPr/>
          <p:nvPr/>
        </p:nvSpPr>
        <p:spPr>
          <a:xfrm rot="10800000">
            <a:off x="2165280" y="5443656"/>
            <a:ext cx="1686638" cy="443191"/>
          </a:xfrm>
          <a:prstGeom prst="wedgeRectCallout">
            <a:avLst>
              <a:gd name="adj1" fmla="val -36644"/>
              <a:gd name="adj2" fmla="val 1170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89BA198E-5A81-48A9-ABB4-3183DF42A8CA}"/>
              </a:ext>
            </a:extLst>
          </p:cNvPr>
          <p:cNvSpPr txBox="1"/>
          <p:nvPr/>
        </p:nvSpPr>
        <p:spPr>
          <a:xfrm>
            <a:off x="2370150" y="5443626"/>
            <a:ext cx="1276896"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大好きな祖父が亡くなる</a:t>
            </a:r>
          </a:p>
        </p:txBody>
      </p:sp>
      <p:sp>
        <p:nvSpPr>
          <p:cNvPr id="44" name="吹き出し: 四角形 43">
            <a:extLst>
              <a:ext uri="{FF2B5EF4-FFF2-40B4-BE49-F238E27FC236}">
                <a16:creationId xmlns:a16="http://schemas.microsoft.com/office/drawing/2014/main" id="{8CBFF37C-26B5-4590-9CE9-C8E076907D78}"/>
              </a:ext>
            </a:extLst>
          </p:cNvPr>
          <p:cNvSpPr/>
          <p:nvPr/>
        </p:nvSpPr>
        <p:spPr>
          <a:xfrm>
            <a:off x="4132090" y="1912146"/>
            <a:ext cx="1276895" cy="602242"/>
          </a:xfrm>
          <a:prstGeom prst="wedgeRectCallout">
            <a:avLst>
              <a:gd name="adj1" fmla="val 34485"/>
              <a:gd name="adj2" fmla="val 11460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DC13BABA-51A6-4E0D-8C7E-BE5F499D7EF9}"/>
              </a:ext>
            </a:extLst>
          </p:cNvPr>
          <p:cNvSpPr txBox="1"/>
          <p:nvPr/>
        </p:nvSpPr>
        <p:spPr>
          <a:xfrm>
            <a:off x="4027007" y="1975965"/>
            <a:ext cx="1484168"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ソフトボールの地区大会で優勝する</a:t>
            </a:r>
          </a:p>
        </p:txBody>
      </p:sp>
      <p:sp>
        <p:nvSpPr>
          <p:cNvPr id="46" name="吹き出し: 四角形 45">
            <a:extLst>
              <a:ext uri="{FF2B5EF4-FFF2-40B4-BE49-F238E27FC236}">
                <a16:creationId xmlns:a16="http://schemas.microsoft.com/office/drawing/2014/main" id="{58DD1AD1-1102-4D32-9D76-4454935C4B90}"/>
              </a:ext>
            </a:extLst>
          </p:cNvPr>
          <p:cNvSpPr/>
          <p:nvPr/>
        </p:nvSpPr>
        <p:spPr>
          <a:xfrm>
            <a:off x="6183015" y="1735489"/>
            <a:ext cx="1469471" cy="602242"/>
          </a:xfrm>
          <a:prstGeom prst="wedgeRectCallout">
            <a:avLst>
              <a:gd name="adj1" fmla="val -69096"/>
              <a:gd name="adj2" fmla="val 100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00B1D93-4700-49A0-B849-158281A28D06}"/>
              </a:ext>
            </a:extLst>
          </p:cNvPr>
          <p:cNvSpPr txBox="1"/>
          <p:nvPr/>
        </p:nvSpPr>
        <p:spPr>
          <a:xfrm>
            <a:off x="6131196" y="1826356"/>
            <a:ext cx="1573108"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ブラインドタッチができるようになる</a:t>
            </a:r>
          </a:p>
        </p:txBody>
      </p:sp>
      <p:sp>
        <p:nvSpPr>
          <p:cNvPr id="48" name="吹き出し: 四角形 47">
            <a:extLst>
              <a:ext uri="{FF2B5EF4-FFF2-40B4-BE49-F238E27FC236}">
                <a16:creationId xmlns:a16="http://schemas.microsoft.com/office/drawing/2014/main" id="{0116B2A7-197D-4972-B102-E9A59C62F3C2}"/>
              </a:ext>
            </a:extLst>
          </p:cNvPr>
          <p:cNvSpPr/>
          <p:nvPr/>
        </p:nvSpPr>
        <p:spPr>
          <a:xfrm>
            <a:off x="5587181" y="4688897"/>
            <a:ext cx="1784343" cy="602242"/>
          </a:xfrm>
          <a:prstGeom prst="wedgeRectCallout">
            <a:avLst>
              <a:gd name="adj1" fmla="val 8226"/>
              <a:gd name="adj2" fmla="val -1088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2AC454E-28B9-404E-A121-1B9D84326573}"/>
              </a:ext>
            </a:extLst>
          </p:cNvPr>
          <p:cNvSpPr txBox="1"/>
          <p:nvPr/>
        </p:nvSpPr>
        <p:spPr>
          <a:xfrm>
            <a:off x="5558618" y="4811384"/>
            <a:ext cx="1924025"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情報処理技術競技会でいい結果を残せずに終わる</a:t>
            </a:r>
          </a:p>
        </p:txBody>
      </p:sp>
      <p:sp>
        <p:nvSpPr>
          <p:cNvPr id="56" name="吹き出し: 四角形 55">
            <a:extLst>
              <a:ext uri="{FF2B5EF4-FFF2-40B4-BE49-F238E27FC236}">
                <a16:creationId xmlns:a16="http://schemas.microsoft.com/office/drawing/2014/main" id="{212590A8-BCB5-4616-A40F-88CF206424D6}"/>
              </a:ext>
            </a:extLst>
          </p:cNvPr>
          <p:cNvSpPr/>
          <p:nvPr/>
        </p:nvSpPr>
        <p:spPr>
          <a:xfrm>
            <a:off x="7298762" y="3014987"/>
            <a:ext cx="1374088" cy="333324"/>
          </a:xfrm>
          <a:prstGeom prst="wedgeRectCallout">
            <a:avLst>
              <a:gd name="adj1" fmla="val -27448"/>
              <a:gd name="adj2" fmla="val -1274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7DE15B0-AE27-4E3A-8E4D-03FCBD00EA10}"/>
              </a:ext>
            </a:extLst>
          </p:cNvPr>
          <p:cNvSpPr/>
          <p:nvPr/>
        </p:nvSpPr>
        <p:spPr>
          <a:xfrm>
            <a:off x="7036794" y="3075169"/>
            <a:ext cx="1846090" cy="276999"/>
          </a:xfrm>
          <a:prstGeom prst="rect">
            <a:avLst/>
          </a:prstGeom>
        </p:spPr>
        <p:txBody>
          <a:bodyPr wrap="square">
            <a:spAutoFit/>
          </a:bodyPr>
          <a:lstStyle/>
          <a:p>
            <a:pPr algn="ctr"/>
            <a:r>
              <a:rPr lang="ja-JP" altLang="en-US" sz="1200" dirty="0">
                <a:solidFill>
                  <a:schemeClr val="bg1">
                    <a:lumMod val="50000"/>
                  </a:schemeClr>
                </a:solidFill>
                <a:latin typeface="メイリオ" panose="020B0604030504040204" pitchFamily="50" charset="-128"/>
                <a:ea typeface="メイリオ" panose="020B0604030504040204" pitchFamily="50" charset="-128"/>
              </a:rPr>
              <a:t>精勤賞を取る</a:t>
            </a:r>
            <a:endParaRPr lang="en-US" altLang="ja-JP" sz="1200" dirty="0">
              <a:solidFill>
                <a:schemeClr val="bg1">
                  <a:lumMod val="5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312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179512" y="1660158"/>
            <a:ext cx="648072" cy="4433138"/>
          </a:xfrm>
          <a:prstGeom prst="rect">
            <a:avLst/>
          </a:prstGeom>
          <a:gradFill flip="none" rotWithShape="1">
            <a:gsLst>
              <a:gs pos="0">
                <a:srgbClr val="0070C0"/>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827584" y="1660158"/>
            <a:ext cx="0" cy="443313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09972" y="2007110"/>
            <a:ext cx="794" cy="3654932"/>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925366"/>
            <a:ext cx="430887" cy="1583754"/>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69151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609329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79512" y="6145559"/>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cxnSp>
        <p:nvCxnSpPr>
          <p:cNvPr id="31" name="直線矢印コネクタ 30"/>
          <p:cNvCxnSpPr/>
          <p:nvPr/>
        </p:nvCxnSpPr>
        <p:spPr>
          <a:xfrm>
            <a:off x="827584"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36512" y="443860"/>
            <a:ext cx="6264696" cy="1015663"/>
          </a:xfrm>
          <a:prstGeom prst="rect">
            <a:avLst/>
          </a:prstGeom>
          <a:noFill/>
        </p:spPr>
        <p:txBody>
          <a:bodyPr wrap="square" rtlCol="0">
            <a:spAutoFit/>
          </a:bodyPr>
          <a:lstStyle/>
          <a:p>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ライフチャート記入例</a:t>
            </a:r>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③</a:t>
            </a:r>
            <a:endParaRPr lang="en-US" altLang="ja-JP" sz="1600" b="1" dirty="0">
              <a:solidFill>
                <a:srgbClr val="FF0000"/>
              </a:solidFill>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ライフチャートとは、縦軸に充実度</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満足度</a:t>
            </a:r>
            <a:r>
              <a:rPr lang="en-US" altLang="ja-JP" sz="1100" dirty="0">
                <a:latin typeface="メイリオ" pitchFamily="50" charset="-128"/>
                <a:ea typeface="メイリオ" pitchFamily="50" charset="-128"/>
                <a:cs typeface="メイリオ" pitchFamily="50" charset="-128"/>
              </a:rPr>
              <a:t>)</a:t>
            </a:r>
            <a:r>
              <a:rPr lang="ja-JP" altLang="en-US" sz="1100" dirty="0" err="1">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横軸に過去の年齢（時間軸）をとったグラフです。</a:t>
            </a:r>
          </a:p>
          <a:p>
            <a:r>
              <a:rPr lang="ja-JP" altLang="en-US" sz="1100" dirty="0">
                <a:latin typeface="メイリオ" pitchFamily="50" charset="-128"/>
                <a:ea typeface="メイリオ" pitchFamily="50" charset="-128"/>
                <a:cs typeface="メイリオ" pitchFamily="50" charset="-128"/>
              </a:rPr>
              <a:t>満足していた時期はラインを上げ、あまり満足できなかった時期はラインを下げ、</a:t>
            </a:r>
          </a:p>
          <a:p>
            <a:r>
              <a:rPr lang="ja-JP" altLang="en-US" sz="1100" dirty="0">
                <a:latin typeface="メイリオ" pitchFamily="50" charset="-128"/>
                <a:ea typeface="メイリオ" pitchFamily="50" charset="-128"/>
                <a:cs typeface="メイリオ" pitchFamily="50" charset="-128"/>
              </a:rPr>
              <a:t>変動があった時期に何があったのかを記載してください。</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裏面に記入例がございます。</a:t>
            </a:r>
            <a:r>
              <a:rPr lang="en-US" altLang="ja-JP" sz="1100" dirty="0">
                <a:latin typeface="メイリオ" pitchFamily="50" charset="-128"/>
                <a:ea typeface="メイリオ" pitchFamily="50" charset="-128"/>
                <a:cs typeface="メイリオ" pitchFamily="50" charset="-128"/>
              </a:rPr>
              <a:t>)</a:t>
            </a:r>
          </a:p>
        </p:txBody>
      </p:sp>
      <p:cxnSp>
        <p:nvCxnSpPr>
          <p:cNvPr id="53" name="直線コネクタ 52"/>
          <p:cNvCxnSpPr/>
          <p:nvPr/>
        </p:nvCxnSpPr>
        <p:spPr>
          <a:xfrm>
            <a:off x="5940152" y="908720"/>
            <a:ext cx="29523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a:off x="5940152" y="1340768"/>
            <a:ext cx="2952328" cy="0"/>
          </a:xfrm>
          <a:prstGeom prst="line">
            <a:avLst/>
          </a:prstGeom>
          <a:ln w="28575"/>
        </p:spPr>
        <p:style>
          <a:lnRef idx="1">
            <a:schemeClr val="dk1"/>
          </a:lnRef>
          <a:fillRef idx="0">
            <a:schemeClr val="dk1"/>
          </a:fillRef>
          <a:effectRef idx="0">
            <a:schemeClr val="dk1"/>
          </a:effectRef>
          <a:fontRef idx="minor">
            <a:schemeClr val="tx1"/>
          </a:fontRef>
        </p:style>
      </p:cxnSp>
      <p:sp>
        <p:nvSpPr>
          <p:cNvPr id="58" name="テキスト ボックス 57"/>
          <p:cNvSpPr txBox="1"/>
          <p:nvPr/>
        </p:nvSpPr>
        <p:spPr>
          <a:xfrm>
            <a:off x="5868144" y="647110"/>
            <a:ext cx="720080" cy="261610"/>
          </a:xfrm>
          <a:prstGeom prst="rect">
            <a:avLst/>
          </a:prstGeom>
          <a:noFill/>
        </p:spPr>
        <p:txBody>
          <a:bodyPr wrap="square" rtlCol="0">
            <a:spAutoFit/>
          </a:bodyPr>
          <a:lstStyle/>
          <a:p>
            <a:r>
              <a:rPr kumimoji="1" lang="ja-JP" altLang="en-US" sz="1100" dirty="0">
                <a:latin typeface="メイリオ" pitchFamily="50" charset="-128"/>
                <a:ea typeface="メイリオ" pitchFamily="50" charset="-128"/>
                <a:cs typeface="メイリオ" pitchFamily="50" charset="-128"/>
              </a:rPr>
              <a:t>氏名：</a:t>
            </a:r>
          </a:p>
        </p:txBody>
      </p:sp>
      <p:sp>
        <p:nvSpPr>
          <p:cNvPr id="59" name="テキスト ボックス 58"/>
          <p:cNvSpPr txBox="1"/>
          <p:nvPr/>
        </p:nvSpPr>
        <p:spPr>
          <a:xfrm>
            <a:off x="5868144" y="1079158"/>
            <a:ext cx="864096" cy="261610"/>
          </a:xfrm>
          <a:prstGeom prst="rect">
            <a:avLst/>
          </a:prstGeom>
          <a:noFill/>
        </p:spPr>
        <p:txBody>
          <a:bodyPr wrap="square" rtlCol="0">
            <a:spAutoFit/>
          </a:bodyPr>
          <a:lstStyle/>
          <a:p>
            <a:r>
              <a:rPr lang="ja-JP" altLang="en-US" sz="1100" dirty="0">
                <a:latin typeface="メイリオ" pitchFamily="50" charset="-128"/>
                <a:ea typeface="メイリオ" pitchFamily="50" charset="-128"/>
                <a:cs typeface="メイリオ" pitchFamily="50" charset="-128"/>
              </a:rPr>
              <a:t>学校名</a:t>
            </a:r>
            <a:r>
              <a:rPr kumimoji="1" lang="ja-JP" altLang="en-US" sz="1100" dirty="0">
                <a:latin typeface="メイリオ" pitchFamily="50" charset="-128"/>
                <a:ea typeface="メイリオ" pitchFamily="50" charset="-128"/>
                <a:cs typeface="メイリオ" pitchFamily="50" charset="-128"/>
              </a:rPr>
              <a:t>：</a:t>
            </a:r>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sp>
        <p:nvSpPr>
          <p:cNvPr id="33" name="正方形/長方形 32"/>
          <p:cNvSpPr/>
          <p:nvPr/>
        </p:nvSpPr>
        <p:spPr>
          <a:xfrm>
            <a:off x="185653" y="1660158"/>
            <a:ext cx="8712968" cy="482891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401677"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37" name="直線矢印コネクタ 36"/>
          <p:cNvCxnSpPr/>
          <p:nvPr/>
        </p:nvCxnSpPr>
        <p:spPr>
          <a:xfrm>
            <a:off x="833725"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26" name="テキスト ボックス 25">
            <a:extLst>
              <a:ext uri="{FF2B5EF4-FFF2-40B4-BE49-F238E27FC236}">
                <a16:creationId xmlns:a16="http://schemas.microsoft.com/office/drawing/2014/main" id="{D5C26AFC-5B81-4F5F-B1DC-67875BFC35C4}"/>
              </a:ext>
            </a:extLst>
          </p:cNvPr>
          <p:cNvSpPr txBox="1"/>
          <p:nvPr/>
        </p:nvSpPr>
        <p:spPr>
          <a:xfrm>
            <a:off x="1198284" y="6145559"/>
            <a:ext cx="7401644" cy="307777"/>
          </a:xfrm>
          <a:prstGeom prst="rect">
            <a:avLst/>
          </a:prstGeom>
          <a:noFill/>
        </p:spPr>
        <p:txBody>
          <a:bodyPr wrap="square" rtlCol="0">
            <a:spAutoFit/>
          </a:bodyPr>
          <a:lstStyle/>
          <a:p>
            <a:r>
              <a:rPr lang="en-US" altLang="ja-JP" sz="1400" dirty="0">
                <a:latin typeface="メイリオ" pitchFamily="50" charset="-128"/>
                <a:ea typeface="メイリオ" pitchFamily="50" charset="-128"/>
                <a:cs typeface="メイリオ" pitchFamily="50" charset="-128"/>
              </a:rPr>
              <a:t>10</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11</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12</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13</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14</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15</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16</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17</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18</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19</a:t>
            </a:r>
            <a:r>
              <a:rPr lang="ja-JP" altLang="en-US" sz="1400" dirty="0">
                <a:latin typeface="メイリオ" pitchFamily="50" charset="-128"/>
                <a:ea typeface="メイリオ" pitchFamily="50" charset="-128"/>
                <a:cs typeface="メイリオ" pitchFamily="50" charset="-128"/>
              </a:rPr>
              <a:t>歳</a:t>
            </a:r>
            <a:r>
              <a:rPr lang="ja-JP" altLang="en-US" sz="1200" dirty="0">
                <a:latin typeface="メイリオ" pitchFamily="50" charset="-128"/>
                <a:ea typeface="メイリオ" pitchFamily="50" charset="-128"/>
                <a:cs typeface="メイリオ" pitchFamily="50" charset="-128"/>
              </a:rPr>
              <a:t>　　</a:t>
            </a:r>
            <a:endParaRPr lang="en-US" altLang="ja-JP" sz="1200" dirty="0">
              <a:latin typeface="メイリオ" pitchFamily="50" charset="-128"/>
              <a:ea typeface="メイリオ" pitchFamily="50" charset="-128"/>
              <a:cs typeface="メイリオ" pitchFamily="50" charset="-128"/>
            </a:endParaRPr>
          </a:p>
        </p:txBody>
      </p:sp>
      <p:sp>
        <p:nvSpPr>
          <p:cNvPr id="8" name="吹き出し: 四角形 7">
            <a:extLst>
              <a:ext uri="{FF2B5EF4-FFF2-40B4-BE49-F238E27FC236}">
                <a16:creationId xmlns:a16="http://schemas.microsoft.com/office/drawing/2014/main" id="{4361B92B-EF8D-4A31-B6D5-F3CD2641163C}"/>
              </a:ext>
            </a:extLst>
          </p:cNvPr>
          <p:cNvSpPr/>
          <p:nvPr/>
        </p:nvSpPr>
        <p:spPr>
          <a:xfrm>
            <a:off x="998911" y="5465799"/>
            <a:ext cx="1285024" cy="510608"/>
          </a:xfrm>
          <a:prstGeom prst="wedgeRectCallout">
            <a:avLst>
              <a:gd name="adj1" fmla="val 7049"/>
              <a:gd name="adj2" fmla="val -107887"/>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50" dirty="0">
                <a:solidFill>
                  <a:schemeClr val="tx1"/>
                </a:solidFill>
              </a:rPr>
              <a:t>2</a:t>
            </a:r>
            <a:r>
              <a:rPr lang="ja-JP" altLang="en-US" sz="1050" dirty="0">
                <a:solidFill>
                  <a:schemeClr val="tx1"/>
                </a:solidFill>
              </a:rPr>
              <a:t>年間イジメに遭い人間不信に陥る</a:t>
            </a:r>
            <a:endParaRPr kumimoji="1" lang="en-US" altLang="ja-JP" sz="1050" dirty="0">
              <a:solidFill>
                <a:schemeClr val="tx1"/>
              </a:solidFill>
            </a:endParaRPr>
          </a:p>
        </p:txBody>
      </p:sp>
      <p:sp>
        <p:nvSpPr>
          <p:cNvPr id="10" name="フリーフォーム: 図形 9">
            <a:extLst>
              <a:ext uri="{FF2B5EF4-FFF2-40B4-BE49-F238E27FC236}">
                <a16:creationId xmlns:a16="http://schemas.microsoft.com/office/drawing/2014/main" id="{1A2720A5-70EF-4983-9D1A-DCE1D7E03932}"/>
              </a:ext>
            </a:extLst>
          </p:cNvPr>
          <p:cNvSpPr/>
          <p:nvPr/>
        </p:nvSpPr>
        <p:spPr>
          <a:xfrm>
            <a:off x="827584" y="1700808"/>
            <a:ext cx="8060925" cy="3439773"/>
          </a:xfrm>
          <a:custGeom>
            <a:avLst/>
            <a:gdLst>
              <a:gd name="connsiteX0" fmla="*/ 0 w 8060925"/>
              <a:gd name="connsiteY0" fmla="*/ 2032987 h 3439773"/>
              <a:gd name="connsiteX1" fmla="*/ 1349406 w 8060925"/>
              <a:gd name="connsiteY1" fmla="*/ 3417903 h 3439773"/>
              <a:gd name="connsiteX2" fmla="*/ 2885243 w 8060925"/>
              <a:gd name="connsiteY2" fmla="*/ 1056443 h 3439773"/>
              <a:gd name="connsiteX3" fmla="*/ 4270160 w 8060925"/>
              <a:gd name="connsiteY3" fmla="*/ 1189608 h 3439773"/>
              <a:gd name="connsiteX4" fmla="*/ 5175682 w 8060925"/>
              <a:gd name="connsiteY4" fmla="*/ 2725445 h 3439773"/>
              <a:gd name="connsiteX5" fmla="*/ 6320901 w 8060925"/>
              <a:gd name="connsiteY5" fmla="*/ 2778711 h 3439773"/>
              <a:gd name="connsiteX6" fmla="*/ 8060925 w 8060925"/>
              <a:gd name="connsiteY6" fmla="*/ 0 h 343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0925" h="3439773">
                <a:moveTo>
                  <a:pt x="0" y="2032987"/>
                </a:moveTo>
                <a:cubicBezTo>
                  <a:pt x="434266" y="2806823"/>
                  <a:pt x="868532" y="3580660"/>
                  <a:pt x="1349406" y="3417903"/>
                </a:cubicBezTo>
                <a:cubicBezTo>
                  <a:pt x="1830280" y="3255146"/>
                  <a:pt x="2398451" y="1427825"/>
                  <a:pt x="2885243" y="1056443"/>
                </a:cubicBezTo>
                <a:cubicBezTo>
                  <a:pt x="3372035" y="685061"/>
                  <a:pt x="3888420" y="911441"/>
                  <a:pt x="4270160" y="1189608"/>
                </a:cubicBezTo>
                <a:cubicBezTo>
                  <a:pt x="4651900" y="1467775"/>
                  <a:pt x="4833892" y="2460595"/>
                  <a:pt x="5175682" y="2725445"/>
                </a:cubicBezTo>
                <a:cubicBezTo>
                  <a:pt x="5517472" y="2990296"/>
                  <a:pt x="5840027" y="3232952"/>
                  <a:pt x="6320901" y="2778711"/>
                </a:cubicBezTo>
                <a:cubicBezTo>
                  <a:pt x="6801775" y="2324470"/>
                  <a:pt x="7788676" y="514905"/>
                  <a:pt x="8060925" y="0"/>
                </a:cubicBezTo>
              </a:path>
            </a:pathLst>
          </a:custGeom>
          <a:noFill/>
          <a:ln w="50800">
            <a:gradFill>
              <a:gsLst>
                <a:gs pos="0">
                  <a:srgbClr val="00B0F0"/>
                </a:gs>
                <a:gs pos="50000">
                  <a:schemeClr val="tx2">
                    <a:lumMod val="60000"/>
                    <a:lumOff val="40000"/>
                  </a:schemeClr>
                </a:gs>
                <a:gs pos="31000">
                  <a:schemeClr val="tx2">
                    <a:lumMod val="40000"/>
                    <a:lumOff val="60000"/>
                  </a:schemeClr>
                </a:gs>
                <a:gs pos="75000">
                  <a:schemeClr val="accent1">
                    <a:lumMod val="75000"/>
                  </a:schemeClr>
                </a:gs>
                <a:gs pos="100000">
                  <a:schemeClr val="accent1">
                    <a:lumMod val="50000"/>
                  </a:schemeClr>
                </a:gs>
              </a:gsLst>
              <a:lin ang="5400000" scaled="1"/>
            </a:gra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吹き出し: 四角形 33">
            <a:extLst>
              <a:ext uri="{FF2B5EF4-FFF2-40B4-BE49-F238E27FC236}">
                <a16:creationId xmlns:a16="http://schemas.microsoft.com/office/drawing/2014/main" id="{BE22CBFC-727B-428F-8087-ABD69F39DFBD}"/>
              </a:ext>
            </a:extLst>
          </p:cNvPr>
          <p:cNvSpPr/>
          <p:nvPr/>
        </p:nvSpPr>
        <p:spPr>
          <a:xfrm>
            <a:off x="3201862" y="4034750"/>
            <a:ext cx="1874194" cy="807477"/>
          </a:xfrm>
          <a:prstGeom prst="wedgeRectCallout">
            <a:avLst>
              <a:gd name="adj1" fmla="val -75615"/>
              <a:gd name="adj2" fmla="val 25989"/>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現状を打破する為、自ら積極的に新たに友達作りを決意、感銘を受けたあるゲームがそのきっかけの</a:t>
            </a:r>
            <a:r>
              <a:rPr lang="en-US" altLang="ja-JP" sz="1050" dirty="0">
                <a:solidFill>
                  <a:schemeClr val="tx1"/>
                </a:solidFill>
              </a:rPr>
              <a:t>1</a:t>
            </a:r>
            <a:r>
              <a:rPr lang="ja-JP" altLang="en-US" sz="1050" dirty="0" err="1">
                <a:solidFill>
                  <a:schemeClr val="tx1"/>
                </a:solidFill>
              </a:rPr>
              <a:t>つに</a:t>
            </a:r>
            <a:r>
              <a:rPr lang="ja-JP" altLang="en-US" sz="1050" dirty="0">
                <a:solidFill>
                  <a:schemeClr val="tx1"/>
                </a:solidFill>
              </a:rPr>
              <a:t>なる</a:t>
            </a:r>
            <a:endParaRPr lang="en-US" altLang="ja-JP" sz="1050" dirty="0">
              <a:solidFill>
                <a:schemeClr val="tx1"/>
              </a:solidFill>
            </a:endParaRPr>
          </a:p>
        </p:txBody>
      </p:sp>
      <p:sp>
        <p:nvSpPr>
          <p:cNvPr id="35" name="吹き出し: 四角形 34">
            <a:extLst>
              <a:ext uri="{FF2B5EF4-FFF2-40B4-BE49-F238E27FC236}">
                <a16:creationId xmlns:a16="http://schemas.microsoft.com/office/drawing/2014/main" id="{5F336A52-6100-49CC-A2D5-5FFB26841A76}"/>
              </a:ext>
            </a:extLst>
          </p:cNvPr>
          <p:cNvSpPr/>
          <p:nvPr/>
        </p:nvSpPr>
        <p:spPr>
          <a:xfrm>
            <a:off x="1469515" y="1963578"/>
            <a:ext cx="1933083" cy="739068"/>
          </a:xfrm>
          <a:prstGeom prst="wedgeRectCallout">
            <a:avLst>
              <a:gd name="adj1" fmla="val 82808"/>
              <a:gd name="adj2" fmla="val 17724"/>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50" dirty="0">
                <a:solidFill>
                  <a:schemeClr val="tx1"/>
                </a:solidFill>
              </a:rPr>
              <a:t>3</a:t>
            </a:r>
            <a:r>
              <a:rPr lang="ja-JP" altLang="en-US" sz="1050" dirty="0">
                <a:solidFill>
                  <a:schemeClr val="tx1"/>
                </a:solidFill>
              </a:rPr>
              <a:t>年間ソフトテニス部に在籍、厳しい練習を通して初めて何か</a:t>
            </a:r>
            <a:r>
              <a:rPr lang="ja-JP" altLang="en-US" sz="1050">
                <a:solidFill>
                  <a:schemeClr val="tx1"/>
                </a:solidFill>
              </a:rPr>
              <a:t>に打込む事、継続することで達成感</a:t>
            </a:r>
            <a:r>
              <a:rPr lang="ja-JP" altLang="en-US" sz="1050" dirty="0">
                <a:solidFill>
                  <a:schemeClr val="tx1"/>
                </a:solidFill>
              </a:rPr>
              <a:t>を得られる事を学ぶ</a:t>
            </a:r>
            <a:endParaRPr lang="en-US" altLang="ja-JP" sz="1050" dirty="0">
              <a:solidFill>
                <a:schemeClr val="tx1"/>
              </a:solidFill>
            </a:endParaRPr>
          </a:p>
        </p:txBody>
      </p:sp>
      <p:sp>
        <p:nvSpPr>
          <p:cNvPr id="38" name="吹き出し: 四角形 37">
            <a:extLst>
              <a:ext uri="{FF2B5EF4-FFF2-40B4-BE49-F238E27FC236}">
                <a16:creationId xmlns:a16="http://schemas.microsoft.com/office/drawing/2014/main" id="{112DD514-1DFB-47BD-BCB4-91A9C9450231}"/>
              </a:ext>
            </a:extLst>
          </p:cNvPr>
          <p:cNvSpPr/>
          <p:nvPr/>
        </p:nvSpPr>
        <p:spPr>
          <a:xfrm>
            <a:off x="3932564" y="5059351"/>
            <a:ext cx="1933083" cy="510608"/>
          </a:xfrm>
          <a:prstGeom prst="wedgeRectCallout">
            <a:avLst>
              <a:gd name="adj1" fmla="val 51247"/>
              <a:gd name="adj2" fmla="val -148290"/>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軽音部所属するが不完全燃焼。惰性的な日常生活に成績も底辺を彷徨</a:t>
            </a:r>
            <a:r>
              <a:rPr lang="ja-JP" altLang="en-US" sz="1050" dirty="0" err="1">
                <a:solidFill>
                  <a:schemeClr val="tx1"/>
                </a:solidFill>
              </a:rPr>
              <a:t>う</a:t>
            </a:r>
            <a:endParaRPr lang="en-US" altLang="ja-JP" sz="1050" dirty="0">
              <a:solidFill>
                <a:schemeClr val="tx1"/>
              </a:solidFill>
            </a:endParaRPr>
          </a:p>
        </p:txBody>
      </p:sp>
      <p:sp>
        <p:nvSpPr>
          <p:cNvPr id="39" name="吹き出し: 四角形 38">
            <a:extLst>
              <a:ext uri="{FF2B5EF4-FFF2-40B4-BE49-F238E27FC236}">
                <a16:creationId xmlns:a16="http://schemas.microsoft.com/office/drawing/2014/main" id="{D2DC7E22-E85A-42CE-B2B7-4DB9386B85CC}"/>
              </a:ext>
            </a:extLst>
          </p:cNvPr>
          <p:cNvSpPr/>
          <p:nvPr/>
        </p:nvSpPr>
        <p:spPr>
          <a:xfrm>
            <a:off x="6896304" y="4864196"/>
            <a:ext cx="1933083" cy="888246"/>
          </a:xfrm>
          <a:prstGeom prst="wedgeRectCallout">
            <a:avLst>
              <a:gd name="adj1" fmla="val -41171"/>
              <a:gd name="adj2" fmla="val -76632"/>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dirty="0">
                <a:solidFill>
                  <a:schemeClr val="tx1"/>
                </a:solidFill>
              </a:rPr>
              <a:t>専門学校の体験入学でゲーム業界に強く興味を持つ。開発側になりたい、妄想好きな自分にとってピッタリな企画という職種が将来の目標になる</a:t>
            </a:r>
            <a:endParaRPr lang="en-US" altLang="ja-JP" sz="1050" dirty="0">
              <a:solidFill>
                <a:schemeClr val="tx1"/>
              </a:solidFill>
            </a:endParaRPr>
          </a:p>
        </p:txBody>
      </p:sp>
      <p:sp>
        <p:nvSpPr>
          <p:cNvPr id="40" name="吹き出し: 四角形 39">
            <a:extLst>
              <a:ext uri="{FF2B5EF4-FFF2-40B4-BE49-F238E27FC236}">
                <a16:creationId xmlns:a16="http://schemas.microsoft.com/office/drawing/2014/main" id="{5DF12363-CC62-4DD7-96E9-D69A8A6F9CDF}"/>
              </a:ext>
            </a:extLst>
          </p:cNvPr>
          <p:cNvSpPr/>
          <p:nvPr/>
        </p:nvSpPr>
        <p:spPr>
          <a:xfrm>
            <a:off x="5765698" y="2786373"/>
            <a:ext cx="1933083" cy="856159"/>
          </a:xfrm>
          <a:prstGeom prst="wedgeRectCallout">
            <a:avLst>
              <a:gd name="adj1" fmla="val 73252"/>
              <a:gd name="adj2" fmla="val -31813"/>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好奇心が抑えられず自分の実力を試したい気持ちから、インターン応募し</a:t>
            </a:r>
            <a:r>
              <a:rPr lang="en-US" altLang="ja-JP" sz="1050" dirty="0">
                <a:solidFill>
                  <a:schemeClr val="tx1"/>
                </a:solidFill>
              </a:rPr>
              <a:t>1</a:t>
            </a:r>
            <a:r>
              <a:rPr lang="ja-JP" altLang="en-US" sz="1050" dirty="0">
                <a:solidFill>
                  <a:schemeClr val="tx1"/>
                </a:solidFill>
              </a:rPr>
              <a:t>枠を勝ち取る。３ヵ月間のレベルデザイン業務を通してモチベーション上昇中</a:t>
            </a:r>
            <a:endParaRPr lang="en-US" altLang="ja-JP" sz="1050" dirty="0">
              <a:solidFill>
                <a:schemeClr val="tx1"/>
              </a:solidFill>
            </a:endParaRPr>
          </a:p>
        </p:txBody>
      </p:sp>
      <p:sp>
        <p:nvSpPr>
          <p:cNvPr id="41" name="吹き出し: 四角形 40">
            <a:extLst>
              <a:ext uri="{FF2B5EF4-FFF2-40B4-BE49-F238E27FC236}">
                <a16:creationId xmlns:a16="http://schemas.microsoft.com/office/drawing/2014/main" id="{EB1D5815-2F64-4085-BE36-6E945AE632D5}"/>
              </a:ext>
            </a:extLst>
          </p:cNvPr>
          <p:cNvSpPr/>
          <p:nvPr/>
        </p:nvSpPr>
        <p:spPr>
          <a:xfrm>
            <a:off x="5580112" y="1740773"/>
            <a:ext cx="2308307" cy="993338"/>
          </a:xfrm>
          <a:prstGeom prst="wedgeRectCallout">
            <a:avLst>
              <a:gd name="adj1" fmla="val 84733"/>
              <a:gd name="adj2" fmla="val -17053"/>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dirty="0">
                <a:solidFill>
                  <a:schemeClr val="tx1"/>
                </a:solidFill>
              </a:rPr>
              <a:t>更にゲーム開発の現場で経験を積む。学校ではグループ制作のリーダーとして、また学園祭ではクラスをまとめ、何事も全力で楽しみ中。次の目標は</a:t>
            </a:r>
            <a:r>
              <a:rPr lang="en-US" altLang="ja-JP" sz="1050" dirty="0">
                <a:solidFill>
                  <a:schemeClr val="tx1"/>
                </a:solidFill>
              </a:rPr>
              <a:t>TGS</a:t>
            </a:r>
            <a:r>
              <a:rPr lang="ja-JP" altLang="en-US" sz="1050" dirty="0" err="1">
                <a:solidFill>
                  <a:schemeClr val="tx1"/>
                </a:solidFill>
              </a:rPr>
              <a:t>への</a:t>
            </a:r>
            <a:r>
              <a:rPr lang="ja-JP" altLang="en-US" sz="1050" dirty="0">
                <a:solidFill>
                  <a:schemeClr val="tx1"/>
                </a:solidFill>
              </a:rPr>
              <a:t>オリジナルゲーム出展！</a:t>
            </a:r>
            <a:endParaRPr lang="en-US" altLang="ja-JP" sz="1050" dirty="0">
              <a:solidFill>
                <a:schemeClr val="tx1"/>
              </a:solidFill>
            </a:endParaRPr>
          </a:p>
        </p:txBody>
      </p:sp>
    </p:spTree>
    <p:extLst>
      <p:ext uri="{BB962C8B-B14F-4D97-AF65-F5344CB8AC3E}">
        <p14:creationId xmlns:p14="http://schemas.microsoft.com/office/powerpoint/2010/main" val="2254327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F9BB829E91DC241945D5ED68DAAC258" ma:contentTypeVersion="11" ma:contentTypeDescription="新しいドキュメントを作成します。" ma:contentTypeScope="" ma:versionID="a4ef984ce8f4cf2ec1efb8ece220ae9a">
  <xsd:schema xmlns:xsd="http://www.w3.org/2001/XMLSchema" xmlns:xs="http://www.w3.org/2001/XMLSchema" xmlns:p="http://schemas.microsoft.com/office/2006/metadata/properties" xmlns:ns2="70fbed9e-5097-4802-a95e-23aa50ca6266" xmlns:ns3="52d71ac9-04b7-402b-b60e-1ad6bf77ccad" targetNamespace="http://schemas.microsoft.com/office/2006/metadata/properties" ma:root="true" ma:fieldsID="308e53eb0a2b06d92bbe2e7614614db8" ns2:_="" ns3:_="">
    <xsd:import namespace="70fbed9e-5097-4802-a95e-23aa50ca6266"/>
    <xsd:import namespace="52d71ac9-04b7-402b-b60e-1ad6bf77cca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fbed9e-5097-4802-a95e-23aa50ca6266"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TaxCatchAll" ma:index="14" nillable="true" ma:displayName="Taxonomy Catch All Column" ma:hidden="true" ma:list="{acc72cba-6b75-4603-b817-72297bf6c86f}" ma:internalName="TaxCatchAll" ma:showField="CatchAllData" ma:web="70fbed9e-5097-4802-a95e-23aa50ca626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2d71ac9-04b7-402b-b60e-1ad6bf77cca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5ab7f3f7-2584-4814-9daf-3b6a03c8f3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79940F-A990-4782-B530-8120ABB05B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fbed9e-5097-4802-a95e-23aa50ca6266"/>
    <ds:schemaRef ds:uri="52d71ac9-04b7-402b-b60e-1ad6bf77cc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5A7D38-3636-463F-A6F8-C39DA8547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402</TotalTime>
  <Words>913</Words>
  <Application>Microsoft Office PowerPoint</Application>
  <PresentationFormat>画面に合わせる (4:3)</PresentationFormat>
  <Paragraphs>88</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メイリオ</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池亀 梓</dc:creator>
  <cp:lastModifiedBy>美裕 黒川</cp:lastModifiedBy>
  <cp:revision>33</cp:revision>
  <cp:lastPrinted>2014-05-28T07:54:22Z</cp:lastPrinted>
  <dcterms:created xsi:type="dcterms:W3CDTF">2011-03-31T02:09:26Z</dcterms:created>
  <dcterms:modified xsi:type="dcterms:W3CDTF">2023-06-15T09:09:58Z</dcterms:modified>
</cp:coreProperties>
</file>