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341" r:id="rId4"/>
    <p:sldId id="393" r:id="rId5"/>
    <p:sldId id="392" r:id="rId6"/>
    <p:sldId id="395" r:id="rId7"/>
    <p:sldId id="343" r:id="rId8"/>
    <p:sldId id="263" r:id="rId9"/>
    <p:sldId id="267" r:id="rId10"/>
    <p:sldId id="396" r:id="rId11"/>
    <p:sldId id="345" r:id="rId12"/>
    <p:sldId id="287" r:id="rId13"/>
    <p:sldId id="389" r:id="rId14"/>
    <p:sldId id="288" r:id="rId15"/>
    <p:sldId id="384" r:id="rId16"/>
    <p:sldId id="385" r:id="rId17"/>
    <p:sldId id="386" r:id="rId18"/>
    <p:sldId id="387" r:id="rId19"/>
    <p:sldId id="346" r:id="rId20"/>
    <p:sldId id="291" r:id="rId21"/>
    <p:sldId id="397" r:id="rId22"/>
    <p:sldId id="398" r:id="rId23"/>
    <p:sldId id="339" r:id="rId24"/>
    <p:sldId id="347" r:id="rId25"/>
    <p:sldId id="399" r:id="rId26"/>
    <p:sldId id="340"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6889" autoAdjust="0"/>
  </p:normalViewPr>
  <p:slideViewPr>
    <p:cSldViewPr snapToGrid="0">
      <p:cViewPr varScale="1">
        <p:scale>
          <a:sx n="93" d="100"/>
          <a:sy n="93" d="100"/>
        </p:scale>
        <p:origin x="1296"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2023/7/16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Good afternoon everyone, and thank you for being here today. My name is </a:t>
            </a:r>
            <a:r>
              <a:rPr lang="en-US" altLang="zh-TW" dirty="0" err="1" smtClean="0"/>
              <a:t>Tse</a:t>
            </a:r>
            <a:r>
              <a:rPr lang="en-US" altLang="zh-TW" dirty="0" smtClean="0"/>
              <a:t>-Yang Huang, and I'm here to talk about “A Secure and </a:t>
            </a:r>
            <a:r>
              <a:rPr lang="en-US" altLang="zh-TW" dirty="0" err="1" smtClean="0"/>
              <a:t>IoT</a:t>
            </a:r>
            <a:r>
              <a:rPr lang="en-US" altLang="zh-TW" dirty="0" smtClean="0"/>
              <a:t>-Enabled Data Sharing System Based on IPFS and IOTA </a:t>
            </a:r>
            <a:r>
              <a:rPr lang="en-US" altLang="zh-TW" dirty="0" err="1" smtClean="0"/>
              <a:t>Blockchain</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Our system mainly has these three roles.</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97142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is the way how they interact with each other. and the rectangle represents the </a:t>
            </a:r>
            <a:r>
              <a:rPr lang="en-US" altLang="zh-TW" dirty="0" err="1" smtClean="0"/>
              <a:t>IoT</a:t>
            </a:r>
            <a:r>
              <a:rPr lang="en-US" altLang="zh-TW" dirty="0" smtClean="0"/>
              <a:t> devices. And the DU can interact with the IOTA SC to do hashtag-based searching to search for the data they want. And DO can also interact with the IOTA SC to do FIBE Re-Encryption to modify the Access control policy of their </a:t>
            </a:r>
            <a:r>
              <a:rPr lang="en-US" altLang="zh-TW" dirty="0" err="1" smtClean="0"/>
              <a:t>IoT</a:t>
            </a:r>
            <a:r>
              <a:rPr lang="en-US" altLang="zh-TW" dirty="0" smtClean="0"/>
              <a:t> devices.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67730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And Because of the time limit, we won’t show all of our protocols.</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14</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Farahani</a:t>
            </a:r>
            <a:r>
              <a:rPr lang="en-US" altLang="zh-TW" dirty="0" smtClean="0"/>
              <a:t> et al. proposed an </a:t>
            </a:r>
            <a:r>
              <a:rPr lang="en-US" altLang="zh-TW" dirty="0" err="1" smtClean="0"/>
              <a:t>IoT</a:t>
            </a:r>
            <a:r>
              <a:rPr lang="en-US" altLang="zh-TW" dirty="0" smtClean="0"/>
              <a:t> data trading platform, and Zheng et al. proposed an Industrial </a:t>
            </a:r>
            <a:r>
              <a:rPr lang="en-US" altLang="zh-TW" dirty="0" err="1" smtClean="0"/>
              <a:t>IoT</a:t>
            </a:r>
            <a:r>
              <a:rPr lang="en-US" altLang="zh-TW" dirty="0" smtClean="0"/>
              <a:t> data management system. in </a:t>
            </a:r>
            <a:r>
              <a:rPr lang="en-US" altLang="zh-TW" dirty="0" err="1" smtClean="0"/>
              <a:t>Farahani’s</a:t>
            </a:r>
            <a:r>
              <a:rPr lang="en-US" altLang="zh-TW" dirty="0" smtClean="0"/>
              <a:t> work, their data owner encrypts their </a:t>
            </a:r>
            <a:r>
              <a:rPr lang="en-US" altLang="zh-TW" dirty="0" err="1" smtClean="0"/>
              <a:t>IoT</a:t>
            </a:r>
            <a:r>
              <a:rPr lang="en-US" altLang="zh-TW" dirty="0" smtClean="0"/>
              <a:t> data with the public key of the data user and stores it in IPFS. So that, they can trade it with the data user. In this way, we can observe that they only treat the IPFS as a transmission channel but a Decentralized Data Storage and their </a:t>
            </a:r>
            <a:r>
              <a:rPr lang="en-US" altLang="zh-TW" dirty="0" err="1" smtClean="0"/>
              <a:t>IoT</a:t>
            </a:r>
            <a:r>
              <a:rPr lang="en-US" altLang="zh-TW" dirty="0" smtClean="0"/>
              <a:t> Data is still stored in local storage. This can bear a local storage and backup burden. In contrast, both our system and Zheng’s system have leveraged IPFS as a Decentralized Data Storage. Therefore, we can reduce the local storage and backup burden. </a:t>
            </a:r>
            <a:br>
              <a:rPr lang="en-US" altLang="zh-TW" dirty="0" smtClean="0"/>
            </a:br>
            <a:r>
              <a:rPr lang="en-US" altLang="zh-TW" dirty="0" smtClean="0"/>
              <a:t>We</a:t>
            </a:r>
            <a:r>
              <a:rPr lang="en-US" altLang="zh-TW" baseline="0" dirty="0" smtClean="0"/>
              <a:t> need to note that both </a:t>
            </a:r>
            <a:r>
              <a:rPr lang="en-US" altLang="zh-TW" baseline="0" dirty="0" err="1" smtClean="0"/>
              <a:t>Farahani’s</a:t>
            </a:r>
            <a:r>
              <a:rPr lang="en-US" altLang="zh-TW" baseline="0" dirty="0" smtClean="0"/>
              <a:t> and Zheng’s Systems have leveraged the IPFS and IOTA</a:t>
            </a:r>
            <a:r>
              <a:rPr lang="zh-TW" altLang="en-US" baseline="0" dirty="0" smtClean="0"/>
              <a:t> </a:t>
            </a:r>
            <a:r>
              <a:rPr lang="en-US" altLang="zh-TW" baseline="0" dirty="0" smtClean="0"/>
              <a:t>Tangle to complete their system like ours.</a:t>
            </a:r>
            <a:endParaRPr lang="en-US" altLang="zh-TW" dirty="0" smtClean="0"/>
          </a:p>
          <a:p>
            <a:r>
              <a:rPr lang="en-US" altLang="zh-TW" dirty="0" smtClean="0"/>
              <a:t>--------------------------------------------------------------------------------------------------------------------------------------------------------------------</a:t>
            </a:r>
          </a:p>
          <a:p>
            <a:r>
              <a:rPr lang="en-US" altLang="zh-TW" dirty="0" smtClean="0"/>
              <a:t>Our </a:t>
            </a:r>
            <a:r>
              <a:rPr lang="en-US" altLang="zh-TW" dirty="0" smtClean="0"/>
              <a:t>system uploads and updates </a:t>
            </a:r>
            <a:r>
              <a:rPr lang="en-US" altLang="zh-TW" dirty="0" err="1" smtClean="0"/>
              <a:t>IoT</a:t>
            </a:r>
            <a:r>
              <a:rPr lang="en-US" altLang="zh-TW" dirty="0" smtClean="0"/>
              <a:t> data using IPFS and IOTA for secure, decentralized storage. Comparatively, both </a:t>
            </a:r>
            <a:r>
              <a:rPr lang="en-US" altLang="zh-TW" dirty="0" err="1" smtClean="0"/>
              <a:t>Farahani</a:t>
            </a:r>
            <a:r>
              <a:rPr lang="en-US" altLang="zh-TW" dirty="0" smtClean="0"/>
              <a:t> et al.'s </a:t>
            </a:r>
            <a:r>
              <a:rPr lang="en-US" altLang="zh-TW" dirty="0" err="1" smtClean="0"/>
              <a:t>IoT</a:t>
            </a:r>
            <a:r>
              <a:rPr lang="en-US" altLang="zh-TW" dirty="0" smtClean="0"/>
              <a:t> trading platform and Zheng et al.'s industrial </a:t>
            </a:r>
            <a:r>
              <a:rPr lang="en-US" altLang="zh-TW" dirty="0" err="1" smtClean="0"/>
              <a:t>IoT</a:t>
            </a:r>
            <a:r>
              <a:rPr lang="en-US" altLang="zh-TW" dirty="0" smtClean="0"/>
              <a:t> system also employ IPFS and IOTA.</a:t>
            </a:r>
          </a:p>
          <a:p>
            <a:r>
              <a:rPr lang="en-US" altLang="zh-TW" dirty="0" err="1" smtClean="0"/>
              <a:t>Farahani</a:t>
            </a:r>
            <a:r>
              <a:rPr lang="en-US" altLang="zh-TW" dirty="0" smtClean="0"/>
              <a:t> et al.'s platform limits IPFS usage to only data transmission during transactions, neglecting its potential for decentralized storage. In contrast, both Zheng's and our systems maximize the use of IPFS for decentralized storage, securely storing all </a:t>
            </a:r>
            <a:r>
              <a:rPr lang="en-US" altLang="zh-TW" dirty="0" err="1" smtClean="0"/>
              <a:t>IoT</a:t>
            </a:r>
            <a:r>
              <a:rPr lang="en-US" altLang="zh-TW" dirty="0" smtClean="0"/>
              <a:t> data. This strategy promotes integrity, availability, redundancy, and reduces local storage and backup requirements.</a:t>
            </a:r>
          </a:p>
          <a:p>
            <a:r>
              <a:rPr lang="en-US" altLang="zh-TW" dirty="0" smtClean="0"/>
              <a:t>Consequently, our system, like Zheng et al.'s, fully leverages IPFS for efficient and decentralized </a:t>
            </a:r>
            <a:r>
              <a:rPr lang="en-US" altLang="zh-TW" dirty="0" err="1" smtClean="0"/>
              <a:t>IoT</a:t>
            </a:r>
            <a:r>
              <a:rPr lang="en-US" altLang="zh-TW" dirty="0" smtClean="0"/>
              <a:t> data storage.</a:t>
            </a:r>
          </a:p>
          <a:p>
            <a:r>
              <a:rPr lang="en-US" altLang="zh-TW" dirty="0" smtClean="0"/>
              <a:t>------</a:t>
            </a:r>
            <a:br>
              <a:rPr lang="en-US" altLang="zh-TW" dirty="0" smtClean="0"/>
            </a:br>
            <a:r>
              <a:rPr lang="en-US" altLang="zh-TW" dirty="0" smtClean="0"/>
              <a:t>Let's look into how </a:t>
            </a:r>
            <a:r>
              <a:rPr lang="en-US" altLang="zh-TW" dirty="0" err="1" smtClean="0"/>
              <a:t>IoT</a:t>
            </a:r>
            <a:r>
              <a:rPr lang="en-US" altLang="zh-TW" dirty="0" smtClean="0"/>
              <a:t> data is uploaded and updated in our system. We use IPFS and IOTA to ensure secure and decentralized data storage. To make a clear comparison, we'll examine the systems proposed by Zheng et al. (2020) and </a:t>
            </a:r>
            <a:r>
              <a:rPr lang="en-US" altLang="zh-TW" dirty="0" err="1" smtClean="0"/>
              <a:t>Farahani</a:t>
            </a:r>
            <a:r>
              <a:rPr lang="en-US" altLang="zh-TW" dirty="0" smtClean="0"/>
              <a:t> et al. (2022), which also use IPFS and IOTA in their solutions.</a:t>
            </a:r>
          </a:p>
          <a:p>
            <a:endParaRPr lang="en-US" altLang="zh-TW" dirty="0" smtClean="0"/>
          </a:p>
          <a:p>
            <a:r>
              <a:rPr lang="en-US" altLang="zh-TW" dirty="0" err="1" smtClean="0"/>
              <a:t>Farahani</a:t>
            </a:r>
            <a:r>
              <a:rPr lang="en-US" altLang="zh-TW" dirty="0" smtClean="0"/>
              <a:t> et al. proposed an </a:t>
            </a:r>
            <a:r>
              <a:rPr lang="en-US" altLang="zh-TW" dirty="0" err="1" smtClean="0"/>
              <a:t>IoT</a:t>
            </a:r>
            <a:r>
              <a:rPr lang="en-US" altLang="zh-TW" dirty="0" smtClean="0"/>
              <a:t> data trading platform. In their system, IPFS is mainly used as a transmission channel, with </a:t>
            </a:r>
            <a:r>
              <a:rPr lang="en-US" altLang="zh-TW" dirty="0" err="1" smtClean="0"/>
              <a:t>IoT</a:t>
            </a:r>
            <a:r>
              <a:rPr lang="en-US" altLang="zh-TW" dirty="0" smtClean="0"/>
              <a:t> data being uploaded to IPFS only during the transaction process. This approach limits the usage of IPFS for data transfer and doesn't take full advantage of its potential for decentralized storage.</a:t>
            </a:r>
          </a:p>
          <a:p>
            <a:endParaRPr lang="en-US" altLang="zh-TW" dirty="0" smtClean="0"/>
          </a:p>
          <a:p>
            <a:r>
              <a:rPr lang="en-US" altLang="zh-TW" dirty="0" smtClean="0"/>
              <a:t>Zheng et al. proposed an Industrial </a:t>
            </a:r>
            <a:r>
              <a:rPr lang="en-US" altLang="zh-TW" dirty="0" err="1" smtClean="0"/>
              <a:t>IoT</a:t>
            </a:r>
            <a:r>
              <a:rPr lang="en-US" altLang="zh-TW" dirty="0" smtClean="0"/>
              <a:t> data management system. In contrast, both Zheng’s system and our system fully utilize IPFS for decentralized data storage. All </a:t>
            </a:r>
            <a:r>
              <a:rPr lang="en-US" altLang="zh-TW" dirty="0" err="1" smtClean="0"/>
              <a:t>IoT</a:t>
            </a:r>
            <a:r>
              <a:rPr lang="en-US" altLang="zh-TW" dirty="0" smtClean="0"/>
              <a:t> data is securely stored in IPFS, ensuring integrity, availability, and redundancy. This approach not only provides a robust and scalable storage solution but also minimizes the burden of local storage and backups.</a:t>
            </a:r>
          </a:p>
          <a:p>
            <a:r>
              <a:rPr lang="en-US" altLang="zh-TW" dirty="0" smtClean="0"/>
              <a:t>As a result, our system, along with Zheng et al.'s, offers a more comprehensive use of IPFS, enabling efficient and decentralized data storage for </a:t>
            </a:r>
            <a:r>
              <a:rPr lang="en-US" altLang="zh-TW" dirty="0" err="1" smtClean="0"/>
              <a:t>IoT</a:t>
            </a:r>
            <a:r>
              <a:rPr lang="en-US" altLang="zh-TW" dirty="0" smtClean="0"/>
              <a:t> applications.</a:t>
            </a:r>
            <a:endParaRPr lang="en-US" altLang="zh-TW"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156804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As we told above</a:t>
            </a:r>
            <a:r>
              <a:rPr lang="en-US" altLang="zh-TW" baseline="0" dirty="0" smtClean="0"/>
              <a:t> these two aspects are important and necessary in such a </a:t>
            </a:r>
            <a:r>
              <a:rPr lang="en-US" altLang="zh-TW" baseline="0" dirty="0" err="1" smtClean="0"/>
              <a:t>IoT</a:t>
            </a:r>
            <a:r>
              <a:rPr lang="en-US" altLang="zh-TW" baseline="0" dirty="0" smtClean="0"/>
              <a:t> data trading, management, or sharing system.</a:t>
            </a:r>
          </a:p>
          <a:p>
            <a:r>
              <a:rPr lang="en-US" altLang="zh-TW" dirty="0" smtClean="0"/>
              <a:t>---------------------------------------------------------------------------------------------------------------------------------------------------------</a:t>
            </a:r>
          </a:p>
          <a:p>
            <a:r>
              <a:rPr lang="en-US" altLang="zh-TW" dirty="0" smtClean="0"/>
              <a:t>Our </a:t>
            </a:r>
            <a:r>
              <a:rPr lang="en-US" altLang="zh-TW" dirty="0" smtClean="0"/>
              <a:t>system, as shown in the flowchart, efficiently manages and updates </a:t>
            </a:r>
            <a:r>
              <a:rPr lang="en-US" altLang="zh-TW" dirty="0" err="1" smtClean="0"/>
              <a:t>IoT</a:t>
            </a:r>
            <a:r>
              <a:rPr lang="en-US" altLang="zh-TW" dirty="0" smtClean="0"/>
              <a:t> data </a:t>
            </a:r>
            <a:r>
              <a:rPr lang="en-US" altLang="zh-TW" dirty="0" smtClean="0"/>
              <a:t>access </a:t>
            </a:r>
            <a:r>
              <a:rPr lang="en-US" altLang="zh-TW" dirty="0" smtClean="0"/>
              <a:t>rights. In contrast to systems proposed by Zheng et al. and </a:t>
            </a:r>
            <a:r>
              <a:rPr lang="en-US" altLang="zh-TW" dirty="0" err="1" smtClean="0"/>
              <a:t>Farahani</a:t>
            </a:r>
            <a:r>
              <a:rPr lang="en-US" altLang="zh-TW" dirty="0" smtClean="0"/>
              <a:t> et al., ours includes Access Control Management and Decentralized Key Management, both absent in their solutions.</a:t>
            </a:r>
          </a:p>
          <a:p>
            <a:r>
              <a:rPr lang="en-US" altLang="zh-TW" dirty="0" smtClean="0"/>
              <a:t>Access Control Management allows data owners to control access rights, granting data access to authorized individuals only. This bolsters security and privacy. Decentralized Key Management, meanwhile, controls encryption key distribution, ensuring only authorized decryption and enhancing system security.</a:t>
            </a:r>
          </a:p>
          <a:p>
            <a:r>
              <a:rPr lang="en-US" altLang="zh-TW" dirty="0" smtClean="0"/>
              <a:t>These crucial features, lacking in Zheng et al. and </a:t>
            </a:r>
            <a:r>
              <a:rPr lang="en-US" altLang="zh-TW" dirty="0" err="1" smtClean="0"/>
              <a:t>Farahani</a:t>
            </a:r>
            <a:r>
              <a:rPr lang="en-US" altLang="zh-TW" dirty="0" smtClean="0"/>
              <a:t> et al.'s systems, are integral to our system, providing a secure, controlled framework for </a:t>
            </a:r>
            <a:r>
              <a:rPr lang="en-US" altLang="zh-TW" dirty="0" err="1" smtClean="0"/>
              <a:t>IoT</a:t>
            </a:r>
            <a:r>
              <a:rPr lang="en-US" altLang="zh-TW" dirty="0" smtClean="0"/>
              <a:t> data sharing.</a:t>
            </a:r>
          </a:p>
          <a:p>
            <a:r>
              <a:rPr lang="en-US" altLang="zh-TW" dirty="0" smtClean="0"/>
              <a:t>---</a:t>
            </a:r>
          </a:p>
          <a:p>
            <a:r>
              <a:rPr lang="en-US" altLang="zh-TW" dirty="0" smtClean="0"/>
              <a:t/>
            </a:r>
            <a:br>
              <a:rPr lang="en-US" altLang="zh-TW" dirty="0" smtClean="0"/>
            </a:br>
            <a:r>
              <a:rPr lang="en-US" altLang="zh-TW" dirty="0" smtClean="0"/>
              <a:t>Let's take a closer look at the process of Permission Updating in our system. The visual flowchart demonstrates how we can efficiently manage and update access rights for </a:t>
            </a:r>
            <a:r>
              <a:rPr lang="en-US" altLang="zh-TW" dirty="0" err="1" smtClean="0"/>
              <a:t>IoT</a:t>
            </a:r>
            <a:r>
              <a:rPr lang="en-US" altLang="zh-TW" dirty="0" smtClean="0"/>
              <a:t> data. When comparing our system to those proposed by Zheng et al. (2020) and </a:t>
            </a:r>
            <a:r>
              <a:rPr lang="en-US" altLang="zh-TW" dirty="0" err="1" smtClean="0"/>
              <a:t>Farahani</a:t>
            </a:r>
            <a:r>
              <a:rPr lang="en-US" altLang="zh-TW" dirty="0" smtClean="0"/>
              <a:t> et al. (2022), it's important to note that they lack Access Control Management and Decentralized Key Management. These components are crucial for ensuring secure and controlled access to </a:t>
            </a:r>
            <a:r>
              <a:rPr lang="en-US" altLang="zh-TW" dirty="0" err="1" smtClean="0"/>
              <a:t>IoT</a:t>
            </a:r>
            <a:r>
              <a:rPr lang="en-US" altLang="zh-TW" dirty="0" smtClean="0"/>
              <a:t> data.</a:t>
            </a:r>
          </a:p>
          <a:p>
            <a:endParaRPr lang="en-US" altLang="zh-TW" dirty="0" smtClean="0"/>
          </a:p>
          <a:p>
            <a:r>
              <a:rPr lang="en-US" altLang="zh-TW" dirty="0" smtClean="0"/>
              <a:t>Access Control Management allows data owners to define and manage access rights, ensuring that only authorized individuals or entities can access the data. This feature provides an additional layer of security and privacy. Similarly, Decentralized Key Management enables the secure distribution and management of encryption keys. It ensures that data can only be decrypted by authorized parties, enhancing the overall security of the system.</a:t>
            </a:r>
          </a:p>
          <a:p>
            <a:endParaRPr lang="en-US" altLang="zh-TW" dirty="0" smtClean="0"/>
          </a:p>
          <a:p>
            <a:r>
              <a:rPr lang="en-US" altLang="zh-TW" dirty="0" smtClean="0"/>
              <a:t>Unfortunately, these vital aspects are absent in the systems proposed by Zheng et al. (2020) and </a:t>
            </a:r>
            <a:r>
              <a:rPr lang="en-US" altLang="zh-TW" dirty="0" err="1" smtClean="0"/>
              <a:t>Farahani</a:t>
            </a:r>
            <a:r>
              <a:rPr lang="en-US" altLang="zh-TW" dirty="0" smtClean="0"/>
              <a:t> et al. (2022). In contrast, our system incorporates Access Control Management and Decentralized Key Management, providing a robust framework for secure and controlled data sharing in the </a:t>
            </a:r>
            <a:r>
              <a:rPr lang="en-US" altLang="zh-TW" dirty="0" err="1" smtClean="0"/>
              <a:t>IoT</a:t>
            </a:r>
            <a:r>
              <a:rPr lang="en-US" altLang="zh-TW" dirty="0" smtClean="0"/>
              <a:t> ecosystem.</a:t>
            </a:r>
            <a:endParaRPr lang="en-US" altLang="zh-TW"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183662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In Zheng’s System they</a:t>
            </a:r>
            <a:r>
              <a:rPr lang="en-US" altLang="zh-TW" sz="1200" b="0" i="0" kern="1200" baseline="0" dirty="0" smtClean="0">
                <a:solidFill>
                  <a:schemeClr val="tx1"/>
                </a:solidFill>
                <a:effectLst/>
                <a:latin typeface="+mn-lt"/>
                <a:ea typeface="+mn-ea"/>
                <a:cs typeface="+mn-cs"/>
              </a:rPr>
              <a:t> have already provide a searching mechanism, however there are some limitations and this method is risky. They store the </a:t>
            </a:r>
            <a:r>
              <a:rPr lang="en-US" altLang="zh-TW" sz="1200" b="0" i="0" kern="1200" baseline="0" dirty="0" err="1" smtClean="0">
                <a:solidFill>
                  <a:schemeClr val="tx1"/>
                </a:solidFill>
                <a:effectLst/>
                <a:latin typeface="+mn-lt"/>
                <a:ea typeface="+mn-ea"/>
                <a:cs typeface="+mn-cs"/>
              </a:rPr>
              <a:t>IoT</a:t>
            </a:r>
            <a:r>
              <a:rPr lang="en-US" altLang="zh-TW" sz="1200" b="0" i="0" kern="1200" baseline="0" dirty="0" smtClean="0">
                <a:solidFill>
                  <a:schemeClr val="tx1"/>
                </a:solidFill>
                <a:effectLst/>
                <a:latin typeface="+mn-lt"/>
                <a:ea typeface="+mn-ea"/>
                <a:cs typeface="+mn-cs"/>
              </a:rPr>
              <a:t> data in IPFS, and then they wrap the CID and the metadata of it into a transaction and send it to the IOTA Tangle. After that DU can search for this transaction by IOTA</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Tangle explorer, and find out the </a:t>
            </a:r>
            <a:r>
              <a:rPr lang="en-US" altLang="zh-TW" sz="1200" b="0" i="0" kern="1200" baseline="0" dirty="0" err="1" smtClean="0">
                <a:solidFill>
                  <a:schemeClr val="tx1"/>
                </a:solidFill>
                <a:effectLst/>
                <a:latin typeface="+mn-lt"/>
                <a:ea typeface="+mn-ea"/>
                <a:cs typeface="+mn-cs"/>
              </a:rPr>
              <a:t>IoT</a:t>
            </a:r>
            <a:r>
              <a:rPr lang="en-US" altLang="zh-TW" sz="1200" b="0" i="0" kern="1200" baseline="0" dirty="0" smtClean="0">
                <a:solidFill>
                  <a:schemeClr val="tx1"/>
                </a:solidFill>
                <a:effectLst/>
                <a:latin typeface="+mn-lt"/>
                <a:ea typeface="+mn-ea"/>
                <a:cs typeface="+mn-cs"/>
              </a:rPr>
              <a:t> Data in IPFS with CID. However, IOTA</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Tangle explorer only has two ways to search for the transactions. First one is to search the transaction by the transaction ID of it. Second one is we can subscribe the knowing peers to follow up their transactions.</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However, we can observed that in this two ways, we can only find the knowing DO but the DO that potentially have the </a:t>
            </a:r>
            <a:r>
              <a:rPr lang="en-US" altLang="zh-TW" sz="1200" b="0" i="0" kern="1200" baseline="0" dirty="0" err="1" smtClean="0">
                <a:solidFill>
                  <a:schemeClr val="tx1"/>
                </a:solidFill>
                <a:effectLst/>
                <a:latin typeface="+mn-lt"/>
                <a:ea typeface="+mn-ea"/>
                <a:cs typeface="+mn-cs"/>
              </a:rPr>
              <a:t>IoT</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devices that collecting the data we need. Therefore, their method fail to address the data isolation issue we told above. </a:t>
            </a:r>
            <a:br>
              <a:rPr lang="en-US" altLang="zh-TW" sz="1200" b="0" i="0" kern="1200" baseline="0" dirty="0" smtClean="0">
                <a:solidFill>
                  <a:schemeClr val="tx1"/>
                </a:solidFill>
                <a:effectLst/>
                <a:latin typeface="+mn-lt"/>
                <a:ea typeface="+mn-ea"/>
                <a:cs typeface="+mn-cs"/>
              </a:rPr>
            </a:br>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Moreover, this method is risky. Because, IOTA</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Tangle has a mechanism called ”Snapshot”. And it will clean all the zero fee transactions. The CIDs and the metadata of the </a:t>
            </a:r>
            <a:r>
              <a:rPr lang="en-US" altLang="zh-TW" sz="1200" b="0" i="0" kern="1200" baseline="0" dirty="0" err="1" smtClean="0">
                <a:solidFill>
                  <a:schemeClr val="tx1"/>
                </a:solidFill>
                <a:effectLst/>
                <a:latin typeface="+mn-lt"/>
                <a:ea typeface="+mn-ea"/>
                <a:cs typeface="+mn-cs"/>
              </a:rPr>
              <a:t>IoT</a:t>
            </a:r>
            <a:r>
              <a:rPr lang="en-US" altLang="zh-TW" sz="1200" b="0" i="0" kern="1200" baseline="0" dirty="0" smtClean="0">
                <a:solidFill>
                  <a:schemeClr val="tx1"/>
                </a:solidFill>
                <a:effectLst/>
                <a:latin typeface="+mn-lt"/>
                <a:ea typeface="+mn-ea"/>
                <a:cs typeface="+mn-cs"/>
              </a:rPr>
              <a:t> data in there method will also be wiped out.</a:t>
            </a:r>
          </a:p>
          <a:p>
            <a:endParaRPr lang="en-US" altLang="zh-TW" sz="1200" b="0" i="0" kern="1200" baseline="0" dirty="0" smtClean="0">
              <a:solidFill>
                <a:schemeClr val="tx1"/>
              </a:solidFill>
              <a:effectLst/>
              <a:latin typeface="+mn-lt"/>
              <a:ea typeface="+mn-ea"/>
              <a:cs typeface="+mn-cs"/>
            </a:endParaRPr>
          </a:p>
          <a:p>
            <a:r>
              <a:rPr lang="en-US" altLang="zh-TW" sz="1200" b="0" i="0" kern="1200" baseline="0" dirty="0" smtClean="0">
                <a:solidFill>
                  <a:schemeClr val="tx1"/>
                </a:solidFill>
                <a:effectLst/>
                <a:latin typeface="+mn-lt"/>
                <a:ea typeface="+mn-ea"/>
                <a:cs typeface="+mn-cs"/>
              </a:rPr>
              <a:t>In contrast, Our Hashtag-based Searching mechanism doesn’t has such a risk, and also we can address the data isolation issue we told above.</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3814218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a:t>
            </a:r>
            <a:r>
              <a:rPr lang="en-US" altLang="zh-TW" dirty="0" err="1" smtClean="0"/>
              <a:t>Farahani’s</a:t>
            </a:r>
            <a:r>
              <a:rPr lang="en-US" altLang="zh-TW" dirty="0" smtClean="0"/>
              <a:t> system, as we told above, they only achieve the one-to-one encrypted data-sharing ability in their system. And also as we told above, this will bear a burden on the DOs or their </a:t>
            </a:r>
            <a:r>
              <a:rPr lang="en-US" altLang="zh-TW" dirty="0" err="1" smtClean="0"/>
              <a:t>IoT</a:t>
            </a:r>
            <a:r>
              <a:rPr lang="en-US" altLang="zh-TW" dirty="0" smtClean="0"/>
              <a:t> devices. </a:t>
            </a:r>
          </a:p>
          <a:p>
            <a:endParaRPr lang="en-US" altLang="zh-TW" dirty="0" smtClean="0"/>
          </a:p>
          <a:p>
            <a:r>
              <a:rPr lang="en-US" altLang="zh-TW" dirty="0" smtClean="0"/>
              <a:t>And in Zheng’s system, they only provide a public mode in their system and didn’t provide a private mode in their system. Therefore, their system doesn’t have any encrypted data-sharing ability.</a:t>
            </a:r>
          </a:p>
          <a:p>
            <a:endParaRPr lang="en-US" altLang="zh-TW" dirty="0" smtClean="0"/>
          </a:p>
          <a:p>
            <a:r>
              <a:rPr lang="en-US" altLang="zh-TW" dirty="0" smtClean="0"/>
              <a:t>In contrast, as we told above, we provide the 1-to-Many Encrypted data-sharing ability. So that we can reduce the burden of the DO or their </a:t>
            </a:r>
            <a:r>
              <a:rPr lang="en-US" altLang="zh-TW" dirty="0" err="1" smtClean="0"/>
              <a:t>IoT</a:t>
            </a:r>
            <a:r>
              <a:rPr lang="en-US" altLang="zh-TW" dirty="0" smtClean="0"/>
              <a:t> devices.</a:t>
            </a:r>
            <a:endParaRPr lang="en-US" altLang="zh-TW"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335444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a:t>
            </a:r>
            <a:r>
              <a:rPr lang="en-US" altLang="zh-TW" baseline="0" dirty="0" smtClean="0"/>
              <a:t> is the Security Goals that we set for our system.</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And This is the threat model of our system.</a:t>
            </a: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p>
          <a:p>
            <a:r>
              <a:rPr lang="en-US" altLang="zh-TW" sz="1200" b="0" i="0" kern="1200" dirty="0" smtClean="0">
                <a:solidFill>
                  <a:schemeClr val="tx1"/>
                </a:solidFill>
                <a:effectLst/>
                <a:latin typeface="+mn-lt"/>
                <a:ea typeface="+mn-ea"/>
                <a:cs typeface="+mn-cs"/>
              </a:rPr>
              <a:t>Now</a:t>
            </a:r>
            <a:r>
              <a:rPr lang="en-US" altLang="zh-TW" sz="1200" b="0" i="0" kern="1200" dirty="0" smtClean="0">
                <a:solidFill>
                  <a:schemeClr val="tx1"/>
                </a:solidFill>
                <a:effectLst/>
                <a:latin typeface="+mn-lt"/>
                <a:ea typeface="+mn-ea"/>
                <a:cs typeface="+mn-cs"/>
              </a:rPr>
              <a:t>, let's discuss the threat model and how our system addresses these threats. In our threat model, we take into account the possibility of dishonest Data Users. We have three main threats to consider:</a:t>
            </a:r>
          </a:p>
          <a:p>
            <a:r>
              <a:rPr lang="en-US" altLang="zh-TW" sz="1200" b="0" i="0" kern="1200" dirty="0" smtClean="0">
                <a:solidFill>
                  <a:schemeClr val="tx1"/>
                </a:solidFill>
                <a:effectLst/>
                <a:latin typeface="+mn-lt"/>
                <a:ea typeface="+mn-ea"/>
                <a:cs typeface="+mn-cs"/>
              </a:rPr>
              <a:t>The first threat is unauthorized access to data. To mitigate this, we ensure all private data is encrypted with either Public Key Encryption or Fuzzy Identity-Based Encryption before it is uploaded to the IPFS.</a:t>
            </a:r>
          </a:p>
          <a:p>
            <a:r>
              <a:rPr lang="en-US" altLang="zh-TW" sz="1200" b="0" i="0" kern="1200" dirty="0" smtClean="0">
                <a:solidFill>
                  <a:schemeClr val="tx1"/>
                </a:solidFill>
                <a:effectLst/>
                <a:latin typeface="+mn-lt"/>
                <a:ea typeface="+mn-ea"/>
                <a:cs typeface="+mn-cs"/>
              </a:rPr>
              <a:t>The second threat involves unauthorized tampering with our Access Control Policy or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Our solution is to store all Access Control Policies and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on IPFS, leveraging its content-addressing feature to ensure that neither the Access Control Policy nor the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can be tampered with without authorization.</a:t>
            </a:r>
          </a:p>
          <a:p>
            <a:r>
              <a:rPr lang="en-US" altLang="zh-TW" sz="1200" b="0" i="0" kern="1200" dirty="0" smtClean="0">
                <a:solidFill>
                  <a:schemeClr val="tx1"/>
                </a:solidFill>
                <a:effectLst/>
                <a:latin typeface="+mn-lt"/>
                <a:ea typeface="+mn-ea"/>
                <a:cs typeface="+mn-cs"/>
              </a:rPr>
              <a:t>Lastly, we face potential disputes over data ownership. To counter this, all files uploaded by Data Owners are referenced using the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Name System, which contains a verifiable node private key signature and a verifiable file modification history. Additionally, although the IOTA Tangle may undergo Snapshots and wipe out 0-fee transactions, all transaction histories remain verifiable, ensuring non-repudiation and authentication.</a:t>
            </a:r>
          </a:p>
          <a:p>
            <a:r>
              <a:rPr lang="en-US" altLang="zh-TW" sz="1200" b="0" i="0" kern="1200" dirty="0" smtClean="0">
                <a:solidFill>
                  <a:schemeClr val="tx1"/>
                </a:solidFill>
                <a:effectLst/>
                <a:latin typeface="+mn-lt"/>
                <a:ea typeface="+mn-ea"/>
                <a:cs typeface="+mn-cs"/>
              </a:rPr>
              <a:t>I want to note that our system's security is based on the premise that the underlying IOTA and IPFS infrastructure is secure.</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221810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This</a:t>
            </a:r>
            <a:r>
              <a:rPr lang="en-US" altLang="zh-TW" sz="1200" b="0" i="0" kern="1200" baseline="0" dirty="0" smtClean="0">
                <a:solidFill>
                  <a:schemeClr val="tx1"/>
                </a:solidFill>
                <a:effectLst/>
                <a:latin typeface="+mn-lt"/>
                <a:ea typeface="+mn-ea"/>
                <a:cs typeface="+mn-cs"/>
              </a:rPr>
              <a:t> is the outline of my presentation.</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In </a:t>
            </a:r>
            <a:r>
              <a:rPr lang="en-US" altLang="zh-TW" sz="1200" b="0" i="0" kern="1200" dirty="0" smtClean="0">
                <a:solidFill>
                  <a:schemeClr val="tx1"/>
                </a:solidFill>
                <a:effectLst/>
                <a:latin typeface="+mn-lt"/>
                <a:ea typeface="+mn-ea"/>
                <a:cs typeface="+mn-cs"/>
              </a:rPr>
              <a:t>this slide, I will provide a brief overview of the outline, I will be covering in my presentation, including the </a:t>
            </a:r>
            <a:r>
              <a:rPr lang="en-US" altLang="zh-TW" sz="1200" dirty="0" smtClean="0">
                <a:solidFill>
                  <a:schemeClr val="tx1"/>
                </a:solidFill>
              </a:rPr>
              <a:t>Introduction, </a:t>
            </a:r>
            <a:r>
              <a:rPr lang="en-US" altLang="zh-TW" sz="1200" b="0" i="0" kern="1200" dirty="0" smtClean="0">
                <a:solidFill>
                  <a:schemeClr val="tx1"/>
                </a:solidFill>
                <a:effectLst/>
                <a:latin typeface="+mn-lt"/>
                <a:ea typeface="+mn-ea"/>
                <a:cs typeface="+mn-cs"/>
              </a:rPr>
              <a:t>preliminaries, the proposed system, discussions, and conclusions.</a:t>
            </a:r>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a:t>
            </a:r>
            <a:r>
              <a:rPr lang="en-US" altLang="zh-TW" baseline="0" dirty="0" smtClean="0"/>
              <a:t> is the countermeasures to this three threats that we showed in our threat model above.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2536673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eaLnBrk="1" fontAlgn="ctr" latinLnBrk="0" hangingPunct="1"/>
            <a:r>
              <a:rPr lang="en-US" altLang="zh-TW" sz="1200" b="0" i="0" u="none" strike="noStrike" kern="1200" dirty="0" smtClean="0">
                <a:solidFill>
                  <a:schemeClr val="tx1"/>
                </a:solidFill>
                <a:effectLst/>
                <a:latin typeface="+mn-lt"/>
                <a:ea typeface="+mn-ea"/>
                <a:cs typeface="+mn-cs"/>
              </a:rPr>
              <a:t>This is the detail version of the comparison table that we</a:t>
            </a:r>
            <a:r>
              <a:rPr lang="en-US" altLang="zh-TW" sz="1200" b="0" i="0" u="none" strike="noStrike" kern="1200" baseline="0" dirty="0" smtClean="0">
                <a:solidFill>
                  <a:schemeClr val="tx1"/>
                </a:solidFill>
                <a:effectLst/>
                <a:latin typeface="+mn-lt"/>
                <a:ea typeface="+mn-ea"/>
                <a:cs typeface="+mn-cs"/>
              </a:rPr>
              <a:t> showed above.</a:t>
            </a:r>
            <a:endParaRPr lang="zh-TW" altLang="zh-TW" sz="1200" b="0" i="0" u="none" strike="noStrike"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350233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conclusions,…</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63115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Thanks for listening!</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859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Now, let's dive into the introduction</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a:t>
            </a:fld>
            <a:endParaRPr lang="zh-TW" altLang="en-US"/>
          </a:p>
        </p:txBody>
      </p:sp>
    </p:spTree>
    <p:extLst>
      <p:ext uri="{BB962C8B-B14F-4D97-AF65-F5344CB8AC3E}">
        <p14:creationId xmlns:p14="http://schemas.microsoft.com/office/powerpoint/2010/main" val="15296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With the explosive growth of the Internet of Things (</a:t>
            </a:r>
            <a:r>
              <a:rPr lang="en-US" altLang="zh-TW" dirty="0" err="1" smtClean="0"/>
              <a:t>IoT</a:t>
            </a:r>
            <a:r>
              <a:rPr lang="en-US" altLang="zh-TW" dirty="0" smtClean="0"/>
              <a:t>) in recent years, the number of </a:t>
            </a:r>
            <a:r>
              <a:rPr lang="en-US" altLang="zh-TW" dirty="0" err="1" smtClean="0"/>
              <a:t>IoT</a:t>
            </a:r>
            <a:r>
              <a:rPr lang="en-US" altLang="zh-TW" dirty="0" smtClean="0"/>
              <a:t> devices and the amount of data they collect has significantly increased. However, This great amount of data presents several challenges. Firstly, how do we collect such a massive volume of data? There are two approaches: setting up our own </a:t>
            </a:r>
            <a:r>
              <a:rPr lang="en-US" altLang="zh-TW" dirty="0" err="1" smtClean="0"/>
              <a:t>IoT</a:t>
            </a:r>
            <a:r>
              <a:rPr lang="en-US" altLang="zh-TW" dirty="0" smtClean="0"/>
              <a:t> devices to gather the required data or requesting data-sharing or purchasing from potential data owners who already collect the data we need.</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 such a scenario, we need a data-sharing platform to facilitate this process. Our goal is to develop such a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There</a:t>
            </a:r>
            <a:r>
              <a:rPr lang="en-US" altLang="zh-TW" baseline="0" dirty="0" smtClean="0"/>
              <a:t> is a issue called data isolation in current </a:t>
            </a:r>
            <a:r>
              <a:rPr lang="en-US" altLang="zh-TW" baseline="0" dirty="0" err="1" smtClean="0"/>
              <a:t>IoT</a:t>
            </a:r>
            <a:r>
              <a:rPr lang="en-US" altLang="zh-TW" baseline="0" dirty="0" smtClean="0"/>
              <a:t> landscape,</a:t>
            </a:r>
            <a:r>
              <a:rPr lang="en-US" altLang="zh-TW" dirty="0" smtClean="0"/>
              <a:t> where large amounts of data are underutilized or redundantly collected. Therefore, we need a search system in our</a:t>
            </a:r>
            <a:r>
              <a:rPr lang="en-US" altLang="zh-TW" baseline="0" dirty="0" smtClean="0"/>
              <a:t> platform </a:t>
            </a:r>
            <a:r>
              <a:rPr lang="en-US" altLang="zh-TW" dirty="0" smtClean="0"/>
              <a:t>to help data users to find potential </a:t>
            </a:r>
            <a:r>
              <a:rPr lang="en-US" altLang="zh-TW" dirty="0" err="1" smtClean="0"/>
              <a:t>IoT</a:t>
            </a:r>
            <a:r>
              <a:rPr lang="en-US" altLang="zh-TW" dirty="0" smtClean="0"/>
              <a:t> devices that collect the desired data efficiently.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To create such a search system, the data must be stored in cloud storage. This raises a crucial concern: if we rely on traditional centralized cloud service providers, we must trust that they will not invade our data privacy or misuse our data. This gives rise to privacy and trust issues.</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30936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Hence, we believe that our data-sharing platform should have the following functionalities or capabilities.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Firstly</a:t>
            </a:r>
            <a:r>
              <a:rPr lang="en-US" altLang="zh-TW" dirty="0" smtClean="0"/>
              <a:t>, to address the data isolation issue as we told above we need a data</a:t>
            </a:r>
            <a:r>
              <a:rPr lang="en-US" altLang="zh-TW" baseline="0" dirty="0" smtClean="0"/>
              <a:t> s</a:t>
            </a:r>
            <a:r>
              <a:rPr lang="en-US" altLang="zh-TW" sz="2000" dirty="0" smtClean="0"/>
              <a:t>earching </a:t>
            </a:r>
            <a:r>
              <a:rPr lang="en-US" altLang="zh-TW" sz="2000" dirty="0" err="1" smtClean="0"/>
              <a:t>mechanism.</a:t>
            </a:r>
            <a:r>
              <a:rPr lang="en-US" altLang="zh-TW" dirty="0" err="1" smtClean="0"/>
              <a:t>Secondly</a:t>
            </a:r>
            <a:r>
              <a:rPr lang="en-US" altLang="zh-TW" dirty="0" smtClean="0"/>
              <a:t>,</a:t>
            </a:r>
            <a:r>
              <a:rPr lang="en-US" altLang="zh-TW" baseline="0" dirty="0" smtClean="0"/>
              <a:t> the cloud storage we choose should be </a:t>
            </a:r>
            <a:r>
              <a:rPr lang="en-US" altLang="zh-TW" sz="1200" baseline="0" dirty="0" smtClean="0"/>
              <a:t>d</a:t>
            </a:r>
            <a:r>
              <a:rPr lang="en-US" altLang="zh-TW" sz="1200" dirty="0" smtClean="0"/>
              <a:t>ecentralized and untrusted.</a:t>
            </a:r>
          </a:p>
          <a:p>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Moreover,</a:t>
            </a:r>
            <a:r>
              <a:rPr lang="en-US" altLang="zh-TW" baseline="0" dirty="0" smtClean="0"/>
              <a:t> </a:t>
            </a:r>
            <a:r>
              <a:rPr lang="en-US" altLang="zh-TW" dirty="0" smtClean="0"/>
              <a:t>data owner</a:t>
            </a:r>
            <a:r>
              <a:rPr lang="en-US" altLang="zh-TW" baseline="0" dirty="0" smtClean="0"/>
              <a:t> may have a lot of </a:t>
            </a:r>
            <a:r>
              <a:rPr lang="en-US" altLang="zh-TW" dirty="0" smtClean="0"/>
              <a:t> </a:t>
            </a:r>
            <a:r>
              <a:rPr lang="en-US" altLang="zh-TW" dirty="0" err="1" smtClean="0"/>
              <a:t>IoT</a:t>
            </a:r>
            <a:r>
              <a:rPr lang="en-US" altLang="zh-TW" dirty="0" smtClean="0"/>
              <a:t> devices and</a:t>
            </a:r>
            <a:r>
              <a:rPr lang="en-US" altLang="zh-TW" baseline="0" dirty="0" smtClean="0"/>
              <a:t> need to share the </a:t>
            </a:r>
            <a:r>
              <a:rPr lang="en-US" altLang="zh-TW" baseline="0" dirty="0" err="1" smtClean="0"/>
              <a:t>IoT</a:t>
            </a:r>
            <a:r>
              <a:rPr lang="en-US" altLang="zh-TW" baseline="0" dirty="0" smtClean="0"/>
              <a:t> data with a lot of DUs, and it is difficult to manage such a large number of devices, and it can bear a burden for </a:t>
            </a:r>
            <a:r>
              <a:rPr lang="en-US" altLang="zh-TW" baseline="0" dirty="0" err="1" smtClean="0"/>
              <a:t>IoT</a:t>
            </a:r>
            <a:r>
              <a:rPr lang="en-US" altLang="zh-TW" baseline="0" dirty="0" smtClean="0"/>
              <a:t> devices or DO to encrypt the </a:t>
            </a:r>
            <a:r>
              <a:rPr lang="en-US" altLang="zh-TW" baseline="0" dirty="0" err="1" smtClean="0"/>
              <a:t>IoT</a:t>
            </a:r>
            <a:r>
              <a:rPr lang="en-US" altLang="zh-TW" baseline="0" dirty="0" smtClean="0"/>
              <a:t> data for several times for every single DU. So that we need a </a:t>
            </a:r>
            <a:r>
              <a:rPr lang="en-US" altLang="zh-TW" sz="2000" baseline="0" dirty="0" smtClean="0"/>
              <a:t>d</a:t>
            </a:r>
            <a:r>
              <a:rPr lang="en-US" altLang="zh-TW" sz="2000" dirty="0" smtClean="0"/>
              <a:t>ecentralized and untrusted fine-grained access control management</a:t>
            </a:r>
            <a:r>
              <a:rPr lang="en-US" altLang="zh-TW" sz="2000" baseline="0" dirty="0" smtClean="0"/>
              <a:t> mechanism and o</a:t>
            </a:r>
            <a:r>
              <a:rPr lang="en-US" altLang="zh-TW" sz="2000" dirty="0" smtClean="0"/>
              <a:t>ne-to-many encrypted data sharing 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TW" sz="2000" dirty="0" smtClean="0"/>
          </a:p>
          <a:p>
            <a:endParaRPr lang="en-US" altLang="zh-TW"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41733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Consequently, we use Fuzzy Identity-Based Encryption (FIBE) and IOTA smart contracts to achieve fine-grained access control and management, as well as one-to-many sharing. We also use IPFS as our decentralized cloud storage and IOTA smart contracts to complete our search system.</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40204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IOTA Tangle is a </a:t>
            </a:r>
            <a:r>
              <a:rPr lang="en-US" altLang="zh-TW" dirty="0" err="1" smtClean="0"/>
              <a:t>blockchain</a:t>
            </a:r>
            <a:r>
              <a:rPr lang="en-US" altLang="zh-TW" dirty="0" smtClean="0"/>
              <a:t> liked architecture, and it is suitable for </a:t>
            </a:r>
            <a:r>
              <a:rPr lang="en-US" altLang="zh-TW" dirty="0" err="1" smtClean="0"/>
              <a:t>IoT</a:t>
            </a:r>
            <a:r>
              <a:rPr lang="en-US" altLang="zh-TW" dirty="0" smtClean="0"/>
              <a:t> landscape. And we leverage the SC of it to handle the FIBE Re-Encryption and to support the hashtag-based searching mechanism in our system. </a:t>
            </a:r>
            <a:endParaRPr lang="zh-TW" altLang="en-US"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is IPFS and IPNS, and we skip this slide.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9</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is FIBE, and the use case of our system is n=1 Fuzzy IBE. n is the threshold of FIBE. And a DO can encrypt the data file with FIBE and a set of IDs. We can call this ID set as an Access Control Policy. And n=1 means that the DU whose ID has been included in the Access Control Policy can decrypt the file. Thus, we can achieve one-to-many encrypted data-sharing ability in our system. </a:t>
            </a:r>
          </a:p>
          <a:p>
            <a:endParaRPr lang="en-US" altLang="zh-TW" dirty="0" smtClean="0"/>
          </a:p>
          <a:p>
            <a:r>
              <a:rPr lang="en-US" altLang="zh-TW" dirty="0" smtClean="0"/>
              <a:t>And we can compare the n=1 FIBE to the Traditional IBE. If we use the traditional IBE to do that, the DO needs to encrypt the data file for several times for every single DU. And it can bear a burden on DO or their </a:t>
            </a:r>
            <a:r>
              <a:rPr lang="en-US" altLang="zh-TW" dirty="0" err="1" smtClean="0"/>
              <a:t>IoT</a:t>
            </a:r>
            <a:r>
              <a:rPr lang="en-US" altLang="zh-TW" dirty="0" smtClean="0"/>
              <a:t> devices.</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348278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2023/7/16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2023/7/16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2023/7/16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2023/7/16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2023/7/16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2023/7/16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2023/7/16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7864" y="0"/>
            <a:ext cx="11025554" cy="4965419"/>
          </a:xfrm>
        </p:spPr>
        <p:txBody>
          <a:bodyPr>
            <a:normAutofit/>
          </a:bodyPr>
          <a:lstStyle/>
          <a:p>
            <a:pPr>
              <a:lnSpc>
                <a:spcPct val="150000"/>
              </a:lnSpc>
            </a:pPr>
            <a:r>
              <a:rPr lang="en-US" altLang="zh-TW" sz="4800" dirty="0">
                <a:latin typeface="Times New Roman" panose="02020603050405020304" pitchFamily="18" charset="0"/>
                <a:cs typeface="Times New Roman" panose="02020603050405020304" pitchFamily="18" charset="0"/>
              </a:rPr>
              <a:t/>
            </a:r>
            <a:br>
              <a:rPr lang="en-US" altLang="zh-TW" sz="4800" dirty="0">
                <a:latin typeface="Times New Roman" panose="02020603050405020304" pitchFamily="18" charset="0"/>
                <a:cs typeface="Times New Roman" panose="02020603050405020304" pitchFamily="18" charset="0"/>
              </a:rPr>
            </a:br>
            <a:r>
              <a:rPr lang="en-US" altLang="zh-TW" sz="3600" b="1" dirty="0" smtClean="0">
                <a:latin typeface="Times New Roman" panose="02020603050405020304" pitchFamily="18" charset="0"/>
                <a:cs typeface="Times New Roman" panose="02020603050405020304" pitchFamily="18" charset="0"/>
              </a:rPr>
              <a:t>A </a:t>
            </a:r>
            <a:r>
              <a:rPr lang="en-US" altLang="zh-TW" sz="3600" b="1" dirty="0">
                <a:latin typeface="Times New Roman" panose="02020603050405020304" pitchFamily="18" charset="0"/>
                <a:cs typeface="Times New Roman" panose="02020603050405020304" pitchFamily="18" charset="0"/>
              </a:rPr>
              <a:t>Secure and </a:t>
            </a:r>
            <a:r>
              <a:rPr lang="en-US" altLang="zh-TW" sz="3600" b="1" dirty="0" err="1">
                <a:latin typeface="Times New Roman" panose="02020603050405020304" pitchFamily="18" charset="0"/>
                <a:cs typeface="Times New Roman" panose="02020603050405020304" pitchFamily="18" charset="0"/>
              </a:rPr>
              <a:t>IoT</a:t>
            </a:r>
            <a:r>
              <a:rPr lang="en-US" altLang="zh-TW" sz="3600" b="1" dirty="0">
                <a:latin typeface="Times New Roman" panose="02020603050405020304" pitchFamily="18" charset="0"/>
                <a:cs typeface="Times New Roman" panose="02020603050405020304" pitchFamily="18" charset="0"/>
              </a:rPr>
              <a:t>-Enabled Data Sharing System Based </a:t>
            </a:r>
            <a:r>
              <a:rPr lang="en-US" altLang="zh-TW" sz="3600" b="1" dirty="0" smtClean="0">
                <a:latin typeface="Times New Roman" panose="02020603050405020304" pitchFamily="18" charset="0"/>
                <a:cs typeface="Times New Roman" panose="02020603050405020304" pitchFamily="18" charset="0"/>
              </a:rPr>
              <a:t>on IPFS </a:t>
            </a:r>
            <a:r>
              <a:rPr lang="en-US" altLang="zh-TW" sz="3600" b="1" dirty="0">
                <a:latin typeface="Times New Roman" panose="02020603050405020304" pitchFamily="18" charset="0"/>
                <a:cs typeface="Times New Roman" panose="02020603050405020304" pitchFamily="18" charset="0"/>
              </a:rPr>
              <a:t>and IOTA </a:t>
            </a:r>
            <a:r>
              <a:rPr lang="en-US" altLang="zh-TW" sz="3600" b="1" dirty="0" err="1">
                <a:latin typeface="Times New Roman" panose="02020603050405020304" pitchFamily="18" charset="0"/>
                <a:cs typeface="Times New Roman" panose="02020603050405020304" pitchFamily="18" charset="0"/>
              </a:rPr>
              <a:t>Blockchain</a:t>
            </a:r>
            <a:r>
              <a:rPr lang="en-US" altLang="zh-TW" sz="4800" b="1" dirty="0" smtClean="0">
                <a:latin typeface="Times New Roman" panose="02020603050405020304" pitchFamily="18" charset="0"/>
                <a:cs typeface="Times New Roman" panose="02020603050405020304" pitchFamily="18" charset="0"/>
              </a:rPr>
              <a:t/>
            </a:r>
            <a:br>
              <a:rPr lang="en-US" altLang="zh-TW" sz="4800" b="1" dirty="0" smtClean="0">
                <a:latin typeface="Times New Roman" panose="02020603050405020304" pitchFamily="18" charset="0"/>
                <a:cs typeface="Times New Roman" panose="02020603050405020304" pitchFamily="18" charset="0"/>
              </a:rPr>
            </a:br>
            <a:r>
              <a:rPr lang="en-US" altLang="zh-TW" sz="2400" dirty="0" smtClean="0"/>
              <a:t/>
            </a:r>
            <a:br>
              <a:rPr lang="en-US" altLang="zh-TW" sz="2400" dirty="0" smtClean="0"/>
            </a:br>
            <a:endParaRPr lang="zh-TW" altLang="en-US" sz="2400" dirty="0"/>
          </a:p>
        </p:txBody>
      </p:sp>
      <p:sp>
        <p:nvSpPr>
          <p:cNvPr id="3" name="副標題 2"/>
          <p:cNvSpPr>
            <a:spLocks noGrp="1"/>
          </p:cNvSpPr>
          <p:nvPr>
            <p:ph type="subTitle" idx="1"/>
          </p:nvPr>
        </p:nvSpPr>
        <p:spPr>
          <a:xfrm>
            <a:off x="1127864" y="4493640"/>
            <a:ext cx="10759336" cy="1397403"/>
          </a:xfrm>
        </p:spPr>
        <p:txBody>
          <a:bodyPr>
            <a:noAutofit/>
          </a:bodyPr>
          <a:lstStyle/>
          <a:p>
            <a:r>
              <a:rPr lang="en-US" altLang="zh-TW" sz="1800" b="1" dirty="0" err="1" smtClean="0"/>
              <a:t>Tse</a:t>
            </a:r>
            <a:r>
              <a:rPr lang="en-US" altLang="zh-TW" sz="1800" b="1" dirty="0" smtClean="0"/>
              <a:t>-Yang </a:t>
            </a:r>
            <a:r>
              <a:rPr lang="en-US" altLang="zh-TW" sz="1800" b="1" dirty="0"/>
              <a:t>Huang (Yuan </a:t>
            </a:r>
            <a:r>
              <a:rPr lang="en-US" altLang="zh-TW" sz="1800" b="1" dirty="0" err="1"/>
              <a:t>Ze</a:t>
            </a:r>
            <a:r>
              <a:rPr lang="en-US" altLang="zh-TW" sz="1800" b="1" dirty="0"/>
              <a:t> U</a:t>
            </a:r>
            <a:r>
              <a:rPr lang="en-US" altLang="zh-TW" sz="1800" b="1" dirty="0" smtClean="0"/>
              <a:t>.)</a:t>
            </a:r>
            <a:endParaRPr lang="en-US" altLang="zh-TW" sz="1800" b="1" dirty="0"/>
          </a:p>
          <a:p>
            <a:r>
              <a:rPr lang="en-US" altLang="zh-TW" sz="1800" b="1" dirty="0"/>
              <a:t>Joint work with Yu-Chi Chen, </a:t>
            </a:r>
            <a:r>
              <a:rPr lang="en-US" altLang="zh-TW" sz="1800" b="1" dirty="0" err="1"/>
              <a:t>Tsung</a:t>
            </a:r>
            <a:r>
              <a:rPr lang="en-US" altLang="zh-TW" sz="1800" b="1" dirty="0"/>
              <a:t>-Chen Hsieh, </a:t>
            </a:r>
            <a:r>
              <a:rPr lang="en-US" altLang="zh-TW" sz="1800" b="1" dirty="0" err="1"/>
              <a:t>Huan</a:t>
            </a:r>
            <a:r>
              <a:rPr lang="en-US" altLang="zh-TW" sz="1800" b="1" dirty="0"/>
              <a:t>-Chi Chang (Taipei Tech), </a:t>
            </a:r>
            <a:r>
              <a:rPr lang="en-US" altLang="zh-TW" sz="1800" b="1" dirty="0" err="1"/>
              <a:t>Chih-Chieh</a:t>
            </a:r>
            <a:r>
              <a:rPr lang="en-US" altLang="zh-TW" sz="1800" b="1" dirty="0"/>
              <a:t> Chang (Taiwan Tech)</a:t>
            </a:r>
            <a:endParaRPr lang="zh-TW" altLang="en-US" sz="1900" b="1" dirty="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pic>
        <p:nvPicPr>
          <p:cNvPr id="9" name="圖片 8"/>
          <p:cNvPicPr>
            <a:picLocks noChangeAspect="1"/>
          </p:cNvPicPr>
          <p:nvPr/>
        </p:nvPicPr>
        <p:blipFill rotWithShape="1">
          <a:blip r:embed="rId3" cstate="print">
            <a:extLst>
              <a:ext uri="{28A0092B-C50C-407E-A947-70E740481C1C}">
                <a14:useLocalDpi xmlns:a14="http://schemas.microsoft.com/office/drawing/2010/main" val="0"/>
              </a:ext>
            </a:extLst>
          </a:blip>
          <a:srcRect b="4788"/>
          <a:stretch/>
        </p:blipFill>
        <p:spPr>
          <a:xfrm>
            <a:off x="10515600" y="5580461"/>
            <a:ext cx="1676400" cy="715510"/>
          </a:xfrm>
          <a:prstGeom prst="rect">
            <a:avLst/>
          </a:prstGeom>
        </p:spPr>
      </p:pic>
      <p:pic>
        <p:nvPicPr>
          <p:cNvPr id="10" name="圖片 9"/>
          <p:cNvPicPr>
            <a:picLocks noChangeAspect="1"/>
          </p:cNvPicPr>
          <p:nvPr/>
        </p:nvPicPr>
        <p:blipFill rotWithShape="1">
          <a:blip r:embed="rId4">
            <a:extLst>
              <a:ext uri="{28A0092B-C50C-407E-A947-70E740481C1C}">
                <a14:useLocalDpi xmlns:a14="http://schemas.microsoft.com/office/drawing/2010/main" val="0"/>
              </a:ext>
            </a:extLst>
          </a:blip>
          <a:srcRect r="66986"/>
          <a:stretch/>
        </p:blipFill>
        <p:spPr>
          <a:xfrm>
            <a:off x="8019543" y="5537143"/>
            <a:ext cx="840334" cy="770308"/>
          </a:xfrm>
          <a:prstGeom prst="rect">
            <a:avLst/>
          </a:prstGeom>
        </p:spPr>
      </p:pic>
      <p:pic>
        <p:nvPicPr>
          <p:cNvPr id="11" name="Picture 2" descr="認識校徽- 國立臺北科技大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17500" y="5552691"/>
            <a:ext cx="982884" cy="7548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國立臺灣科技大學- 維基百科，自由的百科全書"/>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8278" y="5565760"/>
            <a:ext cx="715510" cy="71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 4"/>
          <p:cNvSpPr/>
          <p:nvPr/>
        </p:nvSpPr>
        <p:spPr>
          <a:xfrm>
            <a:off x="6134100" y="2474844"/>
            <a:ext cx="6057900" cy="3358608"/>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1154083" y="207875"/>
            <a:ext cx="10058400" cy="1450757"/>
          </a:xfrm>
        </p:spPr>
        <p:txBody>
          <a:bodyPr/>
          <a:lstStyle/>
          <a:p>
            <a:r>
              <a:rPr lang="en-US" altLang="zh-TW" dirty="0"/>
              <a:t>Fuzzy Identity-Based Encryption (FIBE)</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542925" y="1685333"/>
                <a:ext cx="8385318" cy="2837848"/>
              </a:xfrm>
            </p:spPr>
            <p:txBody>
              <a:bodyPr>
                <a:normAutofit/>
              </a:bodyPr>
              <a:lstStyle/>
              <a:p>
                <a:pPr>
                  <a:lnSpc>
                    <a:spcPct val="200000"/>
                  </a:lnSpc>
                  <a:buFont typeface="Wingdings" panose="05000000000000000000" pitchFamily="2" charset="2"/>
                  <a:buChar char="Ø"/>
                </a:pPr>
                <a:r>
                  <a:rPr lang="en-US" altLang="zh-TW" dirty="0" smtClean="0"/>
                  <a:t> </a:t>
                </a:r>
                <a:r>
                  <a:rPr lang="en-US" altLang="zh-TW" sz="2400" b="1" dirty="0"/>
                  <a:t>Access Control and </a:t>
                </a:r>
                <a:r>
                  <a:rPr lang="en-US" altLang="zh-TW" sz="2400" b="1" dirty="0" smtClean="0">
                    <a:solidFill>
                      <a:schemeClr val="accent3"/>
                    </a:solidFill>
                  </a:rPr>
                  <a:t>one-to-many encrypted</a:t>
                </a:r>
                <a:r>
                  <a:rPr lang="en-US" altLang="zh-TW" sz="2400" b="1" dirty="0" smtClean="0"/>
                  <a:t> </a:t>
                </a:r>
                <a:r>
                  <a:rPr lang="en-US" altLang="zh-TW" sz="2400" b="1" dirty="0"/>
                  <a:t>data sharing ability</a:t>
                </a:r>
                <a:r>
                  <a:rPr lang="en-US" altLang="zh-TW" sz="2400" dirty="0"/>
                  <a:t>: </a:t>
                </a:r>
              </a:p>
              <a:p>
                <a:pPr lvl="1"/>
                <a:r>
                  <a:rPr lang="en-US" altLang="zh-TW" dirty="0"/>
                  <a:t>Data owner encrypts file using a series of IDs</a:t>
                </a:r>
              </a:p>
              <a:p>
                <a:pPr lvl="1"/>
                <a:r>
                  <a:rPr lang="en-US" altLang="zh-TW" dirty="0"/>
                  <a:t>Data </a:t>
                </a:r>
                <a:r>
                  <a:rPr lang="en-US" altLang="zh-TW" dirty="0" smtClean="0"/>
                  <a:t>user </a:t>
                </a:r>
                <a:r>
                  <a:rPr lang="en-US" altLang="zh-TW" dirty="0"/>
                  <a:t>with IDs above a </a:t>
                </a:r>
                <a:r>
                  <a:rPr lang="en-US" altLang="zh-TW" dirty="0" smtClean="0"/>
                  <a:t>threshold </a:t>
                </a:r>
                <a14:m>
                  <m:oMath xmlns:m="http://schemas.openxmlformats.org/officeDocument/2006/math">
                    <m:r>
                      <a:rPr lang="en-US" altLang="zh-TW" i="1" dirty="0" smtClean="0">
                        <a:latin typeface="Cambria Math" panose="02040503050406030204" pitchFamily="18" charset="0"/>
                      </a:rPr>
                      <m:t>𝑛</m:t>
                    </m:r>
                  </m:oMath>
                </a14:m>
                <a:r>
                  <a:rPr lang="en-US" altLang="zh-TW" dirty="0" smtClean="0"/>
                  <a:t> </a:t>
                </a:r>
                <a:r>
                  <a:rPr lang="en-US" altLang="zh-TW" dirty="0"/>
                  <a:t>can decrypt </a:t>
                </a:r>
                <a:r>
                  <a:rPr lang="en-US" altLang="zh-TW" dirty="0" smtClean="0"/>
                  <a:t>files</a:t>
                </a:r>
              </a:p>
              <a:p>
                <a:pPr lvl="1"/>
                <a:r>
                  <a:rPr lang="en-US" altLang="zh-TW" dirty="0" smtClean="0"/>
                  <a:t>In </a:t>
                </a:r>
                <a:r>
                  <a:rPr lang="en-US" altLang="zh-TW" dirty="0"/>
                  <a:t>our system, we use </a:t>
                </a:r>
                <a14:m>
                  <m:oMath xmlns:m="http://schemas.openxmlformats.org/officeDocument/2006/math">
                    <m:r>
                      <a:rPr lang="en-US" altLang="zh-TW" i="1" dirty="0">
                        <a:latin typeface="Cambria Math" panose="02040503050406030204" pitchFamily="18" charset="0"/>
                      </a:rPr>
                      <m:t>𝑛</m:t>
                    </m:r>
                    <m:r>
                      <a:rPr lang="en-US" altLang="zh-TW" i="1" dirty="0">
                        <a:latin typeface="Cambria Math" panose="02040503050406030204" pitchFamily="18" charset="0"/>
                      </a:rPr>
                      <m:t> </m:t>
                    </m:r>
                  </m:oMath>
                </a14:m>
                <a:r>
                  <a:rPr lang="en-US" altLang="zh-TW" dirty="0" smtClean="0"/>
                  <a:t>= 1 </a:t>
                </a:r>
                <a:r>
                  <a:rPr lang="en-US" altLang="zh-TW" dirty="0"/>
                  <a:t>for decryption</a:t>
                </a:r>
              </a:p>
              <a:p>
                <a:pPr lvl="1">
                  <a:lnSpc>
                    <a:spcPct val="150000"/>
                  </a:lnSpc>
                </a:pPr>
                <a:endParaRPr lang="en-US" altLang="zh-TW" dirty="0"/>
              </a:p>
              <a:p>
                <a:pPr lvl="1">
                  <a:lnSpc>
                    <a:spcPct val="150000"/>
                  </a:lnSpc>
                </a:pPr>
                <a:endParaRPr lang="en-US" altLang="zh-TW" dirty="0" smtClean="0"/>
              </a:p>
              <a:p>
                <a:pPr lvl="1">
                  <a:lnSpc>
                    <a:spcPct val="150000"/>
                  </a:lnSpc>
                </a:pPr>
                <a:endParaRPr lang="en-US" altLang="zh-TW" dirty="0" smtClean="0"/>
              </a:p>
              <a:p>
                <a:pPr marL="201168" lvl="1" indent="0">
                  <a:lnSpc>
                    <a:spcPct val="150000"/>
                  </a:lnSpc>
                  <a:buNone/>
                </a:pPr>
                <a:endParaRPr lang="en-US" altLang="zh-TW" dirty="0"/>
              </a:p>
              <a:p>
                <a:pPr marL="201168" lvl="1" indent="0">
                  <a:lnSpc>
                    <a:spcPct val="150000"/>
                  </a:lnSpc>
                  <a:buNone/>
                </a:pPr>
                <a:endParaRPr lang="en-US" altLang="zh-TW"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542925" y="1685333"/>
                <a:ext cx="8385318" cy="2837848"/>
              </a:xfrm>
              <a:blipFill>
                <a:blip r:embed="rId3"/>
                <a:stretch>
                  <a:fillRect l="-1744" r="-159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DF13A71A-F478-4641-9BF7-C1F9A2D04116}" type="slidenum">
              <a:rPr lang="zh-TW" altLang="en-US" smtClean="0"/>
              <a:t>10</a:t>
            </a:fld>
            <a:endParaRPr lang="zh-TW" altLang="en-US"/>
          </a:p>
        </p:txBody>
      </p:sp>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2500263"/>
            <a:ext cx="5829300" cy="3214989"/>
          </a:xfrm>
          <a:prstGeom prst="rect">
            <a:avLst/>
          </a:prstGeom>
        </p:spPr>
      </p:pic>
      <p:sp>
        <p:nvSpPr>
          <p:cNvPr id="8" name="文字方塊 7"/>
          <p:cNvSpPr txBox="1"/>
          <p:nvPr/>
        </p:nvSpPr>
        <p:spPr>
          <a:xfrm>
            <a:off x="66675" y="5953124"/>
            <a:ext cx="12251489" cy="400110"/>
          </a:xfrm>
          <a:prstGeom prst="rect">
            <a:avLst/>
          </a:prstGeom>
          <a:noFill/>
        </p:spPr>
        <p:txBody>
          <a:bodyPr wrap="square" rtlCol="0">
            <a:spAutoFit/>
          </a:bodyPr>
          <a:lstStyle/>
          <a:p>
            <a:r>
              <a:rPr lang="en-US" altLang="zh-TW" dirty="0">
                <a:solidFill>
                  <a:srgbClr val="FF0000"/>
                </a:solidFill>
              </a:rPr>
              <a:t>Note: This ensures that any data user whose ID is included among the encrypting IDs can use their private key to decrypt the data</a:t>
            </a:r>
            <a:r>
              <a:rPr lang="en-US" altLang="zh-TW" sz="2000" dirty="0" smtClean="0">
                <a:solidFill>
                  <a:srgbClr val="FF0000"/>
                </a:solidFill>
              </a:rPr>
              <a:t>.</a:t>
            </a:r>
            <a:endParaRPr lang="en-US" altLang="zh-TW" sz="1400" dirty="0">
              <a:solidFill>
                <a:srgbClr val="FF0000"/>
              </a:solidFill>
            </a:endParaRPr>
          </a:p>
        </p:txBody>
      </p:sp>
    </p:spTree>
    <p:extLst>
      <p:ext uri="{BB962C8B-B14F-4D97-AF65-F5344CB8AC3E}">
        <p14:creationId xmlns:p14="http://schemas.microsoft.com/office/powerpoint/2010/main" val="1511917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sz="2400" dirty="0" smtClean="0"/>
              <a:t> Introduction</a:t>
            </a:r>
            <a:endParaRPr lang="en-US" altLang="zh-TW" sz="2400" dirty="0"/>
          </a:p>
          <a:p>
            <a:pPr>
              <a:lnSpc>
                <a:spcPct val="150000"/>
              </a:lnSpc>
              <a:buFont typeface="Wingdings" panose="05000000000000000000" pitchFamily="2" charset="2"/>
              <a:buChar char="Ø"/>
            </a:pPr>
            <a:r>
              <a:rPr lang="zh-TW" altLang="en-US" sz="2400" dirty="0" smtClean="0"/>
              <a:t> </a:t>
            </a:r>
            <a:r>
              <a:rPr lang="en-US" altLang="zh-TW" sz="2400" dirty="0" smtClean="0"/>
              <a:t>Preliminaries</a:t>
            </a:r>
          </a:p>
          <a:p>
            <a:pPr>
              <a:lnSpc>
                <a:spcPct val="150000"/>
              </a:lnSpc>
              <a:buFont typeface="Wingdings" panose="05000000000000000000" pitchFamily="2" charset="2"/>
              <a:buChar char="Ø"/>
            </a:pPr>
            <a:r>
              <a:rPr lang="en-US" altLang="zh-TW" sz="2400" dirty="0" smtClean="0">
                <a:solidFill>
                  <a:srgbClr val="FF0000"/>
                </a:solidFill>
              </a:rPr>
              <a:t> Proposed system</a:t>
            </a:r>
          </a:p>
          <a:p>
            <a:pPr>
              <a:lnSpc>
                <a:spcPct val="150000"/>
              </a:lnSpc>
              <a:buFont typeface="Wingdings" panose="05000000000000000000" pitchFamily="2" charset="2"/>
              <a:buChar char="Ø"/>
            </a:pPr>
            <a:r>
              <a:rPr lang="en-US" altLang="zh-TW" sz="2400" dirty="0" smtClean="0"/>
              <a:t> Discussions</a:t>
            </a:r>
          </a:p>
          <a:p>
            <a:pPr>
              <a:lnSpc>
                <a:spcPct val="150000"/>
              </a:lnSpc>
              <a:buFont typeface="Wingdings" panose="05000000000000000000" pitchFamily="2" charset="2"/>
              <a:buChar char="Ø"/>
            </a:pPr>
            <a:r>
              <a:rPr lang="en-US" altLang="zh-TW" sz="2400" dirty="0" smtClean="0"/>
              <a:t> Conclusions</a:t>
            </a:r>
            <a:endParaRPr lang="zh-TW" altLang="en-US" sz="2400" dirty="0" smtClean="0"/>
          </a:p>
          <a:p>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11</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
        <p:nvSpPr>
          <p:cNvPr id="5" name="內容版面配置區 2"/>
          <p:cNvSpPr txBox="1">
            <a:spLocks/>
          </p:cNvSpPr>
          <p:nvPr/>
        </p:nvSpPr>
        <p:spPr>
          <a:xfrm>
            <a:off x="1257300" y="222844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IOTA</a:t>
            </a:r>
            <a:r>
              <a:rPr lang="zh-TW" altLang="en-US" dirty="0" smtClean="0"/>
              <a:t> </a:t>
            </a:r>
            <a:r>
              <a:rPr lang="en-US" altLang="zh-TW" dirty="0" smtClean="0"/>
              <a:t>Smart Contract (SC)</a:t>
            </a:r>
            <a:endParaRPr lang="en-US" altLang="zh-TW" b="1" dirty="0" smtClean="0"/>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78101" y="1500015"/>
            <a:ext cx="12107965" cy="419158"/>
          </a:xfrm>
          <a:prstGeom prst="rect">
            <a:avLst/>
          </a:prstGeom>
        </p:spPr>
      </p:pic>
      <p:sp>
        <p:nvSpPr>
          <p:cNvPr id="9" name="圓角矩形 8"/>
          <p:cNvSpPr/>
          <p:nvPr/>
        </p:nvSpPr>
        <p:spPr>
          <a:xfrm>
            <a:off x="1762125" y="0"/>
            <a:ext cx="10423941" cy="63341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13</a:t>
            </a:fld>
            <a:endParaRPr lang="zh-TW" altLang="en-US"/>
          </a:p>
        </p:txBody>
      </p:sp>
      <p:sp>
        <p:nvSpPr>
          <p:cNvPr id="8" name="標題 1"/>
          <p:cNvSpPr txBox="1">
            <a:spLocks/>
          </p:cNvSpPr>
          <p:nvPr/>
        </p:nvSpPr>
        <p:spPr>
          <a:xfrm>
            <a:off x="0" y="-57135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lvl="1" algn="l" rtl="0">
              <a:lnSpc>
                <a:spcPct val="85000"/>
              </a:lnSpc>
              <a:spcBef>
                <a:spcPct val="0"/>
              </a:spcBef>
            </a:pPr>
            <a:r>
              <a:rPr lang="en-US" altLang="zh-TW" sz="2800" b="1" kern="0" dirty="0" smtClean="0">
                <a:solidFill>
                  <a:sysClr val="windowText" lastClr="000000"/>
                </a:solidFill>
                <a:latin typeface="+mj-lt"/>
                <a:cs typeface="Times New Roman" panose="02020603050405020304" pitchFamily="18" charset="0"/>
              </a:rPr>
              <a:t>System Model</a:t>
            </a:r>
            <a:r>
              <a:rPr lang="en-US" altLang="zh-TW" sz="2400" b="1" kern="0" dirty="0" smtClean="0">
                <a:solidFill>
                  <a:sysClr val="windowText" lastClr="000000"/>
                </a:solidFill>
                <a:latin typeface="+mj-lt"/>
                <a:cs typeface="Times New Roman" panose="02020603050405020304" pitchFamily="18" charset="0"/>
              </a:rPr>
              <a:t/>
            </a:r>
            <a:br>
              <a:rPr lang="en-US" altLang="zh-TW" sz="2400" b="1" kern="0" dirty="0" smtClean="0">
                <a:solidFill>
                  <a:sysClr val="windowText" lastClr="000000"/>
                </a:solidFill>
                <a:latin typeface="+mj-lt"/>
                <a:cs typeface="Times New Roman" panose="02020603050405020304" pitchFamily="18" charset="0"/>
              </a:rPr>
            </a:br>
            <a:endParaRPr lang="zh-TW" altLang="en-US" sz="3600" kern="0" dirty="0" smtClean="0">
              <a:solidFill>
                <a:sysClr val="windowText" lastClr="000000"/>
              </a:solidFill>
              <a:latin typeface="+mj-lt"/>
            </a:endParaRPr>
          </a:p>
        </p:txBody>
      </p:sp>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375" y="0"/>
            <a:ext cx="9661984" cy="6558134"/>
          </a:xfrm>
          <a:prstGeom prst="rect">
            <a:avLst/>
          </a:prstGeom>
        </p:spPr>
      </p:pic>
      <p:sp>
        <p:nvSpPr>
          <p:cNvPr id="14" name="文字方塊 13"/>
          <p:cNvSpPr txBox="1"/>
          <p:nvPr/>
        </p:nvSpPr>
        <p:spPr>
          <a:xfrm>
            <a:off x="2562225" y="4820272"/>
            <a:ext cx="2805896" cy="400110"/>
          </a:xfrm>
          <a:prstGeom prst="rect">
            <a:avLst/>
          </a:prstGeom>
          <a:noFill/>
        </p:spPr>
        <p:txBody>
          <a:bodyPr wrap="none" rtlCol="0">
            <a:spAutoFit/>
          </a:bodyPr>
          <a:lstStyle/>
          <a:p>
            <a:r>
              <a:rPr lang="en-US" altLang="zh-TW" sz="2000" dirty="0" smtClean="0">
                <a:solidFill>
                  <a:srgbClr val="FF0000"/>
                </a:solidFill>
              </a:rPr>
              <a:t>Hashtag-Based Searching</a:t>
            </a:r>
            <a:endParaRPr lang="zh-TW" altLang="en-US" sz="2000" dirty="0">
              <a:solidFill>
                <a:srgbClr val="FF0000"/>
              </a:solidFill>
            </a:endParaRPr>
          </a:p>
        </p:txBody>
      </p:sp>
      <p:sp>
        <p:nvSpPr>
          <p:cNvPr id="15" name="文字方塊 14"/>
          <p:cNvSpPr txBox="1"/>
          <p:nvPr/>
        </p:nvSpPr>
        <p:spPr>
          <a:xfrm>
            <a:off x="5943600" y="4053988"/>
            <a:ext cx="1650260" cy="400110"/>
          </a:xfrm>
          <a:prstGeom prst="rect">
            <a:avLst/>
          </a:prstGeom>
          <a:noFill/>
        </p:spPr>
        <p:txBody>
          <a:bodyPr wrap="none" rtlCol="0">
            <a:spAutoFit/>
          </a:bodyPr>
          <a:lstStyle/>
          <a:p>
            <a:r>
              <a:rPr lang="en-US" altLang="zh-TW" sz="2000" dirty="0" smtClean="0">
                <a:solidFill>
                  <a:srgbClr val="00B0F0"/>
                </a:solidFill>
              </a:rPr>
              <a:t>Re-Encryption</a:t>
            </a:r>
            <a:endParaRPr lang="zh-TW" altLang="en-US" sz="2000" dirty="0">
              <a:solidFill>
                <a:srgbClr val="00B0F0"/>
              </a:solidFill>
            </a:endParaRPr>
          </a:p>
        </p:txBody>
      </p:sp>
    </p:spTree>
    <p:extLst>
      <p:ext uri="{BB962C8B-B14F-4D97-AF65-F5344CB8AC3E}">
        <p14:creationId xmlns:p14="http://schemas.microsoft.com/office/powerpoint/2010/main" val="240003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14</a:t>
            </a:fld>
            <a:endParaRPr lang="zh-TW" altLang="en-US"/>
          </a:p>
        </p:txBody>
      </p:sp>
      <p:sp>
        <p:nvSpPr>
          <p:cNvPr id="5" name="內容版面配置區 2"/>
          <p:cNvSpPr txBox="1">
            <a:spLocks/>
          </p:cNvSpPr>
          <p:nvPr/>
        </p:nvSpPr>
        <p:spPr>
          <a:xfrm>
            <a:off x="1154083" y="1633188"/>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US" altLang="zh-TW" b="1" dirty="0" smtClean="0">
                <a:latin typeface="Times New Roman" panose="02020603050405020304" pitchFamily="18" charset="0"/>
                <a:cs typeface="Times New Roman" panose="02020603050405020304" pitchFamily="18" charset="0"/>
              </a:rPr>
              <a:t> Registering</a:t>
            </a:r>
          </a:p>
          <a:p>
            <a:pPr lvl="1">
              <a:lnSpc>
                <a:spcPct val="150000"/>
              </a:lnSpc>
              <a:buFont typeface="Arial" panose="020B0604020202020204" pitchFamily="34" charset="0"/>
              <a:buChar char="•"/>
            </a:pPr>
            <a:r>
              <a:rPr lang="en-US" altLang="zh-TW" b="1" dirty="0" smtClean="0">
                <a:latin typeface="Times New Roman" panose="02020603050405020304" pitchFamily="18" charset="0"/>
                <a:cs typeface="Times New Roman" panose="02020603050405020304" pitchFamily="18" charset="0"/>
              </a:rPr>
              <a:t> </a:t>
            </a:r>
            <a:r>
              <a:rPr lang="en-US" altLang="zh-TW" b="1" dirty="0" err="1" smtClean="0">
                <a:latin typeface="Times New Roman" panose="02020603050405020304" pitchFamily="18" charset="0"/>
                <a:cs typeface="Times New Roman" panose="02020603050405020304" pitchFamily="18" charset="0"/>
              </a:rPr>
              <a:t>IoT</a:t>
            </a:r>
            <a:r>
              <a:rPr lang="en-US" altLang="zh-TW" b="1" dirty="0" smtClean="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Device </a:t>
            </a:r>
            <a:r>
              <a:rPr lang="en-US" altLang="zh-TW" b="1" dirty="0" smtClean="0">
                <a:latin typeface="Times New Roman" panose="02020603050405020304" pitchFamily="18" charset="0"/>
                <a:cs typeface="Times New Roman" panose="02020603050405020304" pitchFamily="18" charset="0"/>
              </a:rPr>
              <a:t>Registering.</a:t>
            </a:r>
          </a:p>
          <a:p>
            <a:pPr lvl="1">
              <a:lnSpc>
                <a:spcPct val="150000"/>
              </a:lnSpc>
              <a:buFont typeface="Arial" panose="020B0604020202020204" pitchFamily="34" charset="0"/>
              <a:buChar char="•"/>
            </a:pPr>
            <a:r>
              <a:rPr lang="en-US" altLang="zh-TW" b="1" dirty="0">
                <a:solidFill>
                  <a:srgbClr val="FF0000"/>
                </a:solidFill>
                <a:latin typeface="Times New Roman" panose="02020603050405020304" pitchFamily="18" charset="0"/>
                <a:cs typeface="Times New Roman" panose="02020603050405020304" pitchFamily="18" charset="0"/>
              </a:rPr>
              <a:t> </a:t>
            </a:r>
            <a:r>
              <a:rPr lang="en-US" altLang="zh-TW" b="1" dirty="0" err="1" smtClean="0">
                <a:solidFill>
                  <a:srgbClr val="FF0000"/>
                </a:solidFill>
                <a:latin typeface="Times New Roman" panose="02020603050405020304" pitchFamily="18" charset="0"/>
                <a:cs typeface="Times New Roman" panose="02020603050405020304" pitchFamily="18" charset="0"/>
              </a:rPr>
              <a:t>IoT</a:t>
            </a:r>
            <a:r>
              <a:rPr lang="en-US" altLang="zh-TW" b="1" dirty="0" smtClean="0">
                <a:solidFill>
                  <a:srgbClr val="FF0000"/>
                </a:solidFill>
                <a:latin typeface="Times New Roman" panose="02020603050405020304" pitchFamily="18" charset="0"/>
                <a:cs typeface="Times New Roman" panose="02020603050405020304" pitchFamily="18" charset="0"/>
              </a:rPr>
              <a:t> </a:t>
            </a:r>
            <a:r>
              <a:rPr lang="en-US" altLang="zh-TW" b="1" dirty="0">
                <a:solidFill>
                  <a:srgbClr val="FF0000"/>
                </a:solidFill>
                <a:latin typeface="Times New Roman" panose="02020603050405020304" pitchFamily="18" charset="0"/>
                <a:cs typeface="Times New Roman" panose="02020603050405020304" pitchFamily="18" charset="0"/>
              </a:rPr>
              <a:t>Data Uploading or </a:t>
            </a:r>
            <a:r>
              <a:rPr lang="en-US" altLang="zh-TW" b="1" dirty="0" smtClean="0">
                <a:solidFill>
                  <a:srgbClr val="FF0000"/>
                </a:solidFill>
                <a:latin typeface="Times New Roman" panose="02020603050405020304" pitchFamily="18" charset="0"/>
                <a:cs typeface="Times New Roman" panose="02020603050405020304" pitchFamily="18" charset="0"/>
              </a:rPr>
              <a:t>Updating</a:t>
            </a:r>
          </a:p>
          <a:p>
            <a:pPr>
              <a:lnSpc>
                <a:spcPct val="150000"/>
              </a:lnSpc>
              <a:buFont typeface="Arial" panose="020B0604020202020204" pitchFamily="34" charset="0"/>
              <a:buChar char="•"/>
            </a:pPr>
            <a:r>
              <a:rPr lang="en-US" altLang="zh-TW" sz="1800" b="1" dirty="0" smtClean="0">
                <a:solidFill>
                  <a:srgbClr val="FF0000"/>
                </a:solidFill>
                <a:latin typeface="Times New Roman" panose="02020603050405020304" pitchFamily="18" charset="0"/>
                <a:cs typeface="Times New Roman" panose="02020603050405020304" pitchFamily="18" charset="0"/>
              </a:rPr>
              <a:t> </a:t>
            </a:r>
            <a:r>
              <a:rPr lang="en-US" altLang="zh-TW" b="1" dirty="0" smtClean="0">
                <a:solidFill>
                  <a:schemeClr val="tx1"/>
                </a:solidFill>
                <a:latin typeface="Times New Roman" panose="02020603050405020304" pitchFamily="18" charset="0"/>
                <a:cs typeface="Times New Roman" panose="02020603050405020304" pitchFamily="18" charset="0"/>
              </a:rPr>
              <a:t>Hashtag-based Search Mechanism</a:t>
            </a:r>
          </a:p>
          <a:p>
            <a:pPr lvl="1">
              <a:lnSpc>
                <a:spcPct val="150000"/>
              </a:lnSpc>
              <a:buFont typeface="Arial" panose="020B0604020202020204" pitchFamily="34" charset="0"/>
              <a:buChar char="•"/>
            </a:pPr>
            <a:r>
              <a:rPr lang="en-US" altLang="zh-TW" b="1" dirty="0">
                <a:solidFill>
                  <a:srgbClr val="FF0000"/>
                </a:solidFill>
                <a:latin typeface="Times New Roman" panose="02020603050405020304" pitchFamily="18" charset="0"/>
                <a:cs typeface="Times New Roman" panose="02020603050405020304" pitchFamily="18" charset="0"/>
              </a:rPr>
              <a:t>Hashtag-based </a:t>
            </a:r>
            <a:r>
              <a:rPr lang="en-US" altLang="zh-TW" b="1" dirty="0" smtClean="0">
                <a:solidFill>
                  <a:srgbClr val="FF0000"/>
                </a:solidFill>
                <a:latin typeface="Times New Roman" panose="02020603050405020304" pitchFamily="18" charset="0"/>
                <a:cs typeface="Times New Roman" panose="02020603050405020304" pitchFamily="18" charset="0"/>
              </a:rPr>
              <a:t>Searching</a:t>
            </a:r>
          </a:p>
          <a:p>
            <a:pPr>
              <a:lnSpc>
                <a:spcPct val="150000"/>
              </a:lnSpc>
              <a:buFont typeface="Arial" panose="020B0604020202020204" pitchFamily="34" charset="0"/>
              <a:buChar char="•"/>
            </a:pPr>
            <a:r>
              <a:rPr lang="zh-TW" altLang="en-US" b="1" dirty="0" smtClean="0">
                <a:latin typeface="Times New Roman" panose="02020603050405020304" pitchFamily="18" charset="0"/>
                <a:cs typeface="Times New Roman" panose="02020603050405020304" pitchFamily="18" charset="0"/>
              </a:rPr>
              <a:t> </a:t>
            </a:r>
            <a:r>
              <a:rPr lang="en-US" altLang="zh-TW" b="1" dirty="0" smtClean="0">
                <a:latin typeface="Times New Roman" panose="02020603050405020304" pitchFamily="18" charset="0"/>
                <a:cs typeface="Times New Roman" panose="02020603050405020304" pitchFamily="18" charset="0"/>
              </a:rPr>
              <a:t>Access Control Management</a:t>
            </a:r>
          </a:p>
          <a:p>
            <a:pPr lvl="1">
              <a:lnSpc>
                <a:spcPct val="150000"/>
              </a:lnSpc>
              <a:buFont typeface="Arial" panose="020B0604020202020204" pitchFamily="34" charset="0"/>
              <a:buChar char="•"/>
            </a:pPr>
            <a:r>
              <a:rPr lang="en-US" altLang="zh-TW" b="1" dirty="0" smtClean="0">
                <a:latin typeface="Times New Roman" panose="02020603050405020304" pitchFamily="18" charset="0"/>
                <a:cs typeface="Times New Roman" panose="02020603050405020304" pitchFamily="18" charset="0"/>
              </a:rPr>
              <a:t>Asking Access Rights</a:t>
            </a:r>
          </a:p>
          <a:p>
            <a:pPr lvl="1">
              <a:lnSpc>
                <a:spcPct val="150000"/>
              </a:lnSpc>
              <a:buFont typeface="Arial" panose="020B0604020202020204" pitchFamily="34" charset="0"/>
              <a:buChar char="•"/>
            </a:pPr>
            <a:r>
              <a:rPr lang="en-US" altLang="zh-TW" b="1" dirty="0" smtClean="0">
                <a:solidFill>
                  <a:srgbClr val="FF0000"/>
                </a:solidFill>
                <a:latin typeface="Times New Roman" panose="02020603050405020304" pitchFamily="18" charset="0"/>
                <a:cs typeface="Times New Roman" panose="02020603050405020304" pitchFamily="18" charset="0"/>
              </a:rPr>
              <a:t>Permission Updating</a:t>
            </a:r>
          </a:p>
          <a:p>
            <a:pPr lvl="1">
              <a:lnSpc>
                <a:spcPct val="150000"/>
              </a:lnSpc>
              <a:buFont typeface="Arial" panose="020B0604020202020204" pitchFamily="34" charset="0"/>
              <a:buChar char="•"/>
            </a:pPr>
            <a:r>
              <a:rPr lang="en-US" altLang="zh-TW" b="1" dirty="0" err="1" smtClean="0">
                <a:solidFill>
                  <a:srgbClr val="FF0000"/>
                </a:solidFill>
                <a:latin typeface="Times New Roman" panose="02020603050405020304" pitchFamily="18" charset="0"/>
                <a:cs typeface="Times New Roman" panose="02020603050405020304" pitchFamily="18" charset="0"/>
              </a:rPr>
              <a:t>IoT</a:t>
            </a:r>
            <a:r>
              <a:rPr lang="en-US" altLang="zh-TW" b="1" dirty="0">
                <a:solidFill>
                  <a:srgbClr val="FF0000"/>
                </a:solidFill>
                <a:latin typeface="Times New Roman" panose="02020603050405020304" pitchFamily="18" charset="0"/>
                <a:cs typeface="Times New Roman" panose="02020603050405020304" pitchFamily="18" charset="0"/>
              </a:rPr>
              <a:t> </a:t>
            </a:r>
            <a:r>
              <a:rPr lang="en-US" altLang="zh-TW" b="1" dirty="0" smtClean="0">
                <a:solidFill>
                  <a:srgbClr val="FF0000"/>
                </a:solidFill>
                <a:latin typeface="Times New Roman" panose="02020603050405020304" pitchFamily="18" charset="0"/>
                <a:cs typeface="Times New Roman" panose="02020603050405020304" pitchFamily="18" charset="0"/>
              </a:rPr>
              <a:t>Data Accessing</a:t>
            </a:r>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78101" y="1500015"/>
            <a:ext cx="12107965" cy="419158"/>
          </a:xfrm>
          <a:prstGeom prst="rect">
            <a:avLst/>
          </a:prstGeom>
        </p:spPr>
      </p:pic>
      <p:sp>
        <p:nvSpPr>
          <p:cNvPr id="2" name="標題 1"/>
          <p:cNvSpPr>
            <a:spLocks noGrp="1"/>
          </p:cNvSpPr>
          <p:nvPr>
            <p:ph type="title"/>
          </p:nvPr>
        </p:nvSpPr>
        <p:spPr>
          <a:xfrm>
            <a:off x="0" y="-571353"/>
            <a:ext cx="10058400" cy="1450757"/>
          </a:xfrm>
        </p:spPr>
        <p:txBody>
          <a:bodyPr>
            <a:normAutofit/>
          </a:bodyPr>
          <a:lstStyle/>
          <a:p>
            <a:pPr lvl="1" algn="l" rtl="0">
              <a:lnSpc>
                <a:spcPct val="85000"/>
              </a:lnSpc>
              <a:spcBef>
                <a:spcPct val="0"/>
              </a:spcBef>
            </a:pPr>
            <a:r>
              <a:rPr lang="en-US" altLang="zh-TW" sz="2400" b="1" dirty="0" err="1" smtClean="0">
                <a:latin typeface="+mj-lt"/>
                <a:cs typeface="Times New Roman" panose="02020603050405020304" pitchFamily="18" charset="0"/>
              </a:rPr>
              <a:t>IoT</a:t>
            </a:r>
            <a:r>
              <a:rPr lang="en-US" altLang="zh-TW" sz="2400" b="1" dirty="0" smtClean="0">
                <a:latin typeface="+mj-lt"/>
                <a:cs typeface="Times New Roman" panose="02020603050405020304" pitchFamily="18" charset="0"/>
              </a:rPr>
              <a:t> Data Uploading or Updating</a:t>
            </a:r>
            <a:br>
              <a:rPr lang="en-US" altLang="zh-TW" sz="2400" b="1" dirty="0" smtClean="0">
                <a:latin typeface="+mj-lt"/>
                <a:cs typeface="Times New Roman" panose="02020603050405020304" pitchFamily="18" charset="0"/>
              </a:rPr>
            </a:br>
            <a:endParaRPr lang="zh-TW" altLang="en-US" sz="3600" dirty="0">
              <a:latin typeface="+mj-lt"/>
            </a:endParaRPr>
          </a:p>
        </p:txBody>
      </p:sp>
      <p:pic>
        <p:nvPicPr>
          <p:cNvPr id="5" name="內容版面配置區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29725" y="-6086"/>
            <a:ext cx="9008569" cy="6356124"/>
          </a:xfr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15</a:t>
            </a:fld>
            <a:endParaRPr lang="zh-TW" altLang="en-US" dirty="0"/>
          </a:p>
        </p:txBody>
      </p:sp>
      <p:pic>
        <p:nvPicPr>
          <p:cNvPr id="8" name="圖片 7"/>
          <p:cNvPicPr>
            <a:picLocks noChangeAspect="1"/>
          </p:cNvPicPr>
          <p:nvPr/>
        </p:nvPicPr>
        <p:blipFill>
          <a:blip r:embed="rId5"/>
          <a:stretch>
            <a:fillRect/>
          </a:stretch>
        </p:blipFill>
        <p:spPr>
          <a:xfrm>
            <a:off x="3429001" y="1888246"/>
            <a:ext cx="670560" cy="227488"/>
          </a:xfrm>
          <a:prstGeom prst="rect">
            <a:avLst/>
          </a:prstGeom>
        </p:spPr>
      </p:pic>
      <p:sp>
        <p:nvSpPr>
          <p:cNvPr id="7" name="文字方塊 6"/>
          <p:cNvSpPr txBox="1"/>
          <p:nvPr/>
        </p:nvSpPr>
        <p:spPr>
          <a:xfrm>
            <a:off x="1875494" y="2200839"/>
            <a:ext cx="1372492" cy="369332"/>
          </a:xfrm>
          <a:prstGeom prst="rect">
            <a:avLst/>
          </a:prstGeom>
          <a:noFill/>
        </p:spPr>
        <p:txBody>
          <a:bodyPr wrap="none" rtlCol="0">
            <a:spAutoFit/>
          </a:bodyPr>
          <a:lstStyle/>
          <a:p>
            <a:r>
              <a:rPr lang="en-US" altLang="zh-TW" dirty="0" smtClean="0">
                <a:solidFill>
                  <a:srgbClr val="FF0000"/>
                </a:solidFill>
              </a:rPr>
              <a:t>1. Uploading</a:t>
            </a:r>
            <a:endParaRPr lang="zh-TW" altLang="en-US" dirty="0">
              <a:solidFill>
                <a:srgbClr val="FF0000"/>
              </a:solidFill>
            </a:endParaRPr>
          </a:p>
        </p:txBody>
      </p:sp>
      <p:pic>
        <p:nvPicPr>
          <p:cNvPr id="9" name="圖片 8"/>
          <p:cNvPicPr>
            <a:picLocks noChangeAspect="1"/>
          </p:cNvPicPr>
          <p:nvPr/>
        </p:nvPicPr>
        <p:blipFill>
          <a:blip r:embed="rId5"/>
          <a:stretch>
            <a:fillRect/>
          </a:stretch>
        </p:blipFill>
        <p:spPr>
          <a:xfrm>
            <a:off x="10153649" y="2265365"/>
            <a:ext cx="1190625" cy="438150"/>
          </a:xfrm>
          <a:prstGeom prst="rect">
            <a:avLst/>
          </a:prstGeom>
        </p:spPr>
      </p:pic>
      <p:pic>
        <p:nvPicPr>
          <p:cNvPr id="10" name="圖片 9"/>
          <p:cNvPicPr>
            <a:picLocks noChangeAspect="1"/>
          </p:cNvPicPr>
          <p:nvPr/>
        </p:nvPicPr>
        <p:blipFill>
          <a:blip r:embed="rId5"/>
          <a:stretch>
            <a:fillRect/>
          </a:stretch>
        </p:blipFill>
        <p:spPr>
          <a:xfrm>
            <a:off x="8945433" y="2263780"/>
            <a:ext cx="1190625" cy="438150"/>
          </a:xfrm>
          <a:prstGeom prst="rect">
            <a:avLst/>
          </a:prstGeom>
        </p:spPr>
      </p:pic>
      <p:sp>
        <p:nvSpPr>
          <p:cNvPr id="12" name="文字方塊 11"/>
          <p:cNvSpPr txBox="1"/>
          <p:nvPr/>
        </p:nvSpPr>
        <p:spPr>
          <a:xfrm>
            <a:off x="8615686" y="2404882"/>
            <a:ext cx="3490997" cy="369332"/>
          </a:xfrm>
          <a:prstGeom prst="rect">
            <a:avLst/>
          </a:prstGeom>
          <a:noFill/>
        </p:spPr>
        <p:txBody>
          <a:bodyPr wrap="square" rtlCol="0">
            <a:spAutoFit/>
          </a:bodyPr>
          <a:lstStyle/>
          <a:p>
            <a:r>
              <a:rPr lang="en-US" altLang="zh-TW" dirty="0" smtClean="0">
                <a:solidFill>
                  <a:srgbClr val="FF0000"/>
                </a:solidFill>
              </a:rPr>
              <a:t>2</a:t>
            </a:r>
            <a:r>
              <a:rPr lang="en-US" altLang="zh-TW" dirty="0">
                <a:solidFill>
                  <a:srgbClr val="FF0000"/>
                </a:solidFill>
              </a:rPr>
              <a:t>. </a:t>
            </a:r>
            <a:r>
              <a:rPr lang="en-US" altLang="zh-TW" dirty="0" smtClean="0">
                <a:solidFill>
                  <a:srgbClr val="FF0000"/>
                </a:solidFill>
              </a:rPr>
              <a:t>Sending </a:t>
            </a:r>
            <a:r>
              <a:rPr lang="en-US" altLang="zh-TW" dirty="0">
                <a:solidFill>
                  <a:srgbClr val="FF0000"/>
                </a:solidFill>
              </a:rPr>
              <a:t>Transaction to Trigger SC</a:t>
            </a:r>
            <a:endParaRPr lang="zh-TW" altLang="en-US" dirty="0">
              <a:solidFill>
                <a:srgbClr val="FF0000"/>
              </a:solidFill>
            </a:endParaRPr>
          </a:p>
        </p:txBody>
      </p:sp>
      <p:pic>
        <p:nvPicPr>
          <p:cNvPr id="14" name="圖片 13"/>
          <p:cNvPicPr>
            <a:picLocks noChangeAspect="1"/>
          </p:cNvPicPr>
          <p:nvPr/>
        </p:nvPicPr>
        <p:blipFill>
          <a:blip r:embed="rId5"/>
          <a:stretch>
            <a:fillRect/>
          </a:stretch>
        </p:blipFill>
        <p:spPr>
          <a:xfrm>
            <a:off x="8147070" y="4869337"/>
            <a:ext cx="937232" cy="344901"/>
          </a:xfrm>
          <a:prstGeom prst="rect">
            <a:avLst/>
          </a:prstGeom>
        </p:spPr>
      </p:pic>
      <p:pic>
        <p:nvPicPr>
          <p:cNvPr id="15" name="圖片 14"/>
          <p:cNvPicPr>
            <a:picLocks noChangeAspect="1"/>
          </p:cNvPicPr>
          <p:nvPr/>
        </p:nvPicPr>
        <p:blipFill>
          <a:blip r:embed="rId5"/>
          <a:stretch>
            <a:fillRect/>
          </a:stretch>
        </p:blipFill>
        <p:spPr>
          <a:xfrm>
            <a:off x="6400995" y="4700847"/>
            <a:ext cx="937232" cy="344901"/>
          </a:xfrm>
          <a:prstGeom prst="rect">
            <a:avLst/>
          </a:prstGeom>
        </p:spPr>
      </p:pic>
      <p:sp>
        <p:nvSpPr>
          <p:cNvPr id="16" name="文字方塊 15"/>
          <p:cNvSpPr txBox="1"/>
          <p:nvPr/>
        </p:nvSpPr>
        <p:spPr>
          <a:xfrm>
            <a:off x="7829123" y="4797053"/>
            <a:ext cx="1718034" cy="369332"/>
          </a:xfrm>
          <a:prstGeom prst="rect">
            <a:avLst/>
          </a:prstGeom>
          <a:noFill/>
        </p:spPr>
        <p:txBody>
          <a:bodyPr wrap="none" rtlCol="0">
            <a:spAutoFit/>
          </a:bodyPr>
          <a:lstStyle/>
          <a:p>
            <a:r>
              <a:rPr lang="en-US" altLang="zh-TW" dirty="0">
                <a:solidFill>
                  <a:srgbClr val="FF0000"/>
                </a:solidFill>
              </a:rPr>
              <a:t>4</a:t>
            </a:r>
            <a:r>
              <a:rPr lang="en-US" altLang="zh-TW" dirty="0" smtClean="0">
                <a:solidFill>
                  <a:srgbClr val="FF0000"/>
                </a:solidFill>
              </a:rPr>
              <a:t>. </a:t>
            </a:r>
            <a:r>
              <a:rPr lang="en-US" altLang="zh-TW" dirty="0">
                <a:solidFill>
                  <a:srgbClr val="FF0000"/>
                </a:solidFill>
              </a:rPr>
              <a:t>Re-Encrypting</a:t>
            </a:r>
            <a:endParaRPr lang="zh-TW" altLang="en-US" dirty="0">
              <a:solidFill>
                <a:srgbClr val="FF0000"/>
              </a:solidFill>
            </a:endParaRPr>
          </a:p>
        </p:txBody>
      </p:sp>
      <p:sp>
        <p:nvSpPr>
          <p:cNvPr id="17" name="文字方塊 16"/>
          <p:cNvSpPr txBox="1"/>
          <p:nvPr/>
        </p:nvSpPr>
        <p:spPr>
          <a:xfrm>
            <a:off x="7977589" y="3125344"/>
            <a:ext cx="1106713" cy="369332"/>
          </a:xfrm>
          <a:prstGeom prst="rect">
            <a:avLst/>
          </a:prstGeom>
          <a:noFill/>
        </p:spPr>
        <p:txBody>
          <a:bodyPr wrap="none" rtlCol="0">
            <a:spAutoFit/>
          </a:bodyPr>
          <a:lstStyle/>
          <a:p>
            <a:r>
              <a:rPr lang="en-US" altLang="zh-TW" dirty="0">
                <a:solidFill>
                  <a:srgbClr val="FF0000"/>
                </a:solidFill>
              </a:rPr>
              <a:t>3</a:t>
            </a:r>
            <a:r>
              <a:rPr lang="en-US" altLang="zh-TW" dirty="0" smtClean="0">
                <a:solidFill>
                  <a:srgbClr val="FF0000"/>
                </a:solidFill>
              </a:rPr>
              <a:t>. Getting</a:t>
            </a:r>
            <a:endParaRPr lang="zh-TW" altLang="en-US" dirty="0">
              <a:solidFill>
                <a:srgbClr val="FF0000"/>
              </a:solidFill>
            </a:endParaRPr>
          </a:p>
        </p:txBody>
      </p:sp>
      <p:sp>
        <p:nvSpPr>
          <p:cNvPr id="19" name="文字方塊 18"/>
          <p:cNvSpPr txBox="1"/>
          <p:nvPr/>
        </p:nvSpPr>
        <p:spPr>
          <a:xfrm>
            <a:off x="6211067" y="4684671"/>
            <a:ext cx="1272592" cy="369332"/>
          </a:xfrm>
          <a:prstGeom prst="rect">
            <a:avLst/>
          </a:prstGeom>
          <a:noFill/>
        </p:spPr>
        <p:txBody>
          <a:bodyPr wrap="none" rtlCol="0">
            <a:spAutoFit/>
          </a:bodyPr>
          <a:lstStyle/>
          <a:p>
            <a:r>
              <a:rPr lang="en-US" altLang="zh-TW" dirty="0" smtClean="0">
                <a:solidFill>
                  <a:srgbClr val="FF0000"/>
                </a:solidFill>
              </a:rPr>
              <a:t>5. Updating</a:t>
            </a:r>
            <a:endParaRPr lang="zh-TW" altLang="en-US" dirty="0">
              <a:solidFill>
                <a:srgbClr val="FF0000"/>
              </a:solidFill>
            </a:endParaRPr>
          </a:p>
        </p:txBody>
      </p:sp>
      <p:pic>
        <p:nvPicPr>
          <p:cNvPr id="20" name="圖片 19"/>
          <p:cNvPicPr>
            <a:picLocks noChangeAspect="1"/>
          </p:cNvPicPr>
          <p:nvPr/>
        </p:nvPicPr>
        <p:blipFill>
          <a:blip r:embed="rId6"/>
          <a:stretch>
            <a:fillRect/>
          </a:stretch>
        </p:blipFill>
        <p:spPr>
          <a:xfrm>
            <a:off x="4310062" y="1153822"/>
            <a:ext cx="542926" cy="464653"/>
          </a:xfrm>
          <a:prstGeom prst="rect">
            <a:avLst/>
          </a:prstGeom>
        </p:spPr>
      </p:pic>
      <p:pic>
        <p:nvPicPr>
          <p:cNvPr id="21" name="圖片 20"/>
          <p:cNvPicPr>
            <a:picLocks noChangeAspect="1"/>
          </p:cNvPicPr>
          <p:nvPr/>
        </p:nvPicPr>
        <p:blipFill>
          <a:blip r:embed="rId6"/>
          <a:stretch>
            <a:fillRect/>
          </a:stretch>
        </p:blipFill>
        <p:spPr>
          <a:xfrm>
            <a:off x="7706126" y="1153822"/>
            <a:ext cx="618724" cy="464653"/>
          </a:xfrm>
          <a:prstGeom prst="rect">
            <a:avLst/>
          </a:prstGeom>
        </p:spPr>
      </p:pic>
      <p:pic>
        <p:nvPicPr>
          <p:cNvPr id="22" name="圖片 21"/>
          <p:cNvPicPr>
            <a:picLocks noChangeAspect="1"/>
          </p:cNvPicPr>
          <p:nvPr/>
        </p:nvPicPr>
        <p:blipFill>
          <a:blip r:embed="rId6"/>
          <a:stretch>
            <a:fillRect/>
          </a:stretch>
        </p:blipFill>
        <p:spPr>
          <a:xfrm>
            <a:off x="6667499" y="61517"/>
            <a:ext cx="542926" cy="464653"/>
          </a:xfrm>
          <a:prstGeom prst="rect">
            <a:avLst/>
          </a:prstGeom>
        </p:spPr>
      </p:pic>
      <p:pic>
        <p:nvPicPr>
          <p:cNvPr id="23" name="圖片 22"/>
          <p:cNvPicPr>
            <a:picLocks noChangeAspect="1"/>
          </p:cNvPicPr>
          <p:nvPr/>
        </p:nvPicPr>
        <p:blipFill>
          <a:blip r:embed="rId6"/>
          <a:stretch>
            <a:fillRect/>
          </a:stretch>
        </p:blipFill>
        <p:spPr>
          <a:xfrm>
            <a:off x="4310062" y="1663700"/>
            <a:ext cx="338138" cy="241975"/>
          </a:xfrm>
          <a:prstGeom prst="rect">
            <a:avLst/>
          </a:prstGeom>
        </p:spPr>
      </p:pic>
      <p:pic>
        <p:nvPicPr>
          <p:cNvPr id="24" name="圖片 23"/>
          <p:cNvPicPr>
            <a:picLocks noChangeAspect="1"/>
          </p:cNvPicPr>
          <p:nvPr/>
        </p:nvPicPr>
        <p:blipFill>
          <a:blip r:embed="rId6"/>
          <a:stretch>
            <a:fillRect/>
          </a:stretch>
        </p:blipFill>
        <p:spPr>
          <a:xfrm>
            <a:off x="7753350" y="1677198"/>
            <a:ext cx="368320" cy="241975"/>
          </a:xfrm>
          <a:prstGeom prst="rect">
            <a:avLst/>
          </a:prstGeom>
        </p:spPr>
      </p:pic>
      <p:graphicFrame>
        <p:nvGraphicFramePr>
          <p:cNvPr id="54" name="內容版面配置區 3"/>
          <p:cNvGraphicFramePr>
            <a:graphicFrameLocks/>
          </p:cNvGraphicFramePr>
          <p:nvPr>
            <p:extLst>
              <p:ext uri="{D42A27DB-BD31-4B8C-83A1-F6EECF244321}">
                <p14:modId xmlns:p14="http://schemas.microsoft.com/office/powerpoint/2010/main" val="3632409298"/>
              </p:ext>
            </p:extLst>
          </p:nvPr>
        </p:nvGraphicFramePr>
        <p:xfrm>
          <a:off x="7026937" y="2697371"/>
          <a:ext cx="5040440" cy="3625218"/>
        </p:xfrm>
        <a:graphic>
          <a:graphicData uri="http://schemas.openxmlformats.org/drawingml/2006/table">
            <a:tbl>
              <a:tblPr>
                <a:tableStyleId>{3C2FFA5D-87B4-456A-9821-1D502468CF0F}</a:tableStyleId>
              </a:tblPr>
              <a:tblGrid>
                <a:gridCol w="1260110">
                  <a:extLst>
                    <a:ext uri="{9D8B030D-6E8A-4147-A177-3AD203B41FA5}">
                      <a16:colId xmlns:a16="http://schemas.microsoft.com/office/drawing/2014/main" val="2014027247"/>
                    </a:ext>
                  </a:extLst>
                </a:gridCol>
                <a:gridCol w="1260110">
                  <a:extLst>
                    <a:ext uri="{9D8B030D-6E8A-4147-A177-3AD203B41FA5}">
                      <a16:colId xmlns:a16="http://schemas.microsoft.com/office/drawing/2014/main" val="121753931"/>
                    </a:ext>
                  </a:extLst>
                </a:gridCol>
                <a:gridCol w="1260110">
                  <a:extLst>
                    <a:ext uri="{9D8B030D-6E8A-4147-A177-3AD203B41FA5}">
                      <a16:colId xmlns:a16="http://schemas.microsoft.com/office/drawing/2014/main" val="437709425"/>
                    </a:ext>
                  </a:extLst>
                </a:gridCol>
                <a:gridCol w="1260110">
                  <a:extLst>
                    <a:ext uri="{9D8B030D-6E8A-4147-A177-3AD203B41FA5}">
                      <a16:colId xmlns:a16="http://schemas.microsoft.com/office/drawing/2014/main" val="313909777"/>
                    </a:ext>
                  </a:extLst>
                </a:gridCol>
              </a:tblGrid>
              <a:tr h="456676">
                <a:tc>
                  <a:txBody>
                    <a:bodyPr/>
                    <a:lstStyle/>
                    <a:p>
                      <a:r>
                        <a:rPr lang="en-US" sz="1100" dirty="0"/>
                        <a:t>Aspect</a:t>
                      </a:r>
                    </a:p>
                  </a:txBody>
                  <a:tcPr marL="59562" marR="59562" marT="29779" marB="29779" anchor="ct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a:t>Farahani</a:t>
                      </a:r>
                      <a:r>
                        <a:rPr lang="en-US" sz="1100" dirty="0"/>
                        <a:t> et al. (</a:t>
                      </a:r>
                      <a:r>
                        <a:rPr lang="en-US" sz="1100" dirty="0" smtClean="0"/>
                        <a:t>2022)</a:t>
                      </a:r>
                      <a:r>
                        <a:rPr lang="en-US" altLang="zh-TW" sz="1100" dirty="0" smtClean="0"/>
                        <a:t> [Farahani22]</a:t>
                      </a:r>
                    </a:p>
                  </a:txBody>
                  <a:tcPr marL="59562" marR="59562" marT="29779" marB="29779" anchor="ctr">
                    <a:solidFill>
                      <a:schemeClr val="accent5"/>
                    </a:solidFill>
                  </a:tcPr>
                </a:tc>
                <a:tc>
                  <a:txBody>
                    <a:bodyPr/>
                    <a:lstStyle/>
                    <a:p>
                      <a:r>
                        <a:rPr lang="en-US" sz="1100" dirty="0"/>
                        <a:t>Zheng et al. (2020</a:t>
                      </a:r>
                      <a:r>
                        <a:rPr lang="en-US" sz="11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[Zheng20]</a:t>
                      </a:r>
                    </a:p>
                  </a:txBody>
                  <a:tcPr marL="59562" marR="59562" marT="29779" marB="29779" anchor="ctr">
                    <a:solidFill>
                      <a:schemeClr val="accent5"/>
                    </a:solidFill>
                  </a:tcPr>
                </a:tc>
                <a:tc>
                  <a:txBody>
                    <a:bodyPr/>
                    <a:lstStyle/>
                    <a:p>
                      <a:r>
                        <a:rPr lang="en-US" sz="1100" dirty="0"/>
                        <a:t>Our System</a:t>
                      </a:r>
                    </a:p>
                  </a:txBody>
                  <a:tcPr marL="59562" marR="59562" marT="29779" marB="29779" anchor="ctr">
                    <a:solidFill>
                      <a:schemeClr val="accent5"/>
                    </a:solidFill>
                  </a:tcPr>
                </a:tc>
                <a:extLst>
                  <a:ext uri="{0D108BD9-81ED-4DB2-BD59-A6C34878D82A}">
                    <a16:rowId xmlns:a16="http://schemas.microsoft.com/office/drawing/2014/main" val="1125622470"/>
                  </a:ext>
                </a:extLst>
              </a:tr>
              <a:tr h="559566">
                <a:tc>
                  <a:txBody>
                    <a:bodyPr/>
                    <a:lstStyle/>
                    <a:p>
                      <a:r>
                        <a:rPr lang="en-US" altLang="zh-TW" sz="1100" dirty="0" smtClean="0"/>
                        <a:t>Access Control</a:t>
                      </a:r>
                      <a:r>
                        <a:rPr lang="en-US" altLang="zh-TW" sz="1100" baseline="0" dirty="0" smtClean="0"/>
                        <a:t> Management</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86945113"/>
                  </a:ext>
                </a:extLst>
              </a:tr>
              <a:tr h="5595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sz="1100" dirty="0" smtClean="0"/>
                        <a:t>Data Storage</a:t>
                      </a:r>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428999223"/>
                  </a:ext>
                </a:extLst>
              </a:tr>
              <a:tr h="391697">
                <a:tc>
                  <a:txBody>
                    <a:bodyPr/>
                    <a:lstStyle/>
                    <a:p>
                      <a:r>
                        <a:rPr lang="en-US" sz="1100" dirty="0"/>
                        <a:t>Data </a:t>
                      </a:r>
                      <a:r>
                        <a:rPr lang="en-US" sz="1100" dirty="0" smtClean="0"/>
                        <a:t>Searching</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3365623264"/>
                  </a:ext>
                </a:extLst>
              </a:tr>
              <a:tr h="544381">
                <a:tc>
                  <a:txBody>
                    <a:bodyPr/>
                    <a:lstStyle/>
                    <a:p>
                      <a:r>
                        <a:rPr lang="en-US" altLang="zh-TW" sz="1100" dirty="0" smtClean="0"/>
                        <a:t>Reducing Local Storage Overhead</a:t>
                      </a:r>
                      <a:endParaRPr lang="en-US" altLang="zh-TW"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848011280"/>
                  </a:ext>
                </a:extLst>
              </a:tr>
              <a:tr h="544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altLang="zh-TW" sz="1100" dirty="0" smtClean="0"/>
                        <a:t>Key Management</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04471251"/>
                  </a:ext>
                </a:extLst>
              </a:tr>
              <a:tr h="568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1-to-Many</a:t>
                      </a:r>
                      <a:r>
                        <a:rPr lang="en-US" altLang="zh-TW" sz="1100" baseline="0" dirty="0" smtClean="0"/>
                        <a:t> </a:t>
                      </a:r>
                      <a:r>
                        <a:rPr lang="en-US" altLang="zh-TW" sz="1100" dirty="0" smtClean="0"/>
                        <a:t>Encrypted</a:t>
                      </a:r>
                      <a:r>
                        <a:rPr lang="en-US" altLang="zh-TW" sz="1100" baseline="0" dirty="0" smtClean="0"/>
                        <a:t> Data Sharing</a:t>
                      </a:r>
                      <a:endParaRPr lang="en-US" altLang="zh-TW" sz="1100" dirty="0" smtClean="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61" y="3376706"/>
            <a:ext cx="141044" cy="139073"/>
          </a:xfrm>
          <a:prstGeom prst="rect">
            <a:avLst/>
          </a:prstGeom>
        </p:spPr>
      </p:pic>
      <p:pic>
        <p:nvPicPr>
          <p:cNvPr id="56" name="圖片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35076" y="3390812"/>
            <a:ext cx="125746" cy="123992"/>
          </a:xfrm>
          <a:prstGeom prst="rect">
            <a:avLst/>
          </a:prstGeom>
        </p:spPr>
      </p:pic>
      <p:pic>
        <p:nvPicPr>
          <p:cNvPr id="57" name="圖片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0238" y="3414657"/>
            <a:ext cx="125746" cy="123992"/>
          </a:xfrm>
          <a:prstGeom prst="rect">
            <a:avLst/>
          </a:prstGeom>
        </p:spPr>
      </p:pic>
      <p:pic>
        <p:nvPicPr>
          <p:cNvPr id="58" name="圖片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38676" y="3954260"/>
            <a:ext cx="141044" cy="139073"/>
          </a:xfrm>
          <a:prstGeom prst="rect">
            <a:avLst/>
          </a:prstGeom>
        </p:spPr>
      </p:pic>
      <p:pic>
        <p:nvPicPr>
          <p:cNvPr id="59" name="圖片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6130" y="3965926"/>
            <a:ext cx="125746" cy="123992"/>
          </a:xfrm>
          <a:prstGeom prst="rect">
            <a:avLst/>
          </a:prstGeom>
        </p:spPr>
      </p:pic>
      <p:pic>
        <p:nvPicPr>
          <p:cNvPr id="60" name="圖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3933501"/>
            <a:ext cx="141044" cy="139073"/>
          </a:xfrm>
          <a:prstGeom prst="rect">
            <a:avLst/>
          </a:prstGeom>
        </p:spPr>
      </p:pic>
      <p:pic>
        <p:nvPicPr>
          <p:cNvPr id="61" name="圖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6130" y="4432972"/>
            <a:ext cx="125746" cy="123992"/>
          </a:xfrm>
          <a:prstGeom prst="rect">
            <a:avLst/>
          </a:prstGeom>
        </p:spPr>
      </p:pic>
      <p:grpSp>
        <p:nvGrpSpPr>
          <p:cNvPr id="62" name="群組 61"/>
          <p:cNvGrpSpPr/>
          <p:nvPr/>
        </p:nvGrpSpPr>
        <p:grpSpPr>
          <a:xfrm>
            <a:off x="10135076" y="4385103"/>
            <a:ext cx="158009" cy="156055"/>
            <a:chOff x="10077643" y="5991967"/>
            <a:chExt cx="199879" cy="199879"/>
          </a:xfrm>
        </p:grpSpPr>
        <p:pic>
          <p:nvPicPr>
            <p:cNvPr id="63" name="圖片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5" name="圖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61" y="4410825"/>
            <a:ext cx="141044" cy="139073"/>
          </a:xfrm>
          <a:prstGeom prst="rect">
            <a:avLst/>
          </a:prstGeom>
        </p:spPr>
      </p:pic>
      <p:pic>
        <p:nvPicPr>
          <p:cNvPr id="66" name="圖片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7117" y="4881638"/>
            <a:ext cx="141044" cy="139073"/>
          </a:xfrm>
          <a:prstGeom prst="rect">
            <a:avLst/>
          </a:prstGeom>
        </p:spPr>
      </p:pic>
      <p:pic>
        <p:nvPicPr>
          <p:cNvPr id="67" name="圖片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8748" y="5412316"/>
            <a:ext cx="125746" cy="123992"/>
          </a:xfrm>
          <a:prstGeom prst="rect">
            <a:avLst/>
          </a:prstGeom>
        </p:spPr>
      </p:pic>
      <p:pic>
        <p:nvPicPr>
          <p:cNvPr id="68" name="圖片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52041" y="5396906"/>
            <a:ext cx="125746" cy="123992"/>
          </a:xfrm>
          <a:prstGeom prst="rect">
            <a:avLst/>
          </a:prstGeom>
        </p:spPr>
      </p:pic>
      <p:pic>
        <p:nvPicPr>
          <p:cNvPr id="69" name="圖片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5437188"/>
            <a:ext cx="141044" cy="139073"/>
          </a:xfrm>
          <a:prstGeom prst="rect">
            <a:avLst/>
          </a:prstGeom>
        </p:spPr>
      </p:pic>
      <p:pic>
        <p:nvPicPr>
          <p:cNvPr id="70" name="圖片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5978813"/>
            <a:ext cx="141044" cy="139073"/>
          </a:xfrm>
          <a:prstGeom prst="rect">
            <a:avLst/>
          </a:prstGeom>
        </p:spPr>
      </p:pic>
      <p:grpSp>
        <p:nvGrpSpPr>
          <p:cNvPr id="71" name="群組 70"/>
          <p:cNvGrpSpPr/>
          <p:nvPr/>
        </p:nvGrpSpPr>
        <p:grpSpPr>
          <a:xfrm>
            <a:off x="8816254" y="5955347"/>
            <a:ext cx="165497" cy="174564"/>
            <a:chOff x="10077643" y="5991967"/>
            <a:chExt cx="199879" cy="199879"/>
          </a:xfrm>
        </p:grpSpPr>
        <p:pic>
          <p:nvPicPr>
            <p:cNvPr id="72" name="圖片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3" name="直線接點 7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4" name="圖片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3383" y="5993894"/>
            <a:ext cx="125746" cy="123992"/>
          </a:xfrm>
          <a:prstGeom prst="rect">
            <a:avLst/>
          </a:prstGeom>
        </p:spPr>
      </p:pic>
      <p:pic>
        <p:nvPicPr>
          <p:cNvPr id="75" name="圖片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8748" y="4911269"/>
            <a:ext cx="125746" cy="123992"/>
          </a:xfrm>
          <a:prstGeom prst="rect">
            <a:avLst/>
          </a:prstGeom>
        </p:spPr>
      </p:pic>
      <p:pic>
        <p:nvPicPr>
          <p:cNvPr id="76" name="圖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52041" y="4863354"/>
            <a:ext cx="141044" cy="139073"/>
          </a:xfrm>
          <a:prstGeom prst="rect">
            <a:avLst/>
          </a:prstGeom>
        </p:spPr>
      </p:pic>
      <p:pic>
        <p:nvPicPr>
          <p:cNvPr id="77" name="圖片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1909635" y="3532171"/>
            <a:ext cx="298108" cy="303948"/>
          </a:xfrm>
          <a:prstGeom prst="rect">
            <a:avLst/>
          </a:prstGeom>
        </p:spPr>
      </p:pic>
      <p:pic>
        <p:nvPicPr>
          <p:cNvPr id="78" name="圖片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1909636" y="4527777"/>
            <a:ext cx="298108" cy="303948"/>
          </a:xfrm>
          <a:prstGeom prst="rect">
            <a:avLst/>
          </a:prstGeom>
        </p:spPr>
      </p:pic>
      <p:pic>
        <p:nvPicPr>
          <p:cNvPr id="79" name="圖片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0661714" y="4504243"/>
            <a:ext cx="298108" cy="303948"/>
          </a:xfrm>
          <a:prstGeom prst="rect">
            <a:avLst/>
          </a:prstGeom>
        </p:spPr>
      </p:pic>
      <p:pic>
        <p:nvPicPr>
          <p:cNvPr id="80" name="圖片 7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0661713" y="3545732"/>
            <a:ext cx="298108" cy="303948"/>
          </a:xfrm>
          <a:prstGeom prst="rect">
            <a:avLst/>
          </a:prstGeom>
        </p:spPr>
      </p:pic>
      <p:sp>
        <p:nvSpPr>
          <p:cNvPr id="81" name="矩形 80"/>
          <p:cNvSpPr/>
          <p:nvPr/>
        </p:nvSpPr>
        <p:spPr>
          <a:xfrm>
            <a:off x="-26499" y="6336022"/>
            <a:ext cx="10770699" cy="261610"/>
          </a:xfrm>
          <a:prstGeom prst="rect">
            <a:avLst/>
          </a:prstGeom>
        </p:spPr>
        <p:txBody>
          <a:bodyPr wrap="square">
            <a:spAutoFit/>
          </a:bodyPr>
          <a:lstStyle/>
          <a:p>
            <a:r>
              <a:rPr lang="en-US" altLang="zh-TW" sz="1050" dirty="0"/>
              <a:t>[</a:t>
            </a:r>
            <a:r>
              <a:rPr lang="en-US" altLang="zh-TW" sz="1050" dirty="0" smtClean="0"/>
              <a:t>Farahani22] </a:t>
            </a:r>
            <a:r>
              <a:rPr lang="en-US" altLang="zh-TW" sz="1050" dirty="0" err="1" smtClean="0"/>
              <a:t>Hadi</a:t>
            </a:r>
            <a:r>
              <a:rPr lang="en-US" altLang="zh-TW" sz="1050" dirty="0" smtClean="0"/>
              <a:t> </a:t>
            </a:r>
            <a:r>
              <a:rPr lang="en-US" altLang="zh-TW" sz="1050" dirty="0" err="1"/>
              <a:t>Farahani</a:t>
            </a:r>
            <a:r>
              <a:rPr lang="en-US" altLang="zh-TW" sz="1050" dirty="0"/>
              <a:t> and Hamid Reza </a:t>
            </a:r>
            <a:r>
              <a:rPr lang="en-US" altLang="zh-TW" sz="1050" dirty="0" err="1"/>
              <a:t>Shahriari</a:t>
            </a:r>
            <a:r>
              <a:rPr lang="en-US" altLang="zh-TW" sz="1050" dirty="0"/>
              <a:t>. 2022. A Privacy Preserving </a:t>
            </a:r>
            <a:r>
              <a:rPr lang="en-US" altLang="zh-TW" sz="1050" dirty="0" err="1"/>
              <a:t>IoT</a:t>
            </a:r>
            <a:r>
              <a:rPr lang="en-US" altLang="zh-TW" sz="1050" dirty="0"/>
              <a:t> Data Marketplace Using IOTA Smart Contracts. </a:t>
            </a:r>
            <a:r>
              <a:rPr lang="en-US" altLang="zh-TW" sz="1050" dirty="0" err="1"/>
              <a:t>arXiv</a:t>
            </a:r>
            <a:r>
              <a:rPr lang="en-US" altLang="zh-TW" sz="1050" dirty="0"/>
              <a:t> preprint arXiv:2210.04733 (2022). </a:t>
            </a:r>
            <a:endParaRPr lang="zh-TW" altLang="en-US" sz="1050" dirty="0"/>
          </a:p>
        </p:txBody>
      </p:sp>
      <p:sp>
        <p:nvSpPr>
          <p:cNvPr id="82" name="矩形 81"/>
          <p:cNvSpPr/>
          <p:nvPr/>
        </p:nvSpPr>
        <p:spPr>
          <a:xfrm>
            <a:off x="-26499" y="6502384"/>
            <a:ext cx="10961199" cy="415498"/>
          </a:xfrm>
          <a:prstGeom prst="rect">
            <a:avLst/>
          </a:prstGeom>
        </p:spPr>
        <p:txBody>
          <a:bodyPr wrap="square">
            <a:spAutoFit/>
          </a:bodyPr>
          <a:lstStyle/>
          <a:p>
            <a:r>
              <a:rPr lang="en-US" altLang="zh-TW" sz="1050" dirty="0"/>
              <a:t>[</a:t>
            </a:r>
            <a:r>
              <a:rPr lang="en-US" altLang="zh-TW" sz="1050" dirty="0" smtClean="0"/>
              <a:t>Zheng20]</a:t>
            </a:r>
            <a:r>
              <a:rPr lang="zh-TW" altLang="en-US" sz="1050" dirty="0" smtClean="0"/>
              <a:t> </a:t>
            </a:r>
            <a:r>
              <a:rPr lang="en-US" altLang="zh-TW" sz="1050" dirty="0" err="1" smtClean="0"/>
              <a:t>Xiaochen</a:t>
            </a:r>
            <a:r>
              <a:rPr lang="en-US" altLang="zh-TW" sz="1050" dirty="0" smtClean="0"/>
              <a:t> </a:t>
            </a:r>
            <a:r>
              <a:rPr lang="en-US" altLang="zh-TW" sz="1050" dirty="0"/>
              <a:t>Zheng, </a:t>
            </a:r>
            <a:r>
              <a:rPr lang="en-US" altLang="zh-TW" sz="1050" dirty="0" err="1"/>
              <a:t>Jinzhi</a:t>
            </a:r>
            <a:r>
              <a:rPr lang="en-US" altLang="zh-TW" sz="1050" dirty="0"/>
              <a:t> Lu, </a:t>
            </a:r>
            <a:r>
              <a:rPr lang="en-US" altLang="zh-TW" sz="1050" dirty="0" err="1"/>
              <a:t>Shengjing</a:t>
            </a:r>
            <a:r>
              <a:rPr lang="en-US" altLang="zh-TW" sz="1050" dirty="0"/>
              <a:t> Sun, and Dimitris </a:t>
            </a:r>
            <a:r>
              <a:rPr lang="en-US" altLang="zh-TW" sz="1050" dirty="0" err="1"/>
              <a:t>Kiritsis</a:t>
            </a:r>
            <a:r>
              <a:rPr lang="en-US" altLang="zh-TW" sz="1050" dirty="0"/>
              <a:t>. 2020. </a:t>
            </a:r>
            <a:r>
              <a:rPr lang="en-US" altLang="zh-TW" sz="1050" dirty="0" smtClean="0"/>
              <a:t>Decentralized </a:t>
            </a:r>
            <a:r>
              <a:rPr lang="en-US" altLang="zh-TW" sz="1050" dirty="0"/>
              <a:t>industrial </a:t>
            </a:r>
            <a:r>
              <a:rPr lang="en-US" altLang="zh-TW" sz="1050" dirty="0" err="1"/>
              <a:t>IoT</a:t>
            </a:r>
            <a:r>
              <a:rPr lang="en-US" altLang="zh-TW" sz="1050" dirty="0"/>
              <a:t> data management based on </a:t>
            </a:r>
            <a:r>
              <a:rPr lang="en-US" altLang="zh-TW" sz="1050" dirty="0" err="1"/>
              <a:t>blockchain</a:t>
            </a:r>
            <a:r>
              <a:rPr lang="en-US" altLang="zh-TW" sz="1050" dirty="0"/>
              <a:t> and IPFS. In Advances in Production Management Systems. Towards Smart and Digital Manufacturing: IFIP WG 5.7 International Conference, APMS 2020, Novi Sad, Serbia, August 30– September 3, 2020, Proceedings, Part II. Springer, 222–229.</a:t>
            </a:r>
            <a:endParaRPr lang="zh-TW" altLang="en-US" sz="1050" dirty="0"/>
          </a:p>
        </p:txBody>
      </p:sp>
    </p:spTree>
    <p:extLst>
      <p:ext uri="{BB962C8B-B14F-4D97-AF65-F5344CB8AC3E}">
        <p14:creationId xmlns:p14="http://schemas.microsoft.com/office/powerpoint/2010/main" val="40714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par>
                                <p:cTn id="50" presetID="10"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10"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par>
                                <p:cTn id="62" presetID="10" presetClass="entr" presetSubtype="0" fill="hold"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fade">
                                      <p:cBhvr>
                                        <p:cTn id="64" dur="500"/>
                                        <p:tgtEl>
                                          <p:spTgt spid="65"/>
                                        </p:tgtEl>
                                      </p:cBhvr>
                                    </p:animEffect>
                                  </p:childTnLst>
                                </p:cTn>
                              </p:par>
                              <p:par>
                                <p:cTn id="65" presetID="10"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500"/>
                                        <p:tgtEl>
                                          <p:spTgt spid="66"/>
                                        </p:tgtEl>
                                      </p:cBhvr>
                                    </p:animEffect>
                                  </p:childTnLst>
                                </p:cTn>
                              </p:par>
                              <p:par>
                                <p:cTn id="68" presetID="10" presetClass="entr" presetSubtype="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par>
                                <p:cTn id="71" presetID="10" presetClass="entr" presetSubtype="0" fill="hold" nodeType="with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par>
                                <p:cTn id="74" presetID="10" presetClass="entr" presetSubtype="0" fill="hold"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par>
                                <p:cTn id="80" presetID="10" presetClass="entr" presetSubtype="0" fill="hold" nodeType="with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500"/>
                                        <p:tgtEl>
                                          <p:spTgt spid="71"/>
                                        </p:tgtEl>
                                      </p:cBhvr>
                                    </p:animEffect>
                                  </p:childTnLst>
                                </p:cTn>
                              </p:par>
                              <p:par>
                                <p:cTn id="83" presetID="10" presetClass="entr" presetSubtype="0" fill="hold" nodeType="with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par>
                                <p:cTn id="86" presetID="10" presetClass="entr" presetSubtype="0" fill="hold" nodeType="with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fade">
                                      <p:cBhvr>
                                        <p:cTn id="88" dur="500"/>
                                        <p:tgtEl>
                                          <p:spTgt spid="75"/>
                                        </p:tgtEl>
                                      </p:cBhvr>
                                    </p:animEffect>
                                  </p:childTnLst>
                                </p:cTn>
                              </p:par>
                              <p:par>
                                <p:cTn id="89" presetID="10"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nodeType="with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fade">
                                      <p:cBhvr>
                                        <p:cTn id="99" dur="500"/>
                                        <p:tgtEl>
                                          <p:spTgt spid="78"/>
                                        </p:tgtEl>
                                      </p:cBhvr>
                                    </p:animEffect>
                                  </p:childTnLst>
                                </p:cTn>
                              </p:par>
                              <p:par>
                                <p:cTn id="100" presetID="10" presetClass="entr" presetSubtype="0" fill="hold" nodeType="withEffect">
                                  <p:stCondLst>
                                    <p:cond delay="0"/>
                                  </p:stCondLst>
                                  <p:childTnLst>
                                    <p:set>
                                      <p:cBhvr>
                                        <p:cTn id="101" dur="1" fill="hold">
                                          <p:stCondLst>
                                            <p:cond delay="0"/>
                                          </p:stCondLst>
                                        </p:cTn>
                                        <p:tgtEl>
                                          <p:spTgt spid="79"/>
                                        </p:tgtEl>
                                        <p:attrNameLst>
                                          <p:attrName>style.visibility</p:attrName>
                                        </p:attrNameLst>
                                      </p:cBhvr>
                                      <p:to>
                                        <p:strVal val="visible"/>
                                      </p:to>
                                    </p:set>
                                    <p:animEffect transition="in" filter="fade">
                                      <p:cBhvr>
                                        <p:cTn id="102" dur="500"/>
                                        <p:tgtEl>
                                          <p:spTgt spid="79"/>
                                        </p:tgtEl>
                                      </p:cBhvr>
                                    </p:animEffect>
                                  </p:childTnLst>
                                </p:cTn>
                              </p:par>
                              <p:par>
                                <p:cTn id="103" presetID="10" presetClass="entr" presetSubtype="0" fill="hold" nodeType="withEffect">
                                  <p:stCondLst>
                                    <p:cond delay="0"/>
                                  </p:stCondLst>
                                  <p:childTnLst>
                                    <p:set>
                                      <p:cBhvr>
                                        <p:cTn id="104" dur="1" fill="hold">
                                          <p:stCondLst>
                                            <p:cond delay="0"/>
                                          </p:stCondLst>
                                        </p:cTn>
                                        <p:tgtEl>
                                          <p:spTgt spid="80"/>
                                        </p:tgtEl>
                                        <p:attrNameLst>
                                          <p:attrName>style.visibility</p:attrName>
                                        </p:attrNameLst>
                                      </p:cBhvr>
                                      <p:to>
                                        <p:strVal val="visible"/>
                                      </p:to>
                                    </p:set>
                                    <p:animEffect transition="in" filter="fade">
                                      <p:cBhvr>
                                        <p:cTn id="10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78101" y="1500015"/>
            <a:ext cx="12107965" cy="419158"/>
          </a:xfrm>
          <a:prstGeom prst="rect">
            <a:avLst/>
          </a:prstGeom>
        </p:spPr>
      </p:pic>
      <p:sp>
        <p:nvSpPr>
          <p:cNvPr id="7" name="標題 1"/>
          <p:cNvSpPr>
            <a:spLocks noGrp="1"/>
          </p:cNvSpPr>
          <p:nvPr>
            <p:ph type="title"/>
          </p:nvPr>
        </p:nvSpPr>
        <p:spPr>
          <a:xfrm>
            <a:off x="0" y="-571353"/>
            <a:ext cx="10058400" cy="1450757"/>
          </a:xfrm>
        </p:spPr>
        <p:txBody>
          <a:bodyPr>
            <a:normAutofit/>
          </a:bodyPr>
          <a:lstStyle/>
          <a:p>
            <a:pPr lvl="1" algn="l" rtl="0">
              <a:lnSpc>
                <a:spcPct val="85000"/>
              </a:lnSpc>
              <a:spcBef>
                <a:spcPct val="0"/>
              </a:spcBef>
            </a:pPr>
            <a:r>
              <a:rPr lang="en-US" altLang="zh-TW" sz="2400" b="1" dirty="0" smtClean="0">
                <a:latin typeface="+mj-lt"/>
                <a:cs typeface="Times New Roman" panose="02020603050405020304" pitchFamily="18" charset="0"/>
              </a:rPr>
              <a:t>Permission Updating</a:t>
            </a:r>
            <a:br>
              <a:rPr lang="en-US" altLang="zh-TW" sz="2400" b="1" dirty="0" smtClean="0">
                <a:latin typeface="+mj-lt"/>
                <a:cs typeface="Times New Roman" panose="02020603050405020304" pitchFamily="18" charset="0"/>
              </a:rPr>
            </a:br>
            <a:endParaRPr lang="zh-TW" altLang="en-US" sz="3600" dirty="0">
              <a:latin typeface="+mj-lt"/>
            </a:endParaRPr>
          </a:p>
        </p:txBody>
      </p:sp>
      <p:pic>
        <p:nvPicPr>
          <p:cNvPr id="5" name="內容版面配置區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5007" y="577971"/>
            <a:ext cx="10454151" cy="5683408"/>
          </a:xfr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9" name="圖片 8"/>
          <p:cNvPicPr>
            <a:picLocks noChangeAspect="1"/>
          </p:cNvPicPr>
          <p:nvPr/>
        </p:nvPicPr>
        <p:blipFill>
          <a:blip r:embed="rId5"/>
          <a:stretch>
            <a:fillRect/>
          </a:stretch>
        </p:blipFill>
        <p:spPr>
          <a:xfrm>
            <a:off x="9011554" y="2459395"/>
            <a:ext cx="1190791" cy="438211"/>
          </a:xfrm>
          <a:prstGeom prst="rect">
            <a:avLst/>
          </a:prstGeom>
        </p:spPr>
      </p:pic>
      <p:pic>
        <p:nvPicPr>
          <p:cNvPr id="10" name="圖片 9"/>
          <p:cNvPicPr>
            <a:picLocks noChangeAspect="1"/>
          </p:cNvPicPr>
          <p:nvPr/>
        </p:nvPicPr>
        <p:blipFill>
          <a:blip r:embed="rId5"/>
          <a:stretch>
            <a:fillRect/>
          </a:stretch>
        </p:blipFill>
        <p:spPr>
          <a:xfrm>
            <a:off x="5929048" y="577971"/>
            <a:ext cx="2084892" cy="438211"/>
          </a:xfrm>
          <a:prstGeom prst="rect">
            <a:avLst/>
          </a:prstGeom>
        </p:spPr>
      </p:pic>
      <p:sp>
        <p:nvSpPr>
          <p:cNvPr id="8" name="文字方塊 7"/>
          <p:cNvSpPr txBox="1"/>
          <p:nvPr/>
        </p:nvSpPr>
        <p:spPr>
          <a:xfrm>
            <a:off x="9011554" y="2442811"/>
            <a:ext cx="1272592" cy="369332"/>
          </a:xfrm>
          <a:prstGeom prst="rect">
            <a:avLst/>
          </a:prstGeom>
          <a:noFill/>
        </p:spPr>
        <p:txBody>
          <a:bodyPr wrap="none" rtlCol="0">
            <a:spAutoFit/>
          </a:bodyPr>
          <a:lstStyle/>
          <a:p>
            <a:r>
              <a:rPr lang="en-US" altLang="zh-TW" dirty="0" smtClean="0">
                <a:solidFill>
                  <a:srgbClr val="FF0000"/>
                </a:solidFill>
              </a:rPr>
              <a:t>1. Updating</a:t>
            </a:r>
            <a:endParaRPr lang="zh-TW" altLang="en-US" dirty="0">
              <a:solidFill>
                <a:srgbClr val="FF0000"/>
              </a:solidFill>
            </a:endParaRPr>
          </a:p>
        </p:txBody>
      </p:sp>
      <p:sp>
        <p:nvSpPr>
          <p:cNvPr id="11" name="文字方塊 10"/>
          <p:cNvSpPr txBox="1"/>
          <p:nvPr/>
        </p:nvSpPr>
        <p:spPr>
          <a:xfrm>
            <a:off x="5929047" y="791711"/>
            <a:ext cx="3490997" cy="369332"/>
          </a:xfrm>
          <a:prstGeom prst="rect">
            <a:avLst/>
          </a:prstGeom>
          <a:noFill/>
        </p:spPr>
        <p:txBody>
          <a:bodyPr wrap="square" rtlCol="0">
            <a:spAutoFit/>
          </a:bodyPr>
          <a:lstStyle/>
          <a:p>
            <a:r>
              <a:rPr lang="en-US" altLang="zh-TW" dirty="0" smtClean="0">
                <a:solidFill>
                  <a:srgbClr val="FF0000"/>
                </a:solidFill>
              </a:rPr>
              <a:t>2</a:t>
            </a:r>
            <a:r>
              <a:rPr lang="en-US" altLang="zh-TW" dirty="0">
                <a:solidFill>
                  <a:srgbClr val="FF0000"/>
                </a:solidFill>
              </a:rPr>
              <a:t>. </a:t>
            </a:r>
            <a:r>
              <a:rPr lang="en-US" altLang="zh-TW" dirty="0" smtClean="0">
                <a:solidFill>
                  <a:srgbClr val="FF0000"/>
                </a:solidFill>
              </a:rPr>
              <a:t>Sending </a:t>
            </a:r>
            <a:r>
              <a:rPr lang="en-US" altLang="zh-TW" dirty="0">
                <a:solidFill>
                  <a:srgbClr val="FF0000"/>
                </a:solidFill>
              </a:rPr>
              <a:t>Transaction to Trigger SC</a:t>
            </a:r>
            <a:endParaRPr lang="zh-TW" altLang="en-US" dirty="0">
              <a:solidFill>
                <a:srgbClr val="FF0000"/>
              </a:solidFill>
            </a:endParaRPr>
          </a:p>
        </p:txBody>
      </p:sp>
      <p:pic>
        <p:nvPicPr>
          <p:cNvPr id="12" name="圖片 11"/>
          <p:cNvPicPr>
            <a:picLocks noChangeAspect="1"/>
          </p:cNvPicPr>
          <p:nvPr/>
        </p:nvPicPr>
        <p:blipFill>
          <a:blip r:embed="rId6"/>
          <a:stretch>
            <a:fillRect/>
          </a:stretch>
        </p:blipFill>
        <p:spPr>
          <a:xfrm>
            <a:off x="2619466" y="2223736"/>
            <a:ext cx="1279674" cy="372510"/>
          </a:xfrm>
          <a:prstGeom prst="rect">
            <a:avLst/>
          </a:prstGeom>
        </p:spPr>
      </p:pic>
      <p:sp>
        <p:nvSpPr>
          <p:cNvPr id="14" name="文字方塊 13"/>
          <p:cNvSpPr txBox="1"/>
          <p:nvPr/>
        </p:nvSpPr>
        <p:spPr>
          <a:xfrm>
            <a:off x="2403492" y="2170452"/>
            <a:ext cx="1718034" cy="369332"/>
          </a:xfrm>
          <a:prstGeom prst="rect">
            <a:avLst/>
          </a:prstGeom>
          <a:noFill/>
        </p:spPr>
        <p:txBody>
          <a:bodyPr wrap="none" rtlCol="0">
            <a:spAutoFit/>
          </a:bodyPr>
          <a:lstStyle/>
          <a:p>
            <a:r>
              <a:rPr lang="en-US" altLang="zh-TW" dirty="0">
                <a:solidFill>
                  <a:srgbClr val="FF0000"/>
                </a:solidFill>
              </a:rPr>
              <a:t>4</a:t>
            </a:r>
            <a:r>
              <a:rPr lang="en-US" altLang="zh-TW" dirty="0" smtClean="0">
                <a:solidFill>
                  <a:srgbClr val="FF0000"/>
                </a:solidFill>
              </a:rPr>
              <a:t>. </a:t>
            </a:r>
            <a:r>
              <a:rPr lang="en-US" altLang="zh-TW" dirty="0">
                <a:solidFill>
                  <a:srgbClr val="FF0000"/>
                </a:solidFill>
              </a:rPr>
              <a:t>Re-Encrypting</a:t>
            </a:r>
            <a:endParaRPr lang="zh-TW" altLang="en-US" dirty="0">
              <a:solidFill>
                <a:srgbClr val="FF0000"/>
              </a:solidFill>
            </a:endParaRPr>
          </a:p>
        </p:txBody>
      </p:sp>
      <p:pic>
        <p:nvPicPr>
          <p:cNvPr id="15" name="圖片 14"/>
          <p:cNvPicPr>
            <a:picLocks noChangeAspect="1"/>
          </p:cNvPicPr>
          <p:nvPr/>
        </p:nvPicPr>
        <p:blipFill>
          <a:blip r:embed="rId6"/>
          <a:stretch>
            <a:fillRect/>
          </a:stretch>
        </p:blipFill>
        <p:spPr>
          <a:xfrm>
            <a:off x="508269" y="2004661"/>
            <a:ext cx="1190625" cy="438150"/>
          </a:xfrm>
          <a:prstGeom prst="rect">
            <a:avLst/>
          </a:prstGeom>
        </p:spPr>
      </p:pic>
      <p:sp>
        <p:nvSpPr>
          <p:cNvPr id="13" name="文字方塊 12"/>
          <p:cNvSpPr txBox="1"/>
          <p:nvPr/>
        </p:nvSpPr>
        <p:spPr>
          <a:xfrm>
            <a:off x="2619466" y="208639"/>
            <a:ext cx="1106713" cy="369332"/>
          </a:xfrm>
          <a:prstGeom prst="rect">
            <a:avLst/>
          </a:prstGeom>
          <a:noFill/>
        </p:spPr>
        <p:txBody>
          <a:bodyPr wrap="none" rtlCol="0">
            <a:spAutoFit/>
          </a:bodyPr>
          <a:lstStyle/>
          <a:p>
            <a:r>
              <a:rPr lang="en-US" altLang="zh-TW" dirty="0">
                <a:solidFill>
                  <a:srgbClr val="FF0000"/>
                </a:solidFill>
              </a:rPr>
              <a:t>3</a:t>
            </a:r>
            <a:r>
              <a:rPr lang="en-US" altLang="zh-TW" dirty="0" smtClean="0">
                <a:solidFill>
                  <a:srgbClr val="FF0000"/>
                </a:solidFill>
              </a:rPr>
              <a:t>. Getting</a:t>
            </a:r>
            <a:endParaRPr lang="zh-TW" altLang="en-US" dirty="0">
              <a:solidFill>
                <a:srgbClr val="FF0000"/>
              </a:solidFill>
            </a:endParaRPr>
          </a:p>
        </p:txBody>
      </p:sp>
      <p:sp>
        <p:nvSpPr>
          <p:cNvPr id="16" name="文字方塊 15"/>
          <p:cNvSpPr txBox="1"/>
          <p:nvPr/>
        </p:nvSpPr>
        <p:spPr>
          <a:xfrm>
            <a:off x="511370" y="2050930"/>
            <a:ext cx="1272592" cy="369332"/>
          </a:xfrm>
          <a:prstGeom prst="rect">
            <a:avLst/>
          </a:prstGeom>
          <a:noFill/>
        </p:spPr>
        <p:txBody>
          <a:bodyPr wrap="none" rtlCol="0">
            <a:spAutoFit/>
          </a:bodyPr>
          <a:lstStyle/>
          <a:p>
            <a:r>
              <a:rPr lang="en-US" altLang="zh-TW" dirty="0" smtClean="0">
                <a:solidFill>
                  <a:srgbClr val="FF0000"/>
                </a:solidFill>
              </a:rPr>
              <a:t>5. Updating</a:t>
            </a:r>
            <a:endParaRPr lang="zh-TW" altLang="en-US" dirty="0">
              <a:solidFill>
                <a:srgbClr val="FF0000"/>
              </a:solidFill>
            </a:endParaRPr>
          </a:p>
        </p:txBody>
      </p:sp>
      <p:graphicFrame>
        <p:nvGraphicFramePr>
          <p:cNvPr id="45" name="內容版面配置區 3"/>
          <p:cNvGraphicFramePr>
            <a:graphicFrameLocks/>
          </p:cNvGraphicFramePr>
          <p:nvPr>
            <p:extLst>
              <p:ext uri="{D42A27DB-BD31-4B8C-83A1-F6EECF244321}">
                <p14:modId xmlns:p14="http://schemas.microsoft.com/office/powerpoint/2010/main" val="2648491034"/>
              </p:ext>
            </p:extLst>
          </p:nvPr>
        </p:nvGraphicFramePr>
        <p:xfrm>
          <a:off x="7018249" y="2720460"/>
          <a:ext cx="5040440" cy="3625218"/>
        </p:xfrm>
        <a:graphic>
          <a:graphicData uri="http://schemas.openxmlformats.org/drawingml/2006/table">
            <a:tbl>
              <a:tblPr>
                <a:tableStyleId>{3C2FFA5D-87B4-456A-9821-1D502468CF0F}</a:tableStyleId>
              </a:tblPr>
              <a:tblGrid>
                <a:gridCol w="1260110">
                  <a:extLst>
                    <a:ext uri="{9D8B030D-6E8A-4147-A177-3AD203B41FA5}">
                      <a16:colId xmlns:a16="http://schemas.microsoft.com/office/drawing/2014/main" val="2014027247"/>
                    </a:ext>
                  </a:extLst>
                </a:gridCol>
                <a:gridCol w="1260110">
                  <a:extLst>
                    <a:ext uri="{9D8B030D-6E8A-4147-A177-3AD203B41FA5}">
                      <a16:colId xmlns:a16="http://schemas.microsoft.com/office/drawing/2014/main" val="121753931"/>
                    </a:ext>
                  </a:extLst>
                </a:gridCol>
                <a:gridCol w="1260110">
                  <a:extLst>
                    <a:ext uri="{9D8B030D-6E8A-4147-A177-3AD203B41FA5}">
                      <a16:colId xmlns:a16="http://schemas.microsoft.com/office/drawing/2014/main" val="437709425"/>
                    </a:ext>
                  </a:extLst>
                </a:gridCol>
                <a:gridCol w="1260110">
                  <a:extLst>
                    <a:ext uri="{9D8B030D-6E8A-4147-A177-3AD203B41FA5}">
                      <a16:colId xmlns:a16="http://schemas.microsoft.com/office/drawing/2014/main" val="313909777"/>
                    </a:ext>
                  </a:extLst>
                </a:gridCol>
              </a:tblGrid>
              <a:tr h="456676">
                <a:tc>
                  <a:txBody>
                    <a:bodyPr/>
                    <a:lstStyle/>
                    <a:p>
                      <a:r>
                        <a:rPr lang="en-US" sz="1100" dirty="0"/>
                        <a:t>Aspect</a:t>
                      </a:r>
                    </a:p>
                  </a:txBody>
                  <a:tcPr marL="59562" marR="59562" marT="29779" marB="29779" anchor="ct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a:t>Farahani</a:t>
                      </a:r>
                      <a:r>
                        <a:rPr lang="en-US" sz="1100" dirty="0"/>
                        <a:t> et al. (</a:t>
                      </a:r>
                      <a:r>
                        <a:rPr lang="en-US" sz="1100" dirty="0" smtClean="0"/>
                        <a:t>2022)</a:t>
                      </a:r>
                      <a:r>
                        <a:rPr lang="en-US" altLang="zh-TW" sz="1100" dirty="0" smtClean="0"/>
                        <a:t> [Farahani22]</a:t>
                      </a:r>
                    </a:p>
                  </a:txBody>
                  <a:tcPr marL="59562" marR="59562" marT="29779" marB="29779" anchor="ctr">
                    <a:solidFill>
                      <a:schemeClr val="accent5"/>
                    </a:solidFill>
                  </a:tcPr>
                </a:tc>
                <a:tc>
                  <a:txBody>
                    <a:bodyPr/>
                    <a:lstStyle/>
                    <a:p>
                      <a:r>
                        <a:rPr lang="en-US" sz="1100" dirty="0"/>
                        <a:t>Zheng et al. (2020</a:t>
                      </a:r>
                      <a:r>
                        <a:rPr lang="en-US" sz="11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[Zheng20]</a:t>
                      </a:r>
                    </a:p>
                  </a:txBody>
                  <a:tcPr marL="59562" marR="59562" marT="29779" marB="29779" anchor="ctr">
                    <a:solidFill>
                      <a:schemeClr val="accent5"/>
                    </a:solidFill>
                  </a:tcPr>
                </a:tc>
                <a:tc>
                  <a:txBody>
                    <a:bodyPr/>
                    <a:lstStyle/>
                    <a:p>
                      <a:r>
                        <a:rPr lang="en-US" sz="1100" dirty="0"/>
                        <a:t>Our System</a:t>
                      </a:r>
                    </a:p>
                  </a:txBody>
                  <a:tcPr marL="59562" marR="59562" marT="29779" marB="29779" anchor="ctr">
                    <a:solidFill>
                      <a:schemeClr val="accent5"/>
                    </a:solidFill>
                  </a:tcPr>
                </a:tc>
                <a:extLst>
                  <a:ext uri="{0D108BD9-81ED-4DB2-BD59-A6C34878D82A}">
                    <a16:rowId xmlns:a16="http://schemas.microsoft.com/office/drawing/2014/main" val="1125622470"/>
                  </a:ext>
                </a:extLst>
              </a:tr>
              <a:tr h="559566">
                <a:tc>
                  <a:txBody>
                    <a:bodyPr/>
                    <a:lstStyle/>
                    <a:p>
                      <a:r>
                        <a:rPr lang="en-US" altLang="zh-TW" sz="1100" dirty="0" smtClean="0"/>
                        <a:t>Access Control</a:t>
                      </a:r>
                      <a:r>
                        <a:rPr lang="en-US" altLang="zh-TW" sz="1100" baseline="0" dirty="0" smtClean="0"/>
                        <a:t> Management</a:t>
                      </a:r>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486945113"/>
                  </a:ext>
                </a:extLst>
              </a:tr>
              <a:tr h="5595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sz="1100" dirty="0" smtClean="0"/>
                        <a:t>Data Storage</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8999223"/>
                  </a:ext>
                </a:extLst>
              </a:tr>
              <a:tr h="391697">
                <a:tc>
                  <a:txBody>
                    <a:bodyPr/>
                    <a:lstStyle/>
                    <a:p>
                      <a:r>
                        <a:rPr lang="en-US" sz="1100" dirty="0"/>
                        <a:t>Data </a:t>
                      </a:r>
                      <a:r>
                        <a:rPr lang="en-US" sz="1100" dirty="0" smtClean="0"/>
                        <a:t>Searching</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3365623264"/>
                  </a:ext>
                </a:extLst>
              </a:tr>
              <a:tr h="544381">
                <a:tc>
                  <a:txBody>
                    <a:bodyPr/>
                    <a:lstStyle/>
                    <a:p>
                      <a:r>
                        <a:rPr lang="en-US" altLang="zh-TW" sz="1100" dirty="0" smtClean="0"/>
                        <a:t>Reducing Local Storage Overhead</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848011280"/>
                  </a:ext>
                </a:extLst>
              </a:tr>
              <a:tr h="544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altLang="zh-TW" sz="1100" dirty="0" smtClean="0"/>
                        <a:t>Key Management</a:t>
                      </a:r>
                      <a:endParaRPr lang="en-US" altLang="zh-TW"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4204471251"/>
                  </a:ext>
                </a:extLst>
              </a:tr>
              <a:tr h="568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1-to-Many</a:t>
                      </a:r>
                      <a:r>
                        <a:rPr lang="en-US" altLang="zh-TW" sz="1100" baseline="0" dirty="0" smtClean="0"/>
                        <a:t> </a:t>
                      </a:r>
                      <a:r>
                        <a:rPr lang="en-US" altLang="zh-TW" sz="1100" dirty="0" smtClean="0"/>
                        <a:t>Encrypted</a:t>
                      </a:r>
                      <a:r>
                        <a:rPr lang="en-US" altLang="zh-TW" sz="1100" baseline="0" dirty="0" smtClean="0"/>
                        <a:t> Data Sharing</a:t>
                      </a:r>
                      <a:endParaRPr lang="en-US" altLang="zh-TW" sz="1100" dirty="0" smtClean="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6" name="圖片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61" y="3376706"/>
            <a:ext cx="141044" cy="139073"/>
          </a:xfrm>
          <a:prstGeom prst="rect">
            <a:avLst/>
          </a:prstGeom>
        </p:spPr>
      </p:pic>
      <p:pic>
        <p:nvPicPr>
          <p:cNvPr id="47" name="圖片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35076" y="3390812"/>
            <a:ext cx="125746" cy="123992"/>
          </a:xfrm>
          <a:prstGeom prst="rect">
            <a:avLst/>
          </a:prstGeom>
        </p:spPr>
      </p:pic>
      <p:pic>
        <p:nvPicPr>
          <p:cNvPr id="48" name="圖片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20238" y="3414657"/>
            <a:ext cx="125746" cy="123992"/>
          </a:xfrm>
          <a:prstGeom prst="rect">
            <a:avLst/>
          </a:prstGeom>
        </p:spPr>
      </p:pic>
      <p:pic>
        <p:nvPicPr>
          <p:cNvPr id="49" name="圖片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38676" y="3954260"/>
            <a:ext cx="141044" cy="139073"/>
          </a:xfrm>
          <a:prstGeom prst="rect">
            <a:avLst/>
          </a:prstGeom>
        </p:spPr>
      </p:pic>
      <p:pic>
        <p:nvPicPr>
          <p:cNvPr id="50" name="圖片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6130" y="3965926"/>
            <a:ext cx="125746" cy="123992"/>
          </a:xfrm>
          <a:prstGeom prst="rect">
            <a:avLst/>
          </a:prstGeom>
        </p:spPr>
      </p:pic>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3933501"/>
            <a:ext cx="141044" cy="139073"/>
          </a:xfrm>
          <a:prstGeom prst="rect">
            <a:avLst/>
          </a:prstGeom>
        </p:spPr>
      </p:pic>
      <p:pic>
        <p:nvPicPr>
          <p:cNvPr id="52" name="圖片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6130" y="4432972"/>
            <a:ext cx="125746" cy="123992"/>
          </a:xfrm>
          <a:prstGeom prst="rect">
            <a:avLst/>
          </a:prstGeom>
        </p:spPr>
      </p:pic>
      <p:grpSp>
        <p:nvGrpSpPr>
          <p:cNvPr id="53" name="群組 52"/>
          <p:cNvGrpSpPr/>
          <p:nvPr/>
        </p:nvGrpSpPr>
        <p:grpSpPr>
          <a:xfrm>
            <a:off x="10135076" y="4385103"/>
            <a:ext cx="158009" cy="156055"/>
            <a:chOff x="10077643" y="5991967"/>
            <a:chExt cx="199879" cy="199879"/>
          </a:xfrm>
        </p:grpSpPr>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5" name="直線接點 5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61" y="4410825"/>
            <a:ext cx="141044" cy="139073"/>
          </a:xfrm>
          <a:prstGeom prst="rect">
            <a:avLst/>
          </a:prstGeom>
        </p:spPr>
      </p:pic>
      <p:pic>
        <p:nvPicPr>
          <p:cNvPr id="57" name="圖片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7117" y="4881638"/>
            <a:ext cx="141044" cy="139073"/>
          </a:xfrm>
          <a:prstGeom prst="rect">
            <a:avLst/>
          </a:prstGeom>
        </p:spPr>
      </p:pic>
      <p:pic>
        <p:nvPicPr>
          <p:cNvPr id="58" name="圖片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8748" y="5412316"/>
            <a:ext cx="125746" cy="123992"/>
          </a:xfrm>
          <a:prstGeom prst="rect">
            <a:avLst/>
          </a:prstGeom>
        </p:spPr>
      </p:pic>
      <p:pic>
        <p:nvPicPr>
          <p:cNvPr id="59" name="圖片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52041" y="5396906"/>
            <a:ext cx="125746" cy="123992"/>
          </a:xfrm>
          <a:prstGeom prst="rect">
            <a:avLst/>
          </a:prstGeom>
        </p:spPr>
      </p:pic>
      <p:pic>
        <p:nvPicPr>
          <p:cNvPr id="60" name="圖片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5437188"/>
            <a:ext cx="141044" cy="139073"/>
          </a:xfrm>
          <a:prstGeom prst="rect">
            <a:avLst/>
          </a:prstGeom>
        </p:spPr>
      </p:pic>
      <p:pic>
        <p:nvPicPr>
          <p:cNvPr id="61" name="圖片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26617" y="5978813"/>
            <a:ext cx="141044" cy="139073"/>
          </a:xfrm>
          <a:prstGeom prst="rect">
            <a:avLst/>
          </a:prstGeom>
        </p:spPr>
      </p:pic>
      <p:grpSp>
        <p:nvGrpSpPr>
          <p:cNvPr id="62" name="群組 61"/>
          <p:cNvGrpSpPr/>
          <p:nvPr/>
        </p:nvGrpSpPr>
        <p:grpSpPr>
          <a:xfrm>
            <a:off x="8836130" y="5956066"/>
            <a:ext cx="165497" cy="174564"/>
            <a:chOff x="10077643" y="5991967"/>
            <a:chExt cx="199879" cy="199879"/>
          </a:xfrm>
        </p:grpSpPr>
        <p:pic>
          <p:nvPicPr>
            <p:cNvPr id="63" name="圖片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5" name="圖片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3383" y="5993894"/>
            <a:ext cx="125746" cy="123992"/>
          </a:xfrm>
          <a:prstGeom prst="rect">
            <a:avLst/>
          </a:prstGeom>
        </p:spPr>
      </p:pic>
      <p:pic>
        <p:nvPicPr>
          <p:cNvPr id="66" name="圖片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8748" y="4911269"/>
            <a:ext cx="125746" cy="123992"/>
          </a:xfrm>
          <a:prstGeom prst="rect">
            <a:avLst/>
          </a:prstGeom>
        </p:spPr>
      </p:pic>
      <p:pic>
        <p:nvPicPr>
          <p:cNvPr id="67" name="圖片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52041" y="4863354"/>
            <a:ext cx="141044" cy="139073"/>
          </a:xfrm>
          <a:prstGeom prst="rect">
            <a:avLst/>
          </a:prstGeom>
        </p:spPr>
      </p:pic>
      <p:pic>
        <p:nvPicPr>
          <p:cNvPr id="68" name="圖片 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1906450" y="3017240"/>
            <a:ext cx="298108" cy="303948"/>
          </a:xfrm>
          <a:prstGeom prst="rect">
            <a:avLst/>
          </a:prstGeom>
        </p:spPr>
      </p:pic>
      <p:pic>
        <p:nvPicPr>
          <p:cNvPr id="69" name="圖片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92303">
            <a:off x="11900865" y="5090778"/>
            <a:ext cx="298108" cy="303948"/>
          </a:xfrm>
          <a:prstGeom prst="rect">
            <a:avLst/>
          </a:prstGeom>
        </p:spPr>
      </p:pic>
      <p:sp>
        <p:nvSpPr>
          <p:cNvPr id="70" name="矩形 69"/>
          <p:cNvSpPr/>
          <p:nvPr/>
        </p:nvSpPr>
        <p:spPr>
          <a:xfrm>
            <a:off x="-26499" y="6336022"/>
            <a:ext cx="10770699" cy="261610"/>
          </a:xfrm>
          <a:prstGeom prst="rect">
            <a:avLst/>
          </a:prstGeom>
        </p:spPr>
        <p:txBody>
          <a:bodyPr wrap="square">
            <a:spAutoFit/>
          </a:bodyPr>
          <a:lstStyle/>
          <a:p>
            <a:r>
              <a:rPr lang="en-US" altLang="zh-TW" sz="1050" dirty="0"/>
              <a:t>[</a:t>
            </a:r>
            <a:r>
              <a:rPr lang="en-US" altLang="zh-TW" sz="1050" dirty="0" smtClean="0"/>
              <a:t>Farahani22] </a:t>
            </a:r>
            <a:r>
              <a:rPr lang="en-US" altLang="zh-TW" sz="1050" dirty="0" err="1" smtClean="0"/>
              <a:t>Hadi</a:t>
            </a:r>
            <a:r>
              <a:rPr lang="en-US" altLang="zh-TW" sz="1050" dirty="0" smtClean="0"/>
              <a:t> </a:t>
            </a:r>
            <a:r>
              <a:rPr lang="en-US" altLang="zh-TW" sz="1050" dirty="0" err="1"/>
              <a:t>Farahani</a:t>
            </a:r>
            <a:r>
              <a:rPr lang="en-US" altLang="zh-TW" sz="1050" dirty="0"/>
              <a:t> and Hamid Reza </a:t>
            </a:r>
            <a:r>
              <a:rPr lang="en-US" altLang="zh-TW" sz="1050" dirty="0" err="1"/>
              <a:t>Shahriari</a:t>
            </a:r>
            <a:r>
              <a:rPr lang="en-US" altLang="zh-TW" sz="1050" dirty="0"/>
              <a:t>. 2022. A Privacy Preserving </a:t>
            </a:r>
            <a:r>
              <a:rPr lang="en-US" altLang="zh-TW" sz="1050" dirty="0" err="1"/>
              <a:t>IoT</a:t>
            </a:r>
            <a:r>
              <a:rPr lang="en-US" altLang="zh-TW" sz="1050" dirty="0"/>
              <a:t> Data Marketplace Using IOTA Smart Contracts. </a:t>
            </a:r>
            <a:r>
              <a:rPr lang="en-US" altLang="zh-TW" sz="1050" dirty="0" err="1"/>
              <a:t>arXiv</a:t>
            </a:r>
            <a:r>
              <a:rPr lang="en-US" altLang="zh-TW" sz="1050" dirty="0"/>
              <a:t> preprint arXiv:2210.04733 (2022). </a:t>
            </a:r>
            <a:endParaRPr lang="zh-TW" altLang="en-US" sz="1050" dirty="0"/>
          </a:p>
        </p:txBody>
      </p:sp>
      <p:sp>
        <p:nvSpPr>
          <p:cNvPr id="71" name="矩形 70"/>
          <p:cNvSpPr/>
          <p:nvPr/>
        </p:nvSpPr>
        <p:spPr>
          <a:xfrm>
            <a:off x="-26499" y="6502384"/>
            <a:ext cx="10961199" cy="415498"/>
          </a:xfrm>
          <a:prstGeom prst="rect">
            <a:avLst/>
          </a:prstGeom>
        </p:spPr>
        <p:txBody>
          <a:bodyPr wrap="square">
            <a:spAutoFit/>
          </a:bodyPr>
          <a:lstStyle/>
          <a:p>
            <a:r>
              <a:rPr lang="en-US" altLang="zh-TW" sz="1050" dirty="0"/>
              <a:t>[</a:t>
            </a:r>
            <a:r>
              <a:rPr lang="en-US" altLang="zh-TW" sz="1050" dirty="0" smtClean="0"/>
              <a:t>Zheng20]</a:t>
            </a:r>
            <a:r>
              <a:rPr lang="zh-TW" altLang="en-US" sz="1050" dirty="0" smtClean="0"/>
              <a:t> </a:t>
            </a:r>
            <a:r>
              <a:rPr lang="en-US" altLang="zh-TW" sz="1050" dirty="0" err="1" smtClean="0"/>
              <a:t>Xiaochen</a:t>
            </a:r>
            <a:r>
              <a:rPr lang="en-US" altLang="zh-TW" sz="1050" dirty="0" smtClean="0"/>
              <a:t> </a:t>
            </a:r>
            <a:r>
              <a:rPr lang="en-US" altLang="zh-TW" sz="1050" dirty="0"/>
              <a:t>Zheng, </a:t>
            </a:r>
            <a:r>
              <a:rPr lang="en-US" altLang="zh-TW" sz="1050" dirty="0" err="1"/>
              <a:t>Jinzhi</a:t>
            </a:r>
            <a:r>
              <a:rPr lang="en-US" altLang="zh-TW" sz="1050" dirty="0"/>
              <a:t> Lu, </a:t>
            </a:r>
            <a:r>
              <a:rPr lang="en-US" altLang="zh-TW" sz="1050" dirty="0" err="1"/>
              <a:t>Shengjing</a:t>
            </a:r>
            <a:r>
              <a:rPr lang="en-US" altLang="zh-TW" sz="1050" dirty="0"/>
              <a:t> Sun, and Dimitris </a:t>
            </a:r>
            <a:r>
              <a:rPr lang="en-US" altLang="zh-TW" sz="1050" dirty="0" err="1"/>
              <a:t>Kiritsis</a:t>
            </a:r>
            <a:r>
              <a:rPr lang="en-US" altLang="zh-TW" sz="1050" dirty="0"/>
              <a:t>. 2020. </a:t>
            </a:r>
            <a:r>
              <a:rPr lang="en-US" altLang="zh-TW" sz="1050" dirty="0" smtClean="0"/>
              <a:t>Decentralized </a:t>
            </a:r>
            <a:r>
              <a:rPr lang="en-US" altLang="zh-TW" sz="1050" dirty="0"/>
              <a:t>industrial </a:t>
            </a:r>
            <a:r>
              <a:rPr lang="en-US" altLang="zh-TW" sz="1050" dirty="0" err="1"/>
              <a:t>IoT</a:t>
            </a:r>
            <a:r>
              <a:rPr lang="en-US" altLang="zh-TW" sz="1050" dirty="0"/>
              <a:t> data management based on </a:t>
            </a:r>
            <a:r>
              <a:rPr lang="en-US" altLang="zh-TW" sz="1050" dirty="0" err="1"/>
              <a:t>blockchain</a:t>
            </a:r>
            <a:r>
              <a:rPr lang="en-US" altLang="zh-TW" sz="1050" dirty="0"/>
              <a:t> and IPFS. In Advances in Production Management Systems. Towards Smart and Digital Manufacturing: IFIP WG 5.7 International Conference, APMS 2020, Novi Sad, Serbia, August 30– September 3, 2020, Proceedings, Part II. Springer, 222–229.</a:t>
            </a:r>
            <a:endParaRPr lang="zh-TW" altLang="en-US" sz="1050" dirty="0"/>
          </a:p>
        </p:txBody>
      </p:sp>
    </p:spTree>
    <p:extLst>
      <p:ext uri="{BB962C8B-B14F-4D97-AF65-F5344CB8AC3E}">
        <p14:creationId xmlns:p14="http://schemas.microsoft.com/office/powerpoint/2010/main" val="39552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par>
                                <p:cTn id="59" presetID="10"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500"/>
                                        <p:tgtEl>
                                          <p:spTgt spid="59"/>
                                        </p:tgtEl>
                                      </p:cBhvr>
                                    </p:animEffect>
                                  </p:childTnLst>
                                </p:cTn>
                              </p:par>
                              <p:par>
                                <p:cTn id="74" presetID="10" presetClass="entr" presetSubtype="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par>
                                <p:cTn id="77" presetID="10" presetClass="entr" presetSubtype="0" fill="hold"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par>
                                <p:cTn id="80" presetID="10"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childTnLst>
                                </p:cTn>
                              </p:par>
                              <p:par>
                                <p:cTn id="83" presetID="10"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par>
                                <p:cTn id="86" presetID="10" presetClass="entr" presetSubtype="0" fill="hold"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par>
                                <p:cTn id="89" presetID="10" presetClass="entr" presetSubtype="0"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3"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78101" y="1500015"/>
            <a:ext cx="12107965" cy="419158"/>
          </a:xfrm>
          <a:prstGeom prst="rect">
            <a:avLst/>
          </a:prstGeom>
        </p:spPr>
      </p:pic>
      <p:sp>
        <p:nvSpPr>
          <p:cNvPr id="7" name="標題 1"/>
          <p:cNvSpPr>
            <a:spLocks noGrp="1"/>
          </p:cNvSpPr>
          <p:nvPr>
            <p:ph type="title"/>
          </p:nvPr>
        </p:nvSpPr>
        <p:spPr>
          <a:xfrm>
            <a:off x="0" y="-571353"/>
            <a:ext cx="10058400" cy="1450757"/>
          </a:xfrm>
        </p:spPr>
        <p:txBody>
          <a:bodyPr>
            <a:normAutofit/>
          </a:bodyPr>
          <a:lstStyle/>
          <a:p>
            <a:pPr lvl="1" algn="l" rtl="0">
              <a:lnSpc>
                <a:spcPct val="85000"/>
              </a:lnSpc>
              <a:spcBef>
                <a:spcPct val="0"/>
              </a:spcBef>
            </a:pPr>
            <a:r>
              <a:rPr lang="en-US" altLang="zh-TW" sz="2400" b="1" dirty="0" smtClean="0">
                <a:latin typeface="+mj-lt"/>
                <a:cs typeface="Times New Roman" panose="02020603050405020304" pitchFamily="18" charset="0"/>
              </a:rPr>
              <a:t>Hashtag-Based Searching</a:t>
            </a:r>
            <a:br>
              <a:rPr lang="en-US" altLang="zh-TW" sz="2400" b="1" dirty="0" smtClean="0">
                <a:latin typeface="+mj-lt"/>
                <a:cs typeface="Times New Roman" panose="02020603050405020304" pitchFamily="18" charset="0"/>
              </a:rPr>
            </a:br>
            <a:endParaRPr lang="zh-TW" altLang="en-US" sz="3600" dirty="0">
              <a:latin typeface="+mj-lt"/>
            </a:endParaRPr>
          </a:p>
        </p:txBody>
      </p:sp>
      <p:pic>
        <p:nvPicPr>
          <p:cNvPr id="8" name="內容版面配置區 7"/>
          <p:cNvPicPr>
            <a:picLocks noGrp="1" noChangeAspect="1"/>
          </p:cNvPicPr>
          <p:nvPr>
            <p:ph idx="1"/>
          </p:nvPr>
        </p:nvPicPr>
        <p:blipFill rotWithShape="1">
          <a:blip r:embed="rId4">
            <a:extLst>
              <a:ext uri="{28A0092B-C50C-407E-A947-70E740481C1C}">
                <a14:useLocalDpi xmlns:a14="http://schemas.microsoft.com/office/drawing/2010/main" val="0"/>
              </a:ext>
            </a:extLst>
          </a:blip>
          <a:srcRect l="43100"/>
          <a:stretch/>
        </p:blipFill>
        <p:spPr>
          <a:xfrm>
            <a:off x="5851585" y="0"/>
            <a:ext cx="4506883" cy="6345678"/>
          </a:xfr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12" name="圖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325" y="735919"/>
            <a:ext cx="4635260" cy="4873840"/>
          </a:xfrm>
          <a:prstGeom prst="rect">
            <a:avLst/>
          </a:prstGeom>
        </p:spPr>
      </p:pic>
      <p:sp>
        <p:nvSpPr>
          <p:cNvPr id="13" name="文字方塊 12"/>
          <p:cNvSpPr txBox="1"/>
          <p:nvPr/>
        </p:nvSpPr>
        <p:spPr>
          <a:xfrm>
            <a:off x="1788457" y="1062697"/>
            <a:ext cx="3490997" cy="369332"/>
          </a:xfrm>
          <a:prstGeom prst="rect">
            <a:avLst/>
          </a:prstGeom>
          <a:noFill/>
        </p:spPr>
        <p:txBody>
          <a:bodyPr wrap="square" rtlCol="0">
            <a:spAutoFit/>
          </a:bodyPr>
          <a:lstStyle/>
          <a:p>
            <a:r>
              <a:rPr lang="en-US" altLang="zh-TW" dirty="0">
                <a:solidFill>
                  <a:srgbClr val="FF0000"/>
                </a:solidFill>
              </a:rPr>
              <a:t>1</a:t>
            </a:r>
            <a:r>
              <a:rPr lang="en-US" altLang="zh-TW" dirty="0" smtClean="0">
                <a:solidFill>
                  <a:srgbClr val="FF0000"/>
                </a:solidFill>
              </a:rPr>
              <a:t>. Sending </a:t>
            </a:r>
            <a:r>
              <a:rPr lang="en-US" altLang="zh-TW" dirty="0">
                <a:solidFill>
                  <a:srgbClr val="FF0000"/>
                </a:solidFill>
              </a:rPr>
              <a:t>Transaction to Trigger SC</a:t>
            </a:r>
            <a:endParaRPr lang="zh-TW" altLang="en-US" dirty="0">
              <a:solidFill>
                <a:srgbClr val="FF0000"/>
              </a:solidFill>
            </a:endParaRPr>
          </a:p>
        </p:txBody>
      </p:sp>
      <p:sp>
        <p:nvSpPr>
          <p:cNvPr id="14" name="文字方塊 13"/>
          <p:cNvSpPr txBox="1"/>
          <p:nvPr/>
        </p:nvSpPr>
        <p:spPr>
          <a:xfrm>
            <a:off x="4690066" y="4501658"/>
            <a:ext cx="1106713" cy="369332"/>
          </a:xfrm>
          <a:prstGeom prst="rect">
            <a:avLst/>
          </a:prstGeom>
          <a:noFill/>
        </p:spPr>
        <p:txBody>
          <a:bodyPr wrap="none" rtlCol="0">
            <a:spAutoFit/>
          </a:bodyPr>
          <a:lstStyle/>
          <a:p>
            <a:r>
              <a:rPr lang="en-US" altLang="zh-TW" dirty="0" smtClean="0">
                <a:solidFill>
                  <a:srgbClr val="FF0000"/>
                </a:solidFill>
              </a:rPr>
              <a:t>3. Getting</a:t>
            </a:r>
            <a:endParaRPr lang="zh-TW" altLang="en-US" dirty="0">
              <a:solidFill>
                <a:srgbClr val="FF0000"/>
              </a:solidFill>
            </a:endParaRPr>
          </a:p>
        </p:txBody>
      </p:sp>
      <p:sp>
        <p:nvSpPr>
          <p:cNvPr id="15" name="文字方塊 14"/>
          <p:cNvSpPr txBox="1"/>
          <p:nvPr/>
        </p:nvSpPr>
        <p:spPr>
          <a:xfrm>
            <a:off x="386123" y="4132326"/>
            <a:ext cx="1324209" cy="369332"/>
          </a:xfrm>
          <a:prstGeom prst="rect">
            <a:avLst/>
          </a:prstGeom>
          <a:noFill/>
        </p:spPr>
        <p:txBody>
          <a:bodyPr wrap="none" rtlCol="0">
            <a:spAutoFit/>
          </a:bodyPr>
          <a:lstStyle/>
          <a:p>
            <a:r>
              <a:rPr lang="en-US" altLang="zh-TW" dirty="0">
                <a:solidFill>
                  <a:srgbClr val="FF0000"/>
                </a:solidFill>
              </a:rPr>
              <a:t>2</a:t>
            </a:r>
            <a:r>
              <a:rPr lang="en-US" altLang="zh-TW" dirty="0" smtClean="0">
                <a:solidFill>
                  <a:srgbClr val="FF0000"/>
                </a:solidFill>
              </a:rPr>
              <a:t>. Searching</a:t>
            </a:r>
            <a:endParaRPr lang="zh-TW" altLang="en-US" dirty="0">
              <a:solidFill>
                <a:srgbClr val="FF0000"/>
              </a:solidFill>
            </a:endParaRPr>
          </a:p>
        </p:txBody>
      </p:sp>
      <p:sp>
        <p:nvSpPr>
          <p:cNvPr id="16" name="文字方塊 15"/>
          <p:cNvSpPr txBox="1"/>
          <p:nvPr/>
        </p:nvSpPr>
        <p:spPr>
          <a:xfrm>
            <a:off x="2768570" y="2143010"/>
            <a:ext cx="1331968" cy="369332"/>
          </a:xfrm>
          <a:prstGeom prst="rect">
            <a:avLst/>
          </a:prstGeom>
          <a:noFill/>
        </p:spPr>
        <p:txBody>
          <a:bodyPr wrap="none" rtlCol="0">
            <a:spAutoFit/>
          </a:bodyPr>
          <a:lstStyle/>
          <a:p>
            <a:r>
              <a:rPr lang="en-US" altLang="zh-TW" dirty="0">
                <a:solidFill>
                  <a:srgbClr val="FF0000"/>
                </a:solidFill>
              </a:rPr>
              <a:t>4. Returning</a:t>
            </a:r>
            <a:endParaRPr lang="zh-TW" altLang="en-US" dirty="0">
              <a:solidFill>
                <a:srgbClr val="FF0000"/>
              </a:solidFill>
            </a:endParaRPr>
          </a:p>
        </p:txBody>
      </p:sp>
      <p:graphicFrame>
        <p:nvGraphicFramePr>
          <p:cNvPr id="72" name="內容版面配置區 3"/>
          <p:cNvGraphicFramePr>
            <a:graphicFrameLocks/>
          </p:cNvGraphicFramePr>
          <p:nvPr>
            <p:extLst>
              <p:ext uri="{D42A27DB-BD31-4B8C-83A1-F6EECF244321}">
                <p14:modId xmlns:p14="http://schemas.microsoft.com/office/powerpoint/2010/main" val="2055867757"/>
              </p:ext>
            </p:extLst>
          </p:nvPr>
        </p:nvGraphicFramePr>
        <p:xfrm>
          <a:off x="7018249" y="2720460"/>
          <a:ext cx="5040440" cy="3625218"/>
        </p:xfrm>
        <a:graphic>
          <a:graphicData uri="http://schemas.openxmlformats.org/drawingml/2006/table">
            <a:tbl>
              <a:tblPr>
                <a:tableStyleId>{3C2FFA5D-87B4-456A-9821-1D502468CF0F}</a:tableStyleId>
              </a:tblPr>
              <a:tblGrid>
                <a:gridCol w="1260110">
                  <a:extLst>
                    <a:ext uri="{9D8B030D-6E8A-4147-A177-3AD203B41FA5}">
                      <a16:colId xmlns:a16="http://schemas.microsoft.com/office/drawing/2014/main" val="2014027247"/>
                    </a:ext>
                  </a:extLst>
                </a:gridCol>
                <a:gridCol w="1260110">
                  <a:extLst>
                    <a:ext uri="{9D8B030D-6E8A-4147-A177-3AD203B41FA5}">
                      <a16:colId xmlns:a16="http://schemas.microsoft.com/office/drawing/2014/main" val="121753931"/>
                    </a:ext>
                  </a:extLst>
                </a:gridCol>
                <a:gridCol w="1260110">
                  <a:extLst>
                    <a:ext uri="{9D8B030D-6E8A-4147-A177-3AD203B41FA5}">
                      <a16:colId xmlns:a16="http://schemas.microsoft.com/office/drawing/2014/main" val="437709425"/>
                    </a:ext>
                  </a:extLst>
                </a:gridCol>
                <a:gridCol w="1260110">
                  <a:extLst>
                    <a:ext uri="{9D8B030D-6E8A-4147-A177-3AD203B41FA5}">
                      <a16:colId xmlns:a16="http://schemas.microsoft.com/office/drawing/2014/main" val="313909777"/>
                    </a:ext>
                  </a:extLst>
                </a:gridCol>
              </a:tblGrid>
              <a:tr h="456676">
                <a:tc>
                  <a:txBody>
                    <a:bodyPr/>
                    <a:lstStyle/>
                    <a:p>
                      <a:r>
                        <a:rPr lang="en-US" sz="1100" dirty="0"/>
                        <a:t>Aspect</a:t>
                      </a:r>
                    </a:p>
                  </a:txBody>
                  <a:tcPr marL="59562" marR="59562" marT="29779" marB="29779" anchor="ct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a:t>Farahani</a:t>
                      </a:r>
                      <a:r>
                        <a:rPr lang="en-US" sz="1100" dirty="0"/>
                        <a:t> et al. (</a:t>
                      </a:r>
                      <a:r>
                        <a:rPr lang="en-US" sz="1100" dirty="0" smtClean="0"/>
                        <a:t>2022)</a:t>
                      </a:r>
                      <a:r>
                        <a:rPr lang="en-US" altLang="zh-TW" sz="1100" dirty="0" smtClean="0"/>
                        <a:t> [Farahani22]</a:t>
                      </a:r>
                    </a:p>
                  </a:txBody>
                  <a:tcPr marL="59562" marR="59562" marT="29779" marB="29779" anchor="ct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Zheng et al. (2020</a:t>
                      </a:r>
                      <a:r>
                        <a:rPr lang="en-US" sz="1100" dirty="0" smtClean="0"/>
                        <a:t>)</a:t>
                      </a:r>
                      <a:r>
                        <a:rPr lang="en-US" altLang="zh-TW" sz="1100" dirty="0" smtClean="0"/>
                        <a:t> [Zheng20]</a:t>
                      </a:r>
                    </a:p>
                  </a:txBody>
                  <a:tcPr marL="59562" marR="59562" marT="29779" marB="29779" anchor="ctr">
                    <a:solidFill>
                      <a:schemeClr val="accent5"/>
                    </a:solidFill>
                  </a:tcPr>
                </a:tc>
                <a:tc>
                  <a:txBody>
                    <a:bodyPr/>
                    <a:lstStyle/>
                    <a:p>
                      <a:r>
                        <a:rPr lang="en-US" sz="1100" dirty="0"/>
                        <a:t>Our System</a:t>
                      </a:r>
                    </a:p>
                  </a:txBody>
                  <a:tcPr marL="59562" marR="59562" marT="29779" marB="29779" anchor="ctr">
                    <a:solidFill>
                      <a:schemeClr val="accent5"/>
                    </a:solidFill>
                  </a:tcPr>
                </a:tc>
                <a:extLst>
                  <a:ext uri="{0D108BD9-81ED-4DB2-BD59-A6C34878D82A}">
                    <a16:rowId xmlns:a16="http://schemas.microsoft.com/office/drawing/2014/main" val="1125622470"/>
                  </a:ext>
                </a:extLst>
              </a:tr>
              <a:tr h="559566">
                <a:tc>
                  <a:txBody>
                    <a:bodyPr/>
                    <a:lstStyle/>
                    <a:p>
                      <a:r>
                        <a:rPr lang="en-US" altLang="zh-TW" sz="1100" dirty="0" smtClean="0"/>
                        <a:t>Access Control</a:t>
                      </a:r>
                      <a:r>
                        <a:rPr lang="en-US" altLang="zh-TW" sz="1100" baseline="0" dirty="0" smtClean="0"/>
                        <a:t> Management</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86945113"/>
                  </a:ext>
                </a:extLst>
              </a:tr>
              <a:tr h="5595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sz="1100" dirty="0" smtClean="0"/>
                        <a:t>Data Storage</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8999223"/>
                  </a:ext>
                </a:extLst>
              </a:tr>
              <a:tr h="391697">
                <a:tc>
                  <a:txBody>
                    <a:bodyPr/>
                    <a:lstStyle/>
                    <a:p>
                      <a:r>
                        <a:rPr lang="en-US" sz="1100" dirty="0"/>
                        <a:t>Data </a:t>
                      </a:r>
                      <a:r>
                        <a:rPr lang="en-US" sz="1100" dirty="0" smtClean="0"/>
                        <a:t>Searching</a:t>
                      </a:r>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3365623264"/>
                  </a:ext>
                </a:extLst>
              </a:tr>
              <a:tr h="544381">
                <a:tc>
                  <a:txBody>
                    <a:bodyPr/>
                    <a:lstStyle/>
                    <a:p>
                      <a:r>
                        <a:rPr lang="en-US" altLang="zh-TW" sz="1100" dirty="0" smtClean="0"/>
                        <a:t>Reducing Local Storage Overhead</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848011280"/>
                  </a:ext>
                </a:extLst>
              </a:tr>
              <a:tr h="544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altLang="zh-TW" sz="1100" dirty="0" smtClean="0"/>
                        <a:t>Key Management</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04471251"/>
                  </a:ext>
                </a:extLst>
              </a:tr>
              <a:tr h="568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1-to-Many</a:t>
                      </a:r>
                      <a:r>
                        <a:rPr lang="en-US" altLang="zh-TW" sz="1100" baseline="0" dirty="0" smtClean="0"/>
                        <a:t> </a:t>
                      </a:r>
                      <a:r>
                        <a:rPr lang="en-US" altLang="zh-TW" sz="1100" dirty="0" smtClean="0"/>
                        <a:t>Encrypted</a:t>
                      </a:r>
                      <a:r>
                        <a:rPr lang="en-US" altLang="zh-TW" sz="1100" baseline="0" dirty="0" smtClean="0"/>
                        <a:t> Data Sharing</a:t>
                      </a:r>
                      <a:endParaRPr lang="en-US" altLang="zh-TW" sz="1100" dirty="0" smtClean="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73" name="圖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61" y="3376706"/>
            <a:ext cx="141044" cy="139073"/>
          </a:xfrm>
          <a:prstGeom prst="rect">
            <a:avLst/>
          </a:prstGeom>
        </p:spPr>
      </p:pic>
      <p:pic>
        <p:nvPicPr>
          <p:cNvPr id="74" name="圖片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35076" y="3390812"/>
            <a:ext cx="125746" cy="123992"/>
          </a:xfrm>
          <a:prstGeom prst="rect">
            <a:avLst/>
          </a:prstGeom>
        </p:spPr>
      </p:pic>
      <p:pic>
        <p:nvPicPr>
          <p:cNvPr id="75" name="圖片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20238" y="3414657"/>
            <a:ext cx="125746" cy="123992"/>
          </a:xfrm>
          <a:prstGeom prst="rect">
            <a:avLst/>
          </a:prstGeom>
        </p:spPr>
      </p:pic>
      <p:pic>
        <p:nvPicPr>
          <p:cNvPr id="76" name="圖片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38676" y="3954260"/>
            <a:ext cx="141044" cy="139073"/>
          </a:xfrm>
          <a:prstGeom prst="rect">
            <a:avLst/>
          </a:prstGeom>
        </p:spPr>
      </p:pic>
      <p:pic>
        <p:nvPicPr>
          <p:cNvPr id="77" name="圖片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6130" y="3965926"/>
            <a:ext cx="125746" cy="123992"/>
          </a:xfrm>
          <a:prstGeom prst="rect">
            <a:avLst/>
          </a:prstGeom>
        </p:spPr>
      </p:pic>
      <p:pic>
        <p:nvPicPr>
          <p:cNvPr id="78" name="圖片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3933501"/>
            <a:ext cx="141044" cy="139073"/>
          </a:xfrm>
          <a:prstGeom prst="rect">
            <a:avLst/>
          </a:prstGeom>
        </p:spPr>
      </p:pic>
      <p:pic>
        <p:nvPicPr>
          <p:cNvPr id="79" name="圖片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6130" y="4432972"/>
            <a:ext cx="125746" cy="123992"/>
          </a:xfrm>
          <a:prstGeom prst="rect">
            <a:avLst/>
          </a:prstGeom>
        </p:spPr>
      </p:pic>
      <p:grpSp>
        <p:nvGrpSpPr>
          <p:cNvPr id="80" name="群組 79"/>
          <p:cNvGrpSpPr/>
          <p:nvPr/>
        </p:nvGrpSpPr>
        <p:grpSpPr>
          <a:xfrm>
            <a:off x="10135076" y="4385103"/>
            <a:ext cx="158009" cy="156055"/>
            <a:chOff x="10077643" y="5991967"/>
            <a:chExt cx="199879" cy="199879"/>
          </a:xfrm>
        </p:grpSpPr>
        <p:pic>
          <p:nvPicPr>
            <p:cNvPr id="81" name="圖片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82" name="直線接點 8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83" name="圖片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61" y="4410825"/>
            <a:ext cx="141044" cy="139073"/>
          </a:xfrm>
          <a:prstGeom prst="rect">
            <a:avLst/>
          </a:prstGeom>
        </p:spPr>
      </p:pic>
      <p:pic>
        <p:nvPicPr>
          <p:cNvPr id="84" name="圖片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7117" y="4881638"/>
            <a:ext cx="141044" cy="139073"/>
          </a:xfrm>
          <a:prstGeom prst="rect">
            <a:avLst/>
          </a:prstGeom>
        </p:spPr>
      </p:pic>
      <p:pic>
        <p:nvPicPr>
          <p:cNvPr id="85" name="圖片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8748" y="5412316"/>
            <a:ext cx="125746" cy="123992"/>
          </a:xfrm>
          <a:prstGeom prst="rect">
            <a:avLst/>
          </a:prstGeom>
        </p:spPr>
      </p:pic>
      <p:pic>
        <p:nvPicPr>
          <p:cNvPr id="86" name="圖片 8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52041" y="5396906"/>
            <a:ext cx="125746" cy="123992"/>
          </a:xfrm>
          <a:prstGeom prst="rect">
            <a:avLst/>
          </a:prstGeom>
        </p:spPr>
      </p:pic>
      <p:pic>
        <p:nvPicPr>
          <p:cNvPr id="87" name="圖片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5437188"/>
            <a:ext cx="141044" cy="139073"/>
          </a:xfrm>
          <a:prstGeom prst="rect">
            <a:avLst/>
          </a:prstGeom>
        </p:spPr>
      </p:pic>
      <p:pic>
        <p:nvPicPr>
          <p:cNvPr id="88" name="圖片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5978813"/>
            <a:ext cx="141044" cy="139073"/>
          </a:xfrm>
          <a:prstGeom prst="rect">
            <a:avLst/>
          </a:prstGeom>
        </p:spPr>
      </p:pic>
      <p:grpSp>
        <p:nvGrpSpPr>
          <p:cNvPr id="89" name="群組 88"/>
          <p:cNvGrpSpPr/>
          <p:nvPr/>
        </p:nvGrpSpPr>
        <p:grpSpPr>
          <a:xfrm>
            <a:off x="8816254" y="5968608"/>
            <a:ext cx="165497" cy="174564"/>
            <a:chOff x="10077643" y="5991967"/>
            <a:chExt cx="199879" cy="199879"/>
          </a:xfrm>
        </p:grpSpPr>
        <p:pic>
          <p:nvPicPr>
            <p:cNvPr id="90" name="圖片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1" name="直線接點 9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92" name="圖片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63383" y="5993894"/>
            <a:ext cx="125746" cy="123992"/>
          </a:xfrm>
          <a:prstGeom prst="rect">
            <a:avLst/>
          </a:prstGeom>
        </p:spPr>
      </p:pic>
      <p:pic>
        <p:nvPicPr>
          <p:cNvPr id="93" name="圖片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8748" y="4911269"/>
            <a:ext cx="125746" cy="123992"/>
          </a:xfrm>
          <a:prstGeom prst="rect">
            <a:avLst/>
          </a:prstGeom>
        </p:spPr>
      </p:pic>
      <p:pic>
        <p:nvPicPr>
          <p:cNvPr id="94" name="圖片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2041" y="4863354"/>
            <a:ext cx="141044" cy="139073"/>
          </a:xfrm>
          <a:prstGeom prst="rect">
            <a:avLst/>
          </a:prstGeom>
        </p:spPr>
      </p:pic>
      <p:pic>
        <p:nvPicPr>
          <p:cNvPr id="95" name="圖片 9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2303">
            <a:off x="11895313" y="4084741"/>
            <a:ext cx="298108" cy="303948"/>
          </a:xfrm>
          <a:prstGeom prst="rect">
            <a:avLst/>
          </a:prstGeom>
        </p:spPr>
      </p:pic>
      <p:sp>
        <p:nvSpPr>
          <p:cNvPr id="96" name="矩形 95"/>
          <p:cNvSpPr/>
          <p:nvPr/>
        </p:nvSpPr>
        <p:spPr>
          <a:xfrm>
            <a:off x="-26499" y="6336022"/>
            <a:ext cx="10770699" cy="261610"/>
          </a:xfrm>
          <a:prstGeom prst="rect">
            <a:avLst/>
          </a:prstGeom>
        </p:spPr>
        <p:txBody>
          <a:bodyPr wrap="square">
            <a:spAutoFit/>
          </a:bodyPr>
          <a:lstStyle/>
          <a:p>
            <a:r>
              <a:rPr lang="en-US" altLang="zh-TW" sz="1050" dirty="0"/>
              <a:t>[</a:t>
            </a:r>
            <a:r>
              <a:rPr lang="en-US" altLang="zh-TW" sz="1050" dirty="0" smtClean="0"/>
              <a:t>Farahani22] </a:t>
            </a:r>
            <a:r>
              <a:rPr lang="en-US" altLang="zh-TW" sz="1050" dirty="0" err="1" smtClean="0"/>
              <a:t>Hadi</a:t>
            </a:r>
            <a:r>
              <a:rPr lang="en-US" altLang="zh-TW" sz="1050" dirty="0" smtClean="0"/>
              <a:t> </a:t>
            </a:r>
            <a:r>
              <a:rPr lang="en-US" altLang="zh-TW" sz="1050" dirty="0" err="1"/>
              <a:t>Farahani</a:t>
            </a:r>
            <a:r>
              <a:rPr lang="en-US" altLang="zh-TW" sz="1050" dirty="0"/>
              <a:t> and Hamid Reza </a:t>
            </a:r>
            <a:r>
              <a:rPr lang="en-US" altLang="zh-TW" sz="1050" dirty="0" err="1"/>
              <a:t>Shahriari</a:t>
            </a:r>
            <a:r>
              <a:rPr lang="en-US" altLang="zh-TW" sz="1050" dirty="0"/>
              <a:t>. 2022. A Privacy Preserving </a:t>
            </a:r>
            <a:r>
              <a:rPr lang="en-US" altLang="zh-TW" sz="1050" dirty="0" err="1"/>
              <a:t>IoT</a:t>
            </a:r>
            <a:r>
              <a:rPr lang="en-US" altLang="zh-TW" sz="1050" dirty="0"/>
              <a:t> Data Marketplace Using IOTA Smart Contracts. </a:t>
            </a:r>
            <a:r>
              <a:rPr lang="en-US" altLang="zh-TW" sz="1050" dirty="0" err="1"/>
              <a:t>arXiv</a:t>
            </a:r>
            <a:r>
              <a:rPr lang="en-US" altLang="zh-TW" sz="1050" dirty="0"/>
              <a:t> preprint arXiv:2210.04733 (2022). </a:t>
            </a:r>
            <a:endParaRPr lang="zh-TW" altLang="en-US" sz="1050" dirty="0"/>
          </a:p>
        </p:txBody>
      </p:sp>
      <p:sp>
        <p:nvSpPr>
          <p:cNvPr id="97" name="矩形 96"/>
          <p:cNvSpPr/>
          <p:nvPr/>
        </p:nvSpPr>
        <p:spPr>
          <a:xfrm>
            <a:off x="-26499" y="6502384"/>
            <a:ext cx="10961199" cy="415498"/>
          </a:xfrm>
          <a:prstGeom prst="rect">
            <a:avLst/>
          </a:prstGeom>
        </p:spPr>
        <p:txBody>
          <a:bodyPr wrap="square">
            <a:spAutoFit/>
          </a:bodyPr>
          <a:lstStyle/>
          <a:p>
            <a:r>
              <a:rPr lang="en-US" altLang="zh-TW" sz="1050" dirty="0"/>
              <a:t>[</a:t>
            </a:r>
            <a:r>
              <a:rPr lang="en-US" altLang="zh-TW" sz="1050" dirty="0" smtClean="0"/>
              <a:t>Zheng20]</a:t>
            </a:r>
            <a:r>
              <a:rPr lang="zh-TW" altLang="en-US" sz="1050" dirty="0" smtClean="0"/>
              <a:t> </a:t>
            </a:r>
            <a:r>
              <a:rPr lang="en-US" altLang="zh-TW" sz="1050" dirty="0" err="1" smtClean="0"/>
              <a:t>Xiaochen</a:t>
            </a:r>
            <a:r>
              <a:rPr lang="en-US" altLang="zh-TW" sz="1050" dirty="0" smtClean="0"/>
              <a:t> </a:t>
            </a:r>
            <a:r>
              <a:rPr lang="en-US" altLang="zh-TW" sz="1050" dirty="0"/>
              <a:t>Zheng, </a:t>
            </a:r>
            <a:r>
              <a:rPr lang="en-US" altLang="zh-TW" sz="1050" dirty="0" err="1"/>
              <a:t>Jinzhi</a:t>
            </a:r>
            <a:r>
              <a:rPr lang="en-US" altLang="zh-TW" sz="1050" dirty="0"/>
              <a:t> Lu, </a:t>
            </a:r>
            <a:r>
              <a:rPr lang="en-US" altLang="zh-TW" sz="1050" dirty="0" err="1"/>
              <a:t>Shengjing</a:t>
            </a:r>
            <a:r>
              <a:rPr lang="en-US" altLang="zh-TW" sz="1050" dirty="0"/>
              <a:t> Sun, and Dimitris </a:t>
            </a:r>
            <a:r>
              <a:rPr lang="en-US" altLang="zh-TW" sz="1050" dirty="0" err="1"/>
              <a:t>Kiritsis</a:t>
            </a:r>
            <a:r>
              <a:rPr lang="en-US" altLang="zh-TW" sz="1050" dirty="0"/>
              <a:t>. 2020. </a:t>
            </a:r>
            <a:r>
              <a:rPr lang="en-US" altLang="zh-TW" sz="1050" dirty="0" smtClean="0"/>
              <a:t>Decentralized </a:t>
            </a:r>
            <a:r>
              <a:rPr lang="en-US" altLang="zh-TW" sz="1050" dirty="0"/>
              <a:t>industrial </a:t>
            </a:r>
            <a:r>
              <a:rPr lang="en-US" altLang="zh-TW" sz="1050" dirty="0" err="1"/>
              <a:t>IoT</a:t>
            </a:r>
            <a:r>
              <a:rPr lang="en-US" altLang="zh-TW" sz="1050" dirty="0"/>
              <a:t> data management based on </a:t>
            </a:r>
            <a:r>
              <a:rPr lang="en-US" altLang="zh-TW" sz="1050" dirty="0" err="1"/>
              <a:t>blockchain</a:t>
            </a:r>
            <a:r>
              <a:rPr lang="en-US" altLang="zh-TW" sz="1050" dirty="0"/>
              <a:t> and IPFS. In Advances in Production Management Systems. Towards Smart and Digital Manufacturing: IFIP WG 5.7 International Conference, APMS 2020, Novi Sad, Serbia, August 30– September 3, 2020, Proceedings, Part II. Springer, 222–229.</a:t>
            </a:r>
            <a:endParaRPr lang="zh-TW" altLang="en-US" sz="1050" dirty="0"/>
          </a:p>
        </p:txBody>
      </p:sp>
    </p:spTree>
    <p:extLst>
      <p:ext uri="{BB962C8B-B14F-4D97-AF65-F5344CB8AC3E}">
        <p14:creationId xmlns:p14="http://schemas.microsoft.com/office/powerpoint/2010/main" val="34415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par>
                                <p:cTn id="38" presetID="10" presetClass="entr" presetSubtype="0"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par>
                                <p:cTn id="47" presetID="10"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fade">
                                      <p:cBhvr>
                                        <p:cTn id="49" dur="500"/>
                                        <p:tgtEl>
                                          <p:spTgt spid="78"/>
                                        </p:tgtEl>
                                      </p:cBhvr>
                                    </p:animEffect>
                                  </p:childTnLst>
                                </p:cTn>
                              </p:par>
                              <p:par>
                                <p:cTn id="50" presetID="10" presetClass="entr" presetSubtype="0"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par>
                                <p:cTn id="53" presetID="10"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500"/>
                                        <p:tgtEl>
                                          <p:spTgt spid="80"/>
                                        </p:tgtEl>
                                      </p:cBhvr>
                                    </p:animEffect>
                                  </p:childTnLst>
                                </p:cTn>
                              </p:par>
                              <p:par>
                                <p:cTn id="56" presetID="10" presetClass="entr" presetSubtype="0" fill="hold"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10"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10" presetClass="entr" presetSubtype="0" fill="hold"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fade">
                                      <p:cBhvr>
                                        <p:cTn id="64" dur="500"/>
                                        <p:tgtEl>
                                          <p:spTgt spid="85"/>
                                        </p:tgtEl>
                                      </p:cBhvr>
                                    </p:animEffect>
                                  </p:childTnLst>
                                </p:cTn>
                              </p:par>
                              <p:par>
                                <p:cTn id="65" presetID="10"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fade">
                                      <p:cBhvr>
                                        <p:cTn id="67" dur="500"/>
                                        <p:tgtEl>
                                          <p:spTgt spid="86"/>
                                        </p:tgtEl>
                                      </p:cBhvr>
                                    </p:animEffect>
                                  </p:childTnLst>
                                </p:cTn>
                              </p:par>
                              <p:par>
                                <p:cTn id="68" presetID="10" presetClass="entr" presetSubtype="0" fill="hold"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500"/>
                                        <p:tgtEl>
                                          <p:spTgt spid="87"/>
                                        </p:tgtEl>
                                      </p:cBhvr>
                                    </p:animEffect>
                                  </p:childTnLst>
                                </p:cTn>
                              </p:par>
                              <p:par>
                                <p:cTn id="71" presetID="10" presetClass="entr" presetSubtype="0" fill="hold"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10" presetClass="entr" presetSubtype="0" fill="hold" nodeType="with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78101" y="1500015"/>
            <a:ext cx="12107965" cy="419158"/>
          </a:xfrm>
          <a:prstGeom prst="rect">
            <a:avLst/>
          </a:prstGeom>
        </p:spPr>
      </p:pic>
      <p:sp>
        <p:nvSpPr>
          <p:cNvPr id="7" name="標題 1"/>
          <p:cNvSpPr>
            <a:spLocks noGrp="1"/>
          </p:cNvSpPr>
          <p:nvPr>
            <p:ph type="title"/>
          </p:nvPr>
        </p:nvSpPr>
        <p:spPr>
          <a:xfrm>
            <a:off x="0" y="-571353"/>
            <a:ext cx="10058400" cy="1450757"/>
          </a:xfrm>
        </p:spPr>
        <p:txBody>
          <a:bodyPr>
            <a:normAutofit/>
          </a:bodyPr>
          <a:lstStyle/>
          <a:p>
            <a:pPr lvl="1" algn="l" rtl="0">
              <a:lnSpc>
                <a:spcPct val="85000"/>
              </a:lnSpc>
              <a:spcBef>
                <a:spcPct val="0"/>
              </a:spcBef>
            </a:pPr>
            <a:r>
              <a:rPr lang="en-US" altLang="zh-TW" sz="2400" b="1" dirty="0" err="1" smtClean="0">
                <a:latin typeface="+mj-lt"/>
                <a:cs typeface="Times New Roman" panose="02020603050405020304" pitchFamily="18" charset="0"/>
              </a:rPr>
              <a:t>IoT</a:t>
            </a:r>
            <a:r>
              <a:rPr lang="en-US" altLang="zh-TW" sz="2400" b="1" dirty="0" smtClean="0">
                <a:latin typeface="+mj-lt"/>
                <a:cs typeface="Times New Roman" panose="02020603050405020304" pitchFamily="18" charset="0"/>
              </a:rPr>
              <a:t> Data Accessing</a:t>
            </a:r>
            <a:br>
              <a:rPr lang="en-US" altLang="zh-TW" sz="2400" b="1" dirty="0" smtClean="0">
                <a:latin typeface="+mj-lt"/>
                <a:cs typeface="Times New Roman" panose="02020603050405020304" pitchFamily="18" charset="0"/>
              </a:rPr>
            </a:br>
            <a:endParaRPr lang="zh-TW" altLang="en-US" sz="3600" dirty="0">
              <a:latin typeface="+mj-lt"/>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18</a:t>
            </a:fld>
            <a:endParaRPr lang="zh-TW" altLang="en-US"/>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146" y="1200529"/>
            <a:ext cx="7078021" cy="2305906"/>
          </a:xfrm>
          <a:prstGeom prst="rect">
            <a:avLst/>
          </a:prstGeom>
        </p:spPr>
      </p:pic>
      <p:pic>
        <p:nvPicPr>
          <p:cNvPr id="5" name="圖片 4"/>
          <p:cNvPicPr>
            <a:picLocks noChangeAspect="1"/>
          </p:cNvPicPr>
          <p:nvPr/>
        </p:nvPicPr>
        <p:blipFill rotWithShape="1">
          <a:blip r:embed="rId5">
            <a:extLst>
              <a:ext uri="{28A0092B-C50C-407E-A947-70E740481C1C}">
                <a14:useLocalDpi xmlns:a14="http://schemas.microsoft.com/office/drawing/2010/main" val="0"/>
              </a:ext>
            </a:extLst>
          </a:blip>
          <a:srcRect t="30976" r="35571" b="34424"/>
          <a:stretch/>
        </p:blipFill>
        <p:spPr>
          <a:xfrm>
            <a:off x="0" y="3051452"/>
            <a:ext cx="5676589" cy="1687381"/>
          </a:xfrm>
          <a:prstGeom prst="rect">
            <a:avLst/>
          </a:prstGeom>
        </p:spPr>
      </p:pic>
      <p:pic>
        <p:nvPicPr>
          <p:cNvPr id="17" name="圖片 16"/>
          <p:cNvPicPr>
            <a:picLocks noChangeAspect="1"/>
          </p:cNvPicPr>
          <p:nvPr/>
        </p:nvPicPr>
        <p:blipFill rotWithShape="1">
          <a:blip r:embed="rId5">
            <a:extLst>
              <a:ext uri="{28A0092B-C50C-407E-A947-70E740481C1C}">
                <a14:useLocalDpi xmlns:a14="http://schemas.microsoft.com/office/drawing/2010/main" val="0"/>
              </a:ext>
            </a:extLst>
          </a:blip>
          <a:srcRect b="69163"/>
          <a:stretch/>
        </p:blipFill>
        <p:spPr>
          <a:xfrm>
            <a:off x="0" y="4725922"/>
            <a:ext cx="8810625" cy="1503869"/>
          </a:xfrm>
          <a:prstGeom prst="rect">
            <a:avLst/>
          </a:prstGeom>
        </p:spPr>
      </p:pic>
      <p:pic>
        <p:nvPicPr>
          <p:cNvPr id="18" name="圖片 17"/>
          <p:cNvPicPr>
            <a:picLocks noChangeAspect="1"/>
          </p:cNvPicPr>
          <p:nvPr/>
        </p:nvPicPr>
        <p:blipFill rotWithShape="1">
          <a:blip r:embed="rId5">
            <a:extLst>
              <a:ext uri="{28A0092B-C50C-407E-A947-70E740481C1C}">
                <a14:useLocalDpi xmlns:a14="http://schemas.microsoft.com/office/drawing/2010/main" val="0"/>
              </a:ext>
            </a:extLst>
          </a:blip>
          <a:srcRect t="65930" r="40140" b="-1"/>
          <a:stretch/>
        </p:blipFill>
        <p:spPr>
          <a:xfrm>
            <a:off x="0" y="1455291"/>
            <a:ext cx="5274026" cy="1661558"/>
          </a:xfrm>
          <a:prstGeom prst="rect">
            <a:avLst/>
          </a:prstGeom>
        </p:spPr>
      </p:pic>
      <p:grpSp>
        <p:nvGrpSpPr>
          <p:cNvPr id="19" name="群組 18"/>
          <p:cNvGrpSpPr/>
          <p:nvPr/>
        </p:nvGrpSpPr>
        <p:grpSpPr>
          <a:xfrm>
            <a:off x="2236063" y="1721960"/>
            <a:ext cx="2878587" cy="1045130"/>
            <a:chOff x="5588950" y="348683"/>
            <a:chExt cx="1027853" cy="821868"/>
          </a:xfrm>
        </p:grpSpPr>
        <p:sp>
          <p:nvSpPr>
            <p:cNvPr id="20" name="圓角矩形 1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1" name="文字方塊 20"/>
            <p:cNvSpPr txBox="1"/>
            <p:nvPr/>
          </p:nvSpPr>
          <p:spPr>
            <a:xfrm>
              <a:off x="6480461" y="970877"/>
              <a:ext cx="136342" cy="199674"/>
            </a:xfrm>
            <a:prstGeom prst="rect">
              <a:avLst/>
            </a:prstGeom>
            <a:noFill/>
          </p:spPr>
          <p:txBody>
            <a:bodyPr wrap="none" rtlCol="0">
              <a:spAutoFit/>
            </a:bodyPr>
            <a:lstStyle/>
            <a:p>
              <a:r>
                <a:rPr lang="en-US" altLang="zh-TW" sz="1050" dirty="0" smtClean="0">
                  <a:solidFill>
                    <a:srgbClr val="FF0000"/>
                  </a:solidFill>
                </a:rPr>
                <a:t>Get</a:t>
              </a:r>
              <a:endParaRPr lang="zh-TW" altLang="en-US" sz="1050" dirty="0">
                <a:solidFill>
                  <a:srgbClr val="FF0000"/>
                </a:solidFill>
              </a:endParaRPr>
            </a:p>
          </p:txBody>
        </p:sp>
      </p:grpSp>
      <p:grpSp>
        <p:nvGrpSpPr>
          <p:cNvPr id="22" name="群組 21"/>
          <p:cNvGrpSpPr/>
          <p:nvPr/>
        </p:nvGrpSpPr>
        <p:grpSpPr>
          <a:xfrm>
            <a:off x="2150613" y="3372577"/>
            <a:ext cx="3316737" cy="1045130"/>
            <a:chOff x="5588950" y="348683"/>
            <a:chExt cx="1027853" cy="821868"/>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4" name="文字方塊 23"/>
            <p:cNvSpPr txBox="1"/>
            <p:nvPr/>
          </p:nvSpPr>
          <p:spPr>
            <a:xfrm>
              <a:off x="6480461" y="970877"/>
              <a:ext cx="136342" cy="199674"/>
            </a:xfrm>
            <a:prstGeom prst="rect">
              <a:avLst/>
            </a:prstGeom>
            <a:noFill/>
          </p:spPr>
          <p:txBody>
            <a:bodyPr wrap="none" rtlCol="0">
              <a:spAutoFit/>
            </a:bodyPr>
            <a:lstStyle/>
            <a:p>
              <a:r>
                <a:rPr lang="en-US" altLang="zh-TW" sz="1050" dirty="0" smtClean="0">
                  <a:solidFill>
                    <a:srgbClr val="FF0000"/>
                  </a:solidFill>
                </a:rPr>
                <a:t>Get</a:t>
              </a:r>
              <a:endParaRPr lang="zh-TW" altLang="en-US" sz="1050" dirty="0">
                <a:solidFill>
                  <a:srgbClr val="FF0000"/>
                </a:solidFill>
              </a:endParaRPr>
            </a:p>
          </p:txBody>
        </p:sp>
      </p:grpSp>
      <p:sp>
        <p:nvSpPr>
          <p:cNvPr id="14" name="文字方塊 13"/>
          <p:cNvSpPr txBox="1"/>
          <p:nvPr/>
        </p:nvSpPr>
        <p:spPr>
          <a:xfrm>
            <a:off x="7104367" y="904703"/>
            <a:ext cx="1106713" cy="369332"/>
          </a:xfrm>
          <a:prstGeom prst="rect">
            <a:avLst/>
          </a:prstGeom>
          <a:noFill/>
        </p:spPr>
        <p:txBody>
          <a:bodyPr wrap="none" rtlCol="0">
            <a:spAutoFit/>
          </a:bodyPr>
          <a:lstStyle/>
          <a:p>
            <a:r>
              <a:rPr lang="en-US" altLang="zh-TW" dirty="0">
                <a:solidFill>
                  <a:srgbClr val="FF0000"/>
                </a:solidFill>
              </a:rPr>
              <a:t>1</a:t>
            </a:r>
            <a:r>
              <a:rPr lang="en-US" altLang="zh-TW" dirty="0" smtClean="0">
                <a:solidFill>
                  <a:srgbClr val="FF0000"/>
                </a:solidFill>
              </a:rPr>
              <a:t>. Getting</a:t>
            </a:r>
            <a:endParaRPr lang="zh-TW" altLang="en-US" dirty="0">
              <a:solidFill>
                <a:srgbClr val="FF0000"/>
              </a:solidFill>
            </a:endParaRPr>
          </a:p>
        </p:txBody>
      </p:sp>
      <p:sp>
        <p:nvSpPr>
          <p:cNvPr id="15" name="文字方塊 14"/>
          <p:cNvSpPr txBox="1"/>
          <p:nvPr/>
        </p:nvSpPr>
        <p:spPr>
          <a:xfrm>
            <a:off x="10001981" y="2109779"/>
            <a:ext cx="1435136" cy="369332"/>
          </a:xfrm>
          <a:prstGeom prst="rect">
            <a:avLst/>
          </a:prstGeom>
          <a:noFill/>
        </p:spPr>
        <p:txBody>
          <a:bodyPr wrap="none" rtlCol="0">
            <a:spAutoFit/>
          </a:bodyPr>
          <a:lstStyle/>
          <a:p>
            <a:r>
              <a:rPr lang="en-US" altLang="zh-TW" dirty="0" smtClean="0">
                <a:solidFill>
                  <a:srgbClr val="FF0000"/>
                </a:solidFill>
              </a:rPr>
              <a:t>3. Decrypting</a:t>
            </a:r>
            <a:endParaRPr lang="zh-TW" altLang="en-US" dirty="0">
              <a:solidFill>
                <a:srgbClr val="FF0000"/>
              </a:solidFill>
            </a:endParaRPr>
          </a:p>
        </p:txBody>
      </p:sp>
      <p:sp>
        <p:nvSpPr>
          <p:cNvPr id="16" name="文字方塊 15"/>
          <p:cNvSpPr txBox="1"/>
          <p:nvPr/>
        </p:nvSpPr>
        <p:spPr>
          <a:xfrm>
            <a:off x="7104367" y="3116849"/>
            <a:ext cx="1331968" cy="369332"/>
          </a:xfrm>
          <a:prstGeom prst="rect">
            <a:avLst/>
          </a:prstGeom>
          <a:noFill/>
        </p:spPr>
        <p:txBody>
          <a:bodyPr wrap="none" rtlCol="0">
            <a:spAutoFit/>
          </a:bodyPr>
          <a:lstStyle/>
          <a:p>
            <a:r>
              <a:rPr lang="en-US" altLang="zh-TW" dirty="0" smtClean="0">
                <a:solidFill>
                  <a:srgbClr val="FF0000"/>
                </a:solidFill>
              </a:rPr>
              <a:t>2. </a:t>
            </a:r>
            <a:r>
              <a:rPr lang="en-US" altLang="zh-TW" dirty="0">
                <a:solidFill>
                  <a:srgbClr val="FF0000"/>
                </a:solidFill>
              </a:rPr>
              <a:t>Returning</a:t>
            </a:r>
            <a:endParaRPr lang="zh-TW" altLang="en-US" dirty="0">
              <a:solidFill>
                <a:srgbClr val="FF0000"/>
              </a:solidFill>
            </a:endParaRPr>
          </a:p>
        </p:txBody>
      </p:sp>
      <p:graphicFrame>
        <p:nvGraphicFramePr>
          <p:cNvPr id="25" name="內容版面配置區 3"/>
          <p:cNvGraphicFramePr>
            <a:graphicFrameLocks/>
          </p:cNvGraphicFramePr>
          <p:nvPr>
            <p:extLst>
              <p:ext uri="{D42A27DB-BD31-4B8C-83A1-F6EECF244321}">
                <p14:modId xmlns:p14="http://schemas.microsoft.com/office/powerpoint/2010/main" val="222452398"/>
              </p:ext>
            </p:extLst>
          </p:nvPr>
        </p:nvGraphicFramePr>
        <p:xfrm>
          <a:off x="7069233" y="2727998"/>
          <a:ext cx="5040440" cy="3625218"/>
        </p:xfrm>
        <a:graphic>
          <a:graphicData uri="http://schemas.openxmlformats.org/drawingml/2006/table">
            <a:tbl>
              <a:tblPr>
                <a:tableStyleId>{3C2FFA5D-87B4-456A-9821-1D502468CF0F}</a:tableStyleId>
              </a:tblPr>
              <a:tblGrid>
                <a:gridCol w="1260110">
                  <a:extLst>
                    <a:ext uri="{9D8B030D-6E8A-4147-A177-3AD203B41FA5}">
                      <a16:colId xmlns:a16="http://schemas.microsoft.com/office/drawing/2014/main" val="2014027247"/>
                    </a:ext>
                  </a:extLst>
                </a:gridCol>
                <a:gridCol w="1260110">
                  <a:extLst>
                    <a:ext uri="{9D8B030D-6E8A-4147-A177-3AD203B41FA5}">
                      <a16:colId xmlns:a16="http://schemas.microsoft.com/office/drawing/2014/main" val="121753931"/>
                    </a:ext>
                  </a:extLst>
                </a:gridCol>
                <a:gridCol w="1260110">
                  <a:extLst>
                    <a:ext uri="{9D8B030D-6E8A-4147-A177-3AD203B41FA5}">
                      <a16:colId xmlns:a16="http://schemas.microsoft.com/office/drawing/2014/main" val="437709425"/>
                    </a:ext>
                  </a:extLst>
                </a:gridCol>
                <a:gridCol w="1260110">
                  <a:extLst>
                    <a:ext uri="{9D8B030D-6E8A-4147-A177-3AD203B41FA5}">
                      <a16:colId xmlns:a16="http://schemas.microsoft.com/office/drawing/2014/main" val="313909777"/>
                    </a:ext>
                  </a:extLst>
                </a:gridCol>
              </a:tblGrid>
              <a:tr h="456676">
                <a:tc>
                  <a:txBody>
                    <a:bodyPr/>
                    <a:lstStyle/>
                    <a:p>
                      <a:r>
                        <a:rPr lang="en-US" sz="1100" dirty="0"/>
                        <a:t>Aspect</a:t>
                      </a:r>
                    </a:p>
                  </a:txBody>
                  <a:tcPr marL="59562" marR="59562" marT="29779" marB="29779" anchor="ctr">
                    <a:solidFill>
                      <a:schemeClr val="accent5"/>
                    </a:solidFill>
                  </a:tcPr>
                </a:tc>
                <a:tc>
                  <a:txBody>
                    <a:bodyPr/>
                    <a:lstStyle/>
                    <a:p>
                      <a:r>
                        <a:rPr lang="en-US" sz="1100" dirty="0" err="1"/>
                        <a:t>Farahani</a:t>
                      </a:r>
                      <a:r>
                        <a:rPr lang="en-US" sz="1100" dirty="0"/>
                        <a:t> et al. </a:t>
                      </a:r>
                      <a:r>
                        <a:rPr lang="en-US" altLang="zh-TW" sz="1100" dirty="0" smtClean="0"/>
                        <a:t>(</a:t>
                      </a:r>
                      <a:r>
                        <a:rPr lang="en-US" sz="1100" dirty="0" smtClean="0"/>
                        <a:t>2022)[</a:t>
                      </a:r>
                      <a:r>
                        <a:rPr lang="en-US" altLang="zh-TW" sz="1100" dirty="0" smtClean="0"/>
                        <a:t>Farahani22</a:t>
                      </a:r>
                      <a:r>
                        <a:rPr lang="en-US" sz="1100" dirty="0" smtClean="0"/>
                        <a:t>]</a:t>
                      </a:r>
                      <a:endParaRPr lang="en-US" sz="1100" dirty="0"/>
                    </a:p>
                  </a:txBody>
                  <a:tcPr marL="59562" marR="59562" marT="29779" marB="29779" anchor="ctr">
                    <a:solidFill>
                      <a:schemeClr val="accent5"/>
                    </a:solidFill>
                  </a:tcPr>
                </a:tc>
                <a:tc>
                  <a:txBody>
                    <a:bodyPr/>
                    <a:lstStyle/>
                    <a:p>
                      <a:r>
                        <a:rPr lang="en-US" sz="1100" dirty="0"/>
                        <a:t>Zheng et al. (2020</a:t>
                      </a:r>
                      <a:r>
                        <a:rPr lang="en-US" sz="1100" dirty="0" smtClean="0"/>
                        <a:t>)</a:t>
                      </a:r>
                    </a:p>
                    <a:p>
                      <a:r>
                        <a:rPr lang="en-US" altLang="zh-TW" sz="1100" dirty="0" smtClean="0"/>
                        <a:t>[Zheng20]</a:t>
                      </a:r>
                      <a:endParaRPr lang="en-US" sz="1100" dirty="0"/>
                    </a:p>
                  </a:txBody>
                  <a:tcPr marL="59562" marR="59562" marT="29779" marB="29779" anchor="ctr">
                    <a:solidFill>
                      <a:schemeClr val="accent5"/>
                    </a:solidFill>
                  </a:tcPr>
                </a:tc>
                <a:tc>
                  <a:txBody>
                    <a:bodyPr/>
                    <a:lstStyle/>
                    <a:p>
                      <a:r>
                        <a:rPr lang="en-US" sz="1100" dirty="0"/>
                        <a:t>Our System</a:t>
                      </a:r>
                    </a:p>
                  </a:txBody>
                  <a:tcPr marL="59562" marR="59562" marT="29779" marB="29779" anchor="ctr">
                    <a:solidFill>
                      <a:schemeClr val="accent5"/>
                    </a:solidFill>
                  </a:tcPr>
                </a:tc>
                <a:extLst>
                  <a:ext uri="{0D108BD9-81ED-4DB2-BD59-A6C34878D82A}">
                    <a16:rowId xmlns:a16="http://schemas.microsoft.com/office/drawing/2014/main" val="1125622470"/>
                  </a:ext>
                </a:extLst>
              </a:tr>
              <a:tr h="559566">
                <a:tc>
                  <a:txBody>
                    <a:bodyPr/>
                    <a:lstStyle/>
                    <a:p>
                      <a:r>
                        <a:rPr lang="en-US" altLang="zh-TW" sz="1100" dirty="0" smtClean="0"/>
                        <a:t>Access Control</a:t>
                      </a:r>
                      <a:r>
                        <a:rPr lang="en-US" altLang="zh-TW" sz="1100" baseline="0" dirty="0" smtClean="0"/>
                        <a:t> Management</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86945113"/>
                  </a:ext>
                </a:extLst>
              </a:tr>
              <a:tr h="5595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sz="1100" dirty="0" smtClean="0"/>
                        <a:t>Data Storage</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8999223"/>
                  </a:ext>
                </a:extLst>
              </a:tr>
              <a:tr h="391697">
                <a:tc>
                  <a:txBody>
                    <a:bodyPr/>
                    <a:lstStyle/>
                    <a:p>
                      <a:r>
                        <a:rPr lang="en-US" sz="1100" dirty="0"/>
                        <a:t>Data </a:t>
                      </a:r>
                      <a:r>
                        <a:rPr lang="en-US" sz="1100" dirty="0" smtClean="0"/>
                        <a:t>Searching</a:t>
                      </a:r>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3365623264"/>
                  </a:ext>
                </a:extLst>
              </a:tr>
              <a:tr h="544381">
                <a:tc>
                  <a:txBody>
                    <a:bodyPr/>
                    <a:lstStyle/>
                    <a:p>
                      <a:r>
                        <a:rPr lang="en-US" altLang="zh-TW" sz="1100" dirty="0" smtClean="0"/>
                        <a:t>Reducing Local Storage Overhead</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848011280"/>
                  </a:ext>
                </a:extLst>
              </a:tr>
              <a:tr h="544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Decentralized</a:t>
                      </a:r>
                    </a:p>
                    <a:p>
                      <a:r>
                        <a:rPr lang="en-US" altLang="zh-TW" sz="1100" dirty="0" smtClean="0"/>
                        <a:t>Key Management</a:t>
                      </a:r>
                      <a:endParaRPr lang="en-US" altLang="zh-TW"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tc>
                  <a:txBody>
                    <a:bodyPr/>
                    <a:lstStyle/>
                    <a:p>
                      <a:endParaRPr lang="en-US" sz="1100" dirty="0"/>
                    </a:p>
                  </a:txBody>
                  <a:tcPr marL="59562" marR="59562" marT="29779" marB="29779" anchor="ctr">
                    <a:solidFill>
                      <a:schemeClr val="bg1">
                        <a:lumMod val="85000"/>
                      </a:schemeClr>
                    </a:solidFill>
                  </a:tcPr>
                </a:tc>
                <a:extLst>
                  <a:ext uri="{0D108BD9-81ED-4DB2-BD59-A6C34878D82A}">
                    <a16:rowId xmlns:a16="http://schemas.microsoft.com/office/drawing/2014/main" val="4204471251"/>
                  </a:ext>
                </a:extLst>
              </a:tr>
              <a:tr h="568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1-to-Many</a:t>
                      </a:r>
                      <a:r>
                        <a:rPr lang="en-US" altLang="zh-TW" sz="1100" baseline="0" dirty="0" smtClean="0"/>
                        <a:t> </a:t>
                      </a:r>
                      <a:r>
                        <a:rPr lang="en-US" altLang="zh-TW" sz="1100" dirty="0" smtClean="0"/>
                        <a:t>Encrypted</a:t>
                      </a:r>
                      <a:r>
                        <a:rPr lang="en-US" altLang="zh-TW" sz="1100" baseline="0" dirty="0" smtClean="0"/>
                        <a:t> Data Sharing</a:t>
                      </a:r>
                      <a:endParaRPr lang="en-US" altLang="zh-TW" sz="1100" dirty="0" smtClean="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tc>
                  <a:txBody>
                    <a:bodyPr/>
                    <a:lstStyle/>
                    <a:p>
                      <a:endParaRPr lang="en-US" sz="1100" dirty="0"/>
                    </a:p>
                  </a:txBody>
                  <a:tcPr marL="59562" marR="59562" marT="29779" marB="29779" anchor="ctr">
                    <a:solidFill>
                      <a:srgbClr val="FFC000"/>
                    </a:solidFill>
                  </a:tcPr>
                </a:tc>
                <a:extLst>
                  <a:ext uri="{0D108BD9-81ED-4DB2-BD59-A6C34878D82A}">
                    <a16:rowId xmlns:a16="http://schemas.microsoft.com/office/drawing/2014/main" val="2093855348"/>
                  </a:ext>
                </a:extLst>
              </a:tr>
            </a:tbl>
          </a:graphicData>
        </a:graphic>
      </p:graphicFrame>
      <p:pic>
        <p:nvPicPr>
          <p:cNvPr id="27" name="圖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61" y="3376706"/>
            <a:ext cx="141044" cy="139073"/>
          </a:xfrm>
          <a:prstGeom prst="rect">
            <a:avLst/>
          </a:prstGeom>
        </p:spPr>
      </p:pic>
      <p:pic>
        <p:nvPicPr>
          <p:cNvPr id="28" name="圖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35076" y="3390812"/>
            <a:ext cx="125746" cy="123992"/>
          </a:xfrm>
          <a:prstGeom prst="rect">
            <a:avLst/>
          </a:prstGeom>
        </p:spPr>
      </p:pic>
      <p:pic>
        <p:nvPicPr>
          <p:cNvPr id="29" name="圖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7100" y="3424185"/>
            <a:ext cx="125746" cy="123992"/>
          </a:xfrm>
          <a:prstGeom prst="rect">
            <a:avLst/>
          </a:prstGeom>
        </p:spPr>
      </p:pic>
      <p:pic>
        <p:nvPicPr>
          <p:cNvPr id="30" name="圖片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38676" y="3954260"/>
            <a:ext cx="141044" cy="139073"/>
          </a:xfrm>
          <a:prstGeom prst="rect">
            <a:avLst/>
          </a:prstGeom>
        </p:spPr>
      </p:pic>
      <p:pic>
        <p:nvPicPr>
          <p:cNvPr id="31" name="圖片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6130" y="3965926"/>
            <a:ext cx="125746" cy="123992"/>
          </a:xfrm>
          <a:prstGeom prst="rect">
            <a:avLst/>
          </a:prstGeom>
        </p:spPr>
      </p:pic>
      <p:pic>
        <p:nvPicPr>
          <p:cNvPr id="32" name="圖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3933501"/>
            <a:ext cx="141044" cy="139073"/>
          </a:xfrm>
          <a:prstGeom prst="rect">
            <a:avLst/>
          </a:prstGeom>
        </p:spPr>
      </p:pic>
      <p:pic>
        <p:nvPicPr>
          <p:cNvPr id="33" name="圖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6130" y="4432972"/>
            <a:ext cx="125746" cy="123992"/>
          </a:xfrm>
          <a:prstGeom prst="rect">
            <a:avLst/>
          </a:prstGeom>
        </p:spPr>
      </p:pic>
      <p:grpSp>
        <p:nvGrpSpPr>
          <p:cNvPr id="34" name="群組 33"/>
          <p:cNvGrpSpPr/>
          <p:nvPr/>
        </p:nvGrpSpPr>
        <p:grpSpPr>
          <a:xfrm>
            <a:off x="10135076" y="4385103"/>
            <a:ext cx="158009" cy="156055"/>
            <a:chOff x="10077643" y="5991967"/>
            <a:chExt cx="199879" cy="199879"/>
          </a:xfrm>
        </p:grpSpPr>
        <p:pic>
          <p:nvPicPr>
            <p:cNvPr id="35" name="圖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36" name="直線接點 3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37" name="圖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61" y="4410825"/>
            <a:ext cx="141044" cy="139073"/>
          </a:xfrm>
          <a:prstGeom prst="rect">
            <a:avLst/>
          </a:prstGeom>
        </p:spPr>
      </p:pic>
      <p:pic>
        <p:nvPicPr>
          <p:cNvPr id="38" name="圖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7117" y="4881638"/>
            <a:ext cx="141044" cy="139073"/>
          </a:xfrm>
          <a:prstGeom prst="rect">
            <a:avLst/>
          </a:prstGeom>
        </p:spPr>
      </p:pic>
      <p:pic>
        <p:nvPicPr>
          <p:cNvPr id="39" name="圖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8748" y="5412316"/>
            <a:ext cx="125746" cy="123992"/>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52041" y="5396906"/>
            <a:ext cx="125746" cy="123992"/>
          </a:xfrm>
          <a:prstGeom prst="rect">
            <a:avLst/>
          </a:prstGeom>
        </p:spPr>
      </p:pic>
      <p:pic>
        <p:nvPicPr>
          <p:cNvPr id="41" name="圖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5437188"/>
            <a:ext cx="141044" cy="139073"/>
          </a:xfrm>
          <a:prstGeom prst="rect">
            <a:avLst/>
          </a:prstGeom>
        </p:spPr>
      </p:pic>
      <p:pic>
        <p:nvPicPr>
          <p:cNvPr id="42" name="圖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6617" y="5978813"/>
            <a:ext cx="141044" cy="139073"/>
          </a:xfrm>
          <a:prstGeom prst="rect">
            <a:avLst/>
          </a:prstGeom>
        </p:spPr>
      </p:pic>
      <p:grpSp>
        <p:nvGrpSpPr>
          <p:cNvPr id="43" name="群組 42"/>
          <p:cNvGrpSpPr/>
          <p:nvPr/>
        </p:nvGrpSpPr>
        <p:grpSpPr>
          <a:xfrm>
            <a:off x="8844505" y="5943322"/>
            <a:ext cx="165497" cy="174564"/>
            <a:chOff x="10077643" y="5991967"/>
            <a:chExt cx="199879" cy="199879"/>
          </a:xfrm>
        </p:grpSpPr>
        <p:pic>
          <p:nvPicPr>
            <p:cNvPr id="44" name="圖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5" name="直線接點 4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6" name="圖片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63383" y="5993894"/>
            <a:ext cx="125746" cy="123992"/>
          </a:xfrm>
          <a:prstGeom prst="rect">
            <a:avLst/>
          </a:prstGeom>
        </p:spPr>
      </p:pic>
      <p:pic>
        <p:nvPicPr>
          <p:cNvPr id="47" name="圖片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8748" y="4911269"/>
            <a:ext cx="125746" cy="123992"/>
          </a:xfrm>
          <a:prstGeom prst="rect">
            <a:avLst/>
          </a:prstGeom>
        </p:spPr>
      </p:pic>
      <p:pic>
        <p:nvPicPr>
          <p:cNvPr id="48" name="圖片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2041" y="4863354"/>
            <a:ext cx="141044" cy="139073"/>
          </a:xfrm>
          <a:prstGeom prst="rect">
            <a:avLst/>
          </a:prstGeom>
        </p:spPr>
      </p:pic>
      <p:pic>
        <p:nvPicPr>
          <p:cNvPr id="49" name="圖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2303">
            <a:off x="11908582" y="5595951"/>
            <a:ext cx="298108" cy="303948"/>
          </a:xfrm>
          <a:prstGeom prst="rect">
            <a:avLst/>
          </a:prstGeom>
        </p:spPr>
      </p:pic>
      <p:sp>
        <p:nvSpPr>
          <p:cNvPr id="3" name="矩形 2"/>
          <p:cNvSpPr/>
          <p:nvPr/>
        </p:nvSpPr>
        <p:spPr>
          <a:xfrm>
            <a:off x="-26499" y="6336022"/>
            <a:ext cx="10770699" cy="261610"/>
          </a:xfrm>
          <a:prstGeom prst="rect">
            <a:avLst/>
          </a:prstGeom>
        </p:spPr>
        <p:txBody>
          <a:bodyPr wrap="square">
            <a:spAutoFit/>
          </a:bodyPr>
          <a:lstStyle/>
          <a:p>
            <a:r>
              <a:rPr lang="en-US" altLang="zh-TW" sz="1050" dirty="0"/>
              <a:t>[</a:t>
            </a:r>
            <a:r>
              <a:rPr lang="en-US" altLang="zh-TW" sz="1050" dirty="0" smtClean="0"/>
              <a:t>Farahani22] </a:t>
            </a:r>
            <a:r>
              <a:rPr lang="en-US" altLang="zh-TW" sz="1050" dirty="0" err="1" smtClean="0"/>
              <a:t>Hadi</a:t>
            </a:r>
            <a:r>
              <a:rPr lang="en-US" altLang="zh-TW" sz="1050" dirty="0" smtClean="0"/>
              <a:t> </a:t>
            </a:r>
            <a:r>
              <a:rPr lang="en-US" altLang="zh-TW" sz="1050" dirty="0" err="1"/>
              <a:t>Farahani</a:t>
            </a:r>
            <a:r>
              <a:rPr lang="en-US" altLang="zh-TW" sz="1050" dirty="0"/>
              <a:t> and Hamid Reza </a:t>
            </a:r>
            <a:r>
              <a:rPr lang="en-US" altLang="zh-TW" sz="1050" dirty="0" err="1"/>
              <a:t>Shahriari</a:t>
            </a:r>
            <a:r>
              <a:rPr lang="en-US" altLang="zh-TW" sz="1050" dirty="0"/>
              <a:t>. 2022. A Privacy Preserving </a:t>
            </a:r>
            <a:r>
              <a:rPr lang="en-US" altLang="zh-TW" sz="1050" dirty="0" err="1"/>
              <a:t>IoT</a:t>
            </a:r>
            <a:r>
              <a:rPr lang="en-US" altLang="zh-TW" sz="1050" dirty="0"/>
              <a:t> Data Marketplace Using IOTA Smart Contracts. </a:t>
            </a:r>
            <a:r>
              <a:rPr lang="en-US" altLang="zh-TW" sz="1050" dirty="0" err="1"/>
              <a:t>arXiv</a:t>
            </a:r>
            <a:r>
              <a:rPr lang="en-US" altLang="zh-TW" sz="1050" dirty="0"/>
              <a:t> preprint arXiv:2210.04733 (2022). </a:t>
            </a:r>
            <a:endParaRPr lang="zh-TW" altLang="en-US" sz="1050" dirty="0"/>
          </a:p>
        </p:txBody>
      </p:sp>
      <p:sp>
        <p:nvSpPr>
          <p:cNvPr id="8" name="矩形 7"/>
          <p:cNvSpPr/>
          <p:nvPr/>
        </p:nvSpPr>
        <p:spPr>
          <a:xfrm>
            <a:off x="-26499" y="6502384"/>
            <a:ext cx="10961199" cy="415498"/>
          </a:xfrm>
          <a:prstGeom prst="rect">
            <a:avLst/>
          </a:prstGeom>
        </p:spPr>
        <p:txBody>
          <a:bodyPr wrap="square">
            <a:spAutoFit/>
          </a:bodyPr>
          <a:lstStyle/>
          <a:p>
            <a:r>
              <a:rPr lang="en-US" altLang="zh-TW" sz="1050" dirty="0"/>
              <a:t>[</a:t>
            </a:r>
            <a:r>
              <a:rPr lang="en-US" altLang="zh-TW" sz="1050" dirty="0" smtClean="0"/>
              <a:t>Zheng20]</a:t>
            </a:r>
            <a:r>
              <a:rPr lang="zh-TW" altLang="en-US" sz="1050" dirty="0" smtClean="0"/>
              <a:t> </a:t>
            </a:r>
            <a:r>
              <a:rPr lang="en-US" altLang="zh-TW" sz="1050" dirty="0" err="1" smtClean="0"/>
              <a:t>Xiaochen</a:t>
            </a:r>
            <a:r>
              <a:rPr lang="en-US" altLang="zh-TW" sz="1050" dirty="0" smtClean="0"/>
              <a:t> </a:t>
            </a:r>
            <a:r>
              <a:rPr lang="en-US" altLang="zh-TW" sz="1050" dirty="0"/>
              <a:t>Zheng, </a:t>
            </a:r>
            <a:r>
              <a:rPr lang="en-US" altLang="zh-TW" sz="1050" dirty="0" err="1"/>
              <a:t>Jinzhi</a:t>
            </a:r>
            <a:r>
              <a:rPr lang="en-US" altLang="zh-TW" sz="1050" dirty="0"/>
              <a:t> Lu, </a:t>
            </a:r>
            <a:r>
              <a:rPr lang="en-US" altLang="zh-TW" sz="1050" dirty="0" err="1"/>
              <a:t>Shengjing</a:t>
            </a:r>
            <a:r>
              <a:rPr lang="en-US" altLang="zh-TW" sz="1050" dirty="0"/>
              <a:t> Sun, and Dimitris </a:t>
            </a:r>
            <a:r>
              <a:rPr lang="en-US" altLang="zh-TW" sz="1050" dirty="0" err="1"/>
              <a:t>Kiritsis</a:t>
            </a:r>
            <a:r>
              <a:rPr lang="en-US" altLang="zh-TW" sz="1050" dirty="0"/>
              <a:t>. 2020. </a:t>
            </a:r>
            <a:r>
              <a:rPr lang="en-US" altLang="zh-TW" sz="1050" dirty="0" smtClean="0"/>
              <a:t>Decentralized </a:t>
            </a:r>
            <a:r>
              <a:rPr lang="en-US" altLang="zh-TW" sz="1050" dirty="0"/>
              <a:t>industrial </a:t>
            </a:r>
            <a:r>
              <a:rPr lang="en-US" altLang="zh-TW" sz="1050" dirty="0" err="1"/>
              <a:t>IoT</a:t>
            </a:r>
            <a:r>
              <a:rPr lang="en-US" altLang="zh-TW" sz="1050" dirty="0"/>
              <a:t> data management based on </a:t>
            </a:r>
            <a:r>
              <a:rPr lang="en-US" altLang="zh-TW" sz="1050" dirty="0" err="1"/>
              <a:t>blockchain</a:t>
            </a:r>
            <a:r>
              <a:rPr lang="en-US" altLang="zh-TW" sz="1050" dirty="0"/>
              <a:t> and IPFS. In Advances in Production Management Systems. Towards Smart and Digital Manufacturing: IFIP WG 5.7 International Conference, APMS 2020, Novi Sad, Serbia, August 30– September 3, 2020, Proceedings, Part II. Springer, 222–229.</a:t>
            </a:r>
            <a:endParaRPr lang="zh-TW" altLang="en-US" sz="1050" dirty="0"/>
          </a:p>
        </p:txBody>
      </p:sp>
    </p:spTree>
    <p:extLst>
      <p:ext uri="{BB962C8B-B14F-4D97-AF65-F5344CB8AC3E}">
        <p14:creationId xmlns:p14="http://schemas.microsoft.com/office/powerpoint/2010/main" val="86414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500"/>
                                        <p:tgtEl>
                                          <p:spTgt spid="47"/>
                                        </p:tgtEl>
                                      </p:cBhvr>
                                    </p:animEffect>
                                  </p:childTnLst>
                                </p:cTn>
                              </p:par>
                              <p:par>
                                <p:cTn id="89" presetID="10"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sz="2400" dirty="0" smtClean="0"/>
              <a:t> Introduction</a:t>
            </a:r>
            <a:endParaRPr lang="en-US" altLang="zh-TW" sz="2400" dirty="0"/>
          </a:p>
          <a:p>
            <a:pPr>
              <a:lnSpc>
                <a:spcPct val="150000"/>
              </a:lnSpc>
              <a:buFont typeface="Wingdings" panose="05000000000000000000" pitchFamily="2" charset="2"/>
              <a:buChar char="Ø"/>
            </a:pPr>
            <a:r>
              <a:rPr lang="zh-TW" altLang="en-US" sz="2400" dirty="0" smtClean="0"/>
              <a:t> </a:t>
            </a:r>
            <a:r>
              <a:rPr lang="en-US" altLang="zh-TW" sz="2400" dirty="0" smtClean="0"/>
              <a:t>Preliminaries</a:t>
            </a:r>
          </a:p>
          <a:p>
            <a:pPr>
              <a:lnSpc>
                <a:spcPct val="150000"/>
              </a:lnSpc>
              <a:buFont typeface="Wingdings" panose="05000000000000000000" pitchFamily="2" charset="2"/>
              <a:buChar char="Ø"/>
            </a:pPr>
            <a:r>
              <a:rPr lang="en-US" altLang="zh-TW" sz="2400" dirty="0" smtClean="0"/>
              <a:t> Proposed system</a:t>
            </a:r>
          </a:p>
          <a:p>
            <a:pPr>
              <a:lnSpc>
                <a:spcPct val="150000"/>
              </a:lnSpc>
              <a:buFont typeface="Wingdings" panose="05000000000000000000" pitchFamily="2" charset="2"/>
              <a:buChar char="Ø"/>
            </a:pPr>
            <a:r>
              <a:rPr lang="en-US" altLang="zh-TW" sz="2400" dirty="0" smtClean="0"/>
              <a:t> </a:t>
            </a:r>
            <a:r>
              <a:rPr lang="en-US" altLang="zh-TW" sz="2400" dirty="0" smtClean="0">
                <a:solidFill>
                  <a:srgbClr val="FF0000"/>
                </a:solidFill>
              </a:rPr>
              <a:t>Discussions</a:t>
            </a:r>
          </a:p>
          <a:p>
            <a:pPr>
              <a:lnSpc>
                <a:spcPct val="150000"/>
              </a:lnSpc>
              <a:buFont typeface="Wingdings" panose="05000000000000000000" pitchFamily="2" charset="2"/>
              <a:buChar char="Ø"/>
            </a:pPr>
            <a:r>
              <a:rPr lang="en-US" altLang="zh-TW" sz="2400" dirty="0" smtClean="0"/>
              <a:t> Conclusions</a:t>
            </a:r>
            <a:endParaRPr lang="zh-TW" altLang="en-US" sz="2400" dirty="0" smtClean="0"/>
          </a:p>
          <a:p>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
        <p:nvSpPr>
          <p:cNvPr id="6" name="內容版面配置區 2"/>
          <p:cNvSpPr txBox="1">
            <a:spLocks/>
          </p:cNvSpPr>
          <p:nvPr/>
        </p:nvSpPr>
        <p:spPr>
          <a:xfrm>
            <a:off x="1097280" y="21562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altLang="zh-TW" sz="2400" dirty="0" smtClean="0">
                <a:solidFill>
                  <a:srgbClr val="FF0000"/>
                </a:solidFill>
              </a:rPr>
              <a:t> </a:t>
            </a:r>
            <a:r>
              <a:rPr lang="en-US" altLang="zh-TW" sz="2400" dirty="0" smtClean="0">
                <a:solidFill>
                  <a:schemeClr val="tx1"/>
                </a:solidFill>
              </a:rPr>
              <a:t>Introduction</a:t>
            </a:r>
          </a:p>
          <a:p>
            <a:pPr>
              <a:lnSpc>
                <a:spcPct val="150000"/>
              </a:lnSpc>
              <a:buFont typeface="Wingdings" panose="05000000000000000000" pitchFamily="2" charset="2"/>
              <a:buChar char="Ø"/>
            </a:pPr>
            <a:r>
              <a:rPr lang="zh-TW" altLang="en-US" sz="2400" dirty="0" smtClean="0"/>
              <a:t> </a:t>
            </a:r>
            <a:r>
              <a:rPr lang="en-US" altLang="zh-TW" sz="2400" dirty="0" smtClean="0"/>
              <a:t>Preliminaries</a:t>
            </a:r>
          </a:p>
          <a:p>
            <a:pPr>
              <a:lnSpc>
                <a:spcPct val="150000"/>
              </a:lnSpc>
              <a:buFont typeface="Wingdings" panose="05000000000000000000" pitchFamily="2" charset="2"/>
              <a:buChar char="Ø"/>
            </a:pPr>
            <a:r>
              <a:rPr lang="zh-TW" altLang="en-US" sz="2400" dirty="0" smtClean="0"/>
              <a:t> </a:t>
            </a:r>
            <a:r>
              <a:rPr lang="en-US" altLang="zh-TW" sz="2400" dirty="0" smtClean="0"/>
              <a:t>Proposed system</a:t>
            </a:r>
          </a:p>
          <a:p>
            <a:pPr>
              <a:lnSpc>
                <a:spcPct val="150000"/>
              </a:lnSpc>
              <a:buFont typeface="Wingdings" panose="05000000000000000000" pitchFamily="2" charset="2"/>
              <a:buChar char="Ø"/>
            </a:pPr>
            <a:r>
              <a:rPr lang="en-US" altLang="zh-TW" sz="2400" dirty="0" smtClean="0"/>
              <a:t> Discussions</a:t>
            </a:r>
          </a:p>
          <a:p>
            <a:pPr>
              <a:lnSpc>
                <a:spcPct val="150000"/>
              </a:lnSpc>
              <a:buFont typeface="Wingdings" panose="05000000000000000000" pitchFamily="2" charset="2"/>
              <a:buChar char="Ø"/>
            </a:pPr>
            <a:r>
              <a:rPr lang="en-US" altLang="zh-TW" sz="2400" dirty="0" smtClean="0"/>
              <a:t> Conclusions</a:t>
            </a:r>
            <a:endParaRPr lang="zh-TW" altLang="en-US" sz="2400" dirty="0" smtClean="0"/>
          </a:p>
          <a:p>
            <a:endParaRPr lang="zh-TW" altLang="en-US" dirty="0"/>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20</a:t>
            </a:fld>
            <a:endParaRPr lang="zh-TW" altLang="en-US"/>
          </a:p>
        </p:txBody>
      </p:sp>
      <p:sp>
        <p:nvSpPr>
          <p:cNvPr id="5" name="內容版面配置區 2"/>
          <p:cNvSpPr txBox="1">
            <a:spLocks/>
          </p:cNvSpPr>
          <p:nvPr/>
        </p:nvSpPr>
        <p:spPr>
          <a:xfrm>
            <a:off x="1154083" y="198659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sz="2400" dirty="0" smtClean="0"/>
              <a:t> Data </a:t>
            </a:r>
            <a:r>
              <a:rPr lang="en-US" altLang="zh-TW" sz="2400" dirty="0"/>
              <a:t>Confidentiality</a:t>
            </a:r>
            <a:r>
              <a:rPr lang="en-US" altLang="zh-TW" sz="2400" b="1" dirty="0" smtClean="0"/>
              <a:t>  </a:t>
            </a:r>
          </a:p>
          <a:p>
            <a:pPr>
              <a:lnSpc>
                <a:spcPct val="220000"/>
              </a:lnSpc>
              <a:buFont typeface="Arial" panose="020B0604020202020204" pitchFamily="34" charset="0"/>
              <a:buChar char="•"/>
            </a:pPr>
            <a:r>
              <a:rPr lang="en-US" altLang="zh-TW" sz="2400" b="1" dirty="0" smtClean="0"/>
              <a:t> </a:t>
            </a:r>
            <a:r>
              <a:rPr lang="en-US" altLang="zh-TW" sz="2400" dirty="0" err="1"/>
              <a:t>IoT</a:t>
            </a:r>
            <a:r>
              <a:rPr lang="en-US" altLang="zh-TW" sz="2400" dirty="0"/>
              <a:t> Data and Permissions </a:t>
            </a:r>
            <a:r>
              <a:rPr lang="en-US" altLang="zh-TW" sz="2400" dirty="0" smtClean="0"/>
              <a:t>Integrity</a:t>
            </a:r>
          </a:p>
          <a:p>
            <a:pPr>
              <a:lnSpc>
                <a:spcPct val="220000"/>
              </a:lnSpc>
              <a:buFont typeface="Arial" panose="020B0604020202020204" pitchFamily="34" charset="0"/>
              <a:buChar char="•"/>
            </a:pPr>
            <a:r>
              <a:rPr lang="en-US" altLang="zh-TW" sz="2400" b="1" dirty="0" smtClean="0"/>
              <a:t> </a:t>
            </a:r>
            <a:r>
              <a:rPr lang="en-US" altLang="zh-TW" sz="2400" dirty="0"/>
              <a:t>Authentication</a:t>
            </a:r>
            <a:endParaRPr lang="en-US" altLang="zh-TW" sz="2400" b="1" dirty="0" smtClean="0"/>
          </a:p>
          <a:p>
            <a:pPr>
              <a:lnSpc>
                <a:spcPct val="220000"/>
              </a:lnSpc>
              <a:buFont typeface="Arial" panose="020B0604020202020204" pitchFamily="34" charset="0"/>
              <a:buChar char="•"/>
            </a:pPr>
            <a:r>
              <a:rPr lang="en-US" altLang="zh-TW" sz="2400" b="1" dirty="0" smtClean="0"/>
              <a:t> </a:t>
            </a:r>
            <a:r>
              <a:rPr lang="en-US" altLang="zh-TW" sz="2400" dirty="0"/>
              <a:t>Non-Repudiation</a:t>
            </a:r>
            <a:endParaRPr lang="en-US" altLang="zh-TW" sz="2400"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21</a:t>
            </a:fld>
            <a:endParaRPr lang="zh-TW" altLang="en-US"/>
          </a:p>
        </p:txBody>
      </p:sp>
      <p:sp>
        <p:nvSpPr>
          <p:cNvPr id="6" name="內容版面配置區 2"/>
          <p:cNvSpPr txBox="1">
            <a:spLocks/>
          </p:cNvSpPr>
          <p:nvPr/>
        </p:nvSpPr>
        <p:spPr>
          <a:xfrm>
            <a:off x="125730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sz="2400" dirty="0"/>
              <a:t>In our threat model, </a:t>
            </a:r>
            <a:r>
              <a:rPr lang="en-US" altLang="zh-TW" sz="2400" dirty="0" smtClean="0"/>
              <a:t>DU </a:t>
            </a:r>
            <a:r>
              <a:rPr lang="en-US" altLang="zh-TW" sz="2400" dirty="0"/>
              <a:t>may be </a:t>
            </a:r>
            <a:r>
              <a:rPr lang="en-US" altLang="zh-TW" sz="2400" dirty="0" smtClean="0"/>
              <a:t>dishonest.</a:t>
            </a:r>
            <a:endParaRPr lang="en-US" altLang="zh-TW" sz="2400" dirty="0"/>
          </a:p>
          <a:p>
            <a:pPr marL="457200" indent="-457200">
              <a:lnSpc>
                <a:spcPct val="150000"/>
              </a:lnSpc>
              <a:buFont typeface="+mj-lt"/>
              <a:buAutoNum type="arabicPeriod"/>
            </a:pPr>
            <a:r>
              <a:rPr lang="en-US" altLang="zh-TW" sz="2400" dirty="0"/>
              <a:t>Unauthorized access </a:t>
            </a:r>
            <a:r>
              <a:rPr lang="en-US" altLang="zh-TW" sz="2400" dirty="0" smtClean="0"/>
              <a:t>to data</a:t>
            </a:r>
            <a:r>
              <a:rPr lang="en-US" altLang="zh-TW" sz="2400" dirty="0"/>
              <a:t>.</a:t>
            </a:r>
          </a:p>
          <a:p>
            <a:pPr marL="457200" indent="-457200">
              <a:lnSpc>
                <a:spcPct val="150000"/>
              </a:lnSpc>
              <a:buFont typeface="+mj-lt"/>
              <a:buAutoNum type="arabicPeriod"/>
            </a:pPr>
            <a:r>
              <a:rPr lang="en-US" altLang="zh-TW" sz="2400" dirty="0" smtClean="0"/>
              <a:t>Unauthorized </a:t>
            </a:r>
            <a:r>
              <a:rPr lang="en-US" altLang="zh-TW" sz="2400" dirty="0"/>
              <a:t>tampering of </a:t>
            </a:r>
            <a:r>
              <a:rPr lang="en-US" altLang="zh-TW" sz="2400" dirty="0" smtClean="0"/>
              <a:t>access </a:t>
            </a:r>
            <a:r>
              <a:rPr lang="en-US" altLang="zh-TW" sz="2400" dirty="0"/>
              <a:t>c</a:t>
            </a:r>
            <a:r>
              <a:rPr lang="en-US" altLang="zh-TW" sz="2400" dirty="0" smtClean="0"/>
              <a:t>ontrol </a:t>
            </a:r>
            <a:r>
              <a:rPr lang="en-US" altLang="zh-TW" sz="2400" dirty="0"/>
              <a:t>p</a:t>
            </a:r>
            <a:r>
              <a:rPr lang="en-US" altLang="zh-TW" sz="2400" dirty="0" smtClean="0"/>
              <a:t>olicy </a:t>
            </a:r>
            <a:r>
              <a:rPr lang="en-US" altLang="zh-TW" sz="2400" dirty="0"/>
              <a:t>or </a:t>
            </a:r>
            <a:r>
              <a:rPr lang="en-US" altLang="zh-TW" sz="2400" dirty="0" err="1"/>
              <a:t>IoT</a:t>
            </a:r>
            <a:r>
              <a:rPr lang="en-US" altLang="zh-TW" sz="2400" dirty="0"/>
              <a:t> </a:t>
            </a:r>
            <a:r>
              <a:rPr lang="en-US" altLang="zh-TW" sz="2400" dirty="0" smtClean="0"/>
              <a:t>data.</a:t>
            </a:r>
          </a:p>
          <a:p>
            <a:pPr marL="457200" indent="-457200">
              <a:lnSpc>
                <a:spcPct val="150000"/>
              </a:lnSpc>
              <a:buFont typeface="+mj-lt"/>
              <a:buAutoNum type="arabicPeriod"/>
            </a:pPr>
            <a:r>
              <a:rPr lang="en-US" altLang="zh-TW" sz="2400" dirty="0"/>
              <a:t>Disputes over data ownership</a:t>
            </a:r>
            <a:r>
              <a:rPr lang="en-US" altLang="zh-TW" sz="2400" dirty="0" smtClean="0"/>
              <a:t>.</a:t>
            </a:r>
          </a:p>
          <a:p>
            <a:pPr marL="0" indent="0">
              <a:lnSpc>
                <a:spcPct val="200000"/>
              </a:lnSpc>
              <a:buNone/>
            </a:pPr>
            <a:endParaRPr lang="en-US" altLang="zh-TW" dirty="0"/>
          </a:p>
          <a:p>
            <a:pPr marL="0" indent="0">
              <a:buNone/>
            </a:pPr>
            <a:endParaRPr lang="en-US" altLang="zh-TW" sz="2400" dirty="0" smtClean="0">
              <a:solidFill>
                <a:srgbClr val="FF0000"/>
              </a:solidFill>
            </a:endParaRPr>
          </a:p>
          <a:p>
            <a:pPr marL="0" indent="0">
              <a:buNone/>
            </a:pPr>
            <a:r>
              <a:rPr lang="zh-TW" altLang="en-US" sz="2400" dirty="0" smtClean="0">
                <a:solidFill>
                  <a:srgbClr val="FF0000"/>
                </a:solidFill>
              </a:rPr>
              <a:t>Premise</a:t>
            </a:r>
            <a:r>
              <a:rPr lang="zh-TW" altLang="en-US" sz="2400" dirty="0">
                <a:solidFill>
                  <a:srgbClr val="FF0000"/>
                </a:solidFill>
              </a:rPr>
              <a:t>:</a:t>
            </a:r>
            <a:r>
              <a:rPr lang="en-US" altLang="zh-TW" sz="2400" dirty="0">
                <a:solidFill>
                  <a:srgbClr val="FF0000"/>
                </a:solidFill>
              </a:rPr>
              <a:t> </a:t>
            </a:r>
            <a:r>
              <a:rPr lang="en-US" altLang="zh-TW" sz="2400" dirty="0"/>
              <a:t>The underlying </a:t>
            </a:r>
            <a:r>
              <a:rPr lang="en-US" altLang="zh-TW" sz="2400" dirty="0" smtClean="0"/>
              <a:t>IOTA</a:t>
            </a:r>
            <a:r>
              <a:rPr lang="zh-TW" altLang="en-US" sz="2400" dirty="0" smtClean="0"/>
              <a:t> </a:t>
            </a:r>
            <a:r>
              <a:rPr lang="en-US" altLang="zh-TW" sz="2400" dirty="0" smtClean="0"/>
              <a:t>and IPFS infrastructure </a:t>
            </a:r>
            <a:r>
              <a:rPr lang="en-US" altLang="zh-TW" sz="2400" dirty="0"/>
              <a:t>is secure</a:t>
            </a:r>
          </a:p>
        </p:txBody>
      </p:sp>
    </p:spTree>
    <p:extLst>
      <p:ext uri="{BB962C8B-B14F-4D97-AF65-F5344CB8AC3E}">
        <p14:creationId xmlns:p14="http://schemas.microsoft.com/office/powerpoint/2010/main" val="3200852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Countermeasures</a:t>
            </a:r>
            <a:endParaRPr lang="zh-TW" altLang="en-US" dirty="0"/>
          </a:p>
        </p:txBody>
      </p:sp>
      <p:sp>
        <p:nvSpPr>
          <p:cNvPr id="3" name="內容版面配置區 2"/>
          <p:cNvSpPr>
            <a:spLocks noGrp="1"/>
          </p:cNvSpPr>
          <p:nvPr>
            <p:ph idx="1"/>
          </p:nvPr>
        </p:nvSpPr>
        <p:spPr>
          <a:xfrm>
            <a:off x="1097279" y="1845734"/>
            <a:ext cx="11094721" cy="4503308"/>
          </a:xfrm>
        </p:spPr>
        <p:txBody>
          <a:bodyPr>
            <a:normAutofit fontScale="85000" lnSpcReduction="20000"/>
          </a:bodyPr>
          <a:lstStyle/>
          <a:p>
            <a:pPr>
              <a:lnSpc>
                <a:spcPct val="150000"/>
              </a:lnSpc>
              <a:buFont typeface="Wingdings" panose="05000000000000000000" pitchFamily="2" charset="2"/>
              <a:buChar char="Ø"/>
            </a:pPr>
            <a:r>
              <a:rPr lang="en-US" altLang="zh-TW" dirty="0" smtClean="0"/>
              <a:t> </a:t>
            </a:r>
            <a:r>
              <a:rPr lang="en-US" altLang="zh-TW" sz="2200" b="1" dirty="0" smtClean="0"/>
              <a:t>Threat 1: Unauthorized access to data</a:t>
            </a:r>
            <a:r>
              <a:rPr lang="en-US" altLang="zh-TW" sz="2200" b="1" dirty="0"/>
              <a:t>.</a:t>
            </a:r>
          </a:p>
          <a:p>
            <a:pPr marL="0" indent="0">
              <a:buNone/>
            </a:pPr>
            <a:endParaRPr lang="en-US" altLang="zh-TW" sz="2200" dirty="0"/>
          </a:p>
          <a:p>
            <a:pPr lvl="1">
              <a:buFont typeface="Wingdings" panose="05000000000000000000" pitchFamily="2" charset="2"/>
              <a:buChar char="ü"/>
            </a:pPr>
            <a:r>
              <a:rPr lang="en-US" altLang="zh-TW" sz="2400" dirty="0" smtClean="0"/>
              <a:t>Encrypt </a:t>
            </a:r>
            <a:r>
              <a:rPr lang="en-US" altLang="zh-TW" sz="2400" dirty="0"/>
              <a:t>all private data with PKE or FIBE before uploading to IPFS</a:t>
            </a:r>
            <a:r>
              <a:rPr lang="en-US" altLang="zh-TW" sz="2400" dirty="0" smtClean="0"/>
              <a:t>.</a:t>
            </a:r>
          </a:p>
          <a:p>
            <a:pPr marL="201168" lvl="1" indent="0">
              <a:buNone/>
            </a:pPr>
            <a:endParaRPr lang="en-US" altLang="zh-TW" sz="3000" dirty="0"/>
          </a:p>
          <a:p>
            <a:pPr>
              <a:buFont typeface="Wingdings" panose="05000000000000000000" pitchFamily="2" charset="2"/>
              <a:buChar char="Ø"/>
            </a:pPr>
            <a:r>
              <a:rPr lang="en-US" altLang="zh-TW" dirty="0" smtClean="0"/>
              <a:t> </a:t>
            </a:r>
            <a:r>
              <a:rPr lang="en-US" altLang="zh-TW" sz="2200" b="1" dirty="0" smtClean="0"/>
              <a:t>Threat </a:t>
            </a:r>
            <a:r>
              <a:rPr lang="en-US" altLang="zh-TW" sz="2200" b="1" dirty="0"/>
              <a:t>2: Unauthorized tampering of </a:t>
            </a:r>
            <a:r>
              <a:rPr lang="en-US" altLang="zh-TW" sz="2200" b="1" dirty="0" smtClean="0"/>
              <a:t>access </a:t>
            </a:r>
            <a:r>
              <a:rPr lang="en-US" altLang="zh-TW" sz="2200" b="1" dirty="0"/>
              <a:t>c</a:t>
            </a:r>
            <a:r>
              <a:rPr lang="en-US" altLang="zh-TW" sz="2200" b="1" dirty="0" smtClean="0"/>
              <a:t>ontrol </a:t>
            </a:r>
            <a:r>
              <a:rPr lang="en-US" altLang="zh-TW" sz="2200" b="1" dirty="0"/>
              <a:t>p</a:t>
            </a:r>
            <a:r>
              <a:rPr lang="en-US" altLang="zh-TW" sz="2200" b="1" dirty="0" smtClean="0"/>
              <a:t>olicy </a:t>
            </a:r>
            <a:r>
              <a:rPr lang="en-US" altLang="zh-TW" sz="2200" b="1" dirty="0"/>
              <a:t>or </a:t>
            </a:r>
            <a:r>
              <a:rPr lang="en-US" altLang="zh-TW" sz="2200" b="1" dirty="0" err="1"/>
              <a:t>IoT</a:t>
            </a:r>
            <a:r>
              <a:rPr lang="en-US" altLang="zh-TW" sz="2200" b="1" dirty="0"/>
              <a:t> d</a:t>
            </a:r>
            <a:r>
              <a:rPr lang="en-US" altLang="zh-TW" sz="2200" b="1" dirty="0" smtClean="0"/>
              <a:t>ata</a:t>
            </a:r>
          </a:p>
          <a:p>
            <a:pPr marL="0" indent="0">
              <a:buNone/>
            </a:pPr>
            <a:endParaRPr lang="en-US" altLang="zh-TW" sz="2200" dirty="0"/>
          </a:p>
          <a:p>
            <a:pPr lvl="1">
              <a:buFont typeface="Wingdings" panose="05000000000000000000" pitchFamily="2" charset="2"/>
              <a:buChar char="ü"/>
            </a:pPr>
            <a:r>
              <a:rPr lang="en-US" altLang="zh-TW" sz="2200" dirty="0" smtClean="0"/>
              <a:t>Store </a:t>
            </a:r>
            <a:r>
              <a:rPr lang="en-US" altLang="zh-TW" sz="2200" dirty="0"/>
              <a:t>all Access Control Policies and </a:t>
            </a:r>
            <a:r>
              <a:rPr lang="en-US" altLang="zh-TW" sz="2200" dirty="0" err="1"/>
              <a:t>IoT</a:t>
            </a:r>
            <a:r>
              <a:rPr lang="en-US" altLang="zh-TW" sz="2200" dirty="0"/>
              <a:t> Data on IPFS to prevent unauthorized tampering</a:t>
            </a:r>
            <a:r>
              <a:rPr lang="en-US" altLang="zh-TW" sz="2200" dirty="0" smtClean="0"/>
              <a:t>.</a:t>
            </a:r>
          </a:p>
          <a:p>
            <a:pPr marL="0" indent="0">
              <a:buNone/>
            </a:pPr>
            <a:endParaRPr lang="en-US" altLang="zh-TW" sz="1900" b="1" dirty="0"/>
          </a:p>
          <a:p>
            <a:pPr>
              <a:buFont typeface="Wingdings" panose="05000000000000000000" pitchFamily="2" charset="2"/>
              <a:buChar char="Ø"/>
            </a:pPr>
            <a:r>
              <a:rPr lang="en-US" altLang="zh-TW" sz="2200" b="1" dirty="0" smtClean="0"/>
              <a:t> Threat </a:t>
            </a:r>
            <a:r>
              <a:rPr lang="en-US" altLang="zh-TW" sz="2200" b="1" dirty="0"/>
              <a:t>3: Disputes over data </a:t>
            </a:r>
            <a:r>
              <a:rPr lang="en-US" altLang="zh-TW" sz="2200" b="1" dirty="0" smtClean="0"/>
              <a:t>ownership</a:t>
            </a:r>
          </a:p>
          <a:p>
            <a:pPr marL="0" indent="0">
              <a:buNone/>
            </a:pPr>
            <a:endParaRPr lang="en-US" altLang="zh-TW" sz="1900" dirty="0"/>
          </a:p>
          <a:p>
            <a:pPr lvl="1">
              <a:lnSpc>
                <a:spcPct val="120000"/>
              </a:lnSpc>
              <a:buFont typeface="Wingdings" panose="05000000000000000000" pitchFamily="2" charset="2"/>
              <a:buChar char="ü"/>
            </a:pPr>
            <a:r>
              <a:rPr lang="zh-TW" altLang="en-US" sz="1900" dirty="0" smtClean="0"/>
              <a:t> </a:t>
            </a:r>
            <a:r>
              <a:rPr lang="en-US" altLang="zh-TW" sz="2200" dirty="0" smtClean="0"/>
              <a:t>Use </a:t>
            </a:r>
            <a:r>
              <a:rPr lang="en-US" altLang="zh-TW" sz="2200" dirty="0"/>
              <a:t>IPNS for all uploaded files, and IOTA </a:t>
            </a:r>
            <a:r>
              <a:rPr lang="en-US" altLang="zh-TW" sz="2200" dirty="0" smtClean="0"/>
              <a:t>Tangle‘s </a:t>
            </a:r>
            <a:r>
              <a:rPr lang="en-US" altLang="zh-TW" sz="2200" dirty="0"/>
              <a:t>verifiable transaction histories to ensure non-repudiation </a:t>
            </a:r>
            <a:r>
              <a:rPr lang="en-US" altLang="zh-TW" sz="2200" dirty="0" smtClean="0"/>
              <a:t>and authentication</a:t>
            </a:r>
            <a:r>
              <a:rPr lang="en-US" altLang="zh-TW" sz="2600" dirty="0" smtClean="0"/>
              <a:t>.</a:t>
            </a:r>
          </a:p>
          <a:p>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spTree>
    <p:extLst>
      <p:ext uri="{BB962C8B-B14F-4D97-AF65-F5344CB8AC3E}">
        <p14:creationId xmlns:p14="http://schemas.microsoft.com/office/powerpoint/2010/main" val="3464753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1054349" y="1580502"/>
            <a:ext cx="10169017" cy="390580"/>
          </a:xfrm>
          <a:prstGeom prst="rect">
            <a:avLst/>
          </a:prstGeom>
        </p:spPr>
      </p:pic>
      <p:sp>
        <p:nvSpPr>
          <p:cNvPr id="2" name="標題 1"/>
          <p:cNvSpPr>
            <a:spLocks noGrp="1"/>
          </p:cNvSpPr>
          <p:nvPr>
            <p:ph type="title"/>
          </p:nvPr>
        </p:nvSpPr>
        <p:spPr>
          <a:xfrm>
            <a:off x="0" y="0"/>
            <a:ext cx="10444480" cy="623729"/>
          </a:xfrm>
        </p:spPr>
        <p:txBody>
          <a:bodyPr>
            <a:normAutofit/>
          </a:bodyPr>
          <a:lstStyle/>
          <a:p>
            <a:r>
              <a:rPr lang="en-US" altLang="zh-TW" sz="3600" dirty="0"/>
              <a:t>Comparisons with the Other Works</a:t>
            </a:r>
            <a:endParaRPr lang="zh-TW" altLang="en-US" sz="36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898611403"/>
              </p:ext>
            </p:extLst>
          </p:nvPr>
        </p:nvGraphicFramePr>
        <p:xfrm>
          <a:off x="2779037" y="639446"/>
          <a:ext cx="6719640" cy="5694681"/>
        </p:xfrm>
        <a:graphic>
          <a:graphicData uri="http://schemas.openxmlformats.org/drawingml/2006/table">
            <a:tbl>
              <a:tblPr>
                <a:tableStyleId>{3C2FFA5D-87B4-456A-9821-1D502468CF0F}</a:tableStyleId>
              </a:tblPr>
              <a:tblGrid>
                <a:gridCol w="1679910">
                  <a:extLst>
                    <a:ext uri="{9D8B030D-6E8A-4147-A177-3AD203B41FA5}">
                      <a16:colId xmlns:a16="http://schemas.microsoft.com/office/drawing/2014/main" val="2014027247"/>
                    </a:ext>
                  </a:extLst>
                </a:gridCol>
                <a:gridCol w="1679910">
                  <a:extLst>
                    <a:ext uri="{9D8B030D-6E8A-4147-A177-3AD203B41FA5}">
                      <a16:colId xmlns:a16="http://schemas.microsoft.com/office/drawing/2014/main" val="121753931"/>
                    </a:ext>
                  </a:extLst>
                </a:gridCol>
                <a:gridCol w="1679910">
                  <a:extLst>
                    <a:ext uri="{9D8B030D-6E8A-4147-A177-3AD203B41FA5}">
                      <a16:colId xmlns:a16="http://schemas.microsoft.com/office/drawing/2014/main" val="437709425"/>
                    </a:ext>
                  </a:extLst>
                </a:gridCol>
                <a:gridCol w="1679910">
                  <a:extLst>
                    <a:ext uri="{9D8B030D-6E8A-4147-A177-3AD203B41FA5}">
                      <a16:colId xmlns:a16="http://schemas.microsoft.com/office/drawing/2014/main" val="313909777"/>
                    </a:ext>
                  </a:extLst>
                </a:gridCol>
              </a:tblGrid>
              <a:tr h="504404">
                <a:tc>
                  <a:txBody>
                    <a:bodyPr/>
                    <a:lstStyle/>
                    <a:p>
                      <a:r>
                        <a:rPr lang="en-US" sz="1400" dirty="0"/>
                        <a:t>Aspect</a:t>
                      </a:r>
                    </a:p>
                  </a:txBody>
                  <a:tcPr marL="73107" marR="73107" marT="36554" marB="36554" anchor="ctr">
                    <a:solidFill>
                      <a:schemeClr val="accent5"/>
                    </a:solidFill>
                  </a:tcPr>
                </a:tc>
                <a:tc>
                  <a:txBody>
                    <a:bodyPr/>
                    <a:lstStyle/>
                    <a:p>
                      <a:r>
                        <a:rPr lang="en-US" sz="1400" dirty="0" err="1"/>
                        <a:t>Farahani</a:t>
                      </a:r>
                      <a:r>
                        <a:rPr lang="en-US" sz="1400" dirty="0"/>
                        <a:t> et al. (</a:t>
                      </a:r>
                      <a:r>
                        <a:rPr lang="en-US" sz="1400" dirty="0" smtClean="0"/>
                        <a:t>2022)</a:t>
                      </a:r>
                    </a:p>
                    <a:p>
                      <a:r>
                        <a:rPr lang="en-US" altLang="zh-TW" sz="1400" dirty="0" smtClean="0"/>
                        <a:t>[Farahani22] </a:t>
                      </a:r>
                      <a:endParaRPr lang="en-US" sz="1400" dirty="0"/>
                    </a:p>
                  </a:txBody>
                  <a:tcPr marL="73107" marR="73107" marT="36554" marB="36554" anchor="ctr">
                    <a:solidFill>
                      <a:schemeClr val="accent5"/>
                    </a:solidFill>
                  </a:tcPr>
                </a:tc>
                <a:tc>
                  <a:txBody>
                    <a:bodyPr/>
                    <a:lstStyle/>
                    <a:p>
                      <a:r>
                        <a:rPr lang="en-US" sz="1400" dirty="0"/>
                        <a:t>Zheng et al. (2020</a:t>
                      </a:r>
                      <a:r>
                        <a:rPr lang="en-US" sz="1400" dirty="0" smtClean="0"/>
                        <a:t>)</a:t>
                      </a:r>
                    </a:p>
                    <a:p>
                      <a:r>
                        <a:rPr lang="en-US" altLang="zh-TW" sz="1400" dirty="0" smtClean="0"/>
                        <a:t>[Zheng20]</a:t>
                      </a:r>
                      <a:r>
                        <a:rPr lang="zh-TW" altLang="en-US" sz="1400" dirty="0" smtClean="0"/>
                        <a:t> </a:t>
                      </a:r>
                      <a:endParaRPr lang="en-US" sz="1400" dirty="0"/>
                    </a:p>
                  </a:txBody>
                  <a:tcPr marL="73107" marR="73107" marT="36554" marB="36554" anchor="ctr">
                    <a:solidFill>
                      <a:schemeClr val="accent5"/>
                    </a:solidFill>
                  </a:tcPr>
                </a:tc>
                <a:tc>
                  <a:txBody>
                    <a:bodyPr/>
                    <a:lstStyle/>
                    <a:p>
                      <a:r>
                        <a:rPr lang="en-US" sz="1400" dirty="0"/>
                        <a:t>Our System</a:t>
                      </a:r>
                    </a:p>
                  </a:txBody>
                  <a:tcPr marL="73107" marR="73107" marT="36554" marB="36554" anchor="ctr">
                    <a:solidFill>
                      <a:schemeClr val="accent5"/>
                    </a:solidFill>
                  </a:tcPr>
                </a:tc>
                <a:extLst>
                  <a:ext uri="{0D108BD9-81ED-4DB2-BD59-A6C34878D82A}">
                    <a16:rowId xmlns:a16="http://schemas.microsoft.com/office/drawing/2014/main" val="1125622470"/>
                  </a:ext>
                </a:extLst>
              </a:tr>
              <a:tr h="1042542">
                <a:tc>
                  <a:txBody>
                    <a:bodyPr/>
                    <a:lstStyle/>
                    <a:p>
                      <a:r>
                        <a:rPr lang="en-US" sz="1400" dirty="0" smtClean="0"/>
                        <a:t>Purpose</a:t>
                      </a:r>
                    </a:p>
                  </a:txBody>
                  <a:tcPr marL="73107" marR="73107" marT="36554" marB="36554" anchor="ctr">
                    <a:solidFill>
                      <a:schemeClr val="bg1">
                        <a:lumMod val="85000"/>
                      </a:schemeClr>
                    </a:solidFill>
                  </a:tcPr>
                </a:tc>
                <a:tc>
                  <a:txBody>
                    <a:bodyPr/>
                    <a:lstStyle/>
                    <a:p>
                      <a:r>
                        <a:rPr lang="en-US" sz="1400" dirty="0"/>
                        <a:t>Data trading platform</a:t>
                      </a:r>
                    </a:p>
                  </a:txBody>
                  <a:tcPr marL="73107" marR="73107" marT="36554" marB="36554" anchor="ctr">
                    <a:solidFill>
                      <a:schemeClr val="bg1">
                        <a:lumMod val="85000"/>
                      </a:schemeClr>
                    </a:solidFill>
                  </a:tcPr>
                </a:tc>
                <a:tc>
                  <a:txBody>
                    <a:bodyPr/>
                    <a:lstStyle/>
                    <a:p>
                      <a:r>
                        <a:rPr lang="en-US" sz="1400" dirty="0"/>
                        <a:t>Industrial </a:t>
                      </a:r>
                      <a:r>
                        <a:rPr lang="en-US" sz="1400" dirty="0" err="1"/>
                        <a:t>IoT</a:t>
                      </a:r>
                      <a:r>
                        <a:rPr lang="en-US" sz="1400" dirty="0"/>
                        <a:t> data management</a:t>
                      </a:r>
                    </a:p>
                  </a:txBody>
                  <a:tcPr marL="73107" marR="73107" marT="36554" marB="36554" anchor="ctr">
                    <a:solidFill>
                      <a:schemeClr val="bg1">
                        <a:lumMod val="85000"/>
                      </a:schemeClr>
                    </a:solidFill>
                  </a:tcPr>
                </a:tc>
                <a:tc>
                  <a:txBody>
                    <a:bodyPr/>
                    <a:lstStyle/>
                    <a:p>
                      <a:r>
                        <a:rPr lang="en-US" sz="1400" dirty="0"/>
                        <a:t>Enhanced </a:t>
                      </a:r>
                      <a:r>
                        <a:rPr lang="en-US" sz="1400" dirty="0" err="1"/>
                        <a:t>IoT</a:t>
                      </a:r>
                      <a:r>
                        <a:rPr lang="en-US" sz="1400" dirty="0"/>
                        <a:t> data management and sharing platform</a:t>
                      </a:r>
                    </a:p>
                  </a:txBody>
                  <a:tcPr marL="73107" marR="73107" marT="36554" marB="36554" anchor="ctr">
                    <a:solidFill>
                      <a:schemeClr val="bg1">
                        <a:lumMod val="85000"/>
                      </a:schemeClr>
                    </a:solidFill>
                  </a:tcPr>
                </a:tc>
                <a:extLst>
                  <a:ext uri="{0D108BD9-81ED-4DB2-BD59-A6C34878D82A}">
                    <a16:rowId xmlns:a16="http://schemas.microsoft.com/office/drawing/2014/main" val="486945113"/>
                  </a:ext>
                </a:extLst>
              </a:tr>
              <a:tr h="634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Access Control</a:t>
                      </a:r>
                      <a:r>
                        <a:rPr lang="en-US" altLang="zh-TW" sz="1400" baseline="0" dirty="0" smtClean="0"/>
                        <a:t> Management</a:t>
                      </a:r>
                      <a:endParaRPr lang="en-US" altLang="zh-TW" sz="1400" dirty="0" smtClean="0"/>
                    </a:p>
                  </a:txBody>
                  <a:tcPr marL="73107" marR="73107" marT="36554" marB="36554" anchor="ctr">
                    <a:solidFill>
                      <a:schemeClr val="bg1">
                        <a:lumMod val="85000"/>
                      </a:schemeClr>
                    </a:solidFill>
                  </a:tcPr>
                </a:tc>
                <a:tc>
                  <a:txBody>
                    <a:bodyPr/>
                    <a:lstStyle/>
                    <a:p>
                      <a:r>
                        <a:rPr lang="en-US" sz="1400" dirty="0" smtClean="0"/>
                        <a:t>No</a:t>
                      </a:r>
                      <a:endParaRPr lang="en-US" sz="1400" dirty="0"/>
                    </a:p>
                  </a:txBody>
                  <a:tcPr marL="73107" marR="73107" marT="36554" marB="36554" anchor="ctr">
                    <a:solidFill>
                      <a:schemeClr val="bg1">
                        <a:lumMod val="85000"/>
                      </a:schemeClr>
                    </a:solidFill>
                  </a:tcPr>
                </a:tc>
                <a:tc>
                  <a:txBody>
                    <a:bodyPr/>
                    <a:lstStyle/>
                    <a:p>
                      <a:r>
                        <a:rPr lang="en-US" altLang="zh-TW" sz="1400" dirty="0" smtClean="0"/>
                        <a:t>No</a:t>
                      </a:r>
                      <a:endParaRPr lang="en-US" sz="1400" dirty="0"/>
                    </a:p>
                  </a:txBody>
                  <a:tcPr marL="73107" marR="73107" marT="36554" marB="36554"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Yes</a:t>
                      </a:r>
                    </a:p>
                  </a:txBody>
                  <a:tcPr marL="73107" marR="73107" marT="36554" marB="36554" anchor="ctr">
                    <a:solidFill>
                      <a:schemeClr val="bg1">
                        <a:lumMod val="85000"/>
                      </a:schemeClr>
                    </a:solidFill>
                  </a:tcPr>
                </a:tc>
                <a:extLst>
                  <a:ext uri="{0D108BD9-81ED-4DB2-BD59-A6C34878D82A}">
                    <a16:rowId xmlns:a16="http://schemas.microsoft.com/office/drawing/2014/main" val="1735205534"/>
                  </a:ext>
                </a:extLst>
              </a:tr>
              <a:tr h="7200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Decentralized</a:t>
                      </a:r>
                      <a:endParaRPr lang="en-US" sz="1400" dirty="0" smtClean="0"/>
                    </a:p>
                    <a:p>
                      <a:r>
                        <a:rPr lang="en-US" sz="1400" dirty="0" smtClean="0"/>
                        <a:t>Data </a:t>
                      </a:r>
                      <a:r>
                        <a:rPr lang="en-US" sz="1400" dirty="0"/>
                        <a:t>Storage</a:t>
                      </a:r>
                    </a:p>
                  </a:txBody>
                  <a:tcPr marL="73107" marR="73107" marT="36554" marB="36554" anchor="ctr">
                    <a:solidFill>
                      <a:schemeClr val="bg1">
                        <a:lumMod val="85000"/>
                      </a:schemeClr>
                    </a:solidFill>
                  </a:tcPr>
                </a:tc>
                <a:tc>
                  <a:txBody>
                    <a:bodyPr/>
                    <a:lstStyle/>
                    <a:p>
                      <a:r>
                        <a:rPr lang="en-US" sz="1400" dirty="0"/>
                        <a:t>local storage</a:t>
                      </a:r>
                    </a:p>
                  </a:txBody>
                  <a:tcPr marL="73107" marR="73107" marT="36554" marB="36554" anchor="ctr">
                    <a:solidFill>
                      <a:schemeClr val="bg1">
                        <a:lumMod val="85000"/>
                      </a:schemeClr>
                    </a:solidFill>
                  </a:tcPr>
                </a:tc>
                <a:tc>
                  <a:txBody>
                    <a:bodyPr/>
                    <a:lstStyle/>
                    <a:p>
                      <a:r>
                        <a:rPr lang="en-US" sz="1400" dirty="0"/>
                        <a:t>Encrypted in IPFS and Iota</a:t>
                      </a:r>
                    </a:p>
                  </a:txBody>
                  <a:tcPr marL="73107" marR="73107" marT="36554" marB="36554" anchor="ctr">
                    <a:solidFill>
                      <a:schemeClr val="bg1">
                        <a:lumMod val="85000"/>
                      </a:schemeClr>
                    </a:solidFill>
                  </a:tcPr>
                </a:tc>
                <a:tc>
                  <a:txBody>
                    <a:bodyPr/>
                    <a:lstStyle/>
                    <a:p>
                      <a:r>
                        <a:rPr lang="en-US" sz="1400" dirty="0"/>
                        <a:t>Encrypted in IPFS and On-chain storage</a:t>
                      </a:r>
                    </a:p>
                  </a:txBody>
                  <a:tcPr marL="73107" marR="73107" marT="36554" marB="36554" anchor="ctr">
                    <a:solidFill>
                      <a:schemeClr val="bg1">
                        <a:lumMod val="85000"/>
                      </a:schemeClr>
                    </a:solidFill>
                  </a:tcPr>
                </a:tc>
                <a:extLst>
                  <a:ext uri="{0D108BD9-81ED-4DB2-BD59-A6C34878D82A}">
                    <a16:rowId xmlns:a16="http://schemas.microsoft.com/office/drawing/2014/main" val="428999223"/>
                  </a:ext>
                </a:extLst>
              </a:tr>
              <a:tr h="847279">
                <a:tc>
                  <a:txBody>
                    <a:bodyPr/>
                    <a:lstStyle/>
                    <a:p>
                      <a:r>
                        <a:rPr lang="en-US" sz="1400" dirty="0"/>
                        <a:t>Data </a:t>
                      </a:r>
                      <a:r>
                        <a:rPr lang="en-US" sz="1400" dirty="0" smtClean="0"/>
                        <a:t>Searching</a:t>
                      </a:r>
                      <a:endParaRPr lang="en-US" sz="1400" dirty="0"/>
                    </a:p>
                  </a:txBody>
                  <a:tcPr marL="73107" marR="73107" marT="36554" marB="36554" anchor="ctr">
                    <a:solidFill>
                      <a:schemeClr val="bg1">
                        <a:lumMod val="85000"/>
                      </a:schemeClr>
                    </a:solidFill>
                  </a:tcPr>
                </a:tc>
                <a:tc>
                  <a:txBody>
                    <a:bodyPr/>
                    <a:lstStyle/>
                    <a:p>
                      <a:r>
                        <a:rPr lang="en-US" sz="1400" dirty="0" smtClean="0"/>
                        <a:t>No</a:t>
                      </a:r>
                      <a:endParaRPr lang="en-US" sz="1400" dirty="0"/>
                    </a:p>
                  </a:txBody>
                  <a:tcPr marL="73107" marR="73107" marT="36554" marB="36554" anchor="ctr">
                    <a:solidFill>
                      <a:schemeClr val="bg1">
                        <a:lumMod val="85000"/>
                      </a:schemeClr>
                    </a:solidFill>
                  </a:tcPr>
                </a:tc>
                <a:tc>
                  <a:txBody>
                    <a:bodyPr/>
                    <a:lstStyle/>
                    <a:p>
                      <a:r>
                        <a:rPr lang="en-US" sz="1400" dirty="0" smtClean="0"/>
                        <a:t>Transaction</a:t>
                      </a:r>
                      <a:r>
                        <a:rPr lang="en-US" sz="1400" baseline="0" dirty="0" smtClean="0"/>
                        <a:t> </a:t>
                      </a:r>
                      <a:r>
                        <a:rPr lang="en-US" sz="1400" dirty="0" smtClean="0"/>
                        <a:t>searching based </a:t>
                      </a:r>
                      <a:r>
                        <a:rPr lang="en-US" sz="1400" dirty="0"/>
                        <a:t>on IOTA Tangle</a:t>
                      </a:r>
                    </a:p>
                  </a:txBody>
                  <a:tcPr marL="73107" marR="73107" marT="36554" marB="36554" anchor="ctr">
                    <a:solidFill>
                      <a:schemeClr val="bg1">
                        <a:lumMod val="85000"/>
                      </a:schemeClr>
                    </a:solidFill>
                  </a:tcPr>
                </a:tc>
                <a:tc>
                  <a:txBody>
                    <a:bodyPr/>
                    <a:lstStyle/>
                    <a:p>
                      <a:r>
                        <a:rPr lang="en-US" sz="1400" dirty="0"/>
                        <a:t>Enhanced </a:t>
                      </a:r>
                      <a:r>
                        <a:rPr lang="en-US" sz="1400" dirty="0" smtClean="0"/>
                        <a:t>Hashtag-based searching</a:t>
                      </a:r>
                      <a:endParaRPr lang="en-US" sz="1400" dirty="0"/>
                    </a:p>
                  </a:txBody>
                  <a:tcPr marL="73107" marR="73107" marT="36554" marB="36554" anchor="ctr">
                    <a:solidFill>
                      <a:schemeClr val="bg1">
                        <a:lumMod val="85000"/>
                      </a:schemeClr>
                    </a:solidFill>
                  </a:tcPr>
                </a:tc>
                <a:extLst>
                  <a:ext uri="{0D108BD9-81ED-4DB2-BD59-A6C34878D82A}">
                    <a16:rowId xmlns:a16="http://schemas.microsoft.com/office/drawing/2014/main" val="3365623264"/>
                  </a:ext>
                </a:extLst>
              </a:tr>
              <a:tr h="652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Decentralized</a:t>
                      </a:r>
                    </a:p>
                    <a:p>
                      <a:r>
                        <a:rPr lang="en-US" altLang="zh-TW" sz="1400" dirty="0" smtClean="0"/>
                        <a:t>Key Management</a:t>
                      </a:r>
                      <a:endParaRPr lang="en-US" altLang="zh-TW" sz="1400" dirty="0"/>
                    </a:p>
                  </a:txBody>
                  <a:tcPr marL="73107" marR="73107" marT="36554" marB="36554" anchor="ctr">
                    <a:solidFill>
                      <a:schemeClr val="bg1">
                        <a:lumMod val="85000"/>
                      </a:schemeClr>
                    </a:solidFill>
                  </a:tcPr>
                </a:tc>
                <a:tc>
                  <a:txBody>
                    <a:bodyPr/>
                    <a:lstStyle/>
                    <a:p>
                      <a:r>
                        <a:rPr lang="en-US" sz="1400" dirty="0" smtClean="0"/>
                        <a:t>No</a:t>
                      </a:r>
                      <a:endParaRPr lang="en-US" sz="1400" dirty="0"/>
                    </a:p>
                  </a:txBody>
                  <a:tcPr marL="73107" marR="73107" marT="36554" marB="36554" anchor="ctr">
                    <a:solidFill>
                      <a:schemeClr val="bg1">
                        <a:lumMod val="85000"/>
                      </a:schemeClr>
                    </a:solidFill>
                  </a:tcPr>
                </a:tc>
                <a:tc>
                  <a:txBody>
                    <a:bodyPr/>
                    <a:lstStyle/>
                    <a:p>
                      <a:r>
                        <a:rPr lang="en-US" sz="1400" dirty="0" smtClean="0"/>
                        <a:t>No</a:t>
                      </a:r>
                      <a:endParaRPr lang="en-US" sz="1400" dirty="0"/>
                    </a:p>
                  </a:txBody>
                  <a:tcPr marL="73107" marR="73107" marT="36554" marB="36554" anchor="ctr">
                    <a:solidFill>
                      <a:schemeClr val="bg1">
                        <a:lumMod val="85000"/>
                      </a:schemeClr>
                    </a:solidFill>
                  </a:tcPr>
                </a:tc>
                <a:tc>
                  <a:txBody>
                    <a:bodyPr/>
                    <a:lstStyle/>
                    <a:p>
                      <a:r>
                        <a:rPr lang="en-US" sz="1400" dirty="0" smtClean="0"/>
                        <a:t>Yes</a:t>
                      </a:r>
                      <a:endParaRPr lang="en-US" sz="1400" dirty="0"/>
                    </a:p>
                  </a:txBody>
                  <a:tcPr marL="73107" marR="73107" marT="36554" marB="36554" anchor="ctr">
                    <a:solidFill>
                      <a:schemeClr val="bg1">
                        <a:lumMod val="85000"/>
                      </a:schemeClr>
                    </a:solidFill>
                  </a:tcPr>
                </a:tc>
                <a:extLst>
                  <a:ext uri="{0D108BD9-81ED-4DB2-BD59-A6C34878D82A}">
                    <a16:rowId xmlns:a16="http://schemas.microsoft.com/office/drawing/2014/main" val="848011280"/>
                  </a:ext>
                </a:extLst>
              </a:tr>
              <a:tr h="652017">
                <a:tc>
                  <a:txBody>
                    <a:bodyPr/>
                    <a:lstStyle/>
                    <a:p>
                      <a:r>
                        <a:rPr lang="en-US" sz="1400" dirty="0"/>
                        <a:t>Local storage and backup burden</a:t>
                      </a:r>
                    </a:p>
                  </a:txBody>
                  <a:tcPr marL="73107" marR="73107" marT="36554" marB="36554" anchor="ctr">
                    <a:solidFill>
                      <a:schemeClr val="bg1">
                        <a:lumMod val="85000"/>
                      </a:schemeClr>
                    </a:solidFill>
                  </a:tcPr>
                </a:tc>
                <a:tc>
                  <a:txBody>
                    <a:bodyPr/>
                    <a:lstStyle/>
                    <a:p>
                      <a:r>
                        <a:rPr lang="en-US" sz="1400" dirty="0"/>
                        <a:t>High</a:t>
                      </a:r>
                    </a:p>
                  </a:txBody>
                  <a:tcPr marL="73107" marR="73107" marT="36554" marB="36554" anchor="ctr">
                    <a:solidFill>
                      <a:schemeClr val="bg1">
                        <a:lumMod val="85000"/>
                      </a:schemeClr>
                    </a:solidFill>
                  </a:tcPr>
                </a:tc>
                <a:tc>
                  <a:txBody>
                    <a:bodyPr/>
                    <a:lstStyle/>
                    <a:p>
                      <a:r>
                        <a:rPr lang="en-US" sz="1400" dirty="0" smtClean="0"/>
                        <a:t>Very Low</a:t>
                      </a:r>
                      <a:endParaRPr lang="en-US" sz="1400" dirty="0"/>
                    </a:p>
                  </a:txBody>
                  <a:tcPr marL="73107" marR="73107" marT="36554" marB="36554" anchor="ctr">
                    <a:solidFill>
                      <a:schemeClr val="bg1">
                        <a:lumMod val="85000"/>
                      </a:schemeClr>
                    </a:solidFill>
                  </a:tcPr>
                </a:tc>
                <a:tc>
                  <a:txBody>
                    <a:bodyPr/>
                    <a:lstStyle/>
                    <a:p>
                      <a:r>
                        <a:rPr lang="en-US" sz="1400" dirty="0" smtClean="0"/>
                        <a:t>Very Low</a:t>
                      </a:r>
                      <a:endParaRPr lang="en-US" sz="1400" dirty="0"/>
                    </a:p>
                  </a:txBody>
                  <a:tcPr marL="73107" marR="73107" marT="36554" marB="36554" anchor="ctr">
                    <a:solidFill>
                      <a:schemeClr val="bg1">
                        <a:lumMod val="85000"/>
                      </a:schemeClr>
                    </a:solidFill>
                  </a:tcPr>
                </a:tc>
                <a:extLst>
                  <a:ext uri="{0D108BD9-81ED-4DB2-BD59-A6C34878D82A}">
                    <a16:rowId xmlns:a16="http://schemas.microsoft.com/office/drawing/2014/main" val="4204471251"/>
                  </a:ext>
                </a:extLst>
              </a:tr>
              <a:tr h="642122">
                <a:tc>
                  <a:txBody>
                    <a:bodyPr/>
                    <a:lstStyle/>
                    <a:p>
                      <a:r>
                        <a:rPr lang="en-US" sz="1400" dirty="0" smtClean="0"/>
                        <a:t>Encrypted</a:t>
                      </a:r>
                      <a:r>
                        <a:rPr lang="en-US" sz="1400" baseline="0" dirty="0" smtClean="0"/>
                        <a:t> Data </a:t>
                      </a:r>
                      <a:r>
                        <a:rPr lang="en-US" altLang="zh-TW" sz="1400" baseline="0" dirty="0" smtClean="0"/>
                        <a:t>Sharing</a:t>
                      </a:r>
                      <a:endParaRPr lang="en-US" sz="1400" dirty="0"/>
                    </a:p>
                  </a:txBody>
                  <a:tcPr marL="73107" marR="73107" marT="36554" marB="36554"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One to</a:t>
                      </a:r>
                      <a:r>
                        <a:rPr lang="en-US" altLang="zh-TW" sz="1400" baseline="0" dirty="0" smtClean="0"/>
                        <a:t> One</a:t>
                      </a:r>
                      <a:endParaRPr lang="en-US" altLang="zh-TW" sz="1400" dirty="0" smtClean="0"/>
                    </a:p>
                  </a:txBody>
                  <a:tcPr marL="73107" marR="73107" marT="36554" marB="36554" anchor="ctr">
                    <a:solidFill>
                      <a:schemeClr val="bg1">
                        <a:lumMod val="85000"/>
                      </a:schemeClr>
                    </a:solidFill>
                  </a:tcPr>
                </a:tc>
                <a:tc>
                  <a:txBody>
                    <a:bodyPr/>
                    <a:lstStyle/>
                    <a:p>
                      <a:r>
                        <a:rPr lang="en-US" sz="1400" dirty="0" smtClean="0"/>
                        <a:t>No</a:t>
                      </a:r>
                      <a:endParaRPr lang="en-US" sz="1400" dirty="0"/>
                    </a:p>
                  </a:txBody>
                  <a:tcPr marL="73107" marR="73107" marT="36554" marB="36554" anchor="ctr">
                    <a:solidFill>
                      <a:schemeClr val="bg1">
                        <a:lumMod val="85000"/>
                      </a:schemeClr>
                    </a:solidFill>
                  </a:tcPr>
                </a:tc>
                <a:tc>
                  <a:txBody>
                    <a:bodyPr/>
                    <a:lstStyle/>
                    <a:p>
                      <a:r>
                        <a:rPr lang="en-US" altLang="zh-TW" sz="1400" dirty="0" smtClean="0"/>
                        <a:t>One to Many </a:t>
                      </a:r>
                      <a:endParaRPr lang="en-US" sz="1400" dirty="0"/>
                    </a:p>
                  </a:txBody>
                  <a:tcPr marL="73107" marR="73107" marT="36554" marB="36554" anchor="ctr">
                    <a:solidFill>
                      <a:schemeClr val="bg1">
                        <a:lumMod val="85000"/>
                      </a:schemeClr>
                    </a:solidFill>
                  </a:tcPr>
                </a:tc>
                <a:extLst>
                  <a:ext uri="{0D108BD9-81ED-4DB2-BD59-A6C34878D82A}">
                    <a16:rowId xmlns:a16="http://schemas.microsoft.com/office/drawing/2014/main" val="603049004"/>
                  </a:ext>
                </a:extLst>
              </a:tr>
            </a:tbl>
          </a:graphicData>
        </a:graphic>
      </p:graphicFrame>
      <p:sp>
        <p:nvSpPr>
          <p:cNvPr id="3" name="投影片編號版面配置區 2"/>
          <p:cNvSpPr>
            <a:spLocks noGrp="1"/>
          </p:cNvSpPr>
          <p:nvPr>
            <p:ph type="sldNum" sz="quarter" idx="12"/>
          </p:nvPr>
        </p:nvSpPr>
        <p:spPr>
          <a:xfrm>
            <a:off x="9911342" y="6429312"/>
            <a:ext cx="1312025" cy="365125"/>
          </a:xfrm>
        </p:spPr>
        <p:txBody>
          <a:bodyPr/>
          <a:lstStyle/>
          <a:p>
            <a:fld id="{DF13A71A-F478-4641-9BF7-C1F9A2D04116}" type="slidenum">
              <a:rPr lang="zh-TW" altLang="en-US" smtClean="0"/>
              <a:t>23</a:t>
            </a:fld>
            <a:endParaRPr lang="zh-TW" altLang="en-US"/>
          </a:p>
        </p:txBody>
      </p:sp>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92303">
            <a:off x="9197797" y="290386"/>
            <a:ext cx="538665" cy="538665"/>
          </a:xfrm>
          <a:prstGeom prst="rect">
            <a:avLst/>
          </a:prstGeom>
        </p:spPr>
      </p:pic>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7616703" y="1951435"/>
            <a:ext cx="351224" cy="351224"/>
          </a:xfrm>
          <a:prstGeom prst="rect">
            <a:avLst/>
          </a:prstGeom>
        </p:spPr>
      </p:pic>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341393" y="4795392"/>
            <a:ext cx="351224" cy="351224"/>
          </a:xfrm>
          <a:prstGeom prst="rect">
            <a:avLst/>
          </a:prstGeom>
        </p:spPr>
      </p:pic>
      <p:pic>
        <p:nvPicPr>
          <p:cNvPr id="17" name="圖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323064" y="5590315"/>
            <a:ext cx="351224" cy="351224"/>
          </a:xfrm>
          <a:prstGeom prst="rect">
            <a:avLst/>
          </a:prstGeom>
        </p:spPr>
      </p:pic>
      <p:pic>
        <p:nvPicPr>
          <p:cNvPr id="18" name="圖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7616704" y="4795392"/>
            <a:ext cx="351224" cy="351224"/>
          </a:xfrm>
          <a:prstGeom prst="rect">
            <a:avLst/>
          </a:prstGeom>
        </p:spPr>
      </p:pic>
      <p:pic>
        <p:nvPicPr>
          <p:cNvPr id="14" name="圖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291517" y="2616892"/>
            <a:ext cx="351224" cy="351224"/>
          </a:xfrm>
          <a:prstGeom prst="rect">
            <a:avLst/>
          </a:prstGeom>
        </p:spPr>
      </p:pic>
      <p:pic>
        <p:nvPicPr>
          <p:cNvPr id="15" name="圖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291518" y="3287020"/>
            <a:ext cx="351224" cy="351224"/>
          </a:xfrm>
          <a:prstGeom prst="rect">
            <a:avLst/>
          </a:prstGeom>
        </p:spPr>
      </p:pic>
      <p:pic>
        <p:nvPicPr>
          <p:cNvPr id="19" name="圖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316719" y="4137572"/>
            <a:ext cx="351224" cy="351224"/>
          </a:xfrm>
          <a:prstGeom prst="rect">
            <a:avLst/>
          </a:prstGeom>
        </p:spPr>
      </p:pic>
      <p:pic>
        <p:nvPicPr>
          <p:cNvPr id="20" name="圖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291517" y="1959073"/>
            <a:ext cx="351224" cy="351224"/>
          </a:xfrm>
          <a:prstGeom prst="rect">
            <a:avLst/>
          </a:prstGeom>
        </p:spPr>
      </p:pic>
      <p:sp>
        <p:nvSpPr>
          <p:cNvPr id="16" name="矩形 15"/>
          <p:cNvSpPr/>
          <p:nvPr/>
        </p:nvSpPr>
        <p:spPr>
          <a:xfrm>
            <a:off x="-26499" y="6336022"/>
            <a:ext cx="10770699" cy="261610"/>
          </a:xfrm>
          <a:prstGeom prst="rect">
            <a:avLst/>
          </a:prstGeom>
        </p:spPr>
        <p:txBody>
          <a:bodyPr wrap="square">
            <a:spAutoFit/>
          </a:bodyPr>
          <a:lstStyle/>
          <a:p>
            <a:r>
              <a:rPr lang="en-US" altLang="zh-TW" sz="1050" dirty="0"/>
              <a:t>[</a:t>
            </a:r>
            <a:r>
              <a:rPr lang="en-US" altLang="zh-TW" sz="1050" dirty="0" smtClean="0"/>
              <a:t>Farahani22] </a:t>
            </a:r>
            <a:r>
              <a:rPr lang="en-US" altLang="zh-TW" sz="1050" dirty="0" err="1" smtClean="0"/>
              <a:t>Hadi</a:t>
            </a:r>
            <a:r>
              <a:rPr lang="en-US" altLang="zh-TW" sz="1050" dirty="0" smtClean="0"/>
              <a:t> </a:t>
            </a:r>
            <a:r>
              <a:rPr lang="en-US" altLang="zh-TW" sz="1050" dirty="0" err="1"/>
              <a:t>Farahani</a:t>
            </a:r>
            <a:r>
              <a:rPr lang="en-US" altLang="zh-TW" sz="1050" dirty="0"/>
              <a:t> and Hamid Reza </a:t>
            </a:r>
            <a:r>
              <a:rPr lang="en-US" altLang="zh-TW" sz="1050" dirty="0" err="1"/>
              <a:t>Shahriari</a:t>
            </a:r>
            <a:r>
              <a:rPr lang="en-US" altLang="zh-TW" sz="1050" dirty="0"/>
              <a:t>. 2022. A Privacy Preserving </a:t>
            </a:r>
            <a:r>
              <a:rPr lang="en-US" altLang="zh-TW" sz="1050" dirty="0" err="1"/>
              <a:t>IoT</a:t>
            </a:r>
            <a:r>
              <a:rPr lang="en-US" altLang="zh-TW" sz="1050" dirty="0"/>
              <a:t> Data Marketplace Using IOTA Smart Contracts. </a:t>
            </a:r>
            <a:r>
              <a:rPr lang="en-US" altLang="zh-TW" sz="1050" dirty="0" err="1"/>
              <a:t>arXiv</a:t>
            </a:r>
            <a:r>
              <a:rPr lang="en-US" altLang="zh-TW" sz="1050" dirty="0"/>
              <a:t> preprint arXiv:2210.04733 (2022). </a:t>
            </a:r>
            <a:endParaRPr lang="zh-TW" altLang="en-US" sz="1050" dirty="0"/>
          </a:p>
        </p:txBody>
      </p:sp>
      <p:sp>
        <p:nvSpPr>
          <p:cNvPr id="21" name="矩形 20"/>
          <p:cNvSpPr/>
          <p:nvPr/>
        </p:nvSpPr>
        <p:spPr>
          <a:xfrm>
            <a:off x="-26499" y="6502384"/>
            <a:ext cx="10961199" cy="415498"/>
          </a:xfrm>
          <a:prstGeom prst="rect">
            <a:avLst/>
          </a:prstGeom>
        </p:spPr>
        <p:txBody>
          <a:bodyPr wrap="square">
            <a:spAutoFit/>
          </a:bodyPr>
          <a:lstStyle/>
          <a:p>
            <a:r>
              <a:rPr lang="en-US" altLang="zh-TW" sz="1050" dirty="0"/>
              <a:t>[</a:t>
            </a:r>
            <a:r>
              <a:rPr lang="en-US" altLang="zh-TW" sz="1050" dirty="0" smtClean="0"/>
              <a:t>Zheng20]</a:t>
            </a:r>
            <a:r>
              <a:rPr lang="zh-TW" altLang="en-US" sz="1050" dirty="0" smtClean="0"/>
              <a:t> </a:t>
            </a:r>
            <a:r>
              <a:rPr lang="en-US" altLang="zh-TW" sz="1050" dirty="0" err="1" smtClean="0"/>
              <a:t>Xiaochen</a:t>
            </a:r>
            <a:r>
              <a:rPr lang="en-US" altLang="zh-TW" sz="1050" dirty="0" smtClean="0"/>
              <a:t> </a:t>
            </a:r>
            <a:r>
              <a:rPr lang="en-US" altLang="zh-TW" sz="1050" dirty="0"/>
              <a:t>Zheng, </a:t>
            </a:r>
            <a:r>
              <a:rPr lang="en-US" altLang="zh-TW" sz="1050" dirty="0" err="1"/>
              <a:t>Jinzhi</a:t>
            </a:r>
            <a:r>
              <a:rPr lang="en-US" altLang="zh-TW" sz="1050" dirty="0"/>
              <a:t> Lu, </a:t>
            </a:r>
            <a:r>
              <a:rPr lang="en-US" altLang="zh-TW" sz="1050" dirty="0" err="1"/>
              <a:t>Shengjing</a:t>
            </a:r>
            <a:r>
              <a:rPr lang="en-US" altLang="zh-TW" sz="1050" dirty="0"/>
              <a:t> Sun, and Dimitris </a:t>
            </a:r>
            <a:r>
              <a:rPr lang="en-US" altLang="zh-TW" sz="1050" dirty="0" err="1"/>
              <a:t>Kiritsis</a:t>
            </a:r>
            <a:r>
              <a:rPr lang="en-US" altLang="zh-TW" sz="1050" dirty="0"/>
              <a:t>. 2020. </a:t>
            </a:r>
            <a:r>
              <a:rPr lang="en-US" altLang="zh-TW" sz="1050" dirty="0" smtClean="0"/>
              <a:t>Decentralized </a:t>
            </a:r>
            <a:r>
              <a:rPr lang="en-US" altLang="zh-TW" sz="1050" dirty="0"/>
              <a:t>industrial </a:t>
            </a:r>
            <a:r>
              <a:rPr lang="en-US" altLang="zh-TW" sz="1050" dirty="0" err="1"/>
              <a:t>IoT</a:t>
            </a:r>
            <a:r>
              <a:rPr lang="en-US" altLang="zh-TW" sz="1050" dirty="0"/>
              <a:t> data management based on </a:t>
            </a:r>
            <a:r>
              <a:rPr lang="en-US" altLang="zh-TW" sz="1050" dirty="0" err="1"/>
              <a:t>blockchain</a:t>
            </a:r>
            <a:r>
              <a:rPr lang="en-US" altLang="zh-TW" sz="1050" dirty="0"/>
              <a:t> and IPFS. In Advances in Production Management Systems. Towards Smart and Digital Manufacturing: IFIP WG 5.7 International Conference, APMS 2020, Novi Sad, Serbia, August 30– September 3, 2020, Proceedings, Part II. Springer, 222–229.</a:t>
            </a:r>
            <a:endParaRPr lang="zh-TW" altLang="en-US" sz="1050" dirty="0"/>
          </a:p>
        </p:txBody>
      </p:sp>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2216670"/>
            <a:ext cx="10058400" cy="4023360"/>
          </a:xfrm>
        </p:spPr>
        <p:txBody>
          <a:bodyPr>
            <a:normAutofit/>
          </a:bodyPr>
          <a:lstStyle/>
          <a:p>
            <a:pPr>
              <a:lnSpc>
                <a:spcPct val="150000"/>
              </a:lnSpc>
              <a:buFont typeface="Wingdings" panose="05000000000000000000" pitchFamily="2" charset="2"/>
              <a:buChar char="Ø"/>
            </a:pPr>
            <a:r>
              <a:rPr lang="en-US" altLang="zh-TW" sz="2400" dirty="0" smtClean="0"/>
              <a:t> Introduction</a:t>
            </a:r>
            <a:endParaRPr lang="en-US" altLang="zh-TW" sz="2400" dirty="0"/>
          </a:p>
          <a:p>
            <a:pPr>
              <a:lnSpc>
                <a:spcPct val="150000"/>
              </a:lnSpc>
              <a:buFont typeface="Wingdings" panose="05000000000000000000" pitchFamily="2" charset="2"/>
              <a:buChar char="Ø"/>
            </a:pPr>
            <a:r>
              <a:rPr lang="zh-TW" altLang="en-US" sz="2400" dirty="0" smtClean="0"/>
              <a:t> </a:t>
            </a:r>
            <a:r>
              <a:rPr lang="en-US" altLang="zh-TW" sz="2400" dirty="0" smtClean="0"/>
              <a:t>Preliminaries</a:t>
            </a:r>
          </a:p>
          <a:p>
            <a:pPr>
              <a:lnSpc>
                <a:spcPct val="150000"/>
              </a:lnSpc>
              <a:buFont typeface="Wingdings" panose="05000000000000000000" pitchFamily="2" charset="2"/>
              <a:buChar char="Ø"/>
            </a:pPr>
            <a:r>
              <a:rPr lang="en-US" altLang="zh-TW" sz="2400" dirty="0" smtClean="0"/>
              <a:t> Proposed system</a:t>
            </a:r>
          </a:p>
          <a:p>
            <a:pPr>
              <a:lnSpc>
                <a:spcPct val="150000"/>
              </a:lnSpc>
              <a:buFont typeface="Wingdings" panose="05000000000000000000" pitchFamily="2" charset="2"/>
              <a:buChar char="Ø"/>
            </a:pPr>
            <a:r>
              <a:rPr lang="en-US" altLang="zh-TW" sz="2400" dirty="0" smtClean="0"/>
              <a:t> Discussions</a:t>
            </a:r>
          </a:p>
          <a:p>
            <a:pPr>
              <a:lnSpc>
                <a:spcPct val="150000"/>
              </a:lnSpc>
              <a:buFont typeface="Wingdings" panose="05000000000000000000" pitchFamily="2" charset="2"/>
              <a:buChar char="Ø"/>
            </a:pPr>
            <a:r>
              <a:rPr lang="en-US" altLang="zh-TW" sz="2400" dirty="0" smtClean="0"/>
              <a:t> </a:t>
            </a:r>
            <a:r>
              <a:rPr lang="en-US" altLang="zh-TW" sz="2400" dirty="0" smtClean="0">
                <a:solidFill>
                  <a:srgbClr val="FF0000"/>
                </a:solidFill>
              </a:rPr>
              <a:t>Conclusions</a:t>
            </a:r>
            <a:endParaRPr lang="zh-TW" altLang="en-US" sz="2400" dirty="0" smtClean="0">
              <a:solidFill>
                <a:srgbClr val="FF0000"/>
              </a:solidFill>
            </a:endParaRPr>
          </a:p>
          <a:p>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24</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a:xfrm>
            <a:off x="1008380" y="1845734"/>
            <a:ext cx="11310781" cy="4614051"/>
          </a:xfrm>
        </p:spPr>
        <p:txBody>
          <a:bodyPr>
            <a:noAutofit/>
          </a:bodyPr>
          <a:lstStyle/>
          <a:p>
            <a:pPr>
              <a:lnSpc>
                <a:spcPct val="250000"/>
              </a:lnSpc>
              <a:buFont typeface="Arial" panose="020B0604020202020204" pitchFamily="34" charset="0"/>
              <a:buChar char="•"/>
            </a:pPr>
            <a:r>
              <a:rPr lang="en-US" altLang="zh-TW" sz="1800" b="1" dirty="0" smtClean="0"/>
              <a:t>  </a:t>
            </a:r>
            <a:r>
              <a:rPr lang="en-US" altLang="zh-TW" b="1" dirty="0" smtClean="0"/>
              <a:t>We </a:t>
            </a:r>
            <a:r>
              <a:rPr lang="en-US" altLang="zh-TW" b="1" dirty="0"/>
              <a:t>proposed a secure and efficient platform for </a:t>
            </a:r>
            <a:r>
              <a:rPr lang="en-US" altLang="zh-TW" b="1" dirty="0" err="1"/>
              <a:t>IoT</a:t>
            </a:r>
            <a:r>
              <a:rPr lang="en-US" altLang="zh-TW" b="1" dirty="0"/>
              <a:t> data sharing.</a:t>
            </a:r>
            <a:endParaRPr lang="en-US" altLang="zh-TW" b="1" dirty="0" smtClean="0"/>
          </a:p>
          <a:p>
            <a:pPr>
              <a:lnSpc>
                <a:spcPct val="250000"/>
              </a:lnSpc>
              <a:buFont typeface="Wingdings" panose="05000000000000000000" pitchFamily="2" charset="2"/>
              <a:buChar char="ü"/>
            </a:pPr>
            <a:r>
              <a:rPr lang="en-US" altLang="zh-TW" sz="1800" b="1" dirty="0" smtClean="0"/>
              <a:t> </a:t>
            </a:r>
            <a:r>
              <a:rPr lang="en-US" altLang="zh-TW" b="1" dirty="0" smtClean="0"/>
              <a:t>Our </a:t>
            </a:r>
            <a:r>
              <a:rPr lang="en-US" altLang="zh-TW" b="1" dirty="0"/>
              <a:t>system ensures that all private data remains inaccessible to any unauthorized entities</a:t>
            </a:r>
            <a:r>
              <a:rPr lang="en-US" altLang="zh-TW" b="1" dirty="0" smtClean="0"/>
              <a:t>.</a:t>
            </a:r>
          </a:p>
          <a:p>
            <a:pPr>
              <a:lnSpc>
                <a:spcPct val="250000"/>
              </a:lnSpc>
              <a:buFont typeface="Wingdings" panose="05000000000000000000" pitchFamily="2" charset="2"/>
              <a:buChar char="ü"/>
            </a:pPr>
            <a:r>
              <a:rPr lang="en-US" altLang="zh-TW" b="1" dirty="0"/>
              <a:t> We have successfully achieved all the security goals we set for our system</a:t>
            </a:r>
            <a:r>
              <a:rPr lang="en-US" altLang="zh-TW" b="1" dirty="0" smtClean="0"/>
              <a:t>.</a:t>
            </a:r>
          </a:p>
          <a:p>
            <a:pPr>
              <a:lnSpc>
                <a:spcPct val="250000"/>
              </a:lnSpc>
              <a:buFont typeface="Arial" panose="020B0604020202020204" pitchFamily="34" charset="0"/>
              <a:buChar char="•"/>
            </a:pPr>
            <a:r>
              <a:rPr lang="en-US" altLang="zh-TW" sz="1800" b="1" dirty="0" smtClean="0"/>
              <a:t>  </a:t>
            </a:r>
            <a:r>
              <a:rPr lang="en-US" altLang="zh-TW" b="1" dirty="0" smtClean="0"/>
              <a:t>Contributed </a:t>
            </a:r>
            <a:r>
              <a:rPr lang="en-US" altLang="zh-TW" b="1" dirty="0"/>
              <a:t>to the data security in the </a:t>
            </a:r>
            <a:r>
              <a:rPr lang="en-US" altLang="zh-TW" b="1" dirty="0" err="1"/>
              <a:t>IoT</a:t>
            </a:r>
            <a:r>
              <a:rPr lang="en-US" altLang="zh-TW" b="1" dirty="0"/>
              <a:t> field and set implications for other areas requiring secure and efficient </a:t>
            </a:r>
            <a:r>
              <a:rPr lang="en-US" altLang="zh-TW" b="1" dirty="0" smtClean="0"/>
              <a:t>data</a:t>
            </a:r>
            <a:r>
              <a:rPr lang="en-US" altLang="zh-TW" b="1" dirty="0"/>
              <a:t>-</a:t>
            </a:r>
            <a:r>
              <a:rPr lang="en-US" altLang="zh-TW" b="1" dirty="0" smtClean="0"/>
              <a:t>sharing</a:t>
            </a:r>
            <a:r>
              <a:rPr lang="en-US" altLang="zh-TW" b="1" dirty="0"/>
              <a:t>.</a:t>
            </a:r>
            <a:endParaRPr lang="en-US" altLang="zh-TW" b="1"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spTree>
    <p:extLst>
      <p:ext uri="{BB962C8B-B14F-4D97-AF65-F5344CB8AC3E}">
        <p14:creationId xmlns:p14="http://schemas.microsoft.com/office/powerpoint/2010/main" val="2091008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086367"/>
            <a:ext cx="12192000" cy="102992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1" y="-577834"/>
            <a:ext cx="12191999" cy="4593831"/>
          </a:xfrm>
        </p:spPr>
        <p:txBody>
          <a:bodyPr/>
          <a:lstStyle/>
          <a:p>
            <a:pPr algn="ctr"/>
            <a:r>
              <a:rPr lang="en-US" altLang="zh-TW" b="1" dirty="0">
                <a:solidFill>
                  <a:schemeClr val="bg1"/>
                </a:solidFill>
              </a:rPr>
              <a:t>Thanks for listening!</a:t>
            </a:r>
            <a:endParaRPr lang="zh-TW" altLang="en-US" b="1" dirty="0">
              <a:solidFill>
                <a:schemeClr val="bg1"/>
              </a:solidFill>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4" name="圖片 3"/>
          <p:cNvPicPr>
            <a:picLocks noChangeAspect="1"/>
          </p:cNvPicPr>
          <p:nvPr/>
        </p:nvPicPr>
        <p:blipFill>
          <a:blip r:embed="rId3"/>
          <a:stretch>
            <a:fillRect/>
          </a:stretch>
        </p:blipFill>
        <p:spPr>
          <a:xfrm>
            <a:off x="904874" y="1164712"/>
            <a:ext cx="10863801" cy="1678584"/>
          </a:xfrm>
          <a:prstGeom prst="rect">
            <a:avLst/>
          </a:prstGeom>
        </p:spPr>
      </p:pic>
      <p:sp>
        <p:nvSpPr>
          <p:cNvPr id="5" name="標題 1"/>
          <p:cNvSpPr txBox="1">
            <a:spLocks/>
          </p:cNvSpPr>
          <p:nvPr/>
        </p:nvSpPr>
        <p:spPr>
          <a:xfrm>
            <a:off x="-3385" y="-963186"/>
            <a:ext cx="12587103" cy="370300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n-US" altLang="zh-TW" sz="2900" b="1" dirty="0" smtClean="0">
                <a:latin typeface="Times New Roman" panose="02020603050405020304" pitchFamily="18" charset="0"/>
                <a:cs typeface="Times New Roman" panose="02020603050405020304" pitchFamily="18" charset="0"/>
              </a:rPr>
              <a:t/>
            </a:r>
            <a:br>
              <a:rPr lang="en-US" altLang="zh-TW" sz="2900" b="1" dirty="0" smtClean="0">
                <a:latin typeface="Times New Roman" panose="02020603050405020304" pitchFamily="18" charset="0"/>
                <a:cs typeface="Times New Roman" panose="02020603050405020304" pitchFamily="18" charset="0"/>
              </a:rPr>
            </a:br>
            <a:r>
              <a:rPr lang="en-US" altLang="zh-TW" sz="2900" b="1" dirty="0" smtClean="0">
                <a:solidFill>
                  <a:schemeClr val="accent2">
                    <a:lumMod val="75000"/>
                  </a:schemeClr>
                </a:solidFill>
                <a:latin typeface="+mn-lt"/>
                <a:cs typeface="Times New Roman" panose="02020603050405020304" pitchFamily="18" charset="0"/>
              </a:rPr>
              <a:t>A Secure and </a:t>
            </a:r>
            <a:r>
              <a:rPr lang="en-US" altLang="zh-TW" sz="2900" b="1" dirty="0" err="1" smtClean="0">
                <a:solidFill>
                  <a:schemeClr val="accent2">
                    <a:lumMod val="75000"/>
                  </a:schemeClr>
                </a:solidFill>
                <a:latin typeface="+mn-lt"/>
                <a:cs typeface="Times New Roman" panose="02020603050405020304" pitchFamily="18" charset="0"/>
              </a:rPr>
              <a:t>IoT</a:t>
            </a:r>
            <a:r>
              <a:rPr lang="en-US" altLang="zh-TW" sz="2900" b="1" dirty="0" smtClean="0">
                <a:solidFill>
                  <a:schemeClr val="accent2">
                    <a:lumMod val="75000"/>
                  </a:schemeClr>
                </a:solidFill>
                <a:latin typeface="+mn-lt"/>
                <a:cs typeface="Times New Roman" panose="02020603050405020304" pitchFamily="18" charset="0"/>
              </a:rPr>
              <a:t>-Enabled Data Sharing System Based on IPFS and IOTA </a:t>
            </a:r>
            <a:r>
              <a:rPr lang="en-US" altLang="zh-TW" sz="2900" b="1" dirty="0" err="1" smtClean="0">
                <a:solidFill>
                  <a:schemeClr val="accent2">
                    <a:lumMod val="75000"/>
                  </a:schemeClr>
                </a:solidFill>
                <a:latin typeface="+mn-lt"/>
                <a:cs typeface="Times New Roman" panose="02020603050405020304" pitchFamily="18" charset="0"/>
              </a:rPr>
              <a:t>Blockchain</a:t>
            </a:r>
            <a:r>
              <a:rPr lang="en-US" altLang="zh-TW" sz="2900" b="1" dirty="0" smtClean="0">
                <a:solidFill>
                  <a:srgbClr val="6304CC"/>
                </a:solidFill>
                <a:latin typeface="+mn-lt"/>
                <a:cs typeface="Times New Roman" panose="02020603050405020304" pitchFamily="18" charset="0"/>
              </a:rPr>
              <a:t/>
            </a:r>
            <a:br>
              <a:rPr lang="en-US" altLang="zh-TW" sz="2900" b="1" dirty="0" smtClean="0">
                <a:solidFill>
                  <a:srgbClr val="6304CC"/>
                </a:solidFill>
                <a:latin typeface="+mn-lt"/>
                <a:cs typeface="Times New Roman" panose="02020603050405020304" pitchFamily="18" charset="0"/>
              </a:rPr>
            </a:br>
            <a:r>
              <a:rPr lang="en-US" altLang="zh-TW" sz="2900" b="1" dirty="0" smtClean="0">
                <a:solidFill>
                  <a:srgbClr val="6304CC"/>
                </a:solidFill>
                <a:latin typeface="+mn-lt"/>
              </a:rPr>
              <a:t/>
            </a:r>
            <a:br>
              <a:rPr lang="en-US" altLang="zh-TW" sz="2900" b="1" dirty="0" smtClean="0">
                <a:solidFill>
                  <a:srgbClr val="6304CC"/>
                </a:solidFill>
                <a:latin typeface="+mn-lt"/>
              </a:rPr>
            </a:br>
            <a:endParaRPr lang="zh-TW" altLang="en-US" sz="2900" b="1" dirty="0">
              <a:solidFill>
                <a:srgbClr val="6304CC"/>
              </a:solidFill>
              <a:latin typeface="+mn-lt"/>
            </a:endParaRPr>
          </a:p>
        </p:txBody>
      </p:sp>
      <p:sp>
        <p:nvSpPr>
          <p:cNvPr id="10" name="矩形 9"/>
          <p:cNvSpPr/>
          <p:nvPr/>
        </p:nvSpPr>
        <p:spPr>
          <a:xfrm>
            <a:off x="4599007" y="1807408"/>
            <a:ext cx="6246471" cy="830997"/>
          </a:xfrm>
          <a:prstGeom prst="rect">
            <a:avLst/>
          </a:prstGeom>
        </p:spPr>
        <p:txBody>
          <a:bodyPr wrap="square">
            <a:spAutoFit/>
          </a:bodyPr>
          <a:lstStyle/>
          <a:p>
            <a:pPr algn="ctr"/>
            <a:r>
              <a:rPr lang="en-US" altLang="zh-TW" sz="2400" b="1" dirty="0" err="1"/>
              <a:t>Tse</a:t>
            </a:r>
            <a:r>
              <a:rPr lang="en-US" altLang="zh-TW" sz="2400" b="1" dirty="0"/>
              <a:t>-Yang Huang, Yu-Chi Chen, </a:t>
            </a:r>
            <a:r>
              <a:rPr lang="en-US" altLang="zh-TW" sz="2400" b="1" dirty="0" err="1"/>
              <a:t>Tsung</a:t>
            </a:r>
            <a:r>
              <a:rPr lang="en-US" altLang="zh-TW" sz="2400" b="1" dirty="0"/>
              <a:t>-Chen Hsieh, </a:t>
            </a:r>
            <a:r>
              <a:rPr lang="en-US" altLang="zh-TW" sz="2400" b="1" dirty="0" err="1"/>
              <a:t>Huan</a:t>
            </a:r>
            <a:r>
              <a:rPr lang="en-US" altLang="zh-TW" sz="2400" b="1" dirty="0"/>
              <a:t>-Chi Chang, </a:t>
            </a:r>
            <a:r>
              <a:rPr lang="en-US" altLang="zh-TW" sz="2400" b="1" dirty="0" err="1"/>
              <a:t>Chih-Chieh</a:t>
            </a:r>
            <a:r>
              <a:rPr lang="en-US" altLang="zh-TW" sz="2400" b="1" dirty="0"/>
              <a:t> Chang</a:t>
            </a:r>
            <a:endParaRPr lang="zh-TW" altLang="en-US" sz="2400" b="1" dirty="0">
              <a:ea typeface="標楷體" panose="03000509000000000000" pitchFamily="65" charset="-120"/>
            </a:endParaRPr>
          </a:p>
        </p:txBody>
      </p:sp>
      <p:pic>
        <p:nvPicPr>
          <p:cNvPr id="14" name="圖片 13"/>
          <p:cNvPicPr>
            <a:picLocks noChangeAspect="1"/>
          </p:cNvPicPr>
          <p:nvPr/>
        </p:nvPicPr>
        <p:blipFill rotWithShape="1">
          <a:blip r:embed="rId4">
            <a:extLst>
              <a:ext uri="{28A0092B-C50C-407E-A947-70E740481C1C}">
                <a14:useLocalDpi xmlns:a14="http://schemas.microsoft.com/office/drawing/2010/main" val="0"/>
              </a:ext>
            </a:extLst>
          </a:blip>
          <a:srcRect r="66986"/>
          <a:stretch/>
        </p:blipFill>
        <p:spPr>
          <a:xfrm>
            <a:off x="2137002" y="1769111"/>
            <a:ext cx="840334" cy="770308"/>
          </a:xfrm>
          <a:prstGeom prst="rect">
            <a:avLst/>
          </a:prstGeom>
        </p:spPr>
      </p:pic>
      <p:pic>
        <p:nvPicPr>
          <p:cNvPr id="15" name="Picture 2" descr="認識校徽- 國立臺北科技大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4959" y="1784659"/>
            <a:ext cx="982884" cy="7548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國立臺灣科技大學- 維基百科，自由的百科全書"/>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5737" y="1797728"/>
            <a:ext cx="715510" cy="71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2156285"/>
            <a:ext cx="10058400" cy="4023360"/>
          </a:xfrm>
        </p:spPr>
        <p:txBody>
          <a:bodyPr>
            <a:normAutofit/>
          </a:bodyPr>
          <a:lstStyle/>
          <a:p>
            <a:pPr>
              <a:lnSpc>
                <a:spcPct val="150000"/>
              </a:lnSpc>
              <a:buFont typeface="Wingdings" panose="05000000000000000000" pitchFamily="2" charset="2"/>
              <a:buChar char="Ø"/>
            </a:pPr>
            <a:r>
              <a:rPr lang="en-US" altLang="zh-TW" sz="2400" dirty="0" smtClean="0">
                <a:solidFill>
                  <a:srgbClr val="FF0000"/>
                </a:solidFill>
              </a:rPr>
              <a:t> Introduction</a:t>
            </a:r>
            <a:endParaRPr lang="en-US" altLang="zh-TW" sz="2400" dirty="0">
              <a:solidFill>
                <a:srgbClr val="FF0000"/>
              </a:solidFill>
            </a:endParaRPr>
          </a:p>
          <a:p>
            <a:pPr>
              <a:lnSpc>
                <a:spcPct val="150000"/>
              </a:lnSpc>
              <a:buFont typeface="Wingdings" panose="05000000000000000000" pitchFamily="2" charset="2"/>
              <a:buChar char="Ø"/>
            </a:pPr>
            <a:r>
              <a:rPr lang="zh-TW" altLang="en-US" sz="2400" dirty="0" smtClean="0"/>
              <a:t> </a:t>
            </a:r>
            <a:r>
              <a:rPr lang="en-US" altLang="zh-TW" sz="2400" dirty="0" smtClean="0"/>
              <a:t>Preliminaries</a:t>
            </a:r>
          </a:p>
          <a:p>
            <a:pPr>
              <a:lnSpc>
                <a:spcPct val="150000"/>
              </a:lnSpc>
              <a:buFont typeface="Wingdings" panose="05000000000000000000" pitchFamily="2" charset="2"/>
              <a:buChar char="Ø"/>
            </a:pPr>
            <a:r>
              <a:rPr lang="zh-TW" altLang="en-US" sz="2400" dirty="0" smtClean="0"/>
              <a:t> </a:t>
            </a:r>
            <a:r>
              <a:rPr lang="en-US" altLang="zh-TW" sz="2400" dirty="0" smtClean="0"/>
              <a:t>Proposed system</a:t>
            </a:r>
          </a:p>
          <a:p>
            <a:pPr>
              <a:lnSpc>
                <a:spcPct val="150000"/>
              </a:lnSpc>
              <a:buFont typeface="Wingdings" panose="05000000000000000000" pitchFamily="2" charset="2"/>
              <a:buChar char="Ø"/>
            </a:pPr>
            <a:r>
              <a:rPr lang="en-US" altLang="zh-TW" sz="2400" dirty="0" smtClean="0"/>
              <a:t> Discussions</a:t>
            </a:r>
          </a:p>
          <a:p>
            <a:pPr>
              <a:lnSpc>
                <a:spcPct val="150000"/>
              </a:lnSpc>
              <a:buFont typeface="Wingdings" panose="05000000000000000000" pitchFamily="2" charset="2"/>
              <a:buChar char="Ø"/>
            </a:pPr>
            <a:r>
              <a:rPr lang="en-US" altLang="zh-TW" sz="2400" dirty="0" smtClean="0"/>
              <a:t> Conclusions</a:t>
            </a:r>
            <a:endParaRPr lang="zh-TW" altLang="en-US" sz="2400" dirty="0" smtClean="0"/>
          </a:p>
          <a:p>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Challenge - </a:t>
            </a:r>
            <a:r>
              <a:rPr lang="en-US" altLang="zh-TW" dirty="0" err="1"/>
              <a:t>IoT</a:t>
            </a:r>
            <a:r>
              <a:rPr lang="en-US" altLang="zh-TW" dirty="0"/>
              <a:t> Data Growth</a:t>
            </a:r>
            <a:endParaRPr lang="zh-TW" altLang="en-US" dirty="0"/>
          </a:p>
        </p:txBody>
      </p:sp>
      <p:sp>
        <p:nvSpPr>
          <p:cNvPr id="3" name="內容版面配置區 2"/>
          <p:cNvSpPr>
            <a:spLocks noGrp="1"/>
          </p:cNvSpPr>
          <p:nvPr>
            <p:ph idx="1"/>
          </p:nvPr>
        </p:nvSpPr>
        <p:spPr>
          <a:xfrm>
            <a:off x="983848" y="1857493"/>
            <a:ext cx="10171832" cy="4967417"/>
          </a:xfrm>
        </p:spPr>
        <p:txBody>
          <a:bodyPr>
            <a:normAutofit/>
          </a:bodyPr>
          <a:lstStyle/>
          <a:p>
            <a:pPr>
              <a:lnSpc>
                <a:spcPct val="200000"/>
              </a:lnSpc>
              <a:buFont typeface="Wingdings" panose="05000000000000000000" pitchFamily="2" charset="2"/>
              <a:buChar char="Ø"/>
            </a:pPr>
            <a:r>
              <a:rPr lang="en-US" altLang="zh-TW" sz="2400" dirty="0" smtClean="0"/>
              <a:t> </a:t>
            </a:r>
            <a:r>
              <a:rPr lang="en-US" altLang="zh-TW" sz="2400" b="1" dirty="0" smtClean="0"/>
              <a:t>The explosion of </a:t>
            </a:r>
            <a:r>
              <a:rPr lang="en-US" altLang="zh-TW" sz="2400" b="1" dirty="0" err="1" smtClean="0"/>
              <a:t>IoT</a:t>
            </a:r>
            <a:r>
              <a:rPr lang="en-US" altLang="zh-TW" sz="2400" b="1" dirty="0" smtClean="0"/>
              <a:t> </a:t>
            </a:r>
            <a:r>
              <a:rPr lang="en-US" altLang="zh-TW" sz="2400" dirty="0" smtClean="0"/>
              <a:t>:  </a:t>
            </a:r>
          </a:p>
          <a:p>
            <a:pPr lvl="1">
              <a:lnSpc>
                <a:spcPct val="200000"/>
              </a:lnSpc>
              <a:buFont typeface="Arial" panose="020B0604020202020204" pitchFamily="34" charset="0"/>
              <a:buChar char="•"/>
            </a:pPr>
            <a:r>
              <a:rPr lang="en-US" altLang="zh-TW" sz="2000" dirty="0"/>
              <a:t>Rapid data growth </a:t>
            </a:r>
            <a:endParaRPr lang="en-US" altLang="zh-TW" sz="2000" dirty="0" smtClean="0"/>
          </a:p>
          <a:p>
            <a:pPr lvl="1">
              <a:lnSpc>
                <a:spcPct val="200000"/>
              </a:lnSpc>
              <a:buFont typeface="Arial" panose="020B0604020202020204" pitchFamily="34" charset="0"/>
              <a:buChar char="•"/>
            </a:pPr>
            <a:r>
              <a:rPr lang="en-US" altLang="zh-TW" sz="2000" dirty="0" smtClean="0"/>
              <a:t>Issues </a:t>
            </a:r>
            <a:r>
              <a:rPr lang="en-US" altLang="zh-TW" sz="2000" dirty="0"/>
              <a:t>in data collection and </a:t>
            </a:r>
            <a:r>
              <a:rPr lang="en-US" altLang="zh-TW" sz="2000" dirty="0" smtClean="0"/>
              <a:t>sharing</a:t>
            </a:r>
          </a:p>
          <a:p>
            <a:pPr lvl="1">
              <a:lnSpc>
                <a:spcPct val="200000"/>
              </a:lnSpc>
              <a:buFont typeface="Arial" panose="020B0604020202020204" pitchFamily="34" charset="0"/>
              <a:buChar char="•"/>
            </a:pPr>
            <a:r>
              <a:rPr lang="en-US" altLang="zh-TW" sz="2000" dirty="0" smtClean="0"/>
              <a:t>Difficulty </a:t>
            </a:r>
            <a:r>
              <a:rPr lang="en-US" altLang="zh-TW" sz="2000" dirty="0"/>
              <a:t>in data </a:t>
            </a:r>
            <a:r>
              <a:rPr lang="en-US" altLang="zh-TW" sz="2000" dirty="0" smtClean="0"/>
              <a:t>locating</a:t>
            </a:r>
          </a:p>
          <a:p>
            <a:pPr lvl="1">
              <a:lnSpc>
                <a:spcPct val="200000"/>
              </a:lnSpc>
              <a:buFont typeface="Arial" panose="020B0604020202020204" pitchFamily="34" charset="0"/>
              <a:buChar char="•"/>
            </a:pPr>
            <a:r>
              <a:rPr lang="en-US" altLang="zh-TW" sz="2000" dirty="0" smtClean="0"/>
              <a:t>Need for secure and untrusted cloud storage</a:t>
            </a:r>
          </a:p>
        </p:txBody>
      </p:sp>
      <p:sp>
        <p:nvSpPr>
          <p:cNvPr id="4" name="投影片編號版面配置區 3"/>
          <p:cNvSpPr>
            <a:spLocks noGrp="1"/>
          </p:cNvSpPr>
          <p:nvPr>
            <p:ph type="sldNum" sz="quarter" idx="12"/>
          </p:nvPr>
        </p:nvSpPr>
        <p:spPr>
          <a:xfrm>
            <a:off x="9902611" y="6459785"/>
            <a:ext cx="1312025" cy="365125"/>
          </a:xfrm>
        </p:spPr>
        <p:txBody>
          <a:bodyPr/>
          <a:lstStyle/>
          <a:p>
            <a:fld id="{DF13A71A-F478-4641-9BF7-C1F9A2D04116}" type="slidenum">
              <a:rPr lang="zh-TW" altLang="en-US" smtClean="0"/>
              <a:t>4</a:t>
            </a:fld>
            <a:endParaRPr lang="zh-TW" altLang="en-US" dirty="0"/>
          </a:p>
        </p:txBody>
      </p:sp>
      <p:sp>
        <p:nvSpPr>
          <p:cNvPr id="6" name="文字方塊 5"/>
          <p:cNvSpPr txBox="1"/>
          <p:nvPr/>
        </p:nvSpPr>
        <p:spPr>
          <a:xfrm>
            <a:off x="6309831" y="6519764"/>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1855" y="4992836"/>
            <a:ext cx="2780145" cy="13404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he New Office and the Internet of Things - End to End Networks"/>
          <p:cNvPicPr>
            <a:picLocks noChangeAspect="1" noChangeArrowheads="1"/>
          </p:cNvPicPr>
          <p:nvPr/>
        </p:nvPicPr>
        <p:blipFill rotWithShape="1">
          <a:blip r:embed="rId4">
            <a:extLst>
              <a:ext uri="{28A0092B-C50C-407E-A947-70E740481C1C}">
                <a14:useLocalDpi xmlns:a14="http://schemas.microsoft.com/office/drawing/2010/main" val="0"/>
              </a:ext>
            </a:extLst>
          </a:blip>
          <a:srcRect t="2139"/>
          <a:stretch/>
        </p:blipFill>
        <p:spPr bwMode="auto">
          <a:xfrm>
            <a:off x="6397935" y="3028518"/>
            <a:ext cx="5794065" cy="19697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oT data collection &amp; reporting in the light of cloud comput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9367" y="4992836"/>
            <a:ext cx="3022779" cy="1340474"/>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6304711" y="6696220"/>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sp>
        <p:nvSpPr>
          <p:cNvPr id="14" name="文字方塊 13"/>
          <p:cNvSpPr txBox="1"/>
          <p:nvPr/>
        </p:nvSpPr>
        <p:spPr>
          <a:xfrm>
            <a:off x="6314951" y="6360643"/>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2813303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
            </a:r>
            <a:r>
              <a:rPr lang="en-US" altLang="zh-TW" dirty="0" smtClean="0"/>
              <a:t>ecentralized data-sharing </a:t>
            </a:r>
            <a:r>
              <a:rPr lang="en-US" altLang="zh-TW" dirty="0"/>
              <a:t>platform</a:t>
            </a: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9" name="內容版面配置區 2"/>
          <p:cNvSpPr>
            <a:spLocks noGrp="1"/>
          </p:cNvSpPr>
          <p:nvPr>
            <p:ph idx="1"/>
          </p:nvPr>
        </p:nvSpPr>
        <p:spPr>
          <a:xfrm>
            <a:off x="1097280" y="1871458"/>
            <a:ext cx="10212358" cy="4862996"/>
          </a:xfrm>
        </p:spPr>
        <p:txBody>
          <a:bodyPr/>
          <a:lstStyle/>
          <a:p>
            <a:pPr>
              <a:lnSpc>
                <a:spcPct val="200000"/>
              </a:lnSpc>
              <a:buFont typeface="Wingdings" panose="05000000000000000000" pitchFamily="2" charset="2"/>
              <a:buChar char="Ø"/>
            </a:pPr>
            <a:r>
              <a:rPr lang="en-US" altLang="zh-TW" sz="2400" dirty="0" smtClean="0"/>
              <a:t> </a:t>
            </a:r>
            <a:r>
              <a:rPr lang="en-US" altLang="zh-TW" sz="2400" b="1" dirty="0" smtClean="0"/>
              <a:t>Essential Features: </a:t>
            </a:r>
          </a:p>
          <a:p>
            <a:pPr lvl="1">
              <a:lnSpc>
                <a:spcPct val="200000"/>
              </a:lnSpc>
              <a:buFont typeface="Arial" panose="020B0604020202020204" pitchFamily="34" charset="0"/>
              <a:buChar char="•"/>
            </a:pPr>
            <a:r>
              <a:rPr lang="en-US" altLang="zh-TW" sz="2000" dirty="0" smtClean="0"/>
              <a:t>Searching </a:t>
            </a:r>
            <a:r>
              <a:rPr lang="en-US" altLang="zh-TW" sz="2000" dirty="0"/>
              <a:t>mechanism</a:t>
            </a:r>
            <a:endParaRPr lang="en-US" altLang="zh-TW" sz="2000" dirty="0" smtClean="0"/>
          </a:p>
          <a:p>
            <a:pPr lvl="1">
              <a:lnSpc>
                <a:spcPct val="200000"/>
              </a:lnSpc>
              <a:buFont typeface="Arial" panose="020B0604020202020204" pitchFamily="34" charset="0"/>
              <a:buChar char="•"/>
            </a:pPr>
            <a:r>
              <a:rPr lang="en-US" altLang="zh-TW" sz="2000" dirty="0" smtClean="0"/>
              <a:t>Decentralized and untrusted cloud storage </a:t>
            </a:r>
          </a:p>
          <a:p>
            <a:pPr lvl="1">
              <a:lnSpc>
                <a:spcPct val="200000"/>
              </a:lnSpc>
              <a:buFont typeface="Arial" panose="020B0604020202020204" pitchFamily="34" charset="0"/>
              <a:buChar char="•"/>
            </a:pPr>
            <a:r>
              <a:rPr lang="en-US" altLang="zh-TW" sz="2000" dirty="0" smtClean="0"/>
              <a:t>Decentralized and untrusted fine-grained </a:t>
            </a:r>
            <a:r>
              <a:rPr lang="en-US" altLang="zh-TW" sz="2000" dirty="0"/>
              <a:t>access </a:t>
            </a:r>
            <a:r>
              <a:rPr lang="en-US" altLang="zh-TW" sz="2000" dirty="0" smtClean="0"/>
              <a:t>control</a:t>
            </a:r>
          </a:p>
          <a:p>
            <a:pPr lvl="1">
              <a:lnSpc>
                <a:spcPct val="200000"/>
              </a:lnSpc>
              <a:buFont typeface="Arial" panose="020B0604020202020204" pitchFamily="34" charset="0"/>
              <a:buChar char="•"/>
            </a:pPr>
            <a:r>
              <a:rPr lang="en-US" altLang="zh-TW" sz="2000" dirty="0" smtClean="0"/>
              <a:t>One-to-many encrypted data sharing ability</a:t>
            </a:r>
            <a:endParaRPr lang="en-US" altLang="zh-TW" sz="2000" dirty="0"/>
          </a:p>
          <a:p>
            <a:pPr marL="201168" lvl="1" indent="0">
              <a:buNone/>
            </a:pPr>
            <a:endParaRPr lang="en-US" altLang="zh-TW" dirty="0"/>
          </a:p>
        </p:txBody>
      </p:sp>
      <p:pic>
        <p:nvPicPr>
          <p:cNvPr id="7" name="Picture 6" descr="Inery Blockchain - Blog | The True Cost of Centralized Database Manage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879" y="3908612"/>
            <a:ext cx="4253121" cy="241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20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Technique Highlight</a:t>
            </a: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8648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2839" y="3682737"/>
            <a:ext cx="3184280" cy="2565116"/>
          </a:xfrm>
          <a:prstGeom prst="rect">
            <a:avLst/>
          </a:prstGeom>
          <a:noFill/>
          <a:extLst>
            <a:ext uri="{909E8E84-426E-40DD-AFC4-6F175D3DCCD1}">
              <a14:hiddenFill xmlns:a14="http://schemas.microsoft.com/office/drawing/2010/main">
                <a:solidFill>
                  <a:srgbClr val="FFFFFF"/>
                </a:solidFill>
              </a14:hiddenFill>
            </a:ext>
          </a:extLst>
        </p:spPr>
      </p:pic>
      <p:sp>
        <p:nvSpPr>
          <p:cNvPr id="9" name="內容版面配置區 2"/>
          <p:cNvSpPr>
            <a:spLocks noGrp="1"/>
          </p:cNvSpPr>
          <p:nvPr>
            <p:ph idx="1"/>
          </p:nvPr>
        </p:nvSpPr>
        <p:spPr>
          <a:xfrm>
            <a:off x="835662" y="1369189"/>
            <a:ext cx="10843194" cy="5090595"/>
          </a:xfrm>
        </p:spPr>
        <p:txBody>
          <a:bodyPr>
            <a:normAutofit/>
          </a:bodyPr>
          <a:lstStyle/>
          <a:p>
            <a:pPr marL="0" indent="0">
              <a:lnSpc>
                <a:spcPct val="200000"/>
              </a:lnSpc>
              <a:buNone/>
            </a:pPr>
            <a:endParaRPr lang="en-US" altLang="zh-TW" dirty="0" smtClean="0"/>
          </a:p>
          <a:p>
            <a:pPr lvl="1">
              <a:lnSpc>
                <a:spcPct val="200000"/>
              </a:lnSpc>
              <a:buFont typeface="Arial" panose="020B0604020202020204" pitchFamily="34" charset="0"/>
              <a:buChar char="•"/>
            </a:pPr>
            <a:r>
              <a:rPr lang="en-US" altLang="zh-TW" sz="2000" dirty="0" smtClean="0"/>
              <a:t> </a:t>
            </a:r>
            <a:r>
              <a:rPr lang="en-US" altLang="zh-TW" sz="2000" b="1" dirty="0" smtClean="0"/>
              <a:t>Access Control and one-to-many encrypted data sharing ability</a:t>
            </a:r>
            <a:r>
              <a:rPr lang="en-US" altLang="zh-TW" sz="2000" dirty="0" smtClean="0"/>
              <a:t>: </a:t>
            </a:r>
          </a:p>
          <a:p>
            <a:pPr marL="201168" lvl="1" indent="0">
              <a:lnSpc>
                <a:spcPct val="200000"/>
              </a:lnSpc>
              <a:buNone/>
            </a:pPr>
            <a:r>
              <a:rPr lang="en-US" altLang="zh-TW" sz="2000" dirty="0"/>
              <a:t>	</a:t>
            </a:r>
            <a:r>
              <a:rPr lang="en-US" altLang="zh-TW" sz="2000" dirty="0" smtClean="0"/>
              <a:t>Fuzzy </a:t>
            </a:r>
            <a:r>
              <a:rPr lang="en-US" altLang="zh-TW" sz="2000" dirty="0"/>
              <a:t>Identity-Based Encryption (</a:t>
            </a:r>
            <a:r>
              <a:rPr lang="en-US" altLang="zh-TW" sz="2000" dirty="0" smtClean="0"/>
              <a:t>FIBE) and IOTA </a:t>
            </a:r>
            <a:r>
              <a:rPr lang="en-US" altLang="zh-TW" sz="2000" dirty="0"/>
              <a:t>smart </a:t>
            </a:r>
            <a:r>
              <a:rPr lang="en-US" altLang="zh-TW" sz="2000" dirty="0" smtClean="0"/>
              <a:t>contract </a:t>
            </a:r>
            <a:r>
              <a:rPr lang="en-US" altLang="zh-TW" sz="2000" dirty="0"/>
              <a:t>for access </a:t>
            </a:r>
            <a:r>
              <a:rPr lang="en-US" altLang="zh-TW" sz="2000" dirty="0" smtClean="0"/>
              <a:t>control</a:t>
            </a:r>
          </a:p>
          <a:p>
            <a:pPr lvl="1">
              <a:lnSpc>
                <a:spcPct val="200000"/>
              </a:lnSpc>
              <a:buFont typeface="Arial" panose="020B0604020202020204" pitchFamily="34" charset="0"/>
              <a:buChar char="•"/>
            </a:pPr>
            <a:r>
              <a:rPr lang="en-US" altLang="zh-TW" sz="2000" dirty="0" smtClean="0"/>
              <a:t> </a:t>
            </a:r>
            <a:r>
              <a:rPr lang="en-US" altLang="zh-TW" sz="2000" b="1" dirty="0" smtClean="0"/>
              <a:t>Decentralized cloud storage</a:t>
            </a:r>
            <a:r>
              <a:rPr lang="en-US" altLang="zh-TW" sz="2000" dirty="0" smtClean="0"/>
              <a:t>:</a:t>
            </a:r>
          </a:p>
          <a:p>
            <a:pPr marL="201168" lvl="1" indent="0">
              <a:lnSpc>
                <a:spcPct val="200000"/>
              </a:lnSpc>
              <a:buNone/>
            </a:pPr>
            <a:r>
              <a:rPr lang="en-US" altLang="zh-TW" sz="2000" dirty="0" smtClean="0"/>
              <a:t>	</a:t>
            </a:r>
            <a:r>
              <a:rPr lang="en-US" altLang="zh-TW" sz="2000" dirty="0" err="1" smtClean="0"/>
              <a:t>InterPlanetary</a:t>
            </a:r>
            <a:r>
              <a:rPr lang="en-US" altLang="zh-TW" sz="2000" dirty="0" smtClean="0"/>
              <a:t> File System (IPFS)</a:t>
            </a:r>
          </a:p>
          <a:p>
            <a:pPr lvl="1">
              <a:lnSpc>
                <a:spcPct val="200000"/>
              </a:lnSpc>
              <a:buFont typeface="Arial" panose="020B0604020202020204" pitchFamily="34" charset="0"/>
              <a:buChar char="•"/>
            </a:pPr>
            <a:r>
              <a:rPr lang="en-US" altLang="zh-TW" sz="2000" b="1" dirty="0" smtClean="0"/>
              <a:t> </a:t>
            </a:r>
            <a:r>
              <a:rPr lang="en-US" altLang="zh-TW" sz="2000" b="1" dirty="0"/>
              <a:t>Decentralized </a:t>
            </a:r>
            <a:r>
              <a:rPr lang="en-US" altLang="zh-TW" sz="2000" b="1" dirty="0" smtClean="0"/>
              <a:t>searching mechanism</a:t>
            </a:r>
            <a:r>
              <a:rPr lang="en-US" altLang="zh-TW" sz="2000" dirty="0" smtClean="0"/>
              <a:t>:</a:t>
            </a:r>
          </a:p>
          <a:p>
            <a:pPr marL="201168" lvl="1" indent="0">
              <a:lnSpc>
                <a:spcPct val="200000"/>
              </a:lnSpc>
              <a:buNone/>
            </a:pPr>
            <a:r>
              <a:rPr lang="en-US" altLang="zh-TW" sz="2000" dirty="0"/>
              <a:t>	 IOTA smart </a:t>
            </a:r>
            <a:r>
              <a:rPr lang="en-US" altLang="zh-TW" sz="2000" dirty="0" smtClean="0"/>
              <a:t>contract and IPFS</a:t>
            </a:r>
            <a:endParaRPr lang="en-US" altLang="zh-TW" sz="2000" dirty="0"/>
          </a:p>
          <a:p>
            <a:pPr marL="201168" lvl="1" indent="0">
              <a:buNone/>
            </a:pPr>
            <a:endParaRPr lang="en-US" altLang="zh-TW" dirty="0"/>
          </a:p>
        </p:txBody>
      </p:sp>
    </p:spTree>
    <p:extLst>
      <p:ext uri="{BB962C8B-B14F-4D97-AF65-F5344CB8AC3E}">
        <p14:creationId xmlns:p14="http://schemas.microsoft.com/office/powerpoint/2010/main" val="1240040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sz="2400" dirty="0" smtClean="0"/>
              <a:t> Introduction</a:t>
            </a:r>
            <a:endParaRPr lang="en-US" altLang="zh-TW" sz="2400" dirty="0"/>
          </a:p>
          <a:p>
            <a:pPr>
              <a:lnSpc>
                <a:spcPct val="150000"/>
              </a:lnSpc>
              <a:buFont typeface="Wingdings" panose="05000000000000000000" pitchFamily="2" charset="2"/>
              <a:buChar char="Ø"/>
            </a:pPr>
            <a:r>
              <a:rPr lang="zh-TW" altLang="en-US" sz="2400" dirty="0" smtClean="0">
                <a:solidFill>
                  <a:srgbClr val="FF0000"/>
                </a:solidFill>
              </a:rPr>
              <a:t> </a:t>
            </a:r>
            <a:r>
              <a:rPr lang="en-US" altLang="zh-TW" sz="2400" dirty="0" smtClean="0">
                <a:solidFill>
                  <a:srgbClr val="FF0000"/>
                </a:solidFill>
              </a:rPr>
              <a:t>Preliminaries</a:t>
            </a:r>
          </a:p>
          <a:p>
            <a:pPr>
              <a:lnSpc>
                <a:spcPct val="150000"/>
              </a:lnSpc>
              <a:buFont typeface="Wingdings" panose="05000000000000000000" pitchFamily="2" charset="2"/>
              <a:buChar char="Ø"/>
            </a:pPr>
            <a:r>
              <a:rPr lang="zh-TW" altLang="en-US" sz="2400" dirty="0" smtClean="0"/>
              <a:t> </a:t>
            </a:r>
            <a:r>
              <a:rPr lang="en-US" altLang="zh-TW" sz="2400" dirty="0" smtClean="0"/>
              <a:t>Proposed system</a:t>
            </a:r>
          </a:p>
          <a:p>
            <a:pPr>
              <a:lnSpc>
                <a:spcPct val="150000"/>
              </a:lnSpc>
              <a:buFont typeface="Wingdings" panose="05000000000000000000" pitchFamily="2" charset="2"/>
              <a:buChar char="Ø"/>
            </a:pPr>
            <a:r>
              <a:rPr lang="en-US" altLang="zh-TW" sz="2400" dirty="0" smtClean="0"/>
              <a:t> Discussions</a:t>
            </a:r>
          </a:p>
          <a:p>
            <a:pPr>
              <a:lnSpc>
                <a:spcPct val="150000"/>
              </a:lnSpc>
              <a:buFont typeface="Wingdings" panose="05000000000000000000" pitchFamily="2" charset="2"/>
              <a:buChar char="Ø"/>
            </a:pPr>
            <a:r>
              <a:rPr lang="en-US" altLang="zh-TW" sz="2400" dirty="0" smtClean="0"/>
              <a:t> Conclusions</a:t>
            </a:r>
            <a:endParaRPr lang="zh-TW" altLang="en-US" sz="2400" dirty="0" smtClean="0"/>
          </a:p>
          <a:p>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7</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a:xfrm>
            <a:off x="1165860" y="1752600"/>
            <a:ext cx="10645139" cy="4722425"/>
          </a:xfrm>
        </p:spPr>
        <p:txBody>
          <a:bodyPr>
            <a:normAutofit/>
          </a:bodyPr>
          <a:lstStyle/>
          <a:p>
            <a:pPr>
              <a:lnSpc>
                <a:spcPct val="150000"/>
              </a:lnSpc>
              <a:buFont typeface="Wingdings" panose="05000000000000000000" pitchFamily="2" charset="2"/>
              <a:buChar char="Ø"/>
            </a:pPr>
            <a:r>
              <a:rPr lang="en-US" altLang="zh-TW" sz="2400" dirty="0" smtClean="0"/>
              <a:t>  </a:t>
            </a:r>
            <a:r>
              <a:rPr lang="en-US" altLang="zh-TW" sz="2400" b="1" dirty="0"/>
              <a:t>Decentralized searching </a:t>
            </a:r>
            <a:r>
              <a:rPr lang="en-US" altLang="zh-TW" sz="2400" b="1" dirty="0" smtClean="0"/>
              <a:t>mechanism</a:t>
            </a:r>
            <a:r>
              <a:rPr lang="zh-TW" altLang="en-US" sz="2400" b="1" dirty="0" smtClean="0"/>
              <a:t> </a:t>
            </a:r>
            <a:r>
              <a:rPr lang="en-US" altLang="zh-TW" sz="2400" b="1" dirty="0" smtClean="0"/>
              <a:t>&amp;</a:t>
            </a:r>
            <a:r>
              <a:rPr lang="zh-TW" altLang="en-US" sz="2400" b="1" dirty="0" smtClean="0"/>
              <a:t> </a:t>
            </a:r>
            <a:r>
              <a:rPr lang="en-US" altLang="zh-TW" sz="2400" b="1" dirty="0" smtClean="0"/>
              <a:t>FIBE</a:t>
            </a:r>
            <a:r>
              <a:rPr lang="zh-TW" altLang="en-US" sz="2400" b="1" dirty="0" smtClean="0"/>
              <a:t> </a:t>
            </a:r>
            <a:r>
              <a:rPr lang="en-US" altLang="zh-TW" sz="2400" b="1" dirty="0" smtClean="0"/>
              <a:t>Re-Encryption</a:t>
            </a:r>
            <a:r>
              <a:rPr lang="en-US" altLang="zh-TW" sz="2400" dirty="0" smtClean="0"/>
              <a:t>:</a:t>
            </a:r>
          </a:p>
          <a:p>
            <a:pPr lvl="1">
              <a:lnSpc>
                <a:spcPct val="150000"/>
              </a:lnSpc>
            </a:pPr>
            <a:r>
              <a:rPr lang="en-US" altLang="zh-TW" sz="2000" dirty="0"/>
              <a:t>Handles </a:t>
            </a:r>
            <a:r>
              <a:rPr lang="en-US" altLang="zh-TW" sz="2000" dirty="0">
                <a:solidFill>
                  <a:schemeClr val="accent3"/>
                </a:solidFill>
              </a:rPr>
              <a:t>FIBE re-encryption </a:t>
            </a:r>
            <a:r>
              <a:rPr lang="en-US" altLang="zh-TW" sz="2000" dirty="0"/>
              <a:t>through smart contracts</a:t>
            </a:r>
            <a:endParaRPr lang="en-US" altLang="zh-TW" sz="1200" dirty="0"/>
          </a:p>
          <a:p>
            <a:pPr lvl="1">
              <a:lnSpc>
                <a:spcPct val="150000"/>
              </a:lnSpc>
            </a:pPr>
            <a:r>
              <a:rPr lang="en-US" altLang="zh-TW" sz="2000" dirty="0"/>
              <a:t>Supports </a:t>
            </a:r>
            <a:r>
              <a:rPr lang="en-US" altLang="zh-TW" sz="2000" dirty="0">
                <a:solidFill>
                  <a:schemeClr val="accent3"/>
                </a:solidFill>
              </a:rPr>
              <a:t>hashtag-based searches </a:t>
            </a:r>
            <a:r>
              <a:rPr lang="en-US" altLang="zh-TW" sz="2000" dirty="0"/>
              <a:t>and </a:t>
            </a:r>
            <a:r>
              <a:rPr lang="en-US" altLang="zh-TW" sz="2000" dirty="0" smtClean="0"/>
              <a:t>queries </a:t>
            </a:r>
            <a:r>
              <a:rPr lang="en-US" altLang="zh-TW" sz="2000" dirty="0"/>
              <a:t>through smart </a:t>
            </a:r>
            <a:r>
              <a:rPr lang="en-US" altLang="zh-TW" sz="2000" dirty="0" smtClean="0"/>
              <a:t>contracts</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a:p>
            <a:pPr lvl="1"/>
            <a:endParaRPr lang="en-US" altLang="zh-TW" dirty="0" smtClean="0"/>
          </a:p>
          <a:p>
            <a:pPr marL="201168" lvl="1" indent="0">
              <a:buNone/>
            </a:pPr>
            <a:endParaRPr lang="en-US" altLang="zh-TW" dirty="0"/>
          </a:p>
          <a:p>
            <a:pPr marL="201168" lvl="1" indent="0">
              <a:buNone/>
            </a:pPr>
            <a:endParaRPr lang="en-US" altLang="zh-TW" sz="20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6490"/>
          <a:stretch/>
        </p:blipFill>
        <p:spPr>
          <a:xfrm>
            <a:off x="2211176" y="3767972"/>
            <a:ext cx="7093457" cy="2420718"/>
          </a:xfrm>
          <a:prstGeom prst="rect">
            <a:avLst/>
          </a:prstGeom>
          <a:ln>
            <a:noFill/>
          </a:ln>
          <a:effectLst>
            <a:softEdge rad="112500"/>
          </a:effectLst>
        </p:spPr>
      </p:pic>
      <p:sp>
        <p:nvSpPr>
          <p:cNvPr id="6" name="文字方塊 5"/>
          <p:cNvSpPr txBox="1"/>
          <p:nvPr/>
        </p:nvSpPr>
        <p:spPr>
          <a:xfrm>
            <a:off x="8389621" y="6647883"/>
            <a:ext cx="6011537" cy="215444"/>
          </a:xfrm>
          <a:prstGeom prst="rect">
            <a:avLst/>
          </a:prstGeom>
          <a:noFill/>
        </p:spPr>
        <p:txBody>
          <a:bodyPr wrap="square" rtlCol="0">
            <a:spAutoFit/>
          </a:bodyPr>
          <a:lstStyle/>
          <a:p>
            <a:r>
              <a:rPr lang="en-US" altLang="zh-TW" sz="800" b="1" dirty="0" smtClean="0"/>
              <a:t>Source: wikimedia.org</a:t>
            </a:r>
            <a:endParaRPr lang="zh-TW" altLang="en-US" sz="800" b="1" dirty="0"/>
          </a:p>
        </p:txBody>
      </p:sp>
      <p:sp>
        <p:nvSpPr>
          <p:cNvPr id="7" name="文字方塊 6"/>
          <p:cNvSpPr txBox="1"/>
          <p:nvPr/>
        </p:nvSpPr>
        <p:spPr>
          <a:xfrm>
            <a:off x="1165860" y="6004024"/>
            <a:ext cx="12251489" cy="369332"/>
          </a:xfrm>
          <a:prstGeom prst="rect">
            <a:avLst/>
          </a:prstGeom>
          <a:noFill/>
        </p:spPr>
        <p:txBody>
          <a:bodyPr wrap="square" rtlCol="0">
            <a:spAutoFit/>
          </a:bodyPr>
          <a:lstStyle/>
          <a:p>
            <a:r>
              <a:rPr lang="en-US" altLang="zh-TW" dirty="0">
                <a:solidFill>
                  <a:srgbClr val="FF0000"/>
                </a:solidFill>
              </a:rPr>
              <a:t>Note: The smart contract functionality of IOTA Tangle is crucial to our system.</a:t>
            </a:r>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a:xfrm>
            <a:off x="1097280" y="1845733"/>
            <a:ext cx="10401300" cy="4688892"/>
          </a:xfrm>
        </p:spPr>
        <p:txBody>
          <a:bodyPr>
            <a:normAutofit/>
          </a:bodyPr>
          <a:lstStyle/>
          <a:p>
            <a:pPr marL="0" indent="-292608">
              <a:lnSpc>
                <a:spcPct val="160000"/>
              </a:lnSpc>
              <a:buFont typeface="Wingdings" panose="05000000000000000000" pitchFamily="2" charset="2"/>
              <a:buChar char="Ø"/>
            </a:pPr>
            <a:r>
              <a:rPr lang="en-US" altLang="zh-TW" sz="2400" dirty="0" smtClean="0"/>
              <a:t> </a:t>
            </a:r>
            <a:r>
              <a:rPr lang="en-US" altLang="zh-TW" sz="2400" b="1" dirty="0"/>
              <a:t>Decentralized cloud storage</a:t>
            </a:r>
            <a:r>
              <a:rPr lang="en-US" altLang="zh-TW" sz="2400" dirty="0" smtClean="0"/>
              <a:t>:</a:t>
            </a:r>
          </a:p>
          <a:p>
            <a:pPr lvl="1">
              <a:lnSpc>
                <a:spcPct val="160000"/>
              </a:lnSpc>
            </a:pPr>
            <a:r>
              <a:rPr lang="en-US" altLang="zh-TW" sz="2000" dirty="0" smtClean="0"/>
              <a:t>Stores </a:t>
            </a:r>
            <a:r>
              <a:rPr lang="en-US" altLang="zh-TW" sz="2000" dirty="0"/>
              <a:t>all </a:t>
            </a:r>
            <a:r>
              <a:rPr lang="en-US" altLang="zh-TW" sz="2000" dirty="0" err="1"/>
              <a:t>IoT</a:t>
            </a:r>
            <a:r>
              <a:rPr lang="en-US" altLang="zh-TW" sz="2000" dirty="0"/>
              <a:t> data and Access Control Policies</a:t>
            </a:r>
          </a:p>
          <a:p>
            <a:pPr lvl="1">
              <a:lnSpc>
                <a:spcPct val="160000"/>
              </a:lnSpc>
            </a:pPr>
            <a:r>
              <a:rPr lang="en-US" altLang="zh-TW" sz="2000" dirty="0"/>
              <a:t>Provides integrity, non-repudiation, and verifiability</a:t>
            </a:r>
          </a:p>
          <a:p>
            <a:pPr lvl="1">
              <a:lnSpc>
                <a:spcPct val="160000"/>
              </a:lnSpc>
            </a:pPr>
            <a:r>
              <a:rPr lang="en-US" altLang="zh-TW" sz="2000" dirty="0"/>
              <a:t>All stored data is </a:t>
            </a:r>
            <a:r>
              <a:rPr lang="en-US" altLang="zh-TW" sz="2000" dirty="0" smtClean="0"/>
              <a:t>public</a:t>
            </a:r>
          </a:p>
          <a:p>
            <a:pPr lvl="1">
              <a:lnSpc>
                <a:spcPct val="150000"/>
              </a:lnSpc>
            </a:pPr>
            <a:endParaRPr lang="en-US" altLang="zh-TW" sz="10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9</a:t>
            </a:fld>
            <a:endParaRPr lang="zh-TW" altLang="en-US"/>
          </a:p>
        </p:txBody>
      </p:sp>
      <p:pic>
        <p:nvPicPr>
          <p:cNvPr id="5" name="圖片 4"/>
          <p:cNvPicPr>
            <a:picLocks noChangeAspect="1"/>
          </p:cNvPicPr>
          <p:nvPr/>
        </p:nvPicPr>
        <p:blipFill>
          <a:blip r:embed="rId3"/>
          <a:stretch>
            <a:fillRect/>
          </a:stretch>
        </p:blipFill>
        <p:spPr>
          <a:xfrm>
            <a:off x="3953462" y="3555239"/>
            <a:ext cx="5007070" cy="2645039"/>
          </a:xfrm>
          <a:prstGeom prst="rect">
            <a:avLst/>
          </a:prstGeom>
        </p:spPr>
      </p:pic>
      <p:sp>
        <p:nvSpPr>
          <p:cNvPr id="6" name="文字方塊 5"/>
          <p:cNvSpPr txBox="1"/>
          <p:nvPr/>
        </p:nvSpPr>
        <p:spPr>
          <a:xfrm>
            <a:off x="8774814" y="6534625"/>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
        <p:nvSpPr>
          <p:cNvPr id="7" name="矩形 6"/>
          <p:cNvSpPr/>
          <p:nvPr/>
        </p:nvSpPr>
        <p:spPr>
          <a:xfrm>
            <a:off x="1032510" y="6015612"/>
            <a:ext cx="11610975" cy="369332"/>
          </a:xfrm>
          <a:prstGeom prst="rect">
            <a:avLst/>
          </a:prstGeom>
        </p:spPr>
        <p:txBody>
          <a:bodyPr wrap="square">
            <a:spAutoFit/>
          </a:bodyPr>
          <a:lstStyle/>
          <a:p>
            <a:r>
              <a:rPr lang="en-US" altLang="zh-TW" dirty="0">
                <a:solidFill>
                  <a:srgbClr val="FF0000"/>
                </a:solidFill>
              </a:rPr>
              <a:t>Note: To ensure data privacy, we encrypt all sensitive data using Fuzzy IBE or Public Key Encryption before storage.</a:t>
            </a:r>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6787</TotalTime>
  <Words>3117</Words>
  <Application>Microsoft Office PowerPoint</Application>
  <PresentationFormat>寬螢幕</PresentationFormat>
  <Paragraphs>387</Paragraphs>
  <Slides>26</Slides>
  <Notes>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新細明體</vt:lpstr>
      <vt:lpstr>標楷體</vt:lpstr>
      <vt:lpstr>Arial</vt:lpstr>
      <vt:lpstr>Calibri</vt:lpstr>
      <vt:lpstr>Calibri Light</vt:lpstr>
      <vt:lpstr>Cambria Math</vt:lpstr>
      <vt:lpstr>Times New Roman</vt:lpstr>
      <vt:lpstr>Wingdings</vt:lpstr>
      <vt:lpstr>回顧</vt:lpstr>
      <vt:lpstr> A Secure and IoT-Enabled Data Sharing System Based on IPFS and IOTA Blockchain  </vt:lpstr>
      <vt:lpstr>Outline</vt:lpstr>
      <vt:lpstr>Outline</vt:lpstr>
      <vt:lpstr>Challenge - IoT Data Growth</vt:lpstr>
      <vt:lpstr>Decentralized data-sharing platform</vt:lpstr>
      <vt:lpstr>Technique Highlight</vt:lpstr>
      <vt:lpstr>Outline</vt:lpstr>
      <vt:lpstr>IOTA Tangle</vt:lpstr>
      <vt:lpstr>IPFS and IPNS</vt:lpstr>
      <vt:lpstr>Fuzzy Identity-Based Encryption (FIBE)</vt:lpstr>
      <vt:lpstr>Outline</vt:lpstr>
      <vt:lpstr>System Model</vt:lpstr>
      <vt:lpstr>PowerPoint 簡報</vt:lpstr>
      <vt:lpstr>System Protocols</vt:lpstr>
      <vt:lpstr>IoT Data Uploading or Updating </vt:lpstr>
      <vt:lpstr>Permission Updating </vt:lpstr>
      <vt:lpstr>Hashtag-Based Searching </vt:lpstr>
      <vt:lpstr>IoT Data Accessing </vt:lpstr>
      <vt:lpstr>Outline</vt:lpstr>
      <vt:lpstr>Security Goals</vt:lpstr>
      <vt:lpstr>Threat Model</vt:lpstr>
      <vt:lpstr>Countermeasures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547</cp:revision>
  <dcterms:created xsi:type="dcterms:W3CDTF">2023-06-24T05:46:11Z</dcterms:created>
  <dcterms:modified xsi:type="dcterms:W3CDTF">2023-07-16T14:24:37Z</dcterms:modified>
</cp:coreProperties>
</file>