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1"/>
  </p:notesMasterIdLst>
  <p:sldIdLst>
    <p:sldId id="256" r:id="rId5"/>
    <p:sldId id="270" r:id="rId6"/>
    <p:sldId id="272" r:id="rId7"/>
    <p:sldId id="261" r:id="rId8"/>
    <p:sldId id="262" r:id="rId9"/>
    <p:sldId id="257" r:id="rId10"/>
    <p:sldId id="259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澤洋" initials="黃澤洋" lastIdx="1" clrIdx="0">
    <p:extLst>
      <p:ext uri="{19B8F6BF-5375-455C-9EA6-DF929625EA0E}">
        <p15:presenceInfo xmlns:p15="http://schemas.microsoft.com/office/powerpoint/2012/main" userId="黃澤洋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E19D-9E5B-4760-B8C2-A946F221136F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1E0E-CFF7-4E0E-A47D-94CA9EE356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1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F1E0E-CFF7-4E0E-A47D-94CA9EE356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84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4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1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5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8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D3A9F-CA0F-42DA-B049-02E51C6CD7A2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83DBC4-7104-44EC-A556-F775272F29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F6B15-9496-488D-A084-CE2F3C18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BBS: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A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Blockchain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Big-Data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Sharing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System</a:t>
            </a:r>
            <a:br>
              <a:rPr lang="en-US" altLang="zh-TW" b="0" i="0" dirty="0">
                <a:effectLst/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9FAFD5-0410-48A7-847F-F58CC2324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94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EE64C-3883-43C1-B3FC-405D903D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19" y="298383"/>
            <a:ext cx="9066998" cy="668956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Stage 1: Preparing Off-State Data </a:t>
            </a:r>
            <a:endParaRPr lang="zh-TW" altLang="en-US" dirty="0"/>
          </a:p>
        </p:txBody>
      </p:sp>
      <p:pic>
        <p:nvPicPr>
          <p:cNvPr id="46" name="內容版面配置區 45">
            <a:extLst>
              <a:ext uri="{FF2B5EF4-FFF2-40B4-BE49-F238E27FC236}">
                <a16:creationId xmlns:a16="http://schemas.microsoft.com/office/drawing/2014/main" id="{BE15C710-B1F5-43C3-97AF-E4DAB5264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84" y="967340"/>
            <a:ext cx="9716314" cy="5299808"/>
          </a:xfrm>
        </p:spPr>
      </p:pic>
    </p:spTree>
    <p:extLst>
      <p:ext uri="{BB962C8B-B14F-4D97-AF65-F5344CB8AC3E}">
        <p14:creationId xmlns:p14="http://schemas.microsoft.com/office/powerpoint/2010/main" val="26074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BE5AD-5E81-4D8F-A1F9-D344E93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90248"/>
            <a:ext cx="8758989" cy="906929"/>
          </a:xfrm>
        </p:spPr>
        <p:txBody>
          <a:bodyPr>
            <a:normAutofit/>
          </a:bodyPr>
          <a:lstStyle/>
          <a:p>
            <a:r>
              <a:rPr lang="en-US" altLang="zh-TW" sz="4300" b="0" i="0" dirty="0">
                <a:effectLst/>
                <a:latin typeface="Arial" panose="020B0604020202020204" pitchFamily="34" charset="0"/>
              </a:rPr>
              <a:t>Stage 2: Sharing Off-State Data</a:t>
            </a:r>
            <a:endParaRPr lang="zh-TW" altLang="en-US" sz="4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E085D-9C22-4921-8705-BF9EA670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7463"/>
            <a:ext cx="10058400" cy="402336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1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: File Transfer Request</a:t>
            </a:r>
            <a:endParaRPr lang="en-US" altLang="zh-TW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2 :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Encrypted File Transfer</a:t>
            </a:r>
            <a:endParaRPr lang="en-US" altLang="zh-TW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3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: Key Retrieval</a:t>
            </a:r>
            <a:endParaRPr lang="en-US" altLang="zh-TW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Phase 4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: File Decryption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7FE5A4-C824-4744-837D-F89EAA6E6C27}"/>
              </a:ext>
            </a:extLst>
          </p:cNvPr>
          <p:cNvSpPr/>
          <p:nvPr/>
        </p:nvSpPr>
        <p:spPr>
          <a:xfrm>
            <a:off x="7938169" y="2973064"/>
            <a:ext cx="3563007" cy="2942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User Sender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User Receiver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Sender node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Receiver node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Receiver Organization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Sender Organization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Smart contract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Big data file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Encrypted big data file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2060"/>
                </a:solidFill>
              </a:rPr>
              <a:t> Symmetric encryption key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8D790D-6C89-4FC0-8F44-9B471977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698" y="3620537"/>
            <a:ext cx="409632" cy="3429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C584FF-74F5-4C1D-8D2E-95CC34F8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841" y="3922313"/>
            <a:ext cx="438211" cy="285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A8158A-45DB-4BD7-AADA-C0BD5D99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8166" y="5221750"/>
            <a:ext cx="285790" cy="3143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0D3321-C186-436D-AD83-576C9579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198" y="4937794"/>
            <a:ext cx="181000" cy="3238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A2282A-9F04-4B58-8827-4C0FEE3FA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63" y="5536119"/>
            <a:ext cx="190527" cy="2762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03DB7A-94D9-42F4-8030-748832B1AE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38" t="19512" r="1"/>
          <a:stretch/>
        </p:blipFill>
        <p:spPr>
          <a:xfrm>
            <a:off x="10289888" y="4434909"/>
            <a:ext cx="400106" cy="3143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21D57D9-18D2-4DD7-9CDF-D1536E9A6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1008" y="4130143"/>
            <a:ext cx="400106" cy="3143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E947D3-54E2-44A4-A0A1-511B66D11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5829" y="3030063"/>
            <a:ext cx="247685" cy="3048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65AF1A5-381D-4DDE-A064-68FCCA8DDA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9879" y="3334906"/>
            <a:ext cx="247685" cy="26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1C1309-DF80-4D85-906E-429224D8B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6974" y="4680978"/>
            <a:ext cx="30484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B6CD6-0D79-43B2-96C7-3195B586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1: File Transfer Request: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0A0E676-FD26-4AC7-B915-0E1903F1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838" y="1846387"/>
            <a:ext cx="7486650" cy="4022476"/>
          </a:xfrm>
        </p:spPr>
      </p:pic>
    </p:spTree>
    <p:extLst>
      <p:ext uri="{BB962C8B-B14F-4D97-AF65-F5344CB8AC3E}">
        <p14:creationId xmlns:p14="http://schemas.microsoft.com/office/powerpoint/2010/main" val="202477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03DEE-10E6-4AA6-B9CF-6F870EC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2: Encrypted File Transfer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5EE8A6-64D1-48B3-B811-C26161D13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320" y="1737360"/>
            <a:ext cx="9611643" cy="4554537"/>
          </a:xfrm>
        </p:spPr>
      </p:pic>
    </p:spTree>
    <p:extLst>
      <p:ext uri="{BB962C8B-B14F-4D97-AF65-F5344CB8AC3E}">
        <p14:creationId xmlns:p14="http://schemas.microsoft.com/office/powerpoint/2010/main" val="159248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F0D52-1D19-45F9-A9A5-531B354C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3: Key Retrieval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41BD0B2-5BA3-4A63-8692-DB03DD6B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1771017"/>
            <a:ext cx="8280826" cy="4490400"/>
          </a:xfrm>
        </p:spPr>
      </p:pic>
    </p:spTree>
    <p:extLst>
      <p:ext uri="{BB962C8B-B14F-4D97-AF65-F5344CB8AC3E}">
        <p14:creationId xmlns:p14="http://schemas.microsoft.com/office/powerpoint/2010/main" val="10687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D3FE6-8277-4307-9376-F0748C50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Phase 4: File Decryption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DC451D-E3A7-4E38-A6E2-5235A232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17" y="1871663"/>
            <a:ext cx="7387286" cy="4486804"/>
          </a:xfrm>
        </p:spPr>
      </p:pic>
    </p:spTree>
    <p:extLst>
      <p:ext uri="{BB962C8B-B14F-4D97-AF65-F5344CB8AC3E}">
        <p14:creationId xmlns:p14="http://schemas.microsoft.com/office/powerpoint/2010/main" val="292570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C3F40-09FD-4BE8-98BD-91E8917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1792E2-45DF-4DBE-8350-73BF157E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TW" dirty="0"/>
              <a:t>They solve a novel problem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how to share sensitive big data within a blockchain system autonomously and with no charge. Such a data sharing application is critical for protecting intellectual property (IP).</a:t>
            </a:r>
            <a:r>
              <a:rPr lang="en-US" altLang="zh-TW" dirty="0"/>
              <a:t>They also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denote data such as a big file stored at a blockchain node but outside of the ledger as off-state. </a:t>
            </a:r>
            <a:r>
              <a:rPr lang="en-US" altLang="zh-TW" dirty="0">
                <a:latin typeface="Times New Roman" panose="02020603050405020304" pitchFamily="18" charset="0"/>
              </a:rPr>
              <a:t>Finally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, they implement BBS over Hyperledger Fabric and conduct extensive experiments to evaluate its feasibility and performance.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0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8C87C-AF04-454F-BE6D-4D1E1582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AF7F7-D5F4-446D-981E-A8940C7B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TW" sz="2100" b="0" i="0" dirty="0">
                <a:effectLst/>
                <a:latin typeface="Times New Roman" panose="02020603050405020304" pitchFamily="18" charset="0"/>
              </a:rPr>
              <a:t>Ledger 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 world state :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stores the current  system state such as the user cryptocurrency balance in Bitcoin.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</a:rPr>
              <a:t> blockchain : </a:t>
            </a:r>
          </a:p>
          <a:p>
            <a:pPr algn="l"/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saves all transaction history(contains operations on the world state and/or the data used to   	update the world state.)</a:t>
            </a:r>
            <a:endParaRPr lang="en-US" altLang="zh-TW" dirty="0"/>
          </a:p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 : </a:t>
            </a:r>
          </a:p>
          <a:p>
            <a:pPr marL="201168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controls operations on the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world state.</a:t>
            </a:r>
          </a:p>
          <a:p>
            <a:pPr marL="201168" lvl="1" indent="0">
              <a:buNone/>
            </a:pPr>
            <a:endParaRPr lang="en-US" altLang="zh-TW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			The ledger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ynchronized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cross all blockchain nodes. </a:t>
            </a:r>
          </a:p>
          <a:p>
            <a:pPr marL="384048" lvl="2" indent="0">
              <a:buNone/>
            </a:pPr>
            <a:endParaRPr lang="en-US" altLang="zh-TW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3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C7681-5AFD-42CC-A5F9-4546C61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AC63-4495-4896-B06B-E1C6CA7F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Challenge 1—storage space limitation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Challenge 2—privacy requirement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Challenge 3—security requirement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5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A549F-F754-4E1F-BBC5-762C6A94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Permissioned Blockchain(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9B3B4-92C2-4492-B489-17D2CB18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由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organizations		</a:t>
            </a:r>
            <a:r>
              <a:rPr lang="en-US" altLang="zh-TW" dirty="0">
                <a:latin typeface="Times New Roman" panose="02020603050405020304" pitchFamily="18" charset="0"/>
              </a:rPr>
              <a:t>          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共同建立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In Fabric</a:t>
            </a:r>
            <a:r>
              <a:rPr lang="zh-TW" altLang="en-US" dirty="0"/>
              <a:t> </a:t>
            </a:r>
            <a:r>
              <a:rPr lang="en-US" altLang="zh-TW" dirty="0"/>
              <a:t>organization </a:t>
            </a:r>
            <a:r>
              <a:rPr lang="zh-TW" altLang="en-US" dirty="0"/>
              <a:t>可以擁有多個</a:t>
            </a:r>
            <a:r>
              <a:rPr lang="en-US" altLang="zh-TW" dirty="0"/>
              <a:t>users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The peer node set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set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dirty="0"/>
              <a:t>                           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所有的</a:t>
            </a:r>
            <a:r>
              <a:rPr lang="en-US" altLang="zh-TW" dirty="0"/>
              <a:t>organizations</a:t>
            </a:r>
            <a:r>
              <a:rPr lang="zh-TW" altLang="en-US" dirty="0"/>
              <a:t>共同開發並部屬</a:t>
            </a:r>
            <a:r>
              <a:rPr lang="en-US" altLang="zh-TW" dirty="0"/>
              <a:t>				</a:t>
            </a:r>
            <a:r>
              <a:rPr lang="zh-TW" altLang="en-US" dirty="0"/>
              <a:t>           來實現各種如</a:t>
            </a:r>
            <a:r>
              <a:rPr lang="en-US" altLang="zh-TW" dirty="0"/>
              <a:t>big data sharing </a:t>
            </a:r>
            <a:r>
              <a:rPr lang="zh-TW" altLang="en-US" dirty="0"/>
              <a:t>等目的。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8036CE3-08E4-4893-BE9F-8A5C6780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34" y="1821440"/>
            <a:ext cx="2324424" cy="409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C539B4-7C61-4B09-B44D-069AB9DA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43" y="1114198"/>
            <a:ext cx="380854" cy="4795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CDEF6A6-2D4F-40EC-9DB0-44558ADA8B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26"/>
          <a:stretch/>
        </p:blipFill>
        <p:spPr>
          <a:xfrm>
            <a:off x="3189069" y="2816772"/>
            <a:ext cx="2286319" cy="31353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330945E-3E58-4576-9DA1-FF58B2FB4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713" y="3202110"/>
            <a:ext cx="2133898" cy="38105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B1F3F6A-8123-4BC2-8819-02CDD9CA06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65"/>
          <a:stretch/>
        </p:blipFill>
        <p:spPr>
          <a:xfrm>
            <a:off x="1295341" y="3654970"/>
            <a:ext cx="2446344" cy="29838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280A8A2-2EA4-43C5-8979-E27A2CC07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16" y="4101342"/>
            <a:ext cx="372479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6EA9-AA4B-49B4-B4B4-FADC52BA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O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ff-state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5698F-FAD3-4E7F-8E0F-CF3EE3EB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318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at blockchain nodes     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但不儲存在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contract C can directly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the off-state for read, write, encryption/decryption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operations including data sharing.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284942-20D2-44F9-8593-F819C516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14" y="2160460"/>
            <a:ext cx="323895" cy="333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56F7DF-CD8F-4671-AEA8-CA3C9AE7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99" y="3098788"/>
            <a:ext cx="5118292" cy="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34DBA0-E86A-4024-8540-7DFF62AE1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053" y="465278"/>
            <a:ext cx="9555885" cy="5385788"/>
          </a:xfrm>
        </p:spPr>
      </p:pic>
    </p:spTree>
    <p:extLst>
      <p:ext uri="{BB962C8B-B14F-4D97-AF65-F5344CB8AC3E}">
        <p14:creationId xmlns:p14="http://schemas.microsoft.com/office/powerpoint/2010/main" val="350893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47085AF-B1F3-483E-A127-A12F685C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9" y="1114415"/>
            <a:ext cx="5382376" cy="4839375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1B61340-1465-4C01-BCE7-DB8C9F111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9365" y="830611"/>
            <a:ext cx="5382376" cy="5196778"/>
          </a:xfrm>
        </p:spPr>
      </p:pic>
    </p:spTree>
    <p:extLst>
      <p:ext uri="{BB962C8B-B14F-4D97-AF65-F5344CB8AC3E}">
        <p14:creationId xmlns:p14="http://schemas.microsoft.com/office/powerpoint/2010/main" val="340672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CC8D87-E190-4C53-9B2A-C58D4992A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611" y="162701"/>
            <a:ext cx="7325758" cy="5695777"/>
          </a:xfrm>
        </p:spPr>
      </p:pic>
    </p:spTree>
    <p:extLst>
      <p:ext uri="{BB962C8B-B14F-4D97-AF65-F5344CB8AC3E}">
        <p14:creationId xmlns:p14="http://schemas.microsoft.com/office/powerpoint/2010/main" val="34297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86568-C795-41F1-95BA-BFF74B20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off-state sharing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E3310-6D2C-4F84-94B9-304DE62B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1, sender 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big data f to be shared.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2, blockchain system B takes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whole off-state sharing process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908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7993D17A467D4A9410422FB59DF44D" ma:contentTypeVersion="11" ma:contentTypeDescription="建立新的文件。" ma:contentTypeScope="" ma:versionID="5bf4136f65bbd5d43d7a7850a202372f">
  <xsd:schema xmlns:xsd="http://www.w3.org/2001/XMLSchema" xmlns:xs="http://www.w3.org/2001/XMLSchema" xmlns:p="http://schemas.microsoft.com/office/2006/metadata/properties" xmlns:ns3="b43de16d-b94a-4021-9de3-f2529713aa34" targetNamespace="http://schemas.microsoft.com/office/2006/metadata/properties" ma:root="true" ma:fieldsID="fb3a8ecb0a6456acfdb79103b2292530" ns3:_="">
    <xsd:import namespace="b43de16d-b94a-4021-9de3-f2529713aa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de16d-b94a-4021-9de3-f2529713a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0967B-6355-4809-B09E-FD6BB5F19CD4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b43de16d-b94a-4021-9de3-f2529713aa34"/>
  </ds:schemaRefs>
</ds:datastoreItem>
</file>

<file path=customXml/itemProps2.xml><?xml version="1.0" encoding="utf-8"?>
<ds:datastoreItem xmlns:ds="http://schemas.openxmlformats.org/officeDocument/2006/customXml" ds:itemID="{BDB96FCC-3C6E-4FEB-8D2C-7497F7DC0A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DA268A-D347-4549-B3DD-2F0C13BF4F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3de16d-b94a-4021-9de3-f2529713a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527</TotalTime>
  <Words>399</Words>
  <Application>Microsoft Office PowerPoint</Application>
  <PresentationFormat>寬螢幕</PresentationFormat>
  <Paragraphs>54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回顧</vt:lpstr>
      <vt:lpstr>BBS: A Blockchain Big-Data Sharing System </vt:lpstr>
      <vt:lpstr>Blockchain</vt:lpstr>
      <vt:lpstr>Challenges</vt:lpstr>
      <vt:lpstr>Permissioned Blockchain(   ) Settings</vt:lpstr>
      <vt:lpstr>Off-state</vt:lpstr>
      <vt:lpstr>PowerPoint 簡報</vt:lpstr>
      <vt:lpstr>PowerPoint 簡報</vt:lpstr>
      <vt:lpstr>PowerPoint 簡報</vt:lpstr>
      <vt:lpstr>Blockchain off-state sharing</vt:lpstr>
      <vt:lpstr>Stage 1: Preparing Off-State Data </vt:lpstr>
      <vt:lpstr>Stage 2: Sharing Off-State Data</vt:lpstr>
      <vt:lpstr>Phase 1: File Transfer Request:</vt:lpstr>
      <vt:lpstr>Phase 2: Encrypted File Transfer</vt:lpstr>
      <vt:lpstr>Phase 3: Key Retrieval</vt:lpstr>
      <vt:lpstr>Phase 4: File Decryption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BBS: A Blockchain Big-Data Sharing System</dc:title>
  <dc:creator>黃澤洋</dc:creator>
  <cp:lastModifiedBy>黃澤洋</cp:lastModifiedBy>
  <cp:revision>29</cp:revision>
  <dcterms:created xsi:type="dcterms:W3CDTF">2022-05-30T10:33:17Z</dcterms:created>
  <dcterms:modified xsi:type="dcterms:W3CDTF">2022-05-31T13:13:51Z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0x010100FB7993D17A467D4A9410422FB59DF44D</vt:lpwstr>
  </property>
</Properties>
</file>