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56" r:id="rId2"/>
    <p:sldId id="257" r:id="rId3"/>
    <p:sldId id="341" r:id="rId4"/>
    <p:sldId id="258" r:id="rId5"/>
    <p:sldId id="365" r:id="rId6"/>
    <p:sldId id="366" r:id="rId7"/>
    <p:sldId id="277" r:id="rId8"/>
    <p:sldId id="260" r:id="rId9"/>
    <p:sldId id="342" r:id="rId10"/>
    <p:sldId id="272" r:id="rId11"/>
    <p:sldId id="355" r:id="rId12"/>
    <p:sldId id="264" r:id="rId13"/>
    <p:sldId id="270" r:id="rId14"/>
    <p:sldId id="356" r:id="rId15"/>
    <p:sldId id="343" r:id="rId16"/>
    <p:sldId id="263" r:id="rId17"/>
    <p:sldId id="267" r:id="rId18"/>
    <p:sldId id="268" r:id="rId19"/>
    <p:sldId id="266" r:id="rId20"/>
    <p:sldId id="345" r:id="rId21"/>
    <p:sldId id="287" r:id="rId22"/>
    <p:sldId id="350" r:id="rId23"/>
    <p:sldId id="352" r:id="rId24"/>
    <p:sldId id="351" r:id="rId25"/>
    <p:sldId id="349" r:id="rId26"/>
    <p:sldId id="353" r:id="rId27"/>
    <p:sldId id="354" r:id="rId28"/>
    <p:sldId id="278" r:id="rId29"/>
    <p:sldId id="348" r:id="rId30"/>
    <p:sldId id="274" r:id="rId31"/>
    <p:sldId id="273" r:id="rId32"/>
    <p:sldId id="288" r:id="rId33"/>
    <p:sldId id="301" r:id="rId34"/>
    <p:sldId id="310" r:id="rId35"/>
    <p:sldId id="357" r:id="rId36"/>
    <p:sldId id="302" r:id="rId37"/>
    <p:sldId id="311" r:id="rId38"/>
    <p:sldId id="304" r:id="rId39"/>
    <p:sldId id="312" r:id="rId40"/>
    <p:sldId id="358" r:id="rId41"/>
    <p:sldId id="265" r:id="rId42"/>
    <p:sldId id="359" r:id="rId43"/>
    <p:sldId id="308" r:id="rId44"/>
    <p:sldId id="361" r:id="rId45"/>
    <p:sldId id="363" r:id="rId46"/>
    <p:sldId id="364" r:id="rId47"/>
    <p:sldId id="318" r:id="rId48"/>
    <p:sldId id="319" r:id="rId49"/>
    <p:sldId id="320" r:id="rId50"/>
    <p:sldId id="321" r:id="rId51"/>
    <p:sldId id="309" r:id="rId52"/>
    <p:sldId id="323" r:id="rId53"/>
    <p:sldId id="346" r:id="rId54"/>
    <p:sldId id="289" r:id="rId55"/>
    <p:sldId id="291" r:id="rId56"/>
    <p:sldId id="292" r:id="rId57"/>
    <p:sldId id="293" r:id="rId58"/>
    <p:sldId id="326" r:id="rId59"/>
    <p:sldId id="330" r:id="rId60"/>
    <p:sldId id="331" r:id="rId61"/>
    <p:sldId id="296" r:id="rId62"/>
    <p:sldId id="336" r:id="rId63"/>
    <p:sldId id="335" r:id="rId64"/>
    <p:sldId id="334" r:id="rId65"/>
    <p:sldId id="338" r:id="rId66"/>
    <p:sldId id="339" r:id="rId67"/>
    <p:sldId id="347" r:id="rId68"/>
    <p:sldId id="337" r:id="rId69"/>
    <p:sldId id="340" r:id="rId7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4444" autoAdjust="0"/>
  </p:normalViewPr>
  <p:slideViewPr>
    <p:cSldViewPr snapToGrid="0">
      <p:cViewPr varScale="1">
        <p:scale>
          <a:sx n="87" d="100"/>
          <a:sy n="87" d="100"/>
        </p:scale>
        <p:origin x="60" y="3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2023/6/29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本論文針對物聯網（</a:t>
            </a:r>
            <a:r>
              <a:rPr lang="en-US" altLang="zh-TW" dirty="0" err="1" smtClean="0"/>
              <a:t>IoT</a:t>
            </a:r>
            <a:r>
              <a:rPr lang="zh-TW" altLang="en-US" dirty="0" smtClean="0"/>
              <a:t>）數據管理系統中的效率和數據孤島問題，以及</a:t>
            </a:r>
            <a:r>
              <a:rPr lang="en-US" altLang="zh-TW" dirty="0" smtClean="0"/>
              <a:t>IOTA</a:t>
            </a:r>
            <a:r>
              <a:rPr lang="zh-TW" altLang="en-US" dirty="0" smtClean="0"/>
              <a:t>在數據檢索和訪問控制方面的限制，和其不定期清除資料提出了解決方案。我們的主要解決方案是一個結合了星際文件系統（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及智能合約的系統，該系統提供了強化的訪問控制、數據存儲和數據檢索功能。我們的系統可以實現更安全、保密的共享和控制</a:t>
            </a:r>
            <a:r>
              <a:rPr lang="en-US" altLang="zh-TW" dirty="0" err="1" smtClean="0"/>
              <a:t>IoT</a:t>
            </a:r>
            <a:r>
              <a:rPr lang="zh-TW" altLang="en-US" dirty="0" smtClean="0"/>
              <a:t>數據訪問權限。因此，該系統的用戶可以在不擔心隱私問題的情況下放心和安全地共享他們的</a:t>
            </a:r>
            <a:r>
              <a:rPr lang="en-US" altLang="zh-TW" dirty="0" err="1" smtClean="0"/>
              <a:t>IoT</a:t>
            </a:r>
            <a:r>
              <a:rPr lang="zh-TW" altLang="en-US" dirty="0" smtClean="0"/>
              <a:t>數據。此外，我們的系統還具有以下優點：系統實現了一對多的加密和重加密，並且用戶可以隨時添加、修改和刪除他們的數據及其屬性。他們可以將訪問權限委託給個人用戶或是用戶群組</a:t>
            </a:r>
            <a:r>
              <a:rPr lang="en-US" altLang="zh-TW" dirty="0" smtClean="0"/>
              <a:t>(</a:t>
            </a:r>
            <a:r>
              <a:rPr lang="zh-TW" altLang="en-US" dirty="0" smtClean="0"/>
              <a:t>如公司、團隊、組織</a:t>
            </a:r>
            <a:r>
              <a:rPr lang="en-US" altLang="zh-TW" dirty="0" smtClean="0"/>
              <a:t>)</a:t>
            </a:r>
            <a:r>
              <a:rPr lang="zh-TW" altLang="en-US" dirty="0" smtClean="0"/>
              <a:t>並且群組管理者</a:t>
            </a:r>
            <a:r>
              <a:rPr lang="en-US" altLang="zh-TW" dirty="0" smtClean="0"/>
              <a:t>(</a:t>
            </a:r>
            <a:r>
              <a:rPr lang="zh-TW" altLang="en-US" dirty="0" smtClean="0"/>
              <a:t>如老闆、隊長、負責人</a:t>
            </a:r>
            <a:r>
              <a:rPr lang="en-US" altLang="zh-TW" dirty="0" smtClean="0"/>
              <a:t>)</a:t>
            </a:r>
            <a:r>
              <a:rPr lang="zh-TW" altLang="en-US" dirty="0" smtClean="0"/>
              <a:t>可以輕鬆且快速的管理成員對該檔案的存取權，用戶可以管理對於群組授予的存取權。所有在</a:t>
            </a:r>
            <a:r>
              <a:rPr lang="en-US" altLang="zh-TW" dirty="0" smtClean="0"/>
              <a:t>IOTA Tangle</a:t>
            </a:r>
            <a:r>
              <a:rPr lang="zh-TW" altLang="en-US" dirty="0" smtClean="0"/>
              <a:t>上執行的操作都被完全記錄下來，並可以由任何實體查看和驗證。每個用戶都可以對他們的</a:t>
            </a:r>
            <a:r>
              <a:rPr lang="en-US" altLang="zh-TW" dirty="0" err="1" smtClean="0"/>
              <a:t>IoT</a:t>
            </a:r>
            <a:r>
              <a:rPr lang="zh-TW" altLang="en-US" dirty="0" smtClean="0"/>
              <a:t>數據的共享和使用情況有透明的了解。通過使用標籤（</a:t>
            </a:r>
            <a:r>
              <a:rPr lang="en-US" altLang="zh-TW" dirty="0" smtClean="0"/>
              <a:t>Hashtag</a:t>
            </a:r>
            <a:r>
              <a:rPr lang="zh-TW" altLang="en-US" dirty="0" smtClean="0"/>
              <a:t>）以及</a:t>
            </a:r>
            <a:r>
              <a:rPr lang="en-US" altLang="zh-TW" dirty="0" smtClean="0"/>
              <a:t>IPFS</a:t>
            </a:r>
            <a:r>
              <a:rPr lang="zh-TW" altLang="en-US" dirty="0" smtClean="0"/>
              <a:t>的特殊存儲方式，我們的系統可以實現高效的數據搜尋，使用戶更容易找到需要的資料。另外由於我們的系統加密使用對稱式加密密鑰加密檔案，並使用傳統的非對稱式加密加密檔案密鑰，因此我們的系統具有高度的可擴展性。與現有的解決方案相比我們的系統擁有更高的可擴展性以及實用且細粒度的放問控制，並且具有透明化和去中心化等優勢。</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18</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3012514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本論文針對物聯網（</a:t>
            </a:r>
            <a:r>
              <a:rPr lang="en-US" altLang="zh-TW" dirty="0" err="1" smtClean="0"/>
              <a:t>IoT</a:t>
            </a:r>
            <a:r>
              <a:rPr lang="zh-TW" altLang="en-US" dirty="0" smtClean="0"/>
              <a:t>）數據管理系統中的效率和數據孤島問題，以及</a:t>
            </a:r>
            <a:r>
              <a:rPr lang="en-US" altLang="zh-TW" dirty="0" smtClean="0"/>
              <a:t>IOTA</a:t>
            </a:r>
            <a:r>
              <a:rPr lang="zh-TW" altLang="en-US" dirty="0" smtClean="0"/>
              <a:t>在數據檢索和訪問控制方面的限制，和其不定期清除資料提出了解決方案。我們的主要解決方案是一個結合了星際文件系統（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及智能合約的系統，該系統提供了強化的訪問控制、數據存儲和數據檢索功能。我們的系統可以實現更安全、保密的共享和控制</a:t>
            </a:r>
            <a:r>
              <a:rPr lang="en-US" altLang="zh-TW" dirty="0" err="1" smtClean="0"/>
              <a:t>IoT</a:t>
            </a:r>
            <a:r>
              <a:rPr lang="zh-TW" altLang="en-US" dirty="0" smtClean="0"/>
              <a:t>數據訪問權限。因此，該系統的用戶可以在不擔心隱私問題的情況下放心和安全地共享他們的</a:t>
            </a:r>
            <a:r>
              <a:rPr lang="en-US" altLang="zh-TW" dirty="0" err="1" smtClean="0"/>
              <a:t>IoT</a:t>
            </a:r>
            <a:r>
              <a:rPr lang="zh-TW" altLang="en-US" dirty="0" smtClean="0"/>
              <a:t>數據。此外，我們的系統還具有以下優點：系統實現了一對多的加密和重加密，並且用戶可以隨時添加、修改和刪除他們的數據及其屬性。他們可以將訪問權限委託給個人用戶或是用戶群組</a:t>
            </a:r>
            <a:r>
              <a:rPr lang="en-US" altLang="zh-TW" dirty="0" smtClean="0"/>
              <a:t>(</a:t>
            </a:r>
            <a:r>
              <a:rPr lang="zh-TW" altLang="en-US" dirty="0" smtClean="0"/>
              <a:t>如公司、團隊、組織</a:t>
            </a:r>
            <a:r>
              <a:rPr lang="en-US" altLang="zh-TW" dirty="0" smtClean="0"/>
              <a:t>)</a:t>
            </a:r>
            <a:r>
              <a:rPr lang="zh-TW" altLang="en-US" dirty="0" smtClean="0"/>
              <a:t>並且群組管理者</a:t>
            </a:r>
            <a:r>
              <a:rPr lang="en-US" altLang="zh-TW" dirty="0" smtClean="0"/>
              <a:t>(</a:t>
            </a:r>
            <a:r>
              <a:rPr lang="zh-TW" altLang="en-US" dirty="0" smtClean="0"/>
              <a:t>如老闆、隊長、負責人</a:t>
            </a:r>
            <a:r>
              <a:rPr lang="en-US" altLang="zh-TW" dirty="0" smtClean="0"/>
              <a:t>)</a:t>
            </a:r>
            <a:r>
              <a:rPr lang="zh-TW" altLang="en-US" dirty="0" smtClean="0"/>
              <a:t>可以輕鬆且快速的管理成員對該檔案的存取權，用戶可以管理對於群組授予的存取權。所有在</a:t>
            </a:r>
            <a:r>
              <a:rPr lang="en-US" altLang="zh-TW" dirty="0" smtClean="0"/>
              <a:t>IOTA Tangle</a:t>
            </a:r>
            <a:r>
              <a:rPr lang="zh-TW" altLang="en-US" dirty="0" smtClean="0"/>
              <a:t>上執行的操作都被完全記錄下來，並可以由任何實體查看和驗證。每個用戶都可以對他們的</a:t>
            </a:r>
            <a:r>
              <a:rPr lang="en-US" altLang="zh-TW" dirty="0" err="1" smtClean="0"/>
              <a:t>IoT</a:t>
            </a:r>
            <a:r>
              <a:rPr lang="zh-TW" altLang="en-US" dirty="0" smtClean="0"/>
              <a:t>數據的共享和使用情況有透明的了解。通過使用標籤（</a:t>
            </a:r>
            <a:r>
              <a:rPr lang="en-US" altLang="zh-TW" dirty="0" smtClean="0"/>
              <a:t>Hashtag</a:t>
            </a:r>
            <a:r>
              <a:rPr lang="zh-TW" altLang="en-US" dirty="0" smtClean="0"/>
              <a:t>）以及</a:t>
            </a:r>
            <a:r>
              <a:rPr lang="en-US" altLang="zh-TW" dirty="0" smtClean="0"/>
              <a:t>IPFS</a:t>
            </a:r>
            <a:r>
              <a:rPr lang="zh-TW" altLang="en-US" dirty="0" smtClean="0"/>
              <a:t>的特殊存儲方式，我們的系統可以實現高效的數據搜尋，使用戶更容易找到需要的資料。另外由於我們的系統加密使用對稱式加密密鑰加密檔案，並使用傳統的非對稱式加密加密檔案密鑰，因此我們的系統具有高度的可擴展性。與現有的解決方案相比我們的系統擁有更高的可擴展性以及實用且細粒度的放問控制，並且具有透明化和去中心化等優勢。</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889118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本論文針對物聯網（</a:t>
            </a:r>
            <a:r>
              <a:rPr lang="en-US" altLang="zh-TW" dirty="0" err="1" smtClean="0"/>
              <a:t>IoT</a:t>
            </a:r>
            <a:r>
              <a:rPr lang="zh-TW" altLang="en-US" dirty="0" smtClean="0"/>
              <a:t>）數據管理系統中的效率和數據孤島問題，以及</a:t>
            </a:r>
            <a:r>
              <a:rPr lang="en-US" altLang="zh-TW" dirty="0" smtClean="0"/>
              <a:t>IOTA</a:t>
            </a:r>
            <a:r>
              <a:rPr lang="zh-TW" altLang="en-US" dirty="0" smtClean="0"/>
              <a:t>在數據檢索和訪問控制方面的限制，和其不定期清除資料提出了解決方案。我們的主要解決方案是一個結合了星際文件系統（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及智能合約的系統，該系統提供了強化的訪問控制、數據存儲和數據檢索功能。我們的系統可以實現更安全、保密的共享和控制</a:t>
            </a:r>
            <a:r>
              <a:rPr lang="en-US" altLang="zh-TW" dirty="0" err="1" smtClean="0"/>
              <a:t>IoT</a:t>
            </a:r>
            <a:r>
              <a:rPr lang="zh-TW" altLang="en-US" dirty="0" smtClean="0"/>
              <a:t>數據訪問權限。因此，該系統的用戶可以在不擔心隱私問題的情況下放心和安全地共享他們的</a:t>
            </a:r>
            <a:r>
              <a:rPr lang="en-US" altLang="zh-TW" dirty="0" err="1" smtClean="0"/>
              <a:t>IoT</a:t>
            </a:r>
            <a:r>
              <a:rPr lang="zh-TW" altLang="en-US" dirty="0" smtClean="0"/>
              <a:t>數據。此外，我們的系統還具有以下優點：系統實現了一對多的加密和重加密，並且用戶可以隨時添加、修改和刪除他們的數據及其屬性。他們可以將訪問權限委託給個人用戶或是用戶群組</a:t>
            </a:r>
            <a:r>
              <a:rPr lang="en-US" altLang="zh-TW" dirty="0" smtClean="0"/>
              <a:t>(</a:t>
            </a:r>
            <a:r>
              <a:rPr lang="zh-TW" altLang="en-US" dirty="0" smtClean="0"/>
              <a:t>如公司、團隊、組織</a:t>
            </a:r>
            <a:r>
              <a:rPr lang="en-US" altLang="zh-TW" dirty="0" smtClean="0"/>
              <a:t>)</a:t>
            </a:r>
            <a:r>
              <a:rPr lang="zh-TW" altLang="en-US" dirty="0" smtClean="0"/>
              <a:t>並且群組管理者</a:t>
            </a:r>
            <a:r>
              <a:rPr lang="en-US" altLang="zh-TW" dirty="0" smtClean="0"/>
              <a:t>(</a:t>
            </a:r>
            <a:r>
              <a:rPr lang="zh-TW" altLang="en-US" dirty="0" smtClean="0"/>
              <a:t>如老闆、隊長、負責人</a:t>
            </a:r>
            <a:r>
              <a:rPr lang="en-US" altLang="zh-TW" dirty="0" smtClean="0"/>
              <a:t>)</a:t>
            </a:r>
            <a:r>
              <a:rPr lang="zh-TW" altLang="en-US" dirty="0" smtClean="0"/>
              <a:t>可以輕鬆且快速的管理成員對該檔案的存取權，用戶可以管理對於群組授予的存取權。所有在</a:t>
            </a:r>
            <a:r>
              <a:rPr lang="en-US" altLang="zh-TW" dirty="0" smtClean="0"/>
              <a:t>IOTA Tangle</a:t>
            </a:r>
            <a:r>
              <a:rPr lang="zh-TW" altLang="en-US" dirty="0" smtClean="0"/>
              <a:t>上執行的操作都被完全記錄下來，並可以由任何實體查看和驗證。每個用戶都可以對他們的</a:t>
            </a:r>
            <a:r>
              <a:rPr lang="en-US" altLang="zh-TW" dirty="0" err="1" smtClean="0"/>
              <a:t>IoT</a:t>
            </a:r>
            <a:r>
              <a:rPr lang="zh-TW" altLang="en-US" dirty="0" smtClean="0"/>
              <a:t>數據的共享和使用情況有透明的了解。通過使用標籤（</a:t>
            </a:r>
            <a:r>
              <a:rPr lang="en-US" altLang="zh-TW" dirty="0" smtClean="0"/>
              <a:t>Hashtag</a:t>
            </a:r>
            <a:r>
              <a:rPr lang="zh-TW" altLang="en-US" dirty="0" smtClean="0"/>
              <a:t>）以及</a:t>
            </a:r>
            <a:r>
              <a:rPr lang="en-US" altLang="zh-TW" dirty="0" smtClean="0"/>
              <a:t>IPFS</a:t>
            </a:r>
            <a:r>
              <a:rPr lang="zh-TW" altLang="en-US" dirty="0" smtClean="0"/>
              <a:t>的特殊存儲方式，我們的系統可以實現高效的數據搜尋，使用戶更容易找到需要的資料。另外由於我們的系統加密使用對稱式加密密鑰加密檔案，並使用傳統的非對稱式加密加密檔案密鑰，因此我們的系統具有高度的可擴展性。與現有的解決方案相比我們的系統擁有更高的可擴展性以及實用且細粒度的放問控制，並且具有透明化和去中心化等優勢。</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865855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46</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47</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威脅模型 在我們的威脅模型中，涉及的實體都是誠實但好奇的。</a:t>
            </a:r>
          </a:p>
          <a:p>
            <a:r>
              <a:rPr lang="en-US" altLang="zh-TW" dirty="0" smtClean="0"/>
              <a:t>CSP</a:t>
            </a:r>
            <a:r>
              <a:rPr lang="zh-TW" altLang="en-US" dirty="0" smtClean="0"/>
              <a:t>可能會試圖從重加密密鑰中獲取數據擁有者的敏感信息或對明文檔案</a:t>
            </a:r>
            <a:r>
              <a:rPr lang="en-US" altLang="zh-TW" dirty="0" smtClean="0"/>
              <a:t>f</a:t>
            </a:r>
            <a:r>
              <a:rPr lang="zh-TW" altLang="en-US" dirty="0" smtClean="0"/>
              <a:t>進行推斷。</a:t>
            </a:r>
          </a:p>
          <a:p>
            <a:r>
              <a:rPr lang="en-US" altLang="zh-TW" dirty="0" smtClean="0"/>
              <a:t>DU</a:t>
            </a:r>
            <a:r>
              <a:rPr lang="zh-TW" altLang="en-US" dirty="0" smtClean="0"/>
              <a:t>或</a:t>
            </a:r>
            <a:r>
              <a:rPr lang="en-US" altLang="zh-TW" dirty="0" smtClean="0"/>
              <a:t>DUM</a:t>
            </a:r>
            <a:r>
              <a:rPr lang="zh-TW" altLang="en-US" dirty="0" smtClean="0"/>
              <a:t>可能會試圖從</a:t>
            </a:r>
            <a:r>
              <a:rPr lang="en-US" altLang="zh-TW" dirty="0" smtClean="0"/>
              <a:t>ACS</a:t>
            </a:r>
            <a:r>
              <a:rPr lang="zh-TW" altLang="en-US" dirty="0" smtClean="0"/>
              <a:t>中獲取重加密密鑰，以非法的執行檔案重加密來解密未經授權的明文檔案</a:t>
            </a:r>
            <a:r>
              <a:rPr lang="en-US" altLang="zh-TW" dirty="0" smtClean="0"/>
              <a:t>f</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可能會試圖欺騙</a:t>
            </a:r>
            <a:r>
              <a:rPr lang="en-US" altLang="zh-TW" dirty="0" smtClean="0"/>
              <a:t>CSP</a:t>
            </a:r>
            <a:r>
              <a:rPr lang="zh-TW" altLang="en-US" dirty="0" smtClean="0"/>
              <a:t>為他們重加密檔案</a:t>
            </a:r>
            <a:r>
              <a:rPr lang="en-US" altLang="zh-TW" dirty="0" smtClean="0"/>
              <a:t>f</a:t>
            </a:r>
            <a:r>
              <a:rPr lang="zh-TW" altLang="en-US" dirty="0" smtClean="0"/>
              <a:t>來解密未經授權的明文檔案</a:t>
            </a:r>
            <a:r>
              <a:rPr lang="en-US" altLang="zh-TW" dirty="0" smtClean="0"/>
              <a:t>f</a:t>
            </a:r>
            <a:r>
              <a:rPr lang="zh-TW" altLang="en-US" dirty="0" smtClean="0"/>
              <a:t>。</a:t>
            </a:r>
          </a:p>
          <a:p>
            <a:r>
              <a:rPr lang="zh-TW" altLang="en-US" dirty="0" smtClean="0"/>
              <a:t>前提：</a:t>
            </a:r>
            <a:r>
              <a:rPr lang="en-US" altLang="zh-TW" dirty="0" smtClean="0"/>
              <a:t>CSP</a:t>
            </a:r>
            <a:r>
              <a:rPr lang="zh-TW" altLang="en-US" dirty="0" smtClean="0"/>
              <a:t>與</a:t>
            </a:r>
            <a:r>
              <a:rPr lang="en-US" altLang="zh-TW" dirty="0" smtClean="0"/>
              <a:t>DU</a:t>
            </a:r>
            <a:r>
              <a:rPr lang="zh-TW" altLang="en-US" dirty="0" smtClean="0"/>
              <a:t>或</a:t>
            </a:r>
            <a:r>
              <a:rPr lang="en-US" altLang="zh-TW" dirty="0" smtClean="0"/>
              <a:t>DUM</a:t>
            </a:r>
            <a:r>
              <a:rPr lang="zh-TW" altLang="en-US" dirty="0" smtClean="0"/>
              <a:t>無法互相勾結。</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安全分析</a:t>
            </a:r>
          </a:p>
          <a:p>
            <a:r>
              <a:rPr lang="en-US" altLang="zh-TW" dirty="0" smtClean="0"/>
              <a:t>CSP</a:t>
            </a:r>
            <a:r>
              <a:rPr lang="zh-TW" altLang="en-US" dirty="0" smtClean="0"/>
              <a:t>對數據擁有者的攻擊（𝒜</a:t>
            </a:r>
            <a:r>
              <a:rPr lang="en-US" altLang="zh-TW" dirty="0" smtClean="0"/>
              <a:t>_1</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對數據擁有者的攻擊（𝒜</a:t>
            </a:r>
            <a:r>
              <a:rPr lang="en-US" altLang="zh-TW" dirty="0" smtClean="0"/>
              <a:t>_2</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a:t>
            </a:r>
            <a:r>
              <a:rPr lang="en-US" altLang="zh-TW" dirty="0" smtClean="0"/>
              <a:t>CSP</a:t>
            </a:r>
            <a:r>
              <a:rPr lang="zh-TW" altLang="en-US" dirty="0" smtClean="0"/>
              <a:t>的攻擊（𝒜</a:t>
            </a:r>
            <a:r>
              <a:rPr lang="en-US" altLang="zh-TW" dirty="0" smtClean="0"/>
              <a:t>_3</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57</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58</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60</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61</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63</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67</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3102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79524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2759824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2023/6/29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2023/6/29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2023/6/29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2023/6/29</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2023/6/29</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2023/6/29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2023/6/29</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6.jp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3.png"/><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3.png"/><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3.png"/><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10.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10.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具安全高效且去中心化的物連網數據搜尋共享系統：整合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3321581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11</a:t>
            </a:fld>
            <a:endParaRPr lang="zh-TW" altLang="en-US"/>
          </a:p>
        </p:txBody>
      </p:sp>
      <p:pic>
        <p:nvPicPr>
          <p:cNvPr id="6" name="圖片 5"/>
          <p:cNvPicPr>
            <a:picLocks noChangeAspect="1"/>
          </p:cNvPicPr>
          <p:nvPr/>
        </p:nvPicPr>
        <p:blipFill>
          <a:blip r:embed="rId2"/>
          <a:stretch>
            <a:fillRect/>
          </a:stretch>
        </p:blipFill>
        <p:spPr>
          <a:xfrm>
            <a:off x="527156" y="1322166"/>
            <a:ext cx="3594634" cy="1495634"/>
          </a:xfrm>
          <a:prstGeom prst="rect">
            <a:avLst/>
          </a:prstGeom>
        </p:spPr>
      </p:pic>
      <p:pic>
        <p:nvPicPr>
          <p:cNvPr id="7" name="圖片 6"/>
          <p:cNvPicPr>
            <a:picLocks noChangeAspect="1"/>
          </p:cNvPicPr>
          <p:nvPr/>
        </p:nvPicPr>
        <p:blipFill>
          <a:blip r:embed="rId3"/>
          <a:stretch>
            <a:fillRect/>
          </a:stretch>
        </p:blipFill>
        <p:spPr>
          <a:xfrm>
            <a:off x="0" y="4050627"/>
            <a:ext cx="5646631" cy="2261394"/>
          </a:xfrm>
          <a:prstGeom prst="rect">
            <a:avLst/>
          </a:prstGeom>
        </p:spPr>
      </p:pic>
      <p:pic>
        <p:nvPicPr>
          <p:cNvPr id="5" name="內容版面配置區 4"/>
          <p:cNvPicPr>
            <a:picLocks noGrp="1" noChangeAspect="1"/>
          </p:cNvPicPr>
          <p:nvPr>
            <p:ph idx="1"/>
          </p:nvPr>
        </p:nvPicPr>
        <p:blipFill>
          <a:blip r:embed="rId4"/>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Tree>
    <p:extLst>
      <p:ext uri="{BB962C8B-B14F-4D97-AF65-F5344CB8AC3E}">
        <p14:creationId xmlns:p14="http://schemas.microsoft.com/office/powerpoint/2010/main" val="21463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242" y="2290763"/>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Tree>
    <p:extLst>
      <p:ext uri="{BB962C8B-B14F-4D97-AF65-F5344CB8AC3E}">
        <p14:creationId xmlns:p14="http://schemas.microsoft.com/office/powerpoint/2010/main" val="2306995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Solutions Evaluating and Challenges </a:t>
            </a:r>
            <a:r>
              <a:rPr lang="en-US" altLang="zh-TW" dirty="0" smtClean="0"/>
              <a:t>Addressing</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13</a:t>
            </a:fld>
            <a:endParaRPr lang="zh-TW" altLang="en-US"/>
          </a:p>
        </p:txBody>
      </p:sp>
    </p:spTree>
    <p:extLst>
      <p:ext uri="{BB962C8B-B14F-4D97-AF65-F5344CB8AC3E}">
        <p14:creationId xmlns:p14="http://schemas.microsoft.com/office/powerpoint/2010/main" val="59561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a:blip r:embed="rId2"/>
          <a:stretch>
            <a:fillRect/>
          </a:stretch>
        </p:blipFill>
        <p:spPr>
          <a:xfrm>
            <a:off x="181548" y="3220383"/>
            <a:ext cx="5523355" cy="2832946"/>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14</a:t>
            </a:fld>
            <a:endParaRPr lang="zh-TW" altLang="en-US"/>
          </a:p>
        </p:txBody>
      </p:sp>
      <p:pic>
        <p:nvPicPr>
          <p:cNvPr id="6" name="圖片 5"/>
          <p:cNvPicPr>
            <a:picLocks noChangeAspect="1"/>
          </p:cNvPicPr>
          <p:nvPr/>
        </p:nvPicPr>
        <p:blipFill>
          <a:blip r:embed="rId3"/>
          <a:stretch>
            <a:fillRect/>
          </a:stretch>
        </p:blipFill>
        <p:spPr>
          <a:xfrm>
            <a:off x="5886450" y="0"/>
            <a:ext cx="6305550" cy="6053329"/>
          </a:xfrm>
          <a:prstGeom prst="rect">
            <a:avLst/>
          </a:prstGeom>
        </p:spPr>
      </p:pic>
      <p:pic>
        <p:nvPicPr>
          <p:cNvPr id="7" name="圖片 6"/>
          <p:cNvPicPr>
            <a:picLocks noChangeAspect="1"/>
          </p:cNvPicPr>
          <p:nvPr/>
        </p:nvPicPr>
        <p:blipFill>
          <a:blip r:embed="rId4"/>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Tree>
    <p:extLst>
      <p:ext uri="{BB962C8B-B14F-4D97-AF65-F5344CB8AC3E}">
        <p14:creationId xmlns:p14="http://schemas.microsoft.com/office/powerpoint/2010/main" val="94877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15</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Computing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a:t>
            </a:r>
            <a:r>
              <a:rPr lang="en-US" altLang="zh-TW" dirty="0"/>
              <a:t>Data </a:t>
            </a:r>
            <a:endParaRPr lang="en-US" altLang="zh-TW" dirty="0" smtClean="0"/>
          </a:p>
          <a:p>
            <a:pPr>
              <a:lnSpc>
                <a:spcPct val="200000"/>
              </a:lnSpc>
              <a:buFont typeface="Arial" panose="020B0604020202020204" pitchFamily="34" charset="0"/>
              <a:buChar char="•"/>
            </a:pPr>
            <a:r>
              <a:rPr lang="en-US" altLang="zh-TW" dirty="0"/>
              <a:t> Traceable Document Modification </a:t>
            </a:r>
            <a:r>
              <a:rPr lang="en-US" altLang="zh-TW" dirty="0" smtClean="0"/>
              <a:t>History</a:t>
            </a:r>
          </a:p>
          <a:p>
            <a:pPr>
              <a:lnSpc>
                <a:spcPct val="200000"/>
              </a:lnSpc>
              <a:buFont typeface="Arial" panose="020B0604020202020204" pitchFamily="34" charset="0"/>
              <a:buChar char="•"/>
            </a:pPr>
            <a:r>
              <a:rPr lang="en-US" altLang="zh-TW" dirty="0"/>
              <a:t> Content Addressing and </a:t>
            </a:r>
            <a:r>
              <a:rPr lang="en-US" altLang="zh-TW" dirty="0" smtClean="0"/>
              <a:t>Integrity</a:t>
            </a:r>
          </a:p>
          <a:p>
            <a:pPr>
              <a:lnSpc>
                <a:spcPct val="200000"/>
              </a:lnSpc>
              <a:buFont typeface="Arial" panose="020B0604020202020204" pitchFamily="34" charset="0"/>
              <a:buChar char="•"/>
            </a:pPr>
            <a:r>
              <a:rPr lang="en-US" altLang="zh-TW" dirty="0"/>
              <a:t> </a:t>
            </a:r>
            <a:r>
              <a:rPr lang="en-US" altLang="zh-TW" dirty="0" smtClean="0"/>
              <a:t>Self-Certification</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Availability</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17</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18</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19</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5859" y="3657552"/>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1326" y="1049731"/>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903624" y="2249762"/>
            <a:ext cx="1770412" cy="978729"/>
          </a:xfrm>
          <a:prstGeom prst="rect">
            <a:avLst/>
          </a:prstGeom>
          <a:noFill/>
        </p:spPr>
        <p:txBody>
          <a:bodyPr wrap="square" rtlCol="0">
            <a:spAutoFit/>
          </a:bodyPr>
          <a:lstStyle/>
          <a:p>
            <a:pPr>
              <a:lnSpc>
                <a:spcPct val="320000"/>
              </a:lnSpc>
            </a:pP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459674" y="2465908"/>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474936" y="5020287"/>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20</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zh-TW" altLang="en-US" dirty="0" smtClean="0"/>
              <a:t> </a:t>
            </a:r>
            <a:r>
              <a:rPr lang="en-US" altLang="zh-TW" dirty="0" smtClean="0"/>
              <a:t>The </a:t>
            </a:r>
            <a:r>
              <a:rPr lang="en-US" altLang="zh-TW" dirty="0"/>
              <a:t>File Structure Access Control Storage (ACS</a:t>
            </a:r>
            <a:r>
              <a:rPr lang="en-US" altLang="zh-TW" dirty="0" smtClean="0"/>
              <a:t>)</a:t>
            </a:r>
          </a:p>
          <a:p>
            <a:pPr>
              <a:lnSpc>
                <a:spcPct val="220000"/>
              </a:lnSpc>
              <a:buFont typeface="Arial" panose="020B0604020202020204" pitchFamily="34" charset="0"/>
              <a:buChar char="•"/>
            </a:pPr>
            <a:r>
              <a:rPr lang="zh-TW" altLang="en-US" b="1" dirty="0"/>
              <a:t> </a:t>
            </a: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21</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23</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24</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25</a:t>
            </a:fld>
            <a:endParaRPr lang="zh-TW" alt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2786980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26</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1428156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System</a:t>
            </a:r>
            <a:r>
              <a:rPr lang="zh-TW" altLang="en-US" dirty="0" smtClean="0"/>
              <a:t> </a:t>
            </a:r>
            <a:r>
              <a:rPr lang="en-US" altLang="zh-TW" dirty="0" smtClean="0"/>
              <a:t>Frameworks</a:t>
            </a:r>
            <a:endParaRPr lang="zh-TW" altLang="en-US" dirty="0"/>
          </a:p>
        </p:txBody>
      </p:sp>
      <p:sp>
        <p:nvSpPr>
          <p:cNvPr id="5" name="內容版面配置區 2"/>
          <p:cNvSpPr txBox="1">
            <a:spLocks/>
          </p:cNvSpPr>
          <p:nvPr/>
        </p:nvSpPr>
        <p:spPr>
          <a:xfrm>
            <a:off x="1248911" y="2232565"/>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zh-TW" altLang="en-US" sz="1800" dirty="0" smtClean="0"/>
              <a:t> </a:t>
            </a:r>
            <a:r>
              <a:rPr lang="en-US" altLang="zh-TW" sz="1800" dirty="0" smtClean="0"/>
              <a:t>The </a:t>
            </a:r>
            <a:r>
              <a:rPr lang="en-US" altLang="zh-TW" sz="1800" dirty="0"/>
              <a:t>Encryption-Enhanced System Architecture with KEM/DEM </a:t>
            </a:r>
            <a:r>
              <a:rPr lang="en-US" altLang="zh-TW" sz="1800" dirty="0" smtClean="0"/>
              <a:t>Mechanism</a:t>
            </a:r>
          </a:p>
          <a:p>
            <a:pPr>
              <a:lnSpc>
                <a:spcPct val="200000"/>
              </a:lnSpc>
              <a:buFont typeface="Arial" panose="020B0604020202020204" pitchFamily="34" charset="0"/>
              <a:buChar char="•"/>
            </a:pPr>
            <a:r>
              <a:rPr lang="zh-TW" altLang="en-US" sz="1800" b="1" dirty="0"/>
              <a:t> </a:t>
            </a:r>
            <a:r>
              <a:rPr lang="en-US" altLang="zh-TW" sz="1800" dirty="0"/>
              <a:t>Hashtag-based Search </a:t>
            </a:r>
            <a:r>
              <a:rPr lang="en-US" altLang="zh-TW" sz="1800" dirty="0" smtClean="0"/>
              <a:t>Mechanism</a:t>
            </a:r>
          </a:p>
          <a:p>
            <a:pPr>
              <a:lnSpc>
                <a:spcPct val="200000"/>
              </a:lnSpc>
              <a:buFont typeface="Arial" panose="020B0604020202020204" pitchFamily="34" charset="0"/>
              <a:buChar char="•"/>
            </a:pPr>
            <a:r>
              <a:rPr lang="zh-TW" altLang="en-US" sz="1800" dirty="0"/>
              <a:t> </a:t>
            </a:r>
            <a:r>
              <a:rPr lang="en-US" altLang="zh-TW" sz="1800" dirty="0"/>
              <a:t>Implementing Access Control with Proxy </a:t>
            </a:r>
            <a:r>
              <a:rPr lang="en-US" altLang="zh-TW" sz="1800" dirty="0" smtClean="0"/>
              <a:t>Re-Encryption </a:t>
            </a:r>
            <a:r>
              <a:rPr lang="en-US" altLang="zh-TW" sz="1800" dirty="0"/>
              <a:t>(PRE</a:t>
            </a:r>
            <a:r>
              <a:rPr lang="en-US" altLang="zh-TW" sz="1800" dirty="0" smtClean="0"/>
              <a:t>)</a:t>
            </a:r>
          </a:p>
          <a:p>
            <a:pPr>
              <a:lnSpc>
                <a:spcPct val="200000"/>
              </a:lnSpc>
              <a:buFont typeface="Arial" panose="020B0604020202020204" pitchFamily="34" charset="0"/>
              <a:buChar char="•"/>
            </a:pPr>
            <a:r>
              <a:rPr lang="zh-TW" altLang="en-US" sz="1800" dirty="0"/>
              <a:t> </a:t>
            </a:r>
            <a:r>
              <a:rPr lang="en-US" altLang="zh-TW" sz="1800" dirty="0"/>
              <a:t>Achieving More Flexible Access Control </a:t>
            </a:r>
            <a:r>
              <a:rPr lang="en-US" altLang="zh-TW" sz="1800" dirty="0" smtClean="0"/>
              <a:t>with</a:t>
            </a:r>
            <a:r>
              <a:rPr lang="zh-TW" altLang="en-US" sz="1800" dirty="0" smtClean="0"/>
              <a:t> </a:t>
            </a:r>
            <a:r>
              <a:rPr lang="en-US" altLang="zh-TW" sz="1800" dirty="0" smtClean="0"/>
              <a:t>Multi-hop </a:t>
            </a:r>
            <a:r>
              <a:rPr lang="en-US" altLang="zh-TW" sz="1800" dirty="0"/>
              <a:t>Proxy Re-Encryption (</a:t>
            </a:r>
            <a:r>
              <a:rPr lang="en-US" altLang="zh-TW" sz="1800" dirty="0" smtClean="0"/>
              <a:t>MPRE)</a:t>
            </a:r>
            <a:r>
              <a:rPr lang="en-US" altLang="zh-TW" sz="1400" dirty="0" smtClean="0"/>
              <a:t/>
            </a:r>
            <a:br>
              <a:rPr lang="en-US" altLang="zh-TW" sz="1400" dirty="0" smtClean="0"/>
            </a:b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27</a:t>
            </a:fld>
            <a:endParaRPr lang="zh-TW" altLang="en-US"/>
          </a:p>
        </p:txBody>
      </p:sp>
    </p:spTree>
    <p:extLst>
      <p:ext uri="{BB962C8B-B14F-4D97-AF65-F5344CB8AC3E}">
        <p14:creationId xmlns:p14="http://schemas.microsoft.com/office/powerpoint/2010/main" val="4184043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28</a:t>
            </a:fld>
            <a:endParaRPr lang="zh-TW" altLang="en-US"/>
          </a:p>
        </p:txBody>
      </p:sp>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515" y="353604"/>
            <a:ext cx="10058400" cy="1450757"/>
          </a:xfrm>
        </p:spPr>
        <p:txBody>
          <a:bodyPr>
            <a:normAutofit fontScale="90000"/>
          </a:bodyPr>
          <a:lstStyle/>
          <a:p>
            <a:r>
              <a:rPr lang="en-US" altLang="zh-TW" dirty="0"/>
              <a:t>Hashtag-based Search Mechanism</a:t>
            </a:r>
            <a:br>
              <a:rPr lang="en-US" altLang="zh-TW" dirty="0"/>
            </a:b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29</a:t>
            </a:fld>
            <a:endParaRPr lang="zh-TW" altLang="en-US"/>
          </a:p>
        </p:txBody>
      </p:sp>
      <p:pic>
        <p:nvPicPr>
          <p:cNvPr id="8" name="圖片 7"/>
          <p:cNvPicPr>
            <a:picLocks noChangeAspect="1"/>
          </p:cNvPicPr>
          <p:nvPr/>
        </p:nvPicPr>
        <p:blipFill>
          <a:blip r:embed="rId2"/>
          <a:stretch>
            <a:fillRect/>
          </a:stretch>
        </p:blipFill>
        <p:spPr>
          <a:xfrm>
            <a:off x="980501" y="1246599"/>
            <a:ext cx="1699435" cy="2172003"/>
          </a:xfrm>
          <a:prstGeom prst="rect">
            <a:avLst/>
          </a:prstGeom>
        </p:spPr>
      </p:pic>
      <p:pic>
        <p:nvPicPr>
          <p:cNvPr id="11" name="圖片 10"/>
          <p:cNvPicPr>
            <a:picLocks noChangeAspect="1"/>
          </p:cNvPicPr>
          <p:nvPr/>
        </p:nvPicPr>
        <p:blipFill>
          <a:blip r:embed="rId3"/>
          <a:stretch>
            <a:fillRect/>
          </a:stretch>
        </p:blipFill>
        <p:spPr>
          <a:xfrm>
            <a:off x="8723773" y="1078982"/>
            <a:ext cx="2788854" cy="25244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523" y="1000588"/>
            <a:ext cx="6572250" cy="5205742"/>
          </a:xfrm>
          <a:prstGeom prst="rect">
            <a:avLst/>
          </a:prstGeom>
        </p:spPr>
      </p:pic>
    </p:spTree>
    <p:extLst>
      <p:ext uri="{BB962C8B-B14F-4D97-AF65-F5344CB8AC3E}">
        <p14:creationId xmlns:p14="http://schemas.microsoft.com/office/powerpoint/2010/main" val="2912525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30</a:t>
            </a:fld>
            <a:endParaRPr lang="zh-TW" altLang="en-US"/>
          </a:p>
        </p:txBody>
      </p:sp>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800" dirty="0"/>
              <a:t>Achieving More Flexible Access Control </a:t>
            </a:r>
            <a:r>
              <a:rPr lang="en-US" altLang="zh-TW" sz="2800" dirty="0" smtClean="0"/>
              <a:t>with</a:t>
            </a:r>
            <a:r>
              <a:rPr lang="zh-TW" altLang="en-US" sz="2800" dirty="0" smtClean="0"/>
              <a:t> </a:t>
            </a:r>
            <a:r>
              <a:rPr lang="en-US" altLang="zh-TW" sz="2800" dirty="0" smtClean="0"/>
              <a:t>Multi-hop </a:t>
            </a:r>
            <a:r>
              <a:rPr lang="en-US" altLang="zh-TW" sz="2800" dirty="0"/>
              <a:t>Proxy Re-Encryption (</a:t>
            </a:r>
            <a:r>
              <a:rPr lang="en-US" altLang="zh-TW" sz="2800" dirty="0" smtClean="0"/>
              <a:t>MPRE</a:t>
            </a:r>
            <a:r>
              <a:rPr lang="en-US" altLang="zh-TW" sz="2800" dirty="0"/>
              <a:t>)</a:t>
            </a:r>
            <a:endParaRPr lang="zh-TW" altLang="en-US" sz="28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788" y="671884"/>
            <a:ext cx="12067212" cy="56302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31</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smtClean="0">
                <a:latin typeface="Times New Roman" panose="02020603050405020304" pitchFamily="18" charset="0"/>
                <a:cs typeface="Times New Roman" panose="02020603050405020304" pitchFamily="18" charset="0"/>
              </a:rPr>
              <a:t>IoT</a:t>
            </a: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Device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a:latin typeface="Times New Roman" panose="02020603050405020304" pitchFamily="18" charset="0"/>
                <a:cs typeface="Times New Roman" panose="02020603050405020304" pitchFamily="18" charset="0"/>
              </a:rPr>
              <a:t>IoT</a:t>
            </a:r>
            <a:r>
              <a:rPr lang="en-US" altLang="zh-TW" sz="1400" b="1" dirty="0">
                <a:latin typeface="Times New Roman" panose="02020603050405020304" pitchFamily="18" charset="0"/>
                <a:cs typeface="Times New Roman" panose="02020603050405020304" pitchFamily="18" charset="0"/>
              </a:rPr>
              <a:t> Data Uploading or </a:t>
            </a:r>
            <a:r>
              <a:rPr lang="en-US" altLang="zh-TW" sz="1400" b="1" dirty="0" smtClean="0">
                <a:latin typeface="Times New Roman" panose="02020603050405020304" pitchFamily="18" charset="0"/>
                <a:cs typeface="Times New Roman" panose="02020603050405020304" pitchFamily="18" charset="0"/>
              </a:rPr>
              <a:t>Updating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DU Group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Asking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DO Granting/Revoking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GDU Add/Delete Members of GDU or Grant/Revoke Access right of </a:t>
            </a:r>
            <a:r>
              <a:rPr lang="en-US" altLang="zh-TW" sz="1400" b="1" dirty="0" smtClean="0">
                <a:latin typeface="Times New Roman" panose="02020603050405020304" pitchFamily="18" charset="0"/>
                <a:cs typeface="Times New Roman" panose="02020603050405020304" pitchFamily="18" charset="0"/>
              </a:rPr>
              <a:t>Members</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Data </a:t>
            </a:r>
            <a:r>
              <a:rPr lang="en-US" altLang="zh-TW" sz="1400" b="1" dirty="0">
                <a:latin typeface="Times New Roman" panose="02020603050405020304" pitchFamily="18" charset="0"/>
                <a:cs typeface="Times New Roman" panose="02020603050405020304" pitchFamily="18" charset="0"/>
              </a:rPr>
              <a:t>Accessing</a:t>
            </a:r>
            <a:endParaRPr lang="en-US" altLang="zh-TW" sz="14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32</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33</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580689"/>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34</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 y="2100088"/>
            <a:ext cx="10860195" cy="2466669"/>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35</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851768" y="632459"/>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36</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solidFill>
                  <a:srgbClr val="FF0000"/>
                </a:solidFill>
              </a:rPr>
              <a:t>The prevalence of </a:t>
            </a:r>
            <a:r>
              <a:rPr lang="en-US" altLang="zh-TW" dirty="0" err="1" smtClean="0">
                <a:solidFill>
                  <a:srgbClr val="FF0000"/>
                </a:solidFill>
              </a:rPr>
              <a:t>IoT</a:t>
            </a:r>
            <a:r>
              <a:rPr lang="en-US" altLang="zh-TW" dirty="0" smtClean="0">
                <a:solidFill>
                  <a:srgbClr val="FF0000"/>
                </a:solidFill>
              </a:rPr>
              <a:t> devices </a:t>
            </a:r>
            <a:r>
              <a:rPr lang="en-US" altLang="zh-TW" dirty="0">
                <a:solidFill>
                  <a:srgbClr val="FF0000"/>
                </a:solidFill>
              </a:rPr>
              <a:t>and the Internet of Things (</a:t>
            </a:r>
            <a:r>
              <a:rPr lang="en-US" altLang="zh-TW" dirty="0" err="1">
                <a:solidFill>
                  <a:srgbClr val="FF0000"/>
                </a:solidFill>
              </a:rPr>
              <a:t>IoT</a:t>
            </a:r>
            <a:r>
              <a:rPr lang="en-US" altLang="zh-TW" dirty="0" smtClean="0">
                <a:solidFill>
                  <a:srgbClr val="FF0000"/>
                </a:solidFill>
              </a:rPr>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pic>
        <p:nvPicPr>
          <p:cNvPr id="2050" name="Picture 2" descr="The New Office and the Internet of Things - End to End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63" y="4249371"/>
            <a:ext cx="6011537" cy="2075595"/>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521" y="1348032"/>
            <a:ext cx="5181494" cy="4104153"/>
          </a:xfrm>
          <a:prstGeom prst="rect">
            <a:avLst/>
          </a:prstGeom>
        </p:spPr>
      </p:pic>
      <p:pic>
        <p:nvPicPr>
          <p:cNvPr id="4" name="圖片 3"/>
          <p:cNvPicPr>
            <a:picLocks noChangeAspect="1"/>
          </p:cNvPicPr>
          <p:nvPr/>
        </p:nvPicPr>
        <p:blipFill>
          <a:blip r:embed="rId5"/>
          <a:stretch>
            <a:fillRect/>
          </a:stretch>
        </p:blipFill>
        <p:spPr>
          <a:xfrm>
            <a:off x="8305015" y="1204771"/>
            <a:ext cx="3591612" cy="2057687"/>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47</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546"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964" y="619760"/>
            <a:ext cx="7502895" cy="5647875"/>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a:t>
            </a:r>
            <a:r>
              <a:rPr lang="en-US" altLang="zh-TW" dirty="0">
                <a:solidFill>
                  <a:srgbClr val="FF0000"/>
                </a:solidFill>
              </a:rPr>
              <a:t>Data collection and </a:t>
            </a:r>
            <a:r>
              <a:rPr lang="en-US" altLang="zh-TW" dirty="0" smtClean="0">
                <a:solidFill>
                  <a:srgbClr val="FF0000"/>
                </a:solidFill>
              </a:rPr>
              <a:t>storage issues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435" y="2148789"/>
            <a:ext cx="3666046" cy="1833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oT data collection &amp; reporting in the light of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48" y="4164376"/>
            <a:ext cx="4922052" cy="21605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126479" y="6483657"/>
            <a:ext cx="6011537" cy="215444"/>
          </a:xfrm>
          <a:prstGeom prst="rect">
            <a:avLst/>
          </a:prstGeom>
          <a:noFill/>
        </p:spPr>
        <p:txBody>
          <a:bodyPr wrap="square" rtlCol="0">
            <a:spAutoFit/>
          </a:bodyPr>
          <a:lstStyle/>
          <a:p>
            <a:r>
              <a:rPr lang="en-US" altLang="zh-TW" sz="800" b="1" dirty="0" smtClean="0"/>
              <a:t>Source</a:t>
            </a:r>
            <a:r>
              <a:rPr lang="en-US" altLang="zh-TW" sz="800" b="1" dirty="0" smtClean="0"/>
              <a:t>: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3203232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xmlns:a14="http://schemas.microsoft.com/office/drawing/2010/main">
        <mc:Choice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1991360" y="699446"/>
            <a:ext cx="7784283" cy="5469374"/>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xmlns:a14="http://schemas.microsoft.com/office/drawing/2010/main">
        <mc:Choice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53</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Security Definitions</a:t>
            </a:r>
            <a:endParaRPr lang="zh-TW" altLang="en-US" dirty="0"/>
          </a:p>
        </p:txBody>
      </p:sp>
      <p:sp>
        <p:nvSpPr>
          <p:cNvPr id="5"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r>
              <a:rPr lang="en-US" altLang="zh-TW" b="1" dirty="0"/>
              <a:t>Environment</a:t>
            </a:r>
            <a:r>
              <a:rPr lang="en-US" altLang="zh-TW" dirty="0"/>
              <a:t>: Heterogeneous environment with DO, DU, and CSP participants.</a:t>
            </a:r>
          </a:p>
          <a:p>
            <a:pPr marL="457200" indent="-457200">
              <a:lnSpc>
                <a:spcPct val="250000"/>
              </a:lnSpc>
              <a:buFont typeface="+mj-lt"/>
              <a:buAutoNum type="arabicPeriod"/>
            </a:pPr>
            <a:r>
              <a:rPr lang="en-US" altLang="zh-TW" b="1" dirty="0"/>
              <a:t>DO, GDO, and DUA</a:t>
            </a:r>
            <a:r>
              <a:rPr lang="en-US" altLang="zh-TW" dirty="0"/>
              <a:t>: Always follow protocol, fully trustworthy.</a:t>
            </a:r>
          </a:p>
          <a:p>
            <a:pPr marL="457200" indent="-457200">
              <a:lnSpc>
                <a:spcPct val="250000"/>
              </a:lnSpc>
              <a:buFont typeface="+mj-lt"/>
              <a:buAutoNum type="arabicPeriod"/>
            </a:pPr>
            <a:r>
              <a:rPr lang="en-US" altLang="zh-TW" b="1" dirty="0"/>
              <a:t>CSP</a:t>
            </a:r>
            <a:r>
              <a:rPr lang="en-US" altLang="zh-TW" dirty="0"/>
              <a:t>: Semi-trusted, might misuse power for extra information.</a:t>
            </a:r>
          </a:p>
          <a:p>
            <a:pPr marL="457200" indent="-457200">
              <a:lnSpc>
                <a:spcPct val="250000"/>
              </a:lnSpc>
              <a:buFont typeface="+mj-lt"/>
              <a:buAutoNum type="arabicPeriod"/>
            </a:pPr>
            <a:r>
              <a:rPr lang="en-US" altLang="zh-TW" b="1" dirty="0"/>
              <a:t>DU</a:t>
            </a:r>
            <a:r>
              <a:rPr lang="en-US" altLang="zh-TW" dirty="0"/>
              <a:t>: Could attempt unauthorized data access or privilege manipulation.</a:t>
            </a: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187499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
        <p:nvSpPr>
          <p:cNvPr id="6"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dirty="0"/>
              <a:t>In our threat model, all entities involved are honest-but-curious.</a:t>
            </a:r>
          </a:p>
          <a:p>
            <a:pPr marL="457200" indent="-457200">
              <a:buFont typeface="+mj-lt"/>
              <a:buAutoNum type="arabicPeriod"/>
            </a:pPr>
            <a:r>
              <a:rPr lang="en-US" altLang="zh-TW" dirty="0"/>
              <a:t>CSP may attempt to extract sensitive information of the data owner from the re-encryption keys or make inferences on the plaintext file f.</a:t>
            </a:r>
          </a:p>
          <a:p>
            <a:pPr marL="457200" indent="-457200">
              <a:buFont typeface="+mj-lt"/>
              <a:buAutoNum type="arabicPeriod"/>
            </a:pPr>
            <a:r>
              <a:rPr lang="en-US" altLang="zh-TW" dirty="0"/>
              <a:t>DU or DUM may attempt to extract the re-encryption keys from the ACS to illicitly perform file re-encryption and decrypt the unauthorized plaintext file f.</a:t>
            </a:r>
          </a:p>
          <a:p>
            <a:pPr marL="457200" indent="-457200">
              <a:buFont typeface="+mj-lt"/>
              <a:buAutoNum type="arabicPeriod"/>
            </a:pPr>
            <a:r>
              <a:rPr lang="en-US" altLang="zh-TW" dirty="0"/>
              <a:t>DU or DUM may attempt to deceive CSP into re-encrypting the file f for them to decrypt the unauthorized plaintext file f</a:t>
            </a:r>
            <a:r>
              <a:rPr lang="en-US" altLang="zh-TW" dirty="0" smtClean="0"/>
              <a:t>.</a:t>
            </a:r>
          </a:p>
          <a:p>
            <a:pPr marL="0" indent="0">
              <a:buNone/>
            </a:pPr>
            <a:endParaRPr lang="en-US" altLang="zh-TW" dirty="0"/>
          </a:p>
          <a:p>
            <a:r>
              <a:rPr lang="zh-TW" altLang="en-US" dirty="0">
                <a:solidFill>
                  <a:srgbClr val="FF0000"/>
                </a:solidFill>
              </a:rPr>
              <a:t>Premise:</a:t>
            </a:r>
            <a:r>
              <a:rPr lang="en-US" altLang="zh-TW" dirty="0">
                <a:solidFill>
                  <a:srgbClr val="FF0000"/>
                </a:solidFill>
              </a:rPr>
              <a:t> </a:t>
            </a:r>
            <a:r>
              <a:rPr lang="en-US" altLang="zh-TW" dirty="0" smtClean="0"/>
              <a:t>CSP </a:t>
            </a:r>
            <a:r>
              <a:rPr lang="en-US" altLang="zh-TW" dirty="0"/>
              <a:t>cannot collude with DU or DUM.</a:t>
            </a:r>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mc:AlternateContent xmlns:mc="http://schemas.openxmlformats.org/markup-compatibility/2006">
        <mc:Choice xmlns:a14="http://schemas.microsoft.com/office/drawing/2010/main" Requires="a14">
          <p:sp>
            <p:nvSpPr>
              <p:cNvPr id="5" name="內容版面配置區 2"/>
              <p:cNvSpPr txBox="1">
                <a:spLocks/>
              </p:cNvSpPr>
              <p:nvPr/>
            </p:nvSpPr>
            <p:spPr>
              <a:xfrm>
                <a:off x="1097280" y="261898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 1 : </a:t>
                </a:r>
                <a:r>
                  <a:rPr lang="en-US" altLang="zh-TW" dirty="0"/>
                  <a:t>CSP's attack on the data owner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1</m:t>
                        </m:r>
                      </m:sub>
                    </m:sSub>
                  </m:oMath>
                </a14:m>
                <a:r>
                  <a:rPr lang="en-US" altLang="zh-TW" dirty="0" smtClean="0"/>
                  <a:t>)</a:t>
                </a:r>
                <a:endParaRPr lang="en-US" altLang="zh-TW" b="1" dirty="0" smtClean="0"/>
              </a:p>
              <a:p>
                <a:pPr>
                  <a:lnSpc>
                    <a:spcPct val="220000"/>
                  </a:lnSpc>
                  <a:buFont typeface="Arial" panose="020B0604020202020204" pitchFamily="34" charset="0"/>
                  <a:buChar char="•"/>
                </a:pPr>
                <a:r>
                  <a:rPr lang="en-US" altLang="zh-TW" dirty="0" smtClean="0"/>
                  <a:t> Case 2 : </a:t>
                </a:r>
                <a:r>
                  <a:rPr lang="en-US" altLang="zh-TW" dirty="0"/>
                  <a:t>DU or DUM's attack on the data owner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2</m:t>
                        </m:r>
                      </m:sub>
                    </m:sSub>
                  </m:oMath>
                </a14:m>
                <a:r>
                  <a:rPr lang="en-US" altLang="zh-TW" dirty="0" smtClean="0"/>
                  <a:t>)</a:t>
                </a:r>
              </a:p>
              <a:p>
                <a:pPr>
                  <a:lnSpc>
                    <a:spcPct val="220000"/>
                  </a:lnSpc>
                  <a:buFont typeface="Arial" panose="020B0604020202020204" pitchFamily="34" charset="0"/>
                  <a:buChar char="•"/>
                </a:pPr>
                <a:r>
                  <a:rPr lang="en-US" altLang="zh-TW" b="1" dirty="0" smtClean="0"/>
                  <a:t> </a:t>
                </a:r>
                <a:r>
                  <a:rPr lang="en-US" altLang="zh-TW" dirty="0" smtClean="0"/>
                  <a:t>Case 3 : </a:t>
                </a:r>
                <a:r>
                  <a:rPr lang="en-US" altLang="zh-TW" dirty="0"/>
                  <a:t>DU or DUM's attack on CSP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3</m:t>
                        </m:r>
                      </m:sub>
                    </m:sSub>
                  </m:oMath>
                </a14:m>
                <a:r>
                  <a:rPr lang="en-US" altLang="zh-TW" dirty="0" smtClean="0"/>
                  <a:t>)</a:t>
                </a:r>
                <a:endParaRPr lang="en-US" altLang="zh-TW" b="1" dirty="0" smtClean="0"/>
              </a:p>
            </p:txBody>
          </p:sp>
        </mc:Choice>
        <mc:Fallback>
          <p:sp>
            <p:nvSpPr>
              <p:cNvPr id="5" name="內容版面配置區 2"/>
              <p:cNvSpPr txBox="1">
                <a:spLocks noRot="1" noChangeAspect="1" noMove="1" noResize="1" noEditPoints="1" noAdjustHandles="1" noChangeArrowheads="1" noChangeShapeType="1" noTextEdit="1"/>
              </p:cNvSpPr>
              <p:nvPr/>
            </p:nvSpPr>
            <p:spPr>
              <a:xfrm>
                <a:off x="1097280" y="2618987"/>
                <a:ext cx="10058400" cy="4023360"/>
              </a:xfrm>
              <a:prstGeom prst="rect">
                <a:avLst/>
              </a:prstGeom>
              <a:blipFill>
                <a:blip r:embed="rId3"/>
                <a:stretch>
                  <a:fillRect l="-1455"/>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標題 1"/>
              <p:cNvSpPr>
                <a:spLocks noGrp="1"/>
              </p:cNvSpPr>
              <p:nvPr>
                <p:ph type="title"/>
              </p:nvPr>
            </p:nvSpPr>
            <p:spPr/>
            <p:txBody>
              <a:bodyPr>
                <a:normAutofit/>
              </a:bodyPr>
              <a:lstStyle/>
              <a:p>
                <a:r>
                  <a:rPr lang="en-US" altLang="zh-TW" sz="3200" dirty="0"/>
                  <a:t>Case 1: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1</m:t>
                        </m:r>
                      </m:sub>
                    </m:sSub>
                  </m:oMath>
                </a14:m>
                <a:r>
                  <a:rPr lang="zh-TW" altLang="en-US" sz="3200" dirty="0"/>
                  <a:t> </a:t>
                </a:r>
                <a:r>
                  <a:rPr lang="en-US" altLang="zh-TW" sz="3200" dirty="0"/>
                  <a:t>- </a:t>
                </a:r>
                <a:r>
                  <a:rPr lang="en-US" altLang="zh-TW" dirty="0" smtClean="0"/>
                  <a:t> </a:t>
                </a:r>
                <a:r>
                  <a:rPr lang="en-US" altLang="zh-TW" sz="3200" b="1" dirty="0">
                    <a:latin typeface="Times New Roman" panose="02020603050405020304" pitchFamily="18" charset="0"/>
                    <a:cs typeface="Times New Roman" panose="02020603050405020304" pitchFamily="18" charset="0"/>
                  </a:rPr>
                  <a:t>IND-CCA2</a:t>
                </a:r>
                <a:r>
                  <a:rPr lang="en-US" altLang="zh-TW" sz="3200" b="1"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MPRE</a:t>
                </a:r>
                <a:endParaRPr lang="zh-TW" altLang="en-US" sz="1800" dirty="0">
                  <a:latin typeface="Times New Roman" panose="02020603050405020304" pitchFamily="18" charset="0"/>
                  <a:cs typeface="Times New Roman" panose="02020603050405020304" pitchFamily="18" charset="0"/>
                </a:endParaRPr>
              </a:p>
            </p:txBody>
          </p:sp>
        </mc:Choice>
        <mc:Fallback>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092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i="1" dirty="0">
                            <a:latin typeface="Cambria Math" panose="02040503050406030204" pitchFamily="18" charset="0"/>
                          </a:rPr>
                          <m:t>1</m:t>
                        </m:r>
                      </m:sub>
                    </m:sSub>
                  </m:oMath>
                </a14:m>
                <a:r>
                  <a:rPr lang="en-US" altLang="zh-TW" dirty="0" smtClean="0"/>
                  <a:t>’s view: </a:t>
                </a:r>
                <a:endParaRPr lang="en-US" altLang="zh-TW" dirty="0"/>
              </a:p>
              <a:p>
                <a:pPr marL="0" indent="0">
                  <a:buNone/>
                </a:pPr>
                <a:r>
                  <a:rPr lang="en-US" altLang="zh-TW" sz="1800" dirty="0"/>
                  <a:t>	</a:t>
                </a:r>
                <a:endParaRPr lang="en-US" altLang="zh-TW" sz="1800" dirty="0" smtClean="0"/>
              </a:p>
              <a:p>
                <a:pPr marL="0" indent="0">
                  <a:buNone/>
                </a:pPr>
                <a:endParaRPr lang="en-US" altLang="zh-TW" sz="1800" dirty="0"/>
              </a:p>
              <a:p>
                <a:pPr marL="0" indent="0" algn="just">
                  <a:lnSpc>
                    <a:spcPct val="150000"/>
                  </a:lnSpc>
                  <a:buNone/>
                </a:pPr>
                <a:r>
                  <a:rPr lang="en-US" altLang="zh-TW" sz="1800" b="1" dirty="0" smtClean="0">
                    <a:latin typeface="Times New Roman" panose="02020603050405020304" pitchFamily="18" charset="0"/>
                    <a:cs typeface="Times New Roman" panose="02020603050405020304" pitchFamily="18" charset="0"/>
                  </a:rPr>
                  <a:t>Definition </a:t>
                </a:r>
                <a:r>
                  <a:rPr lang="en-US" altLang="zh-TW" sz="1800" b="1"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a:latin typeface="Times New Roman" panose="02020603050405020304" pitchFamily="18" charset="0"/>
                    <a:cs typeface="Times New Roman" panose="02020603050405020304" pitchFamily="18" charset="0"/>
                  </a:rPr>
                  <a:t>Security of </a:t>
                </a:r>
                <a:r>
                  <a:rPr lang="en-US" altLang="zh-TW" sz="1800" dirty="0" smtClean="0">
                    <a:latin typeface="Times New Roman" panose="02020603050405020304" pitchFamily="18" charset="0"/>
                    <a:cs typeface="Times New Roman" panose="02020603050405020304" pitchFamily="18" charset="0"/>
                  </a:rPr>
                  <a:t>MPRE)</a:t>
                </a:r>
                <a:endParaRPr lang="en-US" altLang="zh-TW" dirty="0" smtClean="0"/>
              </a:p>
              <a:p>
                <a:pPr marL="0" indent="0">
                  <a:buNone/>
                </a:pPr>
                <a:r>
                  <a:rPr lang="en-US" altLang="zh-TW" dirty="0" smtClean="0"/>
                  <a:t>	</a:t>
                </a:r>
                <a:r>
                  <a:rPr lang="en-US" altLang="zh-TW" sz="1800" dirty="0" smtClean="0"/>
                  <a:t>Based </a:t>
                </a:r>
                <a:r>
                  <a:rPr lang="en-US" altLang="zh-TW" sz="1800" dirty="0"/>
                  <a:t>on the work of </a:t>
                </a:r>
                <a:r>
                  <a:rPr lang="en-US" altLang="zh-TW" sz="1800" dirty="0" err="1"/>
                  <a:t>Cai</a:t>
                </a:r>
                <a:r>
                  <a:rPr lang="en-US" altLang="zh-TW" sz="1800" dirty="0"/>
                  <a:t> and Liu et al. on MPRE, the multi-use public key re-encryption </a:t>
                </a:r>
                <a:r>
                  <a:rPr lang="en-US" altLang="zh-TW" sz="1800" dirty="0" smtClean="0"/>
                  <a:t>(</a:t>
                </a:r>
                <a:r>
                  <a:rPr lang="en-US" altLang="zh-TW" sz="1800" dirty="0">
                    <a:latin typeface="Times New Roman" panose="02020603050405020304" pitchFamily="18" charset="0"/>
                    <a:cs typeface="Times New Roman" panose="02020603050405020304" pitchFamily="18" charset="0"/>
                  </a:rPr>
                  <a:t>MPRE</a:t>
                </a:r>
                <a:r>
                  <a:rPr lang="en-US" altLang="zh-TW" sz="1800" dirty="0" smtClean="0"/>
                  <a:t>) scheme </a:t>
                </a:r>
                <a:r>
                  <a:rPr lang="en-US" altLang="zh-TW" sz="1800" dirty="0"/>
                  <a:t>is </a:t>
                </a:r>
                <a:r>
                  <a:rPr lang="en-US" altLang="zh-TW" sz="1800" dirty="0" smtClean="0"/>
                  <a:t>	secure </a:t>
                </a:r>
                <a:r>
                  <a:rPr lang="en-US" altLang="zh-TW" sz="1800" dirty="0"/>
                  <a:t>under </a:t>
                </a:r>
                <a:r>
                  <a:rPr lang="en-US" altLang="zh-TW" sz="1800" dirty="0" smtClean="0"/>
                  <a:t>chosen </a:t>
                </a:r>
                <a:r>
                  <a:rPr lang="en-US" altLang="zh-TW" sz="1800" dirty="0" err="1"/>
                  <a:t>ciphertext</a:t>
                </a:r>
                <a:r>
                  <a:rPr lang="en-US" altLang="zh-TW" sz="1800" dirty="0"/>
                  <a:t> attack </a:t>
                </a:r>
                <a:r>
                  <a:rPr lang="en-US" altLang="zh-TW" sz="1800" dirty="0" smtClean="0"/>
                  <a:t>(</a:t>
                </a:r>
                <a:r>
                  <a:rPr lang="en-US" altLang="zh-TW" sz="1800" dirty="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smtClean="0"/>
                  <a:t>), </a:t>
                </a:r>
                <a:r>
                  <a:rPr lang="en-US" altLang="zh-TW" sz="1800" dirty="0"/>
                  <a:t>which means even if the attackers </a:t>
                </a:r>
                <a:r>
                  <a:rPr lang="en-US" altLang="zh-TW" sz="1800" dirty="0" smtClean="0"/>
                  <a:t>have </a:t>
                </a:r>
                <a:r>
                  <a:rPr lang="en-US" altLang="zh-TW" sz="1800" dirty="0"/>
                  <a:t>infinite </a:t>
                </a:r>
                <a:r>
                  <a:rPr lang="en-US" altLang="zh-TW" sz="1800" dirty="0" smtClean="0"/>
                  <a:t>	computational </a:t>
                </a:r>
                <a:r>
                  <a:rPr lang="en-US" altLang="zh-TW" sz="1800" dirty="0"/>
                  <a:t>power and time, </a:t>
                </a:r>
                <a:r>
                  <a:rPr lang="en-US" altLang="zh-TW" sz="1800" dirty="0" smtClean="0"/>
                  <a:t>they </a:t>
                </a:r>
                <a:r>
                  <a:rPr lang="en-US" altLang="zh-TW" sz="1800" dirty="0"/>
                  <a:t>cannot effectively distinguish between the </a:t>
                </a:r>
                <a:r>
                  <a:rPr lang="en-US" altLang="zh-TW" sz="1800" dirty="0" smtClean="0"/>
                  <a:t>re-encrypted texts 	generated </a:t>
                </a:r>
                <a:r>
                  <a:rPr lang="en-US" altLang="zh-TW" sz="1800" dirty="0"/>
                  <a:t>from two different plaintexts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0</m:t>
                        </m:r>
                      </m:sub>
                    </m:sSub>
                  </m:oMath>
                </a14:m>
                <a:r>
                  <a:rPr lang="en-US" altLang="zh-TW" sz="1800" dirty="0"/>
                  <a:t>and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1</m:t>
                        </m:r>
                      </m:sub>
                    </m:sSub>
                  </m:oMath>
                </a14:m>
                <a:r>
                  <a:rPr lang="en-US" altLang="zh-TW" sz="1800" dirty="0"/>
                  <a:t>. </a:t>
                </a:r>
                <a:endParaRPr lang="en-US" altLang="zh-TW" sz="1800" dirty="0" smtClean="0"/>
              </a:p>
              <a:p>
                <a:pPr marL="0" indent="0">
                  <a:lnSpc>
                    <a:spcPct val="200000"/>
                  </a:lnSpc>
                  <a:buNone/>
                </a:pPr>
                <a:r>
                  <a:rPr lang="en-US" altLang="zh-TW" sz="1800" dirty="0" smtClean="0"/>
                  <a:t>	In </a:t>
                </a:r>
                <a:r>
                  <a:rPr lang="en-US" altLang="zh-TW" sz="1800" dirty="0"/>
                  <a:t>other words:</a:t>
                </a:r>
                <a:r>
                  <a:rPr lang="en-US" altLang="zh-TW" dirty="0" smtClean="0"/>
                  <a:t/>
                </a:r>
                <a:br>
                  <a:rPr lang="en-US" altLang="zh-TW" dirty="0" smtClean="0"/>
                </a:br>
                <a:endParaRPr lang="en-US" altLang="zh-TW" dirty="0"/>
              </a:p>
            </p:txBody>
          </p:sp>
        </mc:Choice>
        <mc:Fallback>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099" r="-78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pic>
        <p:nvPicPr>
          <p:cNvPr id="6" name="圖片 5"/>
          <p:cNvPicPr>
            <a:picLocks noChangeAspect="1"/>
          </p:cNvPicPr>
          <p:nvPr/>
        </p:nvPicPr>
        <p:blipFill>
          <a:blip r:embed="rId5"/>
          <a:stretch>
            <a:fillRect/>
          </a:stretch>
        </p:blipFill>
        <p:spPr>
          <a:xfrm>
            <a:off x="3695700" y="5629275"/>
            <a:ext cx="6390373" cy="438149"/>
          </a:xfrm>
          <a:prstGeom prst="rect">
            <a:avLst/>
          </a:prstGeom>
        </p:spPr>
      </p:pic>
      <p:sp>
        <p:nvSpPr>
          <p:cNvPr id="8" name="矩形 7"/>
          <p:cNvSpPr/>
          <p:nvPr/>
        </p:nvSpPr>
        <p:spPr>
          <a:xfrm>
            <a:off x="2905126" y="1841652"/>
            <a:ext cx="5229224"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2990653" y="1948575"/>
            <a:ext cx="5029393"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944682" y="3268912"/>
            <a:ext cx="10953948" cy="2957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12" name="圖片 11"/>
          <p:cNvPicPr>
            <a:picLocks noChangeAspect="1"/>
          </p:cNvPicPr>
          <p:nvPr/>
        </p:nvPicPr>
        <p:blipFill>
          <a:blip r:embed="rId6"/>
          <a:stretch>
            <a:fillRect/>
          </a:stretch>
        </p:blipFill>
        <p:spPr>
          <a:xfrm>
            <a:off x="3019325" y="2047875"/>
            <a:ext cx="4972047" cy="828675"/>
          </a:xfrm>
          <a:prstGeom prst="rect">
            <a:avLst/>
          </a:prstGeom>
        </p:spPr>
      </p:pic>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標題 1"/>
              <p:cNvSpPr>
                <a:spLocks noGrp="1"/>
              </p:cNvSpPr>
              <p:nvPr>
                <p:ph type="title"/>
              </p:nvPr>
            </p:nvSpPr>
            <p:spPr/>
            <p:txBody>
              <a:bodyPr>
                <a:normAutofit/>
              </a:bodyPr>
              <a:lstStyle/>
              <a:p>
                <a:r>
                  <a:rPr lang="en-US" altLang="zh-TW" sz="3200" dirty="0"/>
                  <a:t>Case 2: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2</m:t>
                        </m:r>
                      </m:sub>
                    </m:sSub>
                  </m:oMath>
                </a14:m>
                <a:r>
                  <a:rPr lang="en-US" altLang="zh-TW"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OTP</a:t>
                </a:r>
                <a:endParaRPr lang="zh-TW" altLang="en-US" sz="2000" dirty="0">
                  <a:latin typeface="Times New Roman" panose="02020603050405020304" pitchFamily="18" charset="0"/>
                  <a:cs typeface="Times New Roman" panose="02020603050405020304" pitchFamily="18" charset="0"/>
                </a:endParaRPr>
              </a:p>
            </p:txBody>
          </p:sp>
        </mc:Choice>
        <mc:Fallback>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2310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900" i="1" dirty="0" smtClean="0">
                            <a:latin typeface="Cambria Math" panose="02040503050406030204" pitchFamily="18" charset="0"/>
                          </a:rPr>
                        </m:ctrlPr>
                      </m:sSubPr>
                      <m:e>
                        <m:r>
                          <a:rPr lang="zh-TW" altLang="en-US" sz="2900" i="1" dirty="0">
                            <a:latin typeface="Cambria Math" panose="02040503050406030204" pitchFamily="18" charset="0"/>
                          </a:rPr>
                          <m:t>𝒜</m:t>
                        </m:r>
                      </m:e>
                      <m:sub>
                        <m:r>
                          <a:rPr lang="en-US" altLang="zh-TW" sz="2900" b="0" i="1" dirty="0" smtClean="0">
                            <a:latin typeface="Cambria Math" panose="02040503050406030204" pitchFamily="18" charset="0"/>
                          </a:rPr>
                          <m:t>2</m:t>
                        </m:r>
                      </m:sub>
                    </m:sSub>
                  </m:oMath>
                </a14:m>
                <a:r>
                  <a:rPr lang="en-US" altLang="zh-TW" sz="2900" dirty="0"/>
                  <a:t>’s view: </a:t>
                </a:r>
                <a:endParaRPr lang="en-US" altLang="zh-TW" sz="2900" dirty="0"/>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dirty="0" smtClean="0"/>
              </a:p>
              <a:p>
                <a:pPr marL="0" indent="0">
                  <a:lnSpc>
                    <a:spcPct val="150000"/>
                  </a:lnSpc>
                  <a:buNone/>
                </a:pPr>
                <a:r>
                  <a:rPr lang="en-US" altLang="zh-TW" sz="2600" b="1" dirty="0" smtClean="0">
                    <a:latin typeface="Times New Roman" panose="02020603050405020304" pitchFamily="18" charset="0"/>
                    <a:cs typeface="Times New Roman" panose="02020603050405020304" pitchFamily="18" charset="0"/>
                  </a:rPr>
                  <a:t>Definition </a:t>
                </a:r>
                <a:r>
                  <a:rPr lang="en-US" altLang="zh-TW" sz="2600" b="1" dirty="0">
                    <a:latin typeface="Times New Roman" panose="02020603050405020304" pitchFamily="18" charset="0"/>
                    <a:cs typeface="Times New Roman" panose="02020603050405020304" pitchFamily="18" charset="0"/>
                  </a:rPr>
                  <a:t>2</a:t>
                </a: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(Perfect Secrecy of One-Time Pad)</a:t>
                </a:r>
              </a:p>
              <a:p>
                <a:pPr marL="0" indent="0">
                  <a:lnSpc>
                    <a:spcPct val="150000"/>
                  </a:lnSpc>
                  <a:buNone/>
                </a:pPr>
                <a:r>
                  <a:rPr lang="en-US" altLang="zh-TW" sz="2300" dirty="0" smtClean="0"/>
                  <a:t>  The </a:t>
                </a:r>
                <a:r>
                  <a:rPr lang="en-US" altLang="zh-TW" sz="2300" dirty="0"/>
                  <a:t>one-time pad (OTP) is said to be theoretically secure and offers perfect secrecy if the following conditions are met:</a:t>
                </a:r>
              </a:p>
              <a:p>
                <a:pPr marL="457200" indent="-457200">
                  <a:buFont typeface="+mj-lt"/>
                  <a:buAutoNum type="arabicPeriod"/>
                </a:pPr>
                <a:r>
                  <a:rPr lang="en-US" altLang="zh-TW" sz="2300" dirty="0"/>
                  <a:t>The length of the key is at least as long as the plaintext.</a:t>
                </a:r>
              </a:p>
              <a:p>
                <a:pPr marL="457200" indent="-457200">
                  <a:buFont typeface="+mj-lt"/>
                  <a:buAutoNum type="arabicPeriod"/>
                </a:pPr>
                <a:r>
                  <a:rPr lang="en-US" altLang="zh-TW" sz="2300" dirty="0"/>
                  <a:t>The key must be truly random and uniformly distributed.</a:t>
                </a:r>
              </a:p>
              <a:p>
                <a:pPr marL="457200" indent="-457200">
                  <a:buFont typeface="+mj-lt"/>
                  <a:buAutoNum type="arabicPeriod"/>
                </a:pPr>
                <a:r>
                  <a:rPr lang="en-US" altLang="zh-TW" sz="2300" dirty="0"/>
                  <a:t>The key cannot be reused throughout the process.</a:t>
                </a:r>
              </a:p>
              <a:p>
                <a:pPr marL="457200" indent="-457200">
                  <a:buFont typeface="+mj-lt"/>
                  <a:buAutoNum type="arabicPeriod"/>
                </a:pPr>
                <a:r>
                  <a:rPr lang="en-US" altLang="zh-TW" sz="2300" dirty="0"/>
                  <a:t>The key must be kept completely private.</a:t>
                </a:r>
              </a:p>
              <a:p>
                <a:r>
                  <a:rPr lang="en-US" altLang="zh-TW" sz="1800" dirty="0"/>
                  <a:t/>
                </a:r>
                <a:br>
                  <a:rPr lang="en-US" altLang="zh-TW" sz="1800" dirty="0"/>
                </a:br>
                <a:endParaRPr lang="en-US" altLang="zh-TW" sz="1700" b="1" dirty="0"/>
              </a:p>
            </p:txBody>
          </p:sp>
        </mc:Choice>
        <mc:Fallback>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59</a:t>
            </a:fld>
            <a:endParaRPr lang="zh-TW" altLang="en-US"/>
          </a:p>
        </p:txBody>
      </p:sp>
      <p:sp>
        <p:nvSpPr>
          <p:cNvPr id="6" name="矩形 5"/>
          <p:cNvSpPr/>
          <p:nvPr/>
        </p:nvSpPr>
        <p:spPr>
          <a:xfrm>
            <a:off x="860515" y="3287506"/>
            <a:ext cx="10351968" cy="2521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4" name="圖片 3"/>
          <p:cNvPicPr>
            <a:picLocks noChangeAspect="1"/>
          </p:cNvPicPr>
          <p:nvPr/>
        </p:nvPicPr>
        <p:blipFill>
          <a:blip r:embed="rId5"/>
          <a:stretch>
            <a:fillRect/>
          </a:stretch>
        </p:blipFill>
        <p:spPr>
          <a:xfrm>
            <a:off x="3716433" y="2053389"/>
            <a:ext cx="1369917" cy="841756"/>
          </a:xfrm>
          <a:prstGeom prst="rect">
            <a:avLst/>
          </a:prstGeom>
        </p:spPr>
      </p:pic>
      <p:sp>
        <p:nvSpPr>
          <p:cNvPr id="7" name="矩形 6"/>
          <p:cNvSpPr/>
          <p:nvPr/>
        </p:nvSpPr>
        <p:spPr>
          <a:xfrm>
            <a:off x="3716434" y="2053389"/>
            <a:ext cx="1436592" cy="8948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p:cNvSpPr/>
          <p:nvPr/>
        </p:nvSpPr>
        <p:spPr>
          <a:xfrm>
            <a:off x="3765985" y="2128561"/>
            <a:ext cx="1320365" cy="7607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solidFill>
                  <a:srgbClr val="FF0000"/>
                </a:solidFill>
              </a:rPr>
              <a:t> Privacy and trust issues in </a:t>
            </a:r>
            <a:r>
              <a:rPr lang="en-US" altLang="zh-TW" dirty="0" err="1" smtClean="0">
                <a:solidFill>
                  <a:srgbClr val="FF0000"/>
                </a:solidFill>
              </a:rPr>
              <a:t>IoT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7550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75" y="3145957"/>
            <a:ext cx="3686175" cy="296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標題 1"/>
              <p:cNvSpPr>
                <a:spLocks noGrp="1"/>
              </p:cNvSpPr>
              <p:nvPr>
                <p:ph type="title"/>
              </p:nvPr>
            </p:nvSpPr>
            <p:spPr/>
            <p:txBody>
              <a:bodyPr>
                <a:normAutofit/>
              </a:bodyPr>
              <a:lstStyle/>
              <a:p>
                <a:r>
                  <a:rPr lang="en-US" altLang="zh-TW" sz="3200" dirty="0"/>
                  <a:t>Case 3: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3</m:t>
                        </m:r>
                      </m:sub>
                    </m:sSub>
                  </m:oMath>
                </a14:m>
                <a:r>
                  <a:rPr lang="zh-TW" altLang="en-US" sz="3200" dirty="0"/>
                  <a:t> </a:t>
                </a:r>
                <a:r>
                  <a:rPr lang="en-US" altLang="zh-TW" sz="3200" dirty="0"/>
                  <a:t>-  </a:t>
                </a:r>
                <a:r>
                  <a:rPr lang="en-US" altLang="zh-TW" sz="3200" dirty="0">
                    <a:latin typeface="Times New Roman" panose="02020603050405020304" pitchFamily="18" charset="0"/>
                    <a:cs typeface="Times New Roman" panose="02020603050405020304" pitchFamily="18" charset="0"/>
                  </a:rPr>
                  <a:t>CCA</a:t>
                </a:r>
                <a:r>
                  <a:rPr lang="en-US" altLang="zh-TW" sz="3200" dirty="0"/>
                  <a:t> Security of </a:t>
                </a:r>
                <a:r>
                  <a:rPr lang="en-US" altLang="zh-TW" sz="3200" dirty="0">
                    <a:latin typeface="Times New Roman" panose="02020603050405020304" pitchFamily="18" charset="0"/>
                    <a:cs typeface="Times New Roman" panose="02020603050405020304" pitchFamily="18" charset="0"/>
                  </a:rPr>
                  <a:t>PKE</a:t>
                </a:r>
                <a:endParaRPr lang="zh-TW" altLang="en-US" sz="1800" dirty="0">
                  <a:latin typeface="Times New Roman" panose="02020603050405020304" pitchFamily="18" charset="0"/>
                  <a:cs typeface="Times New Roman" panose="02020603050405020304" pitchFamily="18" charset="0"/>
                </a:endParaRPr>
              </a:p>
            </p:txBody>
          </p:sp>
        </mc:Choice>
        <mc:Fallback>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428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600" i="1" dirty="0" smtClean="0">
                            <a:latin typeface="Cambria Math" panose="02040503050406030204" pitchFamily="18" charset="0"/>
                          </a:rPr>
                        </m:ctrlPr>
                      </m:sSubPr>
                      <m:e>
                        <m:r>
                          <a:rPr lang="zh-TW" altLang="en-US" sz="2600" i="1" dirty="0">
                            <a:latin typeface="Cambria Math" panose="02040503050406030204" pitchFamily="18" charset="0"/>
                          </a:rPr>
                          <m:t>𝒜</m:t>
                        </m:r>
                      </m:e>
                      <m:sub>
                        <m:r>
                          <a:rPr lang="en-US" altLang="zh-TW" sz="2600" b="0" i="1" dirty="0" smtClean="0">
                            <a:latin typeface="Cambria Math" panose="02040503050406030204" pitchFamily="18" charset="0"/>
                          </a:rPr>
                          <m:t>3</m:t>
                        </m:r>
                      </m:sub>
                    </m:sSub>
                  </m:oMath>
                </a14:m>
                <a:r>
                  <a:rPr lang="en-US" altLang="zh-TW" sz="26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300" b="1" dirty="0" smtClean="0">
                    <a:latin typeface="Times New Roman" panose="02020603050405020304" pitchFamily="18" charset="0"/>
                    <a:cs typeface="Times New Roman" panose="02020603050405020304" pitchFamily="18" charset="0"/>
                  </a:rPr>
                  <a:t>Definition 3</a:t>
                </a:r>
                <a:r>
                  <a:rPr lang="en-US" altLang="zh-TW" sz="2300" dirty="0" smtClean="0">
                    <a:latin typeface="Times New Roman" panose="02020603050405020304" pitchFamily="18" charset="0"/>
                    <a:cs typeface="Times New Roman" panose="02020603050405020304" pitchFamily="18" charset="0"/>
                  </a:rPr>
                  <a:t>(CCA-security of PKE)</a:t>
                </a:r>
                <a:r>
                  <a:rPr lang="en-US" altLang="zh-TW" sz="2300" dirty="0" smtClean="0"/>
                  <a:t>:</a:t>
                </a:r>
                <a:endParaRPr lang="en-US" altLang="zh-TW" sz="2300" dirty="0" smtClean="0"/>
              </a:p>
              <a:p>
                <a:pPr marL="0" indent="0">
                  <a:lnSpc>
                    <a:spcPct val="150000"/>
                  </a:lnSpc>
                  <a:buNone/>
                </a:pPr>
                <a:r>
                  <a:rPr lang="en-US" altLang="zh-TW" sz="1900" dirty="0" smtClean="0"/>
                  <a:t>	</a:t>
                </a:r>
                <a:r>
                  <a:rPr lang="en-US" altLang="zh-TW" sz="2100" dirty="0" smtClean="0"/>
                  <a:t>The </a:t>
                </a:r>
                <a:r>
                  <a:rPr lang="en-US" altLang="zh-TW" sz="2100" dirty="0"/>
                  <a:t>public key encryption scheme </a:t>
                </a:r>
                <a:r>
                  <a:rPr lang="en-US" altLang="zh-TW" sz="2100" dirty="0">
                    <a:latin typeface="Times New Roman" panose="02020603050405020304" pitchFamily="18" charset="0"/>
                    <a:cs typeface="Times New Roman" panose="02020603050405020304" pitchFamily="18" charset="0"/>
                  </a:rPr>
                  <a:t>PKE </a:t>
                </a:r>
                <a:r>
                  <a:rPr lang="en-US" altLang="zh-TW" sz="2100" dirty="0"/>
                  <a:t>is secure under chosen </a:t>
                </a:r>
                <a:r>
                  <a:rPr lang="en-US" altLang="zh-TW" sz="2100" dirty="0" err="1"/>
                  <a:t>ciphertext</a:t>
                </a:r>
                <a:r>
                  <a:rPr lang="en-US" altLang="zh-TW" sz="2100" dirty="0"/>
                  <a:t> attack (</a:t>
                </a:r>
                <a:r>
                  <a:rPr lang="en-US" altLang="zh-TW" sz="2100" dirty="0">
                    <a:latin typeface="Times New Roman" panose="02020603050405020304" pitchFamily="18" charset="0"/>
                    <a:cs typeface="Times New Roman" panose="02020603050405020304" pitchFamily="18" charset="0"/>
                  </a:rPr>
                  <a:t>CCA</a:t>
                </a:r>
                <a:r>
                  <a:rPr lang="en-US" altLang="zh-TW" sz="2100" dirty="0"/>
                  <a:t>), that is, for all probabilistic </a:t>
                </a:r>
                <a:r>
                  <a:rPr lang="en-US" altLang="zh-TW" sz="2100" dirty="0" smtClean="0"/>
                  <a:t>	polynomial-time </a:t>
                </a:r>
                <a:r>
                  <a:rPr lang="en-US" altLang="zh-TW" sz="2100" dirty="0"/>
                  <a:t>adversaries </a:t>
                </a:r>
                <a:r>
                  <a:rPr lang="zh-TW" altLang="en-US" sz="2100" dirty="0"/>
                  <a:t>𝒜</a:t>
                </a:r>
                <a:r>
                  <a:rPr lang="en-US" altLang="zh-TW" sz="2100" dirty="0"/>
                  <a:t>, their probability of distinguishing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0</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 and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1</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is negligible. </a:t>
                </a:r>
                <a:endParaRPr lang="en-US" altLang="zh-TW" sz="2100" dirty="0" smtClean="0"/>
              </a:p>
              <a:p>
                <a:pPr marL="0" indent="0">
                  <a:lnSpc>
                    <a:spcPct val="270000"/>
                  </a:lnSpc>
                  <a:buNone/>
                </a:pPr>
                <a:r>
                  <a:rPr lang="en-US" altLang="zh-TW" sz="2100" dirty="0" smtClean="0"/>
                  <a:t>	That </a:t>
                </a:r>
                <a:r>
                  <a:rPr lang="en-US" altLang="zh-TW" sz="2100" dirty="0"/>
                  <a:t>is</a:t>
                </a:r>
                <a:r>
                  <a:rPr lang="en-US" altLang="zh-TW" sz="2100" dirty="0" smtClean="0"/>
                  <a:t>:</a:t>
                </a:r>
              </a:p>
              <a:p>
                <a:pPr marL="0" indent="0">
                  <a:lnSpc>
                    <a:spcPct val="150000"/>
                  </a:lnSpc>
                  <a:buNone/>
                </a:pPr>
                <a:r>
                  <a:rPr lang="en-US" altLang="zh-TW" sz="1800" dirty="0"/>
                  <a:t/>
                </a:r>
                <a:br>
                  <a:rPr lang="en-US" altLang="zh-TW" sz="1800" dirty="0"/>
                </a:br>
                <a:endParaRPr lang="en-US" altLang="zh-TW" sz="1700" b="1" dirty="0"/>
              </a:p>
            </p:txBody>
          </p:sp>
        </mc:Choice>
        <mc:Fallback>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60</a:t>
            </a:fld>
            <a:endParaRPr lang="zh-TW" altLang="en-US"/>
          </a:p>
        </p:txBody>
      </p:sp>
      <p:pic>
        <p:nvPicPr>
          <p:cNvPr id="6" name="圖片 5"/>
          <p:cNvPicPr>
            <a:picLocks noChangeAspect="1"/>
          </p:cNvPicPr>
          <p:nvPr/>
        </p:nvPicPr>
        <p:blipFill>
          <a:blip r:embed="rId5"/>
          <a:stretch>
            <a:fillRect/>
          </a:stretch>
        </p:blipFill>
        <p:spPr>
          <a:xfrm>
            <a:off x="3754308" y="2138294"/>
            <a:ext cx="5551617" cy="850918"/>
          </a:xfrm>
          <a:prstGeom prst="rect">
            <a:avLst/>
          </a:prstGeom>
        </p:spPr>
      </p:pic>
      <p:pic>
        <p:nvPicPr>
          <p:cNvPr id="8" name="圖片 7"/>
          <p:cNvPicPr>
            <a:picLocks noChangeAspect="1"/>
          </p:cNvPicPr>
          <p:nvPr/>
        </p:nvPicPr>
        <p:blipFill>
          <a:blip r:embed="rId6"/>
          <a:stretch>
            <a:fillRect/>
          </a:stretch>
        </p:blipFill>
        <p:spPr>
          <a:xfrm>
            <a:off x="4600333" y="5612727"/>
            <a:ext cx="3467584" cy="381053"/>
          </a:xfrm>
          <a:prstGeom prst="rect">
            <a:avLst/>
          </a:prstGeom>
        </p:spPr>
      </p:pic>
      <p:sp>
        <p:nvSpPr>
          <p:cNvPr id="9" name="矩形 8"/>
          <p:cNvSpPr/>
          <p:nvPr/>
        </p:nvSpPr>
        <p:spPr>
          <a:xfrm>
            <a:off x="3545967" y="1962150"/>
            <a:ext cx="5912362"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3657600" y="2069073"/>
            <a:ext cx="5686425"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p:cNvSpPr/>
          <p:nvPr/>
        </p:nvSpPr>
        <p:spPr>
          <a:xfrm>
            <a:off x="944682" y="3320644"/>
            <a:ext cx="10953948" cy="2905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4083" y="252313"/>
            <a:ext cx="10058400" cy="1450757"/>
          </a:xfrm>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28725" y="2163665"/>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800" b="1" dirty="0" smtClean="0"/>
              <a:t>Data </a:t>
            </a:r>
            <a:r>
              <a:rPr lang="en-US" altLang="zh-TW" sz="1800" b="1" dirty="0"/>
              <a:t>Confidentiality</a:t>
            </a:r>
            <a:r>
              <a:rPr lang="en-US" altLang="zh-TW" sz="1600" dirty="0"/>
              <a:t>:</a:t>
            </a:r>
          </a:p>
          <a:p>
            <a:pPr marL="0" indent="0">
              <a:lnSpc>
                <a:spcPct val="100000"/>
              </a:lnSpc>
              <a:buNone/>
            </a:pPr>
            <a:r>
              <a:rPr lang="en-US" altLang="zh-TW" sz="1200" dirty="0" smtClean="0"/>
              <a:t>	</a:t>
            </a: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Case 1</a:t>
            </a:r>
            <a:r>
              <a:rPr lang="en-US" altLang="zh-TW" sz="1400" b="1" dirty="0" smtClean="0"/>
              <a:t> </a:t>
            </a:r>
            <a:r>
              <a:rPr lang="en-US" altLang="zh-TW" sz="1400" dirty="0" smtClean="0"/>
              <a:t>to </a:t>
            </a:r>
            <a:r>
              <a:rPr lang="en-US" altLang="zh-TW" sz="1400" b="1" dirty="0" smtClean="0">
                <a:latin typeface="Times New Roman" panose="02020603050405020304" pitchFamily="18" charset="0"/>
                <a:cs typeface="Times New Roman" panose="02020603050405020304" pitchFamily="18" charset="0"/>
              </a:rPr>
              <a:t>Case3</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we proved above.</a:t>
            </a:r>
          </a:p>
          <a:p>
            <a:pPr>
              <a:lnSpc>
                <a:spcPct val="100000"/>
              </a:lnSpc>
              <a:buFont typeface="Arial" panose="020B0604020202020204" pitchFamily="34" charset="0"/>
              <a:buChar char="•"/>
            </a:pPr>
            <a:r>
              <a:rPr lang="en-US" altLang="zh-TW" sz="1800" b="1" dirty="0" smtClean="0"/>
              <a:t>Permissions Integrity</a:t>
            </a:r>
            <a:r>
              <a:rPr lang="en-US" altLang="zh-TW" sz="1600" dirty="0" smtClean="0"/>
              <a:t>:</a:t>
            </a:r>
          </a:p>
          <a:p>
            <a:pPr marL="0" indent="0">
              <a:lnSpc>
                <a:spcPct val="100000"/>
              </a:lnSpc>
              <a:buNone/>
            </a:pPr>
            <a:r>
              <a:rPr lang="en-US" altLang="zh-TW" sz="1200" dirty="0" smtClean="0"/>
              <a:t>	</a:t>
            </a: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IPFS</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err="1" smtClean="0"/>
              <a:t>IoT</a:t>
            </a:r>
            <a:r>
              <a:rPr lang="en-US" altLang="zh-TW" sz="1800" b="1" dirty="0" smtClean="0"/>
              <a:t> </a:t>
            </a:r>
            <a:r>
              <a:rPr lang="en-US" altLang="zh-TW" sz="1800" b="1" dirty="0"/>
              <a:t>Data Integrity</a:t>
            </a:r>
            <a:r>
              <a:rPr lang="en-US" altLang="zh-TW" sz="1600" dirty="0"/>
              <a:t>:</a:t>
            </a:r>
          </a:p>
          <a:p>
            <a:pPr marL="0" indent="0">
              <a:lnSpc>
                <a:spcPct val="100000"/>
              </a:lnSpc>
              <a:buNone/>
            </a:pPr>
            <a:r>
              <a:rPr lang="en-US" altLang="zh-TW" sz="1200" dirty="0" smtClean="0"/>
              <a:t>	</a:t>
            </a: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smtClean="0"/>
              <a:t>Authentication</a:t>
            </a:r>
            <a:r>
              <a:rPr lang="en-US" altLang="zh-TW" sz="1600" dirty="0"/>
              <a:t>:</a:t>
            </a:r>
          </a:p>
          <a:p>
            <a:pPr marL="0" indent="0">
              <a:lnSpc>
                <a:spcPct val="100000"/>
              </a:lnSpc>
              <a:buNone/>
            </a:pPr>
            <a:r>
              <a:rPr lang="en-US" altLang="zh-TW" sz="1200" dirty="0" smtClean="0"/>
              <a:t>	</a:t>
            </a: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IOTA </a:t>
            </a:r>
            <a:r>
              <a:rPr lang="en-US" altLang="zh-TW" sz="1400" b="1" dirty="0" smtClean="0">
                <a:latin typeface="Times New Roman" panose="02020603050405020304" pitchFamily="18" charset="0"/>
                <a:cs typeface="Times New Roman" panose="02020603050405020304" pitchFamily="18" charset="0"/>
              </a:rPr>
              <a:t>Tangle</a:t>
            </a:r>
            <a:r>
              <a:rPr lang="en-US" altLang="zh-TW" sz="1400" dirty="0" smtClean="0"/>
              <a:t>.</a:t>
            </a:r>
          </a:p>
          <a:p>
            <a:pPr>
              <a:lnSpc>
                <a:spcPct val="100000"/>
              </a:lnSpc>
              <a:buFont typeface="Arial" panose="020B0604020202020204" pitchFamily="34" charset="0"/>
              <a:buChar char="•"/>
            </a:pPr>
            <a:r>
              <a:rPr lang="en-US" altLang="zh-TW" sz="1800" b="1" dirty="0" smtClean="0"/>
              <a:t>Non-Reputation</a:t>
            </a:r>
            <a:r>
              <a:rPr lang="en-US" altLang="zh-TW" sz="1600" dirty="0" smtClean="0"/>
              <a:t>:</a:t>
            </a:r>
          </a:p>
          <a:p>
            <a:pPr marL="0" indent="0">
              <a:lnSpc>
                <a:spcPct val="100000"/>
              </a:lnSpc>
              <a:buNone/>
            </a:pPr>
            <a:r>
              <a:rPr lang="en-US" altLang="zh-TW" sz="1200" dirty="0" smtClean="0"/>
              <a:t>	</a:t>
            </a: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i="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62</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859373629"/>
              </p:ext>
            </p:extLst>
          </p:nvPr>
        </p:nvGraphicFramePr>
        <p:xfrm>
          <a:off x="2175272" y="1846266"/>
          <a:ext cx="7901782" cy="4022718"/>
        </p:xfrm>
        <a:graphic>
          <a:graphicData uri="http://schemas.openxmlformats.org/drawingml/2006/table">
            <a:tbl>
              <a:tblPr>
                <a:tableStyleId>{3C2FFA5D-87B4-456A-9821-1D502468CF0F}</a:tableStyleId>
              </a:tblPr>
              <a:tblGrid>
                <a:gridCol w="3950891">
                  <a:extLst>
                    <a:ext uri="{9D8B030D-6E8A-4147-A177-3AD203B41FA5}">
                      <a16:colId xmlns:a16="http://schemas.microsoft.com/office/drawing/2014/main" val="3331811603"/>
                    </a:ext>
                  </a:extLst>
                </a:gridCol>
                <a:gridCol w="3950891">
                  <a:extLst>
                    <a:ext uri="{9D8B030D-6E8A-4147-A177-3AD203B41FA5}">
                      <a16:colId xmlns:a16="http://schemas.microsoft.com/office/drawing/2014/main" val="3410266734"/>
                    </a:ext>
                  </a:extLst>
                </a:gridCol>
              </a:tblGrid>
              <a:tr h="287337">
                <a:tc>
                  <a:txBody>
                    <a:bodyPr/>
                    <a:lstStyle/>
                    <a:p>
                      <a:r>
                        <a:rPr lang="en-US" sz="1400" dirty="0"/>
                        <a:t>Specification</a:t>
                      </a:r>
                    </a:p>
                  </a:txBody>
                  <a:tcPr marL="71834" marR="71834" marT="35917" marB="35917" anchor="ctr">
                    <a:solidFill>
                      <a:schemeClr val="accent5"/>
                    </a:solidFill>
                  </a:tcPr>
                </a:tc>
                <a:tc>
                  <a:txBody>
                    <a:bodyPr/>
                    <a:lstStyle/>
                    <a:p>
                      <a:r>
                        <a:rPr lang="en-US" sz="1400" dirty="0"/>
                        <a:t>Detail</a:t>
                      </a:r>
                    </a:p>
                  </a:txBody>
                  <a:tcPr marL="71834" marR="71834" marT="35917" marB="35917" anchor="ctr">
                    <a:solidFill>
                      <a:schemeClr val="accent5"/>
                    </a:solidFill>
                  </a:tcPr>
                </a:tc>
                <a:extLst>
                  <a:ext uri="{0D108BD9-81ED-4DB2-BD59-A6C34878D82A}">
                    <a16:rowId xmlns:a16="http://schemas.microsoft.com/office/drawing/2014/main" val="3619555135"/>
                  </a:ext>
                </a:extLst>
              </a:tr>
              <a:tr h="287337">
                <a:tc>
                  <a:txBody>
                    <a:bodyPr/>
                    <a:lstStyle/>
                    <a:p>
                      <a:r>
                        <a:rPr lang="en-US" sz="1400"/>
                        <a:t>CPU</a:t>
                      </a:r>
                    </a:p>
                  </a:txBody>
                  <a:tcPr marL="71834" marR="71834" marT="35917" marB="35917" anchor="ctr">
                    <a:solidFill>
                      <a:schemeClr val="bg1">
                        <a:lumMod val="85000"/>
                      </a:schemeClr>
                    </a:solidFill>
                  </a:tcPr>
                </a:tc>
                <a:tc>
                  <a:txBody>
                    <a:bodyPr/>
                    <a:lstStyle/>
                    <a:p>
                      <a:r>
                        <a:rPr lang="pt-BR" sz="1400"/>
                        <a:t>Intel(R) Xeon(R) Platinum 8272CL @ 2.60GHz</a:t>
                      </a:r>
                    </a:p>
                  </a:txBody>
                  <a:tcPr marL="71834" marR="71834" marT="35917" marB="35917" anchor="ctr">
                    <a:solidFill>
                      <a:schemeClr val="bg1">
                        <a:lumMod val="85000"/>
                      </a:schemeClr>
                    </a:solidFill>
                  </a:tcPr>
                </a:tc>
                <a:extLst>
                  <a:ext uri="{0D108BD9-81ED-4DB2-BD59-A6C34878D82A}">
                    <a16:rowId xmlns:a16="http://schemas.microsoft.com/office/drawing/2014/main" val="2448905683"/>
                  </a:ext>
                </a:extLst>
              </a:tr>
              <a:tr h="287337">
                <a:tc>
                  <a:txBody>
                    <a:bodyPr/>
                    <a:lstStyle/>
                    <a:p>
                      <a:r>
                        <a:rPr lang="en-US" sz="1400"/>
                        <a:t>Number of CPUs</a:t>
                      </a:r>
                    </a:p>
                  </a:txBody>
                  <a:tcPr marL="71834" marR="71834" marT="35917" marB="35917" anchor="ctr">
                    <a:solidFill>
                      <a:schemeClr val="bg1">
                        <a:lumMod val="85000"/>
                      </a:schemeClr>
                    </a:solidFill>
                  </a:tcPr>
                </a:tc>
                <a:tc>
                  <a:txBody>
                    <a:bodyPr/>
                    <a:lstStyle/>
                    <a:p>
                      <a:r>
                        <a:rPr lang="en-US" altLang="zh-TW" sz="1400"/>
                        <a:t>2</a:t>
                      </a:r>
                    </a:p>
                  </a:txBody>
                  <a:tcPr marL="71834" marR="71834" marT="35917" marB="35917" anchor="ctr">
                    <a:solidFill>
                      <a:schemeClr val="bg1">
                        <a:lumMod val="85000"/>
                      </a:schemeClr>
                    </a:solidFill>
                  </a:tcPr>
                </a:tc>
                <a:extLst>
                  <a:ext uri="{0D108BD9-81ED-4DB2-BD59-A6C34878D82A}">
                    <a16:rowId xmlns:a16="http://schemas.microsoft.com/office/drawing/2014/main" val="4148975913"/>
                  </a:ext>
                </a:extLst>
              </a:tr>
              <a:tr h="287337">
                <a:tc>
                  <a:txBody>
                    <a:bodyPr/>
                    <a:lstStyle/>
                    <a:p>
                      <a:r>
                        <a:rPr lang="en-US" sz="1400"/>
                        <a:t>RAM</a:t>
                      </a:r>
                    </a:p>
                  </a:txBody>
                  <a:tcPr marL="71834" marR="71834" marT="35917" marB="35917" anchor="ctr">
                    <a:solidFill>
                      <a:schemeClr val="bg1">
                        <a:lumMod val="85000"/>
                      </a:schemeClr>
                    </a:solidFill>
                  </a:tcPr>
                </a:tc>
                <a:tc>
                  <a:txBody>
                    <a:bodyPr/>
                    <a:lstStyle/>
                    <a:p>
                      <a:r>
                        <a:rPr lang="en-US" sz="1400"/>
                        <a:t>4GB</a:t>
                      </a:r>
                    </a:p>
                  </a:txBody>
                  <a:tcPr marL="71834" marR="71834" marT="35917" marB="35917" anchor="ctr">
                    <a:solidFill>
                      <a:schemeClr val="bg1">
                        <a:lumMod val="85000"/>
                      </a:schemeClr>
                    </a:solidFill>
                  </a:tcPr>
                </a:tc>
                <a:extLst>
                  <a:ext uri="{0D108BD9-81ED-4DB2-BD59-A6C34878D82A}">
                    <a16:rowId xmlns:a16="http://schemas.microsoft.com/office/drawing/2014/main" val="3285338276"/>
                  </a:ext>
                </a:extLst>
              </a:tr>
              <a:tr h="287337">
                <a:tc>
                  <a:txBody>
                    <a:bodyPr/>
                    <a:lstStyle/>
                    <a:p>
                      <a:r>
                        <a:rPr lang="en-US" sz="1400"/>
                        <a:t>Operating System</a:t>
                      </a:r>
                    </a:p>
                  </a:txBody>
                  <a:tcPr marL="71834" marR="71834" marT="35917" marB="35917" anchor="ctr">
                    <a:solidFill>
                      <a:schemeClr val="bg1">
                        <a:lumMod val="85000"/>
                      </a:schemeClr>
                    </a:solidFill>
                  </a:tcPr>
                </a:tc>
                <a:tc>
                  <a:txBody>
                    <a:bodyPr/>
                    <a:lstStyle/>
                    <a:p>
                      <a:r>
                        <a:rPr lang="en-US" sz="1400"/>
                        <a:t>Ubuntu 20.04 LTS</a:t>
                      </a:r>
                    </a:p>
                  </a:txBody>
                  <a:tcPr marL="71834" marR="71834" marT="35917" marB="35917" anchor="ctr">
                    <a:solidFill>
                      <a:schemeClr val="bg1">
                        <a:lumMod val="85000"/>
                      </a:schemeClr>
                    </a:solidFill>
                  </a:tcPr>
                </a:tc>
                <a:extLst>
                  <a:ext uri="{0D108BD9-81ED-4DB2-BD59-A6C34878D82A}">
                    <a16:rowId xmlns:a16="http://schemas.microsoft.com/office/drawing/2014/main" val="3154483238"/>
                  </a:ext>
                </a:extLst>
              </a:tr>
              <a:tr h="287337">
                <a:tc>
                  <a:txBody>
                    <a:bodyPr/>
                    <a:lstStyle/>
                    <a:p>
                      <a:r>
                        <a:rPr lang="en-US" sz="1400"/>
                        <a:t>Libraries</a:t>
                      </a:r>
                    </a:p>
                  </a:txBody>
                  <a:tcPr marL="71834" marR="71834" marT="35917" marB="35917" anchor="ctr">
                    <a:solidFill>
                      <a:schemeClr val="bg1">
                        <a:lumMod val="85000"/>
                      </a:schemeClr>
                    </a:solidFill>
                  </a:tcPr>
                </a:tc>
                <a:tc>
                  <a:txBody>
                    <a:bodyPr/>
                    <a:lstStyle/>
                    <a:p>
                      <a:r>
                        <a:rPr lang="en-US" sz="1400"/>
                        <a:t>aes (0.7.4)</a:t>
                      </a:r>
                    </a:p>
                  </a:txBody>
                  <a:tcPr marL="71834" marR="71834" marT="35917" marB="35917" anchor="ctr">
                    <a:solidFill>
                      <a:schemeClr val="bg1">
                        <a:lumMod val="85000"/>
                      </a:schemeClr>
                    </a:solidFill>
                  </a:tcPr>
                </a:tc>
                <a:extLst>
                  <a:ext uri="{0D108BD9-81ED-4DB2-BD59-A6C34878D82A}">
                    <a16:rowId xmlns:a16="http://schemas.microsoft.com/office/drawing/2014/main" val="2449713034"/>
                  </a:ext>
                </a:extLst>
              </a:tr>
              <a:tr h="287337">
                <a:tc>
                  <a:txBody>
                    <a:bodyPr/>
                    <a:lstStyle/>
                    <a:p>
                      <a:endParaRPr lang="zh-TW" altLang="en-US" sz="1400" dirty="0"/>
                    </a:p>
                  </a:txBody>
                  <a:tcPr marL="71834" marR="71834" marT="35917" marB="35917" anchor="ctr">
                    <a:solidFill>
                      <a:schemeClr val="bg1">
                        <a:lumMod val="85000"/>
                      </a:schemeClr>
                    </a:solidFill>
                  </a:tcPr>
                </a:tc>
                <a:tc>
                  <a:txBody>
                    <a:bodyPr/>
                    <a:lstStyle/>
                    <a:p>
                      <a:r>
                        <a:rPr lang="en-US" sz="1400"/>
                        <a:t>block-modes (0.8.1)</a:t>
                      </a:r>
                    </a:p>
                  </a:txBody>
                  <a:tcPr marL="71834" marR="71834" marT="35917" marB="35917" anchor="ctr">
                    <a:solidFill>
                      <a:schemeClr val="bg1">
                        <a:lumMod val="85000"/>
                      </a:schemeClr>
                    </a:solidFill>
                  </a:tcPr>
                </a:tc>
                <a:extLst>
                  <a:ext uri="{0D108BD9-81ED-4DB2-BD59-A6C34878D82A}">
                    <a16:rowId xmlns:a16="http://schemas.microsoft.com/office/drawing/2014/main" val="1673283557"/>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block-padding (0.2.1)</a:t>
                      </a:r>
                    </a:p>
                  </a:txBody>
                  <a:tcPr marL="71834" marR="71834" marT="35917" marB="35917" anchor="ctr">
                    <a:solidFill>
                      <a:schemeClr val="bg1">
                        <a:lumMod val="85000"/>
                      </a:schemeClr>
                    </a:solidFill>
                  </a:tcPr>
                </a:tc>
                <a:extLst>
                  <a:ext uri="{0D108BD9-81ED-4DB2-BD59-A6C34878D82A}">
                    <a16:rowId xmlns:a16="http://schemas.microsoft.com/office/drawing/2014/main" val="1202723710"/>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recrypt (0.13.1)</a:t>
                      </a:r>
                    </a:p>
                  </a:txBody>
                  <a:tcPr marL="71834" marR="71834" marT="35917" marB="35917" anchor="ctr">
                    <a:solidFill>
                      <a:schemeClr val="bg1">
                        <a:lumMod val="85000"/>
                      </a:schemeClr>
                    </a:solidFill>
                  </a:tcPr>
                </a:tc>
                <a:extLst>
                  <a:ext uri="{0D108BD9-81ED-4DB2-BD59-A6C34878D82A}">
                    <a16:rowId xmlns:a16="http://schemas.microsoft.com/office/drawing/2014/main" val="528300911"/>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 (1.0.164)</a:t>
                      </a:r>
                    </a:p>
                  </a:txBody>
                  <a:tcPr marL="71834" marR="71834" marT="35917" marB="35917" anchor="ctr">
                    <a:solidFill>
                      <a:schemeClr val="bg1">
                        <a:lumMod val="85000"/>
                      </a:schemeClr>
                    </a:solidFill>
                  </a:tcPr>
                </a:tc>
                <a:extLst>
                  <a:ext uri="{0D108BD9-81ED-4DB2-BD59-A6C34878D82A}">
                    <a16:rowId xmlns:a16="http://schemas.microsoft.com/office/drawing/2014/main" val="1367876655"/>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serde_json (1.0.96)</a:t>
                      </a:r>
                    </a:p>
                  </a:txBody>
                  <a:tcPr marL="71834" marR="71834" marT="35917" marB="35917" anchor="ctr">
                    <a:solidFill>
                      <a:schemeClr val="bg1">
                        <a:lumMod val="85000"/>
                      </a:schemeClr>
                    </a:solidFill>
                  </a:tcPr>
                </a:tc>
                <a:extLst>
                  <a:ext uri="{0D108BD9-81ED-4DB2-BD59-A6C34878D82A}">
                    <a16:rowId xmlns:a16="http://schemas.microsoft.com/office/drawing/2014/main" val="2941883152"/>
                  </a:ext>
                </a:extLst>
              </a:tr>
              <a:tr h="287337">
                <a:tc>
                  <a:txBody>
                    <a:bodyPr/>
                    <a:lstStyle/>
                    <a:p>
                      <a:r>
                        <a:rPr lang="en-US" sz="1400"/>
                        <a:t>Rust Version</a:t>
                      </a:r>
                    </a:p>
                  </a:txBody>
                  <a:tcPr marL="71834" marR="71834" marT="35917" marB="35917" anchor="ctr">
                    <a:solidFill>
                      <a:schemeClr val="bg1">
                        <a:lumMod val="85000"/>
                      </a:schemeClr>
                    </a:solidFill>
                  </a:tcPr>
                </a:tc>
                <a:tc>
                  <a:txBody>
                    <a:bodyPr/>
                    <a:lstStyle/>
                    <a:p>
                      <a:r>
                        <a:rPr lang="en-US" sz="1400"/>
                        <a:t>cargo 1.70.0 (ec8a8a0ca 2023-04-25)</a:t>
                      </a:r>
                    </a:p>
                  </a:txBody>
                  <a:tcPr marL="71834" marR="71834" marT="35917" marB="35917" anchor="ctr">
                    <a:solidFill>
                      <a:schemeClr val="bg1">
                        <a:lumMod val="85000"/>
                      </a:schemeClr>
                    </a:solidFill>
                  </a:tcPr>
                </a:tc>
                <a:extLst>
                  <a:ext uri="{0D108BD9-81ED-4DB2-BD59-A6C34878D82A}">
                    <a16:rowId xmlns:a16="http://schemas.microsoft.com/office/drawing/2014/main" val="3874790531"/>
                  </a:ext>
                </a:extLst>
              </a:tr>
              <a:tr h="287337">
                <a:tc>
                  <a:txBody>
                    <a:bodyPr/>
                    <a:lstStyle/>
                    <a:p>
                      <a:r>
                        <a:rPr lang="en-US" sz="1400"/>
                        <a:t>EVM Version</a:t>
                      </a:r>
                    </a:p>
                  </a:txBody>
                  <a:tcPr marL="71834" marR="71834" marT="35917" marB="35917" anchor="ctr">
                    <a:solidFill>
                      <a:schemeClr val="bg1">
                        <a:lumMod val="85000"/>
                      </a:schemeClr>
                    </a:solidFill>
                  </a:tcPr>
                </a:tc>
                <a:tc>
                  <a:txBody>
                    <a:bodyPr/>
                    <a:lstStyle/>
                    <a:p>
                      <a:r>
                        <a:rPr lang="en-US" sz="1400"/>
                        <a:t>London upgrade</a:t>
                      </a:r>
                    </a:p>
                  </a:txBody>
                  <a:tcPr marL="71834" marR="71834" marT="35917" marB="35917" anchor="ctr">
                    <a:solidFill>
                      <a:schemeClr val="bg1">
                        <a:lumMod val="85000"/>
                      </a:schemeClr>
                    </a:solidFill>
                  </a:tcPr>
                </a:tc>
                <a:extLst>
                  <a:ext uri="{0D108BD9-81ED-4DB2-BD59-A6C34878D82A}">
                    <a16:rowId xmlns:a16="http://schemas.microsoft.com/office/drawing/2014/main" val="3071626501"/>
                  </a:ext>
                </a:extLst>
              </a:tr>
              <a:tr h="287337">
                <a:tc>
                  <a:txBody>
                    <a:bodyPr/>
                    <a:lstStyle/>
                    <a:p>
                      <a:r>
                        <a:rPr lang="en-US" sz="1400"/>
                        <a:t>Solidity Version</a:t>
                      </a:r>
                    </a:p>
                  </a:txBody>
                  <a:tcPr marL="71834" marR="71834" marT="35917" marB="35917" anchor="ctr">
                    <a:solidFill>
                      <a:schemeClr val="bg1">
                        <a:lumMod val="85000"/>
                      </a:schemeClr>
                    </a:solidFill>
                  </a:tcPr>
                </a:tc>
                <a:tc>
                  <a:txBody>
                    <a:bodyPr/>
                    <a:lstStyle/>
                    <a:p>
                      <a:r>
                        <a:rPr lang="en-US" altLang="zh-TW" sz="1400" dirty="0"/>
                        <a:t>0.8.0</a:t>
                      </a:r>
                    </a:p>
                  </a:txBody>
                  <a:tcPr marL="71834" marR="71834" marT="35917" marB="35917" anchor="ctr">
                    <a:solidFill>
                      <a:schemeClr val="bg1">
                        <a:lumMod val="85000"/>
                      </a:schemeClr>
                    </a:solidFill>
                  </a:tcPr>
                </a:tc>
                <a:extLst>
                  <a:ext uri="{0D108BD9-81ED-4DB2-BD59-A6C34878D82A}">
                    <a16:rowId xmlns:a16="http://schemas.microsoft.com/office/drawing/2014/main" val="391027450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3491506078"/>
              </p:ext>
            </p:extLst>
          </p:nvPr>
        </p:nvGraphicFramePr>
        <p:xfrm>
          <a:off x="1097280" y="2028825"/>
          <a:ext cx="10058400" cy="402336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smtClean="0"/>
                        <a:t>AES Encryption</a:t>
                      </a:r>
                      <a:endParaRPr lang="en-US" dirty="0"/>
                    </a:p>
                  </a:txBody>
                  <a:tcPr anchor="ctr">
                    <a:solidFill>
                      <a:schemeClr val="bg1">
                        <a:lumMod val="85000"/>
                      </a:schemeClr>
                    </a:solidFill>
                  </a:tcPr>
                </a:tc>
                <a:tc>
                  <a:txBody>
                    <a:bodyPr/>
                    <a:lstStyle/>
                    <a:p>
                      <a:r>
                        <a:rPr lang="en-US" dirty="0" smtClean="0"/>
                        <a:t>7.421µs</a:t>
                      </a:r>
                      <a:endParaRPr lang="en-US" dirty="0"/>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altLang="zh-TW" dirty="0" err="1" smtClean="0"/>
                        <a:t>sPRE_</a:t>
                      </a:r>
                      <a:r>
                        <a:rPr lang="en-US" dirty="0" err="1" smtClean="0"/>
                        <a:t>RekeyGen</a:t>
                      </a:r>
                      <a:endParaRPr lang="en-US" dirty="0"/>
                    </a:p>
                  </a:txBody>
                  <a:tcPr anchor="ctr">
                    <a:solidFill>
                      <a:schemeClr val="bg1">
                        <a:lumMod val="85000"/>
                      </a:schemeClr>
                    </a:solidFill>
                  </a:tcPr>
                </a:tc>
                <a:tc>
                  <a:txBody>
                    <a:bodyPr/>
                    <a:lstStyle/>
                    <a:p>
                      <a:r>
                        <a:rPr lang="en-US" dirty="0" smtClean="0"/>
                        <a:t>468.303412ms</a:t>
                      </a:r>
                      <a:endParaRPr lang="en-US" dirty="0"/>
                    </a:p>
                  </a:txBody>
                  <a:tcPr anchor="ctr">
                    <a:solidFill>
                      <a:schemeClr val="bg1">
                        <a:lumMod val="85000"/>
                      </a:schemeClr>
                    </a:solidFill>
                  </a:tcPr>
                </a:tc>
                <a:extLst>
                  <a:ext uri="{0D108BD9-81ED-4DB2-BD59-A6C34878D82A}">
                    <a16:rowId xmlns:a16="http://schemas.microsoft.com/office/drawing/2014/main" val="409535705"/>
                  </a:ext>
                </a:extLst>
              </a:tr>
              <a:tr h="338548">
                <a:tc>
                  <a:txBody>
                    <a:bodyPr/>
                    <a:lstStyle/>
                    <a:p>
                      <a:r>
                        <a:rPr lang="en-US" dirty="0" err="1" smtClean="0"/>
                        <a:t>sPRE_ReEnc</a:t>
                      </a:r>
                      <a:endParaRPr lang="en-US" dirty="0"/>
                    </a:p>
                  </a:txBody>
                  <a:tcPr anchor="ctr">
                    <a:solidFill>
                      <a:schemeClr val="bg1">
                        <a:lumMod val="85000"/>
                      </a:schemeClr>
                    </a:solidFill>
                  </a:tcPr>
                </a:tc>
                <a:tc>
                  <a:txBody>
                    <a:bodyPr/>
                    <a:lstStyle/>
                    <a:p>
                      <a:r>
                        <a:rPr lang="en-US" dirty="0" smtClean="0"/>
                        <a:t>553.130201ms</a:t>
                      </a:r>
                      <a:endParaRPr lang="en-US" dirty="0"/>
                    </a:p>
                  </a:txBody>
                  <a:tcPr anchor="ctr">
                    <a:solidFill>
                      <a:schemeClr val="bg1">
                        <a:lumMod val="85000"/>
                      </a:schemeClr>
                    </a:solidFill>
                  </a:tcPr>
                </a:tc>
                <a:extLst>
                  <a:ext uri="{0D108BD9-81ED-4DB2-BD59-A6C34878D82A}">
                    <a16:rowId xmlns:a16="http://schemas.microsoft.com/office/drawing/2014/main" val="1799941858"/>
                  </a:ext>
                </a:extLst>
              </a:tr>
              <a:tr h="338548">
                <a:tc>
                  <a:txBody>
                    <a:bodyPr/>
                    <a:lstStyle/>
                    <a:p>
                      <a:r>
                        <a:rPr lang="en-US" dirty="0" err="1" smtClean="0"/>
                        <a:t>sPRE_Dec</a:t>
                      </a:r>
                      <a:endParaRPr lang="en-US" dirty="0"/>
                    </a:p>
                  </a:txBody>
                  <a:tcPr anchor="ctr">
                    <a:solidFill>
                      <a:schemeClr val="bg1">
                        <a:lumMod val="85000"/>
                      </a:schemeClr>
                    </a:solidFill>
                  </a:tcPr>
                </a:tc>
                <a:tc>
                  <a:txBody>
                    <a:bodyPr/>
                    <a:lstStyle/>
                    <a:p>
                      <a:r>
                        <a:rPr lang="en-US" dirty="0" smtClean="0"/>
                        <a:t>729.20704ms</a:t>
                      </a:r>
                      <a:endParaRPr lang="en-US" dirty="0"/>
                    </a:p>
                  </a:txBody>
                  <a:tcPr anchor="ctr">
                    <a:solidFill>
                      <a:schemeClr val="bg1">
                        <a:lumMod val="85000"/>
                      </a:schemeClr>
                    </a:solidFill>
                  </a:tcPr>
                </a:tc>
                <a:extLst>
                  <a:ext uri="{0D108BD9-81ED-4DB2-BD59-A6C34878D82A}">
                    <a16:rowId xmlns:a16="http://schemas.microsoft.com/office/drawing/2014/main" val="2459494591"/>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smtClean="0"/>
                        <a:t>469.964535ms</a:t>
                      </a:r>
                      <a:endParaRPr lang="en-US" dirty="0"/>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smtClean="0"/>
                        <a:t>461.436739ms</a:t>
                      </a:r>
                      <a:endParaRPr lang="en-US" dirty="0"/>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smtClean="0"/>
                        <a:t>566.865375ms</a:t>
                      </a:r>
                      <a:endParaRPr lang="en-US" dirty="0"/>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smtClean="0"/>
                        <a:t>731.609049ms</a:t>
                      </a:r>
                      <a:endParaRPr lang="en-US" dirty="0"/>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smtClean="0"/>
                        <a:t>1.221444384s</a:t>
                      </a:r>
                      <a:endParaRPr lang="en-US" dirty="0"/>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smtClean="0"/>
                        <a:t>AES Decryption</a:t>
                      </a:r>
                      <a:endParaRPr lang="en-US" dirty="0"/>
                    </a:p>
                  </a:txBody>
                  <a:tcPr anchor="ctr">
                    <a:solidFill>
                      <a:schemeClr val="bg1">
                        <a:lumMod val="85000"/>
                      </a:schemeClr>
                    </a:solidFill>
                  </a:tcPr>
                </a:tc>
                <a:tc>
                  <a:txBody>
                    <a:bodyPr/>
                    <a:lstStyle/>
                    <a:p>
                      <a:r>
                        <a:rPr lang="en-US" dirty="0" smtClean="0"/>
                        <a:t>9.634µs</a:t>
                      </a:r>
                      <a:endParaRPr lang="en-US" dirty="0"/>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64</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14840975"/>
              </p:ext>
            </p:extLst>
          </p:nvPr>
        </p:nvGraphicFramePr>
        <p:xfrm>
          <a:off x="2773893" y="1846006"/>
          <a:ext cx="6704540" cy="4023240"/>
        </p:xfrm>
        <a:graphic>
          <a:graphicData uri="http://schemas.openxmlformats.org/drawingml/2006/table">
            <a:tbl>
              <a:tblPr>
                <a:tableStyleId>{3C2FFA5D-87B4-456A-9821-1D502468CF0F}</a:tableStyleId>
              </a:tblPr>
              <a:tblGrid>
                <a:gridCol w="1340908">
                  <a:extLst>
                    <a:ext uri="{9D8B030D-6E8A-4147-A177-3AD203B41FA5}">
                      <a16:colId xmlns:a16="http://schemas.microsoft.com/office/drawing/2014/main" val="2763126885"/>
                    </a:ext>
                  </a:extLst>
                </a:gridCol>
                <a:gridCol w="1340908">
                  <a:extLst>
                    <a:ext uri="{9D8B030D-6E8A-4147-A177-3AD203B41FA5}">
                      <a16:colId xmlns:a16="http://schemas.microsoft.com/office/drawing/2014/main" val="697734130"/>
                    </a:ext>
                  </a:extLst>
                </a:gridCol>
                <a:gridCol w="1340908">
                  <a:extLst>
                    <a:ext uri="{9D8B030D-6E8A-4147-A177-3AD203B41FA5}">
                      <a16:colId xmlns:a16="http://schemas.microsoft.com/office/drawing/2014/main" val="2218157671"/>
                    </a:ext>
                  </a:extLst>
                </a:gridCol>
                <a:gridCol w="1340908">
                  <a:extLst>
                    <a:ext uri="{9D8B030D-6E8A-4147-A177-3AD203B41FA5}">
                      <a16:colId xmlns:a16="http://schemas.microsoft.com/office/drawing/2014/main" val="1844543027"/>
                    </a:ext>
                  </a:extLst>
                </a:gridCol>
                <a:gridCol w="1340908">
                  <a:extLst>
                    <a:ext uri="{9D8B030D-6E8A-4147-A177-3AD203B41FA5}">
                      <a16:colId xmlns:a16="http://schemas.microsoft.com/office/drawing/2014/main" val="1728227116"/>
                    </a:ext>
                  </a:extLst>
                </a:gridCol>
              </a:tblGrid>
              <a:tr h="426653">
                <a:tc>
                  <a:txBody>
                    <a:bodyPr/>
                    <a:lstStyle/>
                    <a:p>
                      <a:r>
                        <a:rPr lang="en-US" sz="1200" dirty="0"/>
                        <a:t>Feature</a:t>
                      </a:r>
                    </a:p>
                  </a:txBody>
                  <a:tcPr marL="60950" marR="60950" marT="30475" marB="30475" anchor="ctr">
                    <a:solidFill>
                      <a:schemeClr val="accent5"/>
                    </a:solidFill>
                  </a:tcPr>
                </a:tc>
                <a:tc>
                  <a:txBody>
                    <a:bodyPr/>
                    <a:lstStyle/>
                    <a:p>
                      <a:r>
                        <a:rPr lang="en-US" sz="1200" dirty="0"/>
                        <a:t>Traditional AC System</a:t>
                      </a:r>
                    </a:p>
                  </a:txBody>
                  <a:tcPr marL="60950" marR="60950" marT="30475" marB="30475" anchor="ctr">
                    <a:solidFill>
                      <a:schemeClr val="accent5"/>
                    </a:solidFill>
                  </a:tcPr>
                </a:tc>
                <a:tc>
                  <a:txBody>
                    <a:bodyPr/>
                    <a:lstStyle/>
                    <a:p>
                      <a:r>
                        <a:rPr lang="en-US" sz="1200" dirty="0" err="1"/>
                        <a:t>Blockchain</a:t>
                      </a:r>
                      <a:r>
                        <a:rPr lang="en-US" sz="1200" dirty="0"/>
                        <a:t>-based System</a:t>
                      </a:r>
                    </a:p>
                  </a:txBody>
                  <a:tcPr marL="60950" marR="60950" marT="30475" marB="30475" anchor="ctr">
                    <a:solidFill>
                      <a:schemeClr val="accent5"/>
                    </a:solidFill>
                  </a:tcPr>
                </a:tc>
                <a:tc>
                  <a:txBody>
                    <a:bodyPr/>
                    <a:lstStyle/>
                    <a:p>
                      <a:r>
                        <a:rPr lang="en-US" sz="1200" dirty="0" err="1"/>
                        <a:t>IronCore</a:t>
                      </a:r>
                      <a:r>
                        <a:rPr lang="en-US" sz="1200" dirty="0"/>
                        <a:t> Labs</a:t>
                      </a:r>
                    </a:p>
                  </a:txBody>
                  <a:tcPr marL="60950" marR="60950" marT="30475" marB="30475" anchor="ctr">
                    <a:solidFill>
                      <a:schemeClr val="accent5"/>
                    </a:solidFill>
                  </a:tcPr>
                </a:tc>
                <a:tc>
                  <a:txBody>
                    <a:bodyPr/>
                    <a:lstStyle/>
                    <a:p>
                      <a:r>
                        <a:rPr lang="en-US" sz="1200" dirty="0"/>
                        <a:t>Our System</a:t>
                      </a:r>
                    </a:p>
                  </a:txBody>
                  <a:tcPr marL="60950" marR="60950" marT="30475" marB="30475" anchor="ctr">
                    <a:solidFill>
                      <a:schemeClr val="accent5"/>
                    </a:solidFill>
                  </a:tcPr>
                </a:tc>
                <a:extLst>
                  <a:ext uri="{0D108BD9-81ED-4DB2-BD59-A6C34878D82A}">
                    <a16:rowId xmlns:a16="http://schemas.microsoft.com/office/drawing/2014/main" val="3217698238"/>
                  </a:ext>
                </a:extLst>
              </a:tr>
              <a:tr h="426653">
                <a:tc>
                  <a:txBody>
                    <a:bodyPr/>
                    <a:lstStyle/>
                    <a:p>
                      <a:r>
                        <a:rPr lang="en-US" sz="1200" dirty="0"/>
                        <a:t>Access Control Policies</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094297863"/>
                  </a:ext>
                </a:extLst>
              </a:tr>
              <a:tr h="426653">
                <a:tc>
                  <a:txBody>
                    <a:bodyPr/>
                    <a:lstStyle/>
                    <a:p>
                      <a:r>
                        <a:rPr lang="en-US" sz="1200" dirty="0"/>
                        <a:t>Data Storage</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 and Encrypted</a:t>
                      </a:r>
                    </a:p>
                  </a:txBody>
                  <a:tcPr marL="60950" marR="60950" marT="30475" marB="30475" anchor="ctr">
                    <a:solidFill>
                      <a:schemeClr val="bg1">
                        <a:lumMod val="85000"/>
                      </a:schemeClr>
                    </a:solidFill>
                  </a:tcPr>
                </a:tc>
                <a:extLst>
                  <a:ext uri="{0D108BD9-81ED-4DB2-BD59-A6C34878D82A}">
                    <a16:rowId xmlns:a16="http://schemas.microsoft.com/office/drawing/2014/main" val="3659522724"/>
                  </a:ext>
                </a:extLst>
              </a:tr>
              <a:tr h="426653">
                <a:tc>
                  <a:txBody>
                    <a:bodyPr/>
                    <a:lstStyle/>
                    <a:p>
                      <a:r>
                        <a:rPr lang="en-US" sz="1200"/>
                        <a:t>Data Sharing</a:t>
                      </a:r>
                    </a:p>
                  </a:txBody>
                  <a:tcPr marL="60950" marR="60950" marT="30475" marB="30475" anchor="ctr">
                    <a:solidFill>
                      <a:schemeClr val="bg1">
                        <a:lumMod val="85000"/>
                      </a:schemeClr>
                    </a:solidFill>
                  </a:tcPr>
                </a:tc>
                <a:tc>
                  <a:txBody>
                    <a:bodyPr/>
                    <a:lstStyle/>
                    <a:p>
                      <a:r>
                        <a:rPr lang="en-US" sz="1200" dirty="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Enhanced Flexibility</a:t>
                      </a:r>
                    </a:p>
                  </a:txBody>
                  <a:tcPr marL="60950" marR="60950" marT="30475" marB="30475" anchor="ctr">
                    <a:solidFill>
                      <a:schemeClr val="bg1">
                        <a:lumMod val="85000"/>
                      </a:schemeClr>
                    </a:solidFill>
                  </a:tcPr>
                </a:tc>
                <a:extLst>
                  <a:ext uri="{0D108BD9-81ED-4DB2-BD59-A6C34878D82A}">
                    <a16:rowId xmlns:a16="http://schemas.microsoft.com/office/drawing/2014/main" val="3727238694"/>
                  </a:ext>
                </a:extLst>
              </a:tr>
              <a:tr h="243801">
                <a:tc>
                  <a:txBody>
                    <a:bodyPr/>
                    <a:lstStyle/>
                    <a:p>
                      <a:r>
                        <a:rPr lang="en-US" sz="1200"/>
                        <a:t>Data Ownership</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User Centric</a:t>
                      </a:r>
                    </a:p>
                  </a:txBody>
                  <a:tcPr marL="60950" marR="60950" marT="30475" marB="30475" anchor="ctr">
                    <a:solidFill>
                      <a:schemeClr val="bg1">
                        <a:lumMod val="85000"/>
                      </a:schemeClr>
                    </a:solidFill>
                  </a:tcPr>
                </a:tc>
                <a:extLst>
                  <a:ext uri="{0D108BD9-81ED-4DB2-BD59-A6C34878D82A}">
                    <a16:rowId xmlns:a16="http://schemas.microsoft.com/office/drawing/2014/main" val="1953072882"/>
                  </a:ext>
                </a:extLst>
              </a:tr>
              <a:tr h="243801">
                <a:tc>
                  <a:txBody>
                    <a:bodyPr/>
                    <a:lstStyle/>
                    <a:p>
                      <a:r>
                        <a:rPr lang="en-US" sz="1200"/>
                        <a:t>Transaction Fees</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Negligible</a:t>
                      </a:r>
                    </a:p>
                  </a:txBody>
                  <a:tcPr marL="60950" marR="60950" marT="30475" marB="30475" anchor="ctr">
                    <a:solidFill>
                      <a:schemeClr val="bg1">
                        <a:lumMod val="85000"/>
                      </a:schemeClr>
                    </a:solidFill>
                  </a:tcPr>
                </a:tc>
                <a:extLst>
                  <a:ext uri="{0D108BD9-81ED-4DB2-BD59-A6C34878D82A}">
                    <a16:rowId xmlns:a16="http://schemas.microsoft.com/office/drawing/2014/main" val="3069356270"/>
                  </a:ext>
                </a:extLst>
              </a:tr>
              <a:tr h="243801">
                <a:tc>
                  <a:txBody>
                    <a:bodyPr/>
                    <a:lstStyle/>
                    <a:p>
                      <a:r>
                        <a:rPr lang="en-US" sz="1200"/>
                        <a:t>Scalability</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dirty="0"/>
                        <a:t>Moderate</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1086998121"/>
                  </a:ext>
                </a:extLst>
              </a:tr>
              <a:tr h="243801">
                <a:tc>
                  <a:txBody>
                    <a:bodyPr/>
                    <a:lstStyle/>
                    <a:p>
                      <a:r>
                        <a:rPr lang="en-US" sz="1200"/>
                        <a:t>Privacy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4165939658"/>
                  </a:ext>
                </a:extLst>
              </a:tr>
              <a:tr h="243801">
                <a:tc>
                  <a:txBody>
                    <a:bodyPr/>
                    <a:lstStyle/>
                    <a:p>
                      <a:r>
                        <a:rPr lang="en-US" sz="1200"/>
                        <a:t>Security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Extremely High</a:t>
                      </a:r>
                    </a:p>
                  </a:txBody>
                  <a:tcPr marL="60950" marR="60950" marT="30475" marB="30475" anchor="ctr">
                    <a:solidFill>
                      <a:schemeClr val="bg1">
                        <a:lumMod val="85000"/>
                      </a:schemeClr>
                    </a:solidFill>
                  </a:tcPr>
                </a:tc>
                <a:extLst>
                  <a:ext uri="{0D108BD9-81ED-4DB2-BD59-A6C34878D82A}">
                    <a16:rowId xmlns:a16="http://schemas.microsoft.com/office/drawing/2014/main" val="352949662"/>
                  </a:ext>
                </a:extLst>
              </a:tr>
              <a:tr h="243801">
                <a:tc>
                  <a:txBody>
                    <a:bodyPr/>
                    <a:lstStyle/>
                    <a:p>
                      <a:r>
                        <a:rPr lang="en-US" sz="1200"/>
                        <a:t>Key Management</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190278017"/>
                  </a:ext>
                </a:extLst>
              </a:tr>
              <a:tr h="426653">
                <a:tc>
                  <a:txBody>
                    <a:bodyPr/>
                    <a:lstStyle/>
                    <a:p>
                      <a:r>
                        <a:rPr lang="en-US" sz="1200"/>
                        <a:t>Single Point of Failure</a:t>
                      </a:r>
                    </a:p>
                  </a:txBody>
                  <a:tcPr marL="60950" marR="60950" marT="30475" marB="30475" anchor="ctr">
                    <a:solidFill>
                      <a:schemeClr val="bg1">
                        <a:lumMod val="85000"/>
                      </a:schemeClr>
                    </a:solidFill>
                  </a:tcPr>
                </a:tc>
                <a:tc>
                  <a:txBody>
                    <a:bodyPr/>
                    <a:lstStyle/>
                    <a:p>
                      <a:r>
                        <a:rPr lang="en-US" sz="120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tc>
                  <a:txBody>
                    <a:bodyPr/>
                    <a:lstStyle/>
                    <a:p>
                      <a:r>
                        <a:rPr lang="en-US" sz="1200" dirty="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extLst>
                  <a:ext uri="{0D108BD9-81ED-4DB2-BD59-A6C34878D82A}">
                    <a16:rowId xmlns:a16="http://schemas.microsoft.com/office/drawing/2014/main" val="3344814689"/>
                  </a:ext>
                </a:extLst>
              </a:tr>
              <a:tr h="426653">
                <a:tc>
                  <a:txBody>
                    <a:bodyPr/>
                    <a:lstStyle/>
                    <a:p>
                      <a:r>
                        <a:rPr lang="en-US" sz="1200"/>
                        <a:t>Role of CSP</a:t>
                      </a:r>
                    </a:p>
                  </a:txBody>
                  <a:tcPr marL="60950" marR="60950" marT="30475" marB="30475" anchor="ctr">
                    <a:solidFill>
                      <a:schemeClr val="bg1">
                        <a:lumMod val="85000"/>
                      </a:schemeClr>
                    </a:solidFill>
                  </a:tcPr>
                </a:tc>
                <a:tc>
                  <a:txBody>
                    <a:bodyPr/>
                    <a:lstStyle/>
                    <a:p>
                      <a:r>
                        <a:rPr lang="en-US" sz="1200"/>
                        <a:t>Main</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dirty="0"/>
                        <a:t>Main</a:t>
                      </a:r>
                    </a:p>
                  </a:txBody>
                  <a:tcPr marL="60950" marR="60950" marT="30475" marB="30475" anchor="ctr">
                    <a:solidFill>
                      <a:schemeClr val="bg1">
                        <a:lumMod val="85000"/>
                      </a:schemeClr>
                    </a:solidFill>
                  </a:tcPr>
                </a:tc>
                <a:tc>
                  <a:txBody>
                    <a:bodyPr/>
                    <a:lstStyle/>
                    <a:p>
                      <a:r>
                        <a:rPr lang="en-US" sz="1200" dirty="0"/>
                        <a:t>Limited (Re-encryption only)</a:t>
                      </a:r>
                    </a:p>
                  </a:txBody>
                  <a:tcPr marL="60950" marR="60950" marT="30475" marB="30475" anchor="ctr">
                    <a:solidFill>
                      <a:schemeClr val="bg1">
                        <a:lumMod val="85000"/>
                      </a:schemeClr>
                    </a:solidFill>
                  </a:tcPr>
                </a:tc>
                <a:extLst>
                  <a:ext uri="{0D108BD9-81ED-4DB2-BD59-A6C34878D82A}">
                    <a16:rowId xmlns:a16="http://schemas.microsoft.com/office/drawing/2014/main" val="54953432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25509876"/>
              </p:ext>
            </p:extLst>
          </p:nvPr>
        </p:nvGraphicFramePr>
        <p:xfrm>
          <a:off x="1516790" y="1846263"/>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a:t>
                      </a:r>
                      <a:r>
                        <a:rPr lang="en-US" sz="1600" dirty="0" smtClean="0"/>
                        <a:t>2022)</a:t>
                      </a:r>
                      <a:endParaRPr lang="en-US" sz="1600" dirty="0"/>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a:t>Data Search</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66</a:t>
            </a:fld>
            <a:endParaRPr lang="zh-TW" altLang="en-US"/>
          </a:p>
        </p:txBody>
      </p:sp>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a:t>
            </a:r>
            <a:r>
              <a:rPr lang="en-US" altLang="zh-TW" dirty="0" smtClean="0"/>
              <a:t>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67</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68</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69</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Centralization and trust</a:t>
            </a:r>
            <a:endParaRPr lang="en-US" altLang="zh-TW" dirty="0"/>
          </a:p>
          <a:p>
            <a:pPr>
              <a:lnSpc>
                <a:spcPct val="220000"/>
              </a:lnSpc>
              <a:buFont typeface="Arial" panose="020B0604020202020204" pitchFamily="34" charset="0"/>
              <a:buChar char="•"/>
            </a:pPr>
            <a:r>
              <a:rPr lang="en-US" altLang="zh-TW" dirty="0"/>
              <a:t> Fine-grained access control and management</a:t>
            </a:r>
            <a:endParaRPr lang="en-US" altLang="zh-TW" dirty="0" smtClean="0"/>
          </a:p>
          <a:p>
            <a:pPr>
              <a:lnSpc>
                <a:spcPct val="220000"/>
              </a:lnSpc>
              <a:buFont typeface="Arial" panose="020B0604020202020204" pitchFamily="34" charset="0"/>
              <a:buChar char="•"/>
            </a:pPr>
            <a:r>
              <a:rPr lang="en-US" altLang="zh-TW" dirty="0"/>
              <a:t> T</a:t>
            </a:r>
            <a:r>
              <a:rPr lang="en-US" altLang="zh-TW" dirty="0" smtClean="0"/>
              <a:t>he issue of </a:t>
            </a:r>
            <a:r>
              <a:rPr lang="en-US" altLang="zh-TW" dirty="0"/>
              <a:t>data </a:t>
            </a:r>
            <a:r>
              <a:rPr lang="en-US" altLang="zh-TW" dirty="0" smtClean="0"/>
              <a:t>isolation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a:t>
            </a:fld>
            <a:endParaRPr lang="zh-TW" altLang="en-US"/>
          </a:p>
        </p:txBody>
      </p:sp>
      <p:pic>
        <p:nvPicPr>
          <p:cNvPr id="3078" name="Picture 6" descr="Inery Blockchain - Blog | The True Cost of Centralized Databas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3109068"/>
            <a:ext cx="5613400" cy="319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Re-Encryption(MPRE)</a:t>
            </a:r>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9</a:t>
            </a:fld>
            <a:endParaRPr lang="zh-TW" altLang="en-US"/>
          </a:p>
        </p:txBody>
      </p:sp>
    </p:spTree>
    <p:extLst>
      <p:ext uri="{BB962C8B-B14F-4D97-AF65-F5344CB8AC3E}">
        <p14:creationId xmlns:p14="http://schemas.microsoft.com/office/powerpoint/2010/main" val="87478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2875</TotalTime>
  <Words>8111</Words>
  <Application>Microsoft Office PowerPoint</Application>
  <PresentationFormat>寬螢幕</PresentationFormat>
  <Paragraphs>679</Paragraphs>
  <Slides>69</Slides>
  <Notes>46</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69</vt:i4>
      </vt:variant>
    </vt:vector>
  </HeadingPairs>
  <TitlesOfParts>
    <vt:vector size="78" baseType="lpstr">
      <vt:lpstr>新細明體</vt:lpstr>
      <vt:lpstr>標楷體</vt:lpstr>
      <vt:lpstr>Arial</vt:lpstr>
      <vt:lpstr>Calibri</vt:lpstr>
      <vt:lpstr>Calibri Light</vt:lpstr>
      <vt:lpstr>Cambria Math</vt:lpstr>
      <vt:lpstr>Times New Roman</vt:lpstr>
      <vt:lpstr>Wingdings</vt:lpstr>
      <vt:lpstr>回顧</vt:lpstr>
      <vt:lpstr>具安全高效且去中心化的物連網數據搜尋共享系統：整合IOTA區塊鏈、IPFS與重加密演算法之框架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Introduction</vt:lpstr>
      <vt:lpstr>Introduction</vt:lpstr>
      <vt:lpstr>Research Motivation and Challenges</vt:lpstr>
      <vt:lpstr>Contributions</vt:lpstr>
      <vt:lpstr>Outline</vt:lpstr>
      <vt:lpstr>Related Works</vt:lpstr>
      <vt:lpstr>Farahani et al.'s  System </vt:lpstr>
      <vt:lpstr>Zheng et al.’s Decentralized IoT Data Management System</vt:lpstr>
      <vt:lpstr>Solutions Evaluating and Challenges Addressing</vt:lpstr>
      <vt:lpstr>IronCore Labs’ System </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The File Structure Access Control Storage (ACS) that we store in IPFS</vt:lpstr>
      <vt:lpstr>IOTA Smart Contract (SC)</vt:lpstr>
      <vt:lpstr>System Frameworks</vt:lpstr>
      <vt:lpstr>The Encryption-Enhanced System Architecture with KEM/DEM Mechanism </vt:lpstr>
      <vt:lpstr>Hashtag-based Search Mechanism  </vt:lpstr>
      <vt:lpstr>Implementing Access Control with Proxy Re- Encryption (PRE) </vt:lpstr>
      <vt:lpstr>Achieving More Flexible Access Control with Multi-hop Proxy Re-Encryption (MPRE)</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Hashtag-based Search Mechanism  </vt:lpstr>
      <vt:lpstr>Hashtag-based Search Mechanism – Smart Contract Storage  </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Security Definitions</vt:lpstr>
      <vt:lpstr>Security Goals</vt:lpstr>
      <vt:lpstr>Threat Model</vt:lpstr>
      <vt:lpstr>Security Analysis</vt:lpstr>
      <vt:lpstr>Case 1: A_1 -  IND-CCA2 Security of MPRE</vt:lpstr>
      <vt:lpstr>Case 2: A_2- Security of OTP</vt:lpstr>
      <vt:lpstr>Case 3: A_3 -  CCA Security of PKE</vt:lpstr>
      <vt:lpstr>Security Goals Achievement Analysis</vt:lpstr>
      <vt:lpstr>System Specifications</vt:lpstr>
      <vt:lpstr>PRE Time Cost</vt:lpstr>
      <vt:lpstr>Smart Contract Gas Cost</vt:lpstr>
      <vt:lpstr>Property Comparisons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191</cp:revision>
  <dcterms:created xsi:type="dcterms:W3CDTF">2023-06-24T05:46:11Z</dcterms:created>
  <dcterms:modified xsi:type="dcterms:W3CDTF">2023-06-29T17:09:35Z</dcterms:modified>
</cp:coreProperties>
</file>