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4"/>
  </p:notesMasterIdLst>
  <p:sldIdLst>
    <p:sldId id="256" r:id="rId2"/>
    <p:sldId id="257" r:id="rId3"/>
    <p:sldId id="341" r:id="rId4"/>
    <p:sldId id="258" r:id="rId5"/>
    <p:sldId id="365" r:id="rId6"/>
    <p:sldId id="366" r:id="rId7"/>
    <p:sldId id="277" r:id="rId8"/>
    <p:sldId id="260" r:id="rId9"/>
    <p:sldId id="343" r:id="rId10"/>
    <p:sldId id="263" r:id="rId11"/>
    <p:sldId id="267" r:id="rId12"/>
    <p:sldId id="268" r:id="rId13"/>
    <p:sldId id="266" r:id="rId14"/>
    <p:sldId id="345" r:id="rId15"/>
    <p:sldId id="287" r:id="rId16"/>
    <p:sldId id="350" r:id="rId17"/>
    <p:sldId id="352" r:id="rId18"/>
    <p:sldId id="351" r:id="rId19"/>
    <p:sldId id="288" r:id="rId20"/>
    <p:sldId id="374" r:id="rId21"/>
    <p:sldId id="301" r:id="rId22"/>
    <p:sldId id="310" r:id="rId23"/>
    <p:sldId id="357" r:id="rId24"/>
    <p:sldId id="302" r:id="rId25"/>
    <p:sldId id="311" r:id="rId26"/>
    <p:sldId id="304" r:id="rId27"/>
    <p:sldId id="312" r:id="rId28"/>
    <p:sldId id="358" r:id="rId29"/>
    <p:sldId id="375" r:id="rId30"/>
    <p:sldId id="382" r:id="rId31"/>
    <p:sldId id="265" r:id="rId32"/>
    <p:sldId id="359" r:id="rId33"/>
    <p:sldId id="377" r:id="rId34"/>
    <p:sldId id="378" r:id="rId35"/>
    <p:sldId id="273" r:id="rId36"/>
    <p:sldId id="383" r:id="rId37"/>
    <p:sldId id="308" r:id="rId38"/>
    <p:sldId id="361" r:id="rId39"/>
    <p:sldId id="363" r:id="rId40"/>
    <p:sldId id="364" r:id="rId41"/>
    <p:sldId id="318" r:id="rId42"/>
    <p:sldId id="319" r:id="rId43"/>
    <p:sldId id="320" r:id="rId44"/>
    <p:sldId id="321" r:id="rId45"/>
    <p:sldId id="309" r:id="rId46"/>
    <p:sldId id="323" r:id="rId47"/>
    <p:sldId id="346" r:id="rId48"/>
    <p:sldId id="291" r:id="rId49"/>
    <p:sldId id="292" r:id="rId50"/>
    <p:sldId id="293" r:id="rId51"/>
    <p:sldId id="326" r:id="rId52"/>
    <p:sldId id="330" r:id="rId53"/>
    <p:sldId id="331" r:id="rId54"/>
    <p:sldId id="296" r:id="rId55"/>
    <p:sldId id="336" r:id="rId56"/>
    <p:sldId id="335" r:id="rId57"/>
    <p:sldId id="334" r:id="rId58"/>
    <p:sldId id="339" r:id="rId59"/>
    <p:sldId id="347" r:id="rId60"/>
    <p:sldId id="337" r:id="rId61"/>
    <p:sldId id="340" r:id="rId62"/>
    <p:sldId id="368" r:id="rId63"/>
    <p:sldId id="369" r:id="rId64"/>
    <p:sldId id="370" r:id="rId65"/>
    <p:sldId id="371" r:id="rId66"/>
    <p:sldId id="372" r:id="rId67"/>
    <p:sldId id="379" r:id="rId68"/>
    <p:sldId id="380" r:id="rId69"/>
    <p:sldId id="381" r:id="rId70"/>
    <p:sldId id="289" r:id="rId71"/>
    <p:sldId id="338" r:id="rId72"/>
    <p:sldId id="373" r:id="rId7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92556" autoAdjust="0"/>
  </p:normalViewPr>
  <p:slideViewPr>
    <p:cSldViewPr snapToGrid="0">
      <p:cViewPr varScale="1">
        <p:scale>
          <a:sx n="111" d="100"/>
          <a:sy n="111" d="100"/>
        </p:scale>
        <p:origin x="294"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2023/7/4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各位口試委員午安，我是學生黃澤洋。很高興能在這裡向大家介紹我的研究成果，主題是具安全高效且去中心化的物連網數據搜尋共享系統：整合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sPRE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p>
          <a:p>
            <a:r>
              <a:rPr lang="en-US" altLang="zh-TW" dirty="0" smtClean="0"/>
              <a:t>-</a:t>
            </a:r>
          </a:p>
          <a:p>
            <a:r>
              <a:rPr lang="en-US" altLang="zh-TW" dirty="0" smtClean="0"/>
              <a:t>-</a:t>
            </a:r>
            <a:r>
              <a:rPr lang="zh-TW" altLang="en-US" dirty="0" smtClean="0"/>
              <a:t>只負責重加密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Alice</a:t>
            </a:r>
            <a:r>
              <a:rPr lang="zh-TW" altLang="en-US" dirty="0" smtClean="0"/>
              <a:t>的工廠，生產線</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16920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只講有公司或個人</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50044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CSP</a:t>
            </a:r>
            <a:r>
              <a:rPr lang="zh-TW" altLang="en-US" dirty="0" smtClean="0"/>
              <a:t>只負責重加密，簡短帶過給他</a:t>
            </a:r>
            <a:r>
              <a:rPr lang="en-US" altLang="zh-TW" dirty="0" smtClean="0"/>
              <a:t>ID…</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121750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介紹大項</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因為時間關係註冊全跳過</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121006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10618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簡單講一下</a:t>
            </a:r>
            <a:r>
              <a:rPr lang="en-US" altLang="zh-TW" dirty="0" smtClean="0"/>
              <a:t>Map</a:t>
            </a:r>
            <a:r>
              <a:rPr lang="zh-TW" altLang="en-US" dirty="0" smtClean="0"/>
              <a:t>用途</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97569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我們比較的研究中只有鄭他們的系統實作了搜尋的部分。</a:t>
            </a:r>
            <a:r>
              <a:rPr lang="en-US" altLang="zh-TW" dirty="0" smtClean="0"/>
              <a:t/>
            </a:r>
            <a:br>
              <a:rPr lang="en-US" altLang="zh-TW" dirty="0" smtClean="0"/>
            </a:br>
            <a:r>
              <a:rPr lang="zh-TW" altLang="en-US" dirty="0" smtClean="0"/>
              <a:t>他們的搜尋是用</a:t>
            </a:r>
            <a:r>
              <a:rPr lang="en-US" altLang="zh-TW" dirty="0" smtClean="0"/>
              <a:t>IOTA </a:t>
            </a:r>
            <a:r>
              <a:rPr lang="en-US" altLang="zh-TW" dirty="0" err="1" smtClean="0"/>
              <a:t>tx</a:t>
            </a:r>
            <a:r>
              <a:rPr lang="en-US" altLang="zh-TW" dirty="0" smtClean="0"/>
              <a:t> explore:</a:t>
            </a:r>
          </a:p>
          <a:p>
            <a:pPr marL="171450" indent="-171450">
              <a:buFontTx/>
              <a:buChar char="-"/>
            </a:pPr>
            <a:r>
              <a:rPr lang="zh-TW" altLang="en-US" baseline="0" dirty="0" smtClean="0"/>
              <a:t>只能透過</a:t>
            </a:r>
            <a:r>
              <a:rPr lang="en-US" altLang="zh-TW" baseline="0" dirty="0" err="1" smtClean="0"/>
              <a:t>txID</a:t>
            </a:r>
            <a:r>
              <a:rPr lang="zh-TW" altLang="en-US" baseline="0" dirty="0" smtClean="0"/>
              <a:t>跟訂閱已知節點來進行查詢，只能找到已知的</a:t>
            </a:r>
            <a:r>
              <a:rPr lang="en-US" altLang="zh-TW" baseline="0" dirty="0" err="1" smtClean="0"/>
              <a:t>IoT</a:t>
            </a:r>
            <a:r>
              <a:rPr lang="zh-TW" altLang="en-US" baseline="0" dirty="0" smtClean="0"/>
              <a:t> </a:t>
            </a:r>
            <a:r>
              <a:rPr lang="en-US" altLang="zh-TW" baseline="0" dirty="0" smtClean="0"/>
              <a:t>Device</a:t>
            </a:r>
            <a:r>
              <a:rPr lang="zh-TW" altLang="en-US" baseline="0" dirty="0" smtClean="0"/>
              <a:t>並不能找到所有潛在可能會擁有我們想要的</a:t>
            </a:r>
            <a:r>
              <a:rPr lang="en-US" altLang="zh-TW" baseline="0" dirty="0" smtClean="0"/>
              <a:t>data</a:t>
            </a:r>
            <a:r>
              <a:rPr lang="zh-TW" altLang="en-US" baseline="0" dirty="0" smtClean="0"/>
              <a:t>的</a:t>
            </a:r>
            <a:r>
              <a:rPr lang="en-US" altLang="zh-TW" baseline="0" dirty="0" err="1" smtClean="0"/>
              <a:t>IoT</a:t>
            </a:r>
            <a:r>
              <a:rPr lang="zh-TW" altLang="en-US" baseline="0" dirty="0" smtClean="0"/>
              <a:t> </a:t>
            </a:r>
            <a:r>
              <a:rPr lang="en-US" altLang="zh-TW" baseline="0" dirty="0" smtClean="0"/>
              <a:t>devices</a:t>
            </a:r>
            <a:r>
              <a:rPr lang="zh-TW" altLang="en-US" baseline="0" dirty="0" smtClean="0"/>
              <a:t>。無法解決孤島化。</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不定期進行</a:t>
            </a:r>
            <a:r>
              <a:rPr lang="en-US" altLang="zh-TW" baseline="0" dirty="0" err="1" smtClean="0"/>
              <a:t>tx</a:t>
            </a:r>
            <a:r>
              <a:rPr lang="zh-TW" altLang="en-US" baseline="0" dirty="0" smtClean="0"/>
              <a:t>大掃除</a:t>
            </a:r>
            <a:r>
              <a:rPr lang="en-US" altLang="zh-TW" baseline="0" dirty="0" smtClean="0"/>
              <a:t>(Snapshot)</a:t>
            </a:r>
            <a:r>
              <a:rPr lang="zh-TW" altLang="en-US" baseline="0" dirty="0" smtClean="0"/>
              <a:t>，</a:t>
            </a:r>
            <a:r>
              <a:rPr lang="en-US" altLang="zh-TW" baseline="0" dirty="0" smtClean="0"/>
              <a:t>Snapshot</a:t>
            </a:r>
            <a:r>
              <a:rPr lang="zh-TW" altLang="en-US" baseline="0" dirty="0" smtClean="0"/>
              <a:t>會清除所有</a:t>
            </a:r>
            <a:r>
              <a:rPr lang="en-US" altLang="zh-TW" baseline="0" dirty="0" smtClean="0"/>
              <a:t>0</a:t>
            </a:r>
            <a:r>
              <a:rPr lang="zh-TW" altLang="en-US" baseline="0" dirty="0" smtClean="0"/>
              <a:t>元的交易。被清除的交易依然可以被驗證，但是其中的</a:t>
            </a:r>
            <a:r>
              <a:rPr lang="en-US" altLang="zh-TW" baseline="0" dirty="0" smtClean="0"/>
              <a:t>data</a:t>
            </a:r>
            <a:r>
              <a:rPr lang="zh-TW" altLang="en-US" baseline="0" dirty="0" smtClean="0"/>
              <a:t>就不能被查詢了，就像鄭他們儲存的</a:t>
            </a:r>
            <a:r>
              <a:rPr lang="en-US" altLang="zh-TW" baseline="0" dirty="0" smtClean="0"/>
              <a:t>metadata</a:t>
            </a:r>
            <a:r>
              <a:rPr lang="zh-TW" altLang="en-US" baseline="0" dirty="0" smtClean="0"/>
              <a:t>就會被刪除，他們的系統中沒有靠慮到這點。</a:t>
            </a:r>
            <a:r>
              <a:rPr lang="en-US" altLang="zh-TW" baseline="0" dirty="0" smtClean="0"/>
              <a:t>CID</a:t>
            </a:r>
            <a:r>
              <a:rPr lang="zh-TW" altLang="en-US" baseline="0" dirty="0" smtClean="0"/>
              <a:t>會被清除</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 </a:t>
            </a:r>
            <a:r>
              <a:rPr lang="en-US" altLang="zh-TW" baseline="0" dirty="0" err="1" smtClean="0"/>
              <a:t>tx</a:t>
            </a:r>
            <a:r>
              <a:rPr lang="zh-TW" altLang="en-US" baseline="0" dirty="0" smtClean="0"/>
              <a:t>只能上傳</a:t>
            </a:r>
            <a:r>
              <a:rPr lang="en-US" altLang="zh-TW" baseline="0" dirty="0" smtClean="0"/>
              <a:t>21kb</a:t>
            </a:r>
            <a:r>
              <a:rPr lang="zh-TW" altLang="en-US" baseline="0" dirty="0" smtClean="0"/>
              <a:t>的</a:t>
            </a:r>
            <a:r>
              <a:rPr lang="en-US" altLang="zh-TW" baseline="0" dirty="0" smtClean="0"/>
              <a:t>data</a:t>
            </a:r>
            <a:r>
              <a:rPr lang="zh-TW" altLang="en-US" baseline="0" dirty="0" smtClean="0"/>
              <a:t>，</a:t>
            </a:r>
            <a:r>
              <a:rPr lang="en-US" altLang="zh-TW" baseline="0" dirty="0" smtClean="0"/>
              <a:t>metadata</a:t>
            </a:r>
            <a:r>
              <a:rPr lang="zh-TW" altLang="en-US" baseline="0" dirty="0" smtClean="0"/>
              <a:t>較大時可能會不夠用。</a:t>
            </a:r>
            <a:endParaRPr lang="en-US" altLang="zh-TW" baseline="0" dirty="0" smtClean="0"/>
          </a:p>
          <a:p>
            <a:pPr marL="0" indent="0">
              <a:buFontTx/>
              <a:buNone/>
            </a:pPr>
            <a:r>
              <a:rPr lang="zh-TW" altLang="en-US" baseline="0" dirty="0" smtClean="0"/>
              <a:t>相較之下我們的搜尋系統沒有這些問題，並且可以查詢到潛在的</a:t>
            </a:r>
            <a:r>
              <a:rPr lang="en-US" altLang="zh-TW" baseline="0" dirty="0" err="1" smtClean="0"/>
              <a:t>IoT</a:t>
            </a:r>
            <a:r>
              <a:rPr lang="en-US" altLang="zh-TW" baseline="0" dirty="0" smtClean="0"/>
              <a:t> Devices</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開始講解物聯網的流行，以及。強調物聯網的快速成長。</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1720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框框是</a:t>
            </a:r>
            <a:r>
              <a:rPr lang="en-US" altLang="zh-TW" dirty="0" err="1" smtClean="0"/>
              <a:t>IoT</a:t>
            </a:r>
            <a:r>
              <a:rPr lang="en-US" altLang="zh-TW" dirty="0" smtClean="0"/>
              <a:t> Devices</a:t>
            </a:r>
            <a:r>
              <a:rPr lang="zh-TW" altLang="en-US" dirty="0" smtClean="0"/>
              <a:t>他們可以透過</a:t>
            </a:r>
            <a:r>
              <a:rPr lang="en-US" altLang="zh-TW" dirty="0" smtClean="0"/>
              <a:t>RK</a:t>
            </a:r>
            <a:r>
              <a:rPr lang="zh-TW" altLang="en-US" dirty="0" smtClean="0"/>
              <a:t>進行分享。</a:t>
            </a:r>
            <a:r>
              <a:rPr lang="en-US" altLang="zh-TW" dirty="0" smtClean="0"/>
              <a:t>DO</a:t>
            </a:r>
            <a:r>
              <a:rPr lang="zh-TW" altLang="en-US" dirty="0" smtClean="0"/>
              <a:t>可以透過編輯</a:t>
            </a:r>
            <a:r>
              <a:rPr lang="en-US" altLang="zh-TW" dirty="0" smtClean="0"/>
              <a:t>RK…</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401378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進入到有公司的環境。當我們有一個很大的公司想要要求一個檔案時。每天可能會有員工辭職</a:t>
            </a:r>
            <a:r>
              <a:rPr lang="en-US" altLang="zh-TW" dirty="0" smtClean="0"/>
              <a:t>/</a:t>
            </a:r>
            <a:r>
              <a:rPr lang="zh-TW" altLang="en-US" dirty="0" smtClean="0"/>
              <a:t>入職或是因為其他原因需要不斷的變更存取權。如果每次遇到這種狀況都要跟</a:t>
            </a:r>
            <a:r>
              <a:rPr lang="en-US" altLang="zh-TW" dirty="0" smtClean="0"/>
              <a:t>DO</a:t>
            </a:r>
            <a:r>
              <a:rPr lang="zh-TW" altLang="en-US" dirty="0" smtClean="0"/>
              <a:t>要求變更是不合理的。</a:t>
            </a:r>
            <a:endParaRPr lang="en-US" altLang="zh-TW" dirty="0" smtClean="0"/>
          </a:p>
          <a:p>
            <a:r>
              <a:rPr lang="zh-TW" altLang="en-US" dirty="0" smtClean="0"/>
              <a:t>因此這應該由</a:t>
            </a:r>
            <a:r>
              <a:rPr lang="en-US" altLang="zh-TW" dirty="0" smtClean="0"/>
              <a:t>Boss</a:t>
            </a:r>
            <a:r>
              <a:rPr lang="zh-TW" altLang="en-US" dirty="0" smtClean="0"/>
              <a:t>負責。所以當一個成員要求一個檔案時。</a:t>
            </a:r>
            <a:r>
              <a:rPr lang="en-US" altLang="zh-TW" dirty="0" smtClean="0"/>
              <a:t>CSP</a:t>
            </a:r>
            <a:r>
              <a:rPr lang="zh-TW" altLang="en-US" dirty="0" smtClean="0"/>
              <a:t>會到</a:t>
            </a:r>
            <a:r>
              <a:rPr lang="en-US" altLang="zh-TW" dirty="0" smtClean="0"/>
              <a:t>IPNS</a:t>
            </a:r>
            <a:r>
              <a:rPr lang="zh-TW" altLang="en-US" dirty="0" smtClean="0"/>
              <a:t>中找到兩把</a:t>
            </a:r>
            <a:r>
              <a:rPr lang="en-US" altLang="zh-TW" dirty="0" smtClean="0"/>
              <a:t>RK</a:t>
            </a:r>
            <a:r>
              <a:rPr lang="zh-TW" altLang="en-US" dirty="0" smtClean="0"/>
              <a:t>，</a:t>
            </a:r>
            <a:r>
              <a:rPr lang="en-US" altLang="zh-TW" dirty="0" err="1" smtClean="0"/>
              <a:t>IoT</a:t>
            </a:r>
            <a:r>
              <a:rPr lang="en-US" altLang="zh-TW" dirty="0" smtClean="0"/>
              <a:t> Device</a:t>
            </a:r>
            <a:r>
              <a:rPr lang="zh-TW" altLang="en-US" dirty="0" smtClean="0"/>
              <a:t>到公司、公司到成員來為他們進行重加密。如果找不到則不會也沒有能力執行。</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我們上面提到的</a:t>
            </a:r>
            <a:r>
              <a:rPr lang="en-US" altLang="zh-TW" dirty="0" smtClean="0"/>
              <a:t>IPNS</a:t>
            </a:r>
            <a:r>
              <a:rPr lang="zh-TW" altLang="en-US" dirty="0" smtClean="0"/>
              <a:t>指向的在</a:t>
            </a:r>
            <a:r>
              <a:rPr lang="en-US" altLang="zh-TW" dirty="0" smtClean="0"/>
              <a:t>IPFS</a:t>
            </a:r>
            <a:r>
              <a:rPr lang="zh-TW" altLang="en-US" dirty="0" smtClean="0"/>
              <a:t>中儲存的檔案，我們稱它為</a:t>
            </a:r>
            <a:r>
              <a:rPr lang="en-US" altLang="zh-TW" dirty="0" smtClean="0"/>
              <a:t>ACS</a:t>
            </a:r>
            <a:r>
              <a:rPr lang="zh-TW" altLang="en-US" dirty="0" smtClean="0"/>
              <a:t>。</a:t>
            </a:r>
            <a:endParaRPr lang="en-US" altLang="zh-TW" dirty="0" smtClean="0"/>
          </a:p>
          <a:p>
            <a:r>
              <a:rPr lang="zh-TW" altLang="en-US" dirty="0" smtClean="0"/>
              <a:t>分為兩類。</a:t>
            </a:r>
            <a:r>
              <a:rPr lang="en-US" altLang="zh-TW" dirty="0" err="1" smtClean="0"/>
              <a:t>IoT</a:t>
            </a:r>
            <a:r>
              <a:rPr lang="en-US" altLang="zh-TW" dirty="0" smtClean="0"/>
              <a:t> Devices…</a:t>
            </a:r>
          </a:p>
          <a:p>
            <a:r>
              <a:rPr lang="zh-TW" altLang="en-US" dirty="0" smtClean="0"/>
              <a:t>公司的分為主</a:t>
            </a:r>
            <a:r>
              <a:rPr lang="en-US" altLang="zh-TW" dirty="0" smtClean="0"/>
              <a:t>ACS</a:t>
            </a:r>
            <a:r>
              <a:rPr lang="zh-TW" altLang="en-US" dirty="0" smtClean="0"/>
              <a:t>跟副</a:t>
            </a:r>
            <a:r>
              <a:rPr lang="en-US" altLang="zh-TW" dirty="0" smtClean="0"/>
              <a:t>ACS..</a:t>
            </a:r>
          </a:p>
          <a:p>
            <a:r>
              <a:rPr lang="zh-TW" altLang="en-US" dirty="0" smtClean="0"/>
              <a:t>每當公司要到</a:t>
            </a:r>
            <a:r>
              <a:rPr lang="en-US" altLang="zh-TW" dirty="0" err="1" smtClean="0"/>
              <a:t>IoT</a:t>
            </a:r>
            <a:r>
              <a:rPr lang="en-US" altLang="zh-TW" dirty="0" smtClean="0"/>
              <a:t> device</a:t>
            </a:r>
            <a:r>
              <a:rPr lang="zh-TW" altLang="en-US" dirty="0" smtClean="0"/>
              <a:t>的存取權就會創建一個副</a:t>
            </a:r>
            <a:r>
              <a:rPr lang="en-US" altLang="zh-TW" dirty="0" smtClean="0"/>
              <a:t>ACS</a:t>
            </a:r>
            <a:r>
              <a:rPr lang="zh-TW" altLang="en-US" dirty="0" smtClean="0"/>
              <a:t>，儲存</a:t>
            </a:r>
            <a:r>
              <a:rPr lang="en-US" altLang="zh-TW" dirty="0" smtClean="0"/>
              <a:t>…</a:t>
            </a:r>
            <a:br>
              <a:rPr lang="en-US" altLang="zh-TW" dirty="0" smtClean="0"/>
            </a:br>
            <a:r>
              <a:rPr lang="zh-TW" altLang="en-US" dirty="0" smtClean="0"/>
              <a:t>前面提到的</a:t>
            </a:r>
            <a:r>
              <a:rPr lang="en-US" altLang="zh-TW" dirty="0" smtClean="0"/>
              <a:t>CSP</a:t>
            </a:r>
            <a:r>
              <a:rPr lang="zh-TW" altLang="en-US" dirty="0" smtClean="0"/>
              <a:t>就是</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825620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就像前面提到的</a:t>
            </a:r>
            <a:r>
              <a:rPr lang="en-US" altLang="zh-TW" dirty="0" smtClean="0"/>
              <a:t>…</a:t>
            </a:r>
            <a:br>
              <a:rPr lang="en-US" altLang="zh-TW" dirty="0" smtClean="0"/>
            </a:br>
            <a:r>
              <a:rPr lang="en-US" altLang="zh-TW" dirty="0" smtClean="0"/>
              <a:t>-</a:t>
            </a:r>
            <a:r>
              <a:rPr lang="zh-TW" altLang="en-US" dirty="0" smtClean="0"/>
              <a:t> 在我們比較的系統中</a:t>
            </a:r>
            <a:r>
              <a:rPr lang="en-US" altLang="zh-TW" dirty="0" smtClean="0"/>
              <a:t>…Iron</a:t>
            </a:r>
            <a:r>
              <a:rPr lang="zh-TW" altLang="en-US" dirty="0" smtClean="0"/>
              <a:t>的系統中使用</a:t>
            </a:r>
            <a:r>
              <a:rPr lang="en-US" altLang="zh-TW" dirty="0" smtClean="0"/>
              <a:t>MPRE</a:t>
            </a:r>
            <a:r>
              <a:rPr lang="zh-TW" altLang="en-US" dirty="0" smtClean="0"/>
              <a:t>的方式是我們參考的對象，然而他們的系統中所有的存取權控制</a:t>
            </a:r>
            <a:r>
              <a:rPr lang="en-US" altLang="zh-TW" dirty="0" smtClean="0"/>
              <a:t>...key Management</a:t>
            </a:r>
            <a:r>
              <a:rPr lang="zh-TW" altLang="en-US" dirty="0" smtClean="0"/>
              <a:t>都是需要跟他的</a:t>
            </a:r>
            <a:r>
              <a:rPr lang="en-US" altLang="zh-TW" dirty="0" smtClean="0"/>
              <a:t>server</a:t>
            </a:r>
            <a:r>
              <a:rPr lang="zh-TW" altLang="en-US" dirty="0" smtClean="0"/>
              <a:t>互動來達成的，</a:t>
            </a:r>
            <a:r>
              <a:rPr lang="en-US" altLang="zh-TW" dirty="0" smtClean="0"/>
              <a:t>User</a:t>
            </a:r>
            <a:r>
              <a:rPr lang="zh-TW" altLang="en-US" dirty="0" smtClean="0"/>
              <a:t>需要跟他註冊並且要編輯存取權需要向他請求。我們認為這是不合理的。我們認為</a:t>
            </a:r>
            <a:r>
              <a:rPr lang="en-US" altLang="zh-TW" dirty="0" smtClean="0"/>
              <a:t>DO</a:t>
            </a:r>
            <a:r>
              <a:rPr lang="zh-TW" altLang="en-US" dirty="0" smtClean="0"/>
              <a:t>跟</a:t>
            </a:r>
            <a:r>
              <a:rPr lang="en-US" altLang="zh-TW" dirty="0" smtClean="0"/>
              <a:t>DUA</a:t>
            </a:r>
            <a:r>
              <a:rPr lang="zh-TW" altLang="en-US" dirty="0" smtClean="0"/>
              <a:t>對於存取權的編輯應該是</a:t>
            </a:r>
            <a:r>
              <a:rPr lang="en-US" altLang="zh-TW" dirty="0" smtClean="0"/>
              <a:t>non-interactive</a:t>
            </a:r>
            <a:r>
              <a:rPr lang="zh-TW" altLang="en-US" dirty="0" smtClean="0"/>
              <a:t>的。</a:t>
            </a:r>
            <a:r>
              <a:rPr lang="en-US" altLang="zh-TW" dirty="0" smtClean="0"/>
              <a:t>CSP</a:t>
            </a:r>
            <a:r>
              <a:rPr lang="zh-TW" altLang="en-US" dirty="0" smtClean="0"/>
              <a:t>只負責重加密這個唯一的工作。並且我們從他們的系統中可以看出是相當中心化的且會有單點故障的問題。</a:t>
            </a:r>
            <a:endParaRPr lang="en-US" altLang="zh-TW" dirty="0" smtClean="0"/>
          </a:p>
          <a:p>
            <a:r>
              <a:rPr lang="en-US" altLang="zh-TW" dirty="0" smtClean="0"/>
              <a:t>-</a:t>
            </a:r>
            <a:r>
              <a:rPr lang="zh-TW" altLang="en-US" dirty="0" smtClean="0"/>
              <a:t> </a:t>
            </a:r>
            <a:r>
              <a:rPr lang="en-US" altLang="zh-TW" dirty="0" err="1" smtClean="0"/>
              <a:t>NuCypher</a:t>
            </a:r>
            <a:r>
              <a:rPr lang="zh-TW" altLang="en-US" dirty="0" smtClean="0"/>
              <a:t>他們的目的是做一個去中心化的</a:t>
            </a:r>
            <a:r>
              <a:rPr lang="en-US" altLang="zh-TW" dirty="0" smtClean="0"/>
              <a:t>KMS</a:t>
            </a:r>
            <a:r>
              <a:rPr lang="zh-TW" altLang="en-US" dirty="0" smtClean="0"/>
              <a:t>系統。他們也是利用</a:t>
            </a:r>
            <a:r>
              <a:rPr lang="en-US" altLang="zh-TW" dirty="0" smtClean="0"/>
              <a:t>PRE</a:t>
            </a:r>
            <a:r>
              <a:rPr lang="zh-TW" altLang="en-US" dirty="0" smtClean="0"/>
              <a:t>並且是由鏈上所有節點進行重加密計算。並且共同保存這些</a:t>
            </a:r>
            <a:r>
              <a:rPr lang="en-US" altLang="zh-TW" dirty="0" err="1" smtClean="0"/>
              <a:t>rk</a:t>
            </a:r>
            <a:r>
              <a:rPr lang="zh-TW" altLang="en-US" dirty="0" smtClean="0"/>
              <a:t>的，因此他們具有去中心化</a:t>
            </a:r>
            <a:r>
              <a:rPr lang="en-US" altLang="zh-TW" dirty="0" smtClean="0"/>
              <a:t>KMS</a:t>
            </a:r>
            <a:r>
              <a:rPr lang="zh-TW" altLang="en-US" dirty="0" smtClean="0"/>
              <a:t>。然而他們的系統中只能執行</a:t>
            </a:r>
            <a:r>
              <a:rPr lang="en-US" altLang="zh-TW" dirty="0" smtClean="0"/>
              <a:t>1</a:t>
            </a:r>
            <a:r>
              <a:rPr lang="zh-TW" altLang="en-US" dirty="0" smtClean="0"/>
              <a:t>對</a:t>
            </a:r>
            <a:r>
              <a:rPr lang="en-US" altLang="zh-TW" dirty="0" smtClean="0"/>
              <a:t>1</a:t>
            </a:r>
            <a:r>
              <a:rPr lang="zh-TW" altLang="en-US" dirty="0" smtClean="0"/>
              <a:t>的重加密分享，因此若使用他們的系統我們會遇到前面的情況。也就是</a:t>
            </a:r>
            <a:r>
              <a:rPr lang="en-US" altLang="zh-TW" dirty="0" smtClean="0"/>
              <a:t>Group</a:t>
            </a:r>
            <a:r>
              <a:rPr lang="zh-TW" altLang="en-US" dirty="0" smtClean="0"/>
              <a:t>的成員必須向</a:t>
            </a:r>
            <a:r>
              <a:rPr lang="en-US" altLang="zh-TW" dirty="0" smtClean="0"/>
              <a:t>DO</a:t>
            </a:r>
            <a:r>
              <a:rPr lang="zh-TW" altLang="en-US" dirty="0" smtClean="0"/>
              <a:t>請求對每個成員更新存取權，是沒有效率的。</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衍伸出兩個問題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需要一個平台</a:t>
            </a:r>
            <a:r>
              <a:rPr lang="en-US" altLang="zh-TW" dirty="0" smtClean="0"/>
              <a:t>=&gt;cloud </a:t>
            </a:r>
            <a:r>
              <a:rPr lang="en-US" altLang="zh-TW" dirty="0" err="1" smtClean="0"/>
              <a:t>storge</a:t>
            </a:r>
            <a:r>
              <a:rPr lang="zh-TW" altLang="en-US" dirty="0" smtClean="0"/>
              <a:t>。</a:t>
            </a:r>
            <a:endParaRPr lang="en-US" altLang="zh-TW" dirty="0" smtClean="0"/>
          </a:p>
          <a:p>
            <a:r>
              <a:rPr lang="en-US" altLang="zh-TW" dirty="0" smtClean="0"/>
              <a:t/>
            </a:r>
            <a:br>
              <a:rPr lang="en-US" altLang="zh-TW" dirty="0" smtClean="0"/>
            </a:br>
            <a:r>
              <a:rPr lang="zh-TW" altLang="en-US" dirty="0" smtClean="0"/>
              <a:t>如此大量的資料該如何收集以及有效的利用。數據孤島化。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中心化</a:t>
            </a:r>
            <a:r>
              <a:rPr lang="en-US" altLang="zh-TW" dirty="0" smtClean="0"/>
              <a:t>server</a:t>
            </a:r>
            <a:r>
              <a:rPr lang="zh-TW" altLang="en-US" dirty="0" smtClean="0"/>
              <a:t>不具備保密性且無法去信任化。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62</a:t>
            </a:fld>
            <a:endParaRPr lang="zh-TW" altLang="en-US"/>
          </a:p>
        </p:txBody>
      </p:sp>
    </p:spTree>
    <p:extLst>
      <p:ext uri="{BB962C8B-B14F-4D97-AF65-F5344CB8AC3E}">
        <p14:creationId xmlns:p14="http://schemas.microsoft.com/office/powerpoint/2010/main" val="2105796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3471701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34139750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hashtag-based</a:t>
            </a:r>
            <a:r>
              <a:rPr lang="en-US" altLang="zh-TW" sz="1200" b="0" i="0" kern="1200" baseline="0" dirty="0" smtClean="0">
                <a:solidFill>
                  <a:schemeClr val="tx1"/>
                </a:solidFill>
                <a:effectLst/>
                <a:latin typeface="+mn-lt"/>
                <a:ea typeface="+mn-ea"/>
                <a:cs typeface="+mn-cs"/>
              </a:rPr>
              <a:t> searching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baseline="0" dirty="0" smtClean="0">
                <a:solidFill>
                  <a:schemeClr val="tx1"/>
                </a:solidFill>
                <a:effectLst/>
                <a:latin typeface="+mn-lt"/>
                <a:ea typeface="+mn-ea"/>
                <a:cs typeface="+mn-cs"/>
              </a:rPr>
              <a:t>- IPFS storage &amp; </a:t>
            </a:r>
            <a:r>
              <a:rPr lang="en-US" altLang="zh-TW" sz="1200" b="0" i="0" kern="1200" dirty="0" smtClean="0">
                <a:solidFill>
                  <a:schemeClr val="tx1"/>
                </a:solidFill>
                <a:effectLst/>
                <a:latin typeface="+mn-lt"/>
                <a:ea typeface="+mn-ea"/>
                <a:cs typeface="+mn-cs"/>
              </a:rPr>
              <a:t>hashtag-based</a:t>
            </a:r>
            <a:r>
              <a:rPr lang="en-US" altLang="zh-TW" sz="1200" b="0" i="0" kern="1200" baseline="0" dirty="0" smtClean="0">
                <a:solidFill>
                  <a:schemeClr val="tx1"/>
                </a:solidFill>
                <a:effectLst/>
                <a:latin typeface="+mn-lt"/>
                <a:ea typeface="+mn-ea"/>
                <a:cs typeface="+mn-cs"/>
              </a:rPr>
              <a:t> searching</a:t>
            </a:r>
          </a:p>
          <a:p>
            <a:pPr marL="0" indent="0">
              <a:buFontTx/>
              <a:buNone/>
            </a:pPr>
            <a:r>
              <a:rPr lang="en-US" altLang="zh-TW" dirty="0" smtClean="0"/>
              <a:t>- PRE &amp; MPRE</a:t>
            </a:r>
          </a:p>
          <a:p>
            <a:pPr marL="0" indent="0">
              <a:buFontTx/>
              <a:buNone/>
            </a:pPr>
            <a:r>
              <a:rPr lang="en-US" altLang="zh-TW" dirty="0" smtClean="0"/>
              <a:t>-</a:t>
            </a:r>
            <a:r>
              <a:rPr lang="en-US" altLang="zh-TW" baseline="0" dirty="0" smtClean="0"/>
              <a:t> I</a:t>
            </a:r>
            <a:r>
              <a:rPr lang="en-US" altLang="zh-TW" dirty="0" smtClean="0"/>
              <a:t>PNS</a:t>
            </a:r>
            <a:br>
              <a:rPr lang="en-US" altLang="zh-TW" dirty="0" smtClean="0"/>
            </a:br>
            <a:r>
              <a:rPr lang="en-US" altLang="zh-TW" dirty="0" smtClean="0"/>
              <a:t>- KEM/DEM</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65</a:t>
            </a:fld>
            <a:endParaRPr lang="zh-TW" altLang="en-US"/>
          </a:p>
        </p:txBody>
      </p:sp>
    </p:spTree>
    <p:extLst>
      <p:ext uri="{BB962C8B-B14F-4D97-AF65-F5344CB8AC3E}">
        <p14:creationId xmlns:p14="http://schemas.microsoft.com/office/powerpoint/2010/main" val="3293587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單點故障、天災</a:t>
            </a:r>
            <a:r>
              <a:rPr lang="en-US" altLang="zh-TW" dirty="0" smtClean="0"/>
              <a:t>…server local storage</a:t>
            </a:r>
            <a:r>
              <a:rPr lang="zh-TW" altLang="en-US" dirty="0" smtClean="0"/>
              <a:t>爆炸，</a:t>
            </a:r>
            <a:r>
              <a:rPr lang="en-US" altLang="zh-TW" dirty="0" smtClean="0"/>
              <a:t>Access Control Policy</a:t>
            </a:r>
            <a:r>
              <a:rPr lang="zh-TW" altLang="en-US" dirty="0" smtClean="0"/>
              <a:t>沒了。</a:t>
            </a:r>
            <a:r>
              <a:rPr lang="en-US" altLang="zh-TW" dirty="0" smtClean="0"/>
              <a:t/>
            </a:r>
            <a:br>
              <a:rPr lang="en-US" altLang="zh-TW" dirty="0" smtClean="0"/>
            </a:br>
            <a:r>
              <a:rPr lang="zh-TW" altLang="en-US" dirty="0" smtClean="0"/>
              <a:t>所有存取權操作請求、公司裁員入職</a:t>
            </a:r>
            <a:r>
              <a:rPr lang="en-US" altLang="zh-TW" dirty="0" smtClean="0"/>
              <a:t>…</a:t>
            </a:r>
            <a:r>
              <a:rPr lang="zh-TW" altLang="en-US" dirty="0" smtClean="0"/>
              <a:t>都要向他申請。</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66</a:t>
            </a:fld>
            <a:endParaRPr lang="zh-TW" altLang="en-US"/>
          </a:p>
        </p:txBody>
      </p:sp>
    </p:spTree>
    <p:extLst>
      <p:ext uri="{BB962C8B-B14F-4D97-AF65-F5344CB8AC3E}">
        <p14:creationId xmlns:p14="http://schemas.microsoft.com/office/powerpoint/2010/main" val="296887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67</a:t>
            </a:fld>
            <a:endParaRPr lang="zh-TW" altLang="en-US"/>
          </a:p>
        </p:txBody>
      </p:sp>
    </p:spTree>
    <p:extLst>
      <p:ext uri="{BB962C8B-B14F-4D97-AF65-F5344CB8AC3E}">
        <p14:creationId xmlns:p14="http://schemas.microsoft.com/office/powerpoint/2010/main" val="4047678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70</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71</a:t>
            </a:fld>
            <a:endParaRPr lang="zh-TW" altLang="en-US"/>
          </a:p>
        </p:txBody>
      </p:sp>
    </p:spTree>
    <p:extLst>
      <p:ext uri="{BB962C8B-B14F-4D97-AF65-F5344CB8AC3E}">
        <p14:creationId xmlns:p14="http://schemas.microsoft.com/office/powerpoint/2010/main" val="60521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共享平台系統</a:t>
            </a:r>
            <a:r>
              <a:rPr lang="en-US" altLang="zh-TW" dirty="0" smtClean="0"/>
              <a:t/>
            </a:r>
            <a:br>
              <a:rPr lang="en-US" altLang="zh-TW" dirty="0" smtClean="0"/>
            </a:br>
            <a:r>
              <a:rPr lang="en-US" altLang="zh-TW" dirty="0" smtClean="0"/>
              <a:t/>
            </a:r>
            <a:br>
              <a:rPr lang="en-US" altLang="zh-TW" dirty="0" smtClean="0"/>
            </a:br>
            <a:r>
              <a:rPr lang="zh-TW" altLang="en-US" dirty="0" smtClean="0"/>
              <a:t>共享平台系統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去中心化去信任化管理、去中心去信任化儲存</a:t>
            </a:r>
            <a:endParaRPr lang="en-US" altLang="zh-TW" dirty="0" smtClean="0"/>
          </a:p>
          <a:p>
            <a:r>
              <a:rPr lang="en-US" altLang="zh-TW" dirty="0" smtClean="0"/>
              <a:t>Fine-grained access control and management</a:t>
            </a:r>
            <a:r>
              <a:rPr lang="zh-TW" altLang="en-US" dirty="0" smtClean="0"/>
              <a:t> </a:t>
            </a:r>
            <a:r>
              <a:rPr lang="en-US" altLang="zh-TW" dirty="0" smtClean="0"/>
              <a:t>=&gt;</a:t>
            </a:r>
            <a:r>
              <a:rPr lang="zh-TW" altLang="en-US" dirty="0" smtClean="0"/>
              <a:t> </a:t>
            </a:r>
            <a:r>
              <a:rPr lang="en-US" altLang="zh-TW" dirty="0" smtClean="0"/>
              <a:t>1</a:t>
            </a:r>
            <a:r>
              <a:rPr lang="zh-TW" altLang="en-US" dirty="0" smtClean="0"/>
              <a:t>對多分享、重加密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sz="1200" b="0" i="0" kern="1200" dirty="0" smtClean="0">
                <a:solidFill>
                  <a:schemeClr val="tx1"/>
                </a:solidFill>
                <a:effectLst/>
                <a:latin typeface="+mn-lt"/>
                <a:ea typeface="+mn-ea"/>
                <a:cs typeface="+mn-cs"/>
              </a:rPr>
              <a:t>加密分享</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多次加密負擔</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一加多解</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重加密</a:t>
            </a:r>
            <a:r>
              <a:rPr lang="en-US" altLang="zh-TW" sz="1200" b="0" i="0" kern="1200" dirty="0" smtClean="0">
                <a:solidFill>
                  <a:schemeClr val="tx1"/>
                </a:solidFill>
                <a:effectLst/>
                <a:latin typeface="+mn-lt"/>
                <a:ea typeface="+mn-ea"/>
                <a:cs typeface="+mn-cs"/>
              </a:rPr>
              <a:t>=&gt;PRE</a:t>
            </a:r>
            <a:r>
              <a:rPr lang="zh-TW" altLang="en-US" sz="1200" b="0" i="0" kern="1200" dirty="0" smtClean="0">
                <a:solidFill>
                  <a:schemeClr val="tx1"/>
                </a:solidFill>
                <a:effectLst/>
                <a:latin typeface="+mn-lt"/>
                <a:ea typeface="+mn-ea"/>
                <a:cs typeface="+mn-cs"/>
              </a:rPr>
              <a:t>分散</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低下計算量</a:t>
            </a: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永久保存、唯一性</a:t>
            </a:r>
            <a:r>
              <a:rPr lang="en-US" altLang="zh-TW" sz="1200" b="0" i="0" kern="1200" dirty="0" smtClean="0">
                <a:solidFill>
                  <a:schemeClr val="tx1"/>
                </a:solidFill>
                <a:effectLst/>
                <a:latin typeface="+mn-lt"/>
                <a:ea typeface="+mn-ea"/>
                <a:cs typeface="+mn-cs"/>
              </a:rPr>
              <a:t>cloud storage</a:t>
            </a:r>
          </a:p>
          <a:p>
            <a:pPr marL="171450" indent="-171450">
              <a:buFontTx/>
              <a:buChar char="-"/>
            </a:pPr>
            <a:r>
              <a:rPr lang="zh-TW" altLang="en-US" sz="1200" b="0" i="0" kern="1200" dirty="0" smtClean="0">
                <a:solidFill>
                  <a:schemeClr val="tx1"/>
                </a:solidFill>
                <a:effectLst/>
                <a:latin typeface="+mn-lt"/>
                <a:ea typeface="+mn-ea"/>
                <a:cs typeface="+mn-cs"/>
              </a:rPr>
              <a:t>類區塊鏈 </a:t>
            </a:r>
            <a:r>
              <a:rPr lang="en-US" altLang="zh-TW" sz="1200" b="0" i="0" kern="1200" dirty="0" smtClean="0">
                <a:solidFill>
                  <a:schemeClr val="tx1"/>
                </a:solidFill>
                <a:effectLst/>
                <a:latin typeface="+mn-lt"/>
                <a:ea typeface="+mn-ea"/>
                <a:cs typeface="+mn-cs"/>
              </a:rPr>
              <a:t>for </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a:t>
            </a:r>
            <a:r>
              <a:rPr lang="zh-TW" altLang="en-US" sz="1200" b="0" i="0" kern="1200" dirty="0" smtClean="0">
                <a:solidFill>
                  <a:schemeClr val="tx1"/>
                </a:solidFill>
                <a:effectLst/>
                <a:latin typeface="+mn-lt"/>
                <a:ea typeface="+mn-ea"/>
                <a:cs typeface="+mn-cs"/>
              </a:rPr>
              <a:t>手續費交易低計算驗證、可擴展性。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分散式</a:t>
            </a:r>
            <a:r>
              <a:rPr lang="en-US" altLang="zh-TW" dirty="0" smtClean="0"/>
              <a:t>=&gt;Reliability and Availability</a:t>
            </a:r>
            <a:r>
              <a:rPr lang="zh-TW" altLang="en-US" dirty="0" smtClean="0"/>
              <a:t>、永久保存，</a:t>
            </a:r>
            <a:r>
              <a:rPr lang="en-US" altLang="zh-TW" dirty="0" smtClean="0"/>
              <a:t>CID=&gt;Integrity</a:t>
            </a:r>
          </a:p>
          <a:p>
            <a:r>
              <a:rPr lang="en-US" altLang="zh-TW" dirty="0" smtClean="0"/>
              <a:t>CID=&gt;IPNS------IP=&gt;DNS</a:t>
            </a:r>
          </a:p>
          <a:p>
            <a:r>
              <a:rPr lang="en-US" altLang="zh-TW" dirty="0" smtClean="0"/>
              <a:t>History</a:t>
            </a:r>
            <a:br>
              <a:rPr lang="en-US" altLang="zh-TW" dirty="0" smtClean="0"/>
            </a:br>
            <a:r>
              <a:rPr lang="en-US" altLang="zh-TW" dirty="0" err="1" smtClean="0"/>
              <a:t>sk</a:t>
            </a:r>
            <a:r>
              <a:rPr lang="en-US" altLang="zh-TW" baseline="0" dirty="0" smtClean="0"/>
              <a:t> sign</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2023/7/4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2023/7/4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2023/7/4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2023/7/4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2023/7/4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9.jp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6.png"/><Relationship Id="rId7"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8.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6.png"/><Relationship Id="rId7"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68.png"/><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10.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2.png"/><Relationship Id="rId7"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1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91.png"/></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9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5.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a:t>
            </a:r>
            <a:r>
              <a:rPr lang="zh-TW" altLang="en-US" sz="4800" dirty="0" smtClean="0">
                <a:latin typeface="標楷體" panose="03000509000000000000" pitchFamily="65" charset="-120"/>
                <a:ea typeface="標楷體" panose="03000509000000000000" pitchFamily="65" charset="-120"/>
              </a:rPr>
              <a:t>網資料搜尋</a:t>
            </a:r>
            <a:r>
              <a:rPr lang="zh-TW" altLang="en-US" sz="4800" dirty="0">
                <a:latin typeface="標楷體" panose="03000509000000000000" pitchFamily="65" charset="-120"/>
                <a:ea typeface="標楷體" panose="03000509000000000000" pitchFamily="65" charset="-120"/>
              </a:rPr>
              <a:t>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zh-TW" altLang="en-US" dirty="0" smtClean="0"/>
              <a:t> </a:t>
            </a:r>
            <a:r>
              <a:rPr lang="en-US" altLang="zh-TW" dirty="0" smtClean="0"/>
              <a:t>Transaction Rate</a:t>
            </a:r>
          </a:p>
          <a:p>
            <a:pPr>
              <a:lnSpc>
                <a:spcPct val="200000"/>
              </a:lnSpc>
              <a:buFont typeface="Arial" panose="020B0604020202020204" pitchFamily="34" charset="0"/>
              <a:buChar char="•"/>
            </a:pPr>
            <a:r>
              <a:rPr lang="zh-TW" altLang="en-US" dirty="0" smtClean="0"/>
              <a:t> </a:t>
            </a:r>
            <a:r>
              <a:rPr lang="en-US" altLang="zh-TW" dirty="0" smtClean="0"/>
              <a:t>Scalability</a:t>
            </a:r>
            <a:endParaRPr lang="en-US" altLang="zh-TW" dirty="0"/>
          </a:p>
          <a:p>
            <a:pPr>
              <a:lnSpc>
                <a:spcPct val="200000"/>
              </a:lnSpc>
              <a:buFont typeface="Arial" panose="020B0604020202020204" pitchFamily="34" charset="0"/>
              <a:buChar char="•"/>
            </a:pPr>
            <a:r>
              <a:rPr lang="zh-TW" altLang="en-US" dirty="0" smtClean="0"/>
              <a:t> </a:t>
            </a:r>
            <a:r>
              <a:rPr lang="en-US" altLang="zh-TW" dirty="0" smtClean="0"/>
              <a:t>Resistant </a:t>
            </a:r>
            <a:r>
              <a:rPr lang="en-US" altLang="zh-TW" dirty="0"/>
              <a:t>to Quantum </a:t>
            </a:r>
            <a:r>
              <a:rPr lang="en-US" altLang="zh-TW" dirty="0" smtClean="0"/>
              <a:t>Attacking</a:t>
            </a:r>
          </a:p>
          <a:p>
            <a:pPr>
              <a:lnSpc>
                <a:spcPct val="200000"/>
              </a:lnSpc>
              <a:buFont typeface="Arial" panose="020B0604020202020204" pitchFamily="34" charset="0"/>
              <a:buChar char="•"/>
            </a:pPr>
            <a:r>
              <a:rPr lang="zh-TW" altLang="en-US" dirty="0" smtClean="0"/>
              <a:t> </a:t>
            </a: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zh-TW" altLang="en-US" dirty="0" smtClean="0"/>
              <a:t> </a:t>
            </a: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Data  –  IPFS</a:t>
            </a:r>
          </a:p>
          <a:p>
            <a:pPr>
              <a:lnSpc>
                <a:spcPct val="200000"/>
              </a:lnSpc>
              <a:buFont typeface="Arial" panose="020B0604020202020204" pitchFamily="34" charset="0"/>
              <a:buChar char="•"/>
            </a:pPr>
            <a:r>
              <a:rPr lang="en-US" altLang="zh-TW" dirty="0" smtClean="0"/>
              <a:t> Traceable Document Modification History  –  IPNS</a:t>
            </a:r>
          </a:p>
          <a:p>
            <a:pPr>
              <a:lnSpc>
                <a:spcPct val="200000"/>
              </a:lnSpc>
              <a:buFont typeface="Arial" panose="020B0604020202020204" pitchFamily="34" charset="0"/>
              <a:buChar char="•"/>
            </a:pPr>
            <a:r>
              <a:rPr lang="en-US" altLang="zh-TW" dirty="0" smtClean="0"/>
              <a:t> </a:t>
            </a:r>
            <a:r>
              <a:rPr lang="en-US" altLang="zh-TW" dirty="0"/>
              <a:t>Content Addressing and </a:t>
            </a:r>
            <a:r>
              <a:rPr lang="en-US" altLang="zh-TW" dirty="0" smtClean="0"/>
              <a:t>Integrity – IPFS</a:t>
            </a:r>
          </a:p>
          <a:p>
            <a:pPr>
              <a:lnSpc>
                <a:spcPct val="200000"/>
              </a:lnSpc>
              <a:buFont typeface="Arial" panose="020B0604020202020204" pitchFamily="34" charset="0"/>
              <a:buChar char="•"/>
            </a:pPr>
            <a:r>
              <a:rPr lang="en-US" altLang="zh-TW" dirty="0"/>
              <a:t> </a:t>
            </a:r>
            <a:r>
              <a:rPr lang="en-US" altLang="zh-TW" dirty="0" smtClean="0"/>
              <a:t>Self-Certification – IPNS</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t>
            </a:r>
            <a:r>
              <a:rPr lang="en-US" altLang="zh-TW" dirty="0" smtClean="0"/>
              <a:t>Availability – IPFS</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605" y="3662397"/>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148" y="1019670"/>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884770" y="2238720"/>
            <a:ext cx="1770412" cy="818044"/>
          </a:xfrm>
          <a:prstGeom prst="rect">
            <a:avLst/>
          </a:prstGeom>
          <a:noFill/>
        </p:spPr>
        <p:txBody>
          <a:bodyPr wrap="square" rtlCol="0">
            <a:spAutoFit/>
          </a:bodyPr>
          <a:lstStyle/>
          <a:p>
            <a:pPr>
              <a:lnSpc>
                <a:spcPct val="320000"/>
              </a:lnSpc>
            </a:pPr>
            <a:r>
              <a:rPr lang="en-US" altLang="zh-TW" sz="1400" b="1" dirty="0" smtClean="0"/>
              <a:t>     </a:t>
            </a: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369493" y="2458452"/>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597485" y="5030319"/>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smtClean="0"/>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222844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4"/>
          <a:stretch>
            <a:fillRect/>
          </a:stretch>
        </p:blipFill>
        <p:spPr>
          <a:xfrm>
            <a:off x="8826839" y="1329738"/>
            <a:ext cx="2595904" cy="1905266"/>
          </a:xfrm>
          <a:prstGeom prst="rect">
            <a:avLst/>
          </a:prstGeom>
        </p:spPr>
      </p:pic>
      <p:pic>
        <p:nvPicPr>
          <p:cNvPr id="8" name="圖片 7"/>
          <p:cNvPicPr>
            <a:picLocks noChangeAspect="1"/>
          </p:cNvPicPr>
          <p:nvPr/>
        </p:nvPicPr>
        <p:blipFill>
          <a:blip r:embed="rId4"/>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18</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3392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solidFill>
                  <a:srgbClr val="FF0000"/>
                </a:solidFill>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420308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499395"/>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圖片 88"/>
          <p:cNvPicPr>
            <a:picLocks noChangeAspect="1"/>
          </p:cNvPicPr>
          <p:nvPr/>
        </p:nvPicPr>
        <p:blipFill>
          <a:blip r:embed="rId3"/>
          <a:stretch>
            <a:fillRect/>
          </a:stretch>
        </p:blipFill>
        <p:spPr>
          <a:xfrm>
            <a:off x="1188057" y="1730471"/>
            <a:ext cx="6411220" cy="104790"/>
          </a:xfrm>
          <a:prstGeom prst="rect">
            <a:avLst/>
          </a:prstGeom>
        </p:spPr>
      </p:pic>
      <p:sp>
        <p:nvSpPr>
          <p:cNvPr id="2" name="標題 1"/>
          <p:cNvSpPr>
            <a:spLocks noGrp="1"/>
          </p:cNvSpPr>
          <p:nvPr>
            <p:ph type="title"/>
          </p:nvPr>
        </p:nvSpPr>
        <p:spPr>
          <a:xfrm>
            <a:off x="0" y="-1849659"/>
            <a:ext cx="6962868" cy="3030074"/>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sp>
        <p:nvSpPr>
          <p:cNvPr id="5" name="投影片編號版面配置區 4"/>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51" y="2864183"/>
            <a:ext cx="10860195" cy="2466669"/>
          </a:xfrm>
          <a:prstGeom prst="rect">
            <a:avLst/>
          </a:prstGeom>
        </p:spPr>
      </p:pic>
      <p:graphicFrame>
        <p:nvGraphicFramePr>
          <p:cNvPr id="35" name="內容版面配置區 3"/>
          <p:cNvGraphicFramePr>
            <a:graphicFrameLocks/>
          </p:cNvGraphicFramePr>
          <p:nvPr>
            <p:extLst>
              <p:ext uri="{D42A27DB-BD31-4B8C-83A1-F6EECF244321}">
                <p14:modId xmlns:p14="http://schemas.microsoft.com/office/powerpoint/2010/main" val="118385121"/>
              </p:ext>
            </p:extLst>
          </p:nvPr>
        </p:nvGraphicFramePr>
        <p:xfrm>
          <a:off x="6761537" y="9525"/>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6" name="圖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5476" y="596910"/>
            <a:ext cx="298108" cy="303948"/>
          </a:xfrm>
          <a:prstGeom prst="rect">
            <a:avLst/>
          </a:prstGeom>
        </p:spPr>
      </p:pic>
      <p:pic>
        <p:nvPicPr>
          <p:cNvPr id="47" name="圖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0245146" y="605400"/>
            <a:ext cx="298108" cy="303948"/>
          </a:xfrm>
          <a:prstGeom prst="rect">
            <a:avLst/>
          </a:prstGeom>
        </p:spPr>
      </p:pic>
      <p:pic>
        <p:nvPicPr>
          <p:cNvPr id="59" name="圖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113953" y="1650088"/>
            <a:ext cx="298108" cy="303948"/>
          </a:xfrm>
          <a:prstGeom prst="rect">
            <a:avLst/>
          </a:prstGeom>
        </p:spPr>
      </p:pic>
      <p:pic>
        <p:nvPicPr>
          <p:cNvPr id="64" name="圖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3318" y="1656246"/>
            <a:ext cx="298108" cy="303948"/>
          </a:xfrm>
          <a:prstGeom prst="rect">
            <a:avLst/>
          </a:prstGeom>
        </p:spPr>
      </p:pic>
      <p:pic>
        <p:nvPicPr>
          <p:cNvPr id="132" name="圖片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453" y="454702"/>
            <a:ext cx="141044" cy="139073"/>
          </a:xfrm>
          <a:prstGeom prst="rect">
            <a:avLst/>
          </a:prstGeom>
        </p:spPr>
      </p:pic>
      <p:pic>
        <p:nvPicPr>
          <p:cNvPr id="133" name="圖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426274"/>
            <a:ext cx="141044" cy="139073"/>
          </a:xfrm>
          <a:prstGeom prst="rect">
            <a:avLst/>
          </a:prstGeom>
        </p:spPr>
      </p:pic>
      <p:pic>
        <p:nvPicPr>
          <p:cNvPr id="134" name="圖片 1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6" y="418828"/>
            <a:ext cx="125746" cy="123992"/>
          </a:xfrm>
          <a:prstGeom prst="rect">
            <a:avLst/>
          </a:prstGeom>
        </p:spPr>
      </p:pic>
      <p:pic>
        <p:nvPicPr>
          <p:cNvPr id="135" name="圖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1865" y="426274"/>
            <a:ext cx="125746" cy="123992"/>
          </a:xfrm>
          <a:prstGeom prst="rect">
            <a:avLst/>
          </a:prstGeom>
        </p:spPr>
      </p:pic>
      <p:pic>
        <p:nvPicPr>
          <p:cNvPr id="136" name="圖片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0364" y="829649"/>
            <a:ext cx="141044" cy="139073"/>
          </a:xfrm>
          <a:prstGeom prst="rect">
            <a:avLst/>
          </a:prstGeom>
        </p:spPr>
      </p:pic>
      <p:pic>
        <p:nvPicPr>
          <p:cNvPr id="137" name="圖片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9601" y="852854"/>
            <a:ext cx="125746" cy="123992"/>
          </a:xfrm>
          <a:prstGeom prst="rect">
            <a:avLst/>
          </a:prstGeom>
        </p:spPr>
      </p:pic>
      <p:pic>
        <p:nvPicPr>
          <p:cNvPr id="138" name="圖片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9227" y="879311"/>
            <a:ext cx="125746" cy="123992"/>
          </a:xfrm>
          <a:prstGeom prst="rect">
            <a:avLst/>
          </a:prstGeom>
        </p:spPr>
      </p:pic>
      <p:pic>
        <p:nvPicPr>
          <p:cNvPr id="139" name="圖片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843349"/>
            <a:ext cx="141044" cy="139073"/>
          </a:xfrm>
          <a:prstGeom prst="rect">
            <a:avLst/>
          </a:prstGeom>
        </p:spPr>
      </p:pic>
      <p:pic>
        <p:nvPicPr>
          <p:cNvPr id="140" name="圖片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208063"/>
            <a:ext cx="125746" cy="123992"/>
          </a:xfrm>
          <a:prstGeom prst="rect">
            <a:avLst/>
          </a:prstGeom>
        </p:spPr>
      </p:pic>
      <p:pic>
        <p:nvPicPr>
          <p:cNvPr id="141" name="圖片 1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7846" y="1208063"/>
            <a:ext cx="125746" cy="123992"/>
          </a:xfrm>
          <a:prstGeom prst="rect">
            <a:avLst/>
          </a:prstGeom>
        </p:spPr>
      </p:pic>
      <p:grpSp>
        <p:nvGrpSpPr>
          <p:cNvPr id="142" name="群組 141"/>
          <p:cNvGrpSpPr/>
          <p:nvPr/>
        </p:nvGrpSpPr>
        <p:grpSpPr>
          <a:xfrm>
            <a:off x="9889953" y="1168553"/>
            <a:ext cx="158009" cy="156055"/>
            <a:chOff x="10077643" y="5991967"/>
            <a:chExt cx="199879" cy="199879"/>
          </a:xfrm>
        </p:grpSpPr>
        <p:pic>
          <p:nvPicPr>
            <p:cNvPr id="170" name="圖片 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71" name="直線接點 17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43" name="圖片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193932"/>
            <a:ext cx="141044" cy="139073"/>
          </a:xfrm>
          <a:prstGeom prst="rect">
            <a:avLst/>
          </a:prstGeom>
        </p:spPr>
      </p:pic>
      <p:pic>
        <p:nvPicPr>
          <p:cNvPr id="148" name="圖片 1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6345" y="1953716"/>
            <a:ext cx="125746" cy="123992"/>
          </a:xfrm>
          <a:prstGeom prst="rect">
            <a:avLst/>
          </a:prstGeom>
        </p:spPr>
      </p:pic>
      <p:pic>
        <p:nvPicPr>
          <p:cNvPr id="149" name="圖片 1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8270" y="1942283"/>
            <a:ext cx="125746" cy="123992"/>
          </a:xfrm>
          <a:prstGeom prst="rect">
            <a:avLst/>
          </a:prstGeom>
        </p:spPr>
      </p:pic>
      <p:pic>
        <p:nvPicPr>
          <p:cNvPr id="150" name="圖片 1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1932708"/>
            <a:ext cx="125746" cy="123992"/>
          </a:xfrm>
          <a:prstGeom prst="rect">
            <a:avLst/>
          </a:prstGeom>
        </p:spPr>
      </p:pic>
      <p:pic>
        <p:nvPicPr>
          <p:cNvPr id="151" name="圖片 1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1933840"/>
            <a:ext cx="141044" cy="139073"/>
          </a:xfrm>
          <a:prstGeom prst="rect">
            <a:avLst/>
          </a:prstGeom>
        </p:spPr>
      </p:pic>
      <p:pic>
        <p:nvPicPr>
          <p:cNvPr id="152" name="圖片 1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68929" y="426274"/>
            <a:ext cx="141044" cy="139073"/>
          </a:xfrm>
          <a:prstGeom prst="rect">
            <a:avLst/>
          </a:prstGeom>
        </p:spPr>
      </p:pic>
      <p:pic>
        <p:nvPicPr>
          <p:cNvPr id="153" name="圖片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23" y="2349397"/>
            <a:ext cx="141044" cy="139073"/>
          </a:xfrm>
          <a:prstGeom prst="rect">
            <a:avLst/>
          </a:prstGeom>
        </p:spPr>
      </p:pic>
      <p:pic>
        <p:nvPicPr>
          <p:cNvPr id="154" name="圖片 1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4650" y="1184549"/>
            <a:ext cx="125746" cy="123992"/>
          </a:xfrm>
          <a:prstGeom prst="rect">
            <a:avLst/>
          </a:prstGeom>
        </p:spPr>
      </p:pic>
      <p:pic>
        <p:nvPicPr>
          <p:cNvPr id="155" name="圖片 1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2351415"/>
            <a:ext cx="141044" cy="139073"/>
          </a:xfrm>
          <a:prstGeom prst="rect">
            <a:avLst/>
          </a:prstGeom>
        </p:spPr>
      </p:pic>
      <p:grpSp>
        <p:nvGrpSpPr>
          <p:cNvPr id="156" name="群組 155"/>
          <p:cNvGrpSpPr/>
          <p:nvPr/>
        </p:nvGrpSpPr>
        <p:grpSpPr>
          <a:xfrm>
            <a:off x="8989393" y="2329167"/>
            <a:ext cx="165497" cy="174564"/>
            <a:chOff x="10077643" y="5991967"/>
            <a:chExt cx="199879" cy="199879"/>
          </a:xfrm>
        </p:grpSpPr>
        <p:pic>
          <p:nvPicPr>
            <p:cNvPr id="168" name="圖片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9" name="直線接點 16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57" name="圖片 1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2335179"/>
            <a:ext cx="125746" cy="123992"/>
          </a:xfrm>
          <a:prstGeom prst="rect">
            <a:avLst/>
          </a:prstGeom>
        </p:spPr>
      </p:pic>
      <p:pic>
        <p:nvPicPr>
          <p:cNvPr id="158" name="圖片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9933" y="1900630"/>
            <a:ext cx="141044" cy="139073"/>
          </a:xfrm>
          <a:prstGeom prst="rect">
            <a:avLst/>
          </a:prstGeom>
        </p:spPr>
      </p:pic>
      <p:grpSp>
        <p:nvGrpSpPr>
          <p:cNvPr id="160" name="群組 159"/>
          <p:cNvGrpSpPr/>
          <p:nvPr/>
        </p:nvGrpSpPr>
        <p:grpSpPr>
          <a:xfrm>
            <a:off x="10766214" y="2336609"/>
            <a:ext cx="158009" cy="156055"/>
            <a:chOff x="10077643" y="5991967"/>
            <a:chExt cx="199879" cy="199879"/>
          </a:xfrm>
        </p:grpSpPr>
        <p:pic>
          <p:nvPicPr>
            <p:cNvPr id="164" name="圖片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5" name="直線接點 16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61" name="群組 160"/>
          <p:cNvGrpSpPr/>
          <p:nvPr/>
        </p:nvGrpSpPr>
        <p:grpSpPr>
          <a:xfrm>
            <a:off x="10771451" y="832272"/>
            <a:ext cx="158009" cy="156055"/>
            <a:chOff x="10077643" y="5991967"/>
            <a:chExt cx="199879" cy="199879"/>
          </a:xfrm>
        </p:grpSpPr>
        <p:pic>
          <p:nvPicPr>
            <p:cNvPr id="162" name="圖片 1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3" name="直線接點 1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1" name="圖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524732"/>
            <a:ext cx="141044" cy="139073"/>
          </a:xfrm>
          <a:prstGeom prst="rect">
            <a:avLst/>
          </a:prstGeom>
        </p:spPr>
      </p:pic>
      <p:pic>
        <p:nvPicPr>
          <p:cNvPr id="52" name="圖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574374"/>
            <a:ext cx="125746" cy="123992"/>
          </a:xfrm>
          <a:prstGeom prst="rect">
            <a:avLst/>
          </a:prstGeom>
        </p:spPr>
      </p:pic>
      <p:grpSp>
        <p:nvGrpSpPr>
          <p:cNvPr id="53" name="群組 52"/>
          <p:cNvGrpSpPr/>
          <p:nvPr/>
        </p:nvGrpSpPr>
        <p:grpSpPr>
          <a:xfrm>
            <a:off x="10773132" y="1510378"/>
            <a:ext cx="158009" cy="156055"/>
            <a:chOff x="10077643" y="5991967"/>
            <a:chExt cx="199879" cy="199879"/>
          </a:xfrm>
        </p:grpSpPr>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5" name="直線接點 5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par>
                                <p:cTn id="15" presetID="53" presetClass="entr" presetSubtype="16"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23</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923486" y="557716"/>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24</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pic>
        <p:nvPicPr>
          <p:cNvPr id="3" name="圖片 2"/>
          <p:cNvPicPr>
            <a:picLocks noChangeAspect="1"/>
          </p:cNvPicPr>
          <p:nvPr/>
        </p:nvPicPr>
        <p:blipFill>
          <a:blip r:embed="rId6"/>
          <a:stretch>
            <a:fillRect/>
          </a:stretch>
        </p:blipFill>
        <p:spPr>
          <a:xfrm flipV="1">
            <a:off x="8776447" y="5360453"/>
            <a:ext cx="735106" cy="976313"/>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solidFill>
                  <a:srgbClr val="FF0000"/>
                </a:solidFill>
                <a:latin typeface="Times New Roman" panose="02020603050405020304" pitchFamily="18" charset="0"/>
                <a:cs typeface="Times New Roman" panose="02020603050405020304" pitchFamily="18" charset="0"/>
              </a:rPr>
              <a:t>Hashtag-based Search </a:t>
            </a:r>
            <a:r>
              <a:rPr lang="en-US" altLang="zh-TW" sz="1400" b="1" dirty="0" smtClean="0">
                <a:solidFill>
                  <a:srgbClr val="FF0000"/>
                </a:solidFill>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232429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156285"/>
            <a:ext cx="10058400" cy="4023360"/>
          </a:xfrm>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smtClean="0"/>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30</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3430696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757266" y="278906"/>
            <a:ext cx="8503920" cy="4872020"/>
          </a:xfrm>
          <a:prstGeom prst="rect">
            <a:avLst/>
          </a:prstGeom>
        </p:spPr>
      </p:pic>
      <p:sp>
        <p:nvSpPr>
          <p:cNvPr id="2" name="標題 1"/>
          <p:cNvSpPr>
            <a:spLocks noGrp="1"/>
          </p:cNvSpPr>
          <p:nvPr>
            <p:ph type="title"/>
          </p:nvPr>
        </p:nvSpPr>
        <p:spPr>
          <a:xfrm>
            <a:off x="0" y="-27085"/>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7" name="圖片 6"/>
          <p:cNvPicPr>
            <a:picLocks noChangeAspect="1"/>
          </p:cNvPicPr>
          <p:nvPr/>
        </p:nvPicPr>
        <p:blipFill>
          <a:blip r:embed="rId4"/>
          <a:stretch>
            <a:fillRect/>
          </a:stretch>
        </p:blipFill>
        <p:spPr>
          <a:xfrm>
            <a:off x="648447" y="1175315"/>
            <a:ext cx="2475074" cy="2087143"/>
          </a:xfrm>
          <a:prstGeom prst="rect">
            <a:avLst/>
          </a:prstGeom>
        </p:spPr>
      </p:pic>
      <p:sp>
        <p:nvSpPr>
          <p:cNvPr id="3" name="投影片編號版面配置區 2"/>
          <p:cNvSpPr>
            <a:spLocks noGrp="1"/>
          </p:cNvSpPr>
          <p:nvPr>
            <p:ph type="sldNum" sz="quarter" idx="12"/>
          </p:nvPr>
        </p:nvSpPr>
        <p:spPr>
          <a:xfrm>
            <a:off x="10016558" y="1912214"/>
            <a:ext cx="1515558" cy="539846"/>
          </a:xfrm>
        </p:spPr>
        <p:txBody>
          <a:bodyPr/>
          <a:lstStyle/>
          <a:p>
            <a:fld id="{DF13A71A-F478-4641-9BF7-C1F9A2D04116}" type="slidenum">
              <a:rPr lang="zh-TW" altLang="en-US" smtClean="0"/>
              <a:t>31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210" y="2029592"/>
            <a:ext cx="5181494" cy="4104153"/>
          </a:xfrm>
          <a:prstGeom prst="rect">
            <a:avLst/>
          </a:prstGeom>
        </p:spPr>
      </p:pic>
      <p:graphicFrame>
        <p:nvGraphicFramePr>
          <p:cNvPr id="42" name="內容版面配置區 3"/>
          <p:cNvGraphicFramePr>
            <a:graphicFrameLocks/>
          </p:cNvGraphicFramePr>
          <p:nvPr>
            <p:extLst>
              <p:ext uri="{D42A27DB-BD31-4B8C-83A1-F6EECF244321}">
                <p14:modId xmlns:p14="http://schemas.microsoft.com/office/powerpoint/2010/main" val="2260107488"/>
              </p:ext>
            </p:extLst>
          </p:nvPr>
        </p:nvGraphicFramePr>
        <p:xfrm>
          <a:off x="6146178" y="422"/>
          <a:ext cx="6045822" cy="2824480"/>
        </p:xfrm>
        <a:graphic>
          <a:graphicData uri="http://schemas.openxmlformats.org/drawingml/2006/table">
            <a:tbl>
              <a:tblPr>
                <a:tableStyleId>{3C2FFA5D-87B4-456A-9821-1D502468CF0F}</a:tableStyleId>
              </a:tblPr>
              <a:tblGrid>
                <a:gridCol w="1007637">
                  <a:extLst>
                    <a:ext uri="{9D8B030D-6E8A-4147-A177-3AD203B41FA5}">
                      <a16:colId xmlns:a16="http://schemas.microsoft.com/office/drawing/2014/main" val="2014027247"/>
                    </a:ext>
                  </a:extLst>
                </a:gridCol>
                <a:gridCol w="1007637">
                  <a:extLst>
                    <a:ext uri="{9D8B030D-6E8A-4147-A177-3AD203B41FA5}">
                      <a16:colId xmlns:a16="http://schemas.microsoft.com/office/drawing/2014/main" val="507542350"/>
                    </a:ext>
                  </a:extLst>
                </a:gridCol>
                <a:gridCol w="1007637">
                  <a:extLst>
                    <a:ext uri="{9D8B030D-6E8A-4147-A177-3AD203B41FA5}">
                      <a16:colId xmlns:a16="http://schemas.microsoft.com/office/drawing/2014/main" val="121753931"/>
                    </a:ext>
                  </a:extLst>
                </a:gridCol>
                <a:gridCol w="1007637">
                  <a:extLst>
                    <a:ext uri="{9D8B030D-6E8A-4147-A177-3AD203B41FA5}">
                      <a16:colId xmlns:a16="http://schemas.microsoft.com/office/drawing/2014/main" val="437709425"/>
                    </a:ext>
                  </a:extLst>
                </a:gridCol>
                <a:gridCol w="1007637">
                  <a:extLst>
                    <a:ext uri="{9D8B030D-6E8A-4147-A177-3AD203B41FA5}">
                      <a16:colId xmlns:a16="http://schemas.microsoft.com/office/drawing/2014/main" val="1323357090"/>
                    </a:ext>
                  </a:extLst>
                </a:gridCol>
                <a:gridCol w="1007637">
                  <a:extLst>
                    <a:ext uri="{9D8B030D-6E8A-4147-A177-3AD203B41FA5}">
                      <a16:colId xmlns:a16="http://schemas.microsoft.com/office/drawing/2014/main" val="313909777"/>
                    </a:ext>
                  </a:extLst>
                </a:gridCol>
              </a:tblGrid>
              <a:tr h="350804">
                <a:tc>
                  <a:txBody>
                    <a:bodyPr/>
                    <a:lstStyle/>
                    <a:p>
                      <a:r>
                        <a:rPr lang="en-US" sz="900" dirty="0"/>
                        <a:t>Aspect</a:t>
                      </a:r>
                    </a:p>
                  </a:txBody>
                  <a:tcPr marL="51869" marR="51869" marT="25933" marB="25933" anchor="ctr">
                    <a:solidFill>
                      <a:schemeClr val="accent5"/>
                    </a:solidFill>
                  </a:tcPr>
                </a:tc>
                <a:tc>
                  <a:txBody>
                    <a:bodyPr/>
                    <a:lstStyle/>
                    <a:p>
                      <a:r>
                        <a:rPr lang="en-US" sz="900" dirty="0" err="1"/>
                        <a:t>IronCore</a:t>
                      </a:r>
                      <a:r>
                        <a:rPr lang="en-US" sz="900" dirty="0"/>
                        <a:t> Labs (2018)</a:t>
                      </a:r>
                    </a:p>
                  </a:txBody>
                  <a:tcPr marL="51869" marR="51869" marT="25933" marB="25933" anchor="ctr">
                    <a:solidFill>
                      <a:schemeClr val="accent5"/>
                    </a:solidFill>
                  </a:tcPr>
                </a:tc>
                <a:tc>
                  <a:txBody>
                    <a:bodyPr/>
                    <a:lstStyle/>
                    <a:p>
                      <a:r>
                        <a:rPr lang="en-US" sz="900" dirty="0" err="1"/>
                        <a:t>Farahani</a:t>
                      </a:r>
                      <a:r>
                        <a:rPr lang="en-US" sz="900" dirty="0"/>
                        <a:t> et al. (</a:t>
                      </a:r>
                      <a:r>
                        <a:rPr lang="en-US" sz="900" dirty="0" smtClean="0"/>
                        <a:t>2022)</a:t>
                      </a:r>
                      <a:endParaRPr lang="en-US" sz="900" dirty="0"/>
                    </a:p>
                  </a:txBody>
                  <a:tcPr marL="51869" marR="51869" marT="25933" marB="25933" anchor="ctr">
                    <a:solidFill>
                      <a:schemeClr val="accent5"/>
                    </a:solidFill>
                  </a:tcPr>
                </a:tc>
                <a:tc>
                  <a:txBody>
                    <a:bodyPr/>
                    <a:lstStyle/>
                    <a:p>
                      <a:r>
                        <a:rPr lang="en-US" sz="900" dirty="0"/>
                        <a:t>Zheng et al. (2020)</a:t>
                      </a:r>
                    </a:p>
                  </a:txBody>
                  <a:tcPr marL="51869" marR="51869" marT="25933" marB="25933" anchor="ctr">
                    <a:solidFill>
                      <a:schemeClr val="accent5"/>
                    </a:solidFill>
                  </a:tcPr>
                </a:tc>
                <a:tc>
                  <a:txBody>
                    <a:bodyPr/>
                    <a:lstStyle/>
                    <a:p>
                      <a:r>
                        <a:rPr lang="en-US" altLang="zh-TW" sz="900" dirty="0" err="1" smtClean="0"/>
                        <a:t>NuCypher</a:t>
                      </a:r>
                      <a:r>
                        <a:rPr lang="en-US" altLang="zh-TW" sz="900" dirty="0" smtClean="0"/>
                        <a:t> Inc. </a:t>
                      </a:r>
                    </a:p>
                    <a:p>
                      <a:r>
                        <a:rPr lang="en-US" sz="900" dirty="0" smtClean="0"/>
                        <a:t>(2018)</a:t>
                      </a:r>
                      <a:endParaRPr lang="en-US" sz="900" dirty="0"/>
                    </a:p>
                  </a:txBody>
                  <a:tcPr marL="51869" marR="51869" marT="25933" marB="25933" anchor="ctr">
                    <a:solidFill>
                      <a:schemeClr val="accent5"/>
                    </a:solidFill>
                  </a:tcPr>
                </a:tc>
                <a:tc>
                  <a:txBody>
                    <a:bodyPr/>
                    <a:lstStyle/>
                    <a:p>
                      <a:r>
                        <a:rPr lang="en-US" sz="900" dirty="0"/>
                        <a:t>Our System</a:t>
                      </a:r>
                    </a:p>
                  </a:txBody>
                  <a:tcPr marL="51869" marR="51869" marT="25933" marB="25933" anchor="ctr">
                    <a:solidFill>
                      <a:schemeClr val="accent5"/>
                    </a:solidFill>
                  </a:tcPr>
                </a:tc>
                <a:extLst>
                  <a:ext uri="{0D108BD9-81ED-4DB2-BD59-A6C34878D82A}">
                    <a16:rowId xmlns:a16="http://schemas.microsoft.com/office/drawing/2014/main" val="1125622470"/>
                  </a:ext>
                </a:extLst>
              </a:tr>
              <a:tr h="432727">
                <a:tc>
                  <a:txBody>
                    <a:bodyPr/>
                    <a:lstStyle/>
                    <a:p>
                      <a:r>
                        <a:rPr lang="en-US" altLang="zh-TW" sz="900" dirty="0" smtClean="0"/>
                        <a:t>Access Control</a:t>
                      </a:r>
                      <a:r>
                        <a:rPr lang="en-US" altLang="zh-TW" sz="900" baseline="0" dirty="0" smtClean="0"/>
                        <a:t> Management</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86945113"/>
                  </a:ext>
                </a:extLst>
              </a:tr>
              <a:tr h="432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sz="900" dirty="0" smtClean="0"/>
                        <a:t>Data Storage</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8999223"/>
                  </a:ext>
                </a:extLst>
              </a:tr>
              <a:tr h="302908">
                <a:tc>
                  <a:txBody>
                    <a:bodyPr/>
                    <a:lstStyle/>
                    <a:p>
                      <a:r>
                        <a:rPr lang="en-US" sz="900" dirty="0"/>
                        <a:t>Data </a:t>
                      </a:r>
                      <a:r>
                        <a:rPr lang="en-US" sz="900" dirty="0" smtClean="0"/>
                        <a:t>Searching</a:t>
                      </a:r>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extLst>
                  <a:ext uri="{0D108BD9-81ED-4DB2-BD59-A6C34878D82A}">
                    <a16:rowId xmlns:a16="http://schemas.microsoft.com/office/drawing/2014/main" val="3365623264"/>
                  </a:ext>
                </a:extLst>
              </a:tr>
              <a:tr h="420984">
                <a:tc>
                  <a:txBody>
                    <a:bodyPr/>
                    <a:lstStyle/>
                    <a:p>
                      <a:r>
                        <a:rPr lang="en-US" altLang="zh-TW" sz="900" dirty="0" smtClean="0"/>
                        <a:t>Reducing Local </a:t>
                      </a:r>
                      <a:r>
                        <a:rPr lang="en-US" altLang="zh-TW" sz="900" dirty="0" err="1" smtClean="0"/>
                        <a:t>Stroage</a:t>
                      </a:r>
                      <a:r>
                        <a:rPr lang="en-US" altLang="zh-TW" sz="900" dirty="0" smtClean="0"/>
                        <a:t> Overhead</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848011280"/>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altLang="zh-TW" sz="900" dirty="0" smtClean="0"/>
                        <a:t>Key Management</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04471251"/>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1-to-Many</a:t>
                      </a:r>
                      <a:r>
                        <a:rPr lang="en-US" altLang="zh-TW" sz="900" baseline="0" dirty="0" smtClean="0"/>
                        <a:t> </a:t>
                      </a:r>
                      <a:r>
                        <a:rPr lang="en-US" altLang="zh-TW" sz="900" dirty="0" smtClean="0"/>
                        <a:t>Encrypted</a:t>
                      </a:r>
                      <a:r>
                        <a:rPr lang="en-US" altLang="zh-TW" sz="900" baseline="0" dirty="0" smtClean="0"/>
                        <a:t> Data Sharing</a:t>
                      </a:r>
                      <a:endParaRPr lang="en-US" altLang="zh-TW" sz="900" dirty="0" smtClean="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4" name="圖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6986" y="477633"/>
            <a:ext cx="147152" cy="145096"/>
          </a:xfrm>
          <a:prstGeom prst="rect">
            <a:avLst/>
          </a:prstGeom>
        </p:spPr>
      </p:pic>
      <p:pic>
        <p:nvPicPr>
          <p:cNvPr id="45" name="圖片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475552"/>
            <a:ext cx="147152" cy="145096"/>
          </a:xfrm>
          <a:prstGeom prst="rect">
            <a:avLst/>
          </a:prstGeom>
        </p:spPr>
      </p:pic>
      <p:pic>
        <p:nvPicPr>
          <p:cNvPr id="47" name="圖片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2" y="485403"/>
            <a:ext cx="131192" cy="129362"/>
          </a:xfrm>
          <a:prstGeom prst="rect">
            <a:avLst/>
          </a:prstGeom>
        </p:spPr>
      </p:pic>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4912" y="485402"/>
            <a:ext cx="131192" cy="129362"/>
          </a:xfrm>
          <a:prstGeom prst="rect">
            <a:avLst/>
          </a:prstGeom>
        </p:spPr>
      </p:pic>
      <p:pic>
        <p:nvPicPr>
          <p:cNvPr id="49" name="圖片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4523" y="914015"/>
            <a:ext cx="147152" cy="145096"/>
          </a:xfrm>
          <a:prstGeom prst="rect">
            <a:avLst/>
          </a:prstGeom>
        </p:spPr>
      </p:pic>
      <p:pic>
        <p:nvPicPr>
          <p:cNvPr id="50" name="圖片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2983" y="930455"/>
            <a:ext cx="131192" cy="129362"/>
          </a:xfrm>
          <a:prstGeom prst="rect">
            <a:avLst/>
          </a:prstGeom>
        </p:spPr>
      </p:pic>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2956" y="930455"/>
            <a:ext cx="131192" cy="129362"/>
          </a:xfrm>
          <a:prstGeom prst="rect">
            <a:avLst/>
          </a:prstGeom>
        </p:spPr>
      </p:pic>
      <p:pic>
        <p:nvPicPr>
          <p:cNvPr id="52" name="圖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910689"/>
            <a:ext cx="147152" cy="145096"/>
          </a:xfrm>
          <a:prstGeom prst="rect">
            <a:avLst/>
          </a:prstGeom>
        </p:spPr>
      </p:pic>
      <p:pic>
        <p:nvPicPr>
          <p:cNvPr id="53" name="圖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1498" y="1320477"/>
            <a:ext cx="131192" cy="129362"/>
          </a:xfrm>
          <a:prstGeom prst="rect">
            <a:avLst/>
          </a:prstGeom>
        </p:spPr>
      </p:pic>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61585" y="1301047"/>
            <a:ext cx="131192" cy="129362"/>
          </a:xfrm>
          <a:prstGeom prst="rect">
            <a:avLst/>
          </a:prstGeom>
        </p:spPr>
      </p:pic>
      <p:grpSp>
        <p:nvGrpSpPr>
          <p:cNvPr id="57" name="群組 56"/>
          <p:cNvGrpSpPr/>
          <p:nvPr/>
        </p:nvGrpSpPr>
        <p:grpSpPr>
          <a:xfrm>
            <a:off x="9583661" y="1267596"/>
            <a:ext cx="164852" cy="162813"/>
            <a:chOff x="10077643" y="5991967"/>
            <a:chExt cx="199879" cy="199879"/>
          </a:xfrm>
        </p:grpSpPr>
        <p:pic>
          <p:nvPicPr>
            <p:cNvPr id="94" name="圖片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5" name="直線接點 9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8" name="圖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1276455"/>
            <a:ext cx="147152" cy="145096"/>
          </a:xfrm>
          <a:prstGeom prst="rect">
            <a:avLst/>
          </a:prstGeom>
        </p:spPr>
      </p:pic>
      <p:pic>
        <p:nvPicPr>
          <p:cNvPr id="59" name="圖片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2303">
            <a:off x="11900205" y="1089616"/>
            <a:ext cx="299676" cy="295494"/>
          </a:xfrm>
          <a:prstGeom prst="rect">
            <a:avLst/>
          </a:prstGeom>
        </p:spPr>
      </p:pic>
      <p:pic>
        <p:nvPicPr>
          <p:cNvPr id="66" name="圖片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3450" y="2067064"/>
            <a:ext cx="131192" cy="129362"/>
          </a:xfrm>
          <a:prstGeom prst="rect">
            <a:avLst/>
          </a:prstGeom>
        </p:spPr>
      </p:pic>
      <p:pic>
        <p:nvPicPr>
          <p:cNvPr id="67" name="圖片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1594" y="2067064"/>
            <a:ext cx="131192" cy="129362"/>
          </a:xfrm>
          <a:prstGeom prst="rect">
            <a:avLst/>
          </a:prstGeom>
        </p:spPr>
      </p:pic>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064844"/>
            <a:ext cx="131192" cy="129362"/>
          </a:xfrm>
          <a:prstGeom prst="rect">
            <a:avLst/>
          </a:prstGeom>
        </p:spPr>
      </p:pic>
      <p:pic>
        <p:nvPicPr>
          <p:cNvPr id="69" name="圖片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056977"/>
            <a:ext cx="147152" cy="145096"/>
          </a:xfrm>
          <a:prstGeom prst="rect">
            <a:avLst/>
          </a:prstGeom>
        </p:spPr>
      </p:pic>
      <p:pic>
        <p:nvPicPr>
          <p:cNvPr id="71" name="圖片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87868" y="482141"/>
            <a:ext cx="147152" cy="145096"/>
          </a:xfrm>
          <a:prstGeom prst="rect">
            <a:avLst/>
          </a:prstGeom>
        </p:spPr>
      </p:pic>
      <p:pic>
        <p:nvPicPr>
          <p:cNvPr id="72" name="圖片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3669" y="2481483"/>
            <a:ext cx="147152" cy="145096"/>
          </a:xfrm>
          <a:prstGeom prst="rect">
            <a:avLst/>
          </a:prstGeom>
        </p:spPr>
      </p:pic>
      <p:pic>
        <p:nvPicPr>
          <p:cNvPr id="76" name="圖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93837" y="1273254"/>
            <a:ext cx="131192" cy="129362"/>
          </a:xfrm>
          <a:prstGeom prst="rect">
            <a:avLst/>
          </a:prstGeom>
        </p:spPr>
      </p:pic>
      <p:pic>
        <p:nvPicPr>
          <p:cNvPr id="77" name="圖片 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484063"/>
            <a:ext cx="147152" cy="145096"/>
          </a:xfrm>
          <a:prstGeom prst="rect">
            <a:avLst/>
          </a:prstGeom>
        </p:spPr>
      </p:pic>
      <p:grpSp>
        <p:nvGrpSpPr>
          <p:cNvPr id="78" name="群組 77"/>
          <p:cNvGrpSpPr/>
          <p:nvPr/>
        </p:nvGrpSpPr>
        <p:grpSpPr>
          <a:xfrm>
            <a:off x="8531899" y="2470702"/>
            <a:ext cx="172664" cy="182124"/>
            <a:chOff x="10077643" y="5991967"/>
            <a:chExt cx="199879" cy="199879"/>
          </a:xfrm>
        </p:grpSpPr>
        <p:pic>
          <p:nvPicPr>
            <p:cNvPr id="90" name="圖片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1" name="直線接點 9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9" name="圖片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484744"/>
            <a:ext cx="131192" cy="129362"/>
          </a:xfrm>
          <a:prstGeom prst="rect">
            <a:avLst/>
          </a:prstGeom>
        </p:spPr>
      </p:pic>
      <p:pic>
        <p:nvPicPr>
          <p:cNvPr id="83" name="圖片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99349" y="2020346"/>
            <a:ext cx="147152" cy="145096"/>
          </a:xfrm>
          <a:prstGeom prst="rect">
            <a:avLst/>
          </a:prstGeom>
        </p:spPr>
      </p:pic>
      <p:grpSp>
        <p:nvGrpSpPr>
          <p:cNvPr id="99" name="群組 98"/>
          <p:cNvGrpSpPr/>
          <p:nvPr/>
        </p:nvGrpSpPr>
        <p:grpSpPr>
          <a:xfrm>
            <a:off x="10585036" y="2475205"/>
            <a:ext cx="164852" cy="162813"/>
            <a:chOff x="10077643" y="5991967"/>
            <a:chExt cx="199879" cy="199879"/>
          </a:xfrm>
        </p:grpSpPr>
        <p:pic>
          <p:nvPicPr>
            <p:cNvPr id="100" name="圖片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1" name="直線接點 10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02" name="群組 101"/>
          <p:cNvGrpSpPr/>
          <p:nvPr/>
        </p:nvGrpSpPr>
        <p:grpSpPr>
          <a:xfrm>
            <a:off x="10590499" y="905721"/>
            <a:ext cx="164852" cy="162813"/>
            <a:chOff x="10077643" y="5991967"/>
            <a:chExt cx="199879" cy="199879"/>
          </a:xfrm>
        </p:grpSpPr>
        <p:pic>
          <p:nvPicPr>
            <p:cNvPr id="103" name="圖片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4" name="直線接點 10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72059" y="1660685"/>
            <a:ext cx="141044" cy="139073"/>
          </a:xfrm>
          <a:prstGeom prst="rect">
            <a:avLst/>
          </a:prstGeom>
        </p:spPr>
      </p:pic>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6944" y="1672142"/>
            <a:ext cx="125746" cy="123992"/>
          </a:xfrm>
          <a:prstGeom prst="rect">
            <a:avLst/>
          </a:prstGeom>
        </p:spPr>
      </p:pic>
      <p:grpSp>
        <p:nvGrpSpPr>
          <p:cNvPr id="64" name="群組 63"/>
          <p:cNvGrpSpPr/>
          <p:nvPr/>
        </p:nvGrpSpPr>
        <p:grpSpPr>
          <a:xfrm>
            <a:off x="10585036" y="1645960"/>
            <a:ext cx="158009" cy="156055"/>
            <a:chOff x="10077643" y="5991967"/>
            <a:chExt cx="199879" cy="199879"/>
          </a:xfrm>
        </p:grpSpPr>
        <p:pic>
          <p:nvPicPr>
            <p:cNvPr id="65" name="圖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0" name="直線接點 6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3" name="圖片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9618" y="1687227"/>
            <a:ext cx="125746" cy="123992"/>
          </a:xfrm>
          <a:prstGeom prst="rect">
            <a:avLst/>
          </a:prstGeom>
        </p:spPr>
      </p:pic>
      <p:pic>
        <p:nvPicPr>
          <p:cNvPr id="74" name="圖片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0631" y="1700251"/>
            <a:ext cx="141044" cy="139073"/>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solidFill>
                  <a:srgbClr val="FF0000"/>
                </a:solidFill>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33</a:t>
            </a:fld>
            <a:endParaRPr lang="zh-TW" altLang="en-US"/>
          </a:p>
        </p:txBody>
      </p:sp>
    </p:spTree>
    <p:extLst>
      <p:ext uri="{BB962C8B-B14F-4D97-AF65-F5344CB8AC3E}">
        <p14:creationId xmlns:p14="http://schemas.microsoft.com/office/powerpoint/2010/main" val="322800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34</a:t>
            </a:fld>
            <a:endParaRPr lang="zh-TW" altLang="en-US"/>
          </a:p>
        </p:txBody>
      </p:sp>
    </p:spTree>
    <p:extLst>
      <p:ext uri="{BB962C8B-B14F-4D97-AF65-F5344CB8AC3E}">
        <p14:creationId xmlns:p14="http://schemas.microsoft.com/office/powerpoint/2010/main" val="65799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400" dirty="0"/>
              <a:t>Achieving More Flexible Access Control </a:t>
            </a:r>
            <a:r>
              <a:rPr lang="en-US" altLang="zh-TW" sz="2400" dirty="0" smtClean="0"/>
              <a:t>with</a:t>
            </a:r>
            <a:r>
              <a:rPr lang="zh-TW" altLang="en-US" sz="2400" dirty="0" smtClean="0"/>
              <a:t> </a:t>
            </a:r>
            <a:r>
              <a:rPr lang="en-US" altLang="zh-TW" sz="2400" dirty="0" smtClean="0"/>
              <a:t>Multi-hop </a:t>
            </a:r>
            <a:r>
              <a:rPr lang="en-US" altLang="zh-TW" sz="2400" dirty="0"/>
              <a:t>Proxy Re-Encryption (</a:t>
            </a:r>
            <a:r>
              <a:rPr lang="en-US" altLang="zh-TW" sz="2400" dirty="0" smtClean="0"/>
              <a:t>MPRE</a:t>
            </a:r>
            <a:r>
              <a:rPr lang="en-US" altLang="zh-TW" sz="2400" dirty="0"/>
              <a:t>)</a:t>
            </a:r>
            <a:endParaRPr lang="zh-TW" altLang="en-US" sz="24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012492"/>
            <a:ext cx="11212483" cy="5231482"/>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35</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1879928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580724214"/>
              </p:ext>
            </p:extLst>
          </p:nvPr>
        </p:nvGraphicFramePr>
        <p:xfrm>
          <a:off x="6763218" y="373278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9" name="圖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14974" y="3913615"/>
            <a:ext cx="298108" cy="303948"/>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18840" y="3920892"/>
            <a:ext cx="298108" cy="303948"/>
          </a:xfrm>
          <a:prstGeom prst="rect">
            <a:avLst/>
          </a:prstGeom>
        </p:spPr>
      </p:pic>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8426428" y="3929136"/>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09983" y="5385832"/>
            <a:ext cx="298108" cy="303948"/>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8764" y="417613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9294" y="4149529"/>
            <a:ext cx="141044" cy="139073"/>
          </a:xfrm>
          <a:prstGeom prst="rect">
            <a:avLst/>
          </a:prstGeom>
        </p:spPr>
      </p:pic>
      <p:pic>
        <p:nvPicPr>
          <p:cNvPr id="16" name="圖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4176140"/>
            <a:ext cx="125746" cy="123992"/>
          </a:xfrm>
          <a:prstGeom prst="rect">
            <a:avLst/>
          </a:prstGeom>
        </p:spPr>
      </p:pic>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6719" y="4174785"/>
            <a:ext cx="125746" cy="123992"/>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2045" y="4552904"/>
            <a:ext cx="141044" cy="139073"/>
          </a:xfrm>
          <a:prstGeom prst="rect">
            <a:avLst/>
          </a:prstGeom>
        </p:spPr>
      </p:pic>
      <p:pic>
        <p:nvPicPr>
          <p:cNvPr id="19" name="圖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1282" y="4576109"/>
            <a:ext cx="125746" cy="123992"/>
          </a:xfrm>
          <a:prstGeom prst="rect">
            <a:avLst/>
          </a:prstGeom>
        </p:spPr>
      </p:pic>
      <p:pic>
        <p:nvPicPr>
          <p:cNvPr id="20" name="圖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4576109"/>
            <a:ext cx="125746" cy="123992"/>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566604"/>
            <a:ext cx="141044" cy="139073"/>
          </a:xfrm>
          <a:prstGeom prst="rect">
            <a:avLst/>
          </a:prstGeom>
        </p:spPr>
      </p:pic>
      <p:pic>
        <p:nvPicPr>
          <p:cNvPr id="22" name="圖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0953" y="4949941"/>
            <a:ext cx="125746" cy="123992"/>
          </a:xfrm>
          <a:prstGeom prst="rect">
            <a:avLst/>
          </a:prstGeom>
        </p:spPr>
      </p:pic>
      <p:pic>
        <p:nvPicPr>
          <p:cNvPr id="23" name="圖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9527" y="4931318"/>
            <a:ext cx="125746" cy="123992"/>
          </a:xfrm>
          <a:prstGeom prst="rect">
            <a:avLst/>
          </a:prstGeom>
        </p:spPr>
      </p:pic>
      <p:grpSp>
        <p:nvGrpSpPr>
          <p:cNvPr id="24" name="群組 23"/>
          <p:cNvGrpSpPr/>
          <p:nvPr/>
        </p:nvGrpSpPr>
        <p:grpSpPr>
          <a:xfrm>
            <a:off x="9891634" y="4891808"/>
            <a:ext cx="158009" cy="156055"/>
            <a:chOff x="10077643" y="5991967"/>
            <a:chExt cx="199879" cy="199879"/>
          </a:xfrm>
        </p:grpSpPr>
        <p:pic>
          <p:nvPicPr>
            <p:cNvPr id="25" name="圖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6" name="直線接點 2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7" name="圖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917187"/>
            <a:ext cx="141044" cy="139073"/>
          </a:xfrm>
          <a:prstGeom prst="rect">
            <a:avLst/>
          </a:prstGeom>
        </p:spPr>
      </p:pic>
      <p:pic>
        <p:nvPicPr>
          <p:cNvPr id="32" name="圖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3239" y="5665538"/>
            <a:ext cx="125746" cy="123992"/>
          </a:xfrm>
          <a:prstGeom prst="rect">
            <a:avLst/>
          </a:prstGeom>
        </p:spPr>
      </p:pic>
      <p:pic>
        <p:nvPicPr>
          <p:cNvPr id="33" name="圖片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09951" y="5665538"/>
            <a:ext cx="125746" cy="123992"/>
          </a:xfrm>
          <a:prstGeom prst="rect">
            <a:avLst/>
          </a:prstGeom>
        </p:spPr>
      </p:pic>
      <p:pic>
        <p:nvPicPr>
          <p:cNvPr id="34" name="圖片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5655963"/>
            <a:ext cx="125746" cy="123992"/>
          </a:xfrm>
          <a:prstGeom prst="rect">
            <a:avLst/>
          </a:prstGeom>
        </p:spPr>
      </p:pic>
      <p:pic>
        <p:nvPicPr>
          <p:cNvPr id="35" name="圖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5657095"/>
            <a:ext cx="141044" cy="139073"/>
          </a:xfrm>
          <a:prstGeom prst="rect">
            <a:avLst/>
          </a:prstGeom>
        </p:spPr>
      </p:pic>
      <p:pic>
        <p:nvPicPr>
          <p:cNvPr id="36" name="圖片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0989" y="4176140"/>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449" y="6062755"/>
            <a:ext cx="141044" cy="139073"/>
          </a:xfrm>
          <a:prstGeom prst="rect">
            <a:avLst/>
          </a:prstGeom>
        </p:spPr>
      </p:pic>
      <p:pic>
        <p:nvPicPr>
          <p:cNvPr id="38" name="圖片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6331" y="4907804"/>
            <a:ext cx="125746" cy="123992"/>
          </a:xfrm>
          <a:prstGeom prst="rect">
            <a:avLst/>
          </a:prstGeom>
        </p:spPr>
      </p:pic>
      <p:pic>
        <p:nvPicPr>
          <p:cNvPr id="39" name="圖片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6074670"/>
            <a:ext cx="141044" cy="139073"/>
          </a:xfrm>
          <a:prstGeom prst="rect">
            <a:avLst/>
          </a:prstGeom>
        </p:spPr>
      </p:pic>
      <p:grpSp>
        <p:nvGrpSpPr>
          <p:cNvPr id="40" name="群組 39"/>
          <p:cNvGrpSpPr/>
          <p:nvPr/>
        </p:nvGrpSpPr>
        <p:grpSpPr>
          <a:xfrm>
            <a:off x="8992045" y="6035778"/>
            <a:ext cx="165497" cy="174564"/>
            <a:chOff x="10077643" y="5991967"/>
            <a:chExt cx="199879" cy="199879"/>
          </a:xfrm>
        </p:grpSpPr>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2" name="直線接點 4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3" name="圖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99845" y="6083647"/>
            <a:ext cx="125746" cy="123992"/>
          </a:xfrm>
          <a:prstGeom prst="rect">
            <a:avLst/>
          </a:prstGeom>
        </p:spPr>
      </p:pic>
      <p:pic>
        <p:nvPicPr>
          <p:cNvPr id="44" name="圖片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53685" y="5657095"/>
            <a:ext cx="141044" cy="139073"/>
          </a:xfrm>
          <a:prstGeom prst="rect">
            <a:avLst/>
          </a:prstGeom>
        </p:spPr>
      </p:pic>
      <p:grpSp>
        <p:nvGrpSpPr>
          <p:cNvPr id="48" name="群組 47"/>
          <p:cNvGrpSpPr/>
          <p:nvPr/>
        </p:nvGrpSpPr>
        <p:grpSpPr>
          <a:xfrm>
            <a:off x="10767895" y="6059864"/>
            <a:ext cx="158009" cy="156055"/>
            <a:chOff x="10077643" y="5991967"/>
            <a:chExt cx="199879" cy="199879"/>
          </a:xfrm>
        </p:grpSpPr>
        <p:pic>
          <p:nvPicPr>
            <p:cNvPr id="49" name="圖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0" name="直線接點 4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1" name="群組 50"/>
          <p:cNvGrpSpPr/>
          <p:nvPr/>
        </p:nvGrpSpPr>
        <p:grpSpPr>
          <a:xfrm>
            <a:off x="10773132" y="4555527"/>
            <a:ext cx="158009" cy="156055"/>
            <a:chOff x="10077643" y="5991967"/>
            <a:chExt cx="199879" cy="199879"/>
          </a:xfrm>
        </p:grpSpPr>
        <p:pic>
          <p:nvPicPr>
            <p:cNvPr id="52" name="圖片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3" name="直線接點 5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39070" y="5379654"/>
            <a:ext cx="298108" cy="303948"/>
          </a:xfrm>
          <a:prstGeom prst="rect">
            <a:avLst/>
          </a:prstGeom>
        </p:spPr>
      </p:pic>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11462" y="5268144"/>
            <a:ext cx="141044" cy="139073"/>
          </a:xfrm>
          <a:prstGeom prst="rect">
            <a:avLst/>
          </a:prstGeom>
        </p:spPr>
      </p:pic>
      <p:pic>
        <p:nvPicPr>
          <p:cNvPr id="56" name="圖片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5271384"/>
            <a:ext cx="125746" cy="123992"/>
          </a:xfrm>
          <a:prstGeom prst="rect">
            <a:avLst/>
          </a:prstGeom>
        </p:spPr>
      </p:pic>
      <p:grpSp>
        <p:nvGrpSpPr>
          <p:cNvPr id="57" name="群組 56"/>
          <p:cNvGrpSpPr/>
          <p:nvPr/>
        </p:nvGrpSpPr>
        <p:grpSpPr>
          <a:xfrm>
            <a:off x="10781469" y="5245560"/>
            <a:ext cx="158009" cy="156055"/>
            <a:chOff x="10077643" y="5991967"/>
            <a:chExt cx="199879" cy="199879"/>
          </a:xfrm>
        </p:grpSpPr>
        <p:pic>
          <p:nvPicPr>
            <p:cNvPr id="58" name="圖片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9" name="直線接點 5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0" name="圖片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617" y="5270720"/>
            <a:ext cx="125746" cy="123992"/>
          </a:xfrm>
          <a:prstGeom prst="rect">
            <a:avLst/>
          </a:prstGeom>
        </p:spPr>
      </p:pic>
      <p:pic>
        <p:nvPicPr>
          <p:cNvPr id="61" name="圖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0805" y="5264458"/>
            <a:ext cx="141044" cy="139073"/>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871"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9760"/>
            <a:ext cx="7502895" cy="5647875"/>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2639915209"/>
              </p:ext>
            </p:extLst>
          </p:nvPr>
        </p:nvGraphicFramePr>
        <p:xfrm>
          <a:off x="6760803" y="3732739"/>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5808615"/>
            <a:ext cx="298108" cy="303948"/>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13219" y="5373302"/>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4628" y="414204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149488"/>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2" y="4142042"/>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149488"/>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9630" y="4552863"/>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8867" y="4576068"/>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120" y="4576068"/>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566563"/>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671" y="4932648"/>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960572"/>
            <a:ext cx="125746" cy="123992"/>
          </a:xfrm>
          <a:prstGeom prst="rect">
            <a:avLst/>
          </a:prstGeom>
        </p:spPr>
      </p:pic>
      <p:grpSp>
        <p:nvGrpSpPr>
          <p:cNvPr id="23" name="群組 22"/>
          <p:cNvGrpSpPr/>
          <p:nvPr/>
        </p:nvGrpSpPr>
        <p:grpSpPr>
          <a:xfrm>
            <a:off x="9889219" y="4891767"/>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917146"/>
            <a:ext cx="141044" cy="139073"/>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0824" y="5665497"/>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665497"/>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5655922"/>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5657054"/>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8195" y="4149488"/>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1034" y="6062714"/>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3916" y="4907763"/>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6074629"/>
            <a:ext cx="141044" cy="139073"/>
          </a:xfrm>
          <a:prstGeom prst="rect">
            <a:avLst/>
          </a:prstGeom>
        </p:spPr>
      </p:pic>
      <p:grpSp>
        <p:nvGrpSpPr>
          <p:cNvPr id="39" name="群組 38"/>
          <p:cNvGrpSpPr/>
          <p:nvPr/>
        </p:nvGrpSpPr>
        <p:grpSpPr>
          <a:xfrm>
            <a:off x="8988659" y="6052381"/>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6058393"/>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9199" y="5623844"/>
            <a:ext cx="141044" cy="139073"/>
          </a:xfrm>
          <a:prstGeom prst="rect">
            <a:avLst/>
          </a:prstGeom>
        </p:spPr>
      </p:pic>
      <p:grpSp>
        <p:nvGrpSpPr>
          <p:cNvPr id="47" name="群組 46"/>
          <p:cNvGrpSpPr/>
          <p:nvPr/>
        </p:nvGrpSpPr>
        <p:grpSpPr>
          <a:xfrm>
            <a:off x="10765480" y="6059823"/>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0717" y="4555486"/>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40" y="5338573"/>
            <a:ext cx="298108" cy="303948"/>
          </a:xfrm>
          <a:prstGeom prst="rect">
            <a:avLst/>
          </a:prstGeom>
        </p:spPr>
      </p:pic>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39" y="5748897"/>
            <a:ext cx="298108" cy="303948"/>
          </a:xfrm>
          <a:prstGeom prst="rect">
            <a:avLst/>
          </a:prstGeom>
        </p:spPr>
      </p:pic>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24683" y="3883269"/>
            <a:ext cx="298108" cy="303948"/>
          </a:xfrm>
          <a:prstGeom prst="rect">
            <a:avLst/>
          </a:prstGeom>
        </p:spPr>
      </p:pic>
      <p:pic>
        <p:nvPicPr>
          <p:cNvPr id="56" name="圖片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49" y="3880908"/>
            <a:ext cx="298108" cy="303948"/>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3883269"/>
            <a:ext cx="298108" cy="303948"/>
          </a:xfrm>
          <a:prstGeom prst="rect">
            <a:avLst/>
          </a:prstGeom>
        </p:spPr>
      </p:pic>
      <p:pic>
        <p:nvPicPr>
          <p:cNvPr id="59" name="圖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5292510"/>
            <a:ext cx="141044" cy="139073"/>
          </a:xfrm>
          <a:prstGeom prst="rect">
            <a:avLst/>
          </a:prstGeom>
        </p:spPr>
      </p:pic>
      <p:pic>
        <p:nvPicPr>
          <p:cNvPr id="60" name="圖片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628" y="5297829"/>
            <a:ext cx="125746" cy="123992"/>
          </a:xfrm>
          <a:prstGeom prst="rect">
            <a:avLst/>
          </a:prstGeom>
        </p:spPr>
      </p:pic>
      <p:grpSp>
        <p:nvGrpSpPr>
          <p:cNvPr id="61" name="群組 60"/>
          <p:cNvGrpSpPr/>
          <p:nvPr/>
        </p:nvGrpSpPr>
        <p:grpSpPr>
          <a:xfrm>
            <a:off x="10773332" y="5272005"/>
            <a:ext cx="158009" cy="156055"/>
            <a:chOff x="10077643" y="5991967"/>
            <a:chExt cx="199879" cy="199879"/>
          </a:xfrm>
        </p:grpSpPr>
        <p:pic>
          <p:nvPicPr>
            <p:cNvPr id="62" name="圖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3" name="直線接點 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4" name="圖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297165"/>
            <a:ext cx="125746" cy="123992"/>
          </a:xfrm>
          <a:prstGeom prst="rect">
            <a:avLst/>
          </a:prstGeom>
        </p:spPr>
      </p:pic>
      <p:pic>
        <p:nvPicPr>
          <p:cNvPr id="65" name="圖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668" y="5290903"/>
            <a:ext cx="141044" cy="139073"/>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par>
                                <p:cTn id="30" presetID="53"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par>
                                <p:cTn id="35" presetID="53" presetClass="entr" presetSubtype="16"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218440" y="656954"/>
            <a:ext cx="7784283" cy="5469374"/>
          </a:xfrm>
          <a:prstGeom prst="rect">
            <a:avLst/>
          </a:prstGeom>
        </p:spPr>
      </p:pic>
      <p:graphicFrame>
        <p:nvGraphicFramePr>
          <p:cNvPr id="7" name="內容版面配置區 3"/>
          <p:cNvGraphicFramePr>
            <a:graphicFrameLocks/>
          </p:cNvGraphicFramePr>
          <p:nvPr>
            <p:extLst>
              <p:ext uri="{D42A27DB-BD31-4B8C-83A1-F6EECF244321}">
                <p14:modId xmlns:p14="http://schemas.microsoft.com/office/powerpoint/2010/main" val="859094392"/>
              </p:ext>
            </p:extLst>
          </p:nvPr>
        </p:nvGraphicFramePr>
        <p:xfrm>
          <a:off x="6763218" y="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54285" y="2026290"/>
            <a:ext cx="298108" cy="303948"/>
          </a:xfrm>
          <a:prstGeom prst="rect">
            <a:avLst/>
          </a:prstGeom>
        </p:spPr>
      </p:pic>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73" y="2001259"/>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7941" y="43610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41674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73879" y="452813"/>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9295" y="468496"/>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7537" y="818606"/>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1282" y="843329"/>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833687"/>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833824"/>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209940"/>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9527" y="1198538"/>
            <a:ext cx="125746" cy="123992"/>
          </a:xfrm>
          <a:prstGeom prst="rect">
            <a:avLst/>
          </a:prstGeom>
        </p:spPr>
      </p:pic>
      <p:grpSp>
        <p:nvGrpSpPr>
          <p:cNvPr id="23" name="群組 22"/>
          <p:cNvGrpSpPr/>
          <p:nvPr/>
        </p:nvGrpSpPr>
        <p:grpSpPr>
          <a:xfrm>
            <a:off x="9857747" y="1167425"/>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1184407"/>
            <a:ext cx="141044" cy="139073"/>
          </a:xfrm>
          <a:prstGeom prst="rect">
            <a:avLst/>
          </a:prstGeom>
        </p:spPr>
      </p:pic>
      <p:pic>
        <p:nvPicPr>
          <p:cNvPr id="27" name="圖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9559" y="3646224"/>
            <a:ext cx="141044" cy="139073"/>
          </a:xfrm>
          <a:prstGeom prst="rect">
            <a:avLst/>
          </a:prstGeom>
        </p:spPr>
      </p:pic>
      <p:pic>
        <p:nvPicPr>
          <p:cNvPr id="28" name="圖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558582"/>
            <a:ext cx="141044" cy="139073"/>
          </a:xfrm>
          <a:prstGeom prst="rect">
            <a:avLst/>
          </a:prstGeom>
        </p:spPr>
      </p:pic>
      <p:pic>
        <p:nvPicPr>
          <p:cNvPr id="30" name="圖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536202"/>
            <a:ext cx="125746" cy="123992"/>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239" y="1932758"/>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9951" y="1932758"/>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5459" y="1915795"/>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932758"/>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0610" y="416749"/>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449" y="2329975"/>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6331" y="1175024"/>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22022" y="2341890"/>
            <a:ext cx="141044" cy="139073"/>
          </a:xfrm>
          <a:prstGeom prst="rect">
            <a:avLst/>
          </a:prstGeom>
        </p:spPr>
      </p:pic>
      <p:grpSp>
        <p:nvGrpSpPr>
          <p:cNvPr id="39" name="群組 38"/>
          <p:cNvGrpSpPr/>
          <p:nvPr/>
        </p:nvGrpSpPr>
        <p:grpSpPr>
          <a:xfrm>
            <a:off x="8991074" y="2319642"/>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7766" y="2325654"/>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1066" y="1924315"/>
            <a:ext cx="141044" cy="139073"/>
          </a:xfrm>
          <a:prstGeom prst="rect">
            <a:avLst/>
          </a:prstGeom>
        </p:spPr>
      </p:pic>
      <p:grpSp>
        <p:nvGrpSpPr>
          <p:cNvPr id="44" name="群組 43"/>
          <p:cNvGrpSpPr/>
          <p:nvPr/>
        </p:nvGrpSpPr>
        <p:grpSpPr>
          <a:xfrm>
            <a:off x="10773132" y="1510378"/>
            <a:ext cx="158009" cy="156055"/>
            <a:chOff x="10077643" y="5991967"/>
            <a:chExt cx="199879" cy="199879"/>
          </a:xfrm>
        </p:grpSpPr>
        <p:pic>
          <p:nvPicPr>
            <p:cNvPr id="45" name="圖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6" name="直線接點 4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47" name="群組 46"/>
          <p:cNvGrpSpPr/>
          <p:nvPr/>
        </p:nvGrpSpPr>
        <p:grpSpPr>
          <a:xfrm>
            <a:off x="10767895" y="2327084"/>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3132" y="822747"/>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smtClean="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47</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dirty="0"/>
                        <a:t>CPU</a:t>
                      </a:r>
                    </a:p>
                  </a:txBody>
                  <a:tcPr marL="71834" marR="71834" marT="35917" marB="35917" anchor="ctr">
                    <a:solidFill>
                      <a:schemeClr val="bg1">
                        <a:lumMod val="85000"/>
                      </a:schemeClr>
                    </a:solidFill>
                  </a:tcPr>
                </a:tc>
                <a:tc>
                  <a:txBody>
                    <a:bodyPr/>
                    <a:lstStyle/>
                    <a:p>
                      <a:r>
                        <a:rPr lang="pt-BR" sz="1400" dirty="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dirty="0"/>
                        <a:t>Number of CPUs</a:t>
                      </a:r>
                    </a:p>
                  </a:txBody>
                  <a:tcPr marL="71834" marR="71834" marT="35917" marB="35917" anchor="ctr">
                    <a:solidFill>
                      <a:schemeClr val="bg1">
                        <a:lumMod val="85000"/>
                      </a:schemeClr>
                    </a:solidFill>
                  </a:tcPr>
                </a:tc>
                <a:tc>
                  <a:txBody>
                    <a:bodyPr/>
                    <a:lstStyle/>
                    <a:p>
                      <a:r>
                        <a:rPr lang="en-US" altLang="zh-TW" sz="1400" dirty="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dirty="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dirty="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dirty="0" err="1"/>
                        <a:t>aes</a:t>
                      </a:r>
                      <a:r>
                        <a:rPr lang="en-US" sz="1400" dirty="0"/>
                        <a:t>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dirty="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recrypt</a:t>
                      </a:r>
                      <a:r>
                        <a:rPr lang="en-US" sz="1400" dirty="0"/>
                        <a: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a:t>
                      </a:r>
                      <a:r>
                        <a:rPr lang="en-US" sz="1400" dirty="0"/>
                        <a:t>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serde_json</a:t>
                      </a:r>
                      <a:r>
                        <a:rPr lang="en-US" sz="1400" dirty="0"/>
                        <a:t>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dirty="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dirty="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81454188"/>
              </p:ext>
            </p:extLst>
          </p:nvPr>
        </p:nvGraphicFramePr>
        <p:xfrm>
          <a:off x="2198428" y="1953280"/>
          <a:ext cx="7460508" cy="4214686"/>
        </p:xfrm>
        <a:graphic>
          <a:graphicData uri="http://schemas.openxmlformats.org/drawingml/2006/table">
            <a:tbl>
              <a:tblPr>
                <a:tableStyleId>{3C2FFA5D-87B4-456A-9821-1D502468CF0F}</a:tableStyleId>
              </a:tblPr>
              <a:tblGrid>
                <a:gridCol w="1243418">
                  <a:extLst>
                    <a:ext uri="{9D8B030D-6E8A-4147-A177-3AD203B41FA5}">
                      <a16:colId xmlns:a16="http://schemas.microsoft.com/office/drawing/2014/main" val="2014027247"/>
                    </a:ext>
                  </a:extLst>
                </a:gridCol>
                <a:gridCol w="1243418">
                  <a:extLst>
                    <a:ext uri="{9D8B030D-6E8A-4147-A177-3AD203B41FA5}">
                      <a16:colId xmlns:a16="http://schemas.microsoft.com/office/drawing/2014/main" val="507542350"/>
                    </a:ext>
                  </a:extLst>
                </a:gridCol>
                <a:gridCol w="1243418">
                  <a:extLst>
                    <a:ext uri="{9D8B030D-6E8A-4147-A177-3AD203B41FA5}">
                      <a16:colId xmlns:a16="http://schemas.microsoft.com/office/drawing/2014/main" val="121753931"/>
                    </a:ext>
                  </a:extLst>
                </a:gridCol>
                <a:gridCol w="1243418">
                  <a:extLst>
                    <a:ext uri="{9D8B030D-6E8A-4147-A177-3AD203B41FA5}">
                      <a16:colId xmlns:a16="http://schemas.microsoft.com/office/drawing/2014/main" val="437709425"/>
                    </a:ext>
                  </a:extLst>
                </a:gridCol>
                <a:gridCol w="1243418">
                  <a:extLst>
                    <a:ext uri="{9D8B030D-6E8A-4147-A177-3AD203B41FA5}">
                      <a16:colId xmlns:a16="http://schemas.microsoft.com/office/drawing/2014/main" val="2078669596"/>
                    </a:ext>
                  </a:extLst>
                </a:gridCol>
                <a:gridCol w="1243418">
                  <a:extLst>
                    <a:ext uri="{9D8B030D-6E8A-4147-A177-3AD203B41FA5}">
                      <a16:colId xmlns:a16="http://schemas.microsoft.com/office/drawing/2014/main" val="313909777"/>
                    </a:ext>
                  </a:extLst>
                </a:gridCol>
              </a:tblGrid>
              <a:tr h="373208">
                <a:tc>
                  <a:txBody>
                    <a:bodyPr/>
                    <a:lstStyle/>
                    <a:p>
                      <a:r>
                        <a:rPr lang="en-US" sz="1000" dirty="0"/>
                        <a:t>Aspect</a:t>
                      </a:r>
                    </a:p>
                  </a:txBody>
                  <a:tcPr marL="54112" marR="54112" marT="27057" marB="27057" anchor="ctr">
                    <a:solidFill>
                      <a:schemeClr val="accent5"/>
                    </a:solidFill>
                  </a:tcPr>
                </a:tc>
                <a:tc>
                  <a:txBody>
                    <a:bodyPr/>
                    <a:lstStyle/>
                    <a:p>
                      <a:r>
                        <a:rPr lang="en-US" sz="1000" dirty="0" err="1"/>
                        <a:t>IronCore</a:t>
                      </a:r>
                      <a:r>
                        <a:rPr lang="en-US" sz="1000" dirty="0"/>
                        <a:t> Labs (2018)</a:t>
                      </a:r>
                    </a:p>
                  </a:txBody>
                  <a:tcPr marL="54112" marR="54112" marT="27057" marB="27057" anchor="ctr">
                    <a:solidFill>
                      <a:schemeClr val="accent5"/>
                    </a:solidFill>
                  </a:tcPr>
                </a:tc>
                <a:tc>
                  <a:txBody>
                    <a:bodyPr/>
                    <a:lstStyle/>
                    <a:p>
                      <a:r>
                        <a:rPr lang="en-US" sz="1000" dirty="0" err="1"/>
                        <a:t>Farahani</a:t>
                      </a:r>
                      <a:r>
                        <a:rPr lang="en-US" sz="1000" dirty="0"/>
                        <a:t> et al. (</a:t>
                      </a:r>
                      <a:r>
                        <a:rPr lang="en-US" sz="1000" dirty="0" smtClean="0"/>
                        <a:t>2022)</a:t>
                      </a:r>
                      <a:endParaRPr lang="en-US" sz="1000" dirty="0"/>
                    </a:p>
                  </a:txBody>
                  <a:tcPr marL="54112" marR="54112" marT="27057" marB="27057" anchor="ctr">
                    <a:solidFill>
                      <a:schemeClr val="accent5"/>
                    </a:solidFill>
                  </a:tcPr>
                </a:tc>
                <a:tc>
                  <a:txBody>
                    <a:bodyPr/>
                    <a:lstStyle/>
                    <a:p>
                      <a:r>
                        <a:rPr lang="en-US" sz="1000" dirty="0"/>
                        <a:t>Zheng et al. (2020)</a:t>
                      </a:r>
                    </a:p>
                  </a:txBody>
                  <a:tcPr marL="54112" marR="54112" marT="27057" marB="27057" anchor="ctr">
                    <a:solidFill>
                      <a:schemeClr val="accent5"/>
                    </a:solidFill>
                  </a:tcPr>
                </a:tc>
                <a:tc>
                  <a:txBody>
                    <a:bodyPr/>
                    <a:lstStyle/>
                    <a:p>
                      <a:r>
                        <a:rPr lang="en-US" altLang="zh-TW" sz="1000" dirty="0" err="1" smtClean="0"/>
                        <a:t>NuCypher</a:t>
                      </a:r>
                      <a:r>
                        <a:rPr lang="en-US" altLang="zh-TW" sz="1000" dirty="0" smtClean="0"/>
                        <a:t> Inc. (2018)</a:t>
                      </a:r>
                    </a:p>
                  </a:txBody>
                  <a:tcPr marL="54112" marR="54112" marT="27057" marB="27057" anchor="ctr">
                    <a:solidFill>
                      <a:schemeClr val="accent5"/>
                    </a:solidFill>
                  </a:tcPr>
                </a:tc>
                <a:tc>
                  <a:txBody>
                    <a:bodyPr/>
                    <a:lstStyle/>
                    <a:p>
                      <a:r>
                        <a:rPr lang="en-US" sz="1000" dirty="0"/>
                        <a:t>Our System</a:t>
                      </a:r>
                    </a:p>
                  </a:txBody>
                  <a:tcPr marL="54112" marR="54112" marT="27057" marB="27057" anchor="ctr">
                    <a:solidFill>
                      <a:schemeClr val="accent5"/>
                    </a:solidFill>
                  </a:tcPr>
                </a:tc>
                <a:extLst>
                  <a:ext uri="{0D108BD9-81ED-4DB2-BD59-A6C34878D82A}">
                    <a16:rowId xmlns:a16="http://schemas.microsoft.com/office/drawing/2014/main" val="1125622470"/>
                  </a:ext>
                </a:extLst>
              </a:tr>
              <a:tr h="771658">
                <a:tc>
                  <a:txBody>
                    <a:bodyPr/>
                    <a:lstStyle/>
                    <a:p>
                      <a:r>
                        <a:rPr lang="en-US" sz="1000" dirty="0" smtClean="0"/>
                        <a:t>Purpose</a:t>
                      </a:r>
                    </a:p>
                  </a:txBody>
                  <a:tcPr marL="54112" marR="54112" marT="27057" marB="27057" anchor="ctr">
                    <a:solidFill>
                      <a:schemeClr val="bg1">
                        <a:lumMod val="85000"/>
                      </a:schemeClr>
                    </a:solidFill>
                  </a:tcPr>
                </a:tc>
                <a:tc>
                  <a:txBody>
                    <a:bodyPr/>
                    <a:lstStyle/>
                    <a:p>
                      <a:r>
                        <a:rPr lang="en-US" sz="1000"/>
                        <a:t>Group Access Control</a:t>
                      </a:r>
                    </a:p>
                  </a:txBody>
                  <a:tcPr marL="54112" marR="54112" marT="27057" marB="27057" anchor="ctr">
                    <a:solidFill>
                      <a:schemeClr val="bg1">
                        <a:lumMod val="85000"/>
                      </a:schemeClr>
                    </a:solidFill>
                  </a:tcPr>
                </a:tc>
                <a:tc>
                  <a:txBody>
                    <a:bodyPr/>
                    <a:lstStyle/>
                    <a:p>
                      <a:r>
                        <a:rPr lang="en-US" sz="1000"/>
                        <a:t>Data trading platform</a:t>
                      </a:r>
                    </a:p>
                  </a:txBody>
                  <a:tcPr marL="54112" marR="54112" marT="27057" marB="27057" anchor="ctr">
                    <a:solidFill>
                      <a:schemeClr val="bg1">
                        <a:lumMod val="85000"/>
                      </a:schemeClr>
                    </a:solidFill>
                  </a:tcPr>
                </a:tc>
                <a:tc>
                  <a:txBody>
                    <a:bodyPr/>
                    <a:lstStyle/>
                    <a:p>
                      <a:r>
                        <a:rPr lang="en-US" sz="1000"/>
                        <a:t>Industrial IoT data management</a:t>
                      </a:r>
                    </a:p>
                  </a:txBody>
                  <a:tcPr marL="54112" marR="54112" marT="27057" marB="27057" anchor="ctr">
                    <a:solidFill>
                      <a:schemeClr val="bg1">
                        <a:lumMod val="85000"/>
                      </a:schemeClr>
                    </a:solidFill>
                  </a:tcPr>
                </a:tc>
                <a:tc>
                  <a:txBody>
                    <a:bodyPr/>
                    <a:lstStyle/>
                    <a:p>
                      <a:r>
                        <a:rPr lang="en-US" sz="1000" dirty="0" smtClean="0"/>
                        <a:t>Decentralized Key Management System</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err="1"/>
                        <a:t>IoT</a:t>
                      </a:r>
                      <a:r>
                        <a:rPr lang="en-US" sz="1000" dirty="0"/>
                        <a:t> data management and sharing platform</a:t>
                      </a:r>
                    </a:p>
                  </a:txBody>
                  <a:tcPr marL="54112" marR="54112" marT="27057" marB="27057" anchor="ctr">
                    <a:solidFill>
                      <a:schemeClr val="bg1">
                        <a:lumMod val="85000"/>
                      </a:schemeClr>
                    </a:solidFill>
                  </a:tcPr>
                </a:tc>
                <a:extLst>
                  <a:ext uri="{0D108BD9-81ED-4DB2-BD59-A6C34878D82A}">
                    <a16:rowId xmlns:a16="http://schemas.microsoft.com/office/drawing/2014/main" val="486945113"/>
                  </a:ext>
                </a:extLst>
              </a:tr>
              <a:tr h="469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Access Control</a:t>
                      </a:r>
                      <a:r>
                        <a:rPr lang="en-US" altLang="zh-TW" sz="1000" baseline="0" dirty="0" smtClean="0"/>
                        <a:t> Management</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M</a:t>
                      </a:r>
                      <a:r>
                        <a:rPr lang="en-US" altLang="zh-TW" sz="1000" dirty="0" smtClean="0"/>
                        <a:t>PRE</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No</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PRE</a:t>
                      </a:r>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MPRE</a:t>
                      </a:r>
                    </a:p>
                  </a:txBody>
                  <a:tcPr marL="54112" marR="54112" marT="27057" marB="27057" anchor="ctr">
                    <a:solidFill>
                      <a:schemeClr val="bg1">
                        <a:lumMod val="85000"/>
                      </a:schemeClr>
                    </a:solidFill>
                  </a:tcPr>
                </a:tc>
                <a:extLst>
                  <a:ext uri="{0D108BD9-81ED-4DB2-BD59-A6C34878D82A}">
                    <a16:rowId xmlns:a16="http://schemas.microsoft.com/office/drawing/2014/main" val="1735205534"/>
                  </a:ext>
                </a:extLst>
              </a:tr>
              <a:tr h="532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endParaRPr lang="en-US" sz="1000" dirty="0" smtClean="0"/>
                    </a:p>
                    <a:p>
                      <a:r>
                        <a:rPr lang="en-US" sz="1000" dirty="0" smtClean="0"/>
                        <a:t>Data </a:t>
                      </a:r>
                      <a:r>
                        <a:rPr lang="en-US" sz="1000" dirty="0"/>
                        <a:t>Storage</a:t>
                      </a:r>
                    </a:p>
                  </a:txBody>
                  <a:tcPr marL="54112" marR="54112" marT="27057" marB="27057" anchor="ctr">
                    <a:solidFill>
                      <a:schemeClr val="bg1">
                        <a:lumMod val="85000"/>
                      </a:schemeClr>
                    </a:solidFill>
                  </a:tcPr>
                </a:tc>
                <a:tc>
                  <a:txBody>
                    <a:bodyPr/>
                    <a:lstStyle/>
                    <a:p>
                      <a:r>
                        <a:rPr lang="en-US" sz="1000" dirty="0"/>
                        <a:t>Centralized</a:t>
                      </a:r>
                    </a:p>
                  </a:txBody>
                  <a:tcPr marL="54112" marR="54112" marT="27057" marB="27057" anchor="ctr">
                    <a:solidFill>
                      <a:schemeClr val="bg1">
                        <a:lumMod val="85000"/>
                      </a:schemeClr>
                    </a:solidFill>
                  </a:tcPr>
                </a:tc>
                <a:tc>
                  <a:txBody>
                    <a:bodyPr/>
                    <a:lstStyle/>
                    <a:p>
                      <a:r>
                        <a:rPr lang="en-US" sz="1000" dirty="0"/>
                        <a:t>local storage</a:t>
                      </a:r>
                    </a:p>
                  </a:txBody>
                  <a:tcPr marL="54112" marR="54112" marT="27057" marB="27057" anchor="ctr">
                    <a:solidFill>
                      <a:schemeClr val="bg1">
                        <a:lumMod val="85000"/>
                      </a:schemeClr>
                    </a:solidFill>
                  </a:tcPr>
                </a:tc>
                <a:tc>
                  <a:txBody>
                    <a:bodyPr/>
                    <a:lstStyle/>
                    <a:p>
                      <a:r>
                        <a:rPr lang="en-US" sz="1000" dirty="0"/>
                        <a:t>Encrypted in IPFS and Iota</a:t>
                      </a:r>
                    </a:p>
                  </a:txBody>
                  <a:tcPr marL="54112" marR="54112" marT="27057" marB="27057" anchor="ctr">
                    <a:solidFill>
                      <a:schemeClr val="bg1">
                        <a:lumMod val="85000"/>
                      </a:schemeClr>
                    </a:solidFill>
                  </a:tcPr>
                </a:tc>
                <a:tc>
                  <a:txBody>
                    <a:bodyPr/>
                    <a:lstStyle/>
                    <a:p>
                      <a:r>
                        <a:rPr lang="en-US" sz="1000" dirty="0" smtClean="0"/>
                        <a:t>Key </a:t>
                      </a:r>
                      <a:r>
                        <a:rPr lang="en-US" altLang="zh-TW" sz="1000" dirty="0" smtClean="0"/>
                        <a:t>On-chain </a:t>
                      </a:r>
                      <a:r>
                        <a:rPr lang="en-US" sz="1000" dirty="0" smtClean="0"/>
                        <a:t>Storage </a:t>
                      </a:r>
                      <a:endParaRPr lang="en-US" sz="1000" dirty="0"/>
                    </a:p>
                  </a:txBody>
                  <a:tcPr marL="54112" marR="54112" marT="27057" marB="27057" anchor="ctr">
                    <a:solidFill>
                      <a:schemeClr val="bg1">
                        <a:lumMod val="85000"/>
                      </a:schemeClr>
                    </a:solidFill>
                  </a:tcPr>
                </a:tc>
                <a:tc>
                  <a:txBody>
                    <a:bodyPr/>
                    <a:lstStyle/>
                    <a:p>
                      <a:r>
                        <a:rPr lang="en-US" sz="1000" dirty="0"/>
                        <a:t>Encrypted in IPFS and On-chain storage</a:t>
                      </a:r>
                    </a:p>
                  </a:txBody>
                  <a:tcPr marL="54112" marR="54112" marT="27057" marB="27057" anchor="ctr">
                    <a:solidFill>
                      <a:schemeClr val="bg1">
                        <a:lumMod val="85000"/>
                      </a:schemeClr>
                    </a:solidFill>
                  </a:tcPr>
                </a:tc>
                <a:extLst>
                  <a:ext uri="{0D108BD9-81ED-4DB2-BD59-A6C34878D82A}">
                    <a16:rowId xmlns:a16="http://schemas.microsoft.com/office/drawing/2014/main" val="428999223"/>
                  </a:ext>
                </a:extLst>
              </a:tr>
              <a:tr h="627130">
                <a:tc>
                  <a:txBody>
                    <a:bodyPr/>
                    <a:lstStyle/>
                    <a:p>
                      <a:r>
                        <a:rPr lang="en-US" sz="1000" dirty="0"/>
                        <a:t>Data </a:t>
                      </a:r>
                      <a:r>
                        <a:rPr lang="en-US" sz="1000" dirty="0" smtClean="0"/>
                        <a:t>Searching</a:t>
                      </a:r>
                      <a:endParaRPr lang="en-US" sz="1000" dirty="0"/>
                    </a:p>
                  </a:txBody>
                  <a:tcPr marL="54112" marR="54112" marT="27057" marB="27057" anchor="ctr">
                    <a:solidFill>
                      <a:schemeClr val="bg1">
                        <a:lumMod val="85000"/>
                      </a:schemeClr>
                    </a:solidFill>
                  </a:tcPr>
                </a:tc>
                <a:tc>
                  <a:txBody>
                    <a:bodyPr/>
                    <a:lstStyle/>
                    <a:p>
                      <a:r>
                        <a:rPr lang="en-US" sz="100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Transaction</a:t>
                      </a:r>
                      <a:r>
                        <a:rPr lang="en-US" sz="1000" baseline="0" dirty="0" smtClean="0"/>
                        <a:t> </a:t>
                      </a:r>
                      <a:r>
                        <a:rPr lang="en-US" sz="1000" dirty="0" smtClean="0"/>
                        <a:t>searching based </a:t>
                      </a:r>
                      <a:r>
                        <a:rPr lang="en-US" sz="1000" dirty="0"/>
                        <a:t>on IOTA Tangle</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smtClean="0"/>
                        <a:t>Hashtag-based searching</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3365623264"/>
                  </a:ext>
                </a:extLst>
              </a:tr>
              <a:tr h="482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p>
                    <a:p>
                      <a:r>
                        <a:rPr lang="en-US" altLang="zh-TW" sz="1000" dirty="0" smtClean="0"/>
                        <a:t>Key Management</a:t>
                      </a:r>
                      <a:endParaRPr lang="en-US" altLang="zh-TW" sz="1000" dirty="0"/>
                    </a:p>
                  </a:txBody>
                  <a:tcPr marL="54112" marR="54112" marT="27057" marB="27057" anchor="ctr">
                    <a:solidFill>
                      <a:schemeClr val="bg1">
                        <a:lumMod val="85000"/>
                      </a:schemeClr>
                    </a:solidFill>
                  </a:tcPr>
                </a:tc>
                <a:tc>
                  <a:txBody>
                    <a:bodyPr/>
                    <a:lstStyle/>
                    <a:p>
                      <a:r>
                        <a:rPr lang="en-US" sz="1000" dirty="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848011280"/>
                  </a:ext>
                </a:extLst>
              </a:tr>
              <a:tr h="482603">
                <a:tc>
                  <a:txBody>
                    <a:bodyPr/>
                    <a:lstStyle/>
                    <a:p>
                      <a:r>
                        <a:rPr lang="en-US" sz="1000" dirty="0"/>
                        <a:t>Local storage and backup burden</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tc>
                  <a:txBody>
                    <a:bodyPr/>
                    <a:lstStyle/>
                    <a:p>
                      <a:r>
                        <a:rPr lang="en-US" sz="1000" dirty="0" smtClean="0"/>
                        <a:t>Low</a:t>
                      </a:r>
                      <a:endParaRPr lang="en-US" sz="1000" dirty="0"/>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4204471251"/>
                  </a:ext>
                </a:extLst>
              </a:tr>
              <a:tr h="475279">
                <a:tc>
                  <a:txBody>
                    <a:bodyPr/>
                    <a:lstStyle/>
                    <a:p>
                      <a:r>
                        <a:rPr lang="en-US" sz="1000" dirty="0" smtClean="0"/>
                        <a:t>Encrypted</a:t>
                      </a:r>
                      <a:r>
                        <a:rPr lang="en-US" sz="1000" baseline="0" dirty="0" smtClean="0"/>
                        <a:t> Data </a:t>
                      </a:r>
                      <a:r>
                        <a:rPr lang="en-US" altLang="zh-TW" sz="1000" baseline="0" dirty="0" smtClean="0"/>
                        <a:t>Sharing</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One to</a:t>
                      </a:r>
                      <a:r>
                        <a:rPr lang="en-US" altLang="zh-TW" sz="1000" baseline="0" dirty="0" smtClean="0"/>
                        <a:t> One</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a:t>
                      </a:r>
                      <a:r>
                        <a:rPr lang="en-US" altLang="zh-TW" sz="1000" baseline="0" dirty="0" smtClean="0"/>
                        <a:t> One</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603049004"/>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9390347" y="1790171"/>
            <a:ext cx="438666" cy="43866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48274" y="2941724"/>
            <a:ext cx="286021" cy="286021"/>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4" y="2941726"/>
            <a:ext cx="286021" cy="286021"/>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9549" y="3960653"/>
            <a:ext cx="286021" cy="286021"/>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06819" y="4599748"/>
            <a:ext cx="286021" cy="286021"/>
          </a:xfrm>
          <a:prstGeom prst="rect">
            <a:avLst/>
          </a:prstGeom>
        </p:spPr>
      </p:pic>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5062530"/>
            <a:ext cx="286021" cy="286021"/>
          </a:xfrm>
          <a:prstGeom prst="rect">
            <a:avLst/>
          </a:prstGeom>
        </p:spPr>
      </p:pic>
      <p:pic>
        <p:nvPicPr>
          <p:cNvPr id="16" name="圖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5" y="3435803"/>
            <a:ext cx="286021" cy="286021"/>
          </a:xfrm>
          <a:prstGeom prst="rect">
            <a:avLst/>
          </a:prstGeom>
        </p:spPr>
      </p:pic>
      <p:pic>
        <p:nvPicPr>
          <p:cNvPr id="17" name="圖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6" y="5525308"/>
            <a:ext cx="286021" cy="286021"/>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16018" y="5521212"/>
            <a:ext cx="286021" cy="286021"/>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7" y="5062528"/>
            <a:ext cx="286021" cy="286021"/>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34920" y="4599747"/>
            <a:ext cx="286021" cy="286021"/>
          </a:xfrm>
          <a:prstGeom prst="rect">
            <a:avLst/>
          </a:prstGeom>
        </p:spPr>
      </p:pic>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3435802"/>
            <a:ext cx="286021" cy="286021"/>
          </a:xfrm>
          <a:prstGeom prst="rect">
            <a:avLst/>
          </a:prstGeom>
        </p:spPr>
      </p:pic>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52851" y="2941725"/>
            <a:ext cx="286021" cy="28602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16670"/>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smtClean="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59</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29035968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31415133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64</a:t>
            </a:fld>
            <a:endParaRPr lang="zh-TW" altLang="en-US"/>
          </a:p>
        </p:txBody>
      </p:sp>
      <p:pic>
        <p:nvPicPr>
          <p:cNvPr id="6" name="圖片 5"/>
          <p:cNvPicPr>
            <a:picLocks noChangeAspect="1"/>
          </p:cNvPicPr>
          <p:nvPr/>
        </p:nvPicPr>
        <p:blipFill>
          <a:blip r:embed="rId3"/>
          <a:stretch>
            <a:fillRect/>
          </a:stretch>
        </p:blipFill>
        <p:spPr>
          <a:xfrm>
            <a:off x="527156" y="1322166"/>
            <a:ext cx="3594634" cy="1495634"/>
          </a:xfrm>
          <a:prstGeom prst="rect">
            <a:avLst/>
          </a:prstGeom>
        </p:spPr>
      </p:pic>
      <p:pic>
        <p:nvPicPr>
          <p:cNvPr id="7" name="圖片 6"/>
          <p:cNvPicPr>
            <a:picLocks noChangeAspect="1"/>
          </p:cNvPicPr>
          <p:nvPr/>
        </p:nvPicPr>
        <p:blipFill rotWithShape="1">
          <a:blip r:embed="rId4"/>
          <a:srcRect t="11660"/>
          <a:stretch/>
        </p:blipFill>
        <p:spPr>
          <a:xfrm>
            <a:off x="0" y="4314305"/>
            <a:ext cx="5646631" cy="1997716"/>
          </a:xfrm>
          <a:prstGeom prst="rect">
            <a:avLst/>
          </a:prstGeom>
        </p:spPr>
      </p:pic>
      <p:pic>
        <p:nvPicPr>
          <p:cNvPr id="5" name="內容版面配置區 4"/>
          <p:cNvPicPr>
            <a:picLocks noGrp="1" noChangeAspect="1"/>
          </p:cNvPicPr>
          <p:nvPr>
            <p:ph idx="1"/>
          </p:nvPr>
        </p:nvPicPr>
        <p:blipFill>
          <a:blip r:embed="rId5"/>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
        <p:nvSpPr>
          <p:cNvPr id="13" name="矩形 12"/>
          <p:cNvSpPr/>
          <p:nvPr/>
        </p:nvSpPr>
        <p:spPr>
          <a:xfrm>
            <a:off x="9137689" y="670955"/>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714564" y="699624"/>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57881" y="514958"/>
            <a:ext cx="1692771" cy="369332"/>
          </a:xfrm>
          <a:prstGeom prst="rect">
            <a:avLst/>
          </a:prstGeom>
          <a:noFill/>
        </p:spPr>
        <p:txBody>
          <a:bodyPr wrap="none" rtlCol="0">
            <a:spAutoFit/>
          </a:bodyPr>
          <a:lstStyle/>
          <a:p>
            <a:r>
              <a:rPr lang="en-US" altLang="zh-TW" dirty="0">
                <a:solidFill>
                  <a:srgbClr val="FFC000"/>
                </a:solidFill>
              </a:rPr>
              <a:t>Data Searching</a:t>
            </a:r>
            <a:r>
              <a:rPr lang="en-US" altLang="zh-TW" dirty="0" smtClean="0">
                <a:solidFill>
                  <a:srgbClr val="FFC000"/>
                </a:solidFill>
              </a:rPr>
              <a:t>?</a:t>
            </a:r>
            <a:endParaRPr lang="zh-TW" altLang="en-US" dirty="0">
              <a:solidFill>
                <a:srgbClr val="FFC000"/>
              </a:solidFill>
            </a:endParaRPr>
          </a:p>
        </p:txBody>
      </p:sp>
      <p:sp>
        <p:nvSpPr>
          <p:cNvPr id="15" name="文字方塊 14"/>
          <p:cNvSpPr txBox="1"/>
          <p:nvPr/>
        </p:nvSpPr>
        <p:spPr>
          <a:xfrm>
            <a:off x="9110746" y="1887144"/>
            <a:ext cx="1895307" cy="646331"/>
          </a:xfrm>
          <a:prstGeom prst="rect">
            <a:avLst/>
          </a:prstGeom>
          <a:noFill/>
        </p:spPr>
        <p:txBody>
          <a:bodyPr wrap="square" rtlCol="0">
            <a:spAutoFit/>
          </a:bodyPr>
          <a:lstStyle/>
          <a:p>
            <a:r>
              <a:rPr lang="en-US" altLang="zh-TW" dirty="0" smtClean="0">
                <a:solidFill>
                  <a:srgbClr val="00B050"/>
                </a:solidFill>
              </a:rPr>
              <a:t>Access Control Management?</a:t>
            </a:r>
            <a:endParaRPr lang="zh-TW" altLang="en-US" dirty="0">
              <a:solidFill>
                <a:srgbClr val="00B050"/>
              </a:solidFill>
            </a:endParaRPr>
          </a:p>
        </p:txBody>
      </p:sp>
      <p:sp>
        <p:nvSpPr>
          <p:cNvPr id="16" name="文字方塊 15"/>
          <p:cNvSpPr txBox="1"/>
          <p:nvPr/>
        </p:nvSpPr>
        <p:spPr>
          <a:xfrm>
            <a:off x="5646631" y="5178289"/>
            <a:ext cx="1895307" cy="369332"/>
          </a:xfrm>
          <a:prstGeom prst="rect">
            <a:avLst/>
          </a:prstGeom>
          <a:noFill/>
        </p:spPr>
        <p:txBody>
          <a:bodyPr wrap="square" rtlCol="0">
            <a:spAutoFit/>
          </a:bodyPr>
          <a:lstStyle/>
          <a:p>
            <a:r>
              <a:rPr lang="en-US" altLang="zh-TW" dirty="0" smtClean="0">
                <a:solidFill>
                  <a:srgbClr val="FF0000"/>
                </a:solidFill>
              </a:rPr>
              <a:t>Storage Burden?</a:t>
            </a:r>
            <a:endParaRPr lang="zh-TW" altLang="en-US" dirty="0">
              <a:solidFill>
                <a:srgbClr val="FF0000"/>
              </a:solidFill>
            </a:endParaRPr>
          </a:p>
        </p:txBody>
      </p:sp>
      <p:pic>
        <p:nvPicPr>
          <p:cNvPr id="17" name="圖片 16"/>
          <p:cNvPicPr>
            <a:picLocks noChangeAspect="1"/>
          </p:cNvPicPr>
          <p:nvPr/>
        </p:nvPicPr>
        <p:blipFill>
          <a:blip r:embed="rId3"/>
          <a:stretch>
            <a:fillRect/>
          </a:stretch>
        </p:blipFill>
        <p:spPr>
          <a:xfrm>
            <a:off x="6173787" y="5935287"/>
            <a:ext cx="3594634" cy="215506"/>
          </a:xfrm>
          <a:prstGeom prst="rect">
            <a:avLst/>
          </a:prstGeom>
        </p:spPr>
      </p:pic>
    </p:spTree>
    <p:extLst>
      <p:ext uri="{BB962C8B-B14F-4D97-AF65-F5344CB8AC3E}">
        <p14:creationId xmlns:p14="http://schemas.microsoft.com/office/powerpoint/2010/main" val="24379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3" grpId="0"/>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1871" y="2245709"/>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
        <p:nvSpPr>
          <p:cNvPr id="5" name="內容版面配置區 2"/>
          <p:cNvSpPr txBox="1">
            <a:spLocks/>
          </p:cNvSpPr>
          <p:nvPr/>
        </p:nvSpPr>
        <p:spPr>
          <a:xfrm>
            <a:off x="1097280" y="2074008"/>
            <a:ext cx="6006165" cy="37057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1232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rotWithShape="1">
          <a:blip r:embed="rId3"/>
          <a:srcRect b="12382"/>
          <a:stretch/>
        </p:blipFill>
        <p:spPr>
          <a:xfrm>
            <a:off x="181548" y="3220383"/>
            <a:ext cx="5523355" cy="2482148"/>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66</a:t>
            </a:fld>
            <a:endParaRPr lang="zh-TW" altLang="en-US"/>
          </a:p>
        </p:txBody>
      </p:sp>
      <p:pic>
        <p:nvPicPr>
          <p:cNvPr id="6" name="圖片 5"/>
          <p:cNvPicPr>
            <a:picLocks noChangeAspect="1"/>
          </p:cNvPicPr>
          <p:nvPr/>
        </p:nvPicPr>
        <p:blipFill rotWithShape="1">
          <a:blip r:embed="rId4"/>
          <a:srcRect b="6070"/>
          <a:stretch/>
        </p:blipFill>
        <p:spPr>
          <a:xfrm>
            <a:off x="5886450" y="0"/>
            <a:ext cx="6305550" cy="5685905"/>
          </a:xfrm>
          <a:prstGeom prst="rect">
            <a:avLst/>
          </a:prstGeom>
        </p:spPr>
      </p:pic>
      <p:pic>
        <p:nvPicPr>
          <p:cNvPr id="7" name="圖片 6"/>
          <p:cNvPicPr>
            <a:picLocks noChangeAspect="1"/>
          </p:cNvPicPr>
          <p:nvPr/>
        </p:nvPicPr>
        <p:blipFill>
          <a:blip r:embed="rId5"/>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
        <p:nvSpPr>
          <p:cNvPr id="9" name="文字方塊 8"/>
          <p:cNvSpPr txBox="1"/>
          <p:nvPr/>
        </p:nvSpPr>
        <p:spPr>
          <a:xfrm>
            <a:off x="350601" y="1643526"/>
            <a:ext cx="2727798" cy="369332"/>
          </a:xfrm>
          <a:prstGeom prst="rect">
            <a:avLst/>
          </a:prstGeom>
          <a:noFill/>
        </p:spPr>
        <p:txBody>
          <a:bodyPr wrap="none" rtlCol="0">
            <a:spAutoFit/>
          </a:bodyPr>
          <a:lstStyle/>
          <a:p>
            <a:r>
              <a:rPr lang="fr-FR" altLang="zh-TW" dirty="0">
                <a:solidFill>
                  <a:srgbClr val="C00000"/>
                </a:solidFill>
              </a:rPr>
              <a:t>Storage Single Point </a:t>
            </a:r>
            <a:r>
              <a:rPr lang="fr-FR" altLang="zh-TW" dirty="0" smtClean="0">
                <a:solidFill>
                  <a:srgbClr val="C00000"/>
                </a:solidFill>
              </a:rPr>
              <a:t>Failure</a:t>
            </a:r>
            <a:endParaRPr lang="fr-FR" altLang="zh-TW" dirty="0">
              <a:solidFill>
                <a:srgbClr val="C00000"/>
              </a:solidFill>
            </a:endParaRPr>
          </a:p>
        </p:txBody>
      </p:sp>
      <p:sp>
        <p:nvSpPr>
          <p:cNvPr id="10" name="文字方塊 9"/>
          <p:cNvSpPr txBox="1"/>
          <p:nvPr/>
        </p:nvSpPr>
        <p:spPr>
          <a:xfrm>
            <a:off x="350601" y="2204452"/>
            <a:ext cx="2519601" cy="369332"/>
          </a:xfrm>
          <a:prstGeom prst="rect">
            <a:avLst/>
          </a:prstGeom>
          <a:noFill/>
        </p:spPr>
        <p:txBody>
          <a:bodyPr wrap="none" rtlCol="0">
            <a:spAutoFit/>
          </a:bodyPr>
          <a:lstStyle/>
          <a:p>
            <a:r>
              <a:rPr lang="fr-FR" altLang="zh-TW" dirty="0">
                <a:solidFill>
                  <a:srgbClr val="C00000"/>
                </a:solidFill>
              </a:rPr>
              <a:t>Permission Management</a:t>
            </a:r>
            <a:endParaRPr lang="zh-TW" altLang="en-US" dirty="0">
              <a:solidFill>
                <a:srgbClr val="C00000"/>
              </a:solidFill>
            </a:endParaRPr>
          </a:p>
        </p:txBody>
      </p:sp>
    </p:spTree>
    <p:extLst>
      <p:ext uri="{BB962C8B-B14F-4D97-AF65-F5344CB8AC3E}">
        <p14:creationId xmlns:p14="http://schemas.microsoft.com/office/powerpoint/2010/main" val="37860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 Components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1001153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199674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69</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03236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The </a:t>
            </a:r>
            <a:r>
              <a:rPr lang="en-US" altLang="zh-TW" dirty="0"/>
              <a:t>issue of data </a:t>
            </a:r>
            <a:r>
              <a:rPr lang="en-US" altLang="zh-TW" dirty="0" smtClean="0"/>
              <a:t>isolation</a:t>
            </a:r>
          </a:p>
          <a:p>
            <a:pPr>
              <a:lnSpc>
                <a:spcPct val="220000"/>
              </a:lnSpc>
              <a:buFont typeface="Arial" panose="020B0604020202020204" pitchFamily="34" charset="0"/>
              <a:buChar char="•"/>
            </a:pPr>
            <a:r>
              <a:rPr lang="zh-TW" altLang="en-US" dirty="0"/>
              <a:t> </a:t>
            </a:r>
            <a:r>
              <a:rPr lang="en-US" altLang="zh-TW" dirty="0" smtClean="0"/>
              <a:t>Cloud Storage</a:t>
            </a:r>
          </a:p>
          <a:p>
            <a:pPr>
              <a:lnSpc>
                <a:spcPct val="220000"/>
              </a:lnSpc>
              <a:buFont typeface="Arial" panose="020B0604020202020204" pitchFamily="34" charset="0"/>
              <a:buChar char="•"/>
            </a:pPr>
            <a:r>
              <a:rPr lang="zh-TW" altLang="en-US" dirty="0" smtClean="0"/>
              <a:t> </a:t>
            </a:r>
            <a:r>
              <a:rPr lang="en-US" altLang="zh-TW" dirty="0"/>
              <a:t>Fine-grained access control and </a:t>
            </a:r>
            <a:r>
              <a:rPr lang="en-US" altLang="zh-TW" dirty="0" smtClean="0"/>
              <a:t>management</a:t>
            </a:r>
          </a:p>
          <a:p>
            <a:pPr>
              <a:lnSpc>
                <a:spcPct val="220000"/>
              </a:lnSpc>
              <a:buFont typeface="Arial" panose="020B0604020202020204" pitchFamily="34" charset="0"/>
              <a:buChar char="•"/>
            </a:pPr>
            <a:r>
              <a:rPr lang="zh-TW" altLang="en-US" dirty="0" smtClean="0"/>
              <a:t> </a:t>
            </a:r>
            <a:r>
              <a:rPr lang="en-US" altLang="zh-TW" dirty="0"/>
              <a:t>Centralization and trust</a:t>
            </a:r>
          </a:p>
          <a:p>
            <a:pPr>
              <a:lnSpc>
                <a:spcPct val="220000"/>
              </a:lnSpc>
              <a:buFont typeface="Arial" panose="020B0604020202020204" pitchFamily="34" charset="0"/>
              <a:buChar char="•"/>
            </a:pPr>
            <a:endParaRPr lang="en-US" altLang="zh-TW"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Security Definitions</a:t>
            </a:r>
            <a:endParaRPr lang="zh-TW" altLang="en-US" dirty="0"/>
          </a:p>
        </p:txBody>
      </p:sp>
      <p:sp>
        <p:nvSpPr>
          <p:cNvPr id="5"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r>
              <a:rPr lang="en-US" altLang="zh-TW" b="1" dirty="0"/>
              <a:t>Environment</a:t>
            </a:r>
            <a:r>
              <a:rPr lang="en-US" altLang="zh-TW" dirty="0"/>
              <a:t>: Heterogeneous environment with DO, DU, and CSP participants.</a:t>
            </a:r>
          </a:p>
          <a:p>
            <a:pPr marL="457200" indent="-457200">
              <a:lnSpc>
                <a:spcPct val="250000"/>
              </a:lnSpc>
              <a:buFont typeface="+mj-lt"/>
              <a:buAutoNum type="arabicPeriod"/>
            </a:pPr>
            <a:r>
              <a:rPr lang="en-US" altLang="zh-TW" b="1" dirty="0"/>
              <a:t>DO, GDO, and DUA</a:t>
            </a:r>
            <a:r>
              <a:rPr lang="en-US" altLang="zh-TW" dirty="0"/>
              <a:t>: Always follow protocol, fully trustworthy.</a:t>
            </a:r>
          </a:p>
          <a:p>
            <a:pPr marL="457200" indent="-457200">
              <a:lnSpc>
                <a:spcPct val="250000"/>
              </a:lnSpc>
              <a:buFont typeface="+mj-lt"/>
              <a:buAutoNum type="arabicPeriod"/>
            </a:pPr>
            <a:r>
              <a:rPr lang="en-US" altLang="zh-TW" b="1" dirty="0"/>
              <a:t>CSP</a:t>
            </a:r>
            <a:r>
              <a:rPr lang="en-US" altLang="zh-TW" dirty="0"/>
              <a:t>: Semi-trusted, might misuse power for extra information.</a:t>
            </a:r>
          </a:p>
          <a:p>
            <a:pPr marL="457200" indent="-457200">
              <a:lnSpc>
                <a:spcPct val="250000"/>
              </a:lnSpc>
              <a:buFont typeface="+mj-lt"/>
              <a:buAutoNum type="arabicPeriod"/>
            </a:pPr>
            <a:r>
              <a:rPr lang="en-US" altLang="zh-TW" b="1" dirty="0"/>
              <a:t>DU</a:t>
            </a:r>
            <a:r>
              <a:rPr lang="en-US" altLang="zh-TW" dirty="0"/>
              <a:t>: Could attempt unauthorized data access or privilege manipulation.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70</a:t>
            </a:fld>
            <a:endParaRPr lang="zh-TW" altLang="en-US"/>
          </a:p>
        </p:txBody>
      </p:sp>
    </p:spTree>
    <p:extLst>
      <p:ext uri="{BB962C8B-B14F-4D97-AF65-F5344CB8AC3E}">
        <p14:creationId xmlns:p14="http://schemas.microsoft.com/office/powerpoint/2010/main" val="18749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00810451"/>
              </p:ext>
            </p:extLst>
          </p:nvPr>
        </p:nvGraphicFramePr>
        <p:xfrm>
          <a:off x="2766059" y="1755574"/>
          <a:ext cx="6666655" cy="4563504"/>
        </p:xfrm>
        <a:graphic>
          <a:graphicData uri="http://schemas.openxmlformats.org/drawingml/2006/table">
            <a:tbl>
              <a:tblPr>
                <a:tableStyleId>{3C2FFA5D-87B4-456A-9821-1D502468CF0F}</a:tableStyleId>
              </a:tblPr>
              <a:tblGrid>
                <a:gridCol w="1333331">
                  <a:extLst>
                    <a:ext uri="{9D8B030D-6E8A-4147-A177-3AD203B41FA5}">
                      <a16:colId xmlns:a16="http://schemas.microsoft.com/office/drawing/2014/main" val="2763126885"/>
                    </a:ext>
                  </a:extLst>
                </a:gridCol>
                <a:gridCol w="1333331">
                  <a:extLst>
                    <a:ext uri="{9D8B030D-6E8A-4147-A177-3AD203B41FA5}">
                      <a16:colId xmlns:a16="http://schemas.microsoft.com/office/drawing/2014/main" val="697734130"/>
                    </a:ext>
                  </a:extLst>
                </a:gridCol>
                <a:gridCol w="1333331">
                  <a:extLst>
                    <a:ext uri="{9D8B030D-6E8A-4147-A177-3AD203B41FA5}">
                      <a16:colId xmlns:a16="http://schemas.microsoft.com/office/drawing/2014/main" val="2218157671"/>
                    </a:ext>
                  </a:extLst>
                </a:gridCol>
                <a:gridCol w="1333331">
                  <a:extLst>
                    <a:ext uri="{9D8B030D-6E8A-4147-A177-3AD203B41FA5}">
                      <a16:colId xmlns:a16="http://schemas.microsoft.com/office/drawing/2014/main" val="1844543027"/>
                    </a:ext>
                  </a:extLst>
                </a:gridCol>
                <a:gridCol w="1333331">
                  <a:extLst>
                    <a:ext uri="{9D8B030D-6E8A-4147-A177-3AD203B41FA5}">
                      <a16:colId xmlns:a16="http://schemas.microsoft.com/office/drawing/2014/main" val="1728227116"/>
                    </a:ext>
                  </a:extLst>
                </a:gridCol>
              </a:tblGrid>
              <a:tr h="424299">
                <a:tc>
                  <a:txBody>
                    <a:bodyPr/>
                    <a:lstStyle/>
                    <a:p>
                      <a:r>
                        <a:rPr lang="en-US" sz="1200" dirty="0"/>
                        <a:t>Feature</a:t>
                      </a:r>
                    </a:p>
                  </a:txBody>
                  <a:tcPr marL="60606" marR="60606" marT="30303" marB="30303" anchor="ctr">
                    <a:solidFill>
                      <a:schemeClr val="accent5"/>
                    </a:solidFill>
                  </a:tcPr>
                </a:tc>
                <a:tc>
                  <a:txBody>
                    <a:bodyPr/>
                    <a:lstStyle/>
                    <a:p>
                      <a:r>
                        <a:rPr lang="en-US" sz="1200" dirty="0"/>
                        <a:t>Traditional AC System</a:t>
                      </a:r>
                    </a:p>
                  </a:txBody>
                  <a:tcPr marL="60606" marR="60606" marT="30303" marB="30303" anchor="ctr">
                    <a:solidFill>
                      <a:schemeClr val="accent5"/>
                    </a:solidFill>
                  </a:tcPr>
                </a:tc>
                <a:tc>
                  <a:txBody>
                    <a:bodyPr/>
                    <a:lstStyle/>
                    <a:p>
                      <a:r>
                        <a:rPr lang="en-US" sz="1200" dirty="0" err="1"/>
                        <a:t>Blockchain</a:t>
                      </a:r>
                      <a:r>
                        <a:rPr lang="en-US" sz="1200" dirty="0"/>
                        <a:t>-based System</a:t>
                      </a:r>
                    </a:p>
                  </a:txBody>
                  <a:tcPr marL="60606" marR="60606" marT="30303" marB="30303" anchor="ctr">
                    <a:solidFill>
                      <a:schemeClr val="accent5"/>
                    </a:solidFill>
                  </a:tcPr>
                </a:tc>
                <a:tc>
                  <a:txBody>
                    <a:bodyPr/>
                    <a:lstStyle/>
                    <a:p>
                      <a:r>
                        <a:rPr lang="en-US" sz="1200" dirty="0" err="1"/>
                        <a:t>IronCore</a:t>
                      </a:r>
                      <a:r>
                        <a:rPr lang="en-US" sz="1200" dirty="0"/>
                        <a:t> Labs</a:t>
                      </a:r>
                    </a:p>
                  </a:txBody>
                  <a:tcPr marL="60606" marR="60606" marT="30303" marB="30303" anchor="ctr">
                    <a:solidFill>
                      <a:schemeClr val="accent5"/>
                    </a:solidFill>
                  </a:tcPr>
                </a:tc>
                <a:tc>
                  <a:txBody>
                    <a:bodyPr/>
                    <a:lstStyle/>
                    <a:p>
                      <a:r>
                        <a:rPr lang="en-US" sz="1200" dirty="0"/>
                        <a:t>Our System</a:t>
                      </a:r>
                    </a:p>
                  </a:txBody>
                  <a:tcPr marL="60606" marR="60606" marT="30303" marB="30303" anchor="ctr">
                    <a:solidFill>
                      <a:schemeClr val="accent5"/>
                    </a:solidFill>
                  </a:tcPr>
                </a:tc>
                <a:extLst>
                  <a:ext uri="{0D108BD9-81ED-4DB2-BD59-A6C34878D82A}">
                    <a16:rowId xmlns:a16="http://schemas.microsoft.com/office/drawing/2014/main" val="3217698238"/>
                  </a:ext>
                </a:extLst>
              </a:tr>
              <a:tr h="606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Access </a:t>
                      </a:r>
                      <a:r>
                        <a:rPr lang="en-US" sz="1200" dirty="0"/>
                        <a:t>Control </a:t>
                      </a:r>
                      <a:r>
                        <a:rPr lang="en-US" altLang="zh-TW" sz="1200" dirty="0" smtClean="0"/>
                        <a:t>Management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094297863"/>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Data </a:t>
                      </a:r>
                      <a:r>
                        <a:rPr lang="en-US" sz="1200" dirty="0"/>
                        <a:t>Storage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659522724"/>
                  </a:ext>
                </a:extLst>
              </a:tr>
              <a:tr h="424242">
                <a:tc>
                  <a:txBody>
                    <a:bodyPr/>
                    <a:lstStyle/>
                    <a:p>
                      <a:r>
                        <a:rPr lang="en-US" sz="1200" dirty="0"/>
                        <a:t>Data </a:t>
                      </a:r>
                      <a:r>
                        <a:rPr lang="en-US" sz="1200" dirty="0" smtClean="0"/>
                        <a:t>Searching</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727238694"/>
                  </a:ext>
                </a:extLst>
              </a:tr>
              <a:tr h="242452">
                <a:tc>
                  <a:txBody>
                    <a:bodyPr/>
                    <a:lstStyle/>
                    <a:p>
                      <a:r>
                        <a:rPr lang="en-US" sz="1200" dirty="0" smtClean="0"/>
                        <a:t>Trust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953072882"/>
                  </a:ext>
                </a:extLst>
              </a:tr>
              <a:tr h="424299">
                <a:tc>
                  <a:txBody>
                    <a:bodyPr/>
                    <a:lstStyle/>
                    <a:p>
                      <a:r>
                        <a:rPr lang="en-US" sz="1200" dirty="0" smtClean="0"/>
                        <a:t>Low Transaction </a:t>
                      </a:r>
                      <a:r>
                        <a:rPr lang="en-US" sz="1200" dirty="0"/>
                        <a:t>Fees</a:t>
                      </a:r>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069356270"/>
                  </a:ext>
                </a:extLst>
              </a:tr>
              <a:tr h="242452">
                <a:tc>
                  <a:txBody>
                    <a:bodyPr/>
                    <a:lstStyle/>
                    <a:p>
                      <a:r>
                        <a:rPr lang="en-US" sz="1200"/>
                        <a:t>Scalability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086998121"/>
                  </a:ext>
                </a:extLst>
              </a:tr>
              <a:tr h="242452">
                <a:tc>
                  <a:txBody>
                    <a:bodyPr/>
                    <a:lstStyle/>
                    <a:p>
                      <a:r>
                        <a:rPr lang="en-US" sz="1200" dirty="0" smtClean="0"/>
                        <a:t>Privacy</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4165939658"/>
                  </a:ext>
                </a:extLst>
              </a:tr>
              <a:tr h="242452">
                <a:tc>
                  <a:txBody>
                    <a:bodyPr/>
                    <a:lstStyle/>
                    <a:p>
                      <a:r>
                        <a:rPr lang="en-US" sz="1200"/>
                        <a:t>Security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52949662"/>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Key </a:t>
                      </a:r>
                      <a:r>
                        <a:rPr lang="en-US" sz="1200" dirty="0"/>
                        <a:t>Management</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190278017"/>
                  </a:ext>
                </a:extLst>
              </a:tr>
              <a:tr h="424299">
                <a:tc>
                  <a:txBody>
                    <a:bodyPr/>
                    <a:lstStyle/>
                    <a:p>
                      <a:r>
                        <a:rPr lang="en-US" sz="1200" dirty="0"/>
                        <a:t>Single Point of Failure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344814689"/>
                  </a:ext>
                </a:extLst>
              </a:tr>
              <a:tr h="424242">
                <a:tc>
                  <a:txBody>
                    <a:bodyPr/>
                    <a:lstStyle/>
                    <a:p>
                      <a:r>
                        <a:rPr lang="en-US" sz="1200" dirty="0"/>
                        <a:t>Role of CSP</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71</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33" y="6032894"/>
            <a:ext cx="177198" cy="177198"/>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97" y="5604555"/>
            <a:ext cx="177198" cy="177198"/>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373" y="5618876"/>
            <a:ext cx="177198" cy="177198"/>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2685" y="5593840"/>
            <a:ext cx="198749" cy="198749"/>
          </a:xfrm>
          <a:prstGeom prst="rect">
            <a:avLst/>
          </a:prstGeom>
        </p:spPr>
      </p:pic>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5577148"/>
            <a:ext cx="198749" cy="198749"/>
          </a:xfrm>
          <a:prstGeom prst="rect">
            <a:avLst/>
          </a:prstGeom>
        </p:spPr>
      </p:pic>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5165562"/>
            <a:ext cx="177198" cy="177198"/>
          </a:xfrm>
          <a:prstGeom prst="rect">
            <a:avLst/>
          </a:prstGeom>
        </p:spPr>
      </p:pic>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2045" y="5154847"/>
            <a:ext cx="198749" cy="198749"/>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562" y="5165562"/>
            <a:ext cx="177198" cy="177198"/>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9" y="5154847"/>
            <a:ext cx="198749" cy="198749"/>
          </a:xfrm>
          <a:prstGeom prst="rect">
            <a:avLst/>
          </a:prstGeom>
        </p:spPr>
      </p:pic>
      <p:pic>
        <p:nvPicPr>
          <p:cNvPr id="17" name="圖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7" y="6007785"/>
            <a:ext cx="198749" cy="198749"/>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4355652"/>
            <a:ext cx="177198" cy="177198"/>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804955"/>
            <a:ext cx="198749" cy="198749"/>
          </a:xfrm>
          <a:prstGeom prst="rect">
            <a:avLst/>
          </a:prstGeom>
        </p:spPr>
      </p:pic>
      <p:pic>
        <p:nvPicPr>
          <p:cNvPr id="20" name="圖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6738" y="4812264"/>
            <a:ext cx="198749" cy="198749"/>
          </a:xfrm>
          <a:prstGeom prst="rect">
            <a:avLst/>
          </a:prstGeom>
        </p:spPr>
      </p:pic>
      <p:grpSp>
        <p:nvGrpSpPr>
          <p:cNvPr id="34" name="群組 33"/>
          <p:cNvGrpSpPr/>
          <p:nvPr/>
        </p:nvGrpSpPr>
        <p:grpSpPr>
          <a:xfrm>
            <a:off x="8675882" y="6007783"/>
            <a:ext cx="198749" cy="198749"/>
            <a:chOff x="10077643" y="5991967"/>
            <a:chExt cx="199879" cy="199879"/>
          </a:xfrm>
        </p:grpSpPr>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36" name="直線接點 3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6007784"/>
            <a:ext cx="198749" cy="198749"/>
          </a:xfrm>
          <a:prstGeom prst="rect">
            <a:avLst/>
          </a:prstGeom>
        </p:spPr>
      </p:pic>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1113" y="4011312"/>
            <a:ext cx="198749" cy="198749"/>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0275" y="4812263"/>
            <a:ext cx="198749" cy="198749"/>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6" y="4812263"/>
            <a:ext cx="198749" cy="198749"/>
          </a:xfrm>
          <a:prstGeom prst="rect">
            <a:avLst/>
          </a:prstGeom>
        </p:spPr>
      </p:pic>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693" y="4579612"/>
            <a:ext cx="177198" cy="177198"/>
          </a:xfrm>
          <a:prstGeom prst="rect">
            <a:avLst/>
          </a:prstGeom>
        </p:spPr>
      </p:pic>
      <p:grpSp>
        <p:nvGrpSpPr>
          <p:cNvPr id="42" name="群組 41"/>
          <p:cNvGrpSpPr/>
          <p:nvPr/>
        </p:nvGrpSpPr>
        <p:grpSpPr>
          <a:xfrm>
            <a:off x="5985822" y="4558061"/>
            <a:ext cx="198749" cy="198749"/>
            <a:chOff x="10077643" y="5991967"/>
            <a:chExt cx="199879" cy="199879"/>
          </a:xfrm>
        </p:grpSpPr>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4" name="直線接點 4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568897"/>
            <a:ext cx="198749" cy="198749"/>
          </a:xfrm>
          <a:prstGeom prst="rect">
            <a:avLst/>
          </a:prstGeom>
        </p:spPr>
      </p:pic>
      <p:grpSp>
        <p:nvGrpSpPr>
          <p:cNvPr id="46" name="群組 45"/>
          <p:cNvGrpSpPr/>
          <p:nvPr/>
        </p:nvGrpSpPr>
        <p:grpSpPr>
          <a:xfrm>
            <a:off x="7317655" y="4587443"/>
            <a:ext cx="198749" cy="198749"/>
            <a:chOff x="10077643" y="5991967"/>
            <a:chExt cx="199879" cy="199879"/>
          </a:xfrm>
        </p:grpSpPr>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8" name="直線接點 4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9" name="圖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314695"/>
            <a:ext cx="198749" cy="198749"/>
          </a:xfrm>
          <a:prstGeom prst="rect">
            <a:avLst/>
          </a:prstGeom>
        </p:spPr>
      </p:pic>
      <p:pic>
        <p:nvPicPr>
          <p:cNvPr id="50" name="圖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835" y="4026783"/>
            <a:ext cx="177198" cy="177198"/>
          </a:xfrm>
          <a:prstGeom prst="rect">
            <a:avLst/>
          </a:prstGeom>
        </p:spPr>
      </p:pic>
      <p:pic>
        <p:nvPicPr>
          <p:cNvPr id="51" name="圖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087" y="4349352"/>
            <a:ext cx="177198" cy="177198"/>
          </a:xfrm>
          <a:prstGeom prst="rect">
            <a:avLst/>
          </a:prstGeom>
        </p:spPr>
      </p:pic>
      <p:grpSp>
        <p:nvGrpSpPr>
          <p:cNvPr id="52" name="群組 51"/>
          <p:cNvGrpSpPr/>
          <p:nvPr/>
        </p:nvGrpSpPr>
        <p:grpSpPr>
          <a:xfrm>
            <a:off x="5985822" y="4309705"/>
            <a:ext cx="198749" cy="198749"/>
            <a:chOff x="10077643" y="5991967"/>
            <a:chExt cx="199879" cy="199879"/>
          </a:xfrm>
        </p:grpSpPr>
        <p:pic>
          <p:nvPicPr>
            <p:cNvPr id="53" name="圖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4" name="直線接點 5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5" name="圖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117" y="3673325"/>
            <a:ext cx="177198" cy="177198"/>
          </a:xfrm>
          <a:prstGeom prst="rect">
            <a:avLst/>
          </a:prstGeom>
        </p:spPr>
      </p:pic>
      <p:pic>
        <p:nvPicPr>
          <p:cNvPr id="59" name="圖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7496" y="3644405"/>
            <a:ext cx="198749" cy="198749"/>
          </a:xfrm>
          <a:prstGeom prst="rect">
            <a:avLst/>
          </a:prstGeom>
        </p:spPr>
      </p:pic>
      <p:pic>
        <p:nvPicPr>
          <p:cNvPr id="60" name="圖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820" y="3360011"/>
            <a:ext cx="177198" cy="177198"/>
          </a:xfrm>
          <a:prstGeom prst="rect">
            <a:avLst/>
          </a:prstGeom>
        </p:spPr>
      </p:pic>
      <p:grpSp>
        <p:nvGrpSpPr>
          <p:cNvPr id="62" name="群組 61"/>
          <p:cNvGrpSpPr/>
          <p:nvPr/>
        </p:nvGrpSpPr>
        <p:grpSpPr>
          <a:xfrm>
            <a:off x="5992358" y="3317425"/>
            <a:ext cx="198749" cy="198749"/>
            <a:chOff x="10077643" y="5991967"/>
            <a:chExt cx="199879" cy="199879"/>
          </a:xfrm>
        </p:grpSpPr>
        <p:pic>
          <p:nvPicPr>
            <p:cNvPr id="63" name="圖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1" name="圖片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142" y="3319307"/>
            <a:ext cx="198749" cy="198749"/>
          </a:xfrm>
          <a:prstGeom prst="rect">
            <a:avLst/>
          </a:prstGeom>
        </p:spPr>
      </p:pic>
      <p:pic>
        <p:nvPicPr>
          <p:cNvPr id="72" name="圖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0120" y="3327122"/>
            <a:ext cx="198749" cy="198749"/>
          </a:xfrm>
          <a:prstGeom prst="rect">
            <a:avLst/>
          </a:prstGeom>
        </p:spPr>
      </p:pic>
      <p:grpSp>
        <p:nvGrpSpPr>
          <p:cNvPr id="76" name="群組 75"/>
          <p:cNvGrpSpPr/>
          <p:nvPr/>
        </p:nvGrpSpPr>
        <p:grpSpPr>
          <a:xfrm>
            <a:off x="7326737" y="3662610"/>
            <a:ext cx="198749" cy="198749"/>
            <a:chOff x="10077643" y="5991967"/>
            <a:chExt cx="199879" cy="199879"/>
          </a:xfrm>
        </p:grpSpPr>
        <p:pic>
          <p:nvPicPr>
            <p:cNvPr id="77" name="圖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8" name="直線接點 7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79" name="群組 78"/>
          <p:cNvGrpSpPr/>
          <p:nvPr/>
        </p:nvGrpSpPr>
        <p:grpSpPr>
          <a:xfrm>
            <a:off x="8655963" y="3644406"/>
            <a:ext cx="198749" cy="198749"/>
            <a:chOff x="10077643" y="5991967"/>
            <a:chExt cx="199879" cy="199879"/>
          </a:xfrm>
        </p:grpSpPr>
        <p:pic>
          <p:nvPicPr>
            <p:cNvPr id="80" name="圖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81" name="直線接點 8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82" name="圖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888390"/>
            <a:ext cx="177198" cy="177198"/>
          </a:xfrm>
          <a:prstGeom prst="rect">
            <a:avLst/>
          </a:prstGeom>
        </p:spPr>
      </p:pic>
      <p:pic>
        <p:nvPicPr>
          <p:cNvPr id="83" name="圖片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8" y="2867909"/>
            <a:ext cx="198749" cy="198749"/>
          </a:xfrm>
          <a:prstGeom prst="rect">
            <a:avLst/>
          </a:prstGeom>
        </p:spPr>
      </p:pic>
      <p:pic>
        <p:nvPicPr>
          <p:cNvPr id="84" name="圖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6614" y="2907463"/>
            <a:ext cx="177198" cy="177198"/>
          </a:xfrm>
          <a:prstGeom prst="rect">
            <a:avLst/>
          </a:prstGeom>
        </p:spPr>
      </p:pic>
      <p:pic>
        <p:nvPicPr>
          <p:cNvPr id="85" name="圖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1" y="2935993"/>
            <a:ext cx="198749" cy="198749"/>
          </a:xfrm>
          <a:prstGeom prst="rect">
            <a:avLst/>
          </a:prstGeom>
        </p:spPr>
      </p:pic>
      <p:pic>
        <p:nvPicPr>
          <p:cNvPr id="86" name="圖片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0958" y="2382598"/>
            <a:ext cx="198749" cy="198749"/>
          </a:xfrm>
          <a:prstGeom prst="rect">
            <a:avLst/>
          </a:prstGeom>
        </p:spPr>
      </p:pic>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450" y="2395306"/>
            <a:ext cx="177198" cy="177198"/>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236" y="2379721"/>
            <a:ext cx="198749" cy="198749"/>
          </a:xfrm>
          <a:prstGeom prst="rect">
            <a:avLst/>
          </a:prstGeom>
        </p:spPr>
      </p:pic>
      <p:pic>
        <p:nvPicPr>
          <p:cNvPr id="89" name="圖片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400194"/>
            <a:ext cx="177198" cy="177198"/>
          </a:xfrm>
          <a:prstGeom prst="rect">
            <a:avLst/>
          </a:prstGeom>
        </p:spPr>
      </p:pic>
      <p:pic>
        <p:nvPicPr>
          <p:cNvPr id="90" name="圖片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091356" y="1482801"/>
            <a:ext cx="527331" cy="527331"/>
          </a:xfrm>
          <a:prstGeom prst="rect">
            <a:avLst/>
          </a:prstGeom>
        </p:spPr>
      </p:pic>
    </p:spTree>
    <p:extLst>
      <p:ext uri="{BB962C8B-B14F-4D97-AF65-F5344CB8AC3E}">
        <p14:creationId xmlns:p14="http://schemas.microsoft.com/office/powerpoint/2010/main" val="5964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432418108"/>
              </p:ext>
            </p:extLst>
          </p:nvPr>
        </p:nvGraphicFramePr>
        <p:xfrm>
          <a:off x="880215" y="1764990"/>
          <a:ext cx="9974964" cy="4586834"/>
        </p:xfrm>
        <a:graphic>
          <a:graphicData uri="http://schemas.openxmlformats.org/drawingml/2006/table">
            <a:tbl>
              <a:tblPr>
                <a:tableStyleId>{3C2FFA5D-87B4-456A-9821-1D502468CF0F}</a:tableStyleId>
              </a:tblPr>
              <a:tblGrid>
                <a:gridCol w="1662494">
                  <a:extLst>
                    <a:ext uri="{9D8B030D-6E8A-4147-A177-3AD203B41FA5}">
                      <a16:colId xmlns:a16="http://schemas.microsoft.com/office/drawing/2014/main" val="2014027247"/>
                    </a:ext>
                  </a:extLst>
                </a:gridCol>
                <a:gridCol w="1662494">
                  <a:extLst>
                    <a:ext uri="{9D8B030D-6E8A-4147-A177-3AD203B41FA5}">
                      <a16:colId xmlns:a16="http://schemas.microsoft.com/office/drawing/2014/main" val="507542350"/>
                    </a:ext>
                  </a:extLst>
                </a:gridCol>
                <a:gridCol w="1662494">
                  <a:extLst>
                    <a:ext uri="{9D8B030D-6E8A-4147-A177-3AD203B41FA5}">
                      <a16:colId xmlns:a16="http://schemas.microsoft.com/office/drawing/2014/main" val="121753931"/>
                    </a:ext>
                  </a:extLst>
                </a:gridCol>
                <a:gridCol w="1662494">
                  <a:extLst>
                    <a:ext uri="{9D8B030D-6E8A-4147-A177-3AD203B41FA5}">
                      <a16:colId xmlns:a16="http://schemas.microsoft.com/office/drawing/2014/main" val="437709425"/>
                    </a:ext>
                  </a:extLst>
                </a:gridCol>
                <a:gridCol w="1662494">
                  <a:extLst>
                    <a:ext uri="{9D8B030D-6E8A-4147-A177-3AD203B41FA5}">
                      <a16:colId xmlns:a16="http://schemas.microsoft.com/office/drawing/2014/main" val="1323357090"/>
                    </a:ext>
                  </a:extLst>
                </a:gridCol>
                <a:gridCol w="1662494">
                  <a:extLst>
                    <a:ext uri="{9D8B030D-6E8A-4147-A177-3AD203B41FA5}">
                      <a16:colId xmlns:a16="http://schemas.microsoft.com/office/drawing/2014/main" val="313909777"/>
                    </a:ext>
                  </a:extLst>
                </a:gridCol>
              </a:tblGrid>
              <a:tr h="564014">
                <a:tc>
                  <a:txBody>
                    <a:bodyPr/>
                    <a:lstStyle/>
                    <a:p>
                      <a:r>
                        <a:rPr lang="en-US" sz="1600" dirty="0"/>
                        <a:t>Aspect</a:t>
                      </a:r>
                    </a:p>
                  </a:txBody>
                  <a:tcPr marL="83958" marR="83958" marT="41978" marB="41978" anchor="ctr">
                    <a:solidFill>
                      <a:schemeClr val="accent5"/>
                    </a:solidFill>
                  </a:tcPr>
                </a:tc>
                <a:tc>
                  <a:txBody>
                    <a:bodyPr/>
                    <a:lstStyle/>
                    <a:p>
                      <a:r>
                        <a:rPr lang="en-US" sz="1600" dirty="0" err="1"/>
                        <a:t>IronCore</a:t>
                      </a:r>
                      <a:r>
                        <a:rPr lang="en-US" sz="1600" dirty="0"/>
                        <a:t> Labs (2018)</a:t>
                      </a:r>
                    </a:p>
                  </a:txBody>
                  <a:tcPr marL="83958" marR="83958" marT="41978" marB="41978"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958" marR="83958" marT="41978" marB="41978" anchor="ctr">
                    <a:solidFill>
                      <a:schemeClr val="accent5"/>
                    </a:solidFill>
                  </a:tcPr>
                </a:tc>
                <a:tc>
                  <a:txBody>
                    <a:bodyPr/>
                    <a:lstStyle/>
                    <a:p>
                      <a:r>
                        <a:rPr lang="en-US" sz="1600" dirty="0"/>
                        <a:t>Zheng et al. (2020)</a:t>
                      </a:r>
                    </a:p>
                  </a:txBody>
                  <a:tcPr marL="83958" marR="83958" marT="41978" marB="41978" anchor="ctr">
                    <a:solidFill>
                      <a:schemeClr val="accent5"/>
                    </a:solidFill>
                  </a:tcPr>
                </a:tc>
                <a:tc>
                  <a:txBody>
                    <a:bodyPr/>
                    <a:lstStyle/>
                    <a:p>
                      <a:r>
                        <a:rPr lang="en-US" altLang="zh-TW" sz="1600" dirty="0" err="1" smtClean="0"/>
                        <a:t>NuCypher</a:t>
                      </a:r>
                      <a:r>
                        <a:rPr lang="en-US" altLang="zh-TW" sz="1600" dirty="0" smtClean="0"/>
                        <a:t> Inc. </a:t>
                      </a:r>
                    </a:p>
                    <a:p>
                      <a:r>
                        <a:rPr lang="en-US" sz="1600" dirty="0" smtClean="0"/>
                        <a:t>(2018)</a:t>
                      </a:r>
                      <a:endParaRPr lang="en-US" sz="1600" dirty="0"/>
                    </a:p>
                  </a:txBody>
                  <a:tcPr marL="83958" marR="83958" marT="41978" marB="41978" anchor="ctr">
                    <a:solidFill>
                      <a:schemeClr val="accent5"/>
                    </a:solidFill>
                  </a:tcPr>
                </a:tc>
                <a:tc>
                  <a:txBody>
                    <a:bodyPr/>
                    <a:lstStyle/>
                    <a:p>
                      <a:r>
                        <a:rPr lang="en-US" sz="1600" dirty="0"/>
                        <a:t>Our System</a:t>
                      </a:r>
                    </a:p>
                  </a:txBody>
                  <a:tcPr marL="83958" marR="83958" marT="41978" marB="41978" anchor="ctr">
                    <a:solidFill>
                      <a:schemeClr val="accent5"/>
                    </a:solidFill>
                  </a:tcPr>
                </a:tc>
                <a:extLst>
                  <a:ext uri="{0D108BD9-81ED-4DB2-BD59-A6C34878D82A}">
                    <a16:rowId xmlns:a16="http://schemas.microsoft.com/office/drawing/2014/main" val="1125622470"/>
                  </a:ext>
                </a:extLst>
              </a:tr>
              <a:tr h="691086">
                <a:tc>
                  <a:txBody>
                    <a:bodyPr/>
                    <a:lstStyle/>
                    <a:p>
                      <a:r>
                        <a:rPr lang="en-US" altLang="zh-TW" sz="1600" dirty="0" smtClean="0"/>
                        <a:t>Access Control</a:t>
                      </a:r>
                      <a:r>
                        <a:rPr lang="en-US" altLang="zh-TW" sz="1600" baseline="0" dirty="0" smtClean="0"/>
                        <a:t> Management</a:t>
                      </a:r>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486945113"/>
                  </a:ext>
                </a:extLst>
              </a:tr>
              <a:tr h="691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Decentralized</a:t>
                      </a:r>
                    </a:p>
                    <a:p>
                      <a:r>
                        <a:rPr lang="en-US" sz="1600" dirty="0" smtClean="0"/>
                        <a:t>Data Storage</a:t>
                      </a:r>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428999223"/>
                  </a:ext>
                </a:extLst>
              </a:tr>
              <a:tr h="483760">
                <a:tc>
                  <a:txBody>
                    <a:bodyPr/>
                    <a:lstStyle/>
                    <a:p>
                      <a:r>
                        <a:rPr lang="en-US" sz="1600" dirty="0"/>
                        <a:t>Data </a:t>
                      </a:r>
                      <a:r>
                        <a:rPr lang="en-US" sz="1600" dirty="0" smtClean="0"/>
                        <a:t>Searching</a:t>
                      </a:r>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3365623264"/>
                  </a:ext>
                </a:extLst>
              </a:tr>
              <a:tr h="804602">
                <a:tc>
                  <a:txBody>
                    <a:bodyPr/>
                    <a:lstStyle/>
                    <a:p>
                      <a:r>
                        <a:rPr lang="en-US" altLang="zh-TW" sz="1600" dirty="0" smtClean="0"/>
                        <a:t>Reducing Local </a:t>
                      </a:r>
                      <a:r>
                        <a:rPr lang="en-US" altLang="zh-TW" sz="1600" dirty="0" err="1" smtClean="0"/>
                        <a:t>Stroage</a:t>
                      </a:r>
                      <a:r>
                        <a:rPr lang="en-US" altLang="zh-TW" sz="1600" dirty="0" smtClean="0"/>
                        <a:t> Overhead</a:t>
                      </a:r>
                      <a:endParaRPr lang="en-US" altLang="zh-TW"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848011280"/>
                  </a:ext>
                </a:extLst>
              </a:tr>
              <a:tr h="672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Decentralized</a:t>
                      </a:r>
                    </a:p>
                    <a:p>
                      <a:r>
                        <a:rPr lang="en-US" altLang="zh-TW" sz="1600" dirty="0" smtClean="0"/>
                        <a:t>Key Management</a:t>
                      </a:r>
                      <a:endParaRPr lang="en-US" altLang="zh-TW"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4204471251"/>
                  </a:ext>
                </a:extLst>
              </a:tr>
              <a:tr h="672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Encrypted</a:t>
                      </a:r>
                      <a:r>
                        <a:rPr lang="en-US" altLang="zh-TW" sz="1600" baseline="0" dirty="0" smtClean="0"/>
                        <a:t> Data Sharing</a:t>
                      </a:r>
                      <a:endParaRPr lang="en-US" altLang="zh-TW" sz="1600" dirty="0" smtClean="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tc>
                  <a:txBody>
                    <a:bodyPr/>
                    <a:lstStyle/>
                    <a:p>
                      <a:endParaRPr lang="en-US" sz="1600" dirty="0"/>
                    </a:p>
                  </a:txBody>
                  <a:tcPr marL="83958" marR="83958" marT="41978" marB="41978" anchor="ctr">
                    <a:solidFill>
                      <a:schemeClr val="bg1">
                        <a:lumMod val="85000"/>
                      </a:schemeClr>
                    </a:solidFill>
                  </a:tcPr>
                </a:tc>
                <a:extLst>
                  <a:ext uri="{0D108BD9-81ED-4DB2-BD59-A6C34878D82A}">
                    <a16:rowId xmlns:a16="http://schemas.microsoft.com/office/drawing/2014/main" val="2093855348"/>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72</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8281" y="2615057"/>
            <a:ext cx="198749" cy="198749"/>
          </a:xfrm>
          <a:prstGeom prst="rect">
            <a:avLst/>
          </a:prstGeom>
        </p:spPr>
      </p:pic>
      <p:pic>
        <p:nvPicPr>
          <p:cNvPr id="13" name="圖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574" y="2611654"/>
            <a:ext cx="198749" cy="198749"/>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60344" y="2125877"/>
            <a:ext cx="374662" cy="374662"/>
          </a:xfrm>
          <a:prstGeom prst="rect">
            <a:avLst/>
          </a:prstGeom>
        </p:spPr>
      </p:pic>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632" y="2622430"/>
            <a:ext cx="177198" cy="177198"/>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8549" y="2622429"/>
            <a:ext cx="177198" cy="177198"/>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9856" y="3328675"/>
            <a:ext cx="198749" cy="198749"/>
          </a:xfrm>
          <a:prstGeom prst="rect">
            <a:avLst/>
          </a:prstGeom>
        </p:spPr>
      </p:pic>
      <p:pic>
        <p:nvPicPr>
          <p:cNvPr id="18" name="圖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1564" y="3350226"/>
            <a:ext cx="177198" cy="177198"/>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9057" y="3350226"/>
            <a:ext cx="177198" cy="177198"/>
          </a:xfrm>
          <a:prstGeom prst="rect">
            <a:avLst/>
          </a:prstGeom>
        </p:spPr>
      </p:pic>
      <p:pic>
        <p:nvPicPr>
          <p:cNvPr id="20" name="圖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574" y="3323235"/>
            <a:ext cx="198749" cy="198749"/>
          </a:xfrm>
          <a:prstGeom prst="rect">
            <a:avLst/>
          </a:prstGeom>
        </p:spPr>
      </p:pic>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9057" y="3921374"/>
            <a:ext cx="177198" cy="177198"/>
          </a:xfrm>
          <a:prstGeom prst="rect">
            <a:avLst/>
          </a:prstGeom>
        </p:spPr>
      </p:pic>
      <p:pic>
        <p:nvPicPr>
          <p:cNvPr id="22" name="圖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52221" y="2825840"/>
            <a:ext cx="374662" cy="374662"/>
          </a:xfrm>
          <a:prstGeom prst="rect">
            <a:avLst/>
          </a:prstGeom>
        </p:spPr>
      </p:pic>
      <p:pic>
        <p:nvPicPr>
          <p:cNvPr id="23" name="圖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381475" y="2798318"/>
            <a:ext cx="374662" cy="374662"/>
          </a:xfrm>
          <a:prstGeom prst="rect">
            <a:avLst/>
          </a:prstGeom>
        </p:spPr>
      </p:pic>
      <p:pic>
        <p:nvPicPr>
          <p:cNvPr id="24" name="圖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1564" y="3915095"/>
            <a:ext cx="177198" cy="177198"/>
          </a:xfrm>
          <a:prstGeom prst="rect">
            <a:avLst/>
          </a:prstGeom>
        </p:spPr>
      </p:pic>
      <p:grpSp>
        <p:nvGrpSpPr>
          <p:cNvPr id="26" name="群組 25"/>
          <p:cNvGrpSpPr/>
          <p:nvPr/>
        </p:nvGrpSpPr>
        <p:grpSpPr>
          <a:xfrm>
            <a:off x="6579856" y="3876469"/>
            <a:ext cx="198749" cy="198749"/>
            <a:chOff x="10077643" y="5991967"/>
            <a:chExt cx="199879" cy="199879"/>
          </a:xfrm>
        </p:grpSpPr>
        <p:pic>
          <p:nvPicPr>
            <p:cNvPr id="27" name="圖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8" name="直線接點 2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9" name="圖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574" y="3921374"/>
            <a:ext cx="198749" cy="198749"/>
          </a:xfrm>
          <a:prstGeom prst="rect">
            <a:avLst/>
          </a:prstGeom>
        </p:spPr>
      </p:pic>
      <p:pic>
        <p:nvPicPr>
          <p:cNvPr id="30" name="圖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52019" y="3522501"/>
            <a:ext cx="374662" cy="374662"/>
          </a:xfrm>
          <a:prstGeom prst="rect">
            <a:avLst/>
          </a:prstGeom>
        </p:spPr>
      </p:pic>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0631" y="4514062"/>
            <a:ext cx="198749" cy="198749"/>
          </a:xfrm>
          <a:prstGeom prst="rect">
            <a:avLst/>
          </a:prstGeom>
        </p:spPr>
      </p:pic>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42395" y="4004744"/>
            <a:ext cx="374662" cy="374662"/>
          </a:xfrm>
          <a:prstGeom prst="rect">
            <a:avLst/>
          </a:prstGeom>
        </p:spPr>
      </p:pic>
      <p:pic>
        <p:nvPicPr>
          <p:cNvPr id="42" name="圖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992897" y="4730142"/>
            <a:ext cx="374662" cy="374662"/>
          </a:xfrm>
          <a:prstGeom prst="rect">
            <a:avLst/>
          </a:prstGeom>
        </p:spPr>
      </p:pic>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9855" y="5208929"/>
            <a:ext cx="177198" cy="177198"/>
          </a:xfrm>
          <a:prstGeom prst="rect">
            <a:avLst/>
          </a:prstGeom>
        </p:spPr>
      </p:pic>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9324" y="5208929"/>
            <a:ext cx="177198" cy="177198"/>
          </a:xfrm>
          <a:prstGeom prst="rect">
            <a:avLst/>
          </a:prstGeom>
        </p:spPr>
      </p:pic>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631" y="5205299"/>
            <a:ext cx="177198" cy="177198"/>
          </a:xfrm>
          <a:prstGeom prst="rect">
            <a:avLst/>
          </a:prstGeom>
        </p:spPr>
      </p:pic>
      <p:pic>
        <p:nvPicPr>
          <p:cNvPr id="46" name="圖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1083" y="5183748"/>
            <a:ext cx="198749" cy="198749"/>
          </a:xfrm>
          <a:prstGeom prst="rect">
            <a:avLst/>
          </a:prstGeom>
        </p:spPr>
      </p:pic>
      <p:pic>
        <p:nvPicPr>
          <p:cNvPr id="47" name="圖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52019" y="4683754"/>
            <a:ext cx="374662" cy="374662"/>
          </a:xfrm>
          <a:prstGeom prst="rect">
            <a:avLst/>
          </a:prstGeom>
        </p:spPr>
      </p:pic>
      <p:pic>
        <p:nvPicPr>
          <p:cNvPr id="36" name="圖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1587" y="2622429"/>
            <a:ext cx="198749" cy="198749"/>
          </a:xfrm>
          <a:prstGeom prst="rect">
            <a:avLst/>
          </a:prstGeom>
        </p:spPr>
      </p:pic>
      <p:pic>
        <p:nvPicPr>
          <p:cNvPr id="37" name="圖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9057" y="5891964"/>
            <a:ext cx="198749" cy="198749"/>
          </a:xfrm>
          <a:prstGeom prst="rect">
            <a:avLst/>
          </a:prstGeom>
        </p:spPr>
      </p:pic>
      <p:pic>
        <p:nvPicPr>
          <p:cNvPr id="38" name="圖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995707" y="2147842"/>
            <a:ext cx="374662" cy="374662"/>
          </a:xfrm>
          <a:prstGeom prst="rect">
            <a:avLst/>
          </a:prstGeom>
        </p:spPr>
      </p:pic>
      <p:pic>
        <p:nvPicPr>
          <p:cNvPr id="48" name="圖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023852" y="2156469"/>
            <a:ext cx="374662" cy="374662"/>
          </a:xfrm>
          <a:prstGeom prst="rect">
            <a:avLst/>
          </a:prstGeom>
        </p:spPr>
      </p:pic>
      <p:grpSp>
        <p:nvGrpSpPr>
          <p:cNvPr id="49" name="群組 48"/>
          <p:cNvGrpSpPr/>
          <p:nvPr/>
        </p:nvGrpSpPr>
        <p:grpSpPr>
          <a:xfrm>
            <a:off x="8170812" y="3329084"/>
            <a:ext cx="198749" cy="198749"/>
            <a:chOff x="10077643" y="5991967"/>
            <a:chExt cx="199879" cy="199879"/>
          </a:xfrm>
        </p:grpSpPr>
        <p:pic>
          <p:nvPicPr>
            <p:cNvPr id="50" name="圖片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1" name="直線接點 5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2" name="圖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2363" y="3910808"/>
            <a:ext cx="177198" cy="177198"/>
          </a:xfrm>
          <a:prstGeom prst="rect">
            <a:avLst/>
          </a:prstGeom>
        </p:spPr>
      </p:pic>
      <p:pic>
        <p:nvPicPr>
          <p:cNvPr id="53" name="圖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1083" y="5896184"/>
            <a:ext cx="198749" cy="198749"/>
          </a:xfrm>
          <a:prstGeom prst="rect">
            <a:avLst/>
          </a:prstGeom>
        </p:spPr>
      </p:pic>
      <p:grpSp>
        <p:nvGrpSpPr>
          <p:cNvPr id="54" name="群組 53"/>
          <p:cNvGrpSpPr/>
          <p:nvPr/>
        </p:nvGrpSpPr>
        <p:grpSpPr>
          <a:xfrm>
            <a:off x="4888548" y="5891964"/>
            <a:ext cx="198749" cy="198749"/>
            <a:chOff x="10077643" y="5991967"/>
            <a:chExt cx="199879" cy="199879"/>
          </a:xfrm>
        </p:grpSpPr>
        <p:pic>
          <p:nvPicPr>
            <p:cNvPr id="55" name="圖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6" name="直線接點 5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7" name="圖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631" y="5891964"/>
            <a:ext cx="177198" cy="177198"/>
          </a:xfrm>
          <a:prstGeom prst="rect">
            <a:avLst/>
          </a:prstGeom>
        </p:spPr>
      </p:pic>
      <p:pic>
        <p:nvPicPr>
          <p:cNvPr id="58" name="圖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10642394" y="5406889"/>
            <a:ext cx="374662" cy="374662"/>
          </a:xfrm>
          <a:prstGeom prst="rect">
            <a:avLst/>
          </a:prstGeom>
        </p:spPr>
      </p:pic>
      <p:pic>
        <p:nvPicPr>
          <p:cNvPr id="59" name="圖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322379" y="3961677"/>
            <a:ext cx="374662" cy="374662"/>
          </a:xfrm>
          <a:prstGeom prst="rect">
            <a:avLst/>
          </a:prstGeom>
        </p:spPr>
      </p:pic>
      <p:grpSp>
        <p:nvGrpSpPr>
          <p:cNvPr id="60" name="群組 59"/>
          <p:cNvGrpSpPr/>
          <p:nvPr/>
        </p:nvGrpSpPr>
        <p:grpSpPr>
          <a:xfrm>
            <a:off x="8176848" y="4476865"/>
            <a:ext cx="198749" cy="198749"/>
            <a:chOff x="10077643" y="5991967"/>
            <a:chExt cx="199879" cy="199879"/>
          </a:xfrm>
        </p:grpSpPr>
        <p:pic>
          <p:nvPicPr>
            <p:cNvPr id="61" name="圖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2" name="直線接點 6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3" name="圖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0100" y="5137864"/>
            <a:ext cx="198749" cy="198749"/>
          </a:xfrm>
          <a:prstGeom prst="rect">
            <a:avLst/>
          </a:prstGeom>
        </p:spPr>
      </p:pic>
      <p:pic>
        <p:nvPicPr>
          <p:cNvPr id="64" name="圖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030288" y="5406889"/>
            <a:ext cx="374662" cy="374662"/>
          </a:xfrm>
          <a:prstGeom prst="rect">
            <a:avLst/>
          </a:prstGeom>
        </p:spPr>
      </p:pic>
      <p:grpSp>
        <p:nvGrpSpPr>
          <p:cNvPr id="65" name="群組 64"/>
          <p:cNvGrpSpPr/>
          <p:nvPr/>
        </p:nvGrpSpPr>
        <p:grpSpPr>
          <a:xfrm>
            <a:off x="8207274" y="5891964"/>
            <a:ext cx="198749" cy="198749"/>
            <a:chOff x="10077643" y="5991967"/>
            <a:chExt cx="199879" cy="199879"/>
          </a:xfrm>
        </p:grpSpPr>
        <p:pic>
          <p:nvPicPr>
            <p:cNvPr id="66" name="圖片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7" name="直線接點 66"/>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8" name="圖片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6110" y="4487641"/>
            <a:ext cx="198749" cy="198749"/>
          </a:xfrm>
          <a:prstGeom prst="rect">
            <a:avLst/>
          </a:prstGeom>
        </p:spPr>
      </p:pic>
      <p:pic>
        <p:nvPicPr>
          <p:cNvPr id="69" name="圖片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370" y="4514062"/>
            <a:ext cx="177198" cy="177198"/>
          </a:xfrm>
          <a:prstGeom prst="rect">
            <a:avLst/>
          </a:prstGeom>
        </p:spPr>
      </p:pic>
      <p:pic>
        <p:nvPicPr>
          <p:cNvPr id="70" name="圖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7544" y="4509192"/>
            <a:ext cx="177198" cy="177198"/>
          </a:xfrm>
          <a:prstGeom prst="rect">
            <a:avLst/>
          </a:prstGeom>
        </p:spPr>
      </p:pic>
    </p:spTree>
    <p:extLst>
      <p:ext uri="{BB962C8B-B14F-4D97-AF65-F5344CB8AC3E}">
        <p14:creationId xmlns:p14="http://schemas.microsoft.com/office/powerpoint/2010/main" val="37380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Technique Highlight</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solidFill>
                  <a:srgbClr val="FF0000"/>
                </a:solidFill>
              </a:rPr>
              <a:t> </a:t>
            </a:r>
            <a:r>
              <a:rPr lang="en-US" altLang="zh-TW" dirty="0" smtClean="0">
                <a:solidFill>
                  <a:srgbClr val="FF0000"/>
                </a:solidFill>
              </a:rPr>
              <a:t>Preliminaries</a:t>
            </a:r>
            <a:endParaRPr lang="en-US" altLang="zh-TW" dirty="0" smtClean="0">
              <a:solidFill>
                <a:srgbClr val="FF0000"/>
              </a:solidFill>
            </a:endParaRP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4384</TotalTime>
  <Words>6160</Words>
  <Application>Microsoft Office PowerPoint</Application>
  <PresentationFormat>寬螢幕</PresentationFormat>
  <Paragraphs>815</Paragraphs>
  <Slides>72</Slides>
  <Notes>59</Notes>
  <HiddenSlides>6</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72</vt:i4>
      </vt:variant>
    </vt:vector>
  </HeadingPairs>
  <TitlesOfParts>
    <vt:vector size="81"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具安全高效且去中心化的物連網資料搜尋共享系統：整合IOTA區塊鏈、IPFS與重加密演算法之框架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Technique Highlight</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System Protocols</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System Protocols</vt:lpstr>
      <vt:lpstr>IOTA Smart Contract (SC)</vt:lpstr>
      <vt:lpstr>Hashtag-based Search Mechanism  </vt:lpstr>
      <vt:lpstr>Hashtag-based Search Mechanism – Smart Contract Storage  </vt:lpstr>
      <vt:lpstr>System Protocols</vt:lpstr>
      <vt:lpstr>Implementing Access Control with Proxy Re- Encryption (PRE) </vt:lpstr>
      <vt:lpstr>Achieving More Flexible Access Control with Multi-hop Proxy Re-Encryption (MPRE)</vt:lpstr>
      <vt:lpstr>The File Structure Access Control Storage (ACS) that we store in IPFS</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Comparisons with the Other Works</vt:lpstr>
      <vt:lpstr>Outline</vt:lpstr>
      <vt:lpstr>Conclusions</vt:lpstr>
      <vt:lpstr>Thanks for listening!</vt:lpstr>
      <vt:lpstr>Outline</vt:lpstr>
      <vt:lpstr>Related Works</vt:lpstr>
      <vt:lpstr>Farahani et al.'s  System </vt:lpstr>
      <vt:lpstr>Zheng et al.’s Decentralized IoT Data Management System</vt:lpstr>
      <vt:lpstr>IronCore Labs’ System </vt:lpstr>
      <vt:lpstr>System Components</vt:lpstr>
      <vt:lpstr>The Encryption-Enhanced System Architecture with KEM/DEM Mechanism </vt:lpstr>
      <vt:lpstr>Hashtag-based Search Mechanism  </vt:lpstr>
      <vt:lpstr>Security Definitions</vt:lpstr>
      <vt:lpstr>Property Comparisons</vt:lpstr>
      <vt:lpstr>Comparisons with the Other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329</cp:revision>
  <dcterms:created xsi:type="dcterms:W3CDTF">2023-06-24T05:46:11Z</dcterms:created>
  <dcterms:modified xsi:type="dcterms:W3CDTF">2023-07-04T03:14:27Z</dcterms:modified>
</cp:coreProperties>
</file>