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8"/>
  </p:notesMasterIdLst>
  <p:sldIdLst>
    <p:sldId id="256" r:id="rId2"/>
    <p:sldId id="257" r:id="rId3"/>
    <p:sldId id="341" r:id="rId4"/>
    <p:sldId id="258" r:id="rId5"/>
    <p:sldId id="365" r:id="rId6"/>
    <p:sldId id="366" r:id="rId7"/>
    <p:sldId id="277" r:id="rId8"/>
    <p:sldId id="260" r:id="rId9"/>
    <p:sldId id="343" r:id="rId10"/>
    <p:sldId id="263" r:id="rId11"/>
    <p:sldId id="267" r:id="rId12"/>
    <p:sldId id="268" r:id="rId13"/>
    <p:sldId id="266" r:id="rId14"/>
    <p:sldId id="345" r:id="rId15"/>
    <p:sldId id="287" r:id="rId16"/>
    <p:sldId id="350" r:id="rId17"/>
    <p:sldId id="352" r:id="rId18"/>
    <p:sldId id="351" r:id="rId19"/>
    <p:sldId id="288" r:id="rId20"/>
    <p:sldId id="374" r:id="rId21"/>
    <p:sldId id="301" r:id="rId22"/>
    <p:sldId id="310" r:id="rId23"/>
    <p:sldId id="357" r:id="rId24"/>
    <p:sldId id="302" r:id="rId25"/>
    <p:sldId id="311" r:id="rId26"/>
    <p:sldId id="304" r:id="rId27"/>
    <p:sldId id="312" r:id="rId28"/>
    <p:sldId id="358" r:id="rId29"/>
    <p:sldId id="375" r:id="rId30"/>
    <p:sldId id="382" r:id="rId31"/>
    <p:sldId id="265" r:id="rId32"/>
    <p:sldId id="359" r:id="rId33"/>
    <p:sldId id="377" r:id="rId34"/>
    <p:sldId id="378" r:id="rId35"/>
    <p:sldId id="273" r:id="rId36"/>
    <p:sldId id="383" r:id="rId37"/>
    <p:sldId id="308" r:id="rId38"/>
    <p:sldId id="361" r:id="rId39"/>
    <p:sldId id="363" r:id="rId40"/>
    <p:sldId id="364" r:id="rId41"/>
    <p:sldId id="318" r:id="rId42"/>
    <p:sldId id="319" r:id="rId43"/>
    <p:sldId id="320" r:id="rId44"/>
    <p:sldId id="321" r:id="rId45"/>
    <p:sldId id="309" r:id="rId46"/>
    <p:sldId id="323" r:id="rId47"/>
    <p:sldId id="346" r:id="rId48"/>
    <p:sldId id="291" r:id="rId49"/>
    <p:sldId id="292" r:id="rId50"/>
    <p:sldId id="293" r:id="rId51"/>
    <p:sldId id="326" r:id="rId52"/>
    <p:sldId id="330" r:id="rId53"/>
    <p:sldId id="331" r:id="rId54"/>
    <p:sldId id="296" r:id="rId55"/>
    <p:sldId id="336" r:id="rId56"/>
    <p:sldId id="335" r:id="rId57"/>
    <p:sldId id="334" r:id="rId58"/>
    <p:sldId id="339" r:id="rId59"/>
    <p:sldId id="347" r:id="rId60"/>
    <p:sldId id="337" r:id="rId61"/>
    <p:sldId id="340" r:id="rId62"/>
    <p:sldId id="368" r:id="rId63"/>
    <p:sldId id="369" r:id="rId64"/>
    <p:sldId id="370" r:id="rId65"/>
    <p:sldId id="371" r:id="rId66"/>
    <p:sldId id="372" r:id="rId6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92556" autoAdjust="0"/>
  </p:normalViewPr>
  <p:slideViewPr>
    <p:cSldViewPr snapToGrid="0">
      <p:cViewPr varScale="1">
        <p:scale>
          <a:sx n="111" d="100"/>
          <a:sy n="111" d="100"/>
        </p:scale>
        <p:origin x="294" y="11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F8690-C8D3-40DA-8970-F87C9B7AF0C7}" type="datetimeFigureOut">
              <a:rPr lang="zh-TW" altLang="en-US" smtClean="0"/>
              <a:t>2023/7/4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E930F7-30CF-4D35-898A-CED449495226}" type="slidenum">
              <a:rPr lang="zh-TW" altLang="en-US" smtClean="0"/>
              <a:t>‹#›</a:t>
            </a:fld>
            <a:endParaRPr lang="zh-TW" altLang="en-US"/>
          </a:p>
        </p:txBody>
      </p:sp>
    </p:spTree>
    <p:extLst>
      <p:ext uri="{BB962C8B-B14F-4D97-AF65-F5344CB8AC3E}">
        <p14:creationId xmlns:p14="http://schemas.microsoft.com/office/powerpoint/2010/main" val="224073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各位口試委員午安，我是學生黃澤洋。很高興能在這裡向大家介紹我的研究成果，主題是具安全高效且去中心化的物連網數據搜尋共享系統：整合</a:t>
            </a:r>
            <a:r>
              <a:rPr lang="en-US" altLang="zh-TW" dirty="0" smtClean="0"/>
              <a:t>IOTA</a:t>
            </a:r>
            <a:r>
              <a:rPr lang="zh-TW" altLang="en-US" dirty="0" smtClean="0"/>
              <a:t>區塊鏈、</a:t>
            </a:r>
            <a:r>
              <a:rPr lang="en-US" altLang="zh-TW" dirty="0" smtClean="0"/>
              <a:t>IPFS</a:t>
            </a:r>
            <a:r>
              <a:rPr lang="zh-TW" altLang="en-US" dirty="0" smtClean="0"/>
              <a:t>與重加密演算法之框架。</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a:t>
            </a:fld>
            <a:endParaRPr lang="zh-TW" altLang="en-US"/>
          </a:p>
        </p:txBody>
      </p:sp>
    </p:spTree>
    <p:extLst>
      <p:ext uri="{BB962C8B-B14F-4D97-AF65-F5344CB8AC3E}">
        <p14:creationId xmlns:p14="http://schemas.microsoft.com/office/powerpoint/2010/main" val="9422771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sPRE</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12</a:t>
            </a:fld>
            <a:endParaRPr lang="zh-TW" altLang="en-US"/>
          </a:p>
        </p:txBody>
      </p:sp>
    </p:spTree>
    <p:extLst>
      <p:ext uri="{BB962C8B-B14F-4D97-AF65-F5344CB8AC3E}">
        <p14:creationId xmlns:p14="http://schemas.microsoft.com/office/powerpoint/2010/main" val="2906133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MPRE</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13</a:t>
            </a:fld>
            <a:endParaRPr lang="zh-TW" altLang="en-US"/>
          </a:p>
        </p:txBody>
      </p:sp>
    </p:spTree>
    <p:extLst>
      <p:ext uri="{BB962C8B-B14F-4D97-AF65-F5344CB8AC3E}">
        <p14:creationId xmlns:p14="http://schemas.microsoft.com/office/powerpoint/2010/main" val="1144696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p>
          <a:p>
            <a:r>
              <a:rPr lang="en-US" altLang="zh-TW" dirty="0" smtClean="0"/>
              <a:t>-</a:t>
            </a:r>
          </a:p>
          <a:p>
            <a:r>
              <a:rPr lang="en-US" altLang="zh-TW" dirty="0" smtClean="0"/>
              <a:t>-</a:t>
            </a:r>
            <a:r>
              <a:rPr lang="zh-TW" altLang="en-US" dirty="0" smtClean="0"/>
              <a:t>只負責重加密</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15</a:t>
            </a:fld>
            <a:endParaRPr lang="zh-TW" altLang="en-US"/>
          </a:p>
        </p:txBody>
      </p:sp>
    </p:spTree>
    <p:extLst>
      <p:ext uri="{BB962C8B-B14F-4D97-AF65-F5344CB8AC3E}">
        <p14:creationId xmlns:p14="http://schemas.microsoft.com/office/powerpoint/2010/main" val="930706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Alice</a:t>
            </a:r>
            <a:r>
              <a:rPr lang="zh-TW" altLang="en-US" dirty="0" smtClean="0"/>
              <a:t>的工廠，生產線</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16</a:t>
            </a:fld>
            <a:endParaRPr lang="zh-TW" altLang="en-US"/>
          </a:p>
        </p:txBody>
      </p:sp>
    </p:spTree>
    <p:extLst>
      <p:ext uri="{BB962C8B-B14F-4D97-AF65-F5344CB8AC3E}">
        <p14:creationId xmlns:p14="http://schemas.microsoft.com/office/powerpoint/2010/main" val="2169201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只講有公司或個人</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17</a:t>
            </a:fld>
            <a:endParaRPr lang="zh-TW" altLang="en-US"/>
          </a:p>
        </p:txBody>
      </p:sp>
    </p:spTree>
    <p:extLst>
      <p:ext uri="{BB962C8B-B14F-4D97-AF65-F5344CB8AC3E}">
        <p14:creationId xmlns:p14="http://schemas.microsoft.com/office/powerpoint/2010/main" val="1500445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CSP</a:t>
            </a:r>
            <a:r>
              <a:rPr lang="zh-TW" altLang="en-US" dirty="0" smtClean="0"/>
              <a:t>只負責重加密，簡短帶過給他</a:t>
            </a:r>
            <a:r>
              <a:rPr lang="en-US" altLang="zh-TW" dirty="0" smtClean="0"/>
              <a:t>ID…</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18</a:t>
            </a:fld>
            <a:endParaRPr lang="zh-TW" altLang="en-US"/>
          </a:p>
        </p:txBody>
      </p:sp>
    </p:spTree>
    <p:extLst>
      <p:ext uri="{BB962C8B-B14F-4D97-AF65-F5344CB8AC3E}">
        <p14:creationId xmlns:p14="http://schemas.microsoft.com/office/powerpoint/2010/main" val="1217508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介紹大項</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19</a:t>
            </a:fld>
            <a:endParaRPr lang="zh-TW" altLang="en-US"/>
          </a:p>
        </p:txBody>
      </p:sp>
    </p:spTree>
    <p:extLst>
      <p:ext uri="{BB962C8B-B14F-4D97-AF65-F5344CB8AC3E}">
        <p14:creationId xmlns:p14="http://schemas.microsoft.com/office/powerpoint/2010/main" val="3724443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因為時間關係註冊全跳過</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20</a:t>
            </a:fld>
            <a:endParaRPr lang="zh-TW" altLang="en-US"/>
          </a:p>
        </p:txBody>
      </p:sp>
    </p:spTree>
    <p:extLst>
      <p:ext uri="{BB962C8B-B14F-4D97-AF65-F5344CB8AC3E}">
        <p14:creationId xmlns:p14="http://schemas.microsoft.com/office/powerpoint/2010/main" val="1210065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21</a:t>
            </a:fld>
            <a:endParaRPr lang="zh-TW" altLang="en-US"/>
          </a:p>
        </p:txBody>
      </p:sp>
    </p:spTree>
    <p:extLst>
      <p:ext uri="{BB962C8B-B14F-4D97-AF65-F5344CB8AC3E}">
        <p14:creationId xmlns:p14="http://schemas.microsoft.com/office/powerpoint/2010/main" val="1602845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22</a:t>
            </a:fld>
            <a:endParaRPr lang="zh-TW" altLang="en-US"/>
          </a:p>
        </p:txBody>
      </p:sp>
    </p:spTree>
    <p:extLst>
      <p:ext uri="{BB962C8B-B14F-4D97-AF65-F5344CB8AC3E}">
        <p14:creationId xmlns:p14="http://schemas.microsoft.com/office/powerpoint/2010/main" val="3705559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在本次演講中，我將分享我們對於物聯網（</a:t>
            </a:r>
            <a:r>
              <a:rPr lang="en-US" altLang="zh-TW" dirty="0" err="1" smtClean="0"/>
              <a:t>IoT</a:t>
            </a:r>
            <a:r>
              <a:rPr lang="zh-TW" altLang="en-US" dirty="0" smtClean="0"/>
              <a:t>）數據管理系統中效率和數據孤島問題的解決方案，以及針對</a:t>
            </a:r>
            <a:r>
              <a:rPr lang="en-US" altLang="zh-TW" dirty="0" smtClean="0"/>
              <a:t>IOTA</a:t>
            </a:r>
            <a:r>
              <a:rPr lang="zh-TW" altLang="en-US" dirty="0" smtClean="0"/>
              <a:t>在數據檢索、訪問控制和不定期清除資料方面的限制提出的改進方法。</a:t>
            </a:r>
          </a:p>
          <a:p>
            <a:endParaRPr lang="zh-TW" altLang="en-US" dirty="0" smtClean="0"/>
          </a:p>
          <a:p>
            <a:r>
              <a:rPr lang="zh-TW" altLang="en-US" dirty="0" smtClean="0"/>
              <a:t>首先，我們將介紹本研究的背景和問題陳述。</a:t>
            </a:r>
          </a:p>
          <a:p>
            <a:r>
              <a:rPr lang="zh-TW" altLang="en-US" dirty="0" smtClean="0"/>
              <a:t>接著，我們將回顧與我們研究相關的先前工作，包括現有的物聯網數據管理系統和相關的解決方案。</a:t>
            </a:r>
          </a:p>
          <a:p>
            <a:r>
              <a:rPr lang="zh-TW" altLang="en-US" dirty="0" smtClean="0"/>
              <a:t>然後，我們將闡述本研究的基礎知識，包括物聯網技術的基本概念和相關技術背景。這一部分將幫助大家更好地理解我們提出的解決方案。</a:t>
            </a:r>
          </a:p>
          <a:p>
            <a:r>
              <a:rPr lang="zh-TW" altLang="en-US" dirty="0" smtClean="0"/>
              <a:t>接下來，我們將詳細介紹我們的系統。</a:t>
            </a:r>
            <a:r>
              <a:rPr lang="en-US" altLang="zh-TW" dirty="0" smtClean="0"/>
              <a:t>//</a:t>
            </a:r>
            <a:r>
              <a:rPr lang="zh-TW" altLang="en-US" dirty="0" smtClean="0"/>
              <a:t>我們的系統結合了星際文件系統（</a:t>
            </a:r>
            <a:r>
              <a:rPr lang="en-US" altLang="zh-TW" dirty="0" smtClean="0"/>
              <a:t>IPFS</a:t>
            </a:r>
            <a:r>
              <a:rPr lang="zh-TW" altLang="en-US" dirty="0" smtClean="0"/>
              <a:t>）、代理重加密（</a:t>
            </a:r>
            <a:r>
              <a:rPr lang="en-US" altLang="zh-TW" dirty="0" smtClean="0"/>
              <a:t>PRE</a:t>
            </a:r>
            <a:r>
              <a:rPr lang="zh-TW" altLang="en-US" dirty="0" smtClean="0"/>
              <a:t>）、多跳代理重加密（</a:t>
            </a:r>
            <a:r>
              <a:rPr lang="en-US" altLang="zh-TW" dirty="0" smtClean="0"/>
              <a:t>Multi-hop PRE</a:t>
            </a:r>
            <a:r>
              <a:rPr lang="zh-TW" altLang="en-US" dirty="0" smtClean="0"/>
              <a:t>）和智能合約，提供了更強化的訪問控制、數據存儲和數據檢索功能。我們將討論系統模型、協議和安全分析，以幫助大家深入了解我們的解決方案。</a:t>
            </a:r>
            <a:endParaRPr lang="en-US" altLang="zh-TW" dirty="0" smtClean="0"/>
          </a:p>
          <a:p>
            <a:endParaRPr lang="zh-TW" altLang="en-US"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a:t>
            </a:fld>
            <a:endParaRPr lang="zh-TW" altLang="en-US"/>
          </a:p>
        </p:txBody>
      </p:sp>
    </p:spTree>
    <p:extLst>
      <p:ext uri="{BB962C8B-B14F-4D97-AF65-F5344CB8AC3E}">
        <p14:creationId xmlns:p14="http://schemas.microsoft.com/office/powerpoint/2010/main" val="1028774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23</a:t>
            </a:fld>
            <a:endParaRPr lang="zh-TW" altLang="en-US"/>
          </a:p>
        </p:txBody>
      </p:sp>
    </p:spTree>
    <p:extLst>
      <p:ext uri="{BB962C8B-B14F-4D97-AF65-F5344CB8AC3E}">
        <p14:creationId xmlns:p14="http://schemas.microsoft.com/office/powerpoint/2010/main" val="1602800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24</a:t>
            </a:fld>
            <a:endParaRPr lang="zh-TW" altLang="en-US"/>
          </a:p>
        </p:txBody>
      </p:sp>
    </p:spTree>
    <p:extLst>
      <p:ext uri="{BB962C8B-B14F-4D97-AF65-F5344CB8AC3E}">
        <p14:creationId xmlns:p14="http://schemas.microsoft.com/office/powerpoint/2010/main" val="2408656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25</a:t>
            </a:fld>
            <a:endParaRPr lang="zh-TW" altLang="en-US"/>
          </a:p>
        </p:txBody>
      </p:sp>
    </p:spTree>
    <p:extLst>
      <p:ext uri="{BB962C8B-B14F-4D97-AF65-F5344CB8AC3E}">
        <p14:creationId xmlns:p14="http://schemas.microsoft.com/office/powerpoint/2010/main" val="858510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26</a:t>
            </a:fld>
            <a:endParaRPr lang="zh-TW" altLang="en-US"/>
          </a:p>
        </p:txBody>
      </p:sp>
    </p:spTree>
    <p:extLst>
      <p:ext uri="{BB962C8B-B14F-4D97-AF65-F5344CB8AC3E}">
        <p14:creationId xmlns:p14="http://schemas.microsoft.com/office/powerpoint/2010/main" val="3877617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27</a:t>
            </a:fld>
            <a:endParaRPr lang="zh-TW" altLang="en-US"/>
          </a:p>
        </p:txBody>
      </p:sp>
    </p:spTree>
    <p:extLst>
      <p:ext uri="{BB962C8B-B14F-4D97-AF65-F5344CB8AC3E}">
        <p14:creationId xmlns:p14="http://schemas.microsoft.com/office/powerpoint/2010/main" val="622198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28</a:t>
            </a:fld>
            <a:endParaRPr lang="zh-TW" altLang="en-US"/>
          </a:p>
        </p:txBody>
      </p:sp>
    </p:spTree>
    <p:extLst>
      <p:ext uri="{BB962C8B-B14F-4D97-AF65-F5344CB8AC3E}">
        <p14:creationId xmlns:p14="http://schemas.microsoft.com/office/powerpoint/2010/main" val="21072955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29</a:t>
            </a:fld>
            <a:endParaRPr lang="zh-TW" altLang="en-US"/>
          </a:p>
        </p:txBody>
      </p:sp>
    </p:spTree>
    <p:extLst>
      <p:ext uri="{BB962C8B-B14F-4D97-AF65-F5344CB8AC3E}">
        <p14:creationId xmlns:p14="http://schemas.microsoft.com/office/powerpoint/2010/main" val="1061839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簡單講一下</a:t>
            </a:r>
            <a:r>
              <a:rPr lang="en-US" altLang="zh-TW" dirty="0" smtClean="0"/>
              <a:t>Map</a:t>
            </a:r>
            <a:r>
              <a:rPr lang="zh-TW" altLang="en-US" dirty="0" smtClean="0"/>
              <a:t>用途</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30</a:t>
            </a:fld>
            <a:endParaRPr lang="zh-TW" altLang="en-US"/>
          </a:p>
        </p:txBody>
      </p:sp>
    </p:spTree>
    <p:extLst>
      <p:ext uri="{BB962C8B-B14F-4D97-AF65-F5344CB8AC3E}">
        <p14:creationId xmlns:p14="http://schemas.microsoft.com/office/powerpoint/2010/main" val="975690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我們比較的研究中只有鄭他們的系統實作了搜尋的部分。</a:t>
            </a:r>
            <a:r>
              <a:rPr lang="en-US" altLang="zh-TW" dirty="0" smtClean="0"/>
              <a:t/>
            </a:r>
            <a:br>
              <a:rPr lang="en-US" altLang="zh-TW" dirty="0" smtClean="0"/>
            </a:br>
            <a:r>
              <a:rPr lang="zh-TW" altLang="en-US" dirty="0" smtClean="0"/>
              <a:t>他們的搜尋是用</a:t>
            </a:r>
            <a:r>
              <a:rPr lang="en-US" altLang="zh-TW" dirty="0" smtClean="0"/>
              <a:t>IOTA </a:t>
            </a:r>
            <a:r>
              <a:rPr lang="en-US" altLang="zh-TW" dirty="0" err="1" smtClean="0"/>
              <a:t>tx</a:t>
            </a:r>
            <a:r>
              <a:rPr lang="en-US" altLang="zh-TW" dirty="0" smtClean="0"/>
              <a:t> explore:</a:t>
            </a:r>
          </a:p>
          <a:p>
            <a:pPr marL="171450" indent="-171450">
              <a:buFontTx/>
              <a:buChar char="-"/>
            </a:pPr>
            <a:r>
              <a:rPr lang="zh-TW" altLang="en-US" baseline="0" dirty="0" smtClean="0"/>
              <a:t>只能透過</a:t>
            </a:r>
            <a:r>
              <a:rPr lang="en-US" altLang="zh-TW" baseline="0" dirty="0" err="1" smtClean="0"/>
              <a:t>txID</a:t>
            </a:r>
            <a:r>
              <a:rPr lang="zh-TW" altLang="en-US" baseline="0" dirty="0" smtClean="0"/>
              <a:t>跟訂閱已知節點來進行查詢，只能找到已知的</a:t>
            </a:r>
            <a:r>
              <a:rPr lang="en-US" altLang="zh-TW" baseline="0" dirty="0" err="1" smtClean="0"/>
              <a:t>IoT</a:t>
            </a:r>
            <a:r>
              <a:rPr lang="zh-TW" altLang="en-US" baseline="0" dirty="0" smtClean="0"/>
              <a:t> </a:t>
            </a:r>
            <a:r>
              <a:rPr lang="en-US" altLang="zh-TW" baseline="0" dirty="0" smtClean="0"/>
              <a:t>Device</a:t>
            </a:r>
            <a:r>
              <a:rPr lang="zh-TW" altLang="en-US" baseline="0" dirty="0" smtClean="0"/>
              <a:t>並不能找到所有潛在可能會擁有我們想要的</a:t>
            </a:r>
            <a:r>
              <a:rPr lang="en-US" altLang="zh-TW" baseline="0" dirty="0" smtClean="0"/>
              <a:t>data</a:t>
            </a:r>
            <a:r>
              <a:rPr lang="zh-TW" altLang="en-US" baseline="0" dirty="0" smtClean="0"/>
              <a:t>的</a:t>
            </a:r>
            <a:r>
              <a:rPr lang="en-US" altLang="zh-TW" baseline="0" dirty="0" err="1" smtClean="0"/>
              <a:t>IoT</a:t>
            </a:r>
            <a:r>
              <a:rPr lang="zh-TW" altLang="en-US" baseline="0" dirty="0" smtClean="0"/>
              <a:t> </a:t>
            </a:r>
            <a:r>
              <a:rPr lang="en-US" altLang="zh-TW" baseline="0" dirty="0" smtClean="0"/>
              <a:t>devices</a:t>
            </a:r>
            <a:r>
              <a:rPr lang="zh-TW" altLang="en-US" baseline="0" dirty="0" smtClean="0"/>
              <a:t>。無法解決孤島化。</a:t>
            </a:r>
            <a:endParaRPr lang="en-US" altLang="zh-TW" baseline="0" dirty="0" smtClean="0"/>
          </a:p>
          <a:p>
            <a:pPr marL="171450" indent="-171450">
              <a:buFontTx/>
              <a:buChar char="-"/>
            </a:pPr>
            <a:r>
              <a:rPr lang="zh-TW" altLang="en-US" baseline="0" dirty="0" smtClean="0"/>
              <a:t> </a:t>
            </a:r>
            <a:r>
              <a:rPr lang="en-US" altLang="zh-TW" baseline="0" dirty="0" smtClean="0"/>
              <a:t>IOTA</a:t>
            </a:r>
            <a:r>
              <a:rPr lang="zh-TW" altLang="en-US" baseline="0" dirty="0" smtClean="0"/>
              <a:t>不定期進行</a:t>
            </a:r>
            <a:r>
              <a:rPr lang="en-US" altLang="zh-TW" baseline="0" dirty="0" err="1" smtClean="0"/>
              <a:t>tx</a:t>
            </a:r>
            <a:r>
              <a:rPr lang="zh-TW" altLang="en-US" baseline="0" dirty="0" smtClean="0"/>
              <a:t>大掃除</a:t>
            </a:r>
            <a:r>
              <a:rPr lang="en-US" altLang="zh-TW" baseline="0" dirty="0" smtClean="0"/>
              <a:t>(Snapshot)</a:t>
            </a:r>
            <a:r>
              <a:rPr lang="zh-TW" altLang="en-US" baseline="0" dirty="0" smtClean="0"/>
              <a:t>，</a:t>
            </a:r>
            <a:r>
              <a:rPr lang="en-US" altLang="zh-TW" baseline="0" dirty="0" smtClean="0"/>
              <a:t>Snapshot</a:t>
            </a:r>
            <a:r>
              <a:rPr lang="zh-TW" altLang="en-US" baseline="0" dirty="0" smtClean="0"/>
              <a:t>會清除所有</a:t>
            </a:r>
            <a:r>
              <a:rPr lang="en-US" altLang="zh-TW" baseline="0" dirty="0" smtClean="0"/>
              <a:t>0</a:t>
            </a:r>
            <a:r>
              <a:rPr lang="zh-TW" altLang="en-US" baseline="0" dirty="0" smtClean="0"/>
              <a:t>元的交易。被清除的交易依然可以被驗證，但是其中的</a:t>
            </a:r>
            <a:r>
              <a:rPr lang="en-US" altLang="zh-TW" baseline="0" dirty="0" smtClean="0"/>
              <a:t>data</a:t>
            </a:r>
            <a:r>
              <a:rPr lang="zh-TW" altLang="en-US" baseline="0" dirty="0" smtClean="0"/>
              <a:t>就不能被查詢了，就像鄭他們儲存的</a:t>
            </a:r>
            <a:r>
              <a:rPr lang="en-US" altLang="zh-TW" baseline="0" dirty="0" smtClean="0"/>
              <a:t>metadata</a:t>
            </a:r>
            <a:r>
              <a:rPr lang="zh-TW" altLang="en-US" baseline="0" dirty="0" smtClean="0"/>
              <a:t>就會被刪除，他們的系統中沒有靠慮到這點。</a:t>
            </a:r>
            <a:r>
              <a:rPr lang="en-US" altLang="zh-TW" baseline="0" dirty="0" smtClean="0"/>
              <a:t>CID</a:t>
            </a:r>
            <a:r>
              <a:rPr lang="zh-TW" altLang="en-US" baseline="0" dirty="0" smtClean="0"/>
              <a:t>會被清除</a:t>
            </a:r>
            <a:endParaRPr lang="en-US" altLang="zh-TW" baseline="0" dirty="0" smtClean="0"/>
          </a:p>
          <a:p>
            <a:pPr marL="171450" indent="-171450">
              <a:buFontTx/>
              <a:buChar char="-"/>
            </a:pPr>
            <a:r>
              <a:rPr lang="zh-TW" altLang="en-US" baseline="0" dirty="0" smtClean="0"/>
              <a:t> </a:t>
            </a:r>
            <a:r>
              <a:rPr lang="en-US" altLang="zh-TW" baseline="0" dirty="0" smtClean="0"/>
              <a:t>IOTA</a:t>
            </a:r>
            <a:r>
              <a:rPr lang="zh-TW" altLang="en-US" baseline="0" dirty="0" smtClean="0"/>
              <a:t> </a:t>
            </a:r>
            <a:r>
              <a:rPr lang="en-US" altLang="zh-TW" baseline="0" dirty="0" err="1" smtClean="0"/>
              <a:t>tx</a:t>
            </a:r>
            <a:r>
              <a:rPr lang="zh-TW" altLang="en-US" baseline="0" dirty="0" smtClean="0"/>
              <a:t>只能上傳</a:t>
            </a:r>
            <a:r>
              <a:rPr lang="en-US" altLang="zh-TW" baseline="0" dirty="0" smtClean="0"/>
              <a:t>21kb</a:t>
            </a:r>
            <a:r>
              <a:rPr lang="zh-TW" altLang="en-US" baseline="0" dirty="0" smtClean="0"/>
              <a:t>的</a:t>
            </a:r>
            <a:r>
              <a:rPr lang="en-US" altLang="zh-TW" baseline="0" dirty="0" smtClean="0"/>
              <a:t>data</a:t>
            </a:r>
            <a:r>
              <a:rPr lang="zh-TW" altLang="en-US" baseline="0" dirty="0" smtClean="0"/>
              <a:t>，</a:t>
            </a:r>
            <a:r>
              <a:rPr lang="en-US" altLang="zh-TW" baseline="0" dirty="0" smtClean="0"/>
              <a:t>metadata</a:t>
            </a:r>
            <a:r>
              <a:rPr lang="zh-TW" altLang="en-US" baseline="0" dirty="0" smtClean="0"/>
              <a:t>較大時可能會不夠用。</a:t>
            </a:r>
            <a:endParaRPr lang="en-US" altLang="zh-TW" baseline="0" dirty="0" smtClean="0"/>
          </a:p>
          <a:p>
            <a:pPr marL="0" indent="0">
              <a:buFontTx/>
              <a:buNone/>
            </a:pPr>
            <a:r>
              <a:rPr lang="zh-TW" altLang="en-US" baseline="0" dirty="0" smtClean="0"/>
              <a:t>相較之下我們的搜尋系統沒有這些問題，並且可以查詢到潛在的</a:t>
            </a:r>
            <a:r>
              <a:rPr lang="en-US" altLang="zh-TW" baseline="0" dirty="0" err="1" smtClean="0"/>
              <a:t>IoT</a:t>
            </a:r>
            <a:r>
              <a:rPr lang="en-US" altLang="zh-TW" baseline="0" dirty="0" smtClean="0"/>
              <a:t> Devices</a:t>
            </a:r>
            <a:r>
              <a:rPr lang="zh-TW" altLang="en-US" baseline="0" dirty="0" smtClean="0"/>
              <a:t>。</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31</a:t>
            </a:fld>
            <a:endParaRPr lang="zh-TW" altLang="en-US"/>
          </a:p>
        </p:txBody>
      </p:sp>
    </p:spTree>
    <p:extLst>
      <p:ext uri="{BB962C8B-B14F-4D97-AF65-F5344CB8AC3E}">
        <p14:creationId xmlns:p14="http://schemas.microsoft.com/office/powerpoint/2010/main" val="2498611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跳</a:t>
            </a:r>
            <a:endParaRPr lang="en-US" altLang="zh-TW"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32</a:t>
            </a:fld>
            <a:endParaRPr lang="zh-TW" altLang="en-US"/>
          </a:p>
        </p:txBody>
      </p:sp>
    </p:spTree>
    <p:extLst>
      <p:ext uri="{BB962C8B-B14F-4D97-AF65-F5344CB8AC3E}">
        <p14:creationId xmlns:p14="http://schemas.microsoft.com/office/powerpoint/2010/main" val="2902956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開始講解物聯網的流行，以及。強調物聯網的快速成長。</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a:t>
            </a:fld>
            <a:endParaRPr lang="zh-TW" altLang="en-US"/>
          </a:p>
        </p:txBody>
      </p:sp>
    </p:spTree>
    <p:extLst>
      <p:ext uri="{BB962C8B-B14F-4D97-AF65-F5344CB8AC3E}">
        <p14:creationId xmlns:p14="http://schemas.microsoft.com/office/powerpoint/2010/main" val="1034089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33</a:t>
            </a:fld>
            <a:endParaRPr lang="zh-TW" altLang="en-US"/>
          </a:p>
        </p:txBody>
      </p:sp>
    </p:spTree>
    <p:extLst>
      <p:ext uri="{BB962C8B-B14F-4D97-AF65-F5344CB8AC3E}">
        <p14:creationId xmlns:p14="http://schemas.microsoft.com/office/powerpoint/2010/main" val="1617200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框框是</a:t>
            </a:r>
            <a:r>
              <a:rPr lang="en-US" altLang="zh-TW" dirty="0" err="1" smtClean="0"/>
              <a:t>IoT</a:t>
            </a:r>
            <a:r>
              <a:rPr lang="en-US" altLang="zh-TW" dirty="0" smtClean="0"/>
              <a:t> Devices</a:t>
            </a:r>
            <a:r>
              <a:rPr lang="zh-TW" altLang="en-US" dirty="0" smtClean="0"/>
              <a:t>他們可以透過</a:t>
            </a:r>
            <a:r>
              <a:rPr lang="en-US" altLang="zh-TW" dirty="0" smtClean="0"/>
              <a:t>RK</a:t>
            </a:r>
            <a:r>
              <a:rPr lang="zh-TW" altLang="en-US" dirty="0" smtClean="0"/>
              <a:t>進行分享。</a:t>
            </a:r>
            <a:r>
              <a:rPr lang="en-US" altLang="zh-TW" dirty="0" smtClean="0"/>
              <a:t>DO</a:t>
            </a:r>
            <a:r>
              <a:rPr lang="zh-TW" altLang="en-US" dirty="0" smtClean="0"/>
              <a:t>可以透過編輯</a:t>
            </a:r>
            <a:r>
              <a:rPr lang="en-US" altLang="zh-TW" dirty="0" smtClean="0"/>
              <a:t>RK…</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34</a:t>
            </a:fld>
            <a:endParaRPr lang="zh-TW" altLang="en-US"/>
          </a:p>
        </p:txBody>
      </p:sp>
    </p:spTree>
    <p:extLst>
      <p:ext uri="{BB962C8B-B14F-4D97-AF65-F5344CB8AC3E}">
        <p14:creationId xmlns:p14="http://schemas.microsoft.com/office/powerpoint/2010/main" val="40137894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進入到有公司的環境。當我們有一個很大的公司想要要求一個檔案時。每天可能會有員工辭職</a:t>
            </a:r>
            <a:r>
              <a:rPr lang="en-US" altLang="zh-TW" dirty="0" smtClean="0"/>
              <a:t>/</a:t>
            </a:r>
            <a:r>
              <a:rPr lang="zh-TW" altLang="en-US" dirty="0" smtClean="0"/>
              <a:t>入職或是因為其他原因需要不斷的變更存取權。如果每次遇到這種狀況都要跟</a:t>
            </a:r>
            <a:r>
              <a:rPr lang="en-US" altLang="zh-TW" dirty="0" smtClean="0"/>
              <a:t>DO</a:t>
            </a:r>
            <a:r>
              <a:rPr lang="zh-TW" altLang="en-US" dirty="0" smtClean="0"/>
              <a:t>要求變更是不合理的。</a:t>
            </a:r>
            <a:endParaRPr lang="en-US" altLang="zh-TW" dirty="0" smtClean="0"/>
          </a:p>
          <a:p>
            <a:r>
              <a:rPr lang="zh-TW" altLang="en-US" dirty="0" smtClean="0"/>
              <a:t>因此這應該由</a:t>
            </a:r>
            <a:r>
              <a:rPr lang="en-US" altLang="zh-TW" dirty="0" smtClean="0"/>
              <a:t>Boss</a:t>
            </a:r>
            <a:r>
              <a:rPr lang="zh-TW" altLang="en-US" dirty="0" smtClean="0"/>
              <a:t>負責。所以當一個成員要求一個檔案時。</a:t>
            </a:r>
            <a:r>
              <a:rPr lang="en-US" altLang="zh-TW" dirty="0" smtClean="0"/>
              <a:t>CSP</a:t>
            </a:r>
            <a:r>
              <a:rPr lang="zh-TW" altLang="en-US" dirty="0" smtClean="0"/>
              <a:t>會到</a:t>
            </a:r>
            <a:r>
              <a:rPr lang="en-US" altLang="zh-TW" dirty="0" smtClean="0"/>
              <a:t>IPNS</a:t>
            </a:r>
            <a:r>
              <a:rPr lang="zh-TW" altLang="en-US" dirty="0" smtClean="0"/>
              <a:t>中找到兩把</a:t>
            </a:r>
            <a:r>
              <a:rPr lang="en-US" altLang="zh-TW" dirty="0" smtClean="0"/>
              <a:t>RK</a:t>
            </a:r>
            <a:r>
              <a:rPr lang="zh-TW" altLang="en-US" dirty="0" smtClean="0"/>
              <a:t>，</a:t>
            </a:r>
            <a:r>
              <a:rPr lang="en-US" altLang="zh-TW" dirty="0" err="1" smtClean="0"/>
              <a:t>IoT</a:t>
            </a:r>
            <a:r>
              <a:rPr lang="en-US" altLang="zh-TW" dirty="0" smtClean="0"/>
              <a:t> Device</a:t>
            </a:r>
            <a:r>
              <a:rPr lang="zh-TW" altLang="en-US" dirty="0" smtClean="0"/>
              <a:t>到公司、公司到成員來為他們進行重加密。如果找不到則不會也沒有能力執行。</a:t>
            </a:r>
            <a:endParaRPr lang="en-US" altLang="zh-TW"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35</a:t>
            </a:fld>
            <a:endParaRPr lang="zh-TW" altLang="en-US"/>
          </a:p>
        </p:txBody>
      </p:sp>
    </p:spTree>
    <p:extLst>
      <p:ext uri="{BB962C8B-B14F-4D97-AF65-F5344CB8AC3E}">
        <p14:creationId xmlns:p14="http://schemas.microsoft.com/office/powerpoint/2010/main" val="33606538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我們上面提到的</a:t>
            </a:r>
            <a:r>
              <a:rPr lang="en-US" altLang="zh-TW" dirty="0" smtClean="0"/>
              <a:t>IPNS</a:t>
            </a:r>
            <a:r>
              <a:rPr lang="zh-TW" altLang="en-US" dirty="0" smtClean="0"/>
              <a:t>指向的在</a:t>
            </a:r>
            <a:r>
              <a:rPr lang="en-US" altLang="zh-TW" dirty="0" smtClean="0"/>
              <a:t>IPFS</a:t>
            </a:r>
            <a:r>
              <a:rPr lang="zh-TW" altLang="en-US" dirty="0" smtClean="0"/>
              <a:t>中儲存的檔案，我們稱它為</a:t>
            </a:r>
            <a:r>
              <a:rPr lang="en-US" altLang="zh-TW" dirty="0" smtClean="0"/>
              <a:t>ACS</a:t>
            </a:r>
            <a:r>
              <a:rPr lang="zh-TW" altLang="en-US" dirty="0" smtClean="0"/>
              <a:t>。</a:t>
            </a:r>
            <a:endParaRPr lang="en-US" altLang="zh-TW" dirty="0" smtClean="0"/>
          </a:p>
          <a:p>
            <a:r>
              <a:rPr lang="zh-TW" altLang="en-US" dirty="0" smtClean="0"/>
              <a:t>分為兩類。</a:t>
            </a:r>
            <a:r>
              <a:rPr lang="en-US" altLang="zh-TW" dirty="0" err="1" smtClean="0"/>
              <a:t>IoT</a:t>
            </a:r>
            <a:r>
              <a:rPr lang="en-US" altLang="zh-TW" dirty="0" smtClean="0"/>
              <a:t> Devices…</a:t>
            </a:r>
          </a:p>
          <a:p>
            <a:r>
              <a:rPr lang="zh-TW" altLang="en-US" dirty="0" smtClean="0"/>
              <a:t>公司的分為主</a:t>
            </a:r>
            <a:r>
              <a:rPr lang="en-US" altLang="zh-TW" dirty="0" smtClean="0"/>
              <a:t>ACS</a:t>
            </a:r>
            <a:r>
              <a:rPr lang="zh-TW" altLang="en-US" dirty="0" smtClean="0"/>
              <a:t>跟副</a:t>
            </a:r>
            <a:r>
              <a:rPr lang="en-US" altLang="zh-TW" dirty="0" smtClean="0"/>
              <a:t>ACS..</a:t>
            </a:r>
          </a:p>
          <a:p>
            <a:r>
              <a:rPr lang="zh-TW" altLang="en-US" dirty="0" smtClean="0"/>
              <a:t>每當公司要到</a:t>
            </a:r>
            <a:r>
              <a:rPr lang="en-US" altLang="zh-TW" dirty="0" err="1" smtClean="0"/>
              <a:t>IoT</a:t>
            </a:r>
            <a:r>
              <a:rPr lang="en-US" altLang="zh-TW" dirty="0" smtClean="0"/>
              <a:t> device</a:t>
            </a:r>
            <a:r>
              <a:rPr lang="zh-TW" altLang="en-US" dirty="0" smtClean="0"/>
              <a:t>的存取權就會創建一個副</a:t>
            </a:r>
            <a:r>
              <a:rPr lang="en-US" altLang="zh-TW" dirty="0" smtClean="0"/>
              <a:t>ACS</a:t>
            </a:r>
            <a:r>
              <a:rPr lang="zh-TW" altLang="en-US" dirty="0" smtClean="0"/>
              <a:t>，儲存</a:t>
            </a:r>
            <a:r>
              <a:rPr lang="en-US" altLang="zh-TW" dirty="0" smtClean="0"/>
              <a:t>…</a:t>
            </a:r>
            <a:br>
              <a:rPr lang="en-US" altLang="zh-TW" dirty="0" smtClean="0"/>
            </a:br>
            <a:r>
              <a:rPr lang="zh-TW" altLang="en-US" dirty="0" smtClean="0"/>
              <a:t>前面提到的</a:t>
            </a:r>
            <a:r>
              <a:rPr lang="en-US" altLang="zh-TW" dirty="0" smtClean="0"/>
              <a:t>CSP</a:t>
            </a:r>
            <a:r>
              <a:rPr lang="zh-TW" altLang="en-US" dirty="0" smtClean="0"/>
              <a:t>就是</a:t>
            </a:r>
            <a:r>
              <a:rPr lang="en-US" altLang="zh-TW" dirty="0" smtClean="0"/>
              <a:t>…</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36</a:t>
            </a:fld>
            <a:endParaRPr lang="zh-TW" altLang="en-US"/>
          </a:p>
        </p:txBody>
      </p:sp>
    </p:spTree>
    <p:extLst>
      <p:ext uri="{BB962C8B-B14F-4D97-AF65-F5344CB8AC3E}">
        <p14:creationId xmlns:p14="http://schemas.microsoft.com/office/powerpoint/2010/main" val="825620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跳</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37</a:t>
            </a:fld>
            <a:endParaRPr lang="zh-TW" altLang="en-US"/>
          </a:p>
        </p:txBody>
      </p:sp>
    </p:spTree>
    <p:extLst>
      <p:ext uri="{BB962C8B-B14F-4D97-AF65-F5344CB8AC3E}">
        <p14:creationId xmlns:p14="http://schemas.microsoft.com/office/powerpoint/2010/main" val="15962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跳</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38</a:t>
            </a:fld>
            <a:endParaRPr lang="zh-TW" altLang="en-US"/>
          </a:p>
        </p:txBody>
      </p:sp>
    </p:spTree>
    <p:extLst>
      <p:ext uri="{BB962C8B-B14F-4D97-AF65-F5344CB8AC3E}">
        <p14:creationId xmlns:p14="http://schemas.microsoft.com/office/powerpoint/2010/main" val="3475777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就像前面提到的</a:t>
            </a:r>
            <a:r>
              <a:rPr lang="en-US" altLang="zh-TW" dirty="0" smtClean="0"/>
              <a:t>…</a:t>
            </a:r>
            <a:br>
              <a:rPr lang="en-US" altLang="zh-TW" dirty="0" smtClean="0"/>
            </a:br>
            <a:r>
              <a:rPr lang="en-US" altLang="zh-TW" dirty="0" smtClean="0"/>
              <a:t>-</a:t>
            </a:r>
            <a:r>
              <a:rPr lang="zh-TW" altLang="en-US" dirty="0" smtClean="0"/>
              <a:t> 在我們比較的系統中</a:t>
            </a:r>
            <a:r>
              <a:rPr lang="en-US" altLang="zh-TW" dirty="0" smtClean="0"/>
              <a:t>…Iron</a:t>
            </a:r>
            <a:r>
              <a:rPr lang="zh-TW" altLang="en-US" dirty="0" smtClean="0"/>
              <a:t>的系統中使用</a:t>
            </a:r>
            <a:r>
              <a:rPr lang="en-US" altLang="zh-TW" dirty="0" smtClean="0"/>
              <a:t>MPRE</a:t>
            </a:r>
            <a:r>
              <a:rPr lang="zh-TW" altLang="en-US" dirty="0" smtClean="0"/>
              <a:t>的方式是我們參考的對象，然而他們的系統中所有的存取權控制</a:t>
            </a:r>
            <a:r>
              <a:rPr lang="en-US" altLang="zh-TW" dirty="0" smtClean="0"/>
              <a:t>...key Management</a:t>
            </a:r>
            <a:r>
              <a:rPr lang="zh-TW" altLang="en-US" dirty="0" smtClean="0"/>
              <a:t>都是需要跟他的</a:t>
            </a:r>
            <a:r>
              <a:rPr lang="en-US" altLang="zh-TW" dirty="0" smtClean="0"/>
              <a:t>server</a:t>
            </a:r>
            <a:r>
              <a:rPr lang="zh-TW" altLang="en-US" dirty="0" smtClean="0"/>
              <a:t>互動來達成的，</a:t>
            </a:r>
            <a:r>
              <a:rPr lang="en-US" altLang="zh-TW" dirty="0" smtClean="0"/>
              <a:t>User</a:t>
            </a:r>
            <a:r>
              <a:rPr lang="zh-TW" altLang="en-US" dirty="0" smtClean="0"/>
              <a:t>需要跟他註冊並且要編輯存取權需要向他請求。我們認為這是不合理的。我們認為</a:t>
            </a:r>
            <a:r>
              <a:rPr lang="en-US" altLang="zh-TW" dirty="0" smtClean="0"/>
              <a:t>DO</a:t>
            </a:r>
            <a:r>
              <a:rPr lang="zh-TW" altLang="en-US" dirty="0" smtClean="0"/>
              <a:t>跟</a:t>
            </a:r>
            <a:r>
              <a:rPr lang="en-US" altLang="zh-TW" dirty="0" smtClean="0"/>
              <a:t>DUA</a:t>
            </a:r>
            <a:r>
              <a:rPr lang="zh-TW" altLang="en-US" dirty="0" smtClean="0"/>
              <a:t>對於存取權的編輯應該是</a:t>
            </a:r>
            <a:r>
              <a:rPr lang="en-US" altLang="zh-TW" dirty="0" smtClean="0"/>
              <a:t>non-interactive</a:t>
            </a:r>
            <a:r>
              <a:rPr lang="zh-TW" altLang="en-US" dirty="0" smtClean="0"/>
              <a:t>的。</a:t>
            </a:r>
            <a:r>
              <a:rPr lang="en-US" altLang="zh-TW" dirty="0" smtClean="0"/>
              <a:t>CSP</a:t>
            </a:r>
            <a:r>
              <a:rPr lang="zh-TW" altLang="en-US" dirty="0" smtClean="0"/>
              <a:t>只負責重加密這個唯一的工作。並且我們從他們的系統中可以看出是相當中心化的且會有單點故障的問題。</a:t>
            </a:r>
            <a:endParaRPr lang="en-US" altLang="zh-TW" dirty="0" smtClean="0"/>
          </a:p>
          <a:p>
            <a:r>
              <a:rPr lang="en-US" altLang="zh-TW" dirty="0" smtClean="0"/>
              <a:t>-</a:t>
            </a:r>
            <a:r>
              <a:rPr lang="zh-TW" altLang="en-US" dirty="0" smtClean="0"/>
              <a:t> </a:t>
            </a:r>
            <a:r>
              <a:rPr lang="en-US" altLang="zh-TW" dirty="0" err="1" smtClean="0"/>
              <a:t>NuCypher</a:t>
            </a:r>
            <a:r>
              <a:rPr lang="zh-TW" altLang="en-US" dirty="0" smtClean="0"/>
              <a:t>他們的目的是做一個去中心化的</a:t>
            </a:r>
            <a:r>
              <a:rPr lang="en-US" altLang="zh-TW" dirty="0" smtClean="0"/>
              <a:t>KMS</a:t>
            </a:r>
            <a:r>
              <a:rPr lang="zh-TW" altLang="en-US" dirty="0" smtClean="0"/>
              <a:t>系統。他們也是利用</a:t>
            </a:r>
            <a:r>
              <a:rPr lang="en-US" altLang="zh-TW" dirty="0" smtClean="0"/>
              <a:t>PRE</a:t>
            </a:r>
            <a:r>
              <a:rPr lang="zh-TW" altLang="en-US" dirty="0" smtClean="0"/>
              <a:t>並且是由鏈上所有節點進行重加密計算。並且共同保存這些</a:t>
            </a:r>
            <a:r>
              <a:rPr lang="en-US" altLang="zh-TW" dirty="0" err="1" smtClean="0"/>
              <a:t>rk</a:t>
            </a:r>
            <a:r>
              <a:rPr lang="zh-TW" altLang="en-US" dirty="0" smtClean="0"/>
              <a:t>的，因此他們具有去中心化</a:t>
            </a:r>
            <a:r>
              <a:rPr lang="en-US" altLang="zh-TW" dirty="0" smtClean="0"/>
              <a:t>KMS</a:t>
            </a:r>
            <a:r>
              <a:rPr lang="zh-TW" altLang="en-US" dirty="0" smtClean="0"/>
              <a:t>。然而他們的系統中只能執行</a:t>
            </a:r>
            <a:r>
              <a:rPr lang="en-US" altLang="zh-TW" dirty="0" smtClean="0"/>
              <a:t>1</a:t>
            </a:r>
            <a:r>
              <a:rPr lang="zh-TW" altLang="en-US" dirty="0" smtClean="0"/>
              <a:t>對</a:t>
            </a:r>
            <a:r>
              <a:rPr lang="en-US" altLang="zh-TW" dirty="0" smtClean="0"/>
              <a:t>1</a:t>
            </a:r>
            <a:r>
              <a:rPr lang="zh-TW" altLang="en-US" dirty="0" smtClean="0"/>
              <a:t>的重加密分享，因此若使用他們的系統我們會遇到前面的情況。也就是</a:t>
            </a:r>
            <a:r>
              <a:rPr lang="en-US" altLang="zh-TW" dirty="0" smtClean="0"/>
              <a:t>Group</a:t>
            </a:r>
            <a:r>
              <a:rPr lang="zh-TW" altLang="en-US" dirty="0" smtClean="0"/>
              <a:t>的成員必須向</a:t>
            </a:r>
            <a:r>
              <a:rPr lang="en-US" altLang="zh-TW" dirty="0" smtClean="0"/>
              <a:t>DO</a:t>
            </a:r>
            <a:r>
              <a:rPr lang="zh-TW" altLang="en-US" dirty="0" smtClean="0"/>
              <a:t>請求對每個成員更新存取權，是沒有效率的。</a:t>
            </a:r>
            <a:endParaRPr lang="en-US" altLang="zh-TW"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39</a:t>
            </a:fld>
            <a:endParaRPr lang="zh-TW" altLang="en-US"/>
          </a:p>
        </p:txBody>
      </p:sp>
    </p:spTree>
    <p:extLst>
      <p:ext uri="{BB962C8B-B14F-4D97-AF65-F5344CB8AC3E}">
        <p14:creationId xmlns:p14="http://schemas.microsoft.com/office/powerpoint/2010/main" val="21720586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前一頁講完跳到討論</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40</a:t>
            </a:fld>
            <a:endParaRPr lang="zh-TW" altLang="en-US"/>
          </a:p>
        </p:txBody>
      </p:sp>
    </p:spTree>
    <p:extLst>
      <p:ext uri="{BB962C8B-B14F-4D97-AF65-F5344CB8AC3E}">
        <p14:creationId xmlns:p14="http://schemas.microsoft.com/office/powerpoint/2010/main" val="3962814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41</a:t>
            </a:fld>
            <a:endParaRPr lang="zh-TW" altLang="en-US"/>
          </a:p>
        </p:txBody>
      </p:sp>
    </p:spTree>
    <p:extLst>
      <p:ext uri="{BB962C8B-B14F-4D97-AF65-F5344CB8AC3E}">
        <p14:creationId xmlns:p14="http://schemas.microsoft.com/office/powerpoint/2010/main" val="27562948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42</a:t>
            </a:fld>
            <a:endParaRPr lang="zh-TW" altLang="en-US"/>
          </a:p>
        </p:txBody>
      </p:sp>
    </p:spTree>
    <p:extLst>
      <p:ext uri="{BB962C8B-B14F-4D97-AF65-F5344CB8AC3E}">
        <p14:creationId xmlns:p14="http://schemas.microsoft.com/office/powerpoint/2010/main" val="4133230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衍伸出兩個問題</a:t>
            </a:r>
            <a:r>
              <a:rPr lang="en-US" altLang="zh-TW" dirty="0" smtClean="0"/>
              <a:t>:</a:t>
            </a:r>
          </a:p>
          <a:p>
            <a:r>
              <a:rPr lang="en-US" altLang="zh-TW" dirty="0" smtClean="0"/>
              <a:t/>
            </a:r>
            <a:br>
              <a:rPr lang="en-US" altLang="zh-TW" dirty="0" smtClean="0"/>
            </a:br>
            <a:r>
              <a:rPr lang="en-US" altLang="zh-TW" dirty="0" smtClean="0"/>
              <a:t>-</a:t>
            </a:r>
            <a:r>
              <a:rPr lang="zh-TW" altLang="en-US" dirty="0" smtClean="0"/>
              <a:t> 數據收集渠道</a:t>
            </a:r>
            <a:r>
              <a:rPr lang="en-US" altLang="zh-TW" dirty="0" smtClean="0"/>
              <a:t>:</a:t>
            </a:r>
          </a:p>
          <a:p>
            <a:r>
              <a:rPr lang="en-US" altLang="zh-TW" dirty="0" smtClean="0"/>
              <a:t>	-</a:t>
            </a:r>
            <a:r>
              <a:rPr lang="en-US" altLang="zh-TW" baseline="0" dirty="0" smtClean="0"/>
              <a:t> </a:t>
            </a:r>
            <a:r>
              <a:rPr lang="zh-TW" altLang="en-US" baseline="0" dirty="0" smtClean="0"/>
              <a:t>主動蒐集</a:t>
            </a:r>
            <a:endParaRPr lang="en-US" altLang="zh-TW" dirty="0" smtClean="0"/>
          </a:p>
          <a:p>
            <a:r>
              <a:rPr lang="en-US" altLang="zh-TW" dirty="0" smtClean="0"/>
              <a:t>	-</a:t>
            </a:r>
            <a:r>
              <a:rPr lang="zh-TW" altLang="en-US" dirty="0" smtClean="0"/>
              <a:t> 購買</a:t>
            </a:r>
            <a:r>
              <a:rPr lang="en-US" altLang="zh-TW" dirty="0" smtClean="0"/>
              <a:t>/</a:t>
            </a:r>
            <a:r>
              <a:rPr lang="zh-TW" altLang="en-US" dirty="0" smtClean="0"/>
              <a:t>請求 </a:t>
            </a:r>
            <a:r>
              <a:rPr lang="en-US" altLang="zh-TW" dirty="0" smtClean="0"/>
              <a:t>=&gt;</a:t>
            </a:r>
            <a:r>
              <a:rPr lang="zh-TW" altLang="en-US" dirty="0" smtClean="0"/>
              <a:t> 搜尋 </a:t>
            </a:r>
            <a:r>
              <a:rPr lang="en-US" altLang="zh-TW" dirty="0" smtClean="0"/>
              <a:t>=&gt;</a:t>
            </a:r>
            <a:r>
              <a:rPr lang="zh-TW" altLang="en-US" dirty="0" smtClean="0"/>
              <a:t> 需要一個平台</a:t>
            </a:r>
            <a:r>
              <a:rPr lang="en-US" altLang="zh-TW" dirty="0" smtClean="0"/>
              <a:t>=&gt;cloud </a:t>
            </a:r>
            <a:r>
              <a:rPr lang="en-US" altLang="zh-TW" dirty="0" err="1" smtClean="0"/>
              <a:t>storge</a:t>
            </a:r>
            <a:r>
              <a:rPr lang="zh-TW" altLang="en-US" dirty="0" smtClean="0"/>
              <a:t>。</a:t>
            </a:r>
            <a:endParaRPr lang="en-US" altLang="zh-TW" dirty="0" smtClean="0"/>
          </a:p>
          <a:p>
            <a:r>
              <a:rPr lang="en-US" altLang="zh-TW" dirty="0" smtClean="0"/>
              <a:t/>
            </a:r>
            <a:br>
              <a:rPr lang="en-US" altLang="zh-TW" dirty="0" smtClean="0"/>
            </a:br>
            <a:r>
              <a:rPr lang="zh-TW" altLang="en-US" dirty="0" smtClean="0"/>
              <a:t>如此大量的資料該如何收集以及有效的利用。數據孤島化。</a:t>
            </a:r>
            <a:r>
              <a:rPr lang="en-US" altLang="zh-TW" dirty="0" smtClean="0"/>
              <a:t/>
            </a:r>
            <a:br>
              <a:rPr lang="en-US" altLang="zh-TW" dirty="0" smtClean="0"/>
            </a:br>
            <a:r>
              <a:rPr lang="en-US" altLang="zh-TW" dirty="0" smtClean="0"/>
              <a:t/>
            </a:r>
            <a:br>
              <a:rPr lang="en-US" altLang="zh-TW" dirty="0" smtClean="0"/>
            </a:br>
            <a:r>
              <a:rPr lang="en-US" altLang="zh-TW" dirty="0" smtClean="0"/>
              <a:t>-</a:t>
            </a:r>
            <a:r>
              <a:rPr lang="zh-TW" altLang="en-US" dirty="0" smtClean="0"/>
              <a:t> 儲存</a:t>
            </a:r>
            <a:r>
              <a:rPr lang="en-US" altLang="zh-TW" dirty="0" smtClean="0"/>
              <a:t>:</a:t>
            </a:r>
          </a:p>
          <a:p>
            <a:endParaRPr lang="en-US" altLang="zh-TW" dirty="0" smtClean="0"/>
          </a:p>
          <a:p>
            <a:r>
              <a:rPr lang="en-US" altLang="zh-TW" dirty="0" smtClean="0"/>
              <a:t>Local  :</a:t>
            </a:r>
            <a:br>
              <a:rPr lang="en-US" altLang="zh-TW" dirty="0" smtClean="0"/>
            </a:br>
            <a:endParaRPr lang="en-US" altLang="zh-TW" dirty="0" smtClean="0"/>
          </a:p>
          <a:p>
            <a:r>
              <a:rPr lang="en-US" altLang="zh-TW" dirty="0" smtClean="0"/>
              <a:t>Centralized</a:t>
            </a:r>
            <a:r>
              <a:rPr lang="en-US" altLang="zh-TW" baseline="0" dirty="0" smtClean="0"/>
              <a:t> </a:t>
            </a:r>
            <a:r>
              <a:rPr lang="en-US" altLang="zh-TW" dirty="0" smtClean="0"/>
              <a:t>cloud server :</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a:t>
            </a:fld>
            <a:endParaRPr lang="zh-TW" altLang="en-US"/>
          </a:p>
        </p:txBody>
      </p:sp>
    </p:spTree>
    <p:extLst>
      <p:ext uri="{BB962C8B-B14F-4D97-AF65-F5344CB8AC3E}">
        <p14:creationId xmlns:p14="http://schemas.microsoft.com/office/powerpoint/2010/main" val="18891187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43</a:t>
            </a:fld>
            <a:endParaRPr lang="zh-TW" altLang="en-US"/>
          </a:p>
        </p:txBody>
      </p:sp>
    </p:spTree>
    <p:extLst>
      <p:ext uri="{BB962C8B-B14F-4D97-AF65-F5344CB8AC3E}">
        <p14:creationId xmlns:p14="http://schemas.microsoft.com/office/powerpoint/2010/main" val="339503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44</a:t>
            </a:fld>
            <a:endParaRPr lang="zh-TW" altLang="en-US"/>
          </a:p>
        </p:txBody>
      </p:sp>
    </p:spTree>
    <p:extLst>
      <p:ext uri="{BB962C8B-B14F-4D97-AF65-F5344CB8AC3E}">
        <p14:creationId xmlns:p14="http://schemas.microsoft.com/office/powerpoint/2010/main" val="2292432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45</a:t>
            </a:fld>
            <a:endParaRPr lang="zh-TW" altLang="en-US"/>
          </a:p>
        </p:txBody>
      </p:sp>
    </p:spTree>
    <p:extLst>
      <p:ext uri="{BB962C8B-B14F-4D97-AF65-F5344CB8AC3E}">
        <p14:creationId xmlns:p14="http://schemas.microsoft.com/office/powerpoint/2010/main" val="501697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a:t>
            </a:r>
          </a:p>
          <a:p>
            <a:r>
              <a:rPr lang="zh-TW" altLang="en-US" dirty="0" smtClean="0"/>
              <a:t>在這樣的模型與假設下，我們需要確保以下安全性質：</a:t>
            </a:r>
            <a:endParaRPr lang="en-US" altLang="zh-TW" dirty="0" smtClean="0"/>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a:t>
            </a:r>
            <a:r>
              <a:rPr lang="en-US" altLang="zh-TW" dirty="0" smtClean="0"/>
              <a:t>CSP</a:t>
            </a:r>
            <a:r>
              <a:rPr lang="zh-TW" altLang="en-US" dirty="0" smtClean="0"/>
              <a:t>，即使是半可信的，也不能訪問他們沒有權限訪問的數據。</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48</a:t>
            </a:fld>
            <a:endParaRPr lang="zh-TW" altLang="en-US"/>
          </a:p>
        </p:txBody>
      </p:sp>
    </p:spTree>
    <p:extLst>
      <p:ext uri="{BB962C8B-B14F-4D97-AF65-F5344CB8AC3E}">
        <p14:creationId xmlns:p14="http://schemas.microsoft.com/office/powerpoint/2010/main" val="39279691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威脅模型 在我們的威脅模型中，涉及的實體都是誠實但好奇的。</a:t>
            </a:r>
          </a:p>
          <a:p>
            <a:r>
              <a:rPr lang="en-US" altLang="zh-TW" dirty="0" smtClean="0"/>
              <a:t>CSP</a:t>
            </a:r>
            <a:r>
              <a:rPr lang="zh-TW" altLang="en-US" dirty="0" smtClean="0"/>
              <a:t>可能會試圖從重加密密鑰中獲取數據擁有者的敏感信息或對明文檔案</a:t>
            </a:r>
            <a:r>
              <a:rPr lang="en-US" altLang="zh-TW" dirty="0" smtClean="0"/>
              <a:t>f</a:t>
            </a:r>
            <a:r>
              <a:rPr lang="zh-TW" altLang="en-US" dirty="0" smtClean="0"/>
              <a:t>進行推斷。</a:t>
            </a:r>
          </a:p>
          <a:p>
            <a:r>
              <a:rPr lang="en-US" altLang="zh-TW" dirty="0" smtClean="0"/>
              <a:t>DU</a:t>
            </a:r>
            <a:r>
              <a:rPr lang="zh-TW" altLang="en-US" dirty="0" smtClean="0"/>
              <a:t>或</a:t>
            </a:r>
            <a:r>
              <a:rPr lang="en-US" altLang="zh-TW" dirty="0" smtClean="0"/>
              <a:t>DUM</a:t>
            </a:r>
            <a:r>
              <a:rPr lang="zh-TW" altLang="en-US" dirty="0" smtClean="0"/>
              <a:t>可能會試圖從</a:t>
            </a:r>
            <a:r>
              <a:rPr lang="en-US" altLang="zh-TW" dirty="0" smtClean="0"/>
              <a:t>ACS</a:t>
            </a:r>
            <a:r>
              <a:rPr lang="zh-TW" altLang="en-US" dirty="0" smtClean="0"/>
              <a:t>中獲取重加密密鑰，以非法的執行檔案重加密來解密未經授權的明文檔案</a:t>
            </a:r>
            <a:r>
              <a:rPr lang="en-US" altLang="zh-TW" dirty="0" smtClean="0"/>
              <a:t>f</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可能會試圖欺騙</a:t>
            </a:r>
            <a:r>
              <a:rPr lang="en-US" altLang="zh-TW" dirty="0" smtClean="0"/>
              <a:t>CSP</a:t>
            </a:r>
            <a:r>
              <a:rPr lang="zh-TW" altLang="en-US" dirty="0" smtClean="0"/>
              <a:t>為他們重加密檔案</a:t>
            </a:r>
            <a:r>
              <a:rPr lang="en-US" altLang="zh-TW" dirty="0" smtClean="0"/>
              <a:t>f</a:t>
            </a:r>
            <a:r>
              <a:rPr lang="zh-TW" altLang="en-US" dirty="0" smtClean="0"/>
              <a:t>來解密未經授權的明文檔案</a:t>
            </a:r>
            <a:r>
              <a:rPr lang="en-US" altLang="zh-TW" dirty="0" smtClean="0"/>
              <a:t>f</a:t>
            </a:r>
            <a:r>
              <a:rPr lang="zh-TW" altLang="en-US" dirty="0" smtClean="0"/>
              <a:t>。</a:t>
            </a:r>
          </a:p>
          <a:p>
            <a:r>
              <a:rPr lang="zh-TW" altLang="en-US" dirty="0" smtClean="0"/>
              <a:t>前提：</a:t>
            </a:r>
            <a:r>
              <a:rPr lang="en-US" altLang="zh-TW" dirty="0" smtClean="0"/>
              <a:t>CSP</a:t>
            </a:r>
            <a:r>
              <a:rPr lang="zh-TW" altLang="en-US" dirty="0" smtClean="0"/>
              <a:t>與</a:t>
            </a:r>
            <a:r>
              <a:rPr lang="en-US" altLang="zh-TW" dirty="0" smtClean="0"/>
              <a:t>DU</a:t>
            </a:r>
            <a:r>
              <a:rPr lang="zh-TW" altLang="en-US" dirty="0" smtClean="0"/>
              <a:t>或</a:t>
            </a:r>
            <a:r>
              <a:rPr lang="en-US" altLang="zh-TW" dirty="0" smtClean="0"/>
              <a:t>DUM</a:t>
            </a:r>
            <a:r>
              <a:rPr lang="zh-TW" altLang="en-US" dirty="0" smtClean="0"/>
              <a:t>無法互相勾結。</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49</a:t>
            </a:fld>
            <a:endParaRPr lang="zh-TW" altLang="en-US"/>
          </a:p>
        </p:txBody>
      </p:sp>
    </p:spTree>
    <p:extLst>
      <p:ext uri="{BB962C8B-B14F-4D97-AF65-F5344CB8AC3E}">
        <p14:creationId xmlns:p14="http://schemas.microsoft.com/office/powerpoint/2010/main" val="9132453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安全分析</a:t>
            </a:r>
          </a:p>
          <a:p>
            <a:r>
              <a:rPr lang="en-US" altLang="zh-TW" dirty="0" smtClean="0"/>
              <a:t>CSP</a:t>
            </a:r>
            <a:r>
              <a:rPr lang="zh-TW" altLang="en-US" dirty="0" smtClean="0"/>
              <a:t>對數據擁有者的攻擊（𝒜</a:t>
            </a:r>
            <a:r>
              <a:rPr lang="en-US" altLang="zh-TW" dirty="0" smtClean="0"/>
              <a:t>_1</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對數據擁有者的攻擊（𝒜</a:t>
            </a:r>
            <a:r>
              <a:rPr lang="en-US" altLang="zh-TW" dirty="0" smtClean="0"/>
              <a:t>_2</a:t>
            </a:r>
            <a:r>
              <a:rPr lang="zh-TW" altLang="en-US" dirty="0" smtClean="0"/>
              <a:t>）</a:t>
            </a:r>
          </a:p>
          <a:p>
            <a:r>
              <a:rPr lang="en-US" altLang="zh-TW" dirty="0" smtClean="0"/>
              <a:t>DU</a:t>
            </a:r>
            <a:r>
              <a:rPr lang="zh-TW" altLang="en-US" dirty="0" smtClean="0"/>
              <a:t>或</a:t>
            </a:r>
            <a:r>
              <a:rPr lang="en-US" altLang="zh-TW" dirty="0" smtClean="0"/>
              <a:t>DUM</a:t>
            </a:r>
            <a:r>
              <a:rPr lang="zh-TW" altLang="en-US" dirty="0" smtClean="0"/>
              <a:t>對</a:t>
            </a:r>
            <a:r>
              <a:rPr lang="en-US" altLang="zh-TW" dirty="0" smtClean="0"/>
              <a:t>CSP</a:t>
            </a:r>
            <a:r>
              <a:rPr lang="zh-TW" altLang="en-US" dirty="0" smtClean="0"/>
              <a:t>的攻擊（𝒜</a:t>
            </a:r>
            <a:r>
              <a:rPr lang="en-US" altLang="zh-TW" dirty="0" smtClean="0"/>
              <a:t>_3</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50</a:t>
            </a:fld>
            <a:endParaRPr lang="zh-TW" altLang="en-US"/>
          </a:p>
        </p:txBody>
      </p:sp>
    </p:spTree>
    <p:extLst>
      <p:ext uri="{BB962C8B-B14F-4D97-AF65-F5344CB8AC3E}">
        <p14:creationId xmlns:p14="http://schemas.microsoft.com/office/powerpoint/2010/main" val="22677749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濫用權力以獲取額外的信息</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可能嘗試使用重加密密鑰（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）來解密</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 GDO</a:t>
            </a:r>
            <a:r>
              <a:rPr lang="zh-TW" altLang="en-US" sz="1200" b="0" i="0" kern="1200" dirty="0" smtClean="0">
                <a:solidFill>
                  <a:schemeClr val="tx1"/>
                </a:solidFill>
                <a:effectLst/>
                <a:latin typeface="+mn-lt"/>
                <a:ea typeface="+mn-ea"/>
                <a:cs typeface="+mn-cs"/>
              </a:rPr>
              <a:t>的數據（</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Data f</a:t>
            </a:r>
            <a:r>
              <a:rPr lang="zh-TW" altLang="en-US" sz="1200" b="0" i="0" kern="1200" dirty="0" smtClean="0">
                <a:solidFill>
                  <a:schemeClr val="tx1"/>
                </a:solidFill>
                <a:effectLst/>
                <a:latin typeface="+mn-lt"/>
                <a:ea typeface="+mn-ea"/>
                <a:cs typeface="+mn-cs"/>
              </a:rPr>
              <a:t>）。</a:t>
            </a:r>
            <a:endParaRPr lang="en-US" altLang="zh-TW" dirty="0" smtClean="0"/>
          </a:p>
          <a:p>
            <a:endParaRPr lang="en-US" altLang="zh-TW" dirty="0" smtClean="0"/>
          </a:p>
          <a:p>
            <a:r>
              <a:rPr lang="en-US" altLang="zh-TW" dirty="0" smtClean="0"/>
              <a:t>+</a:t>
            </a:r>
            <a:r>
              <a:rPr lang="zh-TW" altLang="en-US" sz="1200" b="0" i="0" kern="1200" dirty="0" smtClean="0">
                <a:solidFill>
                  <a:schemeClr val="tx1"/>
                </a:solidFill>
                <a:effectLst/>
                <a:latin typeface="+mn-lt"/>
                <a:ea typeface="+mn-ea"/>
                <a:cs typeface="+mn-cs"/>
              </a:rPr>
              <a:t>我們的系統設計確保</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僅用於重加密而非解密。因此，</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無法從</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中獲得有利於解密明文的信息。此外，私鑰（</a:t>
            </a:r>
            <a:r>
              <a:rPr lang="en-US" altLang="zh-TW" sz="1200" b="0" i="0" kern="1200" dirty="0" err="1" smtClean="0">
                <a:solidFill>
                  <a:schemeClr val="tx1"/>
                </a:solidFill>
                <a:effectLst/>
                <a:latin typeface="+mn-lt"/>
                <a:ea typeface="+mn-ea"/>
                <a:cs typeface="+mn-cs"/>
              </a:rPr>
              <a:t>sk</a:t>
            </a:r>
            <a:r>
              <a:rPr lang="zh-TW" altLang="en-US" sz="1200" b="0" i="0" kern="1200" dirty="0" smtClean="0">
                <a:solidFill>
                  <a:schemeClr val="tx1"/>
                </a:solidFill>
                <a:effectLst/>
                <a:latin typeface="+mn-lt"/>
                <a:ea typeface="+mn-ea"/>
                <a:cs typeface="+mn-cs"/>
              </a:rPr>
              <a:t>）僅在實體的本地保存，</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無法獲得任何存取權實體的私鑰。基於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的安全性和系統模型的定義，我們的系統在此攻擊下是安全的。</a:t>
            </a:r>
          </a:p>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和第三方的攻擊</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在我們的系統設計中，我們可以看出相較於其他實體，</a:t>
            </a:r>
            <a:r>
              <a:rPr lang="en-US" altLang="zh-TW" dirty="0" smtClean="0"/>
              <a:t>CSP</a:t>
            </a:r>
            <a:r>
              <a:rPr lang="zh-TW" altLang="en-US" dirty="0" smtClean="0"/>
              <a:t>多了可以解密</a:t>
            </a:r>
            <a:r>
              <a:rPr lang="en-US" altLang="zh-TW" dirty="0" err="1" smtClean="0"/>
              <a:t>rk</a:t>
            </a:r>
            <a:r>
              <a:rPr lang="zh-TW" altLang="en-US" dirty="0" smtClean="0"/>
              <a:t>的能力，因此他有可能裡用</a:t>
            </a:r>
            <a:r>
              <a:rPr lang="en-US" altLang="zh-TW" dirty="0" err="1" smtClean="0"/>
              <a:t>rk</a:t>
            </a:r>
            <a:r>
              <a:rPr lang="zh-TW" altLang="en-US" dirty="0" smtClean="0"/>
              <a:t>嘗試解密並得到明文</a:t>
            </a:r>
            <a:r>
              <a:rPr lang="en-US" altLang="zh-TW" dirty="0" smtClean="0"/>
              <a:t>(</a:t>
            </a:r>
            <a:r>
              <a:rPr lang="en-US" altLang="zh-TW" dirty="0" err="1" smtClean="0"/>
              <a:t>IoT</a:t>
            </a:r>
            <a:r>
              <a:rPr lang="en-US" altLang="zh-TW" dirty="0" smtClean="0"/>
              <a:t> Device GDO </a:t>
            </a:r>
            <a:r>
              <a:rPr lang="zh-TW" altLang="en-US" dirty="0" smtClean="0"/>
              <a:t>的 </a:t>
            </a:r>
            <a:r>
              <a:rPr lang="en-US" altLang="zh-TW" dirty="0" err="1" smtClean="0"/>
              <a:t>IoT</a:t>
            </a:r>
            <a:r>
              <a:rPr lang="en-US" altLang="zh-TW" dirty="0" smtClean="0"/>
              <a:t> Data f )</a:t>
            </a:r>
            <a:r>
              <a:rPr lang="zh-TW" altLang="en-US" dirty="0" smtClean="0"/>
              <a:t>。然而由於</a:t>
            </a:r>
            <a:r>
              <a:rPr lang="en-US" altLang="zh-TW" dirty="0" err="1" smtClean="0"/>
              <a:t>rk</a:t>
            </a:r>
            <a:r>
              <a:rPr lang="zh-TW" altLang="en-US" dirty="0" smtClean="0"/>
              <a:t>只能將檔案加密密鑰</a:t>
            </a:r>
            <a:r>
              <a:rPr lang="en-US" altLang="zh-TW" dirty="0" smtClean="0"/>
              <a:t>k</a:t>
            </a:r>
            <a:r>
              <a:rPr lang="zh-TW" altLang="en-US" dirty="0" smtClean="0"/>
              <a:t>重加密為具存取權實體可解密的密文，基於</a:t>
            </a:r>
            <a:r>
              <a:rPr lang="en-US" altLang="zh-TW" dirty="0" smtClean="0"/>
              <a:t>MPRE</a:t>
            </a:r>
            <a:r>
              <a:rPr lang="zh-TW" altLang="en-US" dirty="0" smtClean="0"/>
              <a:t>的安全性，這個過程中並不會進行解密或產生任何可能對於解密明文會具有不可忽視優勢的敏感資訊。又因所有實體的</a:t>
            </a:r>
            <a:r>
              <a:rPr lang="en-US" altLang="zh-TW" dirty="0" err="1" smtClean="0"/>
              <a:t>sk</a:t>
            </a:r>
            <a:r>
              <a:rPr lang="zh-TW" altLang="en-US" dirty="0" smtClean="0"/>
              <a:t>都在本地端被實體妥善保存，</a:t>
            </a:r>
            <a:r>
              <a:rPr lang="en-US" altLang="zh-TW" dirty="0" smtClean="0"/>
              <a:t>CSP</a:t>
            </a:r>
            <a:r>
              <a:rPr lang="zh-TW" altLang="en-US" dirty="0" smtClean="0"/>
              <a:t>並不具有任何具有存取權實體的私鑰</a:t>
            </a:r>
            <a:r>
              <a:rPr lang="en-US" altLang="zh-TW" dirty="0" err="1" smtClean="0"/>
              <a:t>sk</a:t>
            </a:r>
            <a:r>
              <a:rPr lang="zh-TW" altLang="en-US" dirty="0" smtClean="0"/>
              <a:t>。因此我們可以推論持有解密</a:t>
            </a:r>
            <a:r>
              <a:rPr lang="en-US" altLang="zh-TW" dirty="0" err="1" smtClean="0"/>
              <a:t>rk</a:t>
            </a:r>
            <a:r>
              <a:rPr lang="zh-TW" altLang="en-US" dirty="0" smtClean="0"/>
              <a:t>的權限並不會讓</a:t>
            </a:r>
            <a:r>
              <a:rPr lang="en-US" altLang="zh-TW" dirty="0" smtClean="0"/>
              <a:t>CSP</a:t>
            </a:r>
            <a:r>
              <a:rPr lang="zh-TW" altLang="en-US" dirty="0" smtClean="0"/>
              <a:t>有任何的不可忽視優勢來解密並得到明文 </a:t>
            </a:r>
            <a:r>
              <a:rPr lang="en-US" altLang="zh-TW" dirty="0" smtClean="0"/>
              <a:t>f</a:t>
            </a:r>
            <a:r>
              <a:rPr lang="zh-TW" altLang="en-US" dirty="0" smtClean="0"/>
              <a:t>。除非他與其他有存取權的實體共謀，然而在我們的模型定義中</a:t>
            </a:r>
            <a:r>
              <a:rPr lang="en-US" altLang="zh-TW" dirty="0" smtClean="0"/>
              <a:t>CSP</a:t>
            </a:r>
            <a:r>
              <a:rPr lang="zh-TW" altLang="en-US" dirty="0" smtClean="0"/>
              <a:t>並不允許與其他有存取權的實體共謀。因此基於</a:t>
            </a:r>
            <a:r>
              <a:rPr lang="en-US" altLang="zh-TW" dirty="0" smtClean="0"/>
              <a:t>MPRE</a:t>
            </a:r>
            <a:r>
              <a:rPr lang="zh-TW" altLang="en-US" dirty="0" smtClean="0"/>
              <a:t>的安全性以及我們的系統模型定義，我們可以說我們的系統在此攻擊下是安全的。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51</a:t>
            </a:fld>
            <a:endParaRPr lang="zh-TW" altLang="en-US"/>
          </a:p>
        </p:txBody>
      </p:sp>
    </p:spTree>
    <p:extLst>
      <p:ext uri="{BB962C8B-B14F-4D97-AF65-F5344CB8AC3E}">
        <p14:creationId xmlns:p14="http://schemas.microsoft.com/office/powerpoint/2010/main" val="25443608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2.2 -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欺詐</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a:t>
            </a:r>
            <a:r>
              <a:rPr lang="en-US" altLang="zh-TW" baseline="0" dirty="0" smtClean="0"/>
              <a:t>  </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或第三方嘗試欺騙</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以獲得重加密操作。</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缺乏相應的重加密密鑰（</a:t>
            </a:r>
            <a:r>
              <a:rPr lang="en-US" altLang="zh-TW" sz="1200" b="0" i="0" kern="1200" dirty="0" err="1" smtClean="0">
                <a:solidFill>
                  <a:schemeClr val="tx1"/>
                </a:solidFill>
                <a:effectLst/>
                <a:latin typeface="+mn-lt"/>
                <a:ea typeface="+mn-ea"/>
                <a:cs typeface="+mn-cs"/>
              </a:rPr>
              <a:t>rk</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CSP</a:t>
            </a:r>
            <a:r>
              <a:rPr lang="zh-TW" altLang="en-US" sz="1200" b="0" i="0" kern="1200" dirty="0" smtClean="0">
                <a:solidFill>
                  <a:schemeClr val="tx1"/>
                </a:solidFill>
                <a:effectLst/>
                <a:latin typeface="+mn-lt"/>
                <a:ea typeface="+mn-ea"/>
                <a:cs typeface="+mn-cs"/>
              </a:rPr>
              <a:t>無法為欺詐的</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或第三方執行重加密操作。此外，即使獲得重加密的數據，沒有相應的私鑰，他們也無法解密該數據。基於</a:t>
            </a:r>
            <a:r>
              <a:rPr lang="en-US" altLang="zh-TW" sz="1200" b="0" i="0" kern="1200" dirty="0" smtClean="0">
                <a:solidFill>
                  <a:schemeClr val="tx1"/>
                </a:solidFill>
                <a:effectLst/>
                <a:latin typeface="+mn-lt"/>
                <a:ea typeface="+mn-ea"/>
                <a:cs typeface="+mn-cs"/>
              </a:rPr>
              <a:t>MPRE</a:t>
            </a:r>
            <a:r>
              <a:rPr lang="zh-TW" altLang="en-US" sz="1200" b="0" i="0" kern="1200" dirty="0" smtClean="0">
                <a:solidFill>
                  <a:schemeClr val="tx1"/>
                </a:solidFill>
                <a:effectLst/>
                <a:latin typeface="+mn-lt"/>
                <a:ea typeface="+mn-ea"/>
                <a:cs typeface="+mn-cs"/>
              </a:rPr>
              <a:t>的安全性、</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的不可竄改性和可驗證性，我們的系統在此攻擊下是安全的。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DU</a:t>
            </a:r>
            <a:r>
              <a:rPr lang="zh-TW" altLang="en-US" dirty="0" smtClean="0"/>
              <a:t>或第三方透過欺詐</a:t>
            </a:r>
            <a:r>
              <a:rPr lang="en-US" altLang="zh-TW" dirty="0" smtClean="0"/>
              <a:t>CSP</a:t>
            </a:r>
            <a:r>
              <a:rPr lang="zh-TW" altLang="en-US" dirty="0" smtClean="0"/>
              <a:t>的非法存取嘗試：我們的系統中存取權控制依賴於重加密密鑰是否存在於儲存在</a:t>
            </a:r>
            <a:r>
              <a:rPr lang="en-US" altLang="zh-TW" dirty="0" smtClean="0"/>
              <a:t>IPFS</a:t>
            </a:r>
            <a:r>
              <a:rPr lang="zh-TW" altLang="en-US" dirty="0" smtClean="0"/>
              <a:t>中的訪問控制結構（</a:t>
            </a:r>
            <a:r>
              <a:rPr lang="en-US" altLang="zh-TW" dirty="0" smtClean="0"/>
              <a:t>ACS</a:t>
            </a:r>
            <a:r>
              <a:rPr lang="zh-TW" altLang="en-US" dirty="0" smtClean="0"/>
              <a:t>）以及</a:t>
            </a:r>
            <a:r>
              <a:rPr lang="en-US" altLang="zh-TW" dirty="0" smtClean="0"/>
              <a:t>MPRE</a:t>
            </a:r>
            <a:r>
              <a:rPr lang="zh-TW" altLang="en-US" dirty="0" smtClean="0"/>
              <a:t>的安全性。</a:t>
            </a:r>
            <a:r>
              <a:rPr lang="en-US" altLang="zh-TW" dirty="0" smtClean="0"/>
              <a:t>DU</a:t>
            </a:r>
            <a:r>
              <a:rPr lang="zh-TW" altLang="en-US" dirty="0" smtClean="0"/>
              <a:t>或第三方可能使用兩種方式嘗試欺騙</a:t>
            </a:r>
            <a:r>
              <a:rPr lang="en-US" altLang="zh-TW" dirty="0" smtClean="0"/>
              <a:t>CSP</a:t>
            </a:r>
            <a:r>
              <a:rPr lang="zh-TW" altLang="en-US" dirty="0" smtClean="0"/>
              <a:t>。第一種，</a:t>
            </a:r>
            <a:r>
              <a:rPr lang="en-US" altLang="zh-TW" dirty="0" smtClean="0"/>
              <a:t>DU</a:t>
            </a:r>
            <a:r>
              <a:rPr lang="zh-TW" altLang="en-US" dirty="0" smtClean="0"/>
              <a:t>或第三方可能嘗試欺騙</a:t>
            </a:r>
            <a:r>
              <a:rPr lang="en-US" altLang="zh-TW" dirty="0" smtClean="0"/>
              <a:t>CSP</a:t>
            </a:r>
            <a:r>
              <a:rPr lang="zh-TW" altLang="en-US" dirty="0" smtClean="0"/>
              <a:t>以他們的公鑰執行</a:t>
            </a:r>
            <a:r>
              <a:rPr lang="en-US" altLang="zh-TW" dirty="0" smtClean="0"/>
              <a:t>MPRE</a:t>
            </a:r>
            <a:r>
              <a:rPr lang="zh-TW" altLang="en-US" dirty="0" smtClean="0"/>
              <a:t>重加密來為他們重加密檔案加密密鑰</a:t>
            </a:r>
            <a:r>
              <a:rPr lang="en-US" altLang="zh-TW" dirty="0" smtClean="0"/>
              <a:t>k</a:t>
            </a:r>
            <a:r>
              <a:rPr lang="zh-TW" altLang="en-US" dirty="0" smtClean="0"/>
              <a:t>，然而由於相應的</a:t>
            </a:r>
            <a:r>
              <a:rPr lang="en-US" altLang="zh-TW" dirty="0" smtClean="0"/>
              <a:t>ACS</a:t>
            </a:r>
            <a:r>
              <a:rPr lang="zh-TW" altLang="en-US" dirty="0" smtClean="0"/>
              <a:t>中並未包含未經授權的第三方或是</a:t>
            </a:r>
            <a:r>
              <a:rPr lang="en-US" altLang="zh-TW" dirty="0" smtClean="0"/>
              <a:t>DU</a:t>
            </a:r>
            <a:r>
              <a:rPr lang="zh-TW" altLang="en-US" dirty="0" smtClean="0"/>
              <a:t>的重加密密鑰</a:t>
            </a:r>
            <a:r>
              <a:rPr lang="en-US" altLang="zh-TW" dirty="0" err="1" smtClean="0"/>
              <a:t>rk</a:t>
            </a:r>
            <a:r>
              <a:rPr lang="zh-TW" altLang="en-US" dirty="0" smtClean="0"/>
              <a:t>，</a:t>
            </a:r>
            <a:r>
              <a:rPr lang="en-US" altLang="zh-TW" dirty="0" smtClean="0"/>
              <a:t>CSP</a:t>
            </a:r>
            <a:r>
              <a:rPr lang="zh-TW" altLang="en-US" dirty="0" smtClean="0"/>
              <a:t>無法取得重加密密鑰</a:t>
            </a:r>
            <a:r>
              <a:rPr lang="en-US" altLang="zh-TW" dirty="0" err="1" smtClean="0"/>
              <a:t>rk</a:t>
            </a:r>
            <a:r>
              <a:rPr lang="zh-TW" altLang="en-US" dirty="0" smtClean="0"/>
              <a:t>，</a:t>
            </a:r>
            <a:r>
              <a:rPr lang="en-US" altLang="zh-TW" dirty="0" smtClean="0"/>
              <a:t>CSP</a:t>
            </a:r>
            <a:r>
              <a:rPr lang="zh-TW" altLang="en-US" dirty="0" smtClean="0"/>
              <a:t>缺少了</a:t>
            </a:r>
            <a:r>
              <a:rPr lang="en-US" altLang="zh-TW" dirty="0" err="1" smtClean="0"/>
              <a:t>rk</a:t>
            </a:r>
            <a:r>
              <a:rPr lang="zh-TW" altLang="en-US" dirty="0" smtClean="0"/>
              <a:t>就不會也沒有能力為第三方或</a:t>
            </a:r>
            <a:r>
              <a:rPr lang="en-US" altLang="zh-TW" dirty="0" smtClean="0"/>
              <a:t>DU</a:t>
            </a:r>
            <a:r>
              <a:rPr lang="zh-TW" altLang="en-US" dirty="0" smtClean="0"/>
              <a:t>執行</a:t>
            </a:r>
            <a:r>
              <a:rPr lang="en-US" altLang="zh-TW" dirty="0" smtClean="0"/>
              <a:t>MPRE</a:t>
            </a:r>
            <a:r>
              <a:rPr lang="zh-TW" altLang="en-US" dirty="0" smtClean="0"/>
              <a:t>重加密。第二種，嘗試使用擁有存取權的</a:t>
            </a:r>
            <a:r>
              <a:rPr lang="en-US" altLang="zh-TW" dirty="0" smtClean="0"/>
              <a:t>DO</a:t>
            </a:r>
            <a:r>
              <a:rPr lang="zh-TW" altLang="en-US" dirty="0" smtClean="0"/>
              <a:t>或者</a:t>
            </a:r>
            <a:r>
              <a:rPr lang="en-US" altLang="zh-TW" dirty="0" smtClean="0"/>
              <a:t>DU</a:t>
            </a:r>
            <a:r>
              <a:rPr lang="zh-TW" altLang="en-US" dirty="0" smtClean="0"/>
              <a:t>的公鑰及</a:t>
            </a:r>
            <a:r>
              <a:rPr lang="en-US" altLang="zh-TW" dirty="0" smtClean="0"/>
              <a:t>ID</a:t>
            </a:r>
            <a:r>
              <a:rPr lang="zh-TW" altLang="en-US" dirty="0" smtClean="0"/>
              <a:t>欺騙</a:t>
            </a:r>
            <a:r>
              <a:rPr lang="en-US" altLang="zh-TW" dirty="0" smtClean="0"/>
              <a:t>CSP</a:t>
            </a:r>
            <a:r>
              <a:rPr lang="zh-TW" altLang="en-US" dirty="0" smtClean="0"/>
              <a:t>，讓</a:t>
            </a:r>
            <a:r>
              <a:rPr lang="en-US" altLang="zh-TW" dirty="0" smtClean="0"/>
              <a:t>CSP</a:t>
            </a:r>
            <a:r>
              <a:rPr lang="zh-TW" altLang="en-US" dirty="0" smtClean="0"/>
              <a:t>為他們重加密</a:t>
            </a:r>
            <a:r>
              <a:rPr lang="en-US" altLang="zh-TW" dirty="0" smtClean="0"/>
              <a:t>GDO</a:t>
            </a:r>
            <a:r>
              <a:rPr lang="zh-TW" altLang="en-US" dirty="0" smtClean="0"/>
              <a:t>的檔案加密密鑰</a:t>
            </a:r>
            <a:r>
              <a:rPr lang="en-US" altLang="zh-TW" dirty="0" smtClean="0"/>
              <a:t>k</a:t>
            </a:r>
            <a:r>
              <a:rPr lang="zh-TW" altLang="en-US" dirty="0" smtClean="0"/>
              <a:t>，然而他們就算得到重加密的檔案加密密鑰</a:t>
            </a:r>
            <a:r>
              <a:rPr lang="en-US" altLang="zh-TW" dirty="0" smtClean="0"/>
              <a:t>k</a:t>
            </a:r>
            <a:r>
              <a:rPr lang="zh-TW" altLang="en-US" dirty="0" smtClean="0"/>
              <a:t>也無法解密重加密的檔案密鑰，因為他們沒有相應的私鑰。因此基於</a:t>
            </a:r>
            <a:r>
              <a:rPr lang="en-US" altLang="zh-TW" dirty="0" smtClean="0"/>
              <a:t>MPRE</a:t>
            </a:r>
            <a:r>
              <a:rPr lang="zh-TW" altLang="en-US" dirty="0" smtClean="0"/>
              <a:t>的</a:t>
            </a:r>
            <a:r>
              <a:rPr lang="en-US" altLang="zh-TW" dirty="0" smtClean="0"/>
              <a:t>CCA2</a:t>
            </a:r>
            <a:r>
              <a:rPr lang="zh-TW" altLang="en-US" dirty="0" smtClean="0"/>
              <a:t>安全性、</a:t>
            </a:r>
            <a:r>
              <a:rPr lang="en-US" altLang="zh-TW" dirty="0" smtClean="0"/>
              <a:t>IPFS</a:t>
            </a:r>
            <a:r>
              <a:rPr lang="zh-TW" altLang="en-US" dirty="0" smtClean="0"/>
              <a:t>所提供的不可竄改和可驗證性兩個性質保證了我們的系統中儲存在</a:t>
            </a:r>
            <a:r>
              <a:rPr lang="en-US" altLang="zh-TW" dirty="0" smtClean="0"/>
              <a:t>IPFS</a:t>
            </a:r>
            <a:r>
              <a:rPr lang="zh-TW" altLang="en-US" dirty="0" smtClean="0"/>
              <a:t>中的訪問控制結構（</a:t>
            </a:r>
            <a:r>
              <a:rPr lang="en-US" altLang="zh-TW" dirty="0" smtClean="0"/>
              <a:t>ACS</a:t>
            </a:r>
            <a:r>
              <a:rPr lang="zh-TW" altLang="en-US" dirty="0" smtClean="0"/>
              <a:t>）是不可竄改和可驗證的，以及</a:t>
            </a:r>
            <a:r>
              <a:rPr lang="en-US" altLang="zh-TW" dirty="0" smtClean="0"/>
              <a:t>CSP</a:t>
            </a:r>
            <a:r>
              <a:rPr lang="zh-TW" altLang="en-US" dirty="0" smtClean="0"/>
              <a:t>會遵守協議的執行協議，我們可以說我們的系統在此攻擊下是安全的。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52</a:t>
            </a:fld>
            <a:endParaRPr lang="zh-TW" altLang="en-US"/>
          </a:p>
        </p:txBody>
      </p:sp>
    </p:spTree>
    <p:extLst>
      <p:ext uri="{BB962C8B-B14F-4D97-AF65-F5344CB8AC3E}">
        <p14:creationId xmlns:p14="http://schemas.microsoft.com/office/powerpoint/2010/main" val="19237978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攻擊手法</a:t>
            </a:r>
            <a:r>
              <a:rPr lang="en-US" altLang="zh-TW" sz="1200" b="0" i="0" kern="1200" dirty="0" smtClean="0">
                <a:solidFill>
                  <a:schemeClr val="tx1"/>
                </a:solidFill>
                <a:effectLst/>
                <a:latin typeface="+mn-lt"/>
                <a:ea typeface="+mn-ea"/>
                <a:cs typeface="+mn-cs"/>
              </a:rPr>
              <a:t>3.1</a:t>
            </a:r>
            <a:r>
              <a:rPr lang="zh-TW" altLang="en-US" sz="1200" b="0" i="0" kern="1200" baseline="0" dirty="0" smtClean="0">
                <a:solidFill>
                  <a:schemeClr val="tx1"/>
                </a:solidFill>
                <a:effectLst/>
                <a:latin typeface="+mn-lt"/>
                <a:ea typeface="+mn-ea"/>
                <a:cs typeface="+mn-cs"/>
              </a:rPr>
              <a:t> </a:t>
            </a:r>
            <a:r>
              <a:rPr lang="en-US" altLang="zh-TW" sz="1200" b="0" i="0" kern="1200" baseline="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對</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的非法存取嘗試</a:t>
            </a:r>
            <a:r>
              <a:rPr lang="zh-TW" altLang="en-US" dirty="0" smtClean="0"/>
              <a:t>：</a:t>
            </a:r>
            <a:endParaRPr lang="en-US" altLang="zh-TW" dirty="0" smtClean="0"/>
          </a:p>
          <a:p>
            <a:endParaRPr lang="en-US" altLang="zh-TW" dirty="0" smtClean="0"/>
          </a:p>
          <a:p>
            <a:r>
              <a:rPr lang="en-US" altLang="zh-TW" dirty="0" smtClean="0"/>
              <a:t>-  </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企圖存取</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a:t>
            </a:r>
            <a:endParaRPr lang="en-US" altLang="zh-TW" dirty="0" smtClean="0"/>
          </a:p>
          <a:p>
            <a:endParaRPr lang="en-US" altLang="zh-TW" dirty="0" smtClean="0"/>
          </a:p>
          <a:p>
            <a:r>
              <a:rPr lang="en-US" altLang="zh-TW" dirty="0" smtClean="0"/>
              <a:t>+ </a:t>
            </a:r>
            <a:r>
              <a:rPr lang="zh-TW" altLang="en-US" sz="1200" b="0" i="0" kern="1200" dirty="0" smtClean="0">
                <a:solidFill>
                  <a:schemeClr val="tx1"/>
                </a:solidFill>
                <a:effectLst/>
                <a:latin typeface="+mn-lt"/>
                <a:ea typeface="+mn-ea"/>
                <a:cs typeface="+mn-cs"/>
              </a:rPr>
              <a:t>與</a:t>
            </a:r>
            <a:r>
              <a:rPr lang="en-US" altLang="zh-TW" sz="1200" b="0" i="0" kern="1200" dirty="0" smtClean="0">
                <a:solidFill>
                  <a:schemeClr val="tx1"/>
                </a:solidFill>
                <a:effectLst/>
                <a:latin typeface="+mn-lt"/>
                <a:ea typeface="+mn-ea"/>
                <a:cs typeface="+mn-cs"/>
              </a:rPr>
              <a:t>DU</a:t>
            </a:r>
            <a:r>
              <a:rPr lang="zh-TW" altLang="en-US" sz="1200" b="0" i="0" kern="1200" dirty="0" smtClean="0">
                <a:solidFill>
                  <a:schemeClr val="tx1"/>
                </a:solidFill>
                <a:effectLst/>
                <a:latin typeface="+mn-lt"/>
                <a:ea typeface="+mn-ea"/>
                <a:cs typeface="+mn-cs"/>
              </a:rPr>
              <a:t>或第三方的攻擊類似，</a:t>
            </a:r>
            <a:r>
              <a:rPr lang="en-US" altLang="zh-TW" sz="1200" b="0" i="0" kern="1200" dirty="0" smtClean="0">
                <a:solidFill>
                  <a:schemeClr val="tx1"/>
                </a:solidFill>
                <a:effectLst/>
                <a:latin typeface="+mn-lt"/>
                <a:ea typeface="+mn-ea"/>
                <a:cs typeface="+mn-cs"/>
              </a:rPr>
              <a:t>DUM</a:t>
            </a:r>
            <a:r>
              <a:rPr lang="zh-TW" altLang="en-US" sz="1200" b="0" i="0" kern="1200" dirty="0" smtClean="0">
                <a:solidFill>
                  <a:schemeClr val="tx1"/>
                </a:solidFill>
                <a:effectLst/>
                <a:latin typeface="+mn-lt"/>
                <a:ea typeface="+mn-ea"/>
                <a:cs typeface="+mn-cs"/>
              </a:rPr>
              <a:t>無法解密</a:t>
            </a:r>
            <a:r>
              <a:rPr lang="en-US" altLang="zh-TW" sz="1200" b="0" i="0" kern="1200" dirty="0" smtClean="0">
                <a:solidFill>
                  <a:schemeClr val="tx1"/>
                </a:solidFill>
                <a:effectLst/>
                <a:latin typeface="+mn-lt"/>
                <a:ea typeface="+mn-ea"/>
                <a:cs typeface="+mn-cs"/>
              </a:rPr>
              <a:t>ACS</a:t>
            </a:r>
            <a:r>
              <a:rPr lang="zh-TW" altLang="en-US" sz="1200" b="0" i="0" kern="1200" dirty="0" smtClean="0">
                <a:solidFill>
                  <a:schemeClr val="tx1"/>
                </a:solidFill>
                <a:effectLst/>
                <a:latin typeface="+mn-lt"/>
                <a:ea typeface="+mn-ea"/>
                <a:cs typeface="+mn-cs"/>
              </a:rPr>
              <a:t>中的數據。因此，我們的系統在此攻擊下是安全的。</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針對</a:t>
            </a:r>
            <a:r>
              <a:rPr lang="en-US" altLang="zh-TW" dirty="0" smtClean="0"/>
              <a:t>ACS</a:t>
            </a:r>
            <a:r>
              <a:rPr lang="zh-TW" altLang="en-US" dirty="0" smtClean="0"/>
              <a:t>的非法存取嘗試：這個部分與前述</a:t>
            </a:r>
            <a:r>
              <a:rPr lang="en-US" altLang="zh-TW" dirty="0" smtClean="0"/>
              <a:t>DU</a:t>
            </a:r>
            <a:r>
              <a:rPr lang="zh-TW" altLang="en-US" dirty="0" smtClean="0"/>
              <a:t>或第三方是相同的。因此我們可以說我們的系統在此攻擊下是安全的。</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53</a:t>
            </a:fld>
            <a:endParaRPr lang="zh-TW" altLang="en-US"/>
          </a:p>
        </p:txBody>
      </p:sp>
    </p:spTree>
    <p:extLst>
      <p:ext uri="{BB962C8B-B14F-4D97-AF65-F5344CB8AC3E}">
        <p14:creationId xmlns:p14="http://schemas.microsoft.com/office/powerpoint/2010/main" val="31447660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安全性目標達成分析</a:t>
            </a:r>
          </a:p>
          <a:p>
            <a:endParaRPr lang="zh-TW" altLang="en-US" dirty="0" smtClean="0"/>
          </a:p>
          <a:p>
            <a:r>
              <a:rPr lang="zh-TW" altLang="en-US" dirty="0" smtClean="0"/>
              <a:t>數據機密性 </a:t>
            </a:r>
            <a:r>
              <a:rPr lang="en-US" altLang="zh-TW" dirty="0" smtClean="0"/>
              <a:t>(Confidentiality)</a:t>
            </a:r>
            <a:r>
              <a:rPr lang="zh-TW" altLang="en-US" dirty="0" smtClean="0"/>
              <a:t>：只有被授予訪問權限的實體才能訪問特定的數據。根據我們的安全性證明，我們完整證明了沒有訪問權限的實體無法訪問沒有被授權的</a:t>
            </a:r>
            <a:r>
              <a:rPr lang="en-US" altLang="zh-TW" dirty="0" err="1" smtClean="0"/>
              <a:t>IoT</a:t>
            </a:r>
            <a:r>
              <a:rPr lang="en-US" altLang="zh-TW" dirty="0" smtClean="0"/>
              <a:t> Data f</a:t>
            </a:r>
            <a:r>
              <a:rPr lang="zh-TW" altLang="en-US" dirty="0" smtClean="0"/>
              <a:t>。因此我們可以說我們的系統保證了數據機密性。</a:t>
            </a:r>
            <a:endParaRPr lang="en-US" altLang="zh-TW" dirty="0" smtClean="0"/>
          </a:p>
          <a:p>
            <a:endParaRPr lang="zh-TW" altLang="en-US" dirty="0" smtClean="0"/>
          </a:p>
          <a:p>
            <a:r>
              <a:rPr lang="zh-TW" altLang="en-US" dirty="0" smtClean="0"/>
              <a:t>權限完整性 </a:t>
            </a:r>
            <a:r>
              <a:rPr lang="en-US" altLang="zh-TW" dirty="0" smtClean="0"/>
              <a:t>(Permissions Integrity)</a:t>
            </a:r>
            <a:r>
              <a:rPr lang="zh-TW" altLang="en-US" dirty="0" smtClean="0"/>
              <a:t>：任何未經授權的修改權限都應該被系統檢測並拒絕。根據我們的系統架構，修改權限的事件，也就是在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的性質與定義，我們可以確保所有的存取權變更都是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定義只有擁有節點私鑰的實體可以對其中的檔案進行修改與寫入。因此我們可以說我們的系統保證了權限完整性。</a:t>
            </a:r>
            <a:endParaRPr lang="en-US" altLang="zh-TW" dirty="0" smtClean="0"/>
          </a:p>
          <a:p>
            <a:endParaRPr lang="zh-TW" altLang="en-US" dirty="0" smtClean="0"/>
          </a:p>
          <a:p>
            <a:r>
              <a:rPr lang="en-US" altLang="zh-TW" dirty="0" err="1" smtClean="0"/>
              <a:t>IoT</a:t>
            </a:r>
            <a:r>
              <a:rPr lang="zh-TW" altLang="en-US" dirty="0" smtClean="0"/>
              <a:t>數據完整性 </a:t>
            </a:r>
            <a:r>
              <a:rPr lang="en-US" altLang="zh-TW" dirty="0" smtClean="0"/>
              <a:t>(</a:t>
            </a:r>
            <a:r>
              <a:rPr lang="en-US" altLang="zh-TW" dirty="0" err="1" smtClean="0"/>
              <a:t>IoT</a:t>
            </a:r>
            <a:r>
              <a:rPr lang="en-US" altLang="zh-TW" dirty="0" smtClean="0"/>
              <a:t> Data Integrity) : </a:t>
            </a:r>
            <a:r>
              <a:rPr lang="zh-TW" altLang="en-US" dirty="0" smtClean="0"/>
              <a:t>任何未經授權的數據修改都應該被系統檢測並拒絕。根據我們的系統架構，修改或更新數據的事件，也就是在</a:t>
            </a:r>
            <a:r>
              <a:rPr lang="en-US" altLang="zh-TW" dirty="0" smtClean="0"/>
              <a:t>IPFS</a:t>
            </a:r>
            <a:r>
              <a:rPr lang="zh-TW" altLang="en-US" dirty="0" smtClean="0"/>
              <a:t>中修改</a:t>
            </a:r>
            <a:r>
              <a:rPr lang="en-US" altLang="zh-TW" dirty="0" smtClean="0"/>
              <a:t>ACS</a:t>
            </a:r>
            <a:r>
              <a:rPr lang="zh-TW" altLang="en-US" dirty="0" smtClean="0"/>
              <a:t>，而根據</a:t>
            </a:r>
            <a:r>
              <a:rPr lang="en-US" altLang="zh-TW" dirty="0" smtClean="0"/>
              <a:t>IPFS</a:t>
            </a:r>
            <a:r>
              <a:rPr lang="zh-TW" altLang="en-US" dirty="0" smtClean="0"/>
              <a:t>的性質與定義，我們可以確保所有</a:t>
            </a:r>
            <a:r>
              <a:rPr lang="en-US" altLang="zh-TW" dirty="0" err="1" smtClean="0"/>
              <a:t>IoT</a:t>
            </a:r>
            <a:r>
              <a:rPr lang="zh-TW" altLang="en-US" dirty="0" smtClean="0"/>
              <a:t>數據更新與變更都是</a:t>
            </a:r>
            <a:r>
              <a:rPr lang="en-US" altLang="zh-TW" dirty="0" smtClean="0"/>
              <a:t>IPFS</a:t>
            </a:r>
            <a:r>
              <a:rPr lang="zh-TW" altLang="en-US" dirty="0" smtClean="0"/>
              <a:t>節點所有者，也就是實體本身執行的，並且根據</a:t>
            </a:r>
            <a:r>
              <a:rPr lang="en-US" altLang="zh-TW" dirty="0" smtClean="0"/>
              <a:t>IPNS</a:t>
            </a:r>
            <a:r>
              <a:rPr lang="zh-TW" altLang="en-US" dirty="0" smtClean="0"/>
              <a:t>定義只有擁有節點私鑰的實體可以對其中的檔案進行修改與寫入。因此我們可以說我們的系統保證了</a:t>
            </a:r>
            <a:r>
              <a:rPr lang="en-US" altLang="zh-TW" dirty="0" err="1" smtClean="0"/>
              <a:t>IoT</a:t>
            </a:r>
            <a:r>
              <a:rPr lang="zh-TW" altLang="en-US" dirty="0" smtClean="0"/>
              <a:t>數據完整性。</a:t>
            </a:r>
            <a:endParaRPr lang="en-US" altLang="zh-TW" dirty="0" smtClean="0"/>
          </a:p>
          <a:p>
            <a:endParaRPr lang="zh-TW" altLang="en-US" dirty="0" smtClean="0"/>
          </a:p>
          <a:p>
            <a:r>
              <a:rPr lang="zh-TW" altLang="en-US" dirty="0" smtClean="0"/>
              <a:t>身分認證 </a:t>
            </a:r>
            <a:r>
              <a:rPr lang="en-US" altLang="zh-TW" dirty="0" smtClean="0"/>
              <a:t>(Authentication)</a:t>
            </a:r>
            <a:r>
              <a:rPr lang="zh-TW" altLang="en-US" dirty="0" smtClean="0"/>
              <a:t>：實體間需驗證識別身分。由於</a:t>
            </a:r>
            <a:r>
              <a:rPr lang="en-US" altLang="zh-TW" dirty="0" smtClean="0"/>
              <a:t>IPNS</a:t>
            </a:r>
            <a:r>
              <a:rPr lang="zh-TW" altLang="en-US" dirty="0" smtClean="0"/>
              <a:t>與</a:t>
            </a:r>
            <a:r>
              <a:rPr lang="en-US" altLang="zh-TW" dirty="0" smtClean="0"/>
              <a:t>IOTA Tangle</a:t>
            </a:r>
            <a:r>
              <a:rPr lang="zh-TW" altLang="en-US" dirty="0" smtClean="0"/>
              <a:t>都是帶有身分驗證屬性的，因此我們可以確定，在所有的實體間都是經過身分驗證的。因此我們可以說我們的系統保證了身分認證。</a:t>
            </a:r>
            <a:endParaRPr lang="en-US" altLang="zh-TW" dirty="0" smtClean="0"/>
          </a:p>
          <a:p>
            <a:endParaRPr lang="zh-TW" altLang="en-US" dirty="0" smtClean="0"/>
          </a:p>
          <a:p>
            <a:r>
              <a:rPr lang="zh-TW" altLang="en-US" dirty="0" smtClean="0"/>
              <a:t>不可否認性 </a:t>
            </a:r>
            <a:r>
              <a:rPr lang="en-US" altLang="zh-TW" dirty="0" smtClean="0"/>
              <a:t>(Non-Reputation)</a:t>
            </a:r>
            <a:r>
              <a:rPr lang="zh-TW" altLang="en-US" dirty="0" smtClean="0"/>
              <a:t>：對於任何存取權與數據更新與修改必須有紀錄並且是可以被驗證的。我們的系統中任何存取權或數據的更新與修改，都是透過修改在</a:t>
            </a:r>
            <a:r>
              <a:rPr lang="en-US" altLang="zh-TW" dirty="0" smtClean="0"/>
              <a:t>IPFS</a:t>
            </a:r>
            <a:r>
              <a:rPr lang="zh-TW" altLang="en-US" dirty="0" smtClean="0"/>
              <a:t>中儲存的</a:t>
            </a:r>
            <a:r>
              <a:rPr lang="en-US" altLang="zh-TW" dirty="0" smtClean="0"/>
              <a:t>ACS</a:t>
            </a:r>
            <a:r>
              <a:rPr lang="zh-TW" altLang="en-US" dirty="0" smtClean="0"/>
              <a:t>所完成，而又因為我們使用了</a:t>
            </a:r>
            <a:r>
              <a:rPr lang="en-US" altLang="zh-TW" dirty="0" smtClean="0"/>
              <a:t>IPNS</a:t>
            </a:r>
            <a:r>
              <a:rPr lang="zh-TW" altLang="en-US" dirty="0" smtClean="0"/>
              <a:t>，他的定義與性質保證了其儲存的任何資料都是可溯源的並且可驗證的，由此我們可以確保所有我們在</a:t>
            </a:r>
            <a:r>
              <a:rPr lang="en-US" altLang="zh-TW" dirty="0" smtClean="0"/>
              <a:t>ACS</a:t>
            </a:r>
            <a:r>
              <a:rPr lang="zh-TW" altLang="en-US" dirty="0" smtClean="0"/>
              <a:t>中所做的存取權與數據更新與修改都是有紀錄且可驗證的。因此我們可以說我們的系統保證了不可否認性。</a:t>
            </a: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54</a:t>
            </a:fld>
            <a:endParaRPr lang="zh-TW" altLang="en-US"/>
          </a:p>
        </p:txBody>
      </p:sp>
    </p:spTree>
    <p:extLst>
      <p:ext uri="{BB962C8B-B14F-4D97-AF65-F5344CB8AC3E}">
        <p14:creationId xmlns:p14="http://schemas.microsoft.com/office/powerpoint/2010/main" val="229803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中心化</a:t>
            </a:r>
            <a:r>
              <a:rPr lang="en-US" altLang="zh-TW" dirty="0" smtClean="0"/>
              <a:t>server</a:t>
            </a:r>
            <a:r>
              <a:rPr lang="zh-TW" altLang="en-US" dirty="0" smtClean="0"/>
              <a:t>不具備保密性且無法去信任化。</a:t>
            </a:r>
            <a:r>
              <a:rPr lang="en-US" altLang="zh-TW" dirty="0" smtClean="0"/>
              <a:t/>
            </a:r>
            <a:br>
              <a:rPr lang="en-US" altLang="zh-TW" dirty="0" smtClean="0"/>
            </a:br>
            <a:r>
              <a:rPr lang="en-US" altLang="zh-TW" dirty="0" smtClean="0"/>
              <a:t/>
            </a:r>
            <a:br>
              <a:rPr lang="en-US" altLang="zh-TW" dirty="0" smtClean="0"/>
            </a:br>
            <a:r>
              <a:rPr lang="en-US" altLang="zh-TW" dirty="0" smtClean="0"/>
              <a:t>-</a:t>
            </a:r>
            <a:r>
              <a:rPr lang="zh-TW" altLang="en-US" dirty="0" smtClean="0"/>
              <a:t> 數據收集渠道</a:t>
            </a:r>
            <a:r>
              <a:rPr lang="en-US" altLang="zh-TW" dirty="0" smtClean="0"/>
              <a:t>:</a:t>
            </a:r>
          </a:p>
          <a:p>
            <a:r>
              <a:rPr lang="en-US" altLang="zh-TW" dirty="0" smtClean="0"/>
              <a:t>	-</a:t>
            </a:r>
            <a:r>
              <a:rPr lang="en-US" altLang="zh-TW" baseline="0" dirty="0" smtClean="0"/>
              <a:t> </a:t>
            </a:r>
            <a:r>
              <a:rPr lang="zh-TW" altLang="en-US" baseline="0" dirty="0" smtClean="0"/>
              <a:t>主動蒐集</a:t>
            </a:r>
            <a:endParaRPr lang="en-US" altLang="zh-TW" dirty="0" smtClean="0"/>
          </a:p>
          <a:p>
            <a:r>
              <a:rPr lang="en-US" altLang="zh-TW" dirty="0" smtClean="0"/>
              <a:t>	-</a:t>
            </a:r>
            <a:r>
              <a:rPr lang="zh-TW" altLang="en-US" dirty="0" smtClean="0"/>
              <a:t> 購買</a:t>
            </a:r>
            <a:r>
              <a:rPr lang="en-US" altLang="zh-TW" dirty="0" smtClean="0"/>
              <a:t>/</a:t>
            </a:r>
            <a:r>
              <a:rPr lang="zh-TW" altLang="en-US" dirty="0" smtClean="0"/>
              <a:t>請求 </a:t>
            </a:r>
            <a:r>
              <a:rPr lang="en-US" altLang="zh-TW" dirty="0" smtClean="0"/>
              <a:t>=&gt;</a:t>
            </a:r>
            <a:r>
              <a:rPr lang="zh-TW" altLang="en-US" dirty="0" smtClean="0"/>
              <a:t> 搜尋 </a:t>
            </a:r>
            <a:r>
              <a:rPr lang="en-US" altLang="zh-TW" dirty="0" smtClean="0"/>
              <a:t>=&gt;</a:t>
            </a:r>
            <a:r>
              <a:rPr lang="zh-TW" altLang="en-US" dirty="0" smtClean="0"/>
              <a:t> </a:t>
            </a:r>
            <a:r>
              <a:rPr lang="en-US" altLang="zh-TW" dirty="0" smtClean="0"/>
              <a:t>cloud storage =&gt;</a:t>
            </a:r>
            <a:r>
              <a:rPr lang="zh-TW" altLang="en-US" dirty="0" smtClean="0"/>
              <a:t> 管理</a:t>
            </a:r>
            <a:r>
              <a:rPr lang="en-US" altLang="zh-TW" dirty="0" smtClean="0"/>
              <a:t>(AC)</a:t>
            </a:r>
            <a:r>
              <a:rPr lang="zh-TW" altLang="en-US" dirty="0" smtClean="0"/>
              <a:t> </a:t>
            </a:r>
            <a:r>
              <a:rPr lang="en-US" altLang="zh-TW" dirty="0" smtClean="0"/>
              <a:t>=&gt;</a:t>
            </a:r>
            <a:r>
              <a:rPr lang="zh-TW" altLang="en-US" dirty="0" smtClean="0"/>
              <a:t> 去中心化去信任化管理</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a:t>
            </a:fld>
            <a:endParaRPr lang="zh-TW" altLang="en-US"/>
          </a:p>
        </p:txBody>
      </p:sp>
    </p:spTree>
    <p:extLst>
      <p:ext uri="{BB962C8B-B14F-4D97-AF65-F5344CB8AC3E}">
        <p14:creationId xmlns:p14="http://schemas.microsoft.com/office/powerpoint/2010/main" val="38658550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56</a:t>
            </a:fld>
            <a:endParaRPr lang="zh-TW" altLang="en-US"/>
          </a:p>
        </p:txBody>
      </p:sp>
    </p:spTree>
    <p:extLst>
      <p:ext uri="{BB962C8B-B14F-4D97-AF65-F5344CB8AC3E}">
        <p14:creationId xmlns:p14="http://schemas.microsoft.com/office/powerpoint/2010/main" val="1659867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59</a:t>
            </a:fld>
            <a:endParaRPr lang="zh-TW" altLang="en-US"/>
          </a:p>
        </p:txBody>
      </p:sp>
    </p:spTree>
    <p:extLst>
      <p:ext uri="{BB962C8B-B14F-4D97-AF65-F5344CB8AC3E}">
        <p14:creationId xmlns:p14="http://schemas.microsoft.com/office/powerpoint/2010/main" val="3025143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62</a:t>
            </a:fld>
            <a:endParaRPr lang="zh-TW" altLang="en-US"/>
          </a:p>
        </p:txBody>
      </p:sp>
    </p:spTree>
    <p:extLst>
      <p:ext uri="{BB962C8B-B14F-4D97-AF65-F5344CB8AC3E}">
        <p14:creationId xmlns:p14="http://schemas.microsoft.com/office/powerpoint/2010/main" val="21057967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等人提出了一個基於</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智能合約和</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的數據交易平台。他們主要關注用戶之間的數據交易，使用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作為數據傳輸的媒介。他們的方法要求</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數據在本地存儲，只有在啟動交易時才上傳到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。這與我們的系統有很大不同，我們的系統將所有</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數據一次性上傳到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，消除了保留所有數據在本地的需求。這大大減輕了數據所有者的本地存儲和備份負擔，並促進了多終端數據同步。</a:t>
            </a: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等人的系統還缺乏明確的信任中介的激勵機制，也沒有提供詳細的使用</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模型配對數據買家和數據提供者的機制，這可能給信任中介帶來高計算負擔。</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相反，我們的系統使用基於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的搜索方法，使數據用戶能夠高效地定位所需的數據。我們的方法允許系統以低計算成本產生有效的搜索結果，從而防止數據孤立，最大限度地利用和價值化</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a:t>
            </a:r>
            <a:endParaRPr lang="en-US" altLang="zh-TW" sz="1200" b="0" i="0" kern="1200" dirty="0" smtClean="0">
              <a:solidFill>
                <a:schemeClr val="tx1"/>
              </a:solidFill>
              <a:effectLst/>
              <a:latin typeface="+mn-lt"/>
              <a:ea typeface="+mn-ea"/>
              <a:cs typeface="+mn-cs"/>
            </a:endParaRPr>
          </a:p>
          <a:p>
            <a:pPr marL="171450" indent="-171450">
              <a:buFontTx/>
              <a:buChar char="-"/>
            </a:pPr>
            <a:endParaRPr lang="en-US" altLang="zh-TW" sz="1200" b="0" i="0" kern="1200" dirty="0" smtClean="0">
              <a:solidFill>
                <a:schemeClr val="tx1"/>
              </a:solidFill>
              <a:effectLst/>
              <a:latin typeface="+mn-lt"/>
              <a:ea typeface="+mn-ea"/>
              <a:cs typeface="+mn-cs"/>
            </a:endParaRPr>
          </a:p>
          <a:p>
            <a:pPr marL="171450" indent="-171450">
              <a:buFontTx/>
              <a:buChar char="-"/>
            </a:pPr>
            <a:r>
              <a:rPr lang="en-US" altLang="zh-TW" sz="1200" b="0" i="0" kern="1200" dirty="0" smtClean="0">
                <a:solidFill>
                  <a:schemeClr val="tx1"/>
                </a:solidFill>
                <a:effectLst/>
                <a:latin typeface="+mn-lt"/>
                <a:ea typeface="+mn-ea"/>
                <a:cs typeface="+mn-cs"/>
              </a:rPr>
              <a:t> Zheng</a:t>
            </a:r>
            <a:r>
              <a:rPr lang="zh-TW" altLang="en-US" sz="1200" b="0" i="0" kern="1200" dirty="0" smtClean="0">
                <a:solidFill>
                  <a:schemeClr val="tx1"/>
                </a:solidFill>
                <a:effectLst/>
                <a:latin typeface="+mn-lt"/>
                <a:ea typeface="+mn-ea"/>
                <a:cs typeface="+mn-cs"/>
              </a:rPr>
              <a:t>等人的系統也利用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進行工業物聯網數據管理。他們在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中存儲加密元數據，並使用內容標識符（</a:t>
            </a:r>
            <a:r>
              <a:rPr lang="en-US" altLang="zh-TW" sz="1200" b="0" i="0" kern="1200" dirty="0" smtClean="0">
                <a:solidFill>
                  <a:schemeClr val="tx1"/>
                </a:solidFill>
                <a:effectLst/>
                <a:latin typeface="+mn-lt"/>
                <a:ea typeface="+mn-ea"/>
                <a:cs typeface="+mn-cs"/>
              </a:rPr>
              <a:t>CIDs</a:t>
            </a:r>
            <a:r>
              <a:rPr lang="zh-TW" altLang="en-US" sz="1200" b="0" i="0" kern="1200" dirty="0" smtClean="0">
                <a:solidFill>
                  <a:schemeClr val="tx1"/>
                </a:solidFill>
                <a:effectLst/>
                <a:latin typeface="+mn-lt"/>
                <a:ea typeface="+mn-ea"/>
                <a:cs typeface="+mn-cs"/>
              </a:rPr>
              <a:t>）定位文件。然而，他們的數據搜索方法依賴於在</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上進行交易搜索，這個機制存在一些限制。例如，他們的搜索方法需要知道相應的交易</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或訂閱節點以被動獲取後續數據。這些方法可能無法快速有效地定位所需的數據，並存在數據孤立的風險。此外，</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定期清除零美元交易，這個過程稱為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快照</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，可能導致以前的數據無法搜索，從而導致數據搜索的不穩定性和不確定性。</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相比之下，我們的系統實現了基於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的搜索機制，允許數據用戶主動定位所需的數據。所有由數據所有者上傳的數據在我們的系統中也可以搜索和找到，確保沒有數據會在定期清除時丟失。</a:t>
            </a:r>
            <a:endParaRPr lang="en-US" altLang="zh-TW" sz="1200" b="0" i="0" kern="1200" dirty="0" smtClean="0">
              <a:solidFill>
                <a:schemeClr val="tx1"/>
              </a:solidFill>
              <a:effectLst/>
              <a:latin typeface="+mn-lt"/>
              <a:ea typeface="+mn-ea"/>
              <a:cs typeface="+mn-cs"/>
            </a:endParaRPr>
          </a:p>
          <a:p>
            <a:pPr marL="0" indent="0">
              <a:buFontTx/>
              <a:buNone/>
            </a:pPr>
            <a:r>
              <a:rPr lang="zh-TW" altLang="en-US" sz="1200" b="0" i="0" kern="1200" dirty="0" smtClean="0">
                <a:solidFill>
                  <a:schemeClr val="tx1"/>
                </a:solidFill>
                <a:effectLst/>
                <a:latin typeface="+mn-lt"/>
                <a:ea typeface="+mn-ea"/>
                <a:cs typeface="+mn-cs"/>
              </a:rPr>
              <a:t>通過與其他研究的比較，我們可以看到我們的系統在去中心化、靈活性和以用戶為中心的解決方案方面取得了更好的成果。我們的方法確保了更強大的數據管理和共享，更加注重用戶隱私，並簡化了重新加密過程。這是相對於現有系統的明顯進步，使我們的系統更適合應對現代物聯網環境的複雜性。</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提供了一個使用</a:t>
            </a:r>
            <a:r>
              <a:rPr lang="en-US" altLang="zh-TW" sz="1200" b="0" i="0" kern="1200" dirty="0" smtClean="0">
                <a:solidFill>
                  <a:schemeClr val="tx1"/>
                </a:solidFill>
                <a:effectLst/>
                <a:latin typeface="+mn-lt"/>
                <a:ea typeface="+mn-ea"/>
                <a:cs typeface="+mn-cs"/>
              </a:rPr>
              <a:t>Proxy Re-Encryption (PRE)</a:t>
            </a:r>
            <a:r>
              <a:rPr lang="zh-TW" altLang="en-US" sz="1200" b="0" i="0" kern="1200" dirty="0" smtClean="0">
                <a:solidFill>
                  <a:schemeClr val="tx1"/>
                </a:solidFill>
                <a:effectLst/>
                <a:latin typeface="+mn-lt"/>
                <a:ea typeface="+mn-ea"/>
                <a:cs typeface="+mn-cs"/>
              </a:rPr>
              <a:t>方案的群組訪問控制的實際實現。雖然</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的系統展示了</a:t>
            </a:r>
            <a:r>
              <a:rPr lang="en-US" altLang="zh-TW" sz="1200" b="0" i="0" kern="1200" dirty="0" smtClean="0">
                <a:solidFill>
                  <a:schemeClr val="tx1"/>
                </a:solidFill>
                <a:effectLst/>
                <a:latin typeface="+mn-lt"/>
                <a:ea typeface="+mn-ea"/>
                <a:cs typeface="+mn-cs"/>
              </a:rPr>
              <a:t>PRE</a:t>
            </a:r>
            <a:r>
              <a:rPr lang="zh-TW" altLang="en-US" sz="1200" b="0" i="0" kern="1200" dirty="0" smtClean="0">
                <a:solidFill>
                  <a:schemeClr val="tx1"/>
                </a:solidFill>
                <a:effectLst/>
                <a:latin typeface="+mn-lt"/>
                <a:ea typeface="+mn-ea"/>
                <a:cs typeface="+mn-cs"/>
              </a:rPr>
              <a:t>方案在實際情境中的優點，但它存在一些挑戰，而我們的系統旨在解決這些挑戰。具體而言，</a:t>
            </a:r>
            <a:r>
              <a:rPr lang="en-US" altLang="zh-TW" sz="1200" b="0" i="0" kern="1200" dirty="0" err="1" smtClean="0">
                <a:solidFill>
                  <a:schemeClr val="tx1"/>
                </a:solidFill>
                <a:effectLst/>
                <a:latin typeface="+mn-lt"/>
                <a:ea typeface="+mn-ea"/>
                <a:cs typeface="+mn-cs"/>
              </a:rPr>
              <a:t>IronCore</a:t>
            </a:r>
            <a:r>
              <a:rPr lang="en-US" altLang="zh-TW" sz="1200" b="0" i="0" kern="1200" dirty="0" smtClean="0">
                <a:solidFill>
                  <a:schemeClr val="tx1"/>
                </a:solidFill>
                <a:effectLst/>
                <a:latin typeface="+mn-lt"/>
                <a:ea typeface="+mn-ea"/>
                <a:cs typeface="+mn-cs"/>
              </a:rPr>
              <a:t> Labs</a:t>
            </a:r>
            <a:r>
              <a:rPr lang="zh-TW" altLang="en-US" sz="1200" b="0" i="0" kern="1200" dirty="0" smtClean="0">
                <a:solidFill>
                  <a:schemeClr val="tx1"/>
                </a:solidFill>
                <a:effectLst/>
                <a:latin typeface="+mn-lt"/>
                <a:ea typeface="+mn-ea"/>
                <a:cs typeface="+mn-cs"/>
              </a:rPr>
              <a:t>的系統是集中化的，存在單點故障的風險。它也可能存在隱私漏洞，因為中央伺服器有解密所有數據的能力。相比之下，我們的系統是去中心化的，消除了這些潛在的安全和隱私問題。我們的架構確保沒有單點故障，並通過去中心化的控制增強用戶隱私。</a:t>
            </a:r>
            <a:endParaRPr lang="en-US" altLang="zh-TW" sz="1200" b="0" i="0" kern="1200" dirty="0" smtClean="0">
              <a:solidFill>
                <a:schemeClr val="tx1"/>
              </a:solidFill>
              <a:effectLst/>
              <a:latin typeface="+mn-lt"/>
              <a:ea typeface="+mn-ea"/>
              <a:cs typeface="+mn-cs"/>
            </a:endParaRPr>
          </a:p>
          <a:p>
            <a:pPr marL="0" indent="0">
              <a:buFontTx/>
              <a:buNone/>
            </a:pP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63</a:t>
            </a:fld>
            <a:endParaRPr lang="zh-TW" altLang="en-US"/>
          </a:p>
        </p:txBody>
      </p:sp>
    </p:spTree>
    <p:extLst>
      <p:ext uri="{BB962C8B-B14F-4D97-AF65-F5344CB8AC3E}">
        <p14:creationId xmlns:p14="http://schemas.microsoft.com/office/powerpoint/2010/main" val="34717018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等人提出了一個基於</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智能合約和</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的數據交易平台。他們主要關注用戶之間的數據交易，使用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作為數據傳輸的媒介。他們的方法要求</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數據在本地存儲，只有在啟動交易時才上傳到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。這與我們的系統有很大不同，我們的系統將所有</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數據一次性上傳到</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，消除了保留所有數據在本地的需求。這大大減輕了數據所有者的本地存儲和備份負擔，並促進了多終端數據同步。</a:t>
            </a:r>
            <a:r>
              <a:rPr lang="en-US" altLang="zh-TW" sz="1200" b="0" i="0" kern="1200" dirty="0" err="1" smtClean="0">
                <a:solidFill>
                  <a:schemeClr val="tx1"/>
                </a:solidFill>
                <a:effectLst/>
                <a:latin typeface="+mn-lt"/>
                <a:ea typeface="+mn-ea"/>
                <a:cs typeface="+mn-cs"/>
              </a:rPr>
              <a:t>Farahani</a:t>
            </a:r>
            <a:r>
              <a:rPr lang="zh-TW" altLang="en-US" sz="1200" b="0" i="0" kern="1200" dirty="0" smtClean="0">
                <a:solidFill>
                  <a:schemeClr val="tx1"/>
                </a:solidFill>
                <a:effectLst/>
                <a:latin typeface="+mn-lt"/>
                <a:ea typeface="+mn-ea"/>
                <a:cs typeface="+mn-cs"/>
              </a:rPr>
              <a:t>等人的系統還缺乏明確的信任中介的激勵機制，也沒有提供詳細的使用</a:t>
            </a:r>
            <a:r>
              <a:rPr lang="en-US" altLang="zh-TW" sz="1200" b="0" i="0" kern="1200" dirty="0" smtClean="0">
                <a:solidFill>
                  <a:schemeClr val="tx1"/>
                </a:solidFill>
                <a:effectLst/>
                <a:latin typeface="+mn-lt"/>
                <a:ea typeface="+mn-ea"/>
                <a:cs typeface="+mn-cs"/>
              </a:rPr>
              <a:t>AI</a:t>
            </a:r>
            <a:r>
              <a:rPr lang="zh-TW" altLang="en-US" sz="1200" b="0" i="0" kern="1200" dirty="0" smtClean="0">
                <a:solidFill>
                  <a:schemeClr val="tx1"/>
                </a:solidFill>
                <a:effectLst/>
                <a:latin typeface="+mn-lt"/>
                <a:ea typeface="+mn-ea"/>
                <a:cs typeface="+mn-cs"/>
              </a:rPr>
              <a:t>模型配對數據買家和數據提供者的機制，這可能給信任中介帶來高計算負擔。</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相反，我們的系統使用基於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的搜索方法，使數據用戶能夠高效地定位所需的數據。我們的方法允許系統以低計算成本產生有效的搜索結果，從而防止數據孤立，最大限度地利用和價值化</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數據。</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64</a:t>
            </a:fld>
            <a:endParaRPr lang="zh-TW" altLang="en-US"/>
          </a:p>
        </p:txBody>
      </p:sp>
    </p:spTree>
    <p:extLst>
      <p:ext uri="{BB962C8B-B14F-4D97-AF65-F5344CB8AC3E}">
        <p14:creationId xmlns:p14="http://schemas.microsoft.com/office/powerpoint/2010/main" val="34139750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hashtag-based</a:t>
            </a:r>
            <a:r>
              <a:rPr lang="en-US" altLang="zh-TW" sz="1200" b="0" i="0" kern="1200" baseline="0" dirty="0" smtClean="0">
                <a:solidFill>
                  <a:schemeClr val="tx1"/>
                </a:solidFill>
                <a:effectLst/>
                <a:latin typeface="+mn-lt"/>
                <a:ea typeface="+mn-ea"/>
                <a:cs typeface="+mn-cs"/>
              </a:rPr>
              <a:t> searching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baseline="0" dirty="0" smtClean="0">
                <a:solidFill>
                  <a:schemeClr val="tx1"/>
                </a:solidFill>
                <a:effectLst/>
                <a:latin typeface="+mn-lt"/>
                <a:ea typeface="+mn-ea"/>
                <a:cs typeface="+mn-cs"/>
              </a:rPr>
              <a:t>- IPFS storage &amp; </a:t>
            </a:r>
            <a:r>
              <a:rPr lang="en-US" altLang="zh-TW" sz="1200" b="0" i="0" kern="1200" dirty="0" smtClean="0">
                <a:solidFill>
                  <a:schemeClr val="tx1"/>
                </a:solidFill>
                <a:effectLst/>
                <a:latin typeface="+mn-lt"/>
                <a:ea typeface="+mn-ea"/>
                <a:cs typeface="+mn-cs"/>
              </a:rPr>
              <a:t>hashtag-based</a:t>
            </a:r>
            <a:r>
              <a:rPr lang="en-US" altLang="zh-TW" sz="1200" b="0" i="0" kern="1200" baseline="0" dirty="0" smtClean="0">
                <a:solidFill>
                  <a:schemeClr val="tx1"/>
                </a:solidFill>
                <a:effectLst/>
                <a:latin typeface="+mn-lt"/>
                <a:ea typeface="+mn-ea"/>
                <a:cs typeface="+mn-cs"/>
              </a:rPr>
              <a:t> searching</a:t>
            </a:r>
          </a:p>
          <a:p>
            <a:pPr marL="0" indent="0">
              <a:buFontTx/>
              <a:buNone/>
            </a:pPr>
            <a:r>
              <a:rPr lang="en-US" altLang="zh-TW" dirty="0" smtClean="0"/>
              <a:t>- PRE &amp; MPRE</a:t>
            </a:r>
          </a:p>
          <a:p>
            <a:pPr marL="0" indent="0">
              <a:buFontTx/>
              <a:buNone/>
            </a:pPr>
            <a:r>
              <a:rPr lang="en-US" altLang="zh-TW" dirty="0" smtClean="0"/>
              <a:t>-</a:t>
            </a:r>
            <a:r>
              <a:rPr lang="en-US" altLang="zh-TW" baseline="0" dirty="0" smtClean="0"/>
              <a:t> I</a:t>
            </a:r>
            <a:r>
              <a:rPr lang="en-US" altLang="zh-TW" dirty="0" smtClean="0"/>
              <a:t>PNS</a:t>
            </a:r>
            <a:br>
              <a:rPr lang="en-US" altLang="zh-TW" dirty="0" smtClean="0"/>
            </a:br>
            <a:r>
              <a:rPr lang="en-US" altLang="zh-TW" dirty="0" smtClean="0"/>
              <a:t>- KEM/DEM</a:t>
            </a:r>
            <a:endParaRPr lang="en-US" altLang="zh-TW" sz="1200" b="0" i="0" kern="1200" dirty="0" smtClean="0">
              <a:solidFill>
                <a:schemeClr val="tx1"/>
              </a:solidFill>
              <a:effectLst/>
              <a:latin typeface="+mn-lt"/>
              <a:ea typeface="+mn-ea"/>
              <a:cs typeface="+mn-cs"/>
            </a:endParaRPr>
          </a:p>
          <a:p>
            <a:pPr marL="0" indent="0">
              <a:buFontTx/>
              <a:buNone/>
            </a:pP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Zheng</a:t>
            </a:r>
            <a:r>
              <a:rPr lang="zh-TW" altLang="en-US" sz="1200" b="0" i="0" kern="1200" dirty="0" smtClean="0">
                <a:solidFill>
                  <a:schemeClr val="tx1"/>
                </a:solidFill>
                <a:effectLst/>
                <a:latin typeface="+mn-lt"/>
                <a:ea typeface="+mn-ea"/>
                <a:cs typeface="+mn-cs"/>
              </a:rPr>
              <a:t>等人的系統也利用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進行工業物聯網數據管理。他們在</a:t>
            </a:r>
            <a:r>
              <a:rPr lang="en-US" altLang="zh-TW" sz="1200" b="0" i="0" kern="1200" dirty="0" smtClean="0">
                <a:solidFill>
                  <a:schemeClr val="tx1"/>
                </a:solidFill>
                <a:effectLst/>
                <a:latin typeface="+mn-lt"/>
                <a:ea typeface="+mn-ea"/>
                <a:cs typeface="+mn-cs"/>
              </a:rPr>
              <a:t>IPFS</a:t>
            </a:r>
            <a:r>
              <a:rPr lang="zh-TW" altLang="en-US" sz="1200" b="0" i="0" kern="1200" dirty="0" smtClean="0">
                <a:solidFill>
                  <a:schemeClr val="tx1"/>
                </a:solidFill>
                <a:effectLst/>
                <a:latin typeface="+mn-lt"/>
                <a:ea typeface="+mn-ea"/>
                <a:cs typeface="+mn-cs"/>
              </a:rPr>
              <a:t>中存儲加密元數據，並使用內容標識符（</a:t>
            </a:r>
            <a:r>
              <a:rPr lang="en-US" altLang="zh-TW" sz="1200" b="0" i="0" kern="1200" dirty="0" smtClean="0">
                <a:solidFill>
                  <a:schemeClr val="tx1"/>
                </a:solidFill>
                <a:effectLst/>
                <a:latin typeface="+mn-lt"/>
                <a:ea typeface="+mn-ea"/>
                <a:cs typeface="+mn-cs"/>
              </a:rPr>
              <a:t>CIDs</a:t>
            </a:r>
            <a:r>
              <a:rPr lang="zh-TW" altLang="en-US" sz="1200" b="0" i="0" kern="1200" dirty="0" smtClean="0">
                <a:solidFill>
                  <a:schemeClr val="tx1"/>
                </a:solidFill>
                <a:effectLst/>
                <a:latin typeface="+mn-lt"/>
                <a:ea typeface="+mn-ea"/>
                <a:cs typeface="+mn-cs"/>
              </a:rPr>
              <a:t>）定位文件。然而，他們的數據搜索方法依賴於在</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上進行交易搜索，這個機制存在一些限制。例如，他們的搜索方法需要知道相應的交易</a:t>
            </a:r>
            <a:r>
              <a:rPr lang="en-US" altLang="zh-TW" sz="1200" b="0" i="0" kern="1200" dirty="0" smtClean="0">
                <a:solidFill>
                  <a:schemeClr val="tx1"/>
                </a:solidFill>
                <a:effectLst/>
                <a:latin typeface="+mn-lt"/>
                <a:ea typeface="+mn-ea"/>
                <a:cs typeface="+mn-cs"/>
              </a:rPr>
              <a:t>ID</a:t>
            </a:r>
            <a:r>
              <a:rPr lang="zh-TW" altLang="en-US" sz="1200" b="0" i="0" kern="1200" dirty="0" smtClean="0">
                <a:solidFill>
                  <a:schemeClr val="tx1"/>
                </a:solidFill>
                <a:effectLst/>
                <a:latin typeface="+mn-lt"/>
                <a:ea typeface="+mn-ea"/>
                <a:cs typeface="+mn-cs"/>
              </a:rPr>
              <a:t>或訂閱節點以被動獲取後續數據。這些方法可能無法快速有效地定位所需的數據，並存在數據孤立的風險。此外，</a:t>
            </a:r>
            <a:r>
              <a:rPr lang="en-US" altLang="zh-TW" sz="1200" b="0" i="0" kern="1200" dirty="0" smtClean="0">
                <a:solidFill>
                  <a:schemeClr val="tx1"/>
                </a:solidFill>
                <a:effectLst/>
                <a:latin typeface="+mn-lt"/>
                <a:ea typeface="+mn-ea"/>
                <a:cs typeface="+mn-cs"/>
              </a:rPr>
              <a:t>IOTA</a:t>
            </a:r>
            <a:r>
              <a:rPr lang="zh-TW" altLang="en-US" sz="1200" b="0" i="0" kern="1200" dirty="0" smtClean="0">
                <a:solidFill>
                  <a:schemeClr val="tx1"/>
                </a:solidFill>
                <a:effectLst/>
                <a:latin typeface="+mn-lt"/>
                <a:ea typeface="+mn-ea"/>
                <a:cs typeface="+mn-cs"/>
              </a:rPr>
              <a:t>定期清除零美元交易，這個過程稱為</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快照</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，可能導致以前的數據無法搜索，從而導致數據搜索的不穩定性和不確定性。</a:t>
            </a:r>
            <a:endParaRPr lang="en-US" altLang="zh-TW" sz="1200" b="0" i="0" kern="1200" dirty="0" smtClean="0">
              <a:solidFill>
                <a:schemeClr val="tx1"/>
              </a:solidFill>
              <a:effectLst/>
              <a:latin typeface="+mn-lt"/>
              <a:ea typeface="+mn-ea"/>
              <a:cs typeface="+mn-cs"/>
            </a:endParaRPr>
          </a:p>
          <a:p>
            <a:pPr marL="0" indent="0">
              <a:buFontTx/>
              <a:buNone/>
            </a:pPr>
            <a:r>
              <a:rPr lang="en-US" altLang="zh-TW" sz="1200" b="0" i="0" kern="1200" dirty="0" smtClean="0">
                <a:solidFill>
                  <a:schemeClr val="tx1"/>
                </a:solidFill>
                <a:effectLst/>
                <a:latin typeface="+mn-lt"/>
                <a:ea typeface="+mn-ea"/>
                <a:cs typeface="+mn-cs"/>
              </a:rPr>
              <a:t>     + </a:t>
            </a:r>
            <a:r>
              <a:rPr lang="zh-TW" altLang="en-US" sz="1200" b="0" i="0" kern="1200" dirty="0" smtClean="0">
                <a:solidFill>
                  <a:schemeClr val="tx1"/>
                </a:solidFill>
                <a:effectLst/>
                <a:latin typeface="+mn-lt"/>
                <a:ea typeface="+mn-ea"/>
                <a:cs typeface="+mn-cs"/>
              </a:rPr>
              <a:t>相比之下，我們的系統實現了基於</a:t>
            </a:r>
            <a:r>
              <a:rPr lang="en-US" altLang="zh-TW" sz="1200" b="0" i="0" kern="1200" dirty="0" smtClean="0">
                <a:solidFill>
                  <a:schemeClr val="tx1"/>
                </a:solidFill>
                <a:effectLst/>
                <a:latin typeface="+mn-lt"/>
                <a:ea typeface="+mn-ea"/>
                <a:cs typeface="+mn-cs"/>
              </a:rPr>
              <a:t>hashtag</a:t>
            </a:r>
            <a:r>
              <a:rPr lang="zh-TW" altLang="en-US" sz="1200" b="0" i="0" kern="1200" dirty="0" smtClean="0">
                <a:solidFill>
                  <a:schemeClr val="tx1"/>
                </a:solidFill>
                <a:effectLst/>
                <a:latin typeface="+mn-lt"/>
                <a:ea typeface="+mn-ea"/>
                <a:cs typeface="+mn-cs"/>
              </a:rPr>
              <a:t>的搜索機制，允許數據用戶主動定位所需的數據。所有由數據所有者上傳的數據在我們的系統中也可以搜索和找到，確保沒有數據會在定期清除時丟失。</a:t>
            </a:r>
            <a:endParaRPr lang="en-US" altLang="zh-TW" sz="1200" b="0" i="0" kern="1200" dirty="0" smtClean="0">
              <a:solidFill>
                <a:schemeClr val="tx1"/>
              </a:solidFill>
              <a:effectLst/>
              <a:latin typeface="+mn-lt"/>
              <a:ea typeface="+mn-ea"/>
              <a:cs typeface="+mn-cs"/>
            </a:endParaRPr>
          </a:p>
          <a:p>
            <a:pPr marL="0" indent="0">
              <a:buFontTx/>
              <a:buNone/>
            </a:pPr>
            <a:r>
              <a:rPr lang="zh-TW" altLang="en-US" sz="1200" b="0" i="0" kern="1200" dirty="0" smtClean="0">
                <a:solidFill>
                  <a:schemeClr val="tx1"/>
                </a:solidFill>
                <a:effectLst/>
                <a:latin typeface="+mn-lt"/>
                <a:ea typeface="+mn-ea"/>
                <a:cs typeface="+mn-cs"/>
              </a:rPr>
              <a:t>通過與其他研究的比較，我們可以看到我們的系統在去中心化、靈活性和以用戶為中心的解決方案方面取得了更好的成果。我們的方法確保了更強大的數據管理和共享，更加注重用戶隱私，並簡化了重新加密過程。這是相對於現有系統的明顯進步，使我們的系統更適合應對現代物聯網環境的複雜性。</a:t>
            </a: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r>
              <a:rPr lang="en-US" altLang="zh-TW" sz="1200" b="0" i="0" kern="1200" dirty="0" smtClean="0">
                <a:solidFill>
                  <a:schemeClr val="tx1"/>
                </a:solidFill>
                <a:effectLst/>
                <a:latin typeface="+mn-lt"/>
                <a:ea typeface="+mn-ea"/>
                <a:cs typeface="+mn-cs"/>
              </a:rPr>
              <a:t/>
            </a:r>
            <a:br>
              <a:rPr lang="en-US" altLang="zh-TW" sz="1200" b="0" i="0" kern="1200" dirty="0" smtClean="0">
                <a:solidFill>
                  <a:schemeClr val="tx1"/>
                </a:solidFill>
                <a:effectLst/>
                <a:latin typeface="+mn-lt"/>
                <a:ea typeface="+mn-ea"/>
                <a:cs typeface="+mn-cs"/>
              </a:rPr>
            </a:b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65</a:t>
            </a:fld>
            <a:endParaRPr lang="zh-TW" altLang="en-US"/>
          </a:p>
        </p:txBody>
      </p:sp>
    </p:spTree>
    <p:extLst>
      <p:ext uri="{BB962C8B-B14F-4D97-AF65-F5344CB8AC3E}">
        <p14:creationId xmlns:p14="http://schemas.microsoft.com/office/powerpoint/2010/main" val="32935879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單點故障、天災</a:t>
            </a:r>
            <a:r>
              <a:rPr lang="en-US" altLang="zh-TW" dirty="0" smtClean="0"/>
              <a:t>…server local storage</a:t>
            </a:r>
            <a:r>
              <a:rPr lang="zh-TW" altLang="en-US" dirty="0" smtClean="0"/>
              <a:t>爆炸，</a:t>
            </a:r>
            <a:r>
              <a:rPr lang="en-US" altLang="zh-TW" dirty="0" smtClean="0"/>
              <a:t>Access Control Policy</a:t>
            </a:r>
            <a:r>
              <a:rPr lang="zh-TW" altLang="en-US" dirty="0" smtClean="0"/>
              <a:t>沒了。</a:t>
            </a:r>
            <a:r>
              <a:rPr lang="en-US" altLang="zh-TW" dirty="0" smtClean="0"/>
              <a:t/>
            </a:r>
            <a:br>
              <a:rPr lang="en-US" altLang="zh-TW" dirty="0" smtClean="0"/>
            </a:br>
            <a:r>
              <a:rPr lang="zh-TW" altLang="en-US" dirty="0" smtClean="0"/>
              <a:t>所有存取權操作請求、公司裁員入職</a:t>
            </a:r>
            <a:r>
              <a:rPr lang="en-US" altLang="zh-TW" dirty="0" smtClean="0"/>
              <a:t>…</a:t>
            </a:r>
            <a:r>
              <a:rPr lang="zh-TW" altLang="en-US" dirty="0" smtClean="0"/>
              <a:t>都要向他申請。</a:t>
            </a:r>
            <a:endParaRPr lang="en-US" altLang="zh-TW" dirty="0" smtClean="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66</a:t>
            </a:fld>
            <a:endParaRPr lang="zh-TW" altLang="en-US"/>
          </a:p>
        </p:txBody>
      </p:sp>
    </p:spTree>
    <p:extLst>
      <p:ext uri="{BB962C8B-B14F-4D97-AF65-F5344CB8AC3E}">
        <p14:creationId xmlns:p14="http://schemas.microsoft.com/office/powerpoint/2010/main" val="296887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t>
            </a:r>
            <a:r>
              <a:rPr lang="zh-TW" altLang="en-US" dirty="0" smtClean="0"/>
              <a:t> 數據收集渠道</a:t>
            </a:r>
            <a:r>
              <a:rPr lang="en-US" altLang="zh-TW" dirty="0" smtClean="0"/>
              <a:t>:</a:t>
            </a:r>
          </a:p>
          <a:p>
            <a:r>
              <a:rPr lang="en-US" altLang="zh-TW" dirty="0" smtClean="0"/>
              <a:t>	-</a:t>
            </a:r>
            <a:r>
              <a:rPr lang="en-US" altLang="zh-TW" baseline="0" dirty="0" smtClean="0"/>
              <a:t> </a:t>
            </a:r>
            <a:r>
              <a:rPr lang="zh-TW" altLang="en-US" baseline="0" dirty="0" smtClean="0"/>
              <a:t>主動蒐集</a:t>
            </a:r>
            <a:endParaRPr lang="en-US" altLang="zh-TW" dirty="0" smtClean="0"/>
          </a:p>
          <a:p>
            <a:r>
              <a:rPr lang="en-US" altLang="zh-TW" dirty="0" smtClean="0"/>
              <a:t>	-</a:t>
            </a:r>
            <a:r>
              <a:rPr lang="zh-TW" altLang="en-US" dirty="0" smtClean="0"/>
              <a:t> 購買</a:t>
            </a:r>
            <a:r>
              <a:rPr lang="en-US" altLang="zh-TW" dirty="0" smtClean="0"/>
              <a:t>/</a:t>
            </a:r>
            <a:r>
              <a:rPr lang="zh-TW" altLang="en-US" dirty="0" smtClean="0"/>
              <a:t>請求 </a:t>
            </a:r>
            <a:r>
              <a:rPr lang="en-US" altLang="zh-TW" dirty="0" smtClean="0"/>
              <a:t>=&gt;</a:t>
            </a:r>
            <a:r>
              <a:rPr lang="zh-TW" altLang="en-US" dirty="0" smtClean="0"/>
              <a:t> 共享平台系統</a:t>
            </a:r>
            <a:r>
              <a:rPr lang="en-US" altLang="zh-TW" dirty="0" smtClean="0"/>
              <a:t/>
            </a:r>
            <a:br>
              <a:rPr lang="en-US" altLang="zh-TW" dirty="0" smtClean="0"/>
            </a:br>
            <a:r>
              <a:rPr lang="en-US" altLang="zh-TW" dirty="0" smtClean="0"/>
              <a:t/>
            </a:r>
            <a:br>
              <a:rPr lang="en-US" altLang="zh-TW" dirty="0" smtClean="0"/>
            </a:br>
            <a:r>
              <a:rPr lang="zh-TW" altLang="en-US" dirty="0" smtClean="0"/>
              <a:t>共享平台系統 </a:t>
            </a:r>
            <a:r>
              <a:rPr lang="en-US" altLang="zh-TW" dirty="0" smtClean="0"/>
              <a:t>=&gt;</a:t>
            </a:r>
            <a:r>
              <a:rPr lang="zh-TW" altLang="en-US" dirty="0" smtClean="0"/>
              <a:t> 搜尋 </a:t>
            </a:r>
            <a:r>
              <a:rPr lang="en-US" altLang="zh-TW" dirty="0" smtClean="0"/>
              <a:t>=&gt;</a:t>
            </a:r>
            <a:r>
              <a:rPr lang="zh-TW" altLang="en-US" dirty="0" smtClean="0"/>
              <a:t> </a:t>
            </a:r>
            <a:r>
              <a:rPr lang="en-US" altLang="zh-TW" dirty="0" smtClean="0"/>
              <a:t>cloud storage =&gt;</a:t>
            </a:r>
            <a:r>
              <a:rPr lang="zh-TW" altLang="en-US" dirty="0" smtClean="0"/>
              <a:t> 管理</a:t>
            </a:r>
            <a:r>
              <a:rPr lang="en-US" altLang="zh-TW" dirty="0" smtClean="0"/>
              <a:t>(AC)</a:t>
            </a:r>
            <a:r>
              <a:rPr lang="zh-TW" altLang="en-US" dirty="0" smtClean="0"/>
              <a:t> </a:t>
            </a:r>
            <a:r>
              <a:rPr lang="en-US" altLang="zh-TW" dirty="0" smtClean="0"/>
              <a:t>=&gt;</a:t>
            </a:r>
            <a:r>
              <a:rPr lang="zh-TW" altLang="en-US" dirty="0" smtClean="0"/>
              <a:t> 去中心化去信任化管理、去中心去信任化儲存</a:t>
            </a:r>
            <a:endParaRPr lang="en-US" altLang="zh-TW" dirty="0" smtClean="0"/>
          </a:p>
          <a:p>
            <a:r>
              <a:rPr lang="en-US" altLang="zh-TW" dirty="0" smtClean="0"/>
              <a:t>Fine-grained access control and management</a:t>
            </a:r>
            <a:r>
              <a:rPr lang="zh-TW" altLang="en-US" dirty="0" smtClean="0"/>
              <a:t> </a:t>
            </a:r>
            <a:r>
              <a:rPr lang="en-US" altLang="zh-TW" dirty="0" smtClean="0"/>
              <a:t>=&gt;</a:t>
            </a:r>
            <a:r>
              <a:rPr lang="zh-TW" altLang="en-US" dirty="0" smtClean="0"/>
              <a:t> </a:t>
            </a:r>
            <a:r>
              <a:rPr lang="en-US" altLang="zh-TW" dirty="0" smtClean="0"/>
              <a:t>1</a:t>
            </a:r>
            <a:r>
              <a:rPr lang="zh-TW" altLang="en-US" dirty="0" smtClean="0"/>
              <a:t>對多分享、重加密</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7</a:t>
            </a:fld>
            <a:endParaRPr lang="zh-TW" altLang="en-US"/>
          </a:p>
        </p:txBody>
      </p:sp>
    </p:spTree>
    <p:extLst>
      <p:ext uri="{BB962C8B-B14F-4D97-AF65-F5344CB8AC3E}">
        <p14:creationId xmlns:p14="http://schemas.microsoft.com/office/powerpoint/2010/main" val="1054220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b="0" i="0" kern="1200" dirty="0" smtClean="0">
              <a:solidFill>
                <a:schemeClr val="tx1"/>
              </a:solidFill>
              <a:effectLst/>
              <a:latin typeface="+mn-lt"/>
              <a:ea typeface="+mn-ea"/>
              <a:cs typeface="+mn-cs"/>
            </a:endParaRPr>
          </a:p>
          <a:p>
            <a:pPr marL="171450" indent="-171450">
              <a:buFontTx/>
              <a:buChar char="-"/>
            </a:pPr>
            <a:r>
              <a:rPr lang="zh-TW" altLang="en-US" sz="1200" b="0" i="0" kern="1200" dirty="0" smtClean="0">
                <a:solidFill>
                  <a:schemeClr val="tx1"/>
                </a:solidFill>
                <a:effectLst/>
                <a:latin typeface="+mn-lt"/>
                <a:ea typeface="+mn-ea"/>
                <a:cs typeface="+mn-cs"/>
              </a:rPr>
              <a:t>加密分享</a:t>
            </a:r>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多次加密負擔</a:t>
            </a:r>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一加多解</a:t>
            </a:r>
            <a:r>
              <a:rPr lang="en-US" altLang="zh-TW" sz="1200" b="0" i="0" kern="1200" dirty="0" smtClean="0">
                <a:solidFill>
                  <a:schemeClr val="tx1"/>
                </a:solidFill>
                <a:effectLst/>
                <a:latin typeface="+mn-lt"/>
                <a:ea typeface="+mn-ea"/>
                <a:cs typeface="+mn-cs"/>
              </a:rPr>
              <a:t>=&gt;</a:t>
            </a:r>
            <a:r>
              <a:rPr lang="zh-TW" altLang="en-US" sz="1200" b="0" i="0" kern="1200" dirty="0" smtClean="0">
                <a:solidFill>
                  <a:schemeClr val="tx1"/>
                </a:solidFill>
                <a:effectLst/>
                <a:latin typeface="+mn-lt"/>
                <a:ea typeface="+mn-ea"/>
                <a:cs typeface="+mn-cs"/>
              </a:rPr>
              <a:t>重加密</a:t>
            </a:r>
            <a:r>
              <a:rPr lang="en-US" altLang="zh-TW" sz="1200" b="0" i="0" kern="1200" dirty="0" smtClean="0">
                <a:solidFill>
                  <a:schemeClr val="tx1"/>
                </a:solidFill>
                <a:effectLst/>
                <a:latin typeface="+mn-lt"/>
                <a:ea typeface="+mn-ea"/>
                <a:cs typeface="+mn-cs"/>
              </a:rPr>
              <a:t>=&gt;PRE</a:t>
            </a:r>
            <a:r>
              <a:rPr lang="zh-TW" altLang="en-US" sz="1200" b="0" i="0" kern="1200" dirty="0" smtClean="0">
                <a:solidFill>
                  <a:schemeClr val="tx1"/>
                </a:solidFill>
                <a:effectLst/>
                <a:latin typeface="+mn-lt"/>
                <a:ea typeface="+mn-ea"/>
                <a:cs typeface="+mn-cs"/>
              </a:rPr>
              <a:t>分散</a:t>
            </a:r>
            <a:r>
              <a:rPr lang="en-US" altLang="zh-TW" sz="1200" b="0" i="0" kern="1200" dirty="0" err="1" smtClean="0">
                <a:solidFill>
                  <a:schemeClr val="tx1"/>
                </a:solidFill>
                <a:effectLst/>
                <a:latin typeface="+mn-lt"/>
                <a:ea typeface="+mn-ea"/>
                <a:cs typeface="+mn-cs"/>
              </a:rPr>
              <a:t>IoT</a:t>
            </a:r>
            <a:r>
              <a:rPr lang="en-US" altLang="zh-TW" sz="1200" b="0" i="0" kern="1200" dirty="0" smtClean="0">
                <a:solidFill>
                  <a:schemeClr val="tx1"/>
                </a:solidFill>
                <a:effectLst/>
                <a:latin typeface="+mn-lt"/>
                <a:ea typeface="+mn-ea"/>
                <a:cs typeface="+mn-cs"/>
              </a:rPr>
              <a:t> Device</a:t>
            </a:r>
            <a:r>
              <a:rPr lang="zh-TW" altLang="en-US" sz="1200" b="0" i="0" kern="1200" dirty="0" smtClean="0">
                <a:solidFill>
                  <a:schemeClr val="tx1"/>
                </a:solidFill>
                <a:effectLst/>
                <a:latin typeface="+mn-lt"/>
                <a:ea typeface="+mn-ea"/>
                <a:cs typeface="+mn-cs"/>
              </a:rPr>
              <a:t>低下計算量</a:t>
            </a:r>
            <a:endParaRPr lang="en-US" altLang="zh-TW" sz="1200" b="0" i="0" kern="1200" dirty="0" smtClean="0">
              <a:solidFill>
                <a:schemeClr val="tx1"/>
              </a:solidFill>
              <a:effectLst/>
              <a:latin typeface="+mn-lt"/>
              <a:ea typeface="+mn-ea"/>
              <a:cs typeface="+mn-cs"/>
            </a:endParaRPr>
          </a:p>
          <a:p>
            <a:pPr marL="171450" indent="-171450">
              <a:buFontTx/>
              <a:buChar char="-"/>
            </a:pPr>
            <a:r>
              <a:rPr lang="en-US" altLang="zh-TW" sz="1200" b="0" i="0" kern="1200" dirty="0" smtClean="0">
                <a:solidFill>
                  <a:schemeClr val="tx1"/>
                </a:solidFill>
                <a:effectLst/>
                <a:latin typeface="+mn-lt"/>
                <a:ea typeface="+mn-ea"/>
                <a:cs typeface="+mn-cs"/>
              </a:rPr>
              <a:t>IPFS: </a:t>
            </a:r>
            <a:r>
              <a:rPr lang="zh-TW" altLang="en-US" sz="1200" b="0" i="0" kern="1200" dirty="0" smtClean="0">
                <a:solidFill>
                  <a:schemeClr val="tx1"/>
                </a:solidFill>
                <a:effectLst/>
                <a:latin typeface="+mn-lt"/>
                <a:ea typeface="+mn-ea"/>
                <a:cs typeface="+mn-cs"/>
              </a:rPr>
              <a:t>永久保存、唯一性</a:t>
            </a:r>
            <a:r>
              <a:rPr lang="en-US" altLang="zh-TW" sz="1200" b="0" i="0" kern="1200" dirty="0" smtClean="0">
                <a:solidFill>
                  <a:schemeClr val="tx1"/>
                </a:solidFill>
                <a:effectLst/>
                <a:latin typeface="+mn-lt"/>
                <a:ea typeface="+mn-ea"/>
                <a:cs typeface="+mn-cs"/>
              </a:rPr>
              <a:t>cloud storage</a:t>
            </a:r>
          </a:p>
          <a:p>
            <a:pPr marL="171450" indent="-171450">
              <a:buFontTx/>
              <a:buChar char="-"/>
            </a:pPr>
            <a:r>
              <a:rPr lang="zh-TW" altLang="en-US" sz="1200" b="0" i="0" kern="1200" dirty="0" smtClean="0">
                <a:solidFill>
                  <a:schemeClr val="tx1"/>
                </a:solidFill>
                <a:effectLst/>
                <a:latin typeface="+mn-lt"/>
                <a:ea typeface="+mn-ea"/>
                <a:cs typeface="+mn-cs"/>
              </a:rPr>
              <a:t>類區塊鏈 </a:t>
            </a:r>
            <a:r>
              <a:rPr lang="en-US" altLang="zh-TW" sz="1200" b="0" i="0" kern="1200" dirty="0" smtClean="0">
                <a:solidFill>
                  <a:schemeClr val="tx1"/>
                </a:solidFill>
                <a:effectLst/>
                <a:latin typeface="+mn-lt"/>
                <a:ea typeface="+mn-ea"/>
                <a:cs typeface="+mn-cs"/>
              </a:rPr>
              <a:t>for </a:t>
            </a:r>
            <a:r>
              <a:rPr lang="en-US" altLang="zh-TW" sz="1200" b="0" i="0" kern="1200" dirty="0" err="1" smtClean="0">
                <a:solidFill>
                  <a:schemeClr val="tx1"/>
                </a:solidFill>
                <a:effectLst/>
                <a:latin typeface="+mn-lt"/>
                <a:ea typeface="+mn-ea"/>
                <a:cs typeface="+mn-cs"/>
              </a:rPr>
              <a:t>IoT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0</a:t>
            </a:r>
            <a:r>
              <a:rPr lang="zh-TW" altLang="en-US" sz="1200" b="0" i="0" kern="1200" dirty="0" smtClean="0">
                <a:solidFill>
                  <a:schemeClr val="tx1"/>
                </a:solidFill>
                <a:effectLst/>
                <a:latin typeface="+mn-lt"/>
                <a:ea typeface="+mn-ea"/>
                <a:cs typeface="+mn-cs"/>
              </a:rPr>
              <a:t>手續費交易低計算驗證、可擴展性。</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進入研究動機和貢獻部分，強調該研究如何解決物聯網數據的管理，存取控制，數據孤島問題，並提高數據檢索效率。解釋使用 </a:t>
            </a:r>
            <a:r>
              <a:rPr lang="en-US" altLang="zh-TW" sz="1200" b="0" i="0" kern="1200" dirty="0" smtClean="0">
                <a:solidFill>
                  <a:schemeClr val="tx1"/>
                </a:solidFill>
                <a:effectLst/>
                <a:latin typeface="+mn-lt"/>
                <a:ea typeface="+mn-ea"/>
                <a:cs typeface="+mn-cs"/>
              </a:rPr>
              <a:t>Proxy Re-Encryption (PRE) </a:t>
            </a:r>
            <a:r>
              <a:rPr lang="zh-TW" altLang="en-US" sz="1200" b="0" i="0" kern="1200" dirty="0" smtClean="0">
                <a:solidFill>
                  <a:schemeClr val="tx1"/>
                </a:solidFill>
                <a:effectLst/>
                <a:latin typeface="+mn-lt"/>
                <a:ea typeface="+mn-ea"/>
                <a:cs typeface="+mn-cs"/>
              </a:rPr>
              <a:t>和 </a:t>
            </a:r>
            <a:r>
              <a:rPr lang="en-US" altLang="zh-TW" sz="1200" b="0" i="0" kern="1200" dirty="0" smtClean="0">
                <a:solidFill>
                  <a:schemeClr val="tx1"/>
                </a:solidFill>
                <a:effectLst/>
                <a:latin typeface="+mn-lt"/>
                <a:ea typeface="+mn-ea"/>
                <a:cs typeface="+mn-cs"/>
              </a:rPr>
              <a:t>Multi-hop Proxy Re-Encryption </a:t>
            </a:r>
            <a:r>
              <a:rPr lang="zh-TW" altLang="en-US" sz="1200" b="0" i="0" kern="1200" dirty="0" smtClean="0">
                <a:solidFill>
                  <a:schemeClr val="tx1"/>
                </a:solidFill>
                <a:effectLst/>
                <a:latin typeface="+mn-lt"/>
                <a:ea typeface="+mn-ea"/>
                <a:cs typeface="+mn-cs"/>
              </a:rPr>
              <a:t>進行存取控制，以及如何使用 </a:t>
            </a:r>
            <a:r>
              <a:rPr lang="en-US" altLang="zh-TW" sz="1200" b="0" i="0" kern="1200" dirty="0" err="1" smtClean="0">
                <a:solidFill>
                  <a:schemeClr val="tx1"/>
                </a:solidFill>
                <a:effectLst/>
                <a:latin typeface="+mn-lt"/>
                <a:ea typeface="+mn-ea"/>
                <a:cs typeface="+mn-cs"/>
              </a:rPr>
              <a:t>InterPlanetary</a:t>
            </a:r>
            <a:r>
              <a:rPr lang="en-US" altLang="zh-TW" sz="1200" b="0" i="0" kern="1200" dirty="0" smtClean="0">
                <a:solidFill>
                  <a:schemeClr val="tx1"/>
                </a:solidFill>
                <a:effectLst/>
                <a:latin typeface="+mn-lt"/>
                <a:ea typeface="+mn-ea"/>
                <a:cs typeface="+mn-cs"/>
              </a:rPr>
              <a:t> File System (IPFS) </a:t>
            </a:r>
            <a:r>
              <a:rPr lang="zh-TW" altLang="en-US" sz="1200" b="0" i="0" kern="1200" dirty="0" smtClean="0">
                <a:solidFill>
                  <a:schemeClr val="tx1"/>
                </a:solidFill>
                <a:effectLst/>
                <a:latin typeface="+mn-lt"/>
                <a:ea typeface="+mn-ea"/>
                <a:cs typeface="+mn-cs"/>
              </a:rPr>
              <a:t>和智能合約進行分散式數據存儲和搜尋。強調該系統具有精確的存取控制，有效的數據檢索，以及分散且持久的數據存儲等優點。</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8</a:t>
            </a:fld>
            <a:endParaRPr lang="zh-TW" altLang="en-US"/>
          </a:p>
        </p:txBody>
      </p:sp>
    </p:spTree>
    <p:extLst>
      <p:ext uri="{BB962C8B-B14F-4D97-AF65-F5344CB8AC3E}">
        <p14:creationId xmlns:p14="http://schemas.microsoft.com/office/powerpoint/2010/main" val="318490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解釋比特幣交易速率低的原因，以及</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中交易速率的優勢</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比較區塊鏈和</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在交易量增加時的性能表現</a:t>
            </a: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介紹</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使用的抗量子計算的加密算法</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解釋</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實現零手續費交易的機制</a:t>
            </a:r>
            <a:endParaRPr lang="en-US" altLang="zh-TW" sz="1200" b="0" i="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smtClean="0">
                <a:solidFill>
                  <a:schemeClr val="tx1"/>
                </a:solidFill>
                <a:effectLst/>
                <a:latin typeface="+mn-lt"/>
                <a:ea typeface="+mn-ea"/>
                <a:cs typeface="+mn-cs"/>
              </a:rPr>
              <a:t>講解</a:t>
            </a:r>
            <a:r>
              <a:rPr lang="en-US" altLang="zh-TW" sz="1200" b="0" i="0" kern="1200" dirty="0" smtClean="0">
                <a:solidFill>
                  <a:schemeClr val="tx1"/>
                </a:solidFill>
                <a:effectLst/>
                <a:latin typeface="+mn-lt"/>
                <a:ea typeface="+mn-ea"/>
                <a:cs typeface="+mn-cs"/>
              </a:rPr>
              <a:t>IOTA Tangle</a:t>
            </a:r>
            <a:r>
              <a:rPr lang="zh-TW" altLang="en-US" sz="1200" b="0" i="0" kern="1200" dirty="0" smtClean="0">
                <a:solidFill>
                  <a:schemeClr val="tx1"/>
                </a:solidFill>
                <a:effectLst/>
                <a:latin typeface="+mn-lt"/>
                <a:ea typeface="+mn-ea"/>
                <a:cs typeface="+mn-cs"/>
              </a:rPr>
              <a:t>的去中心化結構，並與比特幣網絡進行對比</a:t>
            </a:r>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10</a:t>
            </a:fld>
            <a:endParaRPr lang="zh-TW" altLang="en-US"/>
          </a:p>
        </p:txBody>
      </p:sp>
    </p:spTree>
    <p:extLst>
      <p:ext uri="{BB962C8B-B14F-4D97-AF65-F5344CB8AC3E}">
        <p14:creationId xmlns:p14="http://schemas.microsoft.com/office/powerpoint/2010/main" val="2015946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分散式</a:t>
            </a:r>
            <a:r>
              <a:rPr lang="en-US" altLang="zh-TW" dirty="0" smtClean="0"/>
              <a:t>=&gt;Reliability and Availability</a:t>
            </a:r>
            <a:r>
              <a:rPr lang="zh-TW" altLang="en-US" dirty="0" smtClean="0"/>
              <a:t>、永久保存，</a:t>
            </a:r>
            <a:r>
              <a:rPr lang="en-US" altLang="zh-TW" dirty="0" smtClean="0"/>
              <a:t>CID=&gt;Integrity</a:t>
            </a:r>
          </a:p>
          <a:p>
            <a:r>
              <a:rPr lang="en-US" altLang="zh-TW" dirty="0" smtClean="0"/>
              <a:t>CID=&gt;IPNS------IP=&gt;DNS</a:t>
            </a:r>
          </a:p>
          <a:p>
            <a:r>
              <a:rPr lang="en-US" altLang="zh-TW" dirty="0" smtClean="0"/>
              <a:t>History</a:t>
            </a:r>
            <a:br>
              <a:rPr lang="en-US" altLang="zh-TW" dirty="0" smtClean="0"/>
            </a:br>
            <a:r>
              <a:rPr lang="en-US" altLang="zh-TW" dirty="0" err="1" smtClean="0"/>
              <a:t>sk</a:t>
            </a:r>
            <a:r>
              <a:rPr lang="en-US" altLang="zh-TW" baseline="0" dirty="0" smtClean="0"/>
              <a:t> sign</a:t>
            </a:r>
            <a:endParaRPr lang="zh-TW" altLang="en-US" dirty="0"/>
          </a:p>
        </p:txBody>
      </p:sp>
      <p:sp>
        <p:nvSpPr>
          <p:cNvPr id="4" name="投影片編號版面配置區 3"/>
          <p:cNvSpPr>
            <a:spLocks noGrp="1"/>
          </p:cNvSpPr>
          <p:nvPr>
            <p:ph type="sldNum" sz="quarter" idx="10"/>
          </p:nvPr>
        </p:nvSpPr>
        <p:spPr/>
        <p:txBody>
          <a:bodyPr/>
          <a:lstStyle/>
          <a:p>
            <a:fld id="{61E930F7-30CF-4D35-898A-CED449495226}" type="slidenum">
              <a:rPr lang="zh-TW" altLang="en-US" smtClean="0"/>
              <a:t>11</a:t>
            </a:fld>
            <a:endParaRPr lang="zh-TW" altLang="en-US"/>
          </a:p>
        </p:txBody>
      </p:sp>
    </p:spTree>
    <p:extLst>
      <p:ext uri="{BB962C8B-B14F-4D97-AF65-F5344CB8AC3E}">
        <p14:creationId xmlns:p14="http://schemas.microsoft.com/office/powerpoint/2010/main" val="178622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10BC038-0599-4792-8133-21898937F4E6}" type="datetime1">
              <a:rPr lang="zh-TW" altLang="en-US" smtClean="0"/>
              <a:t>2023/7/4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34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679553CC-E2EE-4533-AF81-6B3865031AC7}" type="datetime1">
              <a:rPr lang="zh-TW" altLang="en-US" smtClean="0"/>
              <a:t>2023/7/4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60868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40931CB-4D4C-4F94-99F7-C48CEDBCC517}" type="datetime1">
              <a:rPr lang="zh-TW" altLang="en-US" smtClean="0"/>
              <a:t>2023/7/4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938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328E69B-173F-4475-9184-BD7997524BF9}" type="datetime1">
              <a:rPr lang="zh-TW" altLang="en-US" smtClean="0"/>
              <a:t>2023/7/4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346262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CCBF3052-E657-4E16-818F-77ED221CBF80}" type="datetime1">
              <a:rPr lang="zh-TW" altLang="en-US" smtClean="0"/>
              <a:t>2023/7/4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13A71A-F478-4641-9BF7-C1F9A2D04116}"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31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5DEC279-2BDF-4800-8704-BB35367A39C3}" type="datetime1">
              <a:rPr lang="zh-TW" altLang="en-US" smtClean="0"/>
              <a:t>2023/7/4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098548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B9F237F3-263E-443F-A4FE-DC324A8A0C9E}" type="datetime1">
              <a:rPr lang="zh-TW" altLang="en-US" smtClean="0"/>
              <a:t>2023/7/4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44591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B4A4902-1CCA-4964-B274-83AB32D0B903}" type="datetime1">
              <a:rPr lang="zh-TW" altLang="en-US" smtClean="0"/>
              <a:t>2023/7/4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23796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951951-B2B2-4A54-96B0-E3C4EB6F0AC3}" type="datetime1">
              <a:rPr lang="zh-TW" altLang="en-US" smtClean="0"/>
              <a:t>2023/7/4</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12296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BCFB3C-F12C-4E70-9352-9555405F7FD7}" type="datetime1">
              <a:rPr lang="zh-TW" altLang="en-US" smtClean="0"/>
              <a:t>2023/7/4</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4312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0B4A5A98-5BE5-411C-9796-C593A07788A2}" type="datetime1">
              <a:rPr lang="zh-TW" altLang="en-US" smtClean="0"/>
              <a:t>2023/7/4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F13A71A-F478-4641-9BF7-C1F9A2D04116}" type="slidenum">
              <a:rPr lang="zh-TW" altLang="en-US" smtClean="0"/>
              <a:t>‹#›</a:t>
            </a:fld>
            <a:endParaRPr lang="zh-TW" altLang="en-US"/>
          </a:p>
        </p:txBody>
      </p:sp>
    </p:spTree>
    <p:extLst>
      <p:ext uri="{BB962C8B-B14F-4D97-AF65-F5344CB8AC3E}">
        <p14:creationId xmlns:p14="http://schemas.microsoft.com/office/powerpoint/2010/main" val="291099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4F7EB-B1DC-4690-A776-E13135354443}" type="datetime1">
              <a:rPr lang="zh-TW" altLang="en-US" smtClean="0"/>
              <a:t>2023/7/4</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F13A71A-F478-4641-9BF7-C1F9A2D04116}"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1416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50.jp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59.png"/><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57.png"/><Relationship Id="rId7"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59.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59.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67.png"/><Relationship Id="rId7"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69.png"/><Relationship Id="rId4" Type="http://schemas.openxmlformats.org/officeDocument/2006/relationships/image" Target="../media/image68.png"/></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0.png"/><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73.png"/><Relationship Id="rId7"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75.png"/><Relationship Id="rId4" Type="http://schemas.openxmlformats.org/officeDocument/2006/relationships/image" Target="../media/image74.png"/></Relationships>
</file>

<file path=ppt/slides/_rels/slide46.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0.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7.png"/></Relationships>
</file>

<file path=ppt/slides/_rels/slide5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91.png"/></Relationships>
</file>

<file path=ppt/slides/_rels/slide5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4.png"/><Relationship Id="rId4" Type="http://schemas.openxmlformats.org/officeDocument/2006/relationships/image" Target="../media/image9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s>
</file>

<file path=ppt/slides/_rels/slide65.xml.rels><?xml version="1.0" encoding="UTF-8" standalone="yes"?>
<Relationships xmlns="http://schemas.openxmlformats.org/package/2006/relationships"><Relationship Id="rId3" Type="http://schemas.openxmlformats.org/officeDocument/2006/relationships/image" Target="../media/image99.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4800" dirty="0">
                <a:latin typeface="標楷體" panose="03000509000000000000" pitchFamily="65" charset="-120"/>
                <a:ea typeface="標楷體" panose="03000509000000000000" pitchFamily="65" charset="-120"/>
              </a:rPr>
              <a:t>具安全高效且去中心化的物連</a:t>
            </a:r>
            <a:r>
              <a:rPr lang="zh-TW" altLang="en-US" sz="4800" dirty="0" smtClean="0">
                <a:latin typeface="標楷體" panose="03000509000000000000" pitchFamily="65" charset="-120"/>
                <a:ea typeface="標楷體" panose="03000509000000000000" pitchFamily="65" charset="-120"/>
              </a:rPr>
              <a:t>網資料搜尋</a:t>
            </a:r>
            <a:r>
              <a:rPr lang="zh-TW" altLang="en-US" sz="4800" dirty="0">
                <a:latin typeface="標楷體" panose="03000509000000000000" pitchFamily="65" charset="-120"/>
                <a:ea typeface="標楷體" panose="03000509000000000000" pitchFamily="65" charset="-120"/>
              </a:rPr>
              <a:t>共享系統：整合</a:t>
            </a:r>
            <a:r>
              <a:rPr lang="en-US" altLang="zh-TW" sz="4800" dirty="0">
                <a:latin typeface="標楷體" panose="03000509000000000000" pitchFamily="65" charset="-120"/>
                <a:ea typeface="標楷體" panose="03000509000000000000" pitchFamily="65" charset="-120"/>
              </a:rPr>
              <a:t>IOTA</a:t>
            </a:r>
            <a:r>
              <a:rPr lang="zh-TW" altLang="en-US" sz="4800" dirty="0">
                <a:latin typeface="標楷體" panose="03000509000000000000" pitchFamily="65" charset="-120"/>
                <a:ea typeface="標楷體" panose="03000509000000000000" pitchFamily="65" charset="-120"/>
              </a:rPr>
              <a:t>區塊鏈、</a:t>
            </a:r>
            <a:r>
              <a:rPr lang="en-US" altLang="zh-TW" sz="4800" dirty="0">
                <a:latin typeface="標楷體" panose="03000509000000000000" pitchFamily="65" charset="-120"/>
                <a:ea typeface="標楷體" panose="03000509000000000000" pitchFamily="65" charset="-120"/>
              </a:rPr>
              <a:t>IPFS</a:t>
            </a:r>
            <a:r>
              <a:rPr lang="zh-TW" altLang="en-US" sz="4800" dirty="0">
                <a:latin typeface="標楷體" panose="03000509000000000000" pitchFamily="65" charset="-120"/>
                <a:ea typeface="標楷體" panose="03000509000000000000" pitchFamily="65" charset="-120"/>
              </a:rPr>
              <a:t>與重加密演算法之</a:t>
            </a:r>
            <a:r>
              <a:rPr lang="zh-TW" altLang="en-US" sz="4800" dirty="0" smtClean="0">
                <a:latin typeface="標楷體" panose="03000509000000000000" pitchFamily="65" charset="-120"/>
                <a:ea typeface="標楷體" panose="03000509000000000000" pitchFamily="65" charset="-120"/>
              </a:rPr>
              <a:t>框架</a:t>
            </a:r>
            <a:r>
              <a:rPr lang="en-US" altLang="zh-TW" sz="4800" dirty="0" smtClean="0"/>
              <a:t/>
            </a:r>
            <a:br>
              <a:rPr lang="en-US" altLang="zh-TW" sz="4800" dirty="0" smtClean="0"/>
            </a:br>
            <a:r>
              <a:rPr lang="en-US" altLang="zh-TW" sz="2400" dirty="0" smtClean="0"/>
              <a:t/>
            </a:r>
            <a:br>
              <a:rPr lang="en-US" altLang="zh-TW" sz="2400" dirty="0" smtClean="0"/>
            </a:br>
            <a:r>
              <a:rPr lang="en-US" altLang="zh-TW" sz="2400" dirty="0" smtClean="0"/>
              <a:t>A </a:t>
            </a:r>
            <a:r>
              <a:rPr lang="en-US" altLang="zh-TW" sz="2400" dirty="0"/>
              <a:t>Secure, Efficient, and Decentralized </a:t>
            </a:r>
            <a:r>
              <a:rPr lang="en-US" altLang="zh-TW" sz="2400" dirty="0" err="1"/>
              <a:t>IoT</a:t>
            </a:r>
            <a:r>
              <a:rPr lang="en-US" altLang="zh-TW" sz="2400" dirty="0"/>
              <a:t> Data Sharing and Search System: An Integrated Framework of IOTA, IPFS, and Proxy Re-Encryption Algorithms.</a:t>
            </a:r>
            <a:endParaRPr lang="zh-TW" altLang="en-US" sz="2400" dirty="0"/>
          </a:p>
        </p:txBody>
      </p:sp>
      <p:sp>
        <p:nvSpPr>
          <p:cNvPr id="3" name="副標題 2"/>
          <p:cNvSpPr>
            <a:spLocks noGrp="1"/>
          </p:cNvSpPr>
          <p:nvPr>
            <p:ph type="subTitle" idx="1"/>
          </p:nvPr>
        </p:nvSpPr>
        <p:spPr>
          <a:xfrm>
            <a:off x="1100051" y="4455619"/>
            <a:ext cx="10058400" cy="1539663"/>
          </a:xfrm>
        </p:spPr>
        <p:txBody>
          <a:bodyPr>
            <a:noAutofit/>
          </a:bodyPr>
          <a:lstStyle/>
          <a:p>
            <a:r>
              <a:rPr lang="zh-TW" altLang="en-US" sz="1600" dirty="0" smtClean="0">
                <a:latin typeface="標楷體" panose="03000509000000000000" pitchFamily="65" charset="-120"/>
                <a:ea typeface="標楷體" panose="03000509000000000000" pitchFamily="65" charset="-120"/>
              </a:rPr>
              <a:t>學生</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a:t>
            </a:r>
            <a:r>
              <a:rPr lang="zh-TW" altLang="en-US" sz="1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黃澤洋</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指導教授</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 張經略 博士</a:t>
            </a:r>
            <a:endParaRPr lang="en-US" altLang="zh-TW" sz="1600" dirty="0" smtClean="0">
              <a:latin typeface="標楷體" panose="03000509000000000000" pitchFamily="65" charset="-120"/>
              <a:ea typeface="標楷體" panose="03000509000000000000" pitchFamily="65" charset="-120"/>
            </a:endParaRPr>
          </a:p>
          <a:p>
            <a:r>
              <a:rPr lang="zh-TW" altLang="en-US" sz="1600" dirty="0" smtClean="0">
                <a:latin typeface="標楷體" panose="03000509000000000000" pitchFamily="65" charset="-120"/>
                <a:ea typeface="標楷體" panose="03000509000000000000" pitchFamily="65" charset="-120"/>
              </a:rPr>
              <a:t>        </a:t>
            </a:r>
            <a:r>
              <a:rPr lang="zh-TW" altLang="en-US" sz="2000" dirty="0" smtClean="0">
                <a:latin typeface="標楷體" panose="03000509000000000000" pitchFamily="65" charset="-120"/>
                <a:ea typeface="標楷體" panose="03000509000000000000" pitchFamily="65" charset="-120"/>
              </a:rPr>
              <a:t> </a:t>
            </a:r>
            <a:r>
              <a:rPr lang="zh-TW" altLang="en-US" sz="1600" dirty="0" smtClean="0">
                <a:latin typeface="標楷體" panose="03000509000000000000" pitchFamily="65" charset="-120"/>
                <a:ea typeface="標楷體" panose="03000509000000000000" pitchFamily="65" charset="-120"/>
              </a:rPr>
              <a:t>陳昱圻 博士</a:t>
            </a:r>
            <a:endParaRPr lang="zh-TW" altLang="en-US" sz="1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a:t>
            </a:fld>
            <a:endParaRPr lang="zh-TW" alt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8647" y="5342704"/>
            <a:ext cx="3243353" cy="981541"/>
          </a:xfrm>
          <a:prstGeom prst="rect">
            <a:avLst/>
          </a:prstGeom>
        </p:spPr>
      </p:pic>
    </p:spTree>
    <p:extLst>
      <p:ext uri="{BB962C8B-B14F-4D97-AF65-F5344CB8AC3E}">
        <p14:creationId xmlns:p14="http://schemas.microsoft.com/office/powerpoint/2010/main" val="2647828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IOTA</a:t>
            </a:r>
            <a:r>
              <a:rPr lang="zh-TW" altLang="en-US" dirty="0" smtClean="0"/>
              <a:t> </a:t>
            </a:r>
            <a:r>
              <a:rPr lang="en-US" altLang="zh-TW" dirty="0" smtClean="0"/>
              <a:t>Tangle</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zh-TW" altLang="en-US" dirty="0" smtClean="0"/>
              <a:t> </a:t>
            </a:r>
            <a:r>
              <a:rPr lang="en-US" altLang="zh-TW" dirty="0" smtClean="0"/>
              <a:t>Transaction Rate</a:t>
            </a:r>
          </a:p>
          <a:p>
            <a:pPr>
              <a:lnSpc>
                <a:spcPct val="200000"/>
              </a:lnSpc>
              <a:buFont typeface="Arial" panose="020B0604020202020204" pitchFamily="34" charset="0"/>
              <a:buChar char="•"/>
            </a:pPr>
            <a:r>
              <a:rPr lang="zh-TW" altLang="en-US" dirty="0" smtClean="0"/>
              <a:t> </a:t>
            </a:r>
            <a:r>
              <a:rPr lang="en-US" altLang="zh-TW" dirty="0" smtClean="0"/>
              <a:t>Scalability</a:t>
            </a:r>
            <a:endParaRPr lang="en-US" altLang="zh-TW" dirty="0"/>
          </a:p>
          <a:p>
            <a:pPr>
              <a:lnSpc>
                <a:spcPct val="200000"/>
              </a:lnSpc>
              <a:buFont typeface="Arial" panose="020B0604020202020204" pitchFamily="34" charset="0"/>
              <a:buChar char="•"/>
            </a:pPr>
            <a:r>
              <a:rPr lang="zh-TW" altLang="en-US" dirty="0" smtClean="0"/>
              <a:t> </a:t>
            </a:r>
            <a:r>
              <a:rPr lang="en-US" altLang="zh-TW" dirty="0" smtClean="0"/>
              <a:t>Resistant </a:t>
            </a:r>
            <a:r>
              <a:rPr lang="en-US" altLang="zh-TW" dirty="0"/>
              <a:t>to Quantum </a:t>
            </a:r>
            <a:r>
              <a:rPr lang="en-US" altLang="zh-TW" dirty="0" smtClean="0"/>
              <a:t>Attacking</a:t>
            </a:r>
          </a:p>
          <a:p>
            <a:pPr>
              <a:lnSpc>
                <a:spcPct val="200000"/>
              </a:lnSpc>
              <a:buFont typeface="Arial" panose="020B0604020202020204" pitchFamily="34" charset="0"/>
              <a:buChar char="•"/>
            </a:pPr>
            <a:r>
              <a:rPr lang="zh-TW" altLang="en-US" dirty="0" smtClean="0"/>
              <a:t> </a:t>
            </a:r>
            <a:r>
              <a:rPr lang="en-US" altLang="zh-TW" dirty="0" smtClean="0"/>
              <a:t>Zero </a:t>
            </a:r>
            <a:r>
              <a:rPr lang="en-US" altLang="zh-TW" dirty="0"/>
              <a:t>Fee </a:t>
            </a:r>
            <a:r>
              <a:rPr lang="en-US" altLang="zh-TW" dirty="0" smtClean="0"/>
              <a:t>Transactions</a:t>
            </a:r>
          </a:p>
          <a:p>
            <a:pPr>
              <a:lnSpc>
                <a:spcPct val="200000"/>
              </a:lnSpc>
              <a:buFont typeface="Arial" panose="020B0604020202020204" pitchFamily="34" charset="0"/>
              <a:buChar char="•"/>
            </a:pPr>
            <a:r>
              <a:rPr lang="zh-TW" altLang="en-US" dirty="0" smtClean="0"/>
              <a:t> </a:t>
            </a:r>
            <a:r>
              <a:rPr lang="en-US" altLang="zh-TW" dirty="0" smtClean="0"/>
              <a:t>Decentralization</a:t>
            </a: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401" y="2857500"/>
            <a:ext cx="7551599" cy="2755900"/>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10</a:t>
            </a:fld>
            <a:endParaRPr lang="zh-TW" altLang="en-US"/>
          </a:p>
        </p:txBody>
      </p:sp>
    </p:spTree>
    <p:extLst>
      <p:ext uri="{BB962C8B-B14F-4D97-AF65-F5344CB8AC3E}">
        <p14:creationId xmlns:p14="http://schemas.microsoft.com/office/powerpoint/2010/main" val="4824970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IPFS and IPNS</a:t>
            </a:r>
            <a:endParaRPr lang="zh-TW" altLang="en-US" dirty="0"/>
          </a:p>
        </p:txBody>
      </p:sp>
      <p:sp>
        <p:nvSpPr>
          <p:cNvPr id="3" name="內容版面配置區 2"/>
          <p:cNvSpPr>
            <a:spLocks noGrp="1"/>
          </p:cNvSpPr>
          <p:nvPr>
            <p:ph idx="1"/>
          </p:nvPr>
        </p:nvSpPr>
        <p:spPr/>
        <p:txBody>
          <a:bodyPr>
            <a:normAutofit/>
          </a:bodyPr>
          <a:lstStyle/>
          <a:p>
            <a:pPr>
              <a:lnSpc>
                <a:spcPct val="200000"/>
              </a:lnSpc>
              <a:buFont typeface="Arial" panose="020B0604020202020204" pitchFamily="34" charset="0"/>
              <a:buChar char="•"/>
            </a:pPr>
            <a:r>
              <a:rPr lang="en-US" altLang="zh-TW" dirty="0" smtClean="0"/>
              <a:t> Permanent Data  –  IPFS</a:t>
            </a:r>
          </a:p>
          <a:p>
            <a:pPr>
              <a:lnSpc>
                <a:spcPct val="200000"/>
              </a:lnSpc>
              <a:buFont typeface="Arial" panose="020B0604020202020204" pitchFamily="34" charset="0"/>
              <a:buChar char="•"/>
            </a:pPr>
            <a:r>
              <a:rPr lang="en-US" altLang="zh-TW" dirty="0" smtClean="0"/>
              <a:t> Traceable Document Modification History  –  IPNS</a:t>
            </a:r>
          </a:p>
          <a:p>
            <a:pPr>
              <a:lnSpc>
                <a:spcPct val="200000"/>
              </a:lnSpc>
              <a:buFont typeface="Arial" panose="020B0604020202020204" pitchFamily="34" charset="0"/>
              <a:buChar char="•"/>
            </a:pPr>
            <a:r>
              <a:rPr lang="en-US" altLang="zh-TW" dirty="0" smtClean="0"/>
              <a:t> </a:t>
            </a:r>
            <a:r>
              <a:rPr lang="en-US" altLang="zh-TW" dirty="0"/>
              <a:t>Content Addressing and </a:t>
            </a:r>
            <a:r>
              <a:rPr lang="en-US" altLang="zh-TW" dirty="0" smtClean="0"/>
              <a:t>Integrity – IPFS</a:t>
            </a:r>
          </a:p>
          <a:p>
            <a:pPr>
              <a:lnSpc>
                <a:spcPct val="200000"/>
              </a:lnSpc>
              <a:buFont typeface="Arial" panose="020B0604020202020204" pitchFamily="34" charset="0"/>
              <a:buChar char="•"/>
            </a:pPr>
            <a:r>
              <a:rPr lang="en-US" altLang="zh-TW" dirty="0"/>
              <a:t> </a:t>
            </a:r>
            <a:r>
              <a:rPr lang="en-US" altLang="zh-TW" dirty="0" smtClean="0"/>
              <a:t>Self-Certification – IPNS</a:t>
            </a:r>
          </a:p>
          <a:p>
            <a:pPr>
              <a:lnSpc>
                <a:spcPct val="200000"/>
              </a:lnSpc>
              <a:buFont typeface="Arial" panose="020B0604020202020204" pitchFamily="34" charset="0"/>
              <a:buChar char="•"/>
            </a:pPr>
            <a:r>
              <a:rPr lang="en-US" altLang="zh-TW" dirty="0"/>
              <a:t> </a:t>
            </a:r>
            <a:r>
              <a:rPr lang="en-US" altLang="zh-TW" dirty="0" smtClean="0"/>
              <a:t>Reliability </a:t>
            </a:r>
            <a:r>
              <a:rPr lang="en-US" altLang="zh-TW" dirty="0"/>
              <a:t>and </a:t>
            </a:r>
            <a:r>
              <a:rPr lang="en-US" altLang="zh-TW" dirty="0" smtClean="0"/>
              <a:t>Availability – IPFS</a:t>
            </a:r>
            <a:endParaRPr lang="en-US" altLang="zh-TW"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11</a:t>
            </a:fld>
            <a:endParaRPr lang="zh-TW" altLang="en-US"/>
          </a:p>
        </p:txBody>
      </p:sp>
      <p:pic>
        <p:nvPicPr>
          <p:cNvPr id="5" name="圖片 4"/>
          <p:cNvPicPr>
            <a:picLocks noChangeAspect="1"/>
          </p:cNvPicPr>
          <p:nvPr/>
        </p:nvPicPr>
        <p:blipFill>
          <a:blip r:embed="rId3"/>
          <a:stretch>
            <a:fillRect/>
          </a:stretch>
        </p:blipFill>
        <p:spPr>
          <a:xfrm>
            <a:off x="6439957" y="3285102"/>
            <a:ext cx="5752043" cy="3038579"/>
          </a:xfrm>
          <a:prstGeom prst="rect">
            <a:avLst/>
          </a:prstGeom>
        </p:spPr>
      </p:pic>
      <p:sp>
        <p:nvSpPr>
          <p:cNvPr id="6" name="文字方塊 5"/>
          <p:cNvSpPr txBox="1"/>
          <p:nvPr/>
        </p:nvSpPr>
        <p:spPr>
          <a:xfrm>
            <a:off x="10519794" y="6123963"/>
            <a:ext cx="1672206" cy="215444"/>
          </a:xfrm>
          <a:prstGeom prst="rect">
            <a:avLst/>
          </a:prstGeom>
          <a:noFill/>
        </p:spPr>
        <p:txBody>
          <a:bodyPr wrap="square" rtlCol="0">
            <a:spAutoFit/>
          </a:bodyPr>
          <a:lstStyle/>
          <a:p>
            <a:r>
              <a:rPr lang="en-US" altLang="zh-TW" sz="800" b="1" dirty="0" smtClean="0"/>
              <a:t>Source: </a:t>
            </a:r>
            <a:r>
              <a:rPr lang="en-US" altLang="zh-TW" sz="800" dirty="0"/>
              <a:t>https://ipfs.tech/#why</a:t>
            </a:r>
            <a:endParaRPr lang="zh-TW" altLang="en-US" sz="800" b="1" dirty="0"/>
          </a:p>
        </p:txBody>
      </p:sp>
    </p:spTree>
    <p:extLst>
      <p:ext uri="{BB962C8B-B14F-4D97-AF65-F5344CB8AC3E}">
        <p14:creationId xmlns:p14="http://schemas.microsoft.com/office/powerpoint/2010/main" val="16389108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Multi-use Proxy Re-Encryption</a:t>
            </a:r>
            <a:endParaRPr lang="zh-TW" altLang="en-US" dirty="0"/>
          </a:p>
        </p:txBody>
      </p:sp>
      <p:sp>
        <p:nvSpPr>
          <p:cNvPr id="11" name="內容版面配置區 2"/>
          <p:cNvSpPr txBox="1">
            <a:spLocks noGrp="1"/>
          </p:cNvSpPr>
          <p:nvPr>
            <p:ph idx="1"/>
          </p:nvPr>
        </p:nvSpPr>
        <p:spPr>
          <a:xfrm>
            <a:off x="1097280" y="1934634"/>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r>
              <a:rPr lang="en-US" altLang="zh-TW" b="1" dirty="0"/>
              <a:t> </a:t>
            </a:r>
            <a:endParaRPr lang="en-US" altLang="zh-TW" b="1" dirty="0" smtClean="0"/>
          </a:p>
          <a:p>
            <a:pPr>
              <a:lnSpc>
                <a:spcPct val="220000"/>
              </a:lnSpc>
              <a:buFont typeface="Arial" panose="020B0604020202020204" pitchFamily="34" charset="0"/>
              <a:buChar char="•"/>
            </a:pPr>
            <a:endParaRPr lang="en-US" altLang="zh-TW" b="1" dirty="0" smtClean="0"/>
          </a:p>
        </p:txBody>
      </p:sp>
      <p:pic>
        <p:nvPicPr>
          <p:cNvPr id="16" name="圖片 15"/>
          <p:cNvPicPr>
            <a:picLocks noChangeAspect="1"/>
          </p:cNvPicPr>
          <p:nvPr/>
        </p:nvPicPr>
        <p:blipFill>
          <a:blip r:embed="rId3"/>
          <a:stretch>
            <a:fillRect/>
          </a:stretch>
        </p:blipFill>
        <p:spPr>
          <a:xfrm>
            <a:off x="1290320" y="2179610"/>
            <a:ext cx="2981741" cy="390580"/>
          </a:xfrm>
          <a:prstGeom prst="rect">
            <a:avLst/>
          </a:prstGeom>
        </p:spPr>
      </p:pic>
      <p:pic>
        <p:nvPicPr>
          <p:cNvPr id="17" name="圖片 16"/>
          <p:cNvPicPr>
            <a:picLocks noChangeAspect="1"/>
          </p:cNvPicPr>
          <p:nvPr/>
        </p:nvPicPr>
        <p:blipFill>
          <a:blip r:embed="rId4"/>
          <a:stretch>
            <a:fillRect/>
          </a:stretch>
        </p:blipFill>
        <p:spPr>
          <a:xfrm>
            <a:off x="1277620" y="2927321"/>
            <a:ext cx="3801005" cy="419158"/>
          </a:xfrm>
          <a:prstGeom prst="rect">
            <a:avLst/>
          </a:prstGeom>
        </p:spPr>
      </p:pic>
      <p:pic>
        <p:nvPicPr>
          <p:cNvPr id="18" name="圖片 17"/>
          <p:cNvPicPr>
            <a:picLocks noChangeAspect="1"/>
          </p:cNvPicPr>
          <p:nvPr/>
        </p:nvPicPr>
        <p:blipFill>
          <a:blip r:embed="rId5"/>
          <a:stretch>
            <a:fillRect/>
          </a:stretch>
        </p:blipFill>
        <p:spPr>
          <a:xfrm>
            <a:off x="1264920" y="3704081"/>
            <a:ext cx="2962688" cy="609685"/>
          </a:xfrm>
          <a:prstGeom prst="rect">
            <a:avLst/>
          </a:prstGeom>
        </p:spPr>
      </p:pic>
      <p:pic>
        <p:nvPicPr>
          <p:cNvPr id="19" name="圖片 18"/>
          <p:cNvPicPr>
            <a:picLocks noChangeAspect="1"/>
          </p:cNvPicPr>
          <p:nvPr/>
        </p:nvPicPr>
        <p:blipFill>
          <a:blip r:embed="rId6"/>
          <a:stretch>
            <a:fillRect/>
          </a:stretch>
        </p:blipFill>
        <p:spPr>
          <a:xfrm>
            <a:off x="1315720" y="4550046"/>
            <a:ext cx="5010849" cy="600159"/>
          </a:xfrm>
          <a:prstGeom prst="rect">
            <a:avLst/>
          </a:prstGeom>
        </p:spPr>
      </p:pic>
      <p:pic>
        <p:nvPicPr>
          <p:cNvPr id="20" name="圖片 19"/>
          <p:cNvPicPr>
            <a:picLocks noChangeAspect="1"/>
          </p:cNvPicPr>
          <p:nvPr/>
        </p:nvPicPr>
        <p:blipFill>
          <a:blip r:embed="rId7"/>
          <a:stretch>
            <a:fillRect/>
          </a:stretch>
        </p:blipFill>
        <p:spPr>
          <a:xfrm>
            <a:off x="1264920" y="5386485"/>
            <a:ext cx="3010320" cy="47631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12</a:t>
            </a:fld>
            <a:endParaRPr lang="zh-TW" altLang="en-US"/>
          </a:p>
        </p:txBody>
      </p:sp>
    </p:spTree>
    <p:extLst>
      <p:ext uri="{BB962C8B-B14F-4D97-AF65-F5344CB8AC3E}">
        <p14:creationId xmlns:p14="http://schemas.microsoft.com/office/powerpoint/2010/main" val="683302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圖片 18"/>
          <p:cNvPicPr>
            <a:picLocks noChangeAspect="1"/>
          </p:cNvPicPr>
          <p:nvPr/>
        </p:nvPicPr>
        <p:blipFill>
          <a:blip r:embed="rId3"/>
          <a:stretch>
            <a:fillRect/>
          </a:stretch>
        </p:blipFill>
        <p:spPr>
          <a:xfrm>
            <a:off x="865846" y="912583"/>
            <a:ext cx="10386731" cy="2210108"/>
          </a:xfrm>
          <a:prstGeom prst="rect">
            <a:avLst/>
          </a:prstGeom>
        </p:spPr>
      </p:pic>
      <p:sp>
        <p:nvSpPr>
          <p:cNvPr id="2" name="標題 1"/>
          <p:cNvSpPr>
            <a:spLocks noGrp="1"/>
          </p:cNvSpPr>
          <p:nvPr>
            <p:ph type="title"/>
          </p:nvPr>
        </p:nvSpPr>
        <p:spPr>
          <a:xfrm>
            <a:off x="12804" y="-733041"/>
            <a:ext cx="10058400" cy="1450757"/>
          </a:xfrm>
        </p:spPr>
        <p:txBody>
          <a:bodyPr>
            <a:normAutofit/>
          </a:bodyPr>
          <a:lstStyle/>
          <a:p>
            <a:r>
              <a:rPr lang="en-US" altLang="zh-TW" sz="4000" dirty="0" err="1">
                <a:solidFill>
                  <a:schemeClr val="tx1"/>
                </a:solidFill>
              </a:rPr>
              <a:t>Cai</a:t>
            </a:r>
            <a:r>
              <a:rPr lang="en-US" altLang="zh-TW" sz="4000" dirty="0">
                <a:solidFill>
                  <a:schemeClr val="tx1"/>
                </a:solidFill>
              </a:rPr>
              <a:t> and Liu et al</a:t>
            </a:r>
            <a:r>
              <a:rPr lang="en-US" altLang="zh-TW" sz="4000" dirty="0" smtClean="0">
                <a:solidFill>
                  <a:schemeClr val="tx1"/>
                </a:solidFill>
              </a:rPr>
              <a:t>. ‘s </a:t>
            </a:r>
            <a:r>
              <a:rPr lang="en-US" altLang="zh-TW" sz="4000" dirty="0" smtClean="0"/>
              <a:t>Multi-use </a:t>
            </a:r>
            <a:r>
              <a:rPr lang="en-US" altLang="zh-TW" sz="4000" dirty="0"/>
              <a:t>Proxy Re-Encryption</a:t>
            </a:r>
            <a:endParaRPr lang="zh-TW" altLang="en-US" sz="40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13</a:t>
            </a:fld>
            <a:endParaRPr lang="zh-TW" altLang="en-US"/>
          </a:p>
        </p:txBody>
      </p:sp>
      <p:sp>
        <p:nvSpPr>
          <p:cNvPr id="6" name="文字方塊 5"/>
          <p:cNvSpPr txBox="1"/>
          <p:nvPr/>
        </p:nvSpPr>
        <p:spPr>
          <a:xfrm>
            <a:off x="2253041" y="6025528"/>
            <a:ext cx="8959442" cy="523220"/>
          </a:xfrm>
          <a:prstGeom prst="rect">
            <a:avLst/>
          </a:prstGeom>
          <a:noFill/>
        </p:spPr>
        <p:txBody>
          <a:bodyPr wrap="square" rtlCol="0">
            <a:spAutoFit/>
          </a:bodyPr>
          <a:lstStyle/>
          <a:p>
            <a:pPr marL="0" lvl="2"/>
            <a:r>
              <a:rPr lang="en-US" altLang="zh-TW" sz="1400" b="1" dirty="0" err="1">
                <a:solidFill>
                  <a:srgbClr val="FF0000"/>
                </a:solidFill>
              </a:rPr>
              <a:t>Cai</a:t>
            </a:r>
            <a:r>
              <a:rPr lang="en-US" altLang="zh-TW" sz="1400" b="1" dirty="0">
                <a:solidFill>
                  <a:srgbClr val="FF0000"/>
                </a:solidFill>
              </a:rPr>
              <a:t> and Liu et al. have proof that the proposed MPRE scheme possesses (IND-CCA2) security.</a:t>
            </a:r>
          </a:p>
          <a:p>
            <a:endParaRPr lang="zh-TW" altLang="en-US" sz="1400" dirty="0"/>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6605" y="3662397"/>
            <a:ext cx="3024599" cy="1686281"/>
          </a:xfrm>
          <a:prstGeom prst="rect">
            <a:avLst/>
          </a:prstGeom>
        </p:spPr>
      </p:pic>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3148" y="1019670"/>
            <a:ext cx="2922854" cy="1601123"/>
          </a:xfrm>
          <a:prstGeom prst="rect">
            <a:avLst/>
          </a:prstGeom>
        </p:spPr>
      </p:pic>
      <p:pic>
        <p:nvPicPr>
          <p:cNvPr id="9" name="圖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1896" y="1036392"/>
            <a:ext cx="4344717" cy="1567681"/>
          </a:xfrm>
          <a:prstGeom prst="rect">
            <a:avLst/>
          </a:prstGeom>
        </p:spPr>
      </p:pic>
      <p:pic>
        <p:nvPicPr>
          <p:cNvPr id="10" name="圖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61326" y="3259839"/>
            <a:ext cx="3260564" cy="1985757"/>
          </a:xfrm>
          <a:prstGeom prst="rect">
            <a:avLst/>
          </a:prstGeom>
        </p:spPr>
      </p:pic>
      <p:sp>
        <p:nvSpPr>
          <p:cNvPr id="20" name="文字方塊 19"/>
          <p:cNvSpPr txBox="1"/>
          <p:nvPr/>
        </p:nvSpPr>
        <p:spPr>
          <a:xfrm>
            <a:off x="1884770" y="2238720"/>
            <a:ext cx="1770412" cy="818044"/>
          </a:xfrm>
          <a:prstGeom prst="rect">
            <a:avLst/>
          </a:prstGeom>
          <a:noFill/>
        </p:spPr>
        <p:txBody>
          <a:bodyPr wrap="square" rtlCol="0">
            <a:spAutoFit/>
          </a:bodyPr>
          <a:lstStyle/>
          <a:p>
            <a:pPr>
              <a:lnSpc>
                <a:spcPct val="320000"/>
              </a:lnSpc>
            </a:pPr>
            <a:r>
              <a:rPr lang="en-US" altLang="zh-TW" sz="1400" b="1" dirty="0" smtClean="0"/>
              <a:t>     </a:t>
            </a:r>
            <a:r>
              <a:rPr lang="en-US" altLang="zh-TW" sz="1400" b="1" dirty="0" err="1" smtClean="0"/>
              <a:t>Unidirectionality</a:t>
            </a:r>
            <a:r>
              <a:rPr lang="en-US" altLang="zh-TW" b="1" dirty="0" smtClean="0"/>
              <a:t> </a:t>
            </a:r>
            <a:endParaRPr lang="en-US" altLang="zh-TW" b="1" dirty="0"/>
          </a:p>
        </p:txBody>
      </p:sp>
      <p:sp>
        <p:nvSpPr>
          <p:cNvPr id="21" name="文字方塊 20"/>
          <p:cNvSpPr txBox="1"/>
          <p:nvPr/>
        </p:nvSpPr>
        <p:spPr>
          <a:xfrm>
            <a:off x="7369493" y="2458452"/>
            <a:ext cx="1770412" cy="656783"/>
          </a:xfrm>
          <a:prstGeom prst="rect">
            <a:avLst/>
          </a:prstGeom>
          <a:noFill/>
        </p:spPr>
        <p:txBody>
          <a:bodyPr wrap="square" rtlCol="0">
            <a:spAutoFit/>
          </a:bodyPr>
          <a:lstStyle/>
          <a:p>
            <a:pPr>
              <a:lnSpc>
                <a:spcPct val="320000"/>
              </a:lnSpc>
            </a:pPr>
            <a:r>
              <a:rPr lang="en-US" altLang="zh-TW" sz="1400" b="1" dirty="0"/>
              <a:t>Multi-hop Capability</a:t>
            </a:r>
          </a:p>
        </p:txBody>
      </p:sp>
      <p:sp>
        <p:nvSpPr>
          <p:cNvPr id="22" name="文字方塊 21"/>
          <p:cNvSpPr txBox="1"/>
          <p:nvPr/>
        </p:nvSpPr>
        <p:spPr>
          <a:xfrm>
            <a:off x="2140325" y="4917204"/>
            <a:ext cx="1770412" cy="656783"/>
          </a:xfrm>
          <a:prstGeom prst="rect">
            <a:avLst/>
          </a:prstGeom>
          <a:noFill/>
        </p:spPr>
        <p:txBody>
          <a:bodyPr wrap="square" rtlCol="0">
            <a:spAutoFit/>
          </a:bodyPr>
          <a:lstStyle/>
          <a:p>
            <a:pPr>
              <a:lnSpc>
                <a:spcPct val="320000"/>
              </a:lnSpc>
            </a:pPr>
            <a:r>
              <a:rPr lang="en-US" altLang="zh-TW" sz="1400" b="1" dirty="0"/>
              <a:t>Non-interactive </a:t>
            </a:r>
          </a:p>
        </p:txBody>
      </p:sp>
      <p:sp>
        <p:nvSpPr>
          <p:cNvPr id="23" name="文字方塊 22"/>
          <p:cNvSpPr txBox="1"/>
          <p:nvPr/>
        </p:nvSpPr>
        <p:spPr>
          <a:xfrm>
            <a:off x="7597485" y="5030319"/>
            <a:ext cx="1770412" cy="656783"/>
          </a:xfrm>
          <a:prstGeom prst="rect">
            <a:avLst/>
          </a:prstGeom>
          <a:noFill/>
        </p:spPr>
        <p:txBody>
          <a:bodyPr wrap="square" rtlCol="0">
            <a:spAutoFit/>
          </a:bodyPr>
          <a:lstStyle/>
          <a:p>
            <a:pPr>
              <a:lnSpc>
                <a:spcPct val="320000"/>
              </a:lnSpc>
            </a:pPr>
            <a:r>
              <a:rPr lang="en-US" altLang="zh-TW" sz="1400" b="1" dirty="0"/>
              <a:t>Non-transitivity </a:t>
            </a:r>
          </a:p>
        </p:txBody>
      </p:sp>
    </p:spTree>
    <p:extLst>
      <p:ext uri="{BB962C8B-B14F-4D97-AF65-F5344CB8AC3E}">
        <p14:creationId xmlns:p14="http://schemas.microsoft.com/office/powerpoint/2010/main" val="2401324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086892"/>
            <a:ext cx="10058400" cy="4023360"/>
          </a:xfrm>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zh-TW" altLang="en-US" dirty="0" smtClean="0"/>
              <a:t> </a:t>
            </a:r>
            <a:r>
              <a:rPr lang="en-US" altLang="zh-TW" dirty="0" smtClean="0"/>
              <a:t>Preliminaries</a:t>
            </a:r>
          </a:p>
          <a:p>
            <a:pPr>
              <a:lnSpc>
                <a:spcPct val="150000"/>
              </a:lnSpc>
              <a:buFont typeface="Wingdings" panose="05000000000000000000" pitchFamily="2" charset="2"/>
              <a:buChar char="Ø"/>
            </a:pPr>
            <a:r>
              <a:rPr lang="en-US" altLang="zh-TW" dirty="0" smtClean="0">
                <a:solidFill>
                  <a:srgbClr val="FF0000"/>
                </a:solidFill>
              </a:rPr>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14</a:t>
            </a:fld>
            <a:endParaRPr lang="zh-TW" altLang="en-US"/>
          </a:p>
        </p:txBody>
      </p:sp>
    </p:spTree>
    <p:extLst>
      <p:ext uri="{BB962C8B-B14F-4D97-AF65-F5344CB8AC3E}">
        <p14:creationId xmlns:p14="http://schemas.microsoft.com/office/powerpoint/2010/main" val="3243929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Model</a:t>
            </a:r>
            <a:endParaRPr lang="zh-TW" altLang="en-US" dirty="0"/>
          </a:p>
        </p:txBody>
      </p:sp>
      <p:sp>
        <p:nvSpPr>
          <p:cNvPr id="5" name="內容版面配置區 2"/>
          <p:cNvSpPr txBox="1">
            <a:spLocks/>
          </p:cNvSpPr>
          <p:nvPr/>
        </p:nvSpPr>
        <p:spPr>
          <a:xfrm>
            <a:off x="1257300" y="222844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Owner (DO)</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Data User (DU)</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Proxy </a:t>
            </a:r>
            <a:r>
              <a:rPr lang="en-US" altLang="zh-TW" dirty="0"/>
              <a:t>Re-Encryption Service Provider (</a:t>
            </a:r>
            <a:r>
              <a:rPr lang="en-US" altLang="zh-TW" dirty="0" smtClean="0"/>
              <a:t>CSP)</a:t>
            </a: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15</a:t>
            </a:fld>
            <a:endParaRPr lang="zh-TW" altLang="en-US"/>
          </a:p>
        </p:txBody>
      </p:sp>
    </p:spTree>
    <p:extLst>
      <p:ext uri="{BB962C8B-B14F-4D97-AF65-F5344CB8AC3E}">
        <p14:creationId xmlns:p14="http://schemas.microsoft.com/office/powerpoint/2010/main" val="2439035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606526"/>
            <a:ext cx="12192000" cy="1450757"/>
          </a:xfrm>
        </p:spPr>
        <p:txBody>
          <a:bodyPr>
            <a:normAutofit/>
          </a:bodyPr>
          <a:lstStyle/>
          <a:p>
            <a:pPr>
              <a:lnSpc>
                <a:spcPct val="220000"/>
              </a:lnSpc>
            </a:pPr>
            <a:r>
              <a:rPr lang="en-US" altLang="zh-TW" sz="3200" dirty="0" smtClean="0"/>
              <a:t>Data Owner (DO)</a:t>
            </a:r>
            <a:r>
              <a:rPr lang="en-US" altLang="zh-TW" sz="3200" b="1" dirty="0" smtClean="0"/>
              <a:t>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16</a:t>
            </a:fld>
            <a:endParaRPr lang="zh-TW" alt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6130" y="844231"/>
            <a:ext cx="5490709" cy="5167726"/>
          </a:xfrm>
          <a:prstGeom prst="rect">
            <a:avLst/>
          </a:prstGeom>
        </p:spPr>
      </p:pic>
      <p:pic>
        <p:nvPicPr>
          <p:cNvPr id="7" name="圖片 6"/>
          <p:cNvPicPr>
            <a:picLocks noChangeAspect="1"/>
          </p:cNvPicPr>
          <p:nvPr/>
        </p:nvPicPr>
        <p:blipFill>
          <a:blip r:embed="rId4"/>
          <a:stretch>
            <a:fillRect/>
          </a:stretch>
        </p:blipFill>
        <p:spPr>
          <a:xfrm>
            <a:off x="8826839" y="1329738"/>
            <a:ext cx="2595904" cy="1905266"/>
          </a:xfrm>
          <a:prstGeom prst="rect">
            <a:avLst/>
          </a:prstGeom>
        </p:spPr>
      </p:pic>
      <p:pic>
        <p:nvPicPr>
          <p:cNvPr id="8" name="圖片 7"/>
          <p:cNvPicPr>
            <a:picLocks noChangeAspect="1"/>
          </p:cNvPicPr>
          <p:nvPr/>
        </p:nvPicPr>
        <p:blipFill>
          <a:blip r:embed="rId4"/>
          <a:stretch>
            <a:fillRect/>
          </a:stretch>
        </p:blipFill>
        <p:spPr>
          <a:xfrm>
            <a:off x="1033577" y="1068481"/>
            <a:ext cx="2317068" cy="1905266"/>
          </a:xfrm>
          <a:prstGeom prst="rect">
            <a:avLst/>
          </a:prstGeom>
        </p:spPr>
      </p:pic>
    </p:spTree>
    <p:extLst>
      <p:ext uri="{BB962C8B-B14F-4D97-AF65-F5344CB8AC3E}">
        <p14:creationId xmlns:p14="http://schemas.microsoft.com/office/powerpoint/2010/main" val="1542691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 y="-793768"/>
            <a:ext cx="12192000" cy="1450757"/>
          </a:xfrm>
        </p:spPr>
        <p:txBody>
          <a:bodyPr>
            <a:normAutofit/>
          </a:bodyPr>
          <a:lstStyle/>
          <a:p>
            <a:pPr>
              <a:lnSpc>
                <a:spcPct val="220000"/>
              </a:lnSpc>
            </a:pPr>
            <a:r>
              <a:rPr lang="en-US" altLang="zh-TW" sz="3200" dirty="0"/>
              <a:t>Data User (DU)</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17</a:t>
            </a:fld>
            <a:endParaRPr lang="zh-TW" altLang="en-US"/>
          </a:p>
        </p:txBody>
      </p:sp>
      <p:pic>
        <p:nvPicPr>
          <p:cNvPr id="7" name="圖片 6"/>
          <p:cNvPicPr>
            <a:picLocks noChangeAspect="1"/>
          </p:cNvPicPr>
          <p:nvPr/>
        </p:nvPicPr>
        <p:blipFill>
          <a:blip r:embed="rId3"/>
          <a:stretch>
            <a:fillRect/>
          </a:stretch>
        </p:blipFill>
        <p:spPr>
          <a:xfrm>
            <a:off x="8826839" y="1329738"/>
            <a:ext cx="2595904" cy="1905266"/>
          </a:xfrm>
          <a:prstGeom prst="rect">
            <a:avLst/>
          </a:prstGeom>
        </p:spPr>
      </p:pic>
      <p:pic>
        <p:nvPicPr>
          <p:cNvPr id="8" name="圖片 7"/>
          <p:cNvPicPr>
            <a:picLocks noChangeAspect="1"/>
          </p:cNvPicPr>
          <p:nvPr/>
        </p:nvPicPr>
        <p:blipFill>
          <a:blip r:embed="rId3"/>
          <a:stretch>
            <a:fillRect/>
          </a:stretch>
        </p:blipFill>
        <p:spPr>
          <a:xfrm>
            <a:off x="1033577" y="1068481"/>
            <a:ext cx="2317068" cy="1905266"/>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4945" y="656989"/>
            <a:ext cx="8545513" cy="5581685"/>
          </a:xfrm>
          <a:prstGeom prst="rect">
            <a:avLst/>
          </a:prstGeom>
        </p:spPr>
      </p:pic>
    </p:spTree>
    <p:extLst>
      <p:ext uri="{BB962C8B-B14F-4D97-AF65-F5344CB8AC3E}">
        <p14:creationId xmlns:p14="http://schemas.microsoft.com/office/powerpoint/2010/main" val="1853108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25379"/>
            <a:ext cx="12192000" cy="1450757"/>
          </a:xfrm>
        </p:spPr>
        <p:txBody>
          <a:bodyPr>
            <a:normAutofit/>
          </a:bodyPr>
          <a:lstStyle/>
          <a:p>
            <a:pPr>
              <a:lnSpc>
                <a:spcPct val="220000"/>
              </a:lnSpc>
            </a:pPr>
            <a:r>
              <a:rPr lang="en-US" altLang="zh-TW" sz="3200" dirty="0"/>
              <a:t>Proxy Re-Encryption Service Provider (CSP)</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18</a:t>
            </a:fld>
            <a:endParaRPr lang="zh-TW" altLang="en-US"/>
          </a:p>
        </p:txBody>
      </p:sp>
      <p:pic>
        <p:nvPicPr>
          <p:cNvPr id="7" name="圖片 6"/>
          <p:cNvPicPr>
            <a:picLocks noChangeAspect="1"/>
          </p:cNvPicPr>
          <p:nvPr/>
        </p:nvPicPr>
        <p:blipFill>
          <a:blip r:embed="rId3"/>
          <a:stretch>
            <a:fillRect/>
          </a:stretch>
        </p:blipFill>
        <p:spPr>
          <a:xfrm>
            <a:off x="8826839" y="1329738"/>
            <a:ext cx="2595904" cy="1905266"/>
          </a:xfrm>
          <a:prstGeom prst="rect">
            <a:avLst/>
          </a:prstGeom>
        </p:spPr>
      </p:pic>
      <p:pic>
        <p:nvPicPr>
          <p:cNvPr id="8" name="圖片 7"/>
          <p:cNvPicPr>
            <a:picLocks noChangeAspect="1"/>
          </p:cNvPicPr>
          <p:nvPr/>
        </p:nvPicPr>
        <p:blipFill>
          <a:blip r:embed="rId3"/>
          <a:stretch>
            <a:fillRect/>
          </a:stretch>
        </p:blipFill>
        <p:spPr>
          <a:xfrm>
            <a:off x="1033577" y="1068481"/>
            <a:ext cx="2317068" cy="1905266"/>
          </a:xfrm>
          <a:prstGeom prst="rect">
            <a:avLst/>
          </a:prstGeom>
        </p:spPr>
      </p:pic>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1959" y="538105"/>
            <a:ext cx="5764326" cy="5775607"/>
          </a:xfrm>
          <a:prstGeom prst="rect">
            <a:avLst/>
          </a:prstGeom>
        </p:spPr>
      </p:pic>
    </p:spTree>
    <p:extLst>
      <p:ext uri="{BB962C8B-B14F-4D97-AF65-F5344CB8AC3E}">
        <p14:creationId xmlns:p14="http://schemas.microsoft.com/office/powerpoint/2010/main" val="29591600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Registering</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Device </a:t>
            </a:r>
            <a:r>
              <a:rPr lang="en-US" altLang="zh-TW" sz="1200" b="1" dirty="0" smtClean="0">
                <a:latin typeface="Times New Roman" panose="02020603050405020304" pitchFamily="18" charset="0"/>
                <a:cs typeface="Times New Roman" panose="02020603050405020304" pitchFamily="18" charset="0"/>
              </a:rPr>
              <a:t>Registering.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Data Uploading or </a:t>
            </a:r>
            <a:r>
              <a:rPr lang="en-US" altLang="zh-TW" sz="1200" b="1" dirty="0" smtClean="0">
                <a:latin typeface="Times New Roman" panose="02020603050405020304" pitchFamily="18" charset="0"/>
                <a:cs typeface="Times New Roman" panose="02020603050405020304" pitchFamily="18" charset="0"/>
              </a:rPr>
              <a:t>Updating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smtClean="0">
                <a:latin typeface="Times New Roman" panose="02020603050405020304" pitchFamily="18" charset="0"/>
                <a:cs typeface="Times New Roman" panose="02020603050405020304" pitchFamily="18" charset="0"/>
              </a:rPr>
              <a:t>DU </a:t>
            </a:r>
            <a:r>
              <a:rPr lang="en-US" altLang="zh-TW" sz="1200" b="1" dirty="0">
                <a:latin typeface="Times New Roman" panose="02020603050405020304" pitchFamily="18" charset="0"/>
                <a:cs typeface="Times New Roman" panose="02020603050405020304" pitchFamily="18" charset="0"/>
              </a:rPr>
              <a:t>Group </a:t>
            </a:r>
            <a:r>
              <a:rPr lang="en-US" altLang="zh-TW" sz="12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Hashtag-based Search </a:t>
            </a:r>
            <a:r>
              <a:rPr lang="en-US" altLang="zh-TW" sz="1400" b="1" dirty="0" smtClean="0">
                <a:latin typeface="Times New Roman" panose="02020603050405020304" pitchFamily="18" charset="0"/>
                <a:cs typeface="Times New Roman" panose="02020603050405020304" pitchFamily="18" charset="0"/>
              </a:rPr>
              <a:t>Mechanism</a:t>
            </a:r>
          </a:p>
          <a:p>
            <a:pPr>
              <a:lnSpc>
                <a:spcPct val="200000"/>
              </a:lnSpc>
              <a:buFont typeface="Arial" panose="020B0604020202020204" pitchFamily="34" charset="0"/>
              <a:buChar char="•"/>
            </a:pPr>
            <a:r>
              <a:rPr lang="zh-TW" altLang="en-US" sz="1400" b="1" dirty="0">
                <a:latin typeface="Times New Roman" panose="02020603050405020304" pitchFamily="18" charset="0"/>
                <a:cs typeface="Times New Roman" panose="02020603050405020304" pitchFamily="18" charset="0"/>
              </a:rPr>
              <a:t> </a:t>
            </a:r>
            <a:r>
              <a:rPr lang="en-US" altLang="zh-TW" sz="1400" b="1" dirty="0" smtClean="0">
                <a:latin typeface="Times New Roman" panose="02020603050405020304" pitchFamily="18" charset="0"/>
                <a:cs typeface="Times New Roman" panose="02020603050405020304" pitchFamily="18" charset="0"/>
              </a:rPr>
              <a:t>Access Control Management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Asking Access 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DO </a:t>
            </a:r>
            <a:r>
              <a:rPr lang="en-US" altLang="zh-TW" sz="1200" b="1" dirty="0">
                <a:latin typeface="Times New Roman" panose="02020603050405020304" pitchFamily="18" charset="0"/>
                <a:cs typeface="Times New Roman" panose="02020603050405020304" pitchFamily="18" charset="0"/>
              </a:rPr>
              <a:t>Granting/Revoking Access </a:t>
            </a:r>
            <a:r>
              <a:rPr lang="en-US" altLang="zh-TW" sz="1200" b="1" dirty="0" smtClean="0">
                <a:latin typeface="Times New Roman" panose="02020603050405020304" pitchFamily="18" charset="0"/>
                <a:cs typeface="Times New Roman" panose="02020603050405020304" pitchFamily="18" charset="0"/>
              </a:rPr>
              <a:t>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GDU </a:t>
            </a:r>
            <a:r>
              <a:rPr lang="en-US" altLang="zh-TW" sz="1200" b="1" dirty="0">
                <a:latin typeface="Times New Roman" panose="02020603050405020304" pitchFamily="18" charset="0"/>
                <a:cs typeface="Times New Roman" panose="02020603050405020304" pitchFamily="18" charset="0"/>
              </a:rPr>
              <a:t>Add/Delete Members of GDU or Grant/Revoke Access right of </a:t>
            </a:r>
            <a:r>
              <a:rPr lang="en-US" altLang="zh-TW" sz="1200" b="1" dirty="0" smtClean="0">
                <a:latin typeface="Times New Roman" panose="02020603050405020304" pitchFamily="18" charset="0"/>
                <a:cs typeface="Times New Roman" panose="02020603050405020304" pitchFamily="18" charset="0"/>
              </a:rPr>
              <a:t>Members</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Data </a:t>
            </a:r>
            <a:r>
              <a:rPr lang="en-US" altLang="zh-TW" sz="1200" b="1" dirty="0">
                <a:latin typeface="Times New Roman" panose="02020603050405020304" pitchFamily="18" charset="0"/>
                <a:cs typeface="Times New Roman" panose="02020603050405020304" pitchFamily="18" charset="0"/>
              </a:rPr>
              <a:t>Accessing</a:t>
            </a:r>
            <a:endParaRPr lang="en-US" altLang="zh-TW" sz="1200" b="1" dirty="0" smtClean="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19</a:t>
            </a:fld>
            <a:endParaRPr lang="zh-TW" altLang="en-US"/>
          </a:p>
        </p:txBody>
      </p:sp>
    </p:spTree>
    <p:extLst>
      <p:ext uri="{BB962C8B-B14F-4D97-AF65-F5344CB8AC3E}">
        <p14:creationId xmlns:p14="http://schemas.microsoft.com/office/powerpoint/2010/main" val="612798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233922"/>
            <a:ext cx="10058400" cy="4023360"/>
          </a:xfrm>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zh-TW" altLang="en-US" dirty="0" smtClean="0"/>
              <a:t> </a:t>
            </a:r>
            <a:r>
              <a:rPr lang="en-US" altLang="zh-TW" dirty="0" smtClean="0"/>
              <a:t>Preliminaries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2</a:t>
            </a:fld>
            <a:endParaRPr lang="zh-TW" altLang="en-US"/>
          </a:p>
        </p:txBody>
      </p:sp>
    </p:spTree>
    <p:extLst>
      <p:ext uri="{BB962C8B-B14F-4D97-AF65-F5344CB8AC3E}">
        <p14:creationId xmlns:p14="http://schemas.microsoft.com/office/powerpoint/2010/main" val="2001994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b="1" dirty="0" smtClean="0">
                <a:solidFill>
                  <a:srgbClr val="FF0000"/>
                </a:solidFill>
                <a:latin typeface="Times New Roman" panose="02020603050405020304" pitchFamily="18" charset="0"/>
                <a:cs typeface="Times New Roman" panose="02020603050405020304" pitchFamily="18" charset="0"/>
              </a:rPr>
              <a:t> Registering</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Device </a:t>
            </a:r>
            <a:r>
              <a:rPr lang="en-US" altLang="zh-TW" sz="1200" b="1" dirty="0" smtClean="0">
                <a:latin typeface="Times New Roman" panose="02020603050405020304" pitchFamily="18" charset="0"/>
                <a:cs typeface="Times New Roman" panose="02020603050405020304" pitchFamily="18" charset="0"/>
              </a:rPr>
              <a:t>Registering.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Data Uploading or </a:t>
            </a:r>
            <a:r>
              <a:rPr lang="en-US" altLang="zh-TW" sz="1200" b="1" dirty="0" smtClean="0">
                <a:latin typeface="Times New Roman" panose="02020603050405020304" pitchFamily="18" charset="0"/>
                <a:cs typeface="Times New Roman" panose="02020603050405020304" pitchFamily="18" charset="0"/>
              </a:rPr>
              <a:t>Updating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smtClean="0">
                <a:latin typeface="Times New Roman" panose="02020603050405020304" pitchFamily="18" charset="0"/>
                <a:cs typeface="Times New Roman" panose="02020603050405020304" pitchFamily="18" charset="0"/>
              </a:rPr>
              <a:t>DU </a:t>
            </a:r>
            <a:r>
              <a:rPr lang="en-US" altLang="zh-TW" sz="1200" b="1" dirty="0">
                <a:latin typeface="Times New Roman" panose="02020603050405020304" pitchFamily="18" charset="0"/>
                <a:cs typeface="Times New Roman" panose="02020603050405020304" pitchFamily="18" charset="0"/>
              </a:rPr>
              <a:t>Group </a:t>
            </a:r>
            <a:r>
              <a:rPr lang="en-US" altLang="zh-TW" sz="12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Hashtag-based Search </a:t>
            </a:r>
            <a:r>
              <a:rPr lang="en-US" altLang="zh-TW" sz="1400" b="1" dirty="0" smtClean="0">
                <a:latin typeface="Times New Roman" panose="02020603050405020304" pitchFamily="18" charset="0"/>
                <a:cs typeface="Times New Roman" panose="02020603050405020304" pitchFamily="18" charset="0"/>
              </a:rPr>
              <a:t>Mechanism</a:t>
            </a:r>
          </a:p>
          <a:p>
            <a:pPr>
              <a:lnSpc>
                <a:spcPct val="200000"/>
              </a:lnSpc>
              <a:buFont typeface="Arial" panose="020B0604020202020204" pitchFamily="34" charset="0"/>
              <a:buChar char="•"/>
            </a:pPr>
            <a:r>
              <a:rPr lang="zh-TW" altLang="en-US" sz="1400" b="1" dirty="0">
                <a:latin typeface="Times New Roman" panose="02020603050405020304" pitchFamily="18" charset="0"/>
                <a:cs typeface="Times New Roman" panose="02020603050405020304" pitchFamily="18" charset="0"/>
              </a:rPr>
              <a:t> </a:t>
            </a:r>
            <a:r>
              <a:rPr lang="en-US" altLang="zh-TW" sz="1400" b="1" dirty="0" smtClean="0">
                <a:latin typeface="Times New Roman" panose="02020603050405020304" pitchFamily="18" charset="0"/>
                <a:cs typeface="Times New Roman" panose="02020603050405020304" pitchFamily="18" charset="0"/>
              </a:rPr>
              <a:t>Access Control Management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Asking Access 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DO </a:t>
            </a:r>
            <a:r>
              <a:rPr lang="en-US" altLang="zh-TW" sz="1200" b="1" dirty="0">
                <a:latin typeface="Times New Roman" panose="02020603050405020304" pitchFamily="18" charset="0"/>
                <a:cs typeface="Times New Roman" panose="02020603050405020304" pitchFamily="18" charset="0"/>
              </a:rPr>
              <a:t>Granting/Revoking Access </a:t>
            </a:r>
            <a:r>
              <a:rPr lang="en-US" altLang="zh-TW" sz="1200" b="1" dirty="0" smtClean="0">
                <a:latin typeface="Times New Roman" panose="02020603050405020304" pitchFamily="18" charset="0"/>
                <a:cs typeface="Times New Roman" panose="02020603050405020304" pitchFamily="18" charset="0"/>
              </a:rPr>
              <a:t>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GDU </a:t>
            </a:r>
            <a:r>
              <a:rPr lang="en-US" altLang="zh-TW" sz="1200" b="1" dirty="0">
                <a:latin typeface="Times New Roman" panose="02020603050405020304" pitchFamily="18" charset="0"/>
                <a:cs typeface="Times New Roman" panose="02020603050405020304" pitchFamily="18" charset="0"/>
              </a:rPr>
              <a:t>Add/Delete Members of GDU or Grant/Revoke Access right of </a:t>
            </a:r>
            <a:r>
              <a:rPr lang="en-US" altLang="zh-TW" sz="1200" b="1" dirty="0" smtClean="0">
                <a:latin typeface="Times New Roman" panose="02020603050405020304" pitchFamily="18" charset="0"/>
                <a:cs typeface="Times New Roman" panose="02020603050405020304" pitchFamily="18" charset="0"/>
              </a:rPr>
              <a:t>Members</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Data </a:t>
            </a:r>
            <a:r>
              <a:rPr lang="en-US" altLang="zh-TW" sz="1200" b="1" dirty="0">
                <a:latin typeface="Times New Roman" panose="02020603050405020304" pitchFamily="18" charset="0"/>
                <a:cs typeface="Times New Roman" panose="02020603050405020304" pitchFamily="18" charset="0"/>
              </a:rPr>
              <a:t>Accessing</a:t>
            </a:r>
            <a:endParaRPr lang="en-US" altLang="zh-TW" sz="1200" b="1" dirty="0" smtClean="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20</a:t>
            </a:fld>
            <a:endParaRPr lang="zh-TW" altLang="en-US"/>
          </a:p>
        </p:txBody>
      </p:sp>
    </p:spTree>
    <p:extLst>
      <p:ext uri="{BB962C8B-B14F-4D97-AF65-F5344CB8AC3E}">
        <p14:creationId xmlns:p14="http://schemas.microsoft.com/office/powerpoint/2010/main" val="420308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3850"/>
            <a:ext cx="10058400" cy="1450757"/>
          </a:xfrm>
        </p:spPr>
        <p:txBody>
          <a:bodyPr>
            <a:normAutofit/>
          </a:bodyPr>
          <a:lstStyle/>
          <a:p>
            <a:r>
              <a:rPr lang="en-US" altLang="zh-TW" sz="3200" dirty="0" err="1" smtClean="0"/>
              <a:t>IoT</a:t>
            </a:r>
            <a:r>
              <a:rPr lang="en-US" altLang="zh-TW" sz="3200" dirty="0" smtClean="0"/>
              <a:t> Device Registering</a:t>
            </a:r>
            <a:r>
              <a:rPr lang="en-US" altLang="zh-TW" dirty="0" smtClean="0"/>
              <a:t/>
            </a:r>
            <a:br>
              <a:rPr lang="en-US" altLang="zh-TW" dirty="0" smtClean="0"/>
            </a:br>
            <a:endParaRPr lang="zh-TW" altLang="en-US" dirty="0"/>
          </a:p>
        </p:txBody>
      </p:sp>
      <p:pic>
        <p:nvPicPr>
          <p:cNvPr id="4" name="圖片 3"/>
          <p:cNvPicPr>
            <a:picLocks noChangeAspect="1"/>
          </p:cNvPicPr>
          <p:nvPr/>
        </p:nvPicPr>
        <p:blipFill>
          <a:blip r:embed="rId3"/>
          <a:stretch>
            <a:fillRect/>
          </a:stretch>
        </p:blipFill>
        <p:spPr>
          <a:xfrm>
            <a:off x="10834649" y="928473"/>
            <a:ext cx="543001" cy="3077004"/>
          </a:xfrm>
          <a:prstGeom prst="rect">
            <a:avLst/>
          </a:prstGeom>
        </p:spPr>
      </p:pic>
      <p:pic>
        <p:nvPicPr>
          <p:cNvPr id="6" name="圖片 5"/>
          <p:cNvPicPr>
            <a:picLocks noChangeAspect="1"/>
          </p:cNvPicPr>
          <p:nvPr/>
        </p:nvPicPr>
        <p:blipFill>
          <a:blip r:embed="rId3"/>
          <a:stretch>
            <a:fillRect/>
          </a:stretch>
        </p:blipFill>
        <p:spPr>
          <a:xfrm>
            <a:off x="992429" y="1195173"/>
            <a:ext cx="543001" cy="3077004"/>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21</a:t>
            </a:fld>
            <a:endParaRPr lang="zh-TW" altLang="en-US"/>
          </a:p>
        </p:txBody>
      </p:sp>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6698" y="499395"/>
            <a:ext cx="6807971" cy="5714287"/>
          </a:xfrm>
          <a:prstGeom prst="rect">
            <a:avLst/>
          </a:prstGeom>
        </p:spPr>
      </p:pic>
      <p:pic>
        <p:nvPicPr>
          <p:cNvPr id="8" name="圖片 7"/>
          <p:cNvPicPr>
            <a:picLocks noChangeAspect="1"/>
          </p:cNvPicPr>
          <p:nvPr/>
        </p:nvPicPr>
        <p:blipFill>
          <a:blip r:embed="rId5"/>
          <a:stretch>
            <a:fillRect/>
          </a:stretch>
        </p:blipFill>
        <p:spPr>
          <a:xfrm>
            <a:off x="9324669" y="1195173"/>
            <a:ext cx="1782355" cy="1943371"/>
          </a:xfrm>
          <a:prstGeom prst="rect">
            <a:avLst/>
          </a:prstGeom>
        </p:spPr>
      </p:pic>
      <p:pic>
        <p:nvPicPr>
          <p:cNvPr id="9" name="圖片 8"/>
          <p:cNvPicPr>
            <a:picLocks noChangeAspect="1"/>
          </p:cNvPicPr>
          <p:nvPr/>
        </p:nvPicPr>
        <p:blipFill>
          <a:blip r:embed="rId5"/>
          <a:stretch>
            <a:fillRect/>
          </a:stretch>
        </p:blipFill>
        <p:spPr>
          <a:xfrm>
            <a:off x="1163959" y="1126907"/>
            <a:ext cx="1352739" cy="1943371"/>
          </a:xfrm>
          <a:prstGeom prst="rect">
            <a:avLst/>
          </a:prstGeom>
        </p:spPr>
      </p:pic>
      <p:pic>
        <p:nvPicPr>
          <p:cNvPr id="10" name="圖片 9"/>
          <p:cNvPicPr>
            <a:picLocks noChangeAspect="1"/>
          </p:cNvPicPr>
          <p:nvPr/>
        </p:nvPicPr>
        <p:blipFill>
          <a:blip r:embed="rId5"/>
          <a:stretch>
            <a:fillRect/>
          </a:stretch>
        </p:blipFill>
        <p:spPr>
          <a:xfrm>
            <a:off x="7298422" y="3043193"/>
            <a:ext cx="218114" cy="313346"/>
          </a:xfrm>
          <a:prstGeom prst="rect">
            <a:avLst/>
          </a:prstGeom>
        </p:spPr>
      </p:pic>
    </p:spTree>
    <p:extLst>
      <p:ext uri="{BB962C8B-B14F-4D97-AF65-F5344CB8AC3E}">
        <p14:creationId xmlns:p14="http://schemas.microsoft.com/office/powerpoint/2010/main" val="1358586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圖片 88"/>
          <p:cNvPicPr>
            <a:picLocks noChangeAspect="1"/>
          </p:cNvPicPr>
          <p:nvPr/>
        </p:nvPicPr>
        <p:blipFill>
          <a:blip r:embed="rId3"/>
          <a:stretch>
            <a:fillRect/>
          </a:stretch>
        </p:blipFill>
        <p:spPr>
          <a:xfrm>
            <a:off x="1188057" y="1730471"/>
            <a:ext cx="6411220" cy="104790"/>
          </a:xfrm>
          <a:prstGeom prst="rect">
            <a:avLst/>
          </a:prstGeom>
        </p:spPr>
      </p:pic>
      <p:sp>
        <p:nvSpPr>
          <p:cNvPr id="2" name="標題 1"/>
          <p:cNvSpPr>
            <a:spLocks noGrp="1"/>
          </p:cNvSpPr>
          <p:nvPr>
            <p:ph type="title"/>
          </p:nvPr>
        </p:nvSpPr>
        <p:spPr>
          <a:xfrm>
            <a:off x="0" y="-1849659"/>
            <a:ext cx="6962868" cy="3030074"/>
          </a:xfrm>
        </p:spPr>
        <p:txBody>
          <a:bodyPr>
            <a:normAutofit/>
          </a:bodyPr>
          <a:lstStyle/>
          <a:p>
            <a:r>
              <a:rPr lang="en-US" altLang="zh-TW" sz="3200" dirty="0" err="1" smtClean="0"/>
              <a:t>IoT</a:t>
            </a:r>
            <a:r>
              <a:rPr lang="en-US" altLang="zh-TW" sz="3200" dirty="0" smtClean="0"/>
              <a:t> Device Registering – ACS in IPFS</a:t>
            </a:r>
            <a:r>
              <a:rPr lang="en-US" altLang="zh-TW" dirty="0" smtClean="0"/>
              <a:t/>
            </a:r>
            <a:br>
              <a:rPr lang="en-US" altLang="zh-TW" dirty="0" smtClean="0"/>
            </a:br>
            <a:endParaRPr lang="zh-TW" altLang="en-US" dirty="0"/>
          </a:p>
        </p:txBody>
      </p:sp>
      <p:sp>
        <p:nvSpPr>
          <p:cNvPr id="5" name="投影片編號版面配置區 4"/>
          <p:cNvSpPr>
            <a:spLocks noGrp="1"/>
          </p:cNvSpPr>
          <p:nvPr>
            <p:ph type="sldNum" sz="quarter" idx="12"/>
          </p:nvPr>
        </p:nvSpPr>
        <p:spPr/>
        <p:txBody>
          <a:bodyPr/>
          <a:lstStyle/>
          <a:p>
            <a:fld id="{DF13A71A-F478-4641-9BF7-C1F9A2D04116}" type="slidenum">
              <a:rPr lang="zh-TW" altLang="en-US" smtClean="0"/>
              <a:t>22</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551" y="2864183"/>
            <a:ext cx="10860195" cy="2466669"/>
          </a:xfrm>
          <a:prstGeom prst="rect">
            <a:avLst/>
          </a:prstGeom>
        </p:spPr>
      </p:pic>
      <p:graphicFrame>
        <p:nvGraphicFramePr>
          <p:cNvPr id="35" name="內容版面配置區 3"/>
          <p:cNvGraphicFramePr>
            <a:graphicFrameLocks/>
          </p:cNvGraphicFramePr>
          <p:nvPr>
            <p:extLst>
              <p:ext uri="{D42A27DB-BD31-4B8C-83A1-F6EECF244321}">
                <p14:modId xmlns:p14="http://schemas.microsoft.com/office/powerpoint/2010/main" val="118385121"/>
              </p:ext>
            </p:extLst>
          </p:nvPr>
        </p:nvGraphicFramePr>
        <p:xfrm>
          <a:off x="6761537" y="9525"/>
          <a:ext cx="5428782" cy="2603015"/>
        </p:xfrm>
        <a:graphic>
          <a:graphicData uri="http://schemas.openxmlformats.org/drawingml/2006/table">
            <a:tbl>
              <a:tblPr>
                <a:tableStyleId>{3C2FFA5D-87B4-456A-9821-1D502468CF0F}</a:tableStyleId>
              </a:tblPr>
              <a:tblGrid>
                <a:gridCol w="904797">
                  <a:extLst>
                    <a:ext uri="{9D8B030D-6E8A-4147-A177-3AD203B41FA5}">
                      <a16:colId xmlns:a16="http://schemas.microsoft.com/office/drawing/2014/main" val="2014027247"/>
                    </a:ext>
                  </a:extLst>
                </a:gridCol>
                <a:gridCol w="904797">
                  <a:extLst>
                    <a:ext uri="{9D8B030D-6E8A-4147-A177-3AD203B41FA5}">
                      <a16:colId xmlns:a16="http://schemas.microsoft.com/office/drawing/2014/main" val="507542350"/>
                    </a:ext>
                  </a:extLst>
                </a:gridCol>
                <a:gridCol w="904797">
                  <a:extLst>
                    <a:ext uri="{9D8B030D-6E8A-4147-A177-3AD203B41FA5}">
                      <a16:colId xmlns:a16="http://schemas.microsoft.com/office/drawing/2014/main" val="121753931"/>
                    </a:ext>
                  </a:extLst>
                </a:gridCol>
                <a:gridCol w="904797">
                  <a:extLst>
                    <a:ext uri="{9D8B030D-6E8A-4147-A177-3AD203B41FA5}">
                      <a16:colId xmlns:a16="http://schemas.microsoft.com/office/drawing/2014/main" val="437709425"/>
                    </a:ext>
                  </a:extLst>
                </a:gridCol>
                <a:gridCol w="904797">
                  <a:extLst>
                    <a:ext uri="{9D8B030D-6E8A-4147-A177-3AD203B41FA5}">
                      <a16:colId xmlns:a16="http://schemas.microsoft.com/office/drawing/2014/main" val="1323357090"/>
                    </a:ext>
                  </a:extLst>
                </a:gridCol>
                <a:gridCol w="904797">
                  <a:extLst>
                    <a:ext uri="{9D8B030D-6E8A-4147-A177-3AD203B41FA5}">
                      <a16:colId xmlns:a16="http://schemas.microsoft.com/office/drawing/2014/main" val="313909777"/>
                    </a:ext>
                  </a:extLst>
                </a:gridCol>
              </a:tblGrid>
              <a:tr h="327907">
                <a:tc>
                  <a:txBody>
                    <a:bodyPr/>
                    <a:lstStyle/>
                    <a:p>
                      <a:r>
                        <a:rPr lang="en-US" sz="800" dirty="0"/>
                        <a:t>Aspect</a:t>
                      </a:r>
                    </a:p>
                  </a:txBody>
                  <a:tcPr marL="42767" marR="42767" marT="21382" marB="21382" anchor="ctr">
                    <a:solidFill>
                      <a:schemeClr val="accent5"/>
                    </a:solidFill>
                  </a:tcPr>
                </a:tc>
                <a:tc>
                  <a:txBody>
                    <a:bodyPr/>
                    <a:lstStyle/>
                    <a:p>
                      <a:r>
                        <a:rPr lang="en-US" sz="800" dirty="0" err="1"/>
                        <a:t>IronCore</a:t>
                      </a:r>
                      <a:r>
                        <a:rPr lang="en-US" sz="800" dirty="0"/>
                        <a:t> Labs (2018)</a:t>
                      </a:r>
                    </a:p>
                  </a:txBody>
                  <a:tcPr marL="42767" marR="42767" marT="21382" marB="21382" anchor="ctr">
                    <a:solidFill>
                      <a:schemeClr val="accent5"/>
                    </a:solidFill>
                  </a:tcPr>
                </a:tc>
                <a:tc>
                  <a:txBody>
                    <a:bodyPr/>
                    <a:lstStyle/>
                    <a:p>
                      <a:r>
                        <a:rPr lang="en-US" sz="800" dirty="0" err="1"/>
                        <a:t>Farahani</a:t>
                      </a:r>
                      <a:r>
                        <a:rPr lang="en-US" sz="800" dirty="0"/>
                        <a:t> et al. (</a:t>
                      </a:r>
                      <a:r>
                        <a:rPr lang="en-US" sz="800" dirty="0" smtClean="0"/>
                        <a:t>2022)</a:t>
                      </a:r>
                      <a:endParaRPr lang="en-US" sz="800" dirty="0"/>
                    </a:p>
                  </a:txBody>
                  <a:tcPr marL="42767" marR="42767" marT="21382" marB="21382" anchor="ctr">
                    <a:solidFill>
                      <a:schemeClr val="accent5"/>
                    </a:solidFill>
                  </a:tcPr>
                </a:tc>
                <a:tc>
                  <a:txBody>
                    <a:bodyPr/>
                    <a:lstStyle/>
                    <a:p>
                      <a:r>
                        <a:rPr lang="en-US" sz="800" dirty="0"/>
                        <a:t>Zheng et al. (2020)</a:t>
                      </a:r>
                    </a:p>
                  </a:txBody>
                  <a:tcPr marL="42767" marR="42767" marT="21382" marB="21382" anchor="ctr">
                    <a:solidFill>
                      <a:schemeClr val="accent5"/>
                    </a:solidFill>
                  </a:tcPr>
                </a:tc>
                <a:tc>
                  <a:txBody>
                    <a:bodyPr/>
                    <a:lstStyle/>
                    <a:p>
                      <a:r>
                        <a:rPr lang="en-US" altLang="zh-TW" sz="800" dirty="0" err="1" smtClean="0"/>
                        <a:t>NuCypher</a:t>
                      </a:r>
                      <a:r>
                        <a:rPr lang="en-US" altLang="zh-TW" sz="800" dirty="0" smtClean="0"/>
                        <a:t> Inc. </a:t>
                      </a:r>
                    </a:p>
                    <a:p>
                      <a:r>
                        <a:rPr lang="en-US" sz="800" dirty="0" smtClean="0"/>
                        <a:t>(2018)</a:t>
                      </a:r>
                      <a:endParaRPr lang="en-US" sz="800" dirty="0"/>
                    </a:p>
                  </a:txBody>
                  <a:tcPr marL="42767" marR="42767" marT="21382" marB="21382" anchor="ctr">
                    <a:solidFill>
                      <a:schemeClr val="accent5"/>
                    </a:solidFill>
                  </a:tcPr>
                </a:tc>
                <a:tc>
                  <a:txBody>
                    <a:bodyPr/>
                    <a:lstStyle/>
                    <a:p>
                      <a:r>
                        <a:rPr lang="en-US" sz="800" dirty="0"/>
                        <a:t>Our System</a:t>
                      </a:r>
                    </a:p>
                  </a:txBody>
                  <a:tcPr marL="42767" marR="42767" marT="21382" marB="21382" anchor="ctr">
                    <a:solidFill>
                      <a:schemeClr val="accent5"/>
                    </a:solidFill>
                  </a:tcPr>
                </a:tc>
                <a:extLst>
                  <a:ext uri="{0D108BD9-81ED-4DB2-BD59-A6C34878D82A}">
                    <a16:rowId xmlns:a16="http://schemas.microsoft.com/office/drawing/2014/main" val="1125622470"/>
                  </a:ext>
                </a:extLst>
              </a:tr>
              <a:tr h="401785">
                <a:tc>
                  <a:txBody>
                    <a:bodyPr/>
                    <a:lstStyle/>
                    <a:p>
                      <a:r>
                        <a:rPr lang="en-US" altLang="zh-TW" sz="800" dirty="0" smtClean="0"/>
                        <a:t>Access Control</a:t>
                      </a:r>
                      <a:r>
                        <a:rPr lang="en-US" altLang="zh-TW" sz="800" baseline="0" dirty="0" smtClean="0"/>
                        <a:t> Management</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86945113"/>
                  </a:ext>
                </a:extLst>
              </a:tr>
              <a:tr h="4017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sz="800" dirty="0" smtClean="0"/>
                        <a:t>Data Storage</a:t>
                      </a:r>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28999223"/>
                  </a:ext>
                </a:extLst>
              </a:tr>
              <a:tr h="281250">
                <a:tc>
                  <a:txBody>
                    <a:bodyPr/>
                    <a:lstStyle/>
                    <a:p>
                      <a:r>
                        <a:rPr lang="en-US" sz="800" dirty="0"/>
                        <a:t>Data </a:t>
                      </a:r>
                      <a:r>
                        <a:rPr lang="en-US" sz="800" dirty="0" smtClean="0"/>
                        <a:t>Searching</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3365623264"/>
                  </a:ext>
                </a:extLst>
              </a:tr>
              <a:tr h="390882">
                <a:tc>
                  <a:txBody>
                    <a:bodyPr/>
                    <a:lstStyle/>
                    <a:p>
                      <a:r>
                        <a:rPr lang="en-US" altLang="zh-TW" sz="800" dirty="0" smtClean="0"/>
                        <a:t>Reducing Local </a:t>
                      </a:r>
                      <a:r>
                        <a:rPr lang="en-US" altLang="zh-TW" sz="800" dirty="0" err="1" smtClean="0"/>
                        <a:t>Stroage</a:t>
                      </a:r>
                      <a:r>
                        <a:rPr lang="en-US" altLang="zh-TW" sz="800" dirty="0" smtClean="0"/>
                        <a:t> Overhead</a:t>
                      </a:r>
                      <a:endParaRPr lang="en-US" altLang="zh-TW"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848011280"/>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altLang="zh-TW" sz="800" dirty="0" smtClean="0"/>
                        <a:t>Key Management</a:t>
                      </a:r>
                      <a:endParaRPr lang="en-US" altLang="zh-TW"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204471251"/>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1-to-Many</a:t>
                      </a:r>
                      <a:r>
                        <a:rPr lang="en-US" altLang="zh-TW" sz="800" baseline="0" dirty="0" smtClean="0"/>
                        <a:t> </a:t>
                      </a:r>
                      <a:r>
                        <a:rPr lang="en-US" altLang="zh-TW" sz="800" dirty="0" smtClean="0"/>
                        <a:t>Encrypted</a:t>
                      </a:r>
                      <a:r>
                        <a:rPr lang="en-US" altLang="zh-TW" sz="800" baseline="0" dirty="0" smtClean="0"/>
                        <a:t> Data Sharing</a:t>
                      </a:r>
                      <a:endParaRPr lang="en-US" altLang="zh-TW" sz="800" dirty="0" smtClean="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2093855348"/>
                  </a:ext>
                </a:extLst>
              </a:tr>
            </a:tbl>
          </a:graphicData>
        </a:graphic>
      </p:graphicFrame>
      <p:pic>
        <p:nvPicPr>
          <p:cNvPr id="46" name="圖片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11915476" y="596910"/>
            <a:ext cx="298108" cy="303948"/>
          </a:xfrm>
          <a:prstGeom prst="rect">
            <a:avLst/>
          </a:prstGeom>
        </p:spPr>
      </p:pic>
      <p:pic>
        <p:nvPicPr>
          <p:cNvPr id="47" name="圖片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10245146" y="605400"/>
            <a:ext cx="298108" cy="303948"/>
          </a:xfrm>
          <a:prstGeom prst="rect">
            <a:avLst/>
          </a:prstGeom>
        </p:spPr>
      </p:pic>
      <p:pic>
        <p:nvPicPr>
          <p:cNvPr id="59" name="圖片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11113953" y="1650088"/>
            <a:ext cx="298108" cy="303948"/>
          </a:xfrm>
          <a:prstGeom prst="rect">
            <a:avLst/>
          </a:prstGeom>
        </p:spPr>
      </p:pic>
      <p:pic>
        <p:nvPicPr>
          <p:cNvPr id="64" name="圖片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92303">
            <a:off x="11913318" y="1656246"/>
            <a:ext cx="298108" cy="303948"/>
          </a:xfrm>
          <a:prstGeom prst="rect">
            <a:avLst/>
          </a:prstGeom>
        </p:spPr>
      </p:pic>
      <p:pic>
        <p:nvPicPr>
          <p:cNvPr id="132" name="圖片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6453" y="454702"/>
            <a:ext cx="141044" cy="139073"/>
          </a:xfrm>
          <a:prstGeom prst="rect">
            <a:avLst/>
          </a:prstGeom>
        </p:spPr>
      </p:pic>
      <p:pic>
        <p:nvPicPr>
          <p:cNvPr id="133" name="圖片 1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98045" y="426274"/>
            <a:ext cx="141044" cy="139073"/>
          </a:xfrm>
          <a:prstGeom prst="rect">
            <a:avLst/>
          </a:prstGeom>
        </p:spPr>
      </p:pic>
      <p:pic>
        <p:nvPicPr>
          <p:cNvPr id="134" name="圖片 1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06086" y="418828"/>
            <a:ext cx="125746" cy="123992"/>
          </a:xfrm>
          <a:prstGeom prst="rect">
            <a:avLst/>
          </a:prstGeom>
        </p:spPr>
      </p:pic>
      <p:pic>
        <p:nvPicPr>
          <p:cNvPr id="135" name="圖片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01865" y="426274"/>
            <a:ext cx="125746" cy="123992"/>
          </a:xfrm>
          <a:prstGeom prst="rect">
            <a:avLst/>
          </a:prstGeom>
        </p:spPr>
      </p:pic>
      <p:pic>
        <p:nvPicPr>
          <p:cNvPr id="136" name="圖片 1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00364" y="829649"/>
            <a:ext cx="141044" cy="139073"/>
          </a:xfrm>
          <a:prstGeom prst="rect">
            <a:avLst/>
          </a:prstGeom>
        </p:spPr>
      </p:pic>
      <p:pic>
        <p:nvPicPr>
          <p:cNvPr id="137" name="圖片 1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09601" y="852854"/>
            <a:ext cx="125746" cy="123992"/>
          </a:xfrm>
          <a:prstGeom prst="rect">
            <a:avLst/>
          </a:prstGeom>
        </p:spPr>
      </p:pic>
      <p:pic>
        <p:nvPicPr>
          <p:cNvPr id="138" name="圖片 1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9227" y="879311"/>
            <a:ext cx="125746" cy="123992"/>
          </a:xfrm>
          <a:prstGeom prst="rect">
            <a:avLst/>
          </a:prstGeom>
        </p:spPr>
      </p:pic>
      <p:pic>
        <p:nvPicPr>
          <p:cNvPr id="139" name="圖片 1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98045" y="843349"/>
            <a:ext cx="141044" cy="139073"/>
          </a:xfrm>
          <a:prstGeom prst="rect">
            <a:avLst/>
          </a:prstGeom>
        </p:spPr>
      </p:pic>
      <p:pic>
        <p:nvPicPr>
          <p:cNvPr id="140" name="圖片 1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5362" y="1208063"/>
            <a:ext cx="125746" cy="123992"/>
          </a:xfrm>
          <a:prstGeom prst="rect">
            <a:avLst/>
          </a:prstGeom>
        </p:spPr>
      </p:pic>
      <p:pic>
        <p:nvPicPr>
          <p:cNvPr id="141" name="圖片 14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17846" y="1208063"/>
            <a:ext cx="125746" cy="123992"/>
          </a:xfrm>
          <a:prstGeom prst="rect">
            <a:avLst/>
          </a:prstGeom>
        </p:spPr>
      </p:pic>
      <p:grpSp>
        <p:nvGrpSpPr>
          <p:cNvPr id="142" name="群組 141"/>
          <p:cNvGrpSpPr/>
          <p:nvPr/>
        </p:nvGrpSpPr>
        <p:grpSpPr>
          <a:xfrm>
            <a:off x="9889953" y="1168553"/>
            <a:ext cx="158009" cy="156055"/>
            <a:chOff x="10077643" y="5991967"/>
            <a:chExt cx="199879" cy="199879"/>
          </a:xfrm>
        </p:grpSpPr>
        <p:pic>
          <p:nvPicPr>
            <p:cNvPr id="170" name="圖片 16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71" name="直線接點 17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143" name="圖片 1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98045" y="1193932"/>
            <a:ext cx="141044" cy="139073"/>
          </a:xfrm>
          <a:prstGeom prst="rect">
            <a:avLst/>
          </a:prstGeom>
        </p:spPr>
      </p:pic>
      <p:pic>
        <p:nvPicPr>
          <p:cNvPr id="148" name="圖片 1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6345" y="1953716"/>
            <a:ext cx="125746" cy="123992"/>
          </a:xfrm>
          <a:prstGeom prst="rect">
            <a:avLst/>
          </a:prstGeom>
        </p:spPr>
      </p:pic>
      <p:pic>
        <p:nvPicPr>
          <p:cNvPr id="149" name="圖片 1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08270" y="1942283"/>
            <a:ext cx="125746" cy="123992"/>
          </a:xfrm>
          <a:prstGeom prst="rect">
            <a:avLst/>
          </a:prstGeom>
        </p:spPr>
      </p:pic>
      <p:pic>
        <p:nvPicPr>
          <p:cNvPr id="150" name="圖片 1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06085" y="1932708"/>
            <a:ext cx="125746" cy="123992"/>
          </a:xfrm>
          <a:prstGeom prst="rect">
            <a:avLst/>
          </a:prstGeom>
        </p:spPr>
      </p:pic>
      <p:pic>
        <p:nvPicPr>
          <p:cNvPr id="151" name="圖片 1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720341" y="1933840"/>
            <a:ext cx="141044" cy="139073"/>
          </a:xfrm>
          <a:prstGeom prst="rect">
            <a:avLst/>
          </a:prstGeom>
        </p:spPr>
      </p:pic>
      <p:pic>
        <p:nvPicPr>
          <p:cNvPr id="152" name="圖片 1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68929" y="426274"/>
            <a:ext cx="141044" cy="139073"/>
          </a:xfrm>
          <a:prstGeom prst="rect">
            <a:avLst/>
          </a:prstGeom>
        </p:spPr>
      </p:pic>
      <p:pic>
        <p:nvPicPr>
          <p:cNvPr id="153" name="圖片 1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51623" y="2349397"/>
            <a:ext cx="141044" cy="139073"/>
          </a:xfrm>
          <a:prstGeom prst="rect">
            <a:avLst/>
          </a:prstGeom>
        </p:spPr>
      </p:pic>
      <p:pic>
        <p:nvPicPr>
          <p:cNvPr id="154" name="圖片 1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74650" y="1184549"/>
            <a:ext cx="125746" cy="123992"/>
          </a:xfrm>
          <a:prstGeom prst="rect">
            <a:avLst/>
          </a:prstGeom>
        </p:spPr>
      </p:pic>
      <p:pic>
        <p:nvPicPr>
          <p:cNvPr id="155" name="圖片 1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720341" y="2351415"/>
            <a:ext cx="141044" cy="139073"/>
          </a:xfrm>
          <a:prstGeom prst="rect">
            <a:avLst/>
          </a:prstGeom>
        </p:spPr>
      </p:pic>
      <p:grpSp>
        <p:nvGrpSpPr>
          <p:cNvPr id="156" name="群組 155"/>
          <p:cNvGrpSpPr/>
          <p:nvPr/>
        </p:nvGrpSpPr>
        <p:grpSpPr>
          <a:xfrm>
            <a:off x="8989393" y="2329167"/>
            <a:ext cx="165497" cy="174564"/>
            <a:chOff x="10077643" y="5991967"/>
            <a:chExt cx="199879" cy="199879"/>
          </a:xfrm>
        </p:grpSpPr>
        <p:pic>
          <p:nvPicPr>
            <p:cNvPr id="168" name="圖片 1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69" name="直線接點 168"/>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157" name="圖片 1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06085" y="2335179"/>
            <a:ext cx="125746" cy="123992"/>
          </a:xfrm>
          <a:prstGeom prst="rect">
            <a:avLst/>
          </a:prstGeom>
        </p:spPr>
      </p:pic>
      <p:pic>
        <p:nvPicPr>
          <p:cNvPr id="158" name="圖片 1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779933" y="1900630"/>
            <a:ext cx="141044" cy="139073"/>
          </a:xfrm>
          <a:prstGeom prst="rect">
            <a:avLst/>
          </a:prstGeom>
        </p:spPr>
      </p:pic>
      <p:grpSp>
        <p:nvGrpSpPr>
          <p:cNvPr id="160" name="群組 159"/>
          <p:cNvGrpSpPr/>
          <p:nvPr/>
        </p:nvGrpSpPr>
        <p:grpSpPr>
          <a:xfrm>
            <a:off x="10766214" y="2336609"/>
            <a:ext cx="158009" cy="156055"/>
            <a:chOff x="10077643" y="5991967"/>
            <a:chExt cx="199879" cy="199879"/>
          </a:xfrm>
        </p:grpSpPr>
        <p:pic>
          <p:nvPicPr>
            <p:cNvPr id="164" name="圖片 1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65" name="直線接點 16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161" name="群組 160"/>
          <p:cNvGrpSpPr/>
          <p:nvPr/>
        </p:nvGrpSpPr>
        <p:grpSpPr>
          <a:xfrm>
            <a:off x="10771451" y="832272"/>
            <a:ext cx="158009" cy="156055"/>
            <a:chOff x="10077643" y="5991967"/>
            <a:chExt cx="199879" cy="199879"/>
          </a:xfrm>
        </p:grpSpPr>
        <p:pic>
          <p:nvPicPr>
            <p:cNvPr id="162" name="圖片 16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63" name="直線接點 162"/>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1" name="圖片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98045" y="1524732"/>
            <a:ext cx="141044" cy="139073"/>
          </a:xfrm>
          <a:prstGeom prst="rect">
            <a:avLst/>
          </a:prstGeom>
        </p:spPr>
      </p:pic>
      <p:pic>
        <p:nvPicPr>
          <p:cNvPr id="52" name="圖片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5362" y="1574374"/>
            <a:ext cx="125746" cy="123992"/>
          </a:xfrm>
          <a:prstGeom prst="rect">
            <a:avLst/>
          </a:prstGeom>
        </p:spPr>
      </p:pic>
      <p:grpSp>
        <p:nvGrpSpPr>
          <p:cNvPr id="53" name="群組 52"/>
          <p:cNvGrpSpPr/>
          <p:nvPr/>
        </p:nvGrpSpPr>
        <p:grpSpPr>
          <a:xfrm>
            <a:off x="10773132" y="1510378"/>
            <a:ext cx="158009" cy="156055"/>
            <a:chOff x="10077643" y="5991967"/>
            <a:chExt cx="199879" cy="199879"/>
          </a:xfrm>
        </p:grpSpPr>
        <p:pic>
          <p:nvPicPr>
            <p:cNvPr id="54" name="圖片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5" name="直線接點 5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6" name="圖片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16280" y="1535538"/>
            <a:ext cx="125746" cy="123992"/>
          </a:xfrm>
          <a:prstGeom prst="rect">
            <a:avLst/>
          </a:prstGeom>
        </p:spPr>
      </p:pic>
      <p:pic>
        <p:nvPicPr>
          <p:cNvPr id="57" name="圖片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92468" y="1529276"/>
            <a:ext cx="141044" cy="139073"/>
          </a:xfrm>
          <a:prstGeom prst="rect">
            <a:avLst/>
          </a:prstGeom>
        </p:spPr>
      </p:pic>
    </p:spTree>
    <p:extLst>
      <p:ext uri="{BB962C8B-B14F-4D97-AF65-F5344CB8AC3E}">
        <p14:creationId xmlns:p14="http://schemas.microsoft.com/office/powerpoint/2010/main" val="220152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par>
                                <p:cTn id="10" presetID="53" presetClass="entr" presetSubtype="16" fill="hold" nodeType="withEffect">
                                  <p:stCondLst>
                                    <p:cond delay="0"/>
                                  </p:stCondLst>
                                  <p:childTnLst>
                                    <p:set>
                                      <p:cBhvr>
                                        <p:cTn id="11" dur="1" fill="hold">
                                          <p:stCondLst>
                                            <p:cond delay="0"/>
                                          </p:stCondLst>
                                        </p:cTn>
                                        <p:tgtEl>
                                          <p:spTgt spid="64"/>
                                        </p:tgtEl>
                                        <p:attrNameLst>
                                          <p:attrName>style.visibility</p:attrName>
                                        </p:attrNameLst>
                                      </p:cBhvr>
                                      <p:to>
                                        <p:strVal val="visible"/>
                                      </p:to>
                                    </p:set>
                                    <p:anim calcmode="lin" valueType="num">
                                      <p:cBhvr>
                                        <p:cTn id="12" dur="500" fill="hold"/>
                                        <p:tgtEl>
                                          <p:spTgt spid="64"/>
                                        </p:tgtEl>
                                        <p:attrNameLst>
                                          <p:attrName>ppt_w</p:attrName>
                                        </p:attrNameLst>
                                      </p:cBhvr>
                                      <p:tavLst>
                                        <p:tav tm="0">
                                          <p:val>
                                            <p:fltVal val="0"/>
                                          </p:val>
                                        </p:tav>
                                        <p:tav tm="100000">
                                          <p:val>
                                            <p:strVal val="#ppt_w"/>
                                          </p:val>
                                        </p:tav>
                                      </p:tavLst>
                                    </p:anim>
                                    <p:anim calcmode="lin" valueType="num">
                                      <p:cBhvr>
                                        <p:cTn id="13" dur="500" fill="hold"/>
                                        <p:tgtEl>
                                          <p:spTgt spid="64"/>
                                        </p:tgtEl>
                                        <p:attrNameLst>
                                          <p:attrName>ppt_h</p:attrName>
                                        </p:attrNameLst>
                                      </p:cBhvr>
                                      <p:tavLst>
                                        <p:tav tm="0">
                                          <p:val>
                                            <p:fltVal val="0"/>
                                          </p:val>
                                        </p:tav>
                                        <p:tav tm="100000">
                                          <p:val>
                                            <p:strVal val="#ppt_h"/>
                                          </p:val>
                                        </p:tav>
                                      </p:tavLst>
                                    </p:anim>
                                    <p:animEffect transition="in" filter="fade">
                                      <p:cBhvr>
                                        <p:cTn id="14" dur="500"/>
                                        <p:tgtEl>
                                          <p:spTgt spid="64"/>
                                        </p:tgtEl>
                                      </p:cBhvr>
                                    </p:animEffect>
                                  </p:childTnLst>
                                </p:cTn>
                              </p:par>
                              <p:par>
                                <p:cTn id="15" presetID="53" presetClass="entr" presetSubtype="16"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transition="in" filter="fade">
                                      <p:cBhvr>
                                        <p:cTn id="19" dur="500"/>
                                        <p:tgtEl>
                                          <p:spTgt spid="46"/>
                                        </p:tgtEl>
                                      </p:cBhvr>
                                    </p:animEffect>
                                  </p:childTnLst>
                                </p:cTn>
                              </p:par>
                              <p:par>
                                <p:cTn id="20" presetID="53" presetClass="entr" presetSubtype="16"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p:cTn id="22" dur="500" fill="hold"/>
                                        <p:tgtEl>
                                          <p:spTgt spid="47"/>
                                        </p:tgtEl>
                                        <p:attrNameLst>
                                          <p:attrName>ppt_w</p:attrName>
                                        </p:attrNameLst>
                                      </p:cBhvr>
                                      <p:tavLst>
                                        <p:tav tm="0">
                                          <p:val>
                                            <p:fltVal val="0"/>
                                          </p:val>
                                        </p:tav>
                                        <p:tav tm="100000">
                                          <p:val>
                                            <p:strVal val="#ppt_w"/>
                                          </p:val>
                                        </p:tav>
                                      </p:tavLst>
                                    </p:anim>
                                    <p:anim calcmode="lin" valueType="num">
                                      <p:cBhvr>
                                        <p:cTn id="23" dur="500" fill="hold"/>
                                        <p:tgtEl>
                                          <p:spTgt spid="47"/>
                                        </p:tgtEl>
                                        <p:attrNameLst>
                                          <p:attrName>ppt_h</p:attrName>
                                        </p:attrNameLst>
                                      </p:cBhvr>
                                      <p:tavLst>
                                        <p:tav tm="0">
                                          <p:val>
                                            <p:fltVal val="0"/>
                                          </p:val>
                                        </p:tav>
                                        <p:tav tm="100000">
                                          <p:val>
                                            <p:strVal val="#ppt_h"/>
                                          </p:val>
                                        </p:tav>
                                      </p:tavLst>
                                    </p:anim>
                                    <p:animEffect transition="in" filter="fade">
                                      <p:cBhvr>
                                        <p:cTn id="2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90" y="-1102075"/>
            <a:ext cx="10058400" cy="1450757"/>
          </a:xfrm>
        </p:spPr>
        <p:txBody>
          <a:bodyPr>
            <a:normAutofit/>
          </a:bodyPr>
          <a:lstStyle/>
          <a:p>
            <a:r>
              <a:rPr lang="en-US" altLang="zh-TW" sz="2000" dirty="0" err="1" smtClean="0"/>
              <a:t>IoT</a:t>
            </a:r>
            <a:r>
              <a:rPr lang="en-US" altLang="zh-TW" sz="2000" dirty="0" smtClean="0"/>
              <a:t> Device Registering – Smart Contract Storage</a:t>
            </a:r>
            <a:endParaRPr lang="zh-TW" altLang="en-US" sz="2000" dirty="0"/>
          </a:p>
        </p:txBody>
      </p:sp>
      <p:pic>
        <p:nvPicPr>
          <p:cNvPr id="4" name="圖片 3"/>
          <p:cNvPicPr>
            <a:picLocks noChangeAspect="1"/>
          </p:cNvPicPr>
          <p:nvPr/>
        </p:nvPicPr>
        <p:blipFill>
          <a:blip r:embed="rId3"/>
          <a:stretch>
            <a:fillRect/>
          </a:stretch>
        </p:blipFill>
        <p:spPr>
          <a:xfrm>
            <a:off x="951917" y="1205503"/>
            <a:ext cx="10478083" cy="1143160"/>
          </a:xfrm>
          <a:prstGeom prst="rect">
            <a:avLst/>
          </a:prstGeom>
        </p:spPr>
      </p:pic>
      <p:sp>
        <p:nvSpPr>
          <p:cNvPr id="5" name="投影片編號版面配置區 4"/>
          <p:cNvSpPr>
            <a:spLocks noGrp="1"/>
          </p:cNvSpPr>
          <p:nvPr>
            <p:ph type="sldNum" sz="quarter" idx="12"/>
          </p:nvPr>
        </p:nvSpPr>
        <p:spPr>
          <a:xfrm>
            <a:off x="7726905" y="6592392"/>
            <a:ext cx="1312025" cy="365125"/>
          </a:xfrm>
        </p:spPr>
        <p:txBody>
          <a:bodyPr/>
          <a:lstStyle/>
          <a:p>
            <a:fld id="{DF13A71A-F478-4641-9BF7-C1F9A2D04116}" type="slidenum">
              <a:rPr lang="zh-TW" altLang="en-US" smtClean="0"/>
              <a:t>23</a:t>
            </a:fld>
            <a:endParaRPr lang="zh-TW" altLang="en-US"/>
          </a:p>
        </p:txBody>
      </p:sp>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0133" y="0"/>
            <a:ext cx="5417479" cy="6490673"/>
          </a:xfrm>
          <a:prstGeom prst="rect">
            <a:avLst/>
          </a:prstGeom>
        </p:spPr>
      </p:pic>
      <p:grpSp>
        <p:nvGrpSpPr>
          <p:cNvPr id="30" name="群組 29"/>
          <p:cNvGrpSpPr/>
          <p:nvPr/>
        </p:nvGrpSpPr>
        <p:grpSpPr>
          <a:xfrm>
            <a:off x="5131940" y="1777083"/>
            <a:ext cx="2279017" cy="591095"/>
            <a:chOff x="5588950" y="348683"/>
            <a:chExt cx="1245529" cy="851312"/>
          </a:xfrm>
        </p:grpSpPr>
        <p:sp>
          <p:nvSpPr>
            <p:cNvPr id="28" name="圓角矩形 2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p:cNvSpPr txBox="1"/>
            <p:nvPr/>
          </p:nvSpPr>
          <p:spPr>
            <a:xfrm>
              <a:off x="6399745" y="946078"/>
              <a:ext cx="434734" cy="253917"/>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31" name="群組 30"/>
          <p:cNvGrpSpPr/>
          <p:nvPr/>
        </p:nvGrpSpPr>
        <p:grpSpPr>
          <a:xfrm>
            <a:off x="7245076" y="4515771"/>
            <a:ext cx="1526082" cy="1448614"/>
            <a:chOff x="5588950" y="348683"/>
            <a:chExt cx="1094693" cy="851306"/>
          </a:xfrm>
        </p:grpSpPr>
        <p:sp>
          <p:nvSpPr>
            <p:cNvPr id="32" name="圓角矩形 3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p:cNvSpPr txBox="1"/>
            <p:nvPr/>
          </p:nvSpPr>
          <p:spPr>
            <a:xfrm>
              <a:off x="6248909" y="94607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34" name="群組 33"/>
          <p:cNvGrpSpPr/>
          <p:nvPr/>
        </p:nvGrpSpPr>
        <p:grpSpPr>
          <a:xfrm>
            <a:off x="7169919" y="2327057"/>
            <a:ext cx="2746460" cy="2522392"/>
            <a:chOff x="5588950" y="348683"/>
            <a:chExt cx="1025495" cy="756312"/>
          </a:xfrm>
        </p:grpSpPr>
        <p:sp>
          <p:nvSpPr>
            <p:cNvPr id="35" name="圓角矩形 34"/>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6381985" y="980412"/>
              <a:ext cx="219785" cy="124583"/>
            </a:xfrm>
            <a:prstGeom prst="rect">
              <a:avLst/>
            </a:prstGeom>
            <a:noFill/>
            <a:ln>
              <a:noFill/>
            </a:ln>
          </p:spPr>
          <p:txBody>
            <a:bodyPr wrap="none" rtlCol="0">
              <a:spAutoFit/>
            </a:bodyPr>
            <a:lstStyle/>
            <a:p>
              <a:r>
                <a:rPr lang="en-US" altLang="zh-TW" sz="1050" dirty="0" smtClean="0">
                  <a:solidFill>
                    <a:srgbClr val="00B0F0"/>
                  </a:solidFill>
                </a:rPr>
                <a:t>Update</a:t>
              </a:r>
              <a:endParaRPr lang="zh-TW" altLang="en-US" sz="1050" dirty="0">
                <a:solidFill>
                  <a:srgbClr val="00B0F0"/>
                </a:solidFill>
              </a:endParaRPr>
            </a:p>
            <a:p>
              <a:endParaRPr lang="zh-TW" altLang="en-US" sz="1050" dirty="0">
                <a:solidFill>
                  <a:srgbClr val="FF0000"/>
                </a:solidFill>
              </a:endParaRPr>
            </a:p>
          </p:txBody>
        </p:sp>
      </p:grpSp>
      <p:grpSp>
        <p:nvGrpSpPr>
          <p:cNvPr id="40" name="群組 39"/>
          <p:cNvGrpSpPr/>
          <p:nvPr/>
        </p:nvGrpSpPr>
        <p:grpSpPr>
          <a:xfrm>
            <a:off x="7675186" y="1624991"/>
            <a:ext cx="2115747" cy="600347"/>
            <a:chOff x="5588950" y="348683"/>
            <a:chExt cx="1245529" cy="851312"/>
          </a:xfrm>
        </p:grpSpPr>
        <p:sp>
          <p:nvSpPr>
            <p:cNvPr id="41" name="圓角矩形 40"/>
            <p:cNvSpPr/>
            <p:nvPr/>
          </p:nvSpPr>
          <p:spPr>
            <a:xfrm>
              <a:off x="5588950" y="348683"/>
              <a:ext cx="1025495" cy="6434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文字方塊 41"/>
            <p:cNvSpPr txBox="1"/>
            <p:nvPr/>
          </p:nvSpPr>
          <p:spPr>
            <a:xfrm>
              <a:off x="6399745" y="946078"/>
              <a:ext cx="434734" cy="253917"/>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52" name="群組 51"/>
          <p:cNvGrpSpPr/>
          <p:nvPr/>
        </p:nvGrpSpPr>
        <p:grpSpPr>
          <a:xfrm>
            <a:off x="1290320" y="1007691"/>
            <a:ext cx="1840492" cy="662319"/>
            <a:chOff x="1290320" y="1007691"/>
            <a:chExt cx="1840492" cy="662319"/>
          </a:xfrm>
        </p:grpSpPr>
        <p:pic>
          <p:nvPicPr>
            <p:cNvPr id="46" name="圖片 45"/>
            <p:cNvPicPr>
              <a:picLocks noChangeAspect="1"/>
            </p:cNvPicPr>
            <p:nvPr/>
          </p:nvPicPr>
          <p:blipFill>
            <a:blip r:embed="rId5"/>
            <a:stretch>
              <a:fillRect/>
            </a:stretch>
          </p:blipFill>
          <p:spPr>
            <a:xfrm>
              <a:off x="1290320" y="1007691"/>
              <a:ext cx="1840492" cy="626550"/>
            </a:xfrm>
            <a:prstGeom prst="rect">
              <a:avLst/>
            </a:prstGeom>
          </p:spPr>
        </p:pic>
        <p:grpSp>
          <p:nvGrpSpPr>
            <p:cNvPr id="47" name="群組 46"/>
            <p:cNvGrpSpPr/>
            <p:nvPr/>
          </p:nvGrpSpPr>
          <p:grpSpPr>
            <a:xfrm>
              <a:off x="2390233" y="1205504"/>
              <a:ext cx="679994" cy="464506"/>
              <a:chOff x="5475051" y="348683"/>
              <a:chExt cx="2642369" cy="1120710"/>
            </a:xfrm>
          </p:grpSpPr>
          <p:sp>
            <p:nvSpPr>
              <p:cNvPr id="48" name="圓角矩形 4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文字方塊 48"/>
              <p:cNvSpPr txBox="1"/>
              <p:nvPr/>
            </p:nvSpPr>
            <p:spPr>
              <a:xfrm>
                <a:off x="5475051" y="856772"/>
                <a:ext cx="2642369" cy="612621"/>
              </a:xfrm>
              <a:prstGeom prst="rect">
                <a:avLst/>
              </a:prstGeom>
              <a:noFill/>
            </p:spPr>
            <p:txBody>
              <a:bodyPr wrap="none" rtlCol="0">
                <a:spAutoFit/>
              </a:bodyPr>
              <a:lstStyle/>
              <a:p>
                <a:r>
                  <a:rPr lang="en-US" altLang="zh-TW" sz="1050" dirty="0" smtClean="0">
                    <a:solidFill>
                      <a:srgbClr val="FF0000"/>
                    </a:solidFill>
                  </a:rPr>
                  <a:t>New </a:t>
                </a:r>
                <a:r>
                  <a:rPr lang="en-US" altLang="zh-TW" sz="1050" dirty="0" err="1" smtClean="0">
                    <a:solidFill>
                      <a:srgbClr val="FF0000"/>
                    </a:solidFill>
                  </a:rPr>
                  <a:t>Attr</a:t>
                </a:r>
                <a:endParaRPr lang="zh-TW" altLang="en-US" sz="1050" dirty="0">
                  <a:solidFill>
                    <a:srgbClr val="FF0000"/>
                  </a:solidFill>
                </a:endParaRPr>
              </a:p>
            </p:txBody>
          </p:sp>
        </p:grpSp>
        <p:pic>
          <p:nvPicPr>
            <p:cNvPr id="50" name="圖片 49"/>
            <p:cNvPicPr>
              <a:picLocks noChangeAspect="1"/>
            </p:cNvPicPr>
            <p:nvPr/>
          </p:nvPicPr>
          <p:blipFill>
            <a:blip r:embed="rId6"/>
            <a:stretch>
              <a:fillRect/>
            </a:stretch>
          </p:blipFill>
          <p:spPr>
            <a:xfrm>
              <a:off x="1895912" y="1075870"/>
              <a:ext cx="183331" cy="162177"/>
            </a:xfrm>
            <a:prstGeom prst="rect">
              <a:avLst/>
            </a:prstGeom>
          </p:spPr>
        </p:pic>
        <p:pic>
          <p:nvPicPr>
            <p:cNvPr id="51" name="圖片 50"/>
            <p:cNvPicPr>
              <a:picLocks noChangeAspect="1"/>
            </p:cNvPicPr>
            <p:nvPr/>
          </p:nvPicPr>
          <p:blipFill>
            <a:blip r:embed="rId6"/>
            <a:stretch>
              <a:fillRect/>
            </a:stretch>
          </p:blipFill>
          <p:spPr>
            <a:xfrm>
              <a:off x="2031535" y="1052102"/>
              <a:ext cx="160834" cy="142276"/>
            </a:xfrm>
            <a:prstGeom prst="rect">
              <a:avLst/>
            </a:prstGeom>
          </p:spPr>
        </p:pic>
      </p:grpSp>
    </p:spTree>
    <p:extLst>
      <p:ext uri="{BB962C8B-B14F-4D97-AF65-F5344CB8AC3E}">
        <p14:creationId xmlns:p14="http://schemas.microsoft.com/office/powerpoint/2010/main" val="376083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p:cNvPicPr>
            <a:picLocks noChangeAspect="1"/>
          </p:cNvPicPr>
          <p:nvPr/>
        </p:nvPicPr>
        <p:blipFill>
          <a:blip r:embed="rId3"/>
          <a:stretch>
            <a:fillRect/>
          </a:stretch>
        </p:blipFill>
        <p:spPr>
          <a:xfrm>
            <a:off x="1227054" y="784860"/>
            <a:ext cx="2413263" cy="4877481"/>
          </a:xfrm>
          <a:prstGeom prst="rect">
            <a:avLst/>
          </a:prstGeom>
        </p:spPr>
      </p:pic>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endParaRPr lang="zh-TW" altLang="en-US" sz="3200" dirty="0"/>
          </a:p>
        </p:txBody>
      </p:sp>
      <p:pic>
        <p:nvPicPr>
          <p:cNvPr id="4" name="圖片 3"/>
          <p:cNvPicPr>
            <a:picLocks noChangeAspect="1"/>
          </p:cNvPicPr>
          <p:nvPr/>
        </p:nvPicPr>
        <p:blipFill>
          <a:blip r:embed="rId3"/>
          <a:stretch>
            <a:fillRect/>
          </a:stretch>
        </p:blipFill>
        <p:spPr>
          <a:xfrm>
            <a:off x="8923486" y="557716"/>
            <a:ext cx="2413263" cy="4877481"/>
          </a:xfrm>
          <a:prstGeom prst="rect">
            <a:avLst/>
          </a:prstGeom>
        </p:spPr>
      </p:pic>
      <p:pic>
        <p:nvPicPr>
          <p:cNvPr id="7" name="圖片 6"/>
          <p:cNvPicPr>
            <a:picLocks noChangeAspect="1"/>
          </p:cNvPicPr>
          <p:nvPr/>
        </p:nvPicPr>
        <p:blipFill>
          <a:blip r:embed="rId3"/>
          <a:stretch>
            <a:fillRect/>
          </a:stretch>
        </p:blipFill>
        <p:spPr>
          <a:xfrm>
            <a:off x="866774" y="632460"/>
            <a:ext cx="1476375" cy="4877481"/>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24</a:t>
            </a:fld>
            <a:endParaRPr lang="zh-TW" altLang="en-US"/>
          </a:p>
        </p:txBody>
      </p:sp>
      <p:grpSp>
        <p:nvGrpSpPr>
          <p:cNvPr id="11" name="群組 10"/>
          <p:cNvGrpSpPr/>
          <p:nvPr/>
        </p:nvGrpSpPr>
        <p:grpSpPr>
          <a:xfrm>
            <a:off x="1700587" y="632460"/>
            <a:ext cx="7784299" cy="5759979"/>
            <a:chOff x="1700587" y="632460"/>
            <a:chExt cx="7784299" cy="5759979"/>
          </a:xfrm>
        </p:grpSpPr>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9199" y="632460"/>
              <a:ext cx="7405687" cy="5759979"/>
            </a:xfrm>
            <a:prstGeom prst="rect">
              <a:avLst/>
            </a:prstGeom>
          </p:spPr>
        </p:pic>
        <p:pic>
          <p:nvPicPr>
            <p:cNvPr id="10" name="圖片 9"/>
            <p:cNvPicPr>
              <a:picLocks noChangeAspect="1"/>
            </p:cNvPicPr>
            <p:nvPr/>
          </p:nvPicPr>
          <p:blipFill>
            <a:blip r:embed="rId5"/>
            <a:stretch>
              <a:fillRect/>
            </a:stretch>
          </p:blipFill>
          <p:spPr>
            <a:xfrm>
              <a:off x="1700587" y="3384222"/>
              <a:ext cx="1841643" cy="1395849"/>
            </a:xfrm>
            <a:prstGeom prst="rect">
              <a:avLst/>
            </a:prstGeom>
          </p:spPr>
        </p:pic>
      </p:grpSp>
      <p:pic>
        <p:nvPicPr>
          <p:cNvPr id="3" name="圖片 2"/>
          <p:cNvPicPr>
            <a:picLocks noChangeAspect="1"/>
          </p:cNvPicPr>
          <p:nvPr/>
        </p:nvPicPr>
        <p:blipFill>
          <a:blip r:embed="rId6"/>
          <a:stretch>
            <a:fillRect/>
          </a:stretch>
        </p:blipFill>
        <p:spPr>
          <a:xfrm flipV="1">
            <a:off x="8776447" y="5360453"/>
            <a:ext cx="735106" cy="976313"/>
          </a:xfrm>
          <a:prstGeom prst="rect">
            <a:avLst/>
          </a:prstGeom>
        </p:spPr>
      </p:pic>
    </p:spTree>
    <p:extLst>
      <p:ext uri="{BB962C8B-B14F-4D97-AF65-F5344CB8AC3E}">
        <p14:creationId xmlns:p14="http://schemas.microsoft.com/office/powerpoint/2010/main" val="1765907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70697"/>
            <a:ext cx="10058400" cy="1450757"/>
          </a:xfrm>
        </p:spPr>
        <p:txBody>
          <a:bodyPr>
            <a:normAutofit/>
          </a:bodyPr>
          <a:lstStyle/>
          <a:p>
            <a:r>
              <a:rPr lang="en-US" altLang="zh-TW" sz="3200" dirty="0" err="1" smtClean="0"/>
              <a:t>IoT</a:t>
            </a:r>
            <a:r>
              <a:rPr lang="en-US" altLang="zh-TW" sz="3200" dirty="0" smtClean="0"/>
              <a:t> Data Uploading or Updating</a:t>
            </a:r>
            <a:r>
              <a:rPr lang="en-US" altLang="zh-TW" sz="3200" dirty="0"/>
              <a:t> </a:t>
            </a:r>
            <a:r>
              <a:rPr lang="en-US" altLang="zh-TW" sz="3200" dirty="0" smtClean="0"/>
              <a:t>– ACS </a:t>
            </a:r>
            <a:r>
              <a:rPr lang="en-US" altLang="zh-TW" sz="3200" dirty="0"/>
              <a:t>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25</a:t>
            </a:fld>
            <a:endParaRPr lang="zh-TW" alt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07" y="2526384"/>
            <a:ext cx="11511221" cy="1276938"/>
          </a:xfrm>
          <a:prstGeom prst="rect">
            <a:avLst/>
          </a:prstGeom>
        </p:spPr>
      </p:pic>
      <p:grpSp>
        <p:nvGrpSpPr>
          <p:cNvPr id="6" name="群組 5"/>
          <p:cNvGrpSpPr/>
          <p:nvPr/>
        </p:nvGrpSpPr>
        <p:grpSpPr>
          <a:xfrm>
            <a:off x="4823824" y="2744222"/>
            <a:ext cx="1897487" cy="808293"/>
            <a:chOff x="5588950" y="348683"/>
            <a:chExt cx="1182839" cy="880839"/>
          </a:xfrm>
        </p:grpSpPr>
        <p:sp>
          <p:nvSpPr>
            <p:cNvPr id="7" name="圓角矩形 6"/>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6337055" y="975606"/>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pic>
        <p:nvPicPr>
          <p:cNvPr id="9" name="圖片 8"/>
          <p:cNvPicPr>
            <a:picLocks noChangeAspect="1"/>
          </p:cNvPicPr>
          <p:nvPr/>
        </p:nvPicPr>
        <p:blipFill>
          <a:blip r:embed="rId4"/>
          <a:stretch>
            <a:fillRect/>
          </a:stretch>
        </p:blipFill>
        <p:spPr>
          <a:xfrm>
            <a:off x="402772" y="1503448"/>
            <a:ext cx="11031489" cy="304843"/>
          </a:xfrm>
          <a:prstGeom prst="rect">
            <a:avLst/>
          </a:prstGeom>
        </p:spPr>
      </p:pic>
    </p:spTree>
    <p:extLst>
      <p:ext uri="{BB962C8B-B14F-4D97-AF65-F5344CB8AC3E}">
        <p14:creationId xmlns:p14="http://schemas.microsoft.com/office/powerpoint/2010/main" val="293042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endParaRPr lang="zh-TW" altLang="en-US" sz="32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26</a:t>
            </a:fld>
            <a:endParaRPr lang="zh-TW" altLang="en-US"/>
          </a:p>
        </p:txBody>
      </p:sp>
      <p:pic>
        <p:nvPicPr>
          <p:cNvPr id="7" name="圖片 6"/>
          <p:cNvPicPr>
            <a:picLocks noChangeAspect="1"/>
          </p:cNvPicPr>
          <p:nvPr/>
        </p:nvPicPr>
        <p:blipFill>
          <a:blip r:embed="rId3"/>
          <a:stretch>
            <a:fillRect/>
          </a:stretch>
        </p:blipFill>
        <p:spPr>
          <a:xfrm>
            <a:off x="448279" y="1622622"/>
            <a:ext cx="11031489" cy="219106"/>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260" y="1144965"/>
            <a:ext cx="8521415" cy="4850482"/>
          </a:xfrm>
          <a:prstGeom prst="rect">
            <a:avLst/>
          </a:prstGeom>
        </p:spPr>
      </p:pic>
    </p:spTree>
    <p:extLst>
      <p:ext uri="{BB962C8B-B14F-4D97-AF65-F5344CB8AC3E}">
        <p14:creationId xmlns:p14="http://schemas.microsoft.com/office/powerpoint/2010/main" val="2769324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a:t>
            </a:r>
            <a:r>
              <a:rPr lang="en-US" altLang="zh-TW" sz="3200" dirty="0" smtClean="0"/>
              <a:t>primary ACS </a:t>
            </a:r>
            <a:r>
              <a:rPr lang="en-US" altLang="zh-TW" sz="3200" dirty="0"/>
              <a:t>in IPFS</a:t>
            </a:r>
            <a:endParaRPr lang="zh-TW" altLang="en-US" sz="3200" dirty="0"/>
          </a:p>
        </p:txBody>
      </p:sp>
      <p:pic>
        <p:nvPicPr>
          <p:cNvPr id="3" name="圖片 2"/>
          <p:cNvPicPr>
            <a:picLocks noChangeAspect="1"/>
          </p:cNvPicPr>
          <p:nvPr/>
        </p:nvPicPr>
        <p:blipFill>
          <a:blip r:embed="rId3"/>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27</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54" y="1906678"/>
            <a:ext cx="11146178" cy="2590309"/>
          </a:xfrm>
          <a:prstGeom prst="rect">
            <a:avLst/>
          </a:prstGeom>
        </p:spPr>
      </p:pic>
    </p:spTree>
    <p:extLst>
      <p:ext uri="{BB962C8B-B14F-4D97-AF65-F5344CB8AC3E}">
        <p14:creationId xmlns:p14="http://schemas.microsoft.com/office/powerpoint/2010/main" val="42413145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086" y="-1012880"/>
            <a:ext cx="10058400" cy="1450757"/>
          </a:xfrm>
        </p:spPr>
        <p:txBody>
          <a:bodyPr>
            <a:normAutofit/>
          </a:bodyPr>
          <a:lstStyle/>
          <a:p>
            <a:r>
              <a:rPr lang="en-US" altLang="zh-TW" dirty="0"/>
              <a:t/>
            </a:r>
            <a:br>
              <a:rPr lang="en-US" altLang="zh-TW" dirty="0"/>
            </a:br>
            <a:r>
              <a:rPr lang="en-US" altLang="zh-TW" sz="3200" dirty="0" smtClean="0"/>
              <a:t>DU Group Registering</a:t>
            </a:r>
            <a:r>
              <a:rPr lang="en-US" altLang="zh-TW" sz="3200" dirty="0"/>
              <a:t>– Smart Contract Storage</a:t>
            </a:r>
            <a:endParaRPr lang="zh-TW" altLang="en-US" sz="3200" dirty="0"/>
          </a:p>
        </p:txBody>
      </p:sp>
      <p:pic>
        <p:nvPicPr>
          <p:cNvPr id="3" name="圖片 2"/>
          <p:cNvPicPr>
            <a:picLocks noChangeAspect="1"/>
          </p:cNvPicPr>
          <p:nvPr/>
        </p:nvPicPr>
        <p:blipFill>
          <a:blip r:embed="rId3"/>
          <a:stretch>
            <a:fillRect/>
          </a:stretch>
        </p:blipFill>
        <p:spPr>
          <a:xfrm>
            <a:off x="748936" y="1258888"/>
            <a:ext cx="11222016" cy="647790"/>
          </a:xfrm>
          <a:prstGeom prst="rect">
            <a:avLst/>
          </a:prstGeom>
        </p:spPr>
      </p:pic>
      <p:sp>
        <p:nvSpPr>
          <p:cNvPr id="5" name="投影片編號版面配置區 4"/>
          <p:cNvSpPr>
            <a:spLocks noGrp="1"/>
          </p:cNvSpPr>
          <p:nvPr>
            <p:ph type="sldNum" sz="quarter" idx="12"/>
          </p:nvPr>
        </p:nvSpPr>
        <p:spPr/>
        <p:txBody>
          <a:bodyPr/>
          <a:lstStyle/>
          <a:p>
            <a:fld id="{DF13A71A-F478-4641-9BF7-C1F9A2D04116}" type="slidenum">
              <a:rPr lang="zh-TW" altLang="en-US" smtClean="0"/>
              <a:t>28</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4225" y="685800"/>
            <a:ext cx="5543550" cy="5486400"/>
          </a:xfrm>
          <a:prstGeom prst="rect">
            <a:avLst/>
          </a:prstGeom>
        </p:spPr>
      </p:pic>
      <p:grpSp>
        <p:nvGrpSpPr>
          <p:cNvPr id="7" name="群組 6"/>
          <p:cNvGrpSpPr/>
          <p:nvPr/>
        </p:nvGrpSpPr>
        <p:grpSpPr>
          <a:xfrm>
            <a:off x="6266125" y="4430597"/>
            <a:ext cx="2067170" cy="677339"/>
            <a:chOff x="5588950" y="348683"/>
            <a:chExt cx="1182839" cy="880839"/>
          </a:xfrm>
        </p:grpSpPr>
        <p:sp>
          <p:nvSpPr>
            <p:cNvPr id="8" name="圓角矩形 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6337055" y="975606"/>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spTree>
    <p:extLst>
      <p:ext uri="{BB962C8B-B14F-4D97-AF65-F5344CB8AC3E}">
        <p14:creationId xmlns:p14="http://schemas.microsoft.com/office/powerpoint/2010/main" val="249073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Registering</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Device </a:t>
            </a:r>
            <a:r>
              <a:rPr lang="en-US" altLang="zh-TW" sz="1200" b="1" dirty="0" smtClean="0">
                <a:latin typeface="Times New Roman" panose="02020603050405020304" pitchFamily="18" charset="0"/>
                <a:cs typeface="Times New Roman" panose="02020603050405020304" pitchFamily="18" charset="0"/>
              </a:rPr>
              <a:t>Registering.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Data Uploading or </a:t>
            </a:r>
            <a:r>
              <a:rPr lang="en-US" altLang="zh-TW" sz="1200" b="1" dirty="0" smtClean="0">
                <a:latin typeface="Times New Roman" panose="02020603050405020304" pitchFamily="18" charset="0"/>
                <a:cs typeface="Times New Roman" panose="02020603050405020304" pitchFamily="18" charset="0"/>
              </a:rPr>
              <a:t>Updating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smtClean="0">
                <a:latin typeface="Times New Roman" panose="02020603050405020304" pitchFamily="18" charset="0"/>
                <a:cs typeface="Times New Roman" panose="02020603050405020304" pitchFamily="18" charset="0"/>
              </a:rPr>
              <a:t>DU </a:t>
            </a:r>
            <a:r>
              <a:rPr lang="en-US" altLang="zh-TW" sz="1200" b="1" dirty="0">
                <a:latin typeface="Times New Roman" panose="02020603050405020304" pitchFamily="18" charset="0"/>
                <a:cs typeface="Times New Roman" panose="02020603050405020304" pitchFamily="18" charset="0"/>
              </a:rPr>
              <a:t>Group </a:t>
            </a:r>
            <a:r>
              <a:rPr lang="en-US" altLang="zh-TW" sz="12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solidFill>
                  <a:srgbClr val="FF0000"/>
                </a:solidFill>
                <a:latin typeface="Times New Roman" panose="02020603050405020304" pitchFamily="18" charset="0"/>
                <a:cs typeface="Times New Roman" panose="02020603050405020304" pitchFamily="18" charset="0"/>
              </a:rPr>
              <a:t>Hashtag-based Search </a:t>
            </a:r>
            <a:r>
              <a:rPr lang="en-US" altLang="zh-TW" sz="1400" b="1" dirty="0" smtClean="0">
                <a:solidFill>
                  <a:srgbClr val="FF0000"/>
                </a:solidFill>
                <a:latin typeface="Times New Roman" panose="02020603050405020304" pitchFamily="18" charset="0"/>
                <a:cs typeface="Times New Roman" panose="02020603050405020304" pitchFamily="18" charset="0"/>
              </a:rPr>
              <a:t>Mechanism</a:t>
            </a:r>
          </a:p>
          <a:p>
            <a:pPr>
              <a:lnSpc>
                <a:spcPct val="200000"/>
              </a:lnSpc>
              <a:buFont typeface="Arial" panose="020B0604020202020204" pitchFamily="34" charset="0"/>
              <a:buChar char="•"/>
            </a:pPr>
            <a:r>
              <a:rPr lang="zh-TW" altLang="en-US" sz="1400" b="1" dirty="0">
                <a:latin typeface="Times New Roman" panose="02020603050405020304" pitchFamily="18" charset="0"/>
                <a:cs typeface="Times New Roman" panose="02020603050405020304" pitchFamily="18" charset="0"/>
              </a:rPr>
              <a:t> </a:t>
            </a:r>
            <a:r>
              <a:rPr lang="en-US" altLang="zh-TW" sz="1400" b="1" dirty="0" smtClean="0">
                <a:latin typeface="Times New Roman" panose="02020603050405020304" pitchFamily="18" charset="0"/>
                <a:cs typeface="Times New Roman" panose="02020603050405020304" pitchFamily="18" charset="0"/>
              </a:rPr>
              <a:t>Access Control Management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Asking Access 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DO </a:t>
            </a:r>
            <a:r>
              <a:rPr lang="en-US" altLang="zh-TW" sz="1200" b="1" dirty="0">
                <a:latin typeface="Times New Roman" panose="02020603050405020304" pitchFamily="18" charset="0"/>
                <a:cs typeface="Times New Roman" panose="02020603050405020304" pitchFamily="18" charset="0"/>
              </a:rPr>
              <a:t>Granting/Revoking Access </a:t>
            </a:r>
            <a:r>
              <a:rPr lang="en-US" altLang="zh-TW" sz="1200" b="1" dirty="0" smtClean="0">
                <a:latin typeface="Times New Roman" panose="02020603050405020304" pitchFamily="18" charset="0"/>
                <a:cs typeface="Times New Roman" panose="02020603050405020304" pitchFamily="18" charset="0"/>
              </a:rPr>
              <a:t>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GDU </a:t>
            </a:r>
            <a:r>
              <a:rPr lang="en-US" altLang="zh-TW" sz="1200" b="1" dirty="0">
                <a:latin typeface="Times New Roman" panose="02020603050405020304" pitchFamily="18" charset="0"/>
                <a:cs typeface="Times New Roman" panose="02020603050405020304" pitchFamily="18" charset="0"/>
              </a:rPr>
              <a:t>Add/Delete Members of GDU or Grant/Revoke Access right of </a:t>
            </a:r>
            <a:r>
              <a:rPr lang="en-US" altLang="zh-TW" sz="1200" b="1" dirty="0" smtClean="0">
                <a:latin typeface="Times New Roman" panose="02020603050405020304" pitchFamily="18" charset="0"/>
                <a:cs typeface="Times New Roman" panose="02020603050405020304" pitchFamily="18" charset="0"/>
              </a:rPr>
              <a:t>Members</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Data </a:t>
            </a:r>
            <a:r>
              <a:rPr lang="en-US" altLang="zh-TW" sz="1200" b="1" dirty="0">
                <a:latin typeface="Times New Roman" panose="02020603050405020304" pitchFamily="18" charset="0"/>
                <a:cs typeface="Times New Roman" panose="02020603050405020304" pitchFamily="18" charset="0"/>
              </a:rPr>
              <a:t>Accessing</a:t>
            </a:r>
            <a:endParaRPr lang="en-US" altLang="zh-TW" sz="1200" b="1" dirty="0" smtClean="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29</a:t>
            </a:fld>
            <a:endParaRPr lang="zh-TW" altLang="en-US"/>
          </a:p>
        </p:txBody>
      </p:sp>
    </p:spTree>
    <p:extLst>
      <p:ext uri="{BB962C8B-B14F-4D97-AF65-F5344CB8AC3E}">
        <p14:creationId xmlns:p14="http://schemas.microsoft.com/office/powerpoint/2010/main" val="23242955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156285"/>
            <a:ext cx="10058400" cy="4023360"/>
          </a:xfrm>
        </p:spPr>
        <p:txBody>
          <a:bodyPr>
            <a:normAutofit/>
          </a:bodyPr>
          <a:lstStyle/>
          <a:p>
            <a:pPr>
              <a:lnSpc>
                <a:spcPct val="150000"/>
              </a:lnSpc>
              <a:buFont typeface="Wingdings" panose="05000000000000000000" pitchFamily="2" charset="2"/>
              <a:buChar char="Ø"/>
            </a:pPr>
            <a:r>
              <a:rPr lang="en-US" altLang="zh-TW" dirty="0" smtClean="0">
                <a:solidFill>
                  <a:srgbClr val="FF0000"/>
                </a:solidFill>
              </a:rPr>
              <a:t> Introduction</a:t>
            </a:r>
            <a:endParaRPr lang="en-US" altLang="zh-TW" dirty="0">
              <a:solidFill>
                <a:srgbClr val="FF0000"/>
              </a:solidFill>
            </a:endParaRPr>
          </a:p>
          <a:p>
            <a:pPr>
              <a:lnSpc>
                <a:spcPct val="150000"/>
              </a:lnSpc>
              <a:buFont typeface="Wingdings" panose="05000000000000000000" pitchFamily="2" charset="2"/>
              <a:buChar char="Ø"/>
            </a:pPr>
            <a:r>
              <a:rPr lang="zh-TW" altLang="en-US" dirty="0" smtClean="0"/>
              <a:t> </a:t>
            </a:r>
            <a:r>
              <a:rPr lang="en-US" altLang="zh-TW" dirty="0" smtClean="0"/>
              <a:t>Preliminaries</a:t>
            </a: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3</a:t>
            </a:fld>
            <a:endParaRPr lang="zh-TW" altLang="en-US"/>
          </a:p>
        </p:txBody>
      </p:sp>
    </p:spTree>
    <p:extLst>
      <p:ext uri="{BB962C8B-B14F-4D97-AF65-F5344CB8AC3E}">
        <p14:creationId xmlns:p14="http://schemas.microsoft.com/office/powerpoint/2010/main" val="78920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258" y="-725379"/>
            <a:ext cx="12192000" cy="1450757"/>
          </a:xfrm>
        </p:spPr>
        <p:txBody>
          <a:bodyPr>
            <a:normAutofit/>
          </a:bodyPr>
          <a:lstStyle/>
          <a:p>
            <a:pPr>
              <a:lnSpc>
                <a:spcPct val="220000"/>
              </a:lnSpc>
            </a:pPr>
            <a:r>
              <a:rPr lang="en-US" altLang="zh-TW" sz="3200" dirty="0"/>
              <a:t>IOTA Smart Contract (SC)</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30</a:t>
            </a:fld>
            <a:endParaRPr lang="zh-TW" altLang="en-US"/>
          </a:p>
        </p:txBody>
      </p:sp>
      <p:pic>
        <p:nvPicPr>
          <p:cNvPr id="7" name="圖片 6"/>
          <p:cNvPicPr>
            <a:picLocks noChangeAspect="1"/>
          </p:cNvPicPr>
          <p:nvPr/>
        </p:nvPicPr>
        <p:blipFill>
          <a:blip r:embed="rId3"/>
          <a:stretch>
            <a:fillRect/>
          </a:stretch>
        </p:blipFill>
        <p:spPr>
          <a:xfrm>
            <a:off x="8826839" y="1329738"/>
            <a:ext cx="2595904" cy="1905266"/>
          </a:xfrm>
          <a:prstGeom prst="rect">
            <a:avLst/>
          </a:prstGeom>
        </p:spPr>
      </p:pic>
      <p:pic>
        <p:nvPicPr>
          <p:cNvPr id="8" name="圖片 7"/>
          <p:cNvPicPr>
            <a:picLocks noChangeAspect="1"/>
          </p:cNvPicPr>
          <p:nvPr/>
        </p:nvPicPr>
        <p:blipFill>
          <a:blip r:embed="rId3"/>
          <a:stretch>
            <a:fillRect/>
          </a:stretch>
        </p:blipFill>
        <p:spPr>
          <a:xfrm>
            <a:off x="1033577" y="1068481"/>
            <a:ext cx="2317068" cy="1905266"/>
          </a:xfrm>
          <a:prstGeom prst="rect">
            <a:avLst/>
          </a:prstGeom>
        </p:spPr>
      </p:pic>
      <p:pic>
        <p:nvPicPr>
          <p:cNvPr id="5" name="圖片 4"/>
          <p:cNvPicPr>
            <a:picLocks noChangeAspect="1"/>
          </p:cNvPicPr>
          <p:nvPr/>
        </p:nvPicPr>
        <p:blipFill rotWithShape="1">
          <a:blip r:embed="rId4">
            <a:extLst>
              <a:ext uri="{28A0092B-C50C-407E-A947-70E740481C1C}">
                <a14:useLocalDpi xmlns:a14="http://schemas.microsoft.com/office/drawing/2010/main" val="0"/>
              </a:ext>
            </a:extLst>
          </a:blip>
          <a:srcRect b="4677"/>
          <a:stretch/>
        </p:blipFill>
        <p:spPr>
          <a:xfrm>
            <a:off x="2844557" y="538105"/>
            <a:ext cx="6488371" cy="5765598"/>
          </a:xfrm>
          <a:prstGeom prst="rect">
            <a:avLst/>
          </a:prstGeom>
        </p:spPr>
      </p:pic>
    </p:spTree>
    <p:extLst>
      <p:ext uri="{BB962C8B-B14F-4D97-AF65-F5344CB8AC3E}">
        <p14:creationId xmlns:p14="http://schemas.microsoft.com/office/powerpoint/2010/main" val="3430696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a:stretch>
            <a:fillRect/>
          </a:stretch>
        </p:blipFill>
        <p:spPr>
          <a:xfrm>
            <a:off x="2757266" y="278906"/>
            <a:ext cx="8503920" cy="4872020"/>
          </a:xfrm>
          <a:prstGeom prst="rect">
            <a:avLst/>
          </a:prstGeom>
        </p:spPr>
      </p:pic>
      <p:sp>
        <p:nvSpPr>
          <p:cNvPr id="2" name="標題 1"/>
          <p:cNvSpPr>
            <a:spLocks noGrp="1"/>
          </p:cNvSpPr>
          <p:nvPr>
            <p:ph type="title"/>
          </p:nvPr>
        </p:nvSpPr>
        <p:spPr>
          <a:xfrm>
            <a:off x="0" y="-27085"/>
            <a:ext cx="10094595" cy="1450757"/>
          </a:xfrm>
        </p:spPr>
        <p:txBody>
          <a:bodyPr>
            <a:normAutofit/>
          </a:bodyPr>
          <a:lstStyle/>
          <a:p>
            <a:r>
              <a:rPr lang="en-US" altLang="zh-TW" sz="3200" dirty="0" smtClean="0"/>
              <a:t>Hashtag-based Search Mechanism</a:t>
            </a:r>
            <a:br>
              <a:rPr lang="en-US" altLang="zh-TW" sz="3200" dirty="0" smtClean="0"/>
            </a:br>
            <a:r>
              <a:rPr lang="en-US" altLang="zh-TW" sz="3200" dirty="0"/>
              <a:t/>
            </a:r>
            <a:br>
              <a:rPr lang="en-US" altLang="zh-TW" sz="3200" dirty="0"/>
            </a:br>
            <a:endParaRPr lang="zh-TW" altLang="en-US" sz="3200" dirty="0"/>
          </a:p>
        </p:txBody>
      </p:sp>
      <p:pic>
        <p:nvPicPr>
          <p:cNvPr id="7" name="圖片 6"/>
          <p:cNvPicPr>
            <a:picLocks noChangeAspect="1"/>
          </p:cNvPicPr>
          <p:nvPr/>
        </p:nvPicPr>
        <p:blipFill>
          <a:blip r:embed="rId4"/>
          <a:stretch>
            <a:fillRect/>
          </a:stretch>
        </p:blipFill>
        <p:spPr>
          <a:xfrm>
            <a:off x="648447" y="1175315"/>
            <a:ext cx="2475074" cy="2087143"/>
          </a:xfrm>
          <a:prstGeom prst="rect">
            <a:avLst/>
          </a:prstGeom>
        </p:spPr>
      </p:pic>
      <p:sp>
        <p:nvSpPr>
          <p:cNvPr id="3" name="投影片編號版面配置區 2"/>
          <p:cNvSpPr>
            <a:spLocks noGrp="1"/>
          </p:cNvSpPr>
          <p:nvPr>
            <p:ph type="sldNum" sz="quarter" idx="12"/>
          </p:nvPr>
        </p:nvSpPr>
        <p:spPr>
          <a:xfrm>
            <a:off x="10016558" y="1912214"/>
            <a:ext cx="1515558" cy="539846"/>
          </a:xfrm>
        </p:spPr>
        <p:txBody>
          <a:bodyPr/>
          <a:lstStyle/>
          <a:p>
            <a:fld id="{DF13A71A-F478-4641-9BF7-C1F9A2D04116}" type="slidenum">
              <a:rPr lang="zh-TW" altLang="en-US" smtClean="0"/>
              <a:t>31</a:t>
            </a:fld>
            <a:endParaRPr lang="zh-TW" altLang="en-US"/>
          </a:p>
        </p:txBody>
      </p:sp>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0210" y="2029592"/>
            <a:ext cx="5181494" cy="4104153"/>
          </a:xfrm>
          <a:prstGeom prst="rect">
            <a:avLst/>
          </a:prstGeom>
        </p:spPr>
      </p:pic>
      <p:graphicFrame>
        <p:nvGraphicFramePr>
          <p:cNvPr id="42" name="內容版面配置區 3"/>
          <p:cNvGraphicFramePr>
            <a:graphicFrameLocks/>
          </p:cNvGraphicFramePr>
          <p:nvPr>
            <p:extLst>
              <p:ext uri="{D42A27DB-BD31-4B8C-83A1-F6EECF244321}">
                <p14:modId xmlns:p14="http://schemas.microsoft.com/office/powerpoint/2010/main" val="2260107488"/>
              </p:ext>
            </p:extLst>
          </p:nvPr>
        </p:nvGraphicFramePr>
        <p:xfrm>
          <a:off x="6146178" y="422"/>
          <a:ext cx="6045822" cy="2824480"/>
        </p:xfrm>
        <a:graphic>
          <a:graphicData uri="http://schemas.openxmlformats.org/drawingml/2006/table">
            <a:tbl>
              <a:tblPr>
                <a:tableStyleId>{3C2FFA5D-87B4-456A-9821-1D502468CF0F}</a:tableStyleId>
              </a:tblPr>
              <a:tblGrid>
                <a:gridCol w="1007637">
                  <a:extLst>
                    <a:ext uri="{9D8B030D-6E8A-4147-A177-3AD203B41FA5}">
                      <a16:colId xmlns:a16="http://schemas.microsoft.com/office/drawing/2014/main" val="2014027247"/>
                    </a:ext>
                  </a:extLst>
                </a:gridCol>
                <a:gridCol w="1007637">
                  <a:extLst>
                    <a:ext uri="{9D8B030D-6E8A-4147-A177-3AD203B41FA5}">
                      <a16:colId xmlns:a16="http://schemas.microsoft.com/office/drawing/2014/main" val="507542350"/>
                    </a:ext>
                  </a:extLst>
                </a:gridCol>
                <a:gridCol w="1007637">
                  <a:extLst>
                    <a:ext uri="{9D8B030D-6E8A-4147-A177-3AD203B41FA5}">
                      <a16:colId xmlns:a16="http://schemas.microsoft.com/office/drawing/2014/main" val="121753931"/>
                    </a:ext>
                  </a:extLst>
                </a:gridCol>
                <a:gridCol w="1007637">
                  <a:extLst>
                    <a:ext uri="{9D8B030D-6E8A-4147-A177-3AD203B41FA5}">
                      <a16:colId xmlns:a16="http://schemas.microsoft.com/office/drawing/2014/main" val="437709425"/>
                    </a:ext>
                  </a:extLst>
                </a:gridCol>
                <a:gridCol w="1007637">
                  <a:extLst>
                    <a:ext uri="{9D8B030D-6E8A-4147-A177-3AD203B41FA5}">
                      <a16:colId xmlns:a16="http://schemas.microsoft.com/office/drawing/2014/main" val="1323357090"/>
                    </a:ext>
                  </a:extLst>
                </a:gridCol>
                <a:gridCol w="1007637">
                  <a:extLst>
                    <a:ext uri="{9D8B030D-6E8A-4147-A177-3AD203B41FA5}">
                      <a16:colId xmlns:a16="http://schemas.microsoft.com/office/drawing/2014/main" val="313909777"/>
                    </a:ext>
                  </a:extLst>
                </a:gridCol>
              </a:tblGrid>
              <a:tr h="350804">
                <a:tc>
                  <a:txBody>
                    <a:bodyPr/>
                    <a:lstStyle/>
                    <a:p>
                      <a:r>
                        <a:rPr lang="en-US" sz="900" dirty="0"/>
                        <a:t>Aspect</a:t>
                      </a:r>
                    </a:p>
                  </a:txBody>
                  <a:tcPr marL="51869" marR="51869" marT="25933" marB="25933" anchor="ctr">
                    <a:solidFill>
                      <a:schemeClr val="accent5"/>
                    </a:solidFill>
                  </a:tcPr>
                </a:tc>
                <a:tc>
                  <a:txBody>
                    <a:bodyPr/>
                    <a:lstStyle/>
                    <a:p>
                      <a:r>
                        <a:rPr lang="en-US" sz="900" dirty="0" err="1"/>
                        <a:t>IronCore</a:t>
                      </a:r>
                      <a:r>
                        <a:rPr lang="en-US" sz="900" dirty="0"/>
                        <a:t> Labs (2018)</a:t>
                      </a:r>
                    </a:p>
                  </a:txBody>
                  <a:tcPr marL="51869" marR="51869" marT="25933" marB="25933" anchor="ctr">
                    <a:solidFill>
                      <a:schemeClr val="accent5"/>
                    </a:solidFill>
                  </a:tcPr>
                </a:tc>
                <a:tc>
                  <a:txBody>
                    <a:bodyPr/>
                    <a:lstStyle/>
                    <a:p>
                      <a:r>
                        <a:rPr lang="en-US" sz="900" dirty="0" err="1"/>
                        <a:t>Farahani</a:t>
                      </a:r>
                      <a:r>
                        <a:rPr lang="en-US" sz="900" dirty="0"/>
                        <a:t> et al. (</a:t>
                      </a:r>
                      <a:r>
                        <a:rPr lang="en-US" sz="900" dirty="0" smtClean="0"/>
                        <a:t>2022)</a:t>
                      </a:r>
                      <a:endParaRPr lang="en-US" sz="900" dirty="0"/>
                    </a:p>
                  </a:txBody>
                  <a:tcPr marL="51869" marR="51869" marT="25933" marB="25933" anchor="ctr">
                    <a:solidFill>
                      <a:schemeClr val="accent5"/>
                    </a:solidFill>
                  </a:tcPr>
                </a:tc>
                <a:tc>
                  <a:txBody>
                    <a:bodyPr/>
                    <a:lstStyle/>
                    <a:p>
                      <a:r>
                        <a:rPr lang="en-US" sz="900" dirty="0"/>
                        <a:t>Zheng et al. (2020)</a:t>
                      </a:r>
                    </a:p>
                  </a:txBody>
                  <a:tcPr marL="51869" marR="51869" marT="25933" marB="25933" anchor="ctr">
                    <a:solidFill>
                      <a:schemeClr val="accent5"/>
                    </a:solidFill>
                  </a:tcPr>
                </a:tc>
                <a:tc>
                  <a:txBody>
                    <a:bodyPr/>
                    <a:lstStyle/>
                    <a:p>
                      <a:r>
                        <a:rPr lang="en-US" altLang="zh-TW" sz="900" dirty="0" err="1" smtClean="0"/>
                        <a:t>NuCypher</a:t>
                      </a:r>
                      <a:r>
                        <a:rPr lang="en-US" altLang="zh-TW" sz="900" dirty="0" smtClean="0"/>
                        <a:t> Inc. </a:t>
                      </a:r>
                    </a:p>
                    <a:p>
                      <a:r>
                        <a:rPr lang="en-US" sz="900" dirty="0" smtClean="0"/>
                        <a:t>(2018)</a:t>
                      </a:r>
                      <a:endParaRPr lang="en-US" sz="900" dirty="0"/>
                    </a:p>
                  </a:txBody>
                  <a:tcPr marL="51869" marR="51869" marT="25933" marB="25933" anchor="ctr">
                    <a:solidFill>
                      <a:schemeClr val="accent5"/>
                    </a:solidFill>
                  </a:tcPr>
                </a:tc>
                <a:tc>
                  <a:txBody>
                    <a:bodyPr/>
                    <a:lstStyle/>
                    <a:p>
                      <a:r>
                        <a:rPr lang="en-US" sz="900" dirty="0"/>
                        <a:t>Our System</a:t>
                      </a:r>
                    </a:p>
                  </a:txBody>
                  <a:tcPr marL="51869" marR="51869" marT="25933" marB="25933" anchor="ctr">
                    <a:solidFill>
                      <a:schemeClr val="accent5"/>
                    </a:solidFill>
                  </a:tcPr>
                </a:tc>
                <a:extLst>
                  <a:ext uri="{0D108BD9-81ED-4DB2-BD59-A6C34878D82A}">
                    <a16:rowId xmlns:a16="http://schemas.microsoft.com/office/drawing/2014/main" val="1125622470"/>
                  </a:ext>
                </a:extLst>
              </a:tr>
              <a:tr h="432727">
                <a:tc>
                  <a:txBody>
                    <a:bodyPr/>
                    <a:lstStyle/>
                    <a:p>
                      <a:r>
                        <a:rPr lang="en-US" altLang="zh-TW" sz="900" dirty="0" smtClean="0"/>
                        <a:t>Access Control</a:t>
                      </a:r>
                      <a:r>
                        <a:rPr lang="en-US" altLang="zh-TW" sz="900" baseline="0" dirty="0" smtClean="0"/>
                        <a:t> Management</a:t>
                      </a:r>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extLst>
                  <a:ext uri="{0D108BD9-81ED-4DB2-BD59-A6C34878D82A}">
                    <a16:rowId xmlns:a16="http://schemas.microsoft.com/office/drawing/2014/main" val="486945113"/>
                  </a:ext>
                </a:extLst>
              </a:tr>
              <a:tr h="432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900" dirty="0" smtClean="0"/>
                        <a:t>Decentralized</a:t>
                      </a:r>
                    </a:p>
                    <a:p>
                      <a:r>
                        <a:rPr lang="en-US" sz="900" dirty="0" smtClean="0"/>
                        <a:t>Data Storage</a:t>
                      </a:r>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extLst>
                  <a:ext uri="{0D108BD9-81ED-4DB2-BD59-A6C34878D82A}">
                    <a16:rowId xmlns:a16="http://schemas.microsoft.com/office/drawing/2014/main" val="428999223"/>
                  </a:ext>
                </a:extLst>
              </a:tr>
              <a:tr h="302908">
                <a:tc>
                  <a:txBody>
                    <a:bodyPr/>
                    <a:lstStyle/>
                    <a:p>
                      <a:r>
                        <a:rPr lang="en-US" sz="900" dirty="0"/>
                        <a:t>Data </a:t>
                      </a:r>
                      <a:r>
                        <a:rPr lang="en-US" sz="900" dirty="0" smtClean="0"/>
                        <a:t>Searching</a:t>
                      </a:r>
                      <a:endParaRPr lang="en-US" sz="900" dirty="0"/>
                    </a:p>
                  </a:txBody>
                  <a:tcPr marL="51869" marR="51869" marT="25933" marB="25933" anchor="ctr">
                    <a:solidFill>
                      <a:srgbClr val="FFC000"/>
                    </a:solidFill>
                  </a:tcPr>
                </a:tc>
                <a:tc>
                  <a:txBody>
                    <a:bodyPr/>
                    <a:lstStyle/>
                    <a:p>
                      <a:endParaRPr lang="en-US" sz="900" dirty="0"/>
                    </a:p>
                  </a:txBody>
                  <a:tcPr marL="51869" marR="51869" marT="25933" marB="25933" anchor="ctr">
                    <a:solidFill>
                      <a:srgbClr val="FFC000"/>
                    </a:solidFill>
                  </a:tcPr>
                </a:tc>
                <a:tc>
                  <a:txBody>
                    <a:bodyPr/>
                    <a:lstStyle/>
                    <a:p>
                      <a:endParaRPr lang="en-US" sz="900" dirty="0"/>
                    </a:p>
                  </a:txBody>
                  <a:tcPr marL="51869" marR="51869" marT="25933" marB="25933" anchor="ctr">
                    <a:solidFill>
                      <a:srgbClr val="FFC000"/>
                    </a:solidFill>
                  </a:tcPr>
                </a:tc>
                <a:tc>
                  <a:txBody>
                    <a:bodyPr/>
                    <a:lstStyle/>
                    <a:p>
                      <a:endParaRPr lang="en-US" sz="900" dirty="0"/>
                    </a:p>
                  </a:txBody>
                  <a:tcPr marL="51869" marR="51869" marT="25933" marB="25933" anchor="ctr">
                    <a:solidFill>
                      <a:srgbClr val="FFC000"/>
                    </a:solidFill>
                  </a:tcPr>
                </a:tc>
                <a:tc>
                  <a:txBody>
                    <a:bodyPr/>
                    <a:lstStyle/>
                    <a:p>
                      <a:endParaRPr lang="en-US" sz="900" dirty="0"/>
                    </a:p>
                  </a:txBody>
                  <a:tcPr marL="51869" marR="51869" marT="25933" marB="25933" anchor="ctr">
                    <a:solidFill>
                      <a:srgbClr val="FFC000"/>
                    </a:solidFill>
                  </a:tcPr>
                </a:tc>
                <a:tc>
                  <a:txBody>
                    <a:bodyPr/>
                    <a:lstStyle/>
                    <a:p>
                      <a:endParaRPr lang="en-US" sz="900" dirty="0"/>
                    </a:p>
                  </a:txBody>
                  <a:tcPr marL="51869" marR="51869" marT="25933" marB="25933" anchor="ctr">
                    <a:solidFill>
                      <a:srgbClr val="FFC000"/>
                    </a:solidFill>
                  </a:tcPr>
                </a:tc>
                <a:extLst>
                  <a:ext uri="{0D108BD9-81ED-4DB2-BD59-A6C34878D82A}">
                    <a16:rowId xmlns:a16="http://schemas.microsoft.com/office/drawing/2014/main" val="3365623264"/>
                  </a:ext>
                </a:extLst>
              </a:tr>
              <a:tr h="420984">
                <a:tc>
                  <a:txBody>
                    <a:bodyPr/>
                    <a:lstStyle/>
                    <a:p>
                      <a:r>
                        <a:rPr lang="en-US" altLang="zh-TW" sz="900" dirty="0" smtClean="0"/>
                        <a:t>Reducing Local </a:t>
                      </a:r>
                      <a:r>
                        <a:rPr lang="en-US" altLang="zh-TW" sz="900" dirty="0" err="1" smtClean="0"/>
                        <a:t>Stroage</a:t>
                      </a:r>
                      <a:r>
                        <a:rPr lang="en-US" altLang="zh-TW" sz="900" dirty="0" smtClean="0"/>
                        <a:t> Overhead</a:t>
                      </a:r>
                      <a:endParaRPr lang="en-US" altLang="zh-TW"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extLst>
                  <a:ext uri="{0D108BD9-81ED-4DB2-BD59-A6C34878D82A}">
                    <a16:rowId xmlns:a16="http://schemas.microsoft.com/office/drawing/2014/main" val="848011280"/>
                  </a:ext>
                </a:extLst>
              </a:tr>
              <a:tr h="420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900" dirty="0" smtClean="0"/>
                        <a:t>Decentralized</a:t>
                      </a:r>
                    </a:p>
                    <a:p>
                      <a:r>
                        <a:rPr lang="en-US" altLang="zh-TW" sz="900" dirty="0" smtClean="0"/>
                        <a:t>Key Management</a:t>
                      </a:r>
                      <a:endParaRPr lang="en-US" altLang="zh-TW"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extLst>
                  <a:ext uri="{0D108BD9-81ED-4DB2-BD59-A6C34878D82A}">
                    <a16:rowId xmlns:a16="http://schemas.microsoft.com/office/drawing/2014/main" val="4204471251"/>
                  </a:ext>
                </a:extLst>
              </a:tr>
              <a:tr h="420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900" dirty="0" smtClean="0"/>
                        <a:t>1-to-Many</a:t>
                      </a:r>
                      <a:r>
                        <a:rPr lang="en-US" altLang="zh-TW" sz="900" baseline="0" dirty="0" smtClean="0"/>
                        <a:t> </a:t>
                      </a:r>
                      <a:r>
                        <a:rPr lang="en-US" altLang="zh-TW" sz="900" dirty="0" smtClean="0"/>
                        <a:t>Encrypted</a:t>
                      </a:r>
                      <a:r>
                        <a:rPr lang="en-US" altLang="zh-TW" sz="900" baseline="0" dirty="0" smtClean="0"/>
                        <a:t> Data Sharing</a:t>
                      </a:r>
                      <a:endParaRPr lang="en-US" altLang="zh-TW" sz="900" dirty="0" smtClean="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tc>
                  <a:txBody>
                    <a:bodyPr/>
                    <a:lstStyle/>
                    <a:p>
                      <a:endParaRPr lang="en-US" sz="900" dirty="0"/>
                    </a:p>
                  </a:txBody>
                  <a:tcPr marL="51869" marR="51869" marT="25933" marB="25933" anchor="ctr">
                    <a:solidFill>
                      <a:schemeClr val="bg1">
                        <a:lumMod val="85000"/>
                      </a:schemeClr>
                    </a:solidFill>
                  </a:tcPr>
                </a:tc>
                <a:extLst>
                  <a:ext uri="{0D108BD9-81ED-4DB2-BD59-A6C34878D82A}">
                    <a16:rowId xmlns:a16="http://schemas.microsoft.com/office/drawing/2014/main" val="2093855348"/>
                  </a:ext>
                </a:extLst>
              </a:tr>
            </a:tbl>
          </a:graphicData>
        </a:graphic>
      </p:graphicFrame>
      <p:pic>
        <p:nvPicPr>
          <p:cNvPr id="44" name="圖片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6986" y="477633"/>
            <a:ext cx="147152" cy="145096"/>
          </a:xfrm>
          <a:prstGeom prst="rect">
            <a:avLst/>
          </a:prstGeom>
        </p:spPr>
      </p:pic>
      <p:pic>
        <p:nvPicPr>
          <p:cNvPr id="45" name="圖片 4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68968" y="475552"/>
            <a:ext cx="147152" cy="145096"/>
          </a:xfrm>
          <a:prstGeom prst="rect">
            <a:avLst/>
          </a:prstGeom>
        </p:spPr>
      </p:pic>
      <p:pic>
        <p:nvPicPr>
          <p:cNvPr id="47" name="圖片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0492" y="485403"/>
            <a:ext cx="131192" cy="129362"/>
          </a:xfrm>
          <a:prstGeom prst="rect">
            <a:avLst/>
          </a:prstGeom>
        </p:spPr>
      </p:pic>
      <p:pic>
        <p:nvPicPr>
          <p:cNvPr id="48" name="圖片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44912" y="485402"/>
            <a:ext cx="131192" cy="129362"/>
          </a:xfrm>
          <a:prstGeom prst="rect">
            <a:avLst/>
          </a:prstGeom>
        </p:spPr>
      </p:pic>
      <p:pic>
        <p:nvPicPr>
          <p:cNvPr id="49" name="圖片 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94523" y="914015"/>
            <a:ext cx="147152" cy="145096"/>
          </a:xfrm>
          <a:prstGeom prst="rect">
            <a:avLst/>
          </a:prstGeom>
        </p:spPr>
      </p:pic>
      <p:pic>
        <p:nvPicPr>
          <p:cNvPr id="50" name="圖片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52983" y="930455"/>
            <a:ext cx="131192" cy="129362"/>
          </a:xfrm>
          <a:prstGeom prst="rect">
            <a:avLst/>
          </a:prstGeom>
        </p:spPr>
      </p:pic>
      <p:pic>
        <p:nvPicPr>
          <p:cNvPr id="51" name="圖片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52956" y="930455"/>
            <a:ext cx="131192" cy="129362"/>
          </a:xfrm>
          <a:prstGeom prst="rect">
            <a:avLst/>
          </a:prstGeom>
        </p:spPr>
      </p:pic>
      <p:pic>
        <p:nvPicPr>
          <p:cNvPr id="52" name="圖片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68968" y="910689"/>
            <a:ext cx="147152" cy="145096"/>
          </a:xfrm>
          <a:prstGeom prst="rect">
            <a:avLst/>
          </a:prstGeom>
        </p:spPr>
      </p:pic>
      <p:pic>
        <p:nvPicPr>
          <p:cNvPr id="53" name="圖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61498" y="1320477"/>
            <a:ext cx="131192" cy="129362"/>
          </a:xfrm>
          <a:prstGeom prst="rect">
            <a:avLst/>
          </a:prstGeom>
        </p:spPr>
      </p:pic>
      <p:pic>
        <p:nvPicPr>
          <p:cNvPr id="56" name="圖片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61585" y="1301047"/>
            <a:ext cx="131192" cy="129362"/>
          </a:xfrm>
          <a:prstGeom prst="rect">
            <a:avLst/>
          </a:prstGeom>
        </p:spPr>
      </p:pic>
      <p:grpSp>
        <p:nvGrpSpPr>
          <p:cNvPr id="57" name="群組 56"/>
          <p:cNvGrpSpPr/>
          <p:nvPr/>
        </p:nvGrpSpPr>
        <p:grpSpPr>
          <a:xfrm>
            <a:off x="9583661" y="1267596"/>
            <a:ext cx="164852" cy="162813"/>
            <a:chOff x="10077643" y="5991967"/>
            <a:chExt cx="199879" cy="199879"/>
          </a:xfrm>
        </p:grpSpPr>
        <p:pic>
          <p:nvPicPr>
            <p:cNvPr id="94" name="圖片 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95" name="直線接點 9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8" name="圖片 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68968" y="1276455"/>
            <a:ext cx="147152" cy="145096"/>
          </a:xfrm>
          <a:prstGeom prst="rect">
            <a:avLst/>
          </a:prstGeom>
        </p:spPr>
      </p:pic>
      <p:pic>
        <p:nvPicPr>
          <p:cNvPr id="59" name="圖片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92303">
            <a:off x="11900205" y="1089616"/>
            <a:ext cx="299676" cy="295494"/>
          </a:xfrm>
          <a:prstGeom prst="rect">
            <a:avLst/>
          </a:prstGeom>
        </p:spPr>
      </p:pic>
      <p:pic>
        <p:nvPicPr>
          <p:cNvPr id="66" name="圖片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53450" y="2067064"/>
            <a:ext cx="131192" cy="129362"/>
          </a:xfrm>
          <a:prstGeom prst="rect">
            <a:avLst/>
          </a:prstGeom>
        </p:spPr>
      </p:pic>
      <p:pic>
        <p:nvPicPr>
          <p:cNvPr id="67" name="圖片 6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51594" y="2067064"/>
            <a:ext cx="131192" cy="129362"/>
          </a:xfrm>
          <a:prstGeom prst="rect">
            <a:avLst/>
          </a:prstGeom>
        </p:spPr>
      </p:pic>
      <p:pic>
        <p:nvPicPr>
          <p:cNvPr id="68" name="圖片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0491" y="2064844"/>
            <a:ext cx="131192" cy="129362"/>
          </a:xfrm>
          <a:prstGeom prst="rect">
            <a:avLst/>
          </a:prstGeom>
        </p:spPr>
      </p:pic>
      <p:pic>
        <p:nvPicPr>
          <p:cNvPr id="69" name="圖片 6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65951" y="2056977"/>
            <a:ext cx="147152" cy="145096"/>
          </a:xfrm>
          <a:prstGeom prst="rect">
            <a:avLst/>
          </a:prstGeom>
        </p:spPr>
      </p:pic>
      <p:pic>
        <p:nvPicPr>
          <p:cNvPr id="71" name="圖片 7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87868" y="482141"/>
            <a:ext cx="147152" cy="145096"/>
          </a:xfrm>
          <a:prstGeom prst="rect">
            <a:avLst/>
          </a:prstGeom>
        </p:spPr>
      </p:pic>
      <p:pic>
        <p:nvPicPr>
          <p:cNvPr id="72" name="圖片 7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53669" y="2481483"/>
            <a:ext cx="147152" cy="145096"/>
          </a:xfrm>
          <a:prstGeom prst="rect">
            <a:avLst/>
          </a:prstGeom>
        </p:spPr>
      </p:pic>
      <p:pic>
        <p:nvPicPr>
          <p:cNvPr id="76" name="圖片 7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93837" y="1273254"/>
            <a:ext cx="131192" cy="129362"/>
          </a:xfrm>
          <a:prstGeom prst="rect">
            <a:avLst/>
          </a:prstGeom>
        </p:spPr>
      </p:pic>
      <p:pic>
        <p:nvPicPr>
          <p:cNvPr id="77" name="圖片 7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65951" y="2484063"/>
            <a:ext cx="147152" cy="145096"/>
          </a:xfrm>
          <a:prstGeom prst="rect">
            <a:avLst/>
          </a:prstGeom>
        </p:spPr>
      </p:pic>
      <p:grpSp>
        <p:nvGrpSpPr>
          <p:cNvPr id="78" name="群組 77"/>
          <p:cNvGrpSpPr/>
          <p:nvPr/>
        </p:nvGrpSpPr>
        <p:grpSpPr>
          <a:xfrm>
            <a:off x="8531899" y="2470702"/>
            <a:ext cx="172664" cy="182124"/>
            <a:chOff x="10077643" y="5991967"/>
            <a:chExt cx="199879" cy="199879"/>
          </a:xfrm>
        </p:grpSpPr>
        <p:pic>
          <p:nvPicPr>
            <p:cNvPr id="90" name="圖片 8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91" name="直線接點 9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79" name="圖片 7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00491" y="2484744"/>
            <a:ext cx="131192" cy="129362"/>
          </a:xfrm>
          <a:prstGeom prst="rect">
            <a:avLst/>
          </a:prstGeom>
        </p:spPr>
      </p:pic>
      <p:pic>
        <p:nvPicPr>
          <p:cNvPr id="83" name="圖片 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99349" y="2020346"/>
            <a:ext cx="147152" cy="145096"/>
          </a:xfrm>
          <a:prstGeom prst="rect">
            <a:avLst/>
          </a:prstGeom>
        </p:spPr>
      </p:pic>
      <p:grpSp>
        <p:nvGrpSpPr>
          <p:cNvPr id="99" name="群組 98"/>
          <p:cNvGrpSpPr/>
          <p:nvPr/>
        </p:nvGrpSpPr>
        <p:grpSpPr>
          <a:xfrm>
            <a:off x="10585036" y="2475205"/>
            <a:ext cx="164852" cy="162813"/>
            <a:chOff x="10077643" y="5991967"/>
            <a:chExt cx="199879" cy="199879"/>
          </a:xfrm>
        </p:grpSpPr>
        <p:pic>
          <p:nvPicPr>
            <p:cNvPr id="100" name="圖片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01" name="直線接點 10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102" name="群組 101"/>
          <p:cNvGrpSpPr/>
          <p:nvPr/>
        </p:nvGrpSpPr>
        <p:grpSpPr>
          <a:xfrm>
            <a:off x="10590499" y="905721"/>
            <a:ext cx="164852" cy="162813"/>
            <a:chOff x="10077643" y="5991967"/>
            <a:chExt cx="199879" cy="199879"/>
          </a:xfrm>
        </p:grpSpPr>
        <p:pic>
          <p:nvPicPr>
            <p:cNvPr id="103" name="圖片 10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104" name="直線接點 103"/>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4" name="圖片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572059" y="1660685"/>
            <a:ext cx="141044" cy="139073"/>
          </a:xfrm>
          <a:prstGeom prst="rect">
            <a:avLst/>
          </a:prstGeom>
        </p:spPr>
      </p:pic>
      <p:pic>
        <p:nvPicPr>
          <p:cNvPr id="55" name="圖片 5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66944" y="1672142"/>
            <a:ext cx="125746" cy="123992"/>
          </a:xfrm>
          <a:prstGeom prst="rect">
            <a:avLst/>
          </a:prstGeom>
        </p:spPr>
      </p:pic>
      <p:grpSp>
        <p:nvGrpSpPr>
          <p:cNvPr id="64" name="群組 63"/>
          <p:cNvGrpSpPr/>
          <p:nvPr/>
        </p:nvGrpSpPr>
        <p:grpSpPr>
          <a:xfrm>
            <a:off x="10585036" y="1645960"/>
            <a:ext cx="158009" cy="156055"/>
            <a:chOff x="10077643" y="5991967"/>
            <a:chExt cx="199879" cy="199879"/>
          </a:xfrm>
        </p:grpSpPr>
        <p:pic>
          <p:nvPicPr>
            <p:cNvPr id="65" name="圖片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70" name="直線接點 69"/>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73" name="圖片 7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49618" y="1687227"/>
            <a:ext cx="125746" cy="123992"/>
          </a:xfrm>
          <a:prstGeom prst="rect">
            <a:avLst/>
          </a:prstGeom>
        </p:spPr>
      </p:pic>
      <p:pic>
        <p:nvPicPr>
          <p:cNvPr id="74" name="圖片 7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00631" y="1700251"/>
            <a:ext cx="141044" cy="139073"/>
          </a:xfrm>
          <a:prstGeom prst="rect">
            <a:avLst/>
          </a:prstGeom>
        </p:spPr>
      </p:pic>
    </p:spTree>
    <p:extLst>
      <p:ext uri="{BB962C8B-B14F-4D97-AF65-F5344CB8AC3E}">
        <p14:creationId xmlns:p14="http://schemas.microsoft.com/office/powerpoint/2010/main" val="211326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p:cTn id="7" dur="500" fill="hold"/>
                                        <p:tgtEl>
                                          <p:spTgt spid="59"/>
                                        </p:tgtEl>
                                        <p:attrNameLst>
                                          <p:attrName>ppt_w</p:attrName>
                                        </p:attrNameLst>
                                      </p:cBhvr>
                                      <p:tavLst>
                                        <p:tav tm="0">
                                          <p:val>
                                            <p:fltVal val="0"/>
                                          </p:val>
                                        </p:tav>
                                        <p:tav tm="100000">
                                          <p:val>
                                            <p:strVal val="#ppt_w"/>
                                          </p:val>
                                        </p:tav>
                                      </p:tavLst>
                                    </p:anim>
                                    <p:anim calcmode="lin" valueType="num">
                                      <p:cBhvr>
                                        <p:cTn id="8" dur="500" fill="hold"/>
                                        <p:tgtEl>
                                          <p:spTgt spid="59"/>
                                        </p:tgtEl>
                                        <p:attrNameLst>
                                          <p:attrName>ppt_h</p:attrName>
                                        </p:attrNameLst>
                                      </p:cBhvr>
                                      <p:tavLst>
                                        <p:tav tm="0">
                                          <p:val>
                                            <p:fltVal val="0"/>
                                          </p:val>
                                        </p:tav>
                                        <p:tav tm="100000">
                                          <p:val>
                                            <p:strVal val="#ppt_h"/>
                                          </p:val>
                                        </p:tav>
                                      </p:tavLst>
                                    </p:anim>
                                    <p:animEffect transition="in" filter="fade">
                                      <p:cBhvr>
                                        <p:cTn id="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94595" cy="1450757"/>
          </a:xfrm>
        </p:spPr>
        <p:txBody>
          <a:bodyPr>
            <a:normAutofit/>
          </a:bodyPr>
          <a:lstStyle/>
          <a:p>
            <a:r>
              <a:rPr lang="en-US" altLang="zh-TW" sz="3200" dirty="0" smtClean="0"/>
              <a:t>Hashtag-based Search </a:t>
            </a:r>
            <a:r>
              <a:rPr lang="en-US" altLang="zh-TW" sz="3200" dirty="0"/>
              <a:t>Mechanism – Smart Contract Storage</a:t>
            </a:r>
            <a:r>
              <a:rPr lang="en-US" altLang="zh-TW" sz="3200" dirty="0" smtClean="0"/>
              <a:t/>
            </a:r>
            <a:br>
              <a:rPr lang="en-US" altLang="zh-TW" sz="3200" dirty="0" smtClean="0"/>
            </a:b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3"/>
          <a:stretch>
            <a:fillRect/>
          </a:stretch>
        </p:blipFill>
        <p:spPr>
          <a:xfrm>
            <a:off x="10997134" y="628650"/>
            <a:ext cx="1194866" cy="2086266"/>
          </a:xfrm>
          <a:prstGeom prst="rect">
            <a:avLst/>
          </a:prstGeom>
        </p:spPr>
      </p:pic>
      <p:pic>
        <p:nvPicPr>
          <p:cNvPr id="7" name="圖片 6"/>
          <p:cNvPicPr>
            <a:picLocks noChangeAspect="1"/>
          </p:cNvPicPr>
          <p:nvPr/>
        </p:nvPicPr>
        <p:blipFill>
          <a:blip r:embed="rId3"/>
          <a:stretch>
            <a:fillRect/>
          </a:stretch>
        </p:blipFill>
        <p:spPr>
          <a:xfrm>
            <a:off x="649487" y="1176192"/>
            <a:ext cx="2474034" cy="2086266"/>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32</a:t>
            </a:fld>
            <a:endParaRPr lang="zh-TW" altLang="en-US"/>
          </a:p>
        </p:txBody>
      </p:sp>
      <p:pic>
        <p:nvPicPr>
          <p:cNvPr id="4" name="圖片 3"/>
          <p:cNvPicPr>
            <a:picLocks noChangeAspect="1"/>
          </p:cNvPicPr>
          <p:nvPr/>
        </p:nvPicPr>
        <p:blipFill>
          <a:blip r:embed="rId4"/>
          <a:stretch>
            <a:fillRect/>
          </a:stretch>
        </p:blipFill>
        <p:spPr>
          <a:xfrm>
            <a:off x="8305015" y="1204771"/>
            <a:ext cx="3591612" cy="2057687"/>
          </a:xfrm>
          <a:prstGeom prst="rect">
            <a:avLst/>
          </a:prstGeom>
        </p:spPr>
      </p:pic>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4710" y="725378"/>
            <a:ext cx="6118144" cy="5667544"/>
          </a:xfrm>
          <a:prstGeom prst="rect">
            <a:avLst/>
          </a:prstGeom>
        </p:spPr>
      </p:pic>
      <p:grpSp>
        <p:nvGrpSpPr>
          <p:cNvPr id="9" name="群組 8"/>
          <p:cNvGrpSpPr/>
          <p:nvPr/>
        </p:nvGrpSpPr>
        <p:grpSpPr>
          <a:xfrm>
            <a:off x="3453153" y="2833278"/>
            <a:ext cx="2099235" cy="731936"/>
            <a:chOff x="5588950" y="348683"/>
            <a:chExt cx="1025495" cy="959934"/>
          </a:xfrm>
        </p:grpSpPr>
        <p:sp>
          <p:nvSpPr>
            <p:cNvPr id="10" name="圓角矩形 9"/>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6337055" y="975606"/>
              <a:ext cx="204541" cy="333011"/>
            </a:xfrm>
            <a:prstGeom prst="rect">
              <a:avLst/>
            </a:prstGeom>
            <a:noFill/>
          </p:spPr>
          <p:txBody>
            <a:bodyPr wrap="none" rtlCol="0">
              <a:spAutoFit/>
            </a:bodyPr>
            <a:lstStyle/>
            <a:p>
              <a:r>
                <a:rPr lang="en-US" altLang="zh-TW" sz="1050" dirty="0">
                  <a:solidFill>
                    <a:srgbClr val="FF0000"/>
                  </a:solidFill>
                </a:rPr>
                <a:t>F</a:t>
              </a:r>
              <a:r>
                <a:rPr lang="en-US" altLang="zh-TW" sz="1050" dirty="0" smtClean="0">
                  <a:solidFill>
                    <a:srgbClr val="FF0000"/>
                  </a:solidFill>
                </a:rPr>
                <a:t>ind</a:t>
              </a:r>
              <a:endParaRPr lang="zh-TW" altLang="en-US" sz="1050" dirty="0">
                <a:solidFill>
                  <a:srgbClr val="FF0000"/>
                </a:solidFill>
              </a:endParaRPr>
            </a:p>
          </p:txBody>
        </p:sp>
      </p:grpSp>
      <p:grpSp>
        <p:nvGrpSpPr>
          <p:cNvPr id="12" name="群組 11"/>
          <p:cNvGrpSpPr/>
          <p:nvPr/>
        </p:nvGrpSpPr>
        <p:grpSpPr>
          <a:xfrm>
            <a:off x="3447790" y="2102179"/>
            <a:ext cx="2099235" cy="426000"/>
            <a:chOff x="5588950" y="348683"/>
            <a:chExt cx="1025495" cy="1551973"/>
          </a:xfrm>
        </p:grpSpPr>
        <p:sp>
          <p:nvSpPr>
            <p:cNvPr id="13" name="圓角矩形 1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6337055" y="975607"/>
              <a:ext cx="204541" cy="925049"/>
            </a:xfrm>
            <a:prstGeom prst="rect">
              <a:avLst/>
            </a:prstGeom>
            <a:noFill/>
          </p:spPr>
          <p:txBody>
            <a:bodyPr wrap="none" rtlCol="0">
              <a:spAutoFit/>
            </a:bodyPr>
            <a:lstStyle/>
            <a:p>
              <a:r>
                <a:rPr lang="en-US" altLang="zh-TW" sz="1050" dirty="0">
                  <a:solidFill>
                    <a:srgbClr val="FF0000"/>
                  </a:solidFill>
                </a:rPr>
                <a:t>F</a:t>
              </a:r>
              <a:r>
                <a:rPr lang="en-US" altLang="zh-TW" sz="1050" dirty="0" smtClean="0">
                  <a:solidFill>
                    <a:srgbClr val="FF0000"/>
                  </a:solidFill>
                </a:rPr>
                <a:t>ind</a:t>
              </a:r>
              <a:endParaRPr lang="zh-TW" altLang="en-US" sz="1050" dirty="0">
                <a:solidFill>
                  <a:srgbClr val="FF0000"/>
                </a:solidFill>
              </a:endParaRPr>
            </a:p>
          </p:txBody>
        </p:sp>
      </p:grpSp>
      <p:grpSp>
        <p:nvGrpSpPr>
          <p:cNvPr id="15" name="群組 14"/>
          <p:cNvGrpSpPr/>
          <p:nvPr/>
        </p:nvGrpSpPr>
        <p:grpSpPr>
          <a:xfrm>
            <a:off x="5872902" y="3512012"/>
            <a:ext cx="1244338" cy="1475255"/>
            <a:chOff x="5712010" y="402418"/>
            <a:chExt cx="902435" cy="692354"/>
          </a:xfrm>
        </p:grpSpPr>
        <p:sp>
          <p:nvSpPr>
            <p:cNvPr id="16" name="圓角矩形 15"/>
            <p:cNvSpPr/>
            <p:nvPr/>
          </p:nvSpPr>
          <p:spPr>
            <a:xfrm>
              <a:off x="5712010" y="402418"/>
              <a:ext cx="902435" cy="58971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00B0F0"/>
                </a:solidFill>
              </a:endParaRPr>
            </a:p>
          </p:txBody>
        </p:sp>
        <p:sp>
          <p:nvSpPr>
            <p:cNvPr id="17" name="文字方塊 16"/>
            <p:cNvSpPr txBox="1"/>
            <p:nvPr/>
          </p:nvSpPr>
          <p:spPr>
            <a:xfrm>
              <a:off x="6337055" y="975606"/>
              <a:ext cx="276920" cy="119166"/>
            </a:xfrm>
            <a:prstGeom prst="rect">
              <a:avLst/>
            </a:prstGeom>
            <a:noFill/>
          </p:spPr>
          <p:txBody>
            <a:bodyPr wrap="none" rtlCol="0">
              <a:spAutoFit/>
            </a:bodyPr>
            <a:lstStyle/>
            <a:p>
              <a:r>
                <a:rPr lang="en-US" altLang="zh-TW" sz="1050" dirty="0">
                  <a:solidFill>
                    <a:srgbClr val="00B0F0"/>
                  </a:solidFill>
                </a:rPr>
                <a:t>G</a:t>
              </a:r>
              <a:r>
                <a:rPr lang="en-US" altLang="zh-TW" sz="1050" dirty="0" smtClean="0">
                  <a:solidFill>
                    <a:srgbClr val="00B0F0"/>
                  </a:solidFill>
                </a:rPr>
                <a:t>et</a:t>
              </a:r>
              <a:endParaRPr lang="zh-TW" altLang="en-US" sz="1050" dirty="0">
                <a:solidFill>
                  <a:srgbClr val="00B0F0"/>
                </a:solidFill>
              </a:endParaRPr>
            </a:p>
          </p:txBody>
        </p:sp>
      </p:grpSp>
      <p:grpSp>
        <p:nvGrpSpPr>
          <p:cNvPr id="18" name="群組 17"/>
          <p:cNvGrpSpPr/>
          <p:nvPr/>
        </p:nvGrpSpPr>
        <p:grpSpPr>
          <a:xfrm>
            <a:off x="7117240" y="3512012"/>
            <a:ext cx="1489432" cy="1475255"/>
            <a:chOff x="5712010" y="402418"/>
            <a:chExt cx="902435" cy="692354"/>
          </a:xfrm>
        </p:grpSpPr>
        <p:sp>
          <p:nvSpPr>
            <p:cNvPr id="19" name="圓角矩形 18"/>
            <p:cNvSpPr/>
            <p:nvPr/>
          </p:nvSpPr>
          <p:spPr>
            <a:xfrm>
              <a:off x="5712010" y="402418"/>
              <a:ext cx="902435" cy="589715"/>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6337055" y="975606"/>
              <a:ext cx="231351" cy="119166"/>
            </a:xfrm>
            <a:prstGeom prst="rect">
              <a:avLst/>
            </a:prstGeom>
            <a:noFill/>
          </p:spPr>
          <p:txBody>
            <a:bodyPr wrap="none" rtlCol="0">
              <a:spAutoFit/>
            </a:bodyPr>
            <a:lstStyle/>
            <a:p>
              <a:r>
                <a:rPr lang="en-US" altLang="zh-TW" sz="1050" dirty="0">
                  <a:solidFill>
                    <a:srgbClr val="00B0F0"/>
                  </a:solidFill>
                </a:rPr>
                <a:t>G</a:t>
              </a:r>
              <a:r>
                <a:rPr lang="en-US" altLang="zh-TW" sz="1050" dirty="0" smtClean="0">
                  <a:solidFill>
                    <a:srgbClr val="00B0F0"/>
                  </a:solidFill>
                </a:rPr>
                <a:t>et</a:t>
              </a:r>
              <a:endParaRPr lang="zh-TW" altLang="en-US" sz="1050" dirty="0">
                <a:solidFill>
                  <a:srgbClr val="00B0F0"/>
                </a:solidFill>
              </a:endParaRPr>
            </a:p>
          </p:txBody>
        </p:sp>
      </p:grpSp>
    </p:spTree>
    <p:extLst>
      <p:ext uri="{BB962C8B-B14F-4D97-AF65-F5344CB8AC3E}">
        <p14:creationId xmlns:p14="http://schemas.microsoft.com/office/powerpoint/2010/main" val="173577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System Protocols</a:t>
            </a:r>
            <a:endParaRPr lang="zh-TW" altLang="en-US" dirty="0"/>
          </a:p>
        </p:txBody>
      </p:sp>
      <p:sp>
        <p:nvSpPr>
          <p:cNvPr id="5" name="內容版面配置區 2"/>
          <p:cNvSpPr txBox="1">
            <a:spLocks/>
          </p:cNvSpPr>
          <p:nvPr/>
        </p:nvSpPr>
        <p:spPr>
          <a:xfrm>
            <a:off x="1154083" y="1600451"/>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Registering</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Device </a:t>
            </a:r>
            <a:r>
              <a:rPr lang="en-US" altLang="zh-TW" sz="1200" b="1" dirty="0" smtClean="0">
                <a:latin typeface="Times New Roman" panose="02020603050405020304" pitchFamily="18" charset="0"/>
                <a:cs typeface="Times New Roman" panose="02020603050405020304" pitchFamily="18" charset="0"/>
              </a:rPr>
              <a:t>Registering.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err="1" smtClean="0">
                <a:latin typeface="Times New Roman" panose="02020603050405020304" pitchFamily="18" charset="0"/>
                <a:cs typeface="Times New Roman" panose="02020603050405020304" pitchFamily="18" charset="0"/>
              </a:rPr>
              <a:t>IoT</a:t>
            </a:r>
            <a:r>
              <a:rPr lang="en-US" altLang="zh-TW" sz="1200" b="1" dirty="0" smtClean="0">
                <a:latin typeface="Times New Roman" panose="02020603050405020304" pitchFamily="18" charset="0"/>
                <a:cs typeface="Times New Roman" panose="02020603050405020304" pitchFamily="18" charset="0"/>
              </a:rPr>
              <a:t> </a:t>
            </a:r>
            <a:r>
              <a:rPr lang="en-US" altLang="zh-TW" sz="1200" b="1" dirty="0">
                <a:latin typeface="Times New Roman" panose="02020603050405020304" pitchFamily="18" charset="0"/>
                <a:cs typeface="Times New Roman" panose="02020603050405020304" pitchFamily="18" charset="0"/>
              </a:rPr>
              <a:t>Data Uploading or </a:t>
            </a:r>
            <a:r>
              <a:rPr lang="en-US" altLang="zh-TW" sz="1200" b="1" dirty="0" smtClean="0">
                <a:latin typeface="Times New Roman" panose="02020603050405020304" pitchFamily="18" charset="0"/>
                <a:cs typeface="Times New Roman" panose="02020603050405020304" pitchFamily="18" charset="0"/>
              </a:rPr>
              <a:t>Updating</a:t>
            </a:r>
          </a:p>
          <a:p>
            <a:pPr lvl="1">
              <a:lnSpc>
                <a:spcPct val="200000"/>
              </a:lnSpc>
              <a:buFont typeface="Arial" panose="020B0604020202020204" pitchFamily="34" charset="0"/>
              <a:buChar char="•"/>
            </a:pPr>
            <a:r>
              <a:rPr lang="en-US" altLang="zh-TW" sz="1200" b="1" dirty="0">
                <a:latin typeface="Times New Roman" panose="02020603050405020304" pitchFamily="18" charset="0"/>
                <a:cs typeface="Times New Roman" panose="02020603050405020304" pitchFamily="18" charset="0"/>
              </a:rPr>
              <a:t> </a:t>
            </a:r>
            <a:r>
              <a:rPr lang="en-US" altLang="zh-TW" sz="1200" b="1" dirty="0" smtClean="0">
                <a:latin typeface="Times New Roman" panose="02020603050405020304" pitchFamily="18" charset="0"/>
                <a:cs typeface="Times New Roman" panose="02020603050405020304" pitchFamily="18" charset="0"/>
              </a:rPr>
              <a:t>DU </a:t>
            </a:r>
            <a:r>
              <a:rPr lang="en-US" altLang="zh-TW" sz="1200" b="1" dirty="0">
                <a:latin typeface="Times New Roman" panose="02020603050405020304" pitchFamily="18" charset="0"/>
                <a:cs typeface="Times New Roman" panose="02020603050405020304" pitchFamily="18" charset="0"/>
              </a:rPr>
              <a:t>Group </a:t>
            </a:r>
            <a:r>
              <a:rPr lang="en-US" altLang="zh-TW" sz="1200" b="1" dirty="0" smtClean="0">
                <a:latin typeface="Times New Roman" panose="02020603050405020304" pitchFamily="18" charset="0"/>
                <a:cs typeface="Times New Roman" panose="02020603050405020304" pitchFamily="18" charset="0"/>
              </a:rPr>
              <a:t>Registering</a:t>
            </a:r>
          </a:p>
          <a:p>
            <a:pPr>
              <a:lnSpc>
                <a:spcPct val="200000"/>
              </a:lnSpc>
              <a:buFont typeface="Arial" panose="020B0604020202020204" pitchFamily="34" charset="0"/>
              <a:buChar char="•"/>
            </a:pPr>
            <a:r>
              <a:rPr lang="en-US" altLang="zh-TW" sz="1400" b="1" dirty="0" smtClean="0">
                <a:latin typeface="Times New Roman" panose="02020603050405020304" pitchFamily="18" charset="0"/>
                <a:cs typeface="Times New Roman" panose="02020603050405020304" pitchFamily="18" charset="0"/>
              </a:rPr>
              <a:t> </a:t>
            </a:r>
            <a:r>
              <a:rPr lang="en-US" altLang="zh-TW" sz="1400" b="1" dirty="0">
                <a:latin typeface="Times New Roman" panose="02020603050405020304" pitchFamily="18" charset="0"/>
                <a:cs typeface="Times New Roman" panose="02020603050405020304" pitchFamily="18" charset="0"/>
              </a:rPr>
              <a:t>Hashtag-based Search </a:t>
            </a:r>
            <a:r>
              <a:rPr lang="en-US" altLang="zh-TW" sz="1400" b="1" dirty="0" smtClean="0">
                <a:latin typeface="Times New Roman" panose="02020603050405020304" pitchFamily="18" charset="0"/>
                <a:cs typeface="Times New Roman" panose="02020603050405020304" pitchFamily="18" charset="0"/>
              </a:rPr>
              <a:t>Mechanism</a:t>
            </a:r>
          </a:p>
          <a:p>
            <a:pPr>
              <a:lnSpc>
                <a:spcPct val="200000"/>
              </a:lnSpc>
              <a:buFont typeface="Arial" panose="020B0604020202020204" pitchFamily="34" charset="0"/>
              <a:buChar char="•"/>
            </a:pPr>
            <a:r>
              <a:rPr lang="zh-TW" altLang="en-US" sz="1400" b="1" dirty="0">
                <a:latin typeface="Times New Roman" panose="02020603050405020304" pitchFamily="18" charset="0"/>
                <a:cs typeface="Times New Roman" panose="02020603050405020304" pitchFamily="18" charset="0"/>
              </a:rPr>
              <a:t> </a:t>
            </a:r>
            <a:r>
              <a:rPr lang="en-US" altLang="zh-TW" sz="1400" b="1" dirty="0" smtClean="0">
                <a:solidFill>
                  <a:srgbClr val="FF0000"/>
                </a:solidFill>
                <a:latin typeface="Times New Roman" panose="02020603050405020304" pitchFamily="18" charset="0"/>
                <a:cs typeface="Times New Roman" panose="02020603050405020304" pitchFamily="18" charset="0"/>
              </a:rPr>
              <a:t>Access Control Management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Asking Access 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DO </a:t>
            </a:r>
            <a:r>
              <a:rPr lang="en-US" altLang="zh-TW" sz="1200" b="1" dirty="0">
                <a:latin typeface="Times New Roman" panose="02020603050405020304" pitchFamily="18" charset="0"/>
                <a:cs typeface="Times New Roman" panose="02020603050405020304" pitchFamily="18" charset="0"/>
              </a:rPr>
              <a:t>Granting/Revoking Access </a:t>
            </a:r>
            <a:r>
              <a:rPr lang="en-US" altLang="zh-TW" sz="1200" b="1" dirty="0" smtClean="0">
                <a:latin typeface="Times New Roman" panose="02020603050405020304" pitchFamily="18" charset="0"/>
                <a:cs typeface="Times New Roman" panose="02020603050405020304" pitchFamily="18" charset="0"/>
              </a:rPr>
              <a:t>Right</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GDU </a:t>
            </a:r>
            <a:r>
              <a:rPr lang="en-US" altLang="zh-TW" sz="1200" b="1" dirty="0">
                <a:latin typeface="Times New Roman" panose="02020603050405020304" pitchFamily="18" charset="0"/>
                <a:cs typeface="Times New Roman" panose="02020603050405020304" pitchFamily="18" charset="0"/>
              </a:rPr>
              <a:t>Add/Delete Members of GDU or Grant/Revoke Access right of </a:t>
            </a:r>
            <a:r>
              <a:rPr lang="en-US" altLang="zh-TW" sz="1200" b="1" dirty="0" smtClean="0">
                <a:latin typeface="Times New Roman" panose="02020603050405020304" pitchFamily="18" charset="0"/>
                <a:cs typeface="Times New Roman" panose="02020603050405020304" pitchFamily="18" charset="0"/>
              </a:rPr>
              <a:t>Members</a:t>
            </a:r>
          </a:p>
          <a:p>
            <a:pPr lvl="1">
              <a:lnSpc>
                <a:spcPct val="200000"/>
              </a:lnSpc>
              <a:buFont typeface="Arial" panose="020B0604020202020204" pitchFamily="34" charset="0"/>
              <a:buChar char="•"/>
            </a:pPr>
            <a:r>
              <a:rPr lang="en-US" altLang="zh-TW" sz="1200" b="1" dirty="0" smtClean="0">
                <a:latin typeface="Times New Roman" panose="02020603050405020304" pitchFamily="18" charset="0"/>
                <a:cs typeface="Times New Roman" panose="02020603050405020304" pitchFamily="18" charset="0"/>
              </a:rPr>
              <a:t> Data </a:t>
            </a:r>
            <a:r>
              <a:rPr lang="en-US" altLang="zh-TW" sz="1200" b="1" dirty="0">
                <a:latin typeface="Times New Roman" panose="02020603050405020304" pitchFamily="18" charset="0"/>
                <a:cs typeface="Times New Roman" panose="02020603050405020304" pitchFamily="18" charset="0"/>
              </a:rPr>
              <a:t>Accessing</a:t>
            </a:r>
            <a:endParaRPr lang="en-US" altLang="zh-TW" sz="1200" b="1" dirty="0" smtClean="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33</a:t>
            </a:fld>
            <a:endParaRPr lang="zh-TW" altLang="en-US"/>
          </a:p>
        </p:txBody>
      </p:sp>
    </p:spTree>
    <p:extLst>
      <p:ext uri="{BB962C8B-B14F-4D97-AF65-F5344CB8AC3E}">
        <p14:creationId xmlns:p14="http://schemas.microsoft.com/office/powerpoint/2010/main" val="3228008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0058400" cy="1450757"/>
          </a:xfrm>
        </p:spPr>
        <p:txBody>
          <a:bodyPr>
            <a:normAutofit/>
          </a:bodyPr>
          <a:lstStyle/>
          <a:p>
            <a:r>
              <a:rPr lang="en-US" altLang="zh-TW" sz="3200" dirty="0"/>
              <a:t>Implementing Access Control with Proxy Re-</a:t>
            </a:r>
            <a:br>
              <a:rPr lang="en-US" altLang="zh-TW" sz="3200" dirty="0"/>
            </a:br>
            <a:r>
              <a:rPr lang="en-US" altLang="zh-TW" sz="3200" dirty="0"/>
              <a:t>Encryption (PRE</a:t>
            </a:r>
            <a:r>
              <a:rPr lang="en-US" altLang="zh-TW" sz="3200" dirty="0" smtClean="0"/>
              <a:t>)</a:t>
            </a:r>
            <a:br>
              <a:rPr lang="en-US" altLang="zh-TW" sz="3200" dirty="0" smtClean="0"/>
            </a:br>
            <a:endParaRPr lang="zh-TW" altLang="en-US" sz="3200"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220000"/>
              </a:lnSpc>
              <a:buNone/>
            </a:pPr>
            <a:r>
              <a:rPr lang="en-US" altLang="zh-TW" b="1" dirty="0" smtClean="0"/>
              <a:t> </a:t>
            </a:r>
          </a:p>
          <a:p>
            <a:pPr>
              <a:lnSpc>
                <a:spcPct val="220000"/>
              </a:lnSpc>
              <a:buFont typeface="Arial" panose="020B0604020202020204" pitchFamily="34" charset="0"/>
              <a:buChar char="•"/>
            </a:pPr>
            <a:endParaRPr lang="en-US" altLang="zh-TW" b="1" dirty="0" smtClean="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 y="1099066"/>
            <a:ext cx="9525000" cy="5142004"/>
          </a:xfrm>
          <a:prstGeom prst="rect">
            <a:avLst/>
          </a:prstGeom>
        </p:spPr>
      </p:pic>
      <p:pic>
        <p:nvPicPr>
          <p:cNvPr id="6" name="圖片 5"/>
          <p:cNvPicPr>
            <a:picLocks noChangeAspect="1"/>
          </p:cNvPicPr>
          <p:nvPr/>
        </p:nvPicPr>
        <p:blipFill>
          <a:blip r:embed="rId4"/>
          <a:stretch>
            <a:fillRect/>
          </a:stretch>
        </p:blipFill>
        <p:spPr>
          <a:xfrm>
            <a:off x="10472662" y="1099066"/>
            <a:ext cx="1076475" cy="288647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34</a:t>
            </a:fld>
            <a:endParaRPr lang="zh-TW" altLang="en-US"/>
          </a:p>
        </p:txBody>
      </p:sp>
    </p:spTree>
    <p:extLst>
      <p:ext uri="{BB962C8B-B14F-4D97-AF65-F5344CB8AC3E}">
        <p14:creationId xmlns:p14="http://schemas.microsoft.com/office/powerpoint/2010/main" val="6579932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32085"/>
            <a:ext cx="12522200" cy="1203960"/>
          </a:xfrm>
        </p:spPr>
        <p:txBody>
          <a:bodyPr>
            <a:normAutofit/>
          </a:bodyPr>
          <a:lstStyle/>
          <a:p>
            <a:r>
              <a:rPr lang="en-US" altLang="zh-TW" sz="2400" dirty="0"/>
              <a:t>Achieving More Flexible Access Control </a:t>
            </a:r>
            <a:r>
              <a:rPr lang="en-US" altLang="zh-TW" sz="2400" dirty="0" smtClean="0"/>
              <a:t>with</a:t>
            </a:r>
            <a:r>
              <a:rPr lang="zh-TW" altLang="en-US" sz="2400" dirty="0" smtClean="0"/>
              <a:t> </a:t>
            </a:r>
            <a:r>
              <a:rPr lang="en-US" altLang="zh-TW" sz="2400" dirty="0" smtClean="0"/>
              <a:t>Multi-hop </a:t>
            </a:r>
            <a:r>
              <a:rPr lang="en-US" altLang="zh-TW" sz="2400" dirty="0"/>
              <a:t>Proxy Re-Encryption (</a:t>
            </a:r>
            <a:r>
              <a:rPr lang="en-US" altLang="zh-TW" sz="2400" dirty="0" smtClean="0"/>
              <a:t>MPRE</a:t>
            </a:r>
            <a:r>
              <a:rPr lang="en-US" altLang="zh-TW" sz="2400" dirty="0"/>
              <a:t>)</a:t>
            </a:r>
            <a:endParaRPr lang="zh-TW" altLang="en-US" sz="2400" dirty="0"/>
          </a:p>
        </p:txBody>
      </p:sp>
      <p:pic>
        <p:nvPicPr>
          <p:cNvPr id="6"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012492"/>
            <a:ext cx="11212483" cy="5231482"/>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35</a:t>
            </a:fld>
            <a:endParaRPr lang="zh-TW" altLang="en-US"/>
          </a:p>
        </p:txBody>
      </p:sp>
    </p:spTree>
    <p:extLst>
      <p:ext uri="{BB962C8B-B14F-4D97-AF65-F5344CB8AC3E}">
        <p14:creationId xmlns:p14="http://schemas.microsoft.com/office/powerpoint/2010/main" val="31768559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980337"/>
            <a:ext cx="12192000" cy="1450757"/>
          </a:xfrm>
        </p:spPr>
        <p:txBody>
          <a:bodyPr>
            <a:normAutofit/>
          </a:bodyPr>
          <a:lstStyle/>
          <a:p>
            <a:r>
              <a:rPr lang="en-US" altLang="zh-TW" sz="3200" dirty="0" smtClean="0"/>
              <a:t>The File Structure Access Control Storage (ACS) that we store in IPFS</a:t>
            </a:r>
            <a:endParaRPr lang="zh-TW" altLang="en-US" sz="3200"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36</a:t>
            </a:fld>
            <a:endParaRPr lang="zh-TW" altLang="en-US"/>
          </a:p>
        </p:txBody>
      </p:sp>
      <p:pic>
        <p:nvPicPr>
          <p:cNvPr id="6" name="內容版面配置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8356" y="637623"/>
            <a:ext cx="10635288" cy="5654958"/>
          </a:xfrm>
        </p:spPr>
      </p:pic>
    </p:spTree>
    <p:extLst>
      <p:ext uri="{BB962C8B-B14F-4D97-AF65-F5344CB8AC3E}">
        <p14:creationId xmlns:p14="http://schemas.microsoft.com/office/powerpoint/2010/main" val="18799283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Asking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37</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00" y="754144"/>
            <a:ext cx="12018396" cy="5259078"/>
          </a:xfrm>
          <a:prstGeom prst="rect">
            <a:avLst/>
          </a:prstGeom>
        </p:spPr>
      </p:pic>
    </p:spTree>
    <p:extLst>
      <p:ext uri="{BB962C8B-B14F-4D97-AF65-F5344CB8AC3E}">
        <p14:creationId xmlns:p14="http://schemas.microsoft.com/office/powerpoint/2010/main" val="35348263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4841" y="-451185"/>
            <a:ext cx="10058400" cy="1450757"/>
          </a:xfrm>
        </p:spPr>
        <p:txBody>
          <a:bodyPr>
            <a:normAutofit/>
          </a:bodyPr>
          <a:lstStyle/>
          <a:p>
            <a:r>
              <a:rPr lang="en-US" altLang="zh-TW" sz="3200" dirty="0" smtClean="0"/>
              <a:t>Asking Access </a:t>
            </a:r>
            <a:r>
              <a:rPr lang="en-US" altLang="zh-TW" sz="3200" dirty="0"/>
              <a:t>Right– </a:t>
            </a:r>
            <a:r>
              <a:rPr lang="en-US" altLang="zh-TW" sz="3200" dirty="0" smtClean="0"/>
              <a:t>Request File</a:t>
            </a:r>
            <a:r>
              <a:rPr lang="en-US" altLang="zh-TW" sz="3200" dirty="0"/>
              <a:t/>
            </a:r>
            <a:br>
              <a:rPr lang="en-US" altLang="zh-TW" sz="3200" dirty="0"/>
            </a:b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38</a:t>
            </a:fld>
            <a:endParaRPr lang="zh-TW" altLang="en-US"/>
          </a:p>
        </p:txBody>
      </p:sp>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113" y="2196476"/>
            <a:ext cx="10183341" cy="2288651"/>
          </a:xfrm>
          <a:prstGeom prst="rect">
            <a:avLst/>
          </a:prstGeom>
        </p:spPr>
      </p:pic>
      <p:grpSp>
        <p:nvGrpSpPr>
          <p:cNvPr id="9" name="群組 8"/>
          <p:cNvGrpSpPr/>
          <p:nvPr/>
        </p:nvGrpSpPr>
        <p:grpSpPr>
          <a:xfrm>
            <a:off x="714103" y="1765300"/>
            <a:ext cx="14805297" cy="3848099"/>
            <a:chOff x="5588950" y="348683"/>
            <a:chExt cx="1397261" cy="904836"/>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551477" y="99960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spTree>
    <p:extLst>
      <p:ext uri="{BB962C8B-B14F-4D97-AF65-F5344CB8AC3E}">
        <p14:creationId xmlns:p14="http://schemas.microsoft.com/office/powerpoint/2010/main" val="95978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Granting/Revoking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39</a:t>
            </a:fld>
            <a:endParaRPr lang="zh-TW" altLang="en-US"/>
          </a:p>
        </p:txBody>
      </p:sp>
      <p:pic>
        <p:nvPicPr>
          <p:cNvPr id="7" name="圖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492" y="465191"/>
            <a:ext cx="11560456" cy="6167730"/>
          </a:xfrm>
          <a:prstGeom prst="rect">
            <a:avLst/>
          </a:prstGeom>
        </p:spPr>
      </p:pic>
      <p:graphicFrame>
        <p:nvGraphicFramePr>
          <p:cNvPr id="8" name="內容版面配置區 3"/>
          <p:cNvGraphicFramePr>
            <a:graphicFrameLocks/>
          </p:cNvGraphicFramePr>
          <p:nvPr>
            <p:extLst>
              <p:ext uri="{D42A27DB-BD31-4B8C-83A1-F6EECF244321}">
                <p14:modId xmlns:p14="http://schemas.microsoft.com/office/powerpoint/2010/main" val="580724214"/>
              </p:ext>
            </p:extLst>
          </p:nvPr>
        </p:nvGraphicFramePr>
        <p:xfrm>
          <a:off x="6763218" y="3732780"/>
          <a:ext cx="5428782" cy="2603015"/>
        </p:xfrm>
        <a:graphic>
          <a:graphicData uri="http://schemas.openxmlformats.org/drawingml/2006/table">
            <a:tbl>
              <a:tblPr>
                <a:tableStyleId>{3C2FFA5D-87B4-456A-9821-1D502468CF0F}</a:tableStyleId>
              </a:tblPr>
              <a:tblGrid>
                <a:gridCol w="904797">
                  <a:extLst>
                    <a:ext uri="{9D8B030D-6E8A-4147-A177-3AD203B41FA5}">
                      <a16:colId xmlns:a16="http://schemas.microsoft.com/office/drawing/2014/main" val="2014027247"/>
                    </a:ext>
                  </a:extLst>
                </a:gridCol>
                <a:gridCol w="904797">
                  <a:extLst>
                    <a:ext uri="{9D8B030D-6E8A-4147-A177-3AD203B41FA5}">
                      <a16:colId xmlns:a16="http://schemas.microsoft.com/office/drawing/2014/main" val="507542350"/>
                    </a:ext>
                  </a:extLst>
                </a:gridCol>
                <a:gridCol w="904797">
                  <a:extLst>
                    <a:ext uri="{9D8B030D-6E8A-4147-A177-3AD203B41FA5}">
                      <a16:colId xmlns:a16="http://schemas.microsoft.com/office/drawing/2014/main" val="121753931"/>
                    </a:ext>
                  </a:extLst>
                </a:gridCol>
                <a:gridCol w="904797">
                  <a:extLst>
                    <a:ext uri="{9D8B030D-6E8A-4147-A177-3AD203B41FA5}">
                      <a16:colId xmlns:a16="http://schemas.microsoft.com/office/drawing/2014/main" val="437709425"/>
                    </a:ext>
                  </a:extLst>
                </a:gridCol>
                <a:gridCol w="904797">
                  <a:extLst>
                    <a:ext uri="{9D8B030D-6E8A-4147-A177-3AD203B41FA5}">
                      <a16:colId xmlns:a16="http://schemas.microsoft.com/office/drawing/2014/main" val="1323357090"/>
                    </a:ext>
                  </a:extLst>
                </a:gridCol>
                <a:gridCol w="904797">
                  <a:extLst>
                    <a:ext uri="{9D8B030D-6E8A-4147-A177-3AD203B41FA5}">
                      <a16:colId xmlns:a16="http://schemas.microsoft.com/office/drawing/2014/main" val="313909777"/>
                    </a:ext>
                  </a:extLst>
                </a:gridCol>
              </a:tblGrid>
              <a:tr h="327907">
                <a:tc>
                  <a:txBody>
                    <a:bodyPr/>
                    <a:lstStyle/>
                    <a:p>
                      <a:r>
                        <a:rPr lang="en-US" sz="800" dirty="0"/>
                        <a:t>Aspect</a:t>
                      </a:r>
                    </a:p>
                  </a:txBody>
                  <a:tcPr marL="42767" marR="42767" marT="21382" marB="21382" anchor="ctr">
                    <a:solidFill>
                      <a:schemeClr val="accent5"/>
                    </a:solidFill>
                  </a:tcPr>
                </a:tc>
                <a:tc>
                  <a:txBody>
                    <a:bodyPr/>
                    <a:lstStyle/>
                    <a:p>
                      <a:r>
                        <a:rPr lang="en-US" sz="800" dirty="0" err="1"/>
                        <a:t>IronCore</a:t>
                      </a:r>
                      <a:r>
                        <a:rPr lang="en-US" sz="800" dirty="0"/>
                        <a:t> Labs (2018)</a:t>
                      </a:r>
                    </a:p>
                  </a:txBody>
                  <a:tcPr marL="42767" marR="42767" marT="21382" marB="21382" anchor="ctr">
                    <a:solidFill>
                      <a:schemeClr val="accent5"/>
                    </a:solidFill>
                  </a:tcPr>
                </a:tc>
                <a:tc>
                  <a:txBody>
                    <a:bodyPr/>
                    <a:lstStyle/>
                    <a:p>
                      <a:r>
                        <a:rPr lang="en-US" sz="800" dirty="0" err="1"/>
                        <a:t>Farahani</a:t>
                      </a:r>
                      <a:r>
                        <a:rPr lang="en-US" sz="800" dirty="0"/>
                        <a:t> et al. (</a:t>
                      </a:r>
                      <a:r>
                        <a:rPr lang="en-US" sz="800" dirty="0" smtClean="0"/>
                        <a:t>2022)</a:t>
                      </a:r>
                      <a:endParaRPr lang="en-US" sz="800" dirty="0"/>
                    </a:p>
                  </a:txBody>
                  <a:tcPr marL="42767" marR="42767" marT="21382" marB="21382" anchor="ctr">
                    <a:solidFill>
                      <a:schemeClr val="accent5"/>
                    </a:solidFill>
                  </a:tcPr>
                </a:tc>
                <a:tc>
                  <a:txBody>
                    <a:bodyPr/>
                    <a:lstStyle/>
                    <a:p>
                      <a:r>
                        <a:rPr lang="en-US" sz="800" dirty="0"/>
                        <a:t>Zheng et al. (2020)</a:t>
                      </a:r>
                    </a:p>
                  </a:txBody>
                  <a:tcPr marL="42767" marR="42767" marT="21382" marB="21382" anchor="ctr">
                    <a:solidFill>
                      <a:schemeClr val="accent5"/>
                    </a:solidFill>
                  </a:tcPr>
                </a:tc>
                <a:tc>
                  <a:txBody>
                    <a:bodyPr/>
                    <a:lstStyle/>
                    <a:p>
                      <a:r>
                        <a:rPr lang="en-US" altLang="zh-TW" sz="800" dirty="0" err="1" smtClean="0"/>
                        <a:t>NuCypher</a:t>
                      </a:r>
                      <a:r>
                        <a:rPr lang="en-US" altLang="zh-TW" sz="800" dirty="0" smtClean="0"/>
                        <a:t> Inc. </a:t>
                      </a:r>
                    </a:p>
                    <a:p>
                      <a:r>
                        <a:rPr lang="en-US" sz="800" dirty="0" smtClean="0"/>
                        <a:t>(2018)</a:t>
                      </a:r>
                      <a:endParaRPr lang="en-US" sz="800" dirty="0"/>
                    </a:p>
                  </a:txBody>
                  <a:tcPr marL="42767" marR="42767" marT="21382" marB="21382" anchor="ctr">
                    <a:solidFill>
                      <a:schemeClr val="accent5"/>
                    </a:solidFill>
                  </a:tcPr>
                </a:tc>
                <a:tc>
                  <a:txBody>
                    <a:bodyPr/>
                    <a:lstStyle/>
                    <a:p>
                      <a:r>
                        <a:rPr lang="en-US" sz="800" dirty="0"/>
                        <a:t>Our System</a:t>
                      </a:r>
                    </a:p>
                  </a:txBody>
                  <a:tcPr marL="42767" marR="42767" marT="21382" marB="21382" anchor="ctr">
                    <a:solidFill>
                      <a:schemeClr val="accent5"/>
                    </a:solidFill>
                  </a:tcPr>
                </a:tc>
                <a:extLst>
                  <a:ext uri="{0D108BD9-81ED-4DB2-BD59-A6C34878D82A}">
                    <a16:rowId xmlns:a16="http://schemas.microsoft.com/office/drawing/2014/main" val="1125622470"/>
                  </a:ext>
                </a:extLst>
              </a:tr>
              <a:tr h="401785">
                <a:tc>
                  <a:txBody>
                    <a:bodyPr/>
                    <a:lstStyle/>
                    <a:p>
                      <a:r>
                        <a:rPr lang="en-US" altLang="zh-TW" sz="800" dirty="0" smtClean="0"/>
                        <a:t>Access Control</a:t>
                      </a:r>
                      <a:r>
                        <a:rPr lang="en-US" altLang="zh-TW" sz="800" baseline="0" dirty="0" smtClean="0"/>
                        <a:t> Management</a:t>
                      </a:r>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86945113"/>
                  </a:ext>
                </a:extLst>
              </a:tr>
              <a:tr h="4017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sz="800" dirty="0" smtClean="0"/>
                        <a:t>Data Storage</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28999223"/>
                  </a:ext>
                </a:extLst>
              </a:tr>
              <a:tr h="281250">
                <a:tc>
                  <a:txBody>
                    <a:bodyPr/>
                    <a:lstStyle/>
                    <a:p>
                      <a:r>
                        <a:rPr lang="en-US" sz="800" dirty="0"/>
                        <a:t>Data </a:t>
                      </a:r>
                      <a:r>
                        <a:rPr lang="en-US" sz="800" dirty="0" smtClean="0"/>
                        <a:t>Searching</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3365623264"/>
                  </a:ext>
                </a:extLst>
              </a:tr>
              <a:tr h="390882">
                <a:tc>
                  <a:txBody>
                    <a:bodyPr/>
                    <a:lstStyle/>
                    <a:p>
                      <a:r>
                        <a:rPr lang="en-US" altLang="zh-TW" sz="800" dirty="0" smtClean="0"/>
                        <a:t>Reducing Local </a:t>
                      </a:r>
                      <a:r>
                        <a:rPr lang="en-US" altLang="zh-TW" sz="800" dirty="0" err="1" smtClean="0"/>
                        <a:t>Stroage</a:t>
                      </a:r>
                      <a:r>
                        <a:rPr lang="en-US" altLang="zh-TW" sz="800" dirty="0" smtClean="0"/>
                        <a:t> Overhead</a:t>
                      </a:r>
                      <a:endParaRPr lang="en-US" altLang="zh-TW"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848011280"/>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altLang="zh-TW" sz="800" dirty="0" smtClean="0"/>
                        <a:t>Key Management</a:t>
                      </a:r>
                      <a:endParaRPr lang="en-US" altLang="zh-TW"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204471251"/>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1-to-Many</a:t>
                      </a:r>
                      <a:r>
                        <a:rPr lang="en-US" altLang="zh-TW" sz="800" baseline="0" dirty="0" smtClean="0"/>
                        <a:t> </a:t>
                      </a:r>
                      <a:r>
                        <a:rPr lang="en-US" altLang="zh-TW" sz="800" dirty="0" smtClean="0"/>
                        <a:t>Encrypted</a:t>
                      </a:r>
                      <a:r>
                        <a:rPr lang="en-US" altLang="zh-TW" sz="800" baseline="0" dirty="0" smtClean="0"/>
                        <a:t> Data Sharing</a:t>
                      </a:r>
                      <a:endParaRPr lang="en-US" altLang="zh-TW" sz="800" dirty="0" smtClean="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2093855348"/>
                  </a:ext>
                </a:extLst>
              </a:tr>
            </a:tbl>
          </a:graphicData>
        </a:graphic>
      </p:graphicFrame>
      <p:pic>
        <p:nvPicPr>
          <p:cNvPr id="9" name="圖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92303">
            <a:off x="11914974" y="3913615"/>
            <a:ext cx="298108" cy="303948"/>
          </a:xfrm>
          <a:prstGeom prst="rect">
            <a:avLst/>
          </a:prstGeom>
        </p:spPr>
      </p:pic>
      <p:pic>
        <p:nvPicPr>
          <p:cNvPr id="11" name="圖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92303">
            <a:off x="11118840" y="3920892"/>
            <a:ext cx="298108" cy="303948"/>
          </a:xfrm>
          <a:prstGeom prst="rect">
            <a:avLst/>
          </a:prstGeom>
        </p:spPr>
      </p:pic>
      <p:pic>
        <p:nvPicPr>
          <p:cNvPr id="12" name="圖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92303">
            <a:off x="8426428" y="3929136"/>
            <a:ext cx="298108" cy="303948"/>
          </a:xfrm>
          <a:prstGeom prst="rect">
            <a:avLst/>
          </a:prstGeom>
        </p:spPr>
      </p:pic>
      <p:pic>
        <p:nvPicPr>
          <p:cNvPr id="13" name="圖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92303">
            <a:off x="11909983" y="5385832"/>
            <a:ext cx="298108" cy="303948"/>
          </a:xfrm>
          <a:prstGeom prst="rect">
            <a:avLst/>
          </a:prstGeom>
        </p:spPr>
      </p:pic>
      <p:pic>
        <p:nvPicPr>
          <p:cNvPr id="14" name="圖片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38764" y="4176139"/>
            <a:ext cx="141044" cy="139073"/>
          </a:xfrm>
          <a:prstGeom prst="rect">
            <a:avLst/>
          </a:prstGeom>
        </p:spPr>
      </p:pic>
      <p:pic>
        <p:nvPicPr>
          <p:cNvPr id="15" name="圖片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89294" y="4149529"/>
            <a:ext cx="141044" cy="139073"/>
          </a:xfrm>
          <a:prstGeom prst="rect">
            <a:avLst/>
          </a:prstGeom>
        </p:spPr>
      </p:pic>
      <p:pic>
        <p:nvPicPr>
          <p:cNvPr id="16" name="圖片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07766" y="4176140"/>
            <a:ext cx="125746" cy="123992"/>
          </a:xfrm>
          <a:prstGeom prst="rect">
            <a:avLst/>
          </a:prstGeom>
        </p:spPr>
      </p:pic>
      <p:pic>
        <p:nvPicPr>
          <p:cNvPr id="17" name="圖片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96719" y="4174785"/>
            <a:ext cx="125746" cy="123992"/>
          </a:xfrm>
          <a:prstGeom prst="rect">
            <a:avLst/>
          </a:prstGeom>
        </p:spPr>
      </p:pic>
      <p:pic>
        <p:nvPicPr>
          <p:cNvPr id="18" name="圖片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2045" y="4552904"/>
            <a:ext cx="141044" cy="139073"/>
          </a:xfrm>
          <a:prstGeom prst="rect">
            <a:avLst/>
          </a:prstGeom>
        </p:spPr>
      </p:pic>
      <p:pic>
        <p:nvPicPr>
          <p:cNvPr id="19" name="圖片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1282" y="4576109"/>
            <a:ext cx="125746" cy="123992"/>
          </a:xfrm>
          <a:prstGeom prst="rect">
            <a:avLst/>
          </a:prstGeom>
        </p:spPr>
      </p:pic>
      <p:pic>
        <p:nvPicPr>
          <p:cNvPr id="20" name="圖片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52765" y="4576109"/>
            <a:ext cx="125746" cy="123992"/>
          </a:xfrm>
          <a:prstGeom prst="rect">
            <a:avLst/>
          </a:prstGeom>
        </p:spPr>
      </p:pic>
      <p:pic>
        <p:nvPicPr>
          <p:cNvPr id="21" name="圖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9726" y="4566604"/>
            <a:ext cx="141044" cy="139073"/>
          </a:xfrm>
          <a:prstGeom prst="rect">
            <a:avLst/>
          </a:prstGeom>
        </p:spPr>
      </p:pic>
      <p:pic>
        <p:nvPicPr>
          <p:cNvPr id="22" name="圖片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60953" y="4949941"/>
            <a:ext cx="125746" cy="123992"/>
          </a:xfrm>
          <a:prstGeom prst="rect">
            <a:avLst/>
          </a:prstGeom>
        </p:spPr>
      </p:pic>
      <p:pic>
        <p:nvPicPr>
          <p:cNvPr id="23" name="圖片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9527" y="4931318"/>
            <a:ext cx="125746" cy="123992"/>
          </a:xfrm>
          <a:prstGeom prst="rect">
            <a:avLst/>
          </a:prstGeom>
        </p:spPr>
      </p:pic>
      <p:grpSp>
        <p:nvGrpSpPr>
          <p:cNvPr id="24" name="群組 23"/>
          <p:cNvGrpSpPr/>
          <p:nvPr/>
        </p:nvGrpSpPr>
        <p:grpSpPr>
          <a:xfrm>
            <a:off x="9891634" y="4891808"/>
            <a:ext cx="158009" cy="156055"/>
            <a:chOff x="10077643" y="5991967"/>
            <a:chExt cx="199879" cy="199879"/>
          </a:xfrm>
        </p:grpSpPr>
        <p:pic>
          <p:nvPicPr>
            <p:cNvPr id="25" name="圖片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26" name="直線接點 25"/>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27" name="圖片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699726" y="4917187"/>
            <a:ext cx="141044" cy="139073"/>
          </a:xfrm>
          <a:prstGeom prst="rect">
            <a:avLst/>
          </a:prstGeom>
        </p:spPr>
      </p:pic>
      <p:pic>
        <p:nvPicPr>
          <p:cNvPr id="32" name="圖片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53239" y="5665538"/>
            <a:ext cx="125746" cy="123992"/>
          </a:xfrm>
          <a:prstGeom prst="rect">
            <a:avLst/>
          </a:prstGeom>
        </p:spPr>
      </p:pic>
      <p:pic>
        <p:nvPicPr>
          <p:cNvPr id="33" name="圖片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09951" y="5665538"/>
            <a:ext cx="125746" cy="123992"/>
          </a:xfrm>
          <a:prstGeom prst="rect">
            <a:avLst/>
          </a:prstGeom>
        </p:spPr>
      </p:pic>
      <p:pic>
        <p:nvPicPr>
          <p:cNvPr id="34" name="圖片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907766" y="5655963"/>
            <a:ext cx="125746" cy="123992"/>
          </a:xfrm>
          <a:prstGeom prst="rect">
            <a:avLst/>
          </a:prstGeom>
        </p:spPr>
      </p:pic>
      <p:pic>
        <p:nvPicPr>
          <p:cNvPr id="35" name="圖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722022" y="5657095"/>
            <a:ext cx="141044" cy="139073"/>
          </a:xfrm>
          <a:prstGeom prst="rect">
            <a:avLst/>
          </a:prstGeom>
        </p:spPr>
      </p:pic>
      <p:pic>
        <p:nvPicPr>
          <p:cNvPr id="36" name="圖片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0989" y="4176140"/>
            <a:ext cx="141044" cy="139073"/>
          </a:xfrm>
          <a:prstGeom prst="rect">
            <a:avLst/>
          </a:prstGeom>
        </p:spPr>
      </p:pic>
      <p:pic>
        <p:nvPicPr>
          <p:cNvPr id="37" name="圖片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53449" y="6062755"/>
            <a:ext cx="141044" cy="139073"/>
          </a:xfrm>
          <a:prstGeom prst="rect">
            <a:avLst/>
          </a:prstGeom>
        </p:spPr>
      </p:pic>
      <p:pic>
        <p:nvPicPr>
          <p:cNvPr id="38" name="圖片 3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76331" y="4907804"/>
            <a:ext cx="125746" cy="123992"/>
          </a:xfrm>
          <a:prstGeom prst="rect">
            <a:avLst/>
          </a:prstGeom>
        </p:spPr>
      </p:pic>
      <p:pic>
        <p:nvPicPr>
          <p:cNvPr id="39" name="圖片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722022" y="6074670"/>
            <a:ext cx="141044" cy="139073"/>
          </a:xfrm>
          <a:prstGeom prst="rect">
            <a:avLst/>
          </a:prstGeom>
        </p:spPr>
      </p:pic>
      <p:grpSp>
        <p:nvGrpSpPr>
          <p:cNvPr id="40" name="群組 39"/>
          <p:cNvGrpSpPr/>
          <p:nvPr/>
        </p:nvGrpSpPr>
        <p:grpSpPr>
          <a:xfrm>
            <a:off x="8992045" y="6035778"/>
            <a:ext cx="165497" cy="174564"/>
            <a:chOff x="10077643" y="5991967"/>
            <a:chExt cx="199879" cy="199879"/>
          </a:xfrm>
        </p:grpSpPr>
        <p:pic>
          <p:nvPicPr>
            <p:cNvPr id="41" name="圖片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2" name="直線接點 41"/>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3" name="圖片 4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99845" y="6083647"/>
            <a:ext cx="125746" cy="123992"/>
          </a:xfrm>
          <a:prstGeom prst="rect">
            <a:avLst/>
          </a:prstGeom>
        </p:spPr>
      </p:pic>
      <p:pic>
        <p:nvPicPr>
          <p:cNvPr id="44" name="圖片 4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53685" y="5657095"/>
            <a:ext cx="141044" cy="139073"/>
          </a:xfrm>
          <a:prstGeom prst="rect">
            <a:avLst/>
          </a:prstGeom>
        </p:spPr>
      </p:pic>
      <p:grpSp>
        <p:nvGrpSpPr>
          <p:cNvPr id="48" name="群組 47"/>
          <p:cNvGrpSpPr/>
          <p:nvPr/>
        </p:nvGrpSpPr>
        <p:grpSpPr>
          <a:xfrm>
            <a:off x="10767895" y="6059864"/>
            <a:ext cx="158009" cy="156055"/>
            <a:chOff x="10077643" y="5991967"/>
            <a:chExt cx="199879" cy="199879"/>
          </a:xfrm>
        </p:grpSpPr>
        <p:pic>
          <p:nvPicPr>
            <p:cNvPr id="49" name="圖片 4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0" name="直線接點 49"/>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51" name="群組 50"/>
          <p:cNvGrpSpPr/>
          <p:nvPr/>
        </p:nvGrpSpPr>
        <p:grpSpPr>
          <a:xfrm>
            <a:off x="10773132" y="4555527"/>
            <a:ext cx="158009" cy="156055"/>
            <a:chOff x="10077643" y="5991967"/>
            <a:chExt cx="199879" cy="199879"/>
          </a:xfrm>
        </p:grpSpPr>
        <p:pic>
          <p:nvPicPr>
            <p:cNvPr id="52" name="圖片 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3" name="直線接點 52"/>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4" name="圖片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92303">
            <a:off x="11139070" y="5379654"/>
            <a:ext cx="298108" cy="303948"/>
          </a:xfrm>
          <a:prstGeom prst="rect">
            <a:avLst/>
          </a:prstGeom>
        </p:spPr>
      </p:pic>
      <p:pic>
        <p:nvPicPr>
          <p:cNvPr id="55" name="圖片 5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711462" y="5268144"/>
            <a:ext cx="141044" cy="139073"/>
          </a:xfrm>
          <a:prstGeom prst="rect">
            <a:avLst/>
          </a:prstGeom>
        </p:spPr>
      </p:pic>
      <p:pic>
        <p:nvPicPr>
          <p:cNvPr id="56" name="圖片 5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052765" y="5271384"/>
            <a:ext cx="125746" cy="123992"/>
          </a:xfrm>
          <a:prstGeom prst="rect">
            <a:avLst/>
          </a:prstGeom>
        </p:spPr>
      </p:pic>
      <p:grpSp>
        <p:nvGrpSpPr>
          <p:cNvPr id="57" name="群組 56"/>
          <p:cNvGrpSpPr/>
          <p:nvPr/>
        </p:nvGrpSpPr>
        <p:grpSpPr>
          <a:xfrm>
            <a:off x="10781469" y="5245560"/>
            <a:ext cx="158009" cy="156055"/>
            <a:chOff x="10077643" y="5991967"/>
            <a:chExt cx="199879" cy="199879"/>
          </a:xfrm>
        </p:grpSpPr>
        <p:pic>
          <p:nvPicPr>
            <p:cNvPr id="58" name="圖片 5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9" name="直線接點 58"/>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60" name="圖片 5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24617" y="5270720"/>
            <a:ext cx="125746" cy="123992"/>
          </a:xfrm>
          <a:prstGeom prst="rect">
            <a:avLst/>
          </a:prstGeom>
        </p:spPr>
      </p:pic>
      <p:pic>
        <p:nvPicPr>
          <p:cNvPr id="61" name="圖片 6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0805" y="5264458"/>
            <a:ext cx="141044" cy="139073"/>
          </a:xfrm>
          <a:prstGeom prst="rect">
            <a:avLst/>
          </a:prstGeom>
        </p:spPr>
      </p:pic>
    </p:spTree>
    <p:extLst>
      <p:ext uri="{BB962C8B-B14F-4D97-AF65-F5344CB8AC3E}">
        <p14:creationId xmlns:p14="http://schemas.microsoft.com/office/powerpoint/2010/main" val="117025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solidFill>
                  <a:srgbClr val="FF0000"/>
                </a:solidFill>
              </a:rPr>
              <a:t>The prevalence of </a:t>
            </a:r>
            <a:r>
              <a:rPr lang="en-US" altLang="zh-TW" dirty="0" err="1" smtClean="0">
                <a:solidFill>
                  <a:srgbClr val="FF0000"/>
                </a:solidFill>
              </a:rPr>
              <a:t>IoT</a:t>
            </a:r>
            <a:r>
              <a:rPr lang="en-US" altLang="zh-TW" dirty="0" smtClean="0">
                <a:solidFill>
                  <a:srgbClr val="FF0000"/>
                </a:solidFill>
              </a:rPr>
              <a:t> devices </a:t>
            </a:r>
            <a:r>
              <a:rPr lang="en-US" altLang="zh-TW" dirty="0">
                <a:solidFill>
                  <a:srgbClr val="FF0000"/>
                </a:solidFill>
              </a:rPr>
              <a:t>and the Internet of Things (</a:t>
            </a:r>
            <a:r>
              <a:rPr lang="en-US" altLang="zh-TW" dirty="0" err="1">
                <a:solidFill>
                  <a:srgbClr val="FF0000"/>
                </a:solidFill>
              </a:rPr>
              <a:t>IoT</a:t>
            </a:r>
            <a:r>
              <a:rPr lang="en-US" altLang="zh-TW" dirty="0" smtClean="0">
                <a:solidFill>
                  <a:srgbClr val="FF0000"/>
                </a:solidFill>
              </a:rPr>
              <a:t>)</a:t>
            </a:r>
          </a:p>
          <a:p>
            <a:pPr>
              <a:lnSpc>
                <a:spcPct val="200000"/>
              </a:lnSpc>
              <a:buFont typeface="Arial" panose="020B0604020202020204" pitchFamily="34" charset="0"/>
              <a:buChar char="•"/>
            </a:pPr>
            <a:r>
              <a:rPr lang="en-US" altLang="zh-TW" dirty="0"/>
              <a:t> Data collection and </a:t>
            </a:r>
            <a:r>
              <a:rPr lang="en-US" altLang="zh-TW" dirty="0" smtClean="0"/>
              <a:t>storage 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4</a:t>
            </a:fld>
            <a:endParaRPr lang="zh-TW" altLang="en-US"/>
          </a:p>
        </p:txBody>
      </p:sp>
      <p:pic>
        <p:nvPicPr>
          <p:cNvPr id="2050" name="Picture 2" descr="The New Office and the Internet of Things - End to End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463" y="4249371"/>
            <a:ext cx="6011537" cy="2075595"/>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126480" y="6324966"/>
            <a:ext cx="6011537" cy="215444"/>
          </a:xfrm>
          <a:prstGeom prst="rect">
            <a:avLst/>
          </a:prstGeom>
          <a:noFill/>
        </p:spPr>
        <p:txBody>
          <a:bodyPr wrap="square" rtlCol="0">
            <a:spAutoFit/>
          </a:bodyPr>
          <a:lstStyle/>
          <a:p>
            <a:r>
              <a:rPr lang="en-US" altLang="zh-TW" sz="800" b="1" dirty="0" smtClean="0"/>
              <a:t>Source: </a:t>
            </a:r>
            <a:r>
              <a:rPr lang="en-US" altLang="zh-TW" sz="800" dirty="0"/>
              <a:t>https://www.endtoend.com/the-new-office-and-the-internet-of-things/</a:t>
            </a:r>
            <a:endParaRPr lang="zh-TW" altLang="en-US" sz="800" b="1" dirty="0"/>
          </a:p>
        </p:txBody>
      </p:sp>
    </p:spTree>
    <p:extLst>
      <p:ext uri="{BB962C8B-B14F-4D97-AF65-F5344CB8AC3E}">
        <p14:creationId xmlns:p14="http://schemas.microsoft.com/office/powerpoint/2010/main" val="2554182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939113" y="1472246"/>
            <a:ext cx="10273370" cy="409632"/>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DO Granting/Revoking Access Right</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40</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471" y="2429061"/>
            <a:ext cx="12035150" cy="1589351"/>
          </a:xfrm>
          <a:prstGeom prst="rect">
            <a:avLst/>
          </a:prstGeom>
        </p:spPr>
      </p:pic>
      <p:grpSp>
        <p:nvGrpSpPr>
          <p:cNvPr id="9" name="群組 8"/>
          <p:cNvGrpSpPr/>
          <p:nvPr/>
        </p:nvGrpSpPr>
        <p:grpSpPr>
          <a:xfrm>
            <a:off x="6926368" y="3035430"/>
            <a:ext cx="1299674" cy="529489"/>
            <a:chOff x="5588950" y="348683"/>
            <a:chExt cx="1053597" cy="907492"/>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01697" y="903586"/>
              <a:ext cx="540850" cy="352589"/>
            </a:xfrm>
            <a:prstGeom prst="rect">
              <a:avLst/>
            </a:prstGeom>
            <a:noFill/>
          </p:spPr>
          <p:txBody>
            <a:bodyPr wrap="none" rtlCol="0">
              <a:spAutoFit/>
            </a:bodyPr>
            <a:lstStyle/>
            <a:p>
              <a:r>
                <a:rPr lang="en-US" altLang="zh-TW" sz="1050" dirty="0" smtClean="0">
                  <a:solidFill>
                    <a:srgbClr val="FF0000"/>
                  </a:solidFill>
                </a:rPr>
                <a:t>New/Del</a:t>
              </a:r>
              <a:endParaRPr lang="zh-TW" altLang="en-US" sz="1050" dirty="0">
                <a:solidFill>
                  <a:srgbClr val="FF0000"/>
                </a:solidFill>
              </a:endParaRPr>
            </a:p>
          </p:txBody>
        </p:sp>
      </p:grpSp>
      <p:grpSp>
        <p:nvGrpSpPr>
          <p:cNvPr id="13" name="群組 12"/>
          <p:cNvGrpSpPr/>
          <p:nvPr/>
        </p:nvGrpSpPr>
        <p:grpSpPr>
          <a:xfrm>
            <a:off x="9000515" y="3000143"/>
            <a:ext cx="899943" cy="602484"/>
            <a:chOff x="5588950" y="348683"/>
            <a:chExt cx="1053597" cy="907492"/>
          </a:xfrm>
        </p:grpSpPr>
        <p:sp>
          <p:nvSpPr>
            <p:cNvPr id="14" name="圓角矩形 13"/>
            <p:cNvSpPr/>
            <p:nvPr/>
          </p:nvSpPr>
          <p:spPr>
            <a:xfrm>
              <a:off x="5588950" y="348683"/>
              <a:ext cx="1025495" cy="6353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101697" y="903586"/>
              <a:ext cx="540850" cy="352589"/>
            </a:xfrm>
            <a:prstGeom prst="rect">
              <a:avLst/>
            </a:prstGeom>
            <a:noFill/>
          </p:spPr>
          <p:txBody>
            <a:bodyPr wrap="none" rtlCol="0">
              <a:spAutoFit/>
            </a:bodyPr>
            <a:lstStyle/>
            <a:p>
              <a:r>
                <a:rPr lang="en-US" altLang="zh-TW" sz="1050" dirty="0" smtClean="0">
                  <a:solidFill>
                    <a:srgbClr val="FF0000"/>
                  </a:solidFill>
                </a:rPr>
                <a:t>New/Del</a:t>
              </a:r>
              <a:endParaRPr lang="zh-TW" altLang="en-US" sz="1050" dirty="0">
                <a:solidFill>
                  <a:srgbClr val="FF0000"/>
                </a:solidFill>
              </a:endParaRPr>
            </a:p>
          </p:txBody>
        </p:sp>
      </p:grpSp>
    </p:spTree>
    <p:extLst>
      <p:ext uri="{BB962C8B-B14F-4D97-AF65-F5344CB8AC3E}">
        <p14:creationId xmlns:p14="http://schemas.microsoft.com/office/powerpoint/2010/main" val="104626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724937" y="1093828"/>
            <a:ext cx="10681496" cy="697265"/>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smtClean="0"/>
              <a:t>DU Group Updating</a:t>
            </a:r>
            <a:endParaRPr lang="zh-TW" altLang="en-US" sz="3200" dirty="0"/>
          </a:p>
        </p:txBody>
      </p:sp>
      <p:pic>
        <p:nvPicPr>
          <p:cNvPr id="10" name="圖片 9"/>
          <p:cNvPicPr>
            <a:picLocks noChangeAspect="1"/>
          </p:cNvPicPr>
          <p:nvPr/>
        </p:nvPicPr>
        <p:blipFill>
          <a:blip r:embed="rId4"/>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41</a:t>
            </a:fld>
            <a:endParaRPr lang="zh-TW" altLang="en-US"/>
          </a:p>
        </p:txBody>
      </p:sp>
      <p:pic>
        <p:nvPicPr>
          <p:cNvPr id="8" name="圖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5871" y="1442460"/>
            <a:ext cx="8759627" cy="3666281"/>
          </a:xfrm>
          <a:prstGeom prst="rect">
            <a:avLst/>
          </a:prstGeom>
        </p:spPr>
      </p:pic>
    </p:spTree>
    <p:extLst>
      <p:ext uri="{BB962C8B-B14F-4D97-AF65-F5344CB8AC3E}">
        <p14:creationId xmlns:p14="http://schemas.microsoft.com/office/powerpoint/2010/main" val="30506230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3"/>
          <a:stretch>
            <a:fillRect/>
          </a:stretch>
        </p:blipFill>
        <p:spPr>
          <a:xfrm>
            <a:off x="724938" y="1093828"/>
            <a:ext cx="10709775" cy="2924583"/>
          </a:xfrm>
          <a:prstGeom prst="rect">
            <a:avLst/>
          </a:prstGeom>
        </p:spPr>
      </p:pic>
      <p:sp>
        <p:nvSpPr>
          <p:cNvPr id="2" name="標題 1"/>
          <p:cNvSpPr>
            <a:spLocks noGrp="1"/>
          </p:cNvSpPr>
          <p:nvPr>
            <p:ph type="title"/>
          </p:nvPr>
        </p:nvSpPr>
        <p:spPr>
          <a:xfrm>
            <a:off x="-87086" y="-976140"/>
            <a:ext cx="10058400" cy="1450757"/>
          </a:xfrm>
        </p:spPr>
        <p:txBody>
          <a:bodyPr>
            <a:normAutofit/>
          </a:bodyPr>
          <a:lstStyle/>
          <a:p>
            <a:r>
              <a:rPr lang="en-US" altLang="zh-TW" sz="3200" dirty="0"/>
              <a:t>DU Group </a:t>
            </a:r>
            <a:r>
              <a:rPr lang="en-US" altLang="zh-TW" sz="3200" dirty="0" smtClean="0"/>
              <a:t>Updating–ACSs </a:t>
            </a:r>
            <a:r>
              <a:rPr lang="en-US" altLang="zh-TW" sz="3200" dirty="0"/>
              <a:t>in IPFS</a:t>
            </a:r>
            <a:endParaRPr lang="zh-TW" altLang="en-US" sz="3200" dirty="0"/>
          </a:p>
        </p:txBody>
      </p:sp>
      <p:pic>
        <p:nvPicPr>
          <p:cNvPr id="6" name="圖片 5"/>
          <p:cNvPicPr>
            <a:picLocks noChangeAspect="1"/>
          </p:cNvPicPr>
          <p:nvPr/>
        </p:nvPicPr>
        <p:blipFill>
          <a:blip r:embed="rId4"/>
          <a:stretch>
            <a:fillRect/>
          </a:stretch>
        </p:blipFill>
        <p:spPr>
          <a:xfrm>
            <a:off x="10832299" y="474617"/>
            <a:ext cx="800212" cy="3543795"/>
          </a:xfrm>
          <a:prstGeom prst="rect">
            <a:avLst/>
          </a:prstGeom>
        </p:spPr>
      </p:pic>
      <p:pic>
        <p:nvPicPr>
          <p:cNvPr id="10" name="圖片 9"/>
          <p:cNvPicPr>
            <a:picLocks noChangeAspect="1"/>
          </p:cNvPicPr>
          <p:nvPr/>
        </p:nvPicPr>
        <p:blipFill>
          <a:blip r:embed="rId5"/>
          <a:stretch>
            <a:fillRect/>
          </a:stretch>
        </p:blipFill>
        <p:spPr>
          <a:xfrm>
            <a:off x="505453" y="1005531"/>
            <a:ext cx="1124107" cy="4420217"/>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42</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453" y="1245297"/>
            <a:ext cx="10955752" cy="4268748"/>
          </a:xfrm>
          <a:prstGeom prst="rect">
            <a:avLst/>
          </a:prstGeom>
        </p:spPr>
      </p:pic>
      <p:grpSp>
        <p:nvGrpSpPr>
          <p:cNvPr id="11" name="群組 10"/>
          <p:cNvGrpSpPr/>
          <p:nvPr/>
        </p:nvGrpSpPr>
        <p:grpSpPr>
          <a:xfrm>
            <a:off x="195629" y="3553905"/>
            <a:ext cx="15584847" cy="2935320"/>
            <a:chOff x="5588950" y="348683"/>
            <a:chExt cx="1397261" cy="904836"/>
          </a:xfrm>
        </p:grpSpPr>
        <p:sp>
          <p:nvSpPr>
            <p:cNvPr id="12" name="圓角矩形 1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6551477" y="999603"/>
              <a:ext cx="434734" cy="253916"/>
            </a:xfrm>
            <a:prstGeom prst="rect">
              <a:avLst/>
            </a:prstGeom>
            <a:noFill/>
          </p:spPr>
          <p:txBody>
            <a:bodyPr wrap="none" rtlCol="0">
              <a:spAutoFit/>
            </a:bodyPr>
            <a:lstStyle/>
            <a:p>
              <a:r>
                <a:rPr lang="en-US" altLang="zh-TW" sz="1050" dirty="0" smtClean="0">
                  <a:solidFill>
                    <a:srgbClr val="FF0000"/>
                  </a:solidFill>
                </a:rPr>
                <a:t>New</a:t>
              </a:r>
              <a:endParaRPr lang="zh-TW" altLang="en-US" sz="1050" dirty="0">
                <a:solidFill>
                  <a:srgbClr val="FF0000"/>
                </a:solidFill>
              </a:endParaRPr>
            </a:p>
          </p:txBody>
        </p:sp>
      </p:grpSp>
      <p:grpSp>
        <p:nvGrpSpPr>
          <p:cNvPr id="14" name="群組 13"/>
          <p:cNvGrpSpPr/>
          <p:nvPr/>
        </p:nvGrpSpPr>
        <p:grpSpPr>
          <a:xfrm>
            <a:off x="2967106" y="2058271"/>
            <a:ext cx="3000061" cy="851912"/>
            <a:chOff x="5588950" y="348683"/>
            <a:chExt cx="1092732" cy="851912"/>
          </a:xfrm>
        </p:grpSpPr>
        <p:sp>
          <p:nvSpPr>
            <p:cNvPr id="15" name="圓角矩形 14"/>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6454557" y="946679"/>
              <a:ext cx="227125" cy="253916"/>
            </a:xfrm>
            <a:prstGeom prst="rect">
              <a:avLst/>
            </a:prstGeom>
            <a:noFill/>
          </p:spPr>
          <p:txBody>
            <a:bodyPr wrap="none" rtlCol="0">
              <a:spAutoFit/>
            </a:bodyPr>
            <a:lstStyle/>
            <a:p>
              <a:r>
                <a:rPr lang="en-US" altLang="zh-TW" sz="1050" dirty="0" smtClean="0">
                  <a:solidFill>
                    <a:srgbClr val="FF0000"/>
                  </a:solidFill>
                </a:rPr>
                <a:t>Append</a:t>
              </a:r>
              <a:endParaRPr lang="zh-TW" altLang="en-US" sz="1050" dirty="0">
                <a:solidFill>
                  <a:srgbClr val="FF0000"/>
                </a:solidFill>
              </a:endParaRPr>
            </a:p>
          </p:txBody>
        </p:sp>
      </p:grpSp>
    </p:spTree>
    <p:extLst>
      <p:ext uri="{BB962C8B-B14F-4D97-AF65-F5344CB8AC3E}">
        <p14:creationId xmlns:p14="http://schemas.microsoft.com/office/powerpoint/2010/main" val="1822670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a:stretch>
            <a:fillRect/>
          </a:stretch>
        </p:blipFill>
        <p:spPr>
          <a:xfrm>
            <a:off x="1574867" y="1477326"/>
            <a:ext cx="10028248" cy="609685"/>
          </a:xfrm>
          <a:prstGeom prst="rect">
            <a:avLst/>
          </a:prstGeom>
        </p:spPr>
      </p:pic>
      <p:sp>
        <p:nvSpPr>
          <p:cNvPr id="2" name="標題 1"/>
          <p:cNvSpPr>
            <a:spLocks noGrp="1"/>
          </p:cNvSpPr>
          <p:nvPr>
            <p:ph type="title"/>
          </p:nvPr>
        </p:nvSpPr>
        <p:spPr>
          <a:xfrm>
            <a:off x="0" y="-830997"/>
            <a:ext cx="10058400" cy="1450757"/>
          </a:xfrm>
        </p:spPr>
        <p:txBody>
          <a:bodyPr>
            <a:normAutofit/>
          </a:bodyPr>
          <a:lstStyle/>
          <a:p>
            <a:r>
              <a:rPr lang="en-US" altLang="zh-TW" sz="2400" dirty="0"/>
              <a:t>GDU Add/Delete Members of GDU or Grant/Revoke Access right of Members</a:t>
            </a:r>
            <a:endParaRPr lang="zh-TW" altLang="en-US" sz="2400" dirty="0"/>
          </a:p>
        </p:txBody>
      </p:sp>
      <p:pic>
        <p:nvPicPr>
          <p:cNvPr id="6" name="圖片 5"/>
          <p:cNvPicPr>
            <a:picLocks noChangeAspect="1"/>
          </p:cNvPicPr>
          <p:nvPr/>
        </p:nvPicPr>
        <p:blipFill>
          <a:blip r:embed="rId4"/>
          <a:stretch>
            <a:fillRect/>
          </a:stretch>
        </p:blipFill>
        <p:spPr>
          <a:xfrm>
            <a:off x="1100993" y="1125049"/>
            <a:ext cx="704948" cy="4858428"/>
          </a:xfrm>
          <a:prstGeom prst="rect">
            <a:avLst/>
          </a:prstGeom>
        </p:spPr>
      </p:pic>
      <p:pic>
        <p:nvPicPr>
          <p:cNvPr id="7" name="圖片 6"/>
          <p:cNvPicPr>
            <a:picLocks noChangeAspect="1"/>
          </p:cNvPicPr>
          <p:nvPr/>
        </p:nvPicPr>
        <p:blipFill>
          <a:blip r:embed="rId4"/>
          <a:stretch>
            <a:fillRect/>
          </a:stretch>
        </p:blipFill>
        <p:spPr>
          <a:xfrm>
            <a:off x="11029669" y="619760"/>
            <a:ext cx="704948" cy="4858428"/>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43</a:t>
            </a:fld>
            <a:endParaRPr lang="zh-TW" altLang="en-US"/>
          </a:p>
        </p:txBody>
      </p:sp>
      <p:pic>
        <p:nvPicPr>
          <p:cNvPr id="9" name="圖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9760"/>
            <a:ext cx="7502895" cy="5647875"/>
          </a:xfrm>
          <a:prstGeom prst="rect">
            <a:avLst/>
          </a:prstGeom>
        </p:spPr>
      </p:pic>
      <p:graphicFrame>
        <p:nvGraphicFramePr>
          <p:cNvPr id="8" name="內容版面配置區 3"/>
          <p:cNvGraphicFramePr>
            <a:graphicFrameLocks/>
          </p:cNvGraphicFramePr>
          <p:nvPr>
            <p:extLst>
              <p:ext uri="{D42A27DB-BD31-4B8C-83A1-F6EECF244321}">
                <p14:modId xmlns:p14="http://schemas.microsoft.com/office/powerpoint/2010/main" val="2639915209"/>
              </p:ext>
            </p:extLst>
          </p:nvPr>
        </p:nvGraphicFramePr>
        <p:xfrm>
          <a:off x="6760803" y="3732739"/>
          <a:ext cx="5428782" cy="2603015"/>
        </p:xfrm>
        <a:graphic>
          <a:graphicData uri="http://schemas.openxmlformats.org/drawingml/2006/table">
            <a:tbl>
              <a:tblPr>
                <a:tableStyleId>{3C2FFA5D-87B4-456A-9821-1D502468CF0F}</a:tableStyleId>
              </a:tblPr>
              <a:tblGrid>
                <a:gridCol w="904797">
                  <a:extLst>
                    <a:ext uri="{9D8B030D-6E8A-4147-A177-3AD203B41FA5}">
                      <a16:colId xmlns:a16="http://schemas.microsoft.com/office/drawing/2014/main" val="2014027247"/>
                    </a:ext>
                  </a:extLst>
                </a:gridCol>
                <a:gridCol w="904797">
                  <a:extLst>
                    <a:ext uri="{9D8B030D-6E8A-4147-A177-3AD203B41FA5}">
                      <a16:colId xmlns:a16="http://schemas.microsoft.com/office/drawing/2014/main" val="507542350"/>
                    </a:ext>
                  </a:extLst>
                </a:gridCol>
                <a:gridCol w="904797">
                  <a:extLst>
                    <a:ext uri="{9D8B030D-6E8A-4147-A177-3AD203B41FA5}">
                      <a16:colId xmlns:a16="http://schemas.microsoft.com/office/drawing/2014/main" val="121753931"/>
                    </a:ext>
                  </a:extLst>
                </a:gridCol>
                <a:gridCol w="904797">
                  <a:extLst>
                    <a:ext uri="{9D8B030D-6E8A-4147-A177-3AD203B41FA5}">
                      <a16:colId xmlns:a16="http://schemas.microsoft.com/office/drawing/2014/main" val="437709425"/>
                    </a:ext>
                  </a:extLst>
                </a:gridCol>
                <a:gridCol w="904797">
                  <a:extLst>
                    <a:ext uri="{9D8B030D-6E8A-4147-A177-3AD203B41FA5}">
                      <a16:colId xmlns:a16="http://schemas.microsoft.com/office/drawing/2014/main" val="1323357090"/>
                    </a:ext>
                  </a:extLst>
                </a:gridCol>
                <a:gridCol w="904797">
                  <a:extLst>
                    <a:ext uri="{9D8B030D-6E8A-4147-A177-3AD203B41FA5}">
                      <a16:colId xmlns:a16="http://schemas.microsoft.com/office/drawing/2014/main" val="313909777"/>
                    </a:ext>
                  </a:extLst>
                </a:gridCol>
              </a:tblGrid>
              <a:tr h="327907">
                <a:tc>
                  <a:txBody>
                    <a:bodyPr/>
                    <a:lstStyle/>
                    <a:p>
                      <a:r>
                        <a:rPr lang="en-US" sz="800" dirty="0"/>
                        <a:t>Aspect</a:t>
                      </a:r>
                    </a:p>
                  </a:txBody>
                  <a:tcPr marL="42767" marR="42767" marT="21382" marB="21382" anchor="ctr">
                    <a:solidFill>
                      <a:schemeClr val="accent5"/>
                    </a:solidFill>
                  </a:tcPr>
                </a:tc>
                <a:tc>
                  <a:txBody>
                    <a:bodyPr/>
                    <a:lstStyle/>
                    <a:p>
                      <a:r>
                        <a:rPr lang="en-US" sz="800" dirty="0" err="1"/>
                        <a:t>IronCore</a:t>
                      </a:r>
                      <a:r>
                        <a:rPr lang="en-US" sz="800" dirty="0"/>
                        <a:t> Labs (2018)</a:t>
                      </a:r>
                    </a:p>
                  </a:txBody>
                  <a:tcPr marL="42767" marR="42767" marT="21382" marB="21382" anchor="ctr">
                    <a:solidFill>
                      <a:schemeClr val="accent5"/>
                    </a:solidFill>
                  </a:tcPr>
                </a:tc>
                <a:tc>
                  <a:txBody>
                    <a:bodyPr/>
                    <a:lstStyle/>
                    <a:p>
                      <a:r>
                        <a:rPr lang="en-US" sz="800" dirty="0" err="1"/>
                        <a:t>Farahani</a:t>
                      </a:r>
                      <a:r>
                        <a:rPr lang="en-US" sz="800" dirty="0"/>
                        <a:t> et al. (</a:t>
                      </a:r>
                      <a:r>
                        <a:rPr lang="en-US" sz="800" dirty="0" smtClean="0"/>
                        <a:t>2022)</a:t>
                      </a:r>
                      <a:endParaRPr lang="en-US" sz="800" dirty="0"/>
                    </a:p>
                  </a:txBody>
                  <a:tcPr marL="42767" marR="42767" marT="21382" marB="21382" anchor="ctr">
                    <a:solidFill>
                      <a:schemeClr val="accent5"/>
                    </a:solidFill>
                  </a:tcPr>
                </a:tc>
                <a:tc>
                  <a:txBody>
                    <a:bodyPr/>
                    <a:lstStyle/>
                    <a:p>
                      <a:r>
                        <a:rPr lang="en-US" sz="800" dirty="0"/>
                        <a:t>Zheng et al. (2020)</a:t>
                      </a:r>
                    </a:p>
                  </a:txBody>
                  <a:tcPr marL="42767" marR="42767" marT="21382" marB="21382" anchor="ctr">
                    <a:solidFill>
                      <a:schemeClr val="accent5"/>
                    </a:solidFill>
                  </a:tcPr>
                </a:tc>
                <a:tc>
                  <a:txBody>
                    <a:bodyPr/>
                    <a:lstStyle/>
                    <a:p>
                      <a:r>
                        <a:rPr lang="en-US" altLang="zh-TW" sz="800" dirty="0" err="1" smtClean="0"/>
                        <a:t>NuCypher</a:t>
                      </a:r>
                      <a:r>
                        <a:rPr lang="en-US" altLang="zh-TW" sz="800" dirty="0" smtClean="0"/>
                        <a:t> Inc. </a:t>
                      </a:r>
                    </a:p>
                    <a:p>
                      <a:r>
                        <a:rPr lang="en-US" sz="800" dirty="0" smtClean="0"/>
                        <a:t>(2018)</a:t>
                      </a:r>
                      <a:endParaRPr lang="en-US" sz="800" dirty="0"/>
                    </a:p>
                  </a:txBody>
                  <a:tcPr marL="42767" marR="42767" marT="21382" marB="21382" anchor="ctr">
                    <a:solidFill>
                      <a:schemeClr val="accent5"/>
                    </a:solidFill>
                  </a:tcPr>
                </a:tc>
                <a:tc>
                  <a:txBody>
                    <a:bodyPr/>
                    <a:lstStyle/>
                    <a:p>
                      <a:r>
                        <a:rPr lang="en-US" sz="800" dirty="0"/>
                        <a:t>Our System</a:t>
                      </a:r>
                    </a:p>
                  </a:txBody>
                  <a:tcPr marL="42767" marR="42767" marT="21382" marB="21382" anchor="ctr">
                    <a:solidFill>
                      <a:schemeClr val="accent5"/>
                    </a:solidFill>
                  </a:tcPr>
                </a:tc>
                <a:extLst>
                  <a:ext uri="{0D108BD9-81ED-4DB2-BD59-A6C34878D82A}">
                    <a16:rowId xmlns:a16="http://schemas.microsoft.com/office/drawing/2014/main" val="1125622470"/>
                  </a:ext>
                </a:extLst>
              </a:tr>
              <a:tr h="401785">
                <a:tc>
                  <a:txBody>
                    <a:bodyPr/>
                    <a:lstStyle/>
                    <a:p>
                      <a:r>
                        <a:rPr lang="en-US" altLang="zh-TW" sz="800" dirty="0" smtClean="0"/>
                        <a:t>Access Control</a:t>
                      </a:r>
                      <a:r>
                        <a:rPr lang="en-US" altLang="zh-TW" sz="800" baseline="0" dirty="0" smtClean="0"/>
                        <a:t> Management</a:t>
                      </a:r>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86945113"/>
                  </a:ext>
                </a:extLst>
              </a:tr>
              <a:tr h="4017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sz="800" dirty="0" smtClean="0"/>
                        <a:t>Data Storage</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28999223"/>
                  </a:ext>
                </a:extLst>
              </a:tr>
              <a:tr h="281250">
                <a:tc>
                  <a:txBody>
                    <a:bodyPr/>
                    <a:lstStyle/>
                    <a:p>
                      <a:r>
                        <a:rPr lang="en-US" sz="800" dirty="0"/>
                        <a:t>Data </a:t>
                      </a:r>
                      <a:r>
                        <a:rPr lang="en-US" sz="800" dirty="0" smtClean="0"/>
                        <a:t>Searching</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3365623264"/>
                  </a:ext>
                </a:extLst>
              </a:tr>
              <a:tr h="390882">
                <a:tc>
                  <a:txBody>
                    <a:bodyPr/>
                    <a:lstStyle/>
                    <a:p>
                      <a:r>
                        <a:rPr lang="en-US" altLang="zh-TW" sz="800" dirty="0" smtClean="0"/>
                        <a:t>Reducing Local </a:t>
                      </a:r>
                      <a:r>
                        <a:rPr lang="en-US" altLang="zh-TW" sz="800" dirty="0" err="1" smtClean="0"/>
                        <a:t>Stroage</a:t>
                      </a:r>
                      <a:r>
                        <a:rPr lang="en-US" altLang="zh-TW" sz="800" dirty="0" smtClean="0"/>
                        <a:t> Overhead</a:t>
                      </a:r>
                      <a:endParaRPr lang="en-US" altLang="zh-TW"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848011280"/>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altLang="zh-TW" sz="800" dirty="0" smtClean="0"/>
                        <a:t>Key Management</a:t>
                      </a:r>
                      <a:endParaRPr lang="en-US" altLang="zh-TW"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4204471251"/>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1-to-Many</a:t>
                      </a:r>
                      <a:r>
                        <a:rPr lang="en-US" altLang="zh-TW" sz="800" baseline="0" dirty="0" smtClean="0"/>
                        <a:t> </a:t>
                      </a:r>
                      <a:r>
                        <a:rPr lang="en-US" altLang="zh-TW" sz="800" dirty="0" smtClean="0"/>
                        <a:t>Encrypted</a:t>
                      </a:r>
                      <a:r>
                        <a:rPr lang="en-US" altLang="zh-TW" sz="800" baseline="0" dirty="0" smtClean="0"/>
                        <a:t> Data Sharing</a:t>
                      </a:r>
                      <a:endParaRPr lang="en-US" altLang="zh-TW" sz="800" dirty="0" smtClean="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2093855348"/>
                  </a:ext>
                </a:extLst>
              </a:tr>
            </a:tbl>
          </a:graphicData>
        </a:graphic>
      </p:graphicFrame>
      <p:pic>
        <p:nvPicPr>
          <p:cNvPr id="11" name="圖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8431846" y="5808615"/>
            <a:ext cx="298108" cy="303948"/>
          </a:xfrm>
          <a:prstGeom prst="rect">
            <a:avLst/>
          </a:prstGeom>
        </p:spPr>
      </p:pic>
      <p:pic>
        <p:nvPicPr>
          <p:cNvPr id="12" name="圖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113219" y="5373302"/>
            <a:ext cx="298108" cy="303948"/>
          </a:xfrm>
          <a:prstGeom prst="rect">
            <a:avLst/>
          </a:prstGeom>
        </p:spPr>
      </p:pic>
      <p:pic>
        <p:nvPicPr>
          <p:cNvPr id="13" name="圖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44628" y="4142042"/>
            <a:ext cx="141044" cy="139073"/>
          </a:xfrm>
          <a:prstGeom prst="rect">
            <a:avLst/>
          </a:prstGeom>
        </p:spPr>
      </p:pic>
      <p:pic>
        <p:nvPicPr>
          <p:cNvPr id="14" name="圖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7311" y="4149488"/>
            <a:ext cx="141044" cy="139073"/>
          </a:xfrm>
          <a:prstGeom prst="rect">
            <a:avLst/>
          </a:prstGeom>
        </p:spPr>
      </p:pic>
      <p:pic>
        <p:nvPicPr>
          <p:cNvPr id="15" name="圖片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5352" y="4142042"/>
            <a:ext cx="125746" cy="123992"/>
          </a:xfrm>
          <a:prstGeom prst="rect">
            <a:avLst/>
          </a:prstGeom>
        </p:spPr>
      </p:pic>
      <p:pic>
        <p:nvPicPr>
          <p:cNvPr id="16" name="圖片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1131" y="4149488"/>
            <a:ext cx="125746" cy="123992"/>
          </a:xfrm>
          <a:prstGeom prst="rect">
            <a:avLst/>
          </a:prstGeom>
        </p:spPr>
      </p:pic>
      <p:pic>
        <p:nvPicPr>
          <p:cNvPr id="17" name="圖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99630" y="4552863"/>
            <a:ext cx="141044" cy="139073"/>
          </a:xfrm>
          <a:prstGeom prst="rect">
            <a:avLst/>
          </a:prstGeom>
        </p:spPr>
      </p:pic>
      <p:pic>
        <p:nvPicPr>
          <p:cNvPr id="18" name="圖片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8867" y="4576068"/>
            <a:ext cx="125746" cy="123992"/>
          </a:xfrm>
          <a:prstGeom prst="rect">
            <a:avLst/>
          </a:prstGeom>
        </p:spPr>
      </p:pic>
      <p:pic>
        <p:nvPicPr>
          <p:cNvPr id="19" name="圖片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34120" y="4576068"/>
            <a:ext cx="125746" cy="123992"/>
          </a:xfrm>
          <a:prstGeom prst="rect">
            <a:avLst/>
          </a:prstGeom>
        </p:spPr>
      </p:pic>
      <p:pic>
        <p:nvPicPr>
          <p:cNvPr id="20" name="圖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7311" y="4566563"/>
            <a:ext cx="141044" cy="139073"/>
          </a:xfrm>
          <a:prstGeom prst="rect">
            <a:avLst/>
          </a:prstGeom>
        </p:spPr>
      </p:pic>
      <p:pic>
        <p:nvPicPr>
          <p:cNvPr id="21" name="圖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34671" y="4932648"/>
            <a:ext cx="125746" cy="123992"/>
          </a:xfrm>
          <a:prstGeom prst="rect">
            <a:avLst/>
          </a:prstGeom>
        </p:spPr>
      </p:pic>
      <p:pic>
        <p:nvPicPr>
          <p:cNvPr id="22" name="圖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1131" y="4960572"/>
            <a:ext cx="125746" cy="123992"/>
          </a:xfrm>
          <a:prstGeom prst="rect">
            <a:avLst/>
          </a:prstGeom>
        </p:spPr>
      </p:pic>
      <p:grpSp>
        <p:nvGrpSpPr>
          <p:cNvPr id="23" name="群組 22"/>
          <p:cNvGrpSpPr/>
          <p:nvPr/>
        </p:nvGrpSpPr>
        <p:grpSpPr>
          <a:xfrm>
            <a:off x="9889219" y="4891767"/>
            <a:ext cx="158009" cy="156055"/>
            <a:chOff x="10077643" y="5991967"/>
            <a:chExt cx="199879" cy="199879"/>
          </a:xfrm>
        </p:grpSpPr>
        <p:pic>
          <p:nvPicPr>
            <p:cNvPr id="24" name="圖片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25" name="直線接點 2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26" name="圖片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7311" y="4917146"/>
            <a:ext cx="141044" cy="139073"/>
          </a:xfrm>
          <a:prstGeom prst="rect">
            <a:avLst/>
          </a:prstGeom>
        </p:spPr>
      </p:pic>
      <p:pic>
        <p:nvPicPr>
          <p:cNvPr id="31" name="圖片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50824" y="5665497"/>
            <a:ext cx="125746" cy="123992"/>
          </a:xfrm>
          <a:prstGeom prst="rect">
            <a:avLst/>
          </a:prstGeom>
        </p:spPr>
      </p:pic>
      <p:pic>
        <p:nvPicPr>
          <p:cNvPr id="32" name="圖片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7536" y="5665497"/>
            <a:ext cx="125746" cy="123992"/>
          </a:xfrm>
          <a:prstGeom prst="rect">
            <a:avLst/>
          </a:prstGeom>
        </p:spPr>
      </p:pic>
      <p:pic>
        <p:nvPicPr>
          <p:cNvPr id="33" name="圖片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5351" y="5655922"/>
            <a:ext cx="125746" cy="123992"/>
          </a:xfrm>
          <a:prstGeom prst="rect">
            <a:avLst/>
          </a:prstGeom>
        </p:spPr>
      </p:pic>
      <p:pic>
        <p:nvPicPr>
          <p:cNvPr id="34" name="圖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19607" y="5657054"/>
            <a:ext cx="141044" cy="139073"/>
          </a:xfrm>
          <a:prstGeom prst="rect">
            <a:avLst/>
          </a:prstGeom>
        </p:spPr>
      </p:pic>
      <p:pic>
        <p:nvPicPr>
          <p:cNvPr id="35" name="圖片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68195" y="4149488"/>
            <a:ext cx="141044" cy="139073"/>
          </a:xfrm>
          <a:prstGeom prst="rect">
            <a:avLst/>
          </a:prstGeom>
        </p:spPr>
      </p:pic>
      <p:pic>
        <p:nvPicPr>
          <p:cNvPr id="36" name="圖片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1034" y="6062714"/>
            <a:ext cx="141044" cy="139073"/>
          </a:xfrm>
          <a:prstGeom prst="rect">
            <a:avLst/>
          </a:prstGeom>
        </p:spPr>
      </p:pic>
      <p:pic>
        <p:nvPicPr>
          <p:cNvPr id="37" name="圖片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3916" y="4907763"/>
            <a:ext cx="125746" cy="123992"/>
          </a:xfrm>
          <a:prstGeom prst="rect">
            <a:avLst/>
          </a:prstGeom>
        </p:spPr>
      </p:pic>
      <p:pic>
        <p:nvPicPr>
          <p:cNvPr id="38" name="圖片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19607" y="6074629"/>
            <a:ext cx="141044" cy="139073"/>
          </a:xfrm>
          <a:prstGeom prst="rect">
            <a:avLst/>
          </a:prstGeom>
        </p:spPr>
      </p:pic>
      <p:grpSp>
        <p:nvGrpSpPr>
          <p:cNvPr id="39" name="群組 38"/>
          <p:cNvGrpSpPr/>
          <p:nvPr/>
        </p:nvGrpSpPr>
        <p:grpSpPr>
          <a:xfrm>
            <a:off x="8988659" y="6052381"/>
            <a:ext cx="165497" cy="174564"/>
            <a:chOff x="10077643" y="5991967"/>
            <a:chExt cx="199879" cy="199879"/>
          </a:xfrm>
        </p:grpSpPr>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1" name="直線接點 4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2" name="圖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5351" y="6058393"/>
            <a:ext cx="125746" cy="123992"/>
          </a:xfrm>
          <a:prstGeom prst="rect">
            <a:avLst/>
          </a:prstGeom>
        </p:spPr>
      </p:pic>
      <p:pic>
        <p:nvPicPr>
          <p:cNvPr id="43" name="圖片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79199" y="5623844"/>
            <a:ext cx="141044" cy="139073"/>
          </a:xfrm>
          <a:prstGeom prst="rect">
            <a:avLst/>
          </a:prstGeom>
        </p:spPr>
      </p:pic>
      <p:grpSp>
        <p:nvGrpSpPr>
          <p:cNvPr id="47" name="群組 46"/>
          <p:cNvGrpSpPr/>
          <p:nvPr/>
        </p:nvGrpSpPr>
        <p:grpSpPr>
          <a:xfrm>
            <a:off x="10765480" y="6059823"/>
            <a:ext cx="158009" cy="156055"/>
            <a:chOff x="10077643" y="5991967"/>
            <a:chExt cx="199879" cy="199879"/>
          </a:xfrm>
        </p:grpSpPr>
        <p:pic>
          <p:nvPicPr>
            <p:cNvPr id="48" name="圖片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9" name="直線接點 48"/>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50" name="群組 49"/>
          <p:cNvGrpSpPr/>
          <p:nvPr/>
        </p:nvGrpSpPr>
        <p:grpSpPr>
          <a:xfrm>
            <a:off x="10770717" y="4555486"/>
            <a:ext cx="158009" cy="156055"/>
            <a:chOff x="10077643" y="5991967"/>
            <a:chExt cx="199879" cy="199879"/>
          </a:xfrm>
        </p:grpSpPr>
        <p:pic>
          <p:nvPicPr>
            <p:cNvPr id="51" name="圖片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2" name="直線接點 51"/>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3" name="圖片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909340" y="5338573"/>
            <a:ext cx="298108" cy="303948"/>
          </a:xfrm>
          <a:prstGeom prst="rect">
            <a:avLst/>
          </a:prstGeom>
        </p:spPr>
      </p:pic>
      <p:pic>
        <p:nvPicPr>
          <p:cNvPr id="54" name="圖片 5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909339" y="5748897"/>
            <a:ext cx="298108" cy="303948"/>
          </a:xfrm>
          <a:prstGeom prst="rect">
            <a:avLst/>
          </a:prstGeom>
        </p:spPr>
      </p:pic>
      <p:pic>
        <p:nvPicPr>
          <p:cNvPr id="55" name="圖片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124683" y="3883269"/>
            <a:ext cx="298108" cy="303948"/>
          </a:xfrm>
          <a:prstGeom prst="rect">
            <a:avLst/>
          </a:prstGeom>
        </p:spPr>
      </p:pic>
      <p:pic>
        <p:nvPicPr>
          <p:cNvPr id="56" name="圖片 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928349" y="3880908"/>
            <a:ext cx="298108" cy="303948"/>
          </a:xfrm>
          <a:prstGeom prst="rect">
            <a:avLst/>
          </a:prstGeom>
        </p:spPr>
      </p:pic>
      <p:pic>
        <p:nvPicPr>
          <p:cNvPr id="57" name="圖片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8431846" y="3883269"/>
            <a:ext cx="298108" cy="303948"/>
          </a:xfrm>
          <a:prstGeom prst="rect">
            <a:avLst/>
          </a:prstGeom>
        </p:spPr>
      </p:pic>
      <p:pic>
        <p:nvPicPr>
          <p:cNvPr id="59" name="圖片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7311" y="5292510"/>
            <a:ext cx="141044" cy="139073"/>
          </a:xfrm>
          <a:prstGeom prst="rect">
            <a:avLst/>
          </a:prstGeom>
        </p:spPr>
      </p:pic>
      <p:pic>
        <p:nvPicPr>
          <p:cNvPr id="60" name="圖片 5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44628" y="5297829"/>
            <a:ext cx="125746" cy="123992"/>
          </a:xfrm>
          <a:prstGeom prst="rect">
            <a:avLst/>
          </a:prstGeom>
        </p:spPr>
      </p:pic>
      <p:grpSp>
        <p:nvGrpSpPr>
          <p:cNvPr id="61" name="群組 60"/>
          <p:cNvGrpSpPr/>
          <p:nvPr/>
        </p:nvGrpSpPr>
        <p:grpSpPr>
          <a:xfrm>
            <a:off x="10773332" y="5272005"/>
            <a:ext cx="158009" cy="156055"/>
            <a:chOff x="10077643" y="5991967"/>
            <a:chExt cx="199879" cy="199879"/>
          </a:xfrm>
        </p:grpSpPr>
        <p:pic>
          <p:nvPicPr>
            <p:cNvPr id="62" name="圖片 6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63" name="直線接點 62"/>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64" name="圖片 6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7536" y="5297165"/>
            <a:ext cx="125746" cy="123992"/>
          </a:xfrm>
          <a:prstGeom prst="rect">
            <a:avLst/>
          </a:prstGeom>
        </p:spPr>
      </p:pic>
      <p:pic>
        <p:nvPicPr>
          <p:cNvPr id="65" name="圖片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92668" y="5290903"/>
            <a:ext cx="141044" cy="139073"/>
          </a:xfrm>
          <a:prstGeom prst="rect">
            <a:avLst/>
          </a:prstGeom>
        </p:spPr>
      </p:pic>
    </p:spTree>
    <p:extLst>
      <p:ext uri="{BB962C8B-B14F-4D97-AF65-F5344CB8AC3E}">
        <p14:creationId xmlns:p14="http://schemas.microsoft.com/office/powerpoint/2010/main" val="168130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nodeType="withEffect">
                                  <p:stCondLst>
                                    <p:cond delay="0"/>
                                  </p:stCondLst>
                                  <p:childTnLst>
                                    <p:set>
                                      <p:cBhvr>
                                        <p:cTn id="21" dur="1" fill="hold">
                                          <p:stCondLst>
                                            <p:cond delay="0"/>
                                          </p:stCondLst>
                                        </p:cTn>
                                        <p:tgtEl>
                                          <p:spTgt spid="54"/>
                                        </p:tgtEl>
                                        <p:attrNameLst>
                                          <p:attrName>style.visibility</p:attrName>
                                        </p:attrNameLst>
                                      </p:cBhvr>
                                      <p:to>
                                        <p:strVal val="visible"/>
                                      </p:to>
                                    </p:set>
                                    <p:anim calcmode="lin" valueType="num">
                                      <p:cBhvr>
                                        <p:cTn id="22" dur="500" fill="hold"/>
                                        <p:tgtEl>
                                          <p:spTgt spid="54"/>
                                        </p:tgtEl>
                                        <p:attrNameLst>
                                          <p:attrName>ppt_w</p:attrName>
                                        </p:attrNameLst>
                                      </p:cBhvr>
                                      <p:tavLst>
                                        <p:tav tm="0">
                                          <p:val>
                                            <p:fltVal val="0"/>
                                          </p:val>
                                        </p:tav>
                                        <p:tav tm="100000">
                                          <p:val>
                                            <p:strVal val="#ppt_w"/>
                                          </p:val>
                                        </p:tav>
                                      </p:tavLst>
                                    </p:anim>
                                    <p:anim calcmode="lin" valueType="num">
                                      <p:cBhvr>
                                        <p:cTn id="23" dur="500" fill="hold"/>
                                        <p:tgtEl>
                                          <p:spTgt spid="54"/>
                                        </p:tgtEl>
                                        <p:attrNameLst>
                                          <p:attrName>ppt_h</p:attrName>
                                        </p:attrNameLst>
                                      </p:cBhvr>
                                      <p:tavLst>
                                        <p:tav tm="0">
                                          <p:val>
                                            <p:fltVal val="0"/>
                                          </p:val>
                                        </p:tav>
                                        <p:tav tm="100000">
                                          <p:val>
                                            <p:strVal val="#ppt_h"/>
                                          </p:val>
                                        </p:tav>
                                      </p:tavLst>
                                    </p:anim>
                                    <p:animEffect transition="in" filter="fade">
                                      <p:cBhvr>
                                        <p:cTn id="24" dur="500"/>
                                        <p:tgtEl>
                                          <p:spTgt spid="54"/>
                                        </p:tgtEl>
                                      </p:cBhvr>
                                    </p:animEffect>
                                  </p:childTnLst>
                                </p:cTn>
                              </p:par>
                              <p:par>
                                <p:cTn id="25" presetID="53" presetClass="entr" presetSubtype="16"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par>
                                <p:cTn id="30" presetID="53" presetClass="entr" presetSubtype="16"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 calcmode="lin" valueType="num">
                                      <p:cBhvr>
                                        <p:cTn id="32" dur="500" fill="hold"/>
                                        <p:tgtEl>
                                          <p:spTgt spid="56"/>
                                        </p:tgtEl>
                                        <p:attrNameLst>
                                          <p:attrName>ppt_w</p:attrName>
                                        </p:attrNameLst>
                                      </p:cBhvr>
                                      <p:tavLst>
                                        <p:tav tm="0">
                                          <p:val>
                                            <p:fltVal val="0"/>
                                          </p:val>
                                        </p:tav>
                                        <p:tav tm="100000">
                                          <p:val>
                                            <p:strVal val="#ppt_w"/>
                                          </p:val>
                                        </p:tav>
                                      </p:tavLst>
                                    </p:anim>
                                    <p:anim calcmode="lin" valueType="num">
                                      <p:cBhvr>
                                        <p:cTn id="33" dur="500" fill="hold"/>
                                        <p:tgtEl>
                                          <p:spTgt spid="56"/>
                                        </p:tgtEl>
                                        <p:attrNameLst>
                                          <p:attrName>ppt_h</p:attrName>
                                        </p:attrNameLst>
                                      </p:cBhvr>
                                      <p:tavLst>
                                        <p:tav tm="0">
                                          <p:val>
                                            <p:fltVal val="0"/>
                                          </p:val>
                                        </p:tav>
                                        <p:tav tm="100000">
                                          <p:val>
                                            <p:strVal val="#ppt_h"/>
                                          </p:val>
                                        </p:tav>
                                      </p:tavLst>
                                    </p:anim>
                                    <p:animEffect transition="in" filter="fade">
                                      <p:cBhvr>
                                        <p:cTn id="34" dur="500"/>
                                        <p:tgtEl>
                                          <p:spTgt spid="56"/>
                                        </p:tgtEl>
                                      </p:cBhvr>
                                    </p:animEffect>
                                  </p:childTnLst>
                                </p:cTn>
                              </p:par>
                              <p:par>
                                <p:cTn id="35" presetID="53" presetClass="entr" presetSubtype="16"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p:cTn id="37" dur="500" fill="hold"/>
                                        <p:tgtEl>
                                          <p:spTgt spid="57"/>
                                        </p:tgtEl>
                                        <p:attrNameLst>
                                          <p:attrName>ppt_w</p:attrName>
                                        </p:attrNameLst>
                                      </p:cBhvr>
                                      <p:tavLst>
                                        <p:tav tm="0">
                                          <p:val>
                                            <p:fltVal val="0"/>
                                          </p:val>
                                        </p:tav>
                                        <p:tav tm="100000">
                                          <p:val>
                                            <p:strVal val="#ppt_w"/>
                                          </p:val>
                                        </p:tav>
                                      </p:tavLst>
                                    </p:anim>
                                    <p:anim calcmode="lin" valueType="num">
                                      <p:cBhvr>
                                        <p:cTn id="38" dur="500" fill="hold"/>
                                        <p:tgtEl>
                                          <p:spTgt spid="57"/>
                                        </p:tgtEl>
                                        <p:attrNameLst>
                                          <p:attrName>ppt_h</p:attrName>
                                        </p:attrNameLst>
                                      </p:cBhvr>
                                      <p:tavLst>
                                        <p:tav tm="0">
                                          <p:val>
                                            <p:fltVal val="0"/>
                                          </p:val>
                                        </p:tav>
                                        <p:tav tm="100000">
                                          <p:val>
                                            <p:strVal val="#ppt_h"/>
                                          </p:val>
                                        </p:tav>
                                      </p:tavLst>
                                    </p:anim>
                                    <p:animEffect transition="in" filter="fade">
                                      <p:cBhvr>
                                        <p:cTn id="3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830997"/>
            <a:ext cx="12725400" cy="1450757"/>
          </a:xfrm>
        </p:spPr>
        <p:txBody>
          <a:bodyPr>
            <a:normAutofit/>
          </a:bodyPr>
          <a:lstStyle/>
          <a:p>
            <a:r>
              <a:rPr lang="en-US" altLang="zh-TW" sz="2400" dirty="0"/>
              <a:t>GDU Add/Delete Members of GDU or Grant/Revoke Access right of </a:t>
            </a:r>
            <a:r>
              <a:rPr lang="en-US" altLang="zh-TW" sz="2400" dirty="0" smtClean="0"/>
              <a:t>Members–</a:t>
            </a:r>
            <a:r>
              <a:rPr lang="zh-TW" altLang="en-US" sz="2400" dirty="0" smtClean="0"/>
              <a:t> </a:t>
            </a:r>
            <a:r>
              <a:rPr lang="en-US" altLang="zh-TW" sz="2400" dirty="0" smtClean="0"/>
              <a:t>ACSs </a:t>
            </a:r>
            <a:r>
              <a:rPr lang="en-US" altLang="zh-TW" sz="2400" dirty="0"/>
              <a:t>in IPFS</a:t>
            </a:r>
            <a:endParaRPr lang="zh-TW" altLang="en-US" sz="2400" dirty="0"/>
          </a:p>
        </p:txBody>
      </p:sp>
      <p:pic>
        <p:nvPicPr>
          <p:cNvPr id="5" name="圖片 4"/>
          <p:cNvPicPr>
            <a:picLocks noChangeAspect="1"/>
          </p:cNvPicPr>
          <p:nvPr/>
        </p:nvPicPr>
        <p:blipFill>
          <a:blip r:embed="rId3"/>
          <a:stretch>
            <a:fillRect/>
          </a:stretch>
        </p:blipFill>
        <p:spPr>
          <a:xfrm>
            <a:off x="1158241" y="784493"/>
            <a:ext cx="10390403" cy="992679"/>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44</a:t>
            </a:fld>
            <a:endParaRPr lang="zh-TW" altLang="en-US"/>
          </a:p>
        </p:txBody>
      </p:sp>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84493"/>
            <a:ext cx="12192000" cy="5335667"/>
          </a:xfrm>
          <a:prstGeom prst="rect">
            <a:avLst/>
          </a:prstGeom>
        </p:spPr>
      </p:pic>
      <p:grpSp>
        <p:nvGrpSpPr>
          <p:cNvPr id="8" name="群組 7"/>
          <p:cNvGrpSpPr/>
          <p:nvPr/>
        </p:nvGrpSpPr>
        <p:grpSpPr>
          <a:xfrm>
            <a:off x="8664606" y="1553592"/>
            <a:ext cx="591401" cy="637380"/>
            <a:chOff x="5588950" y="348683"/>
            <a:chExt cx="1157535" cy="1059634"/>
          </a:xfrm>
        </p:grpSpPr>
        <p:sp>
          <p:nvSpPr>
            <p:cNvPr id="9" name="圓角矩形 8"/>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1" name="群組 10"/>
          <p:cNvGrpSpPr/>
          <p:nvPr/>
        </p:nvGrpSpPr>
        <p:grpSpPr>
          <a:xfrm>
            <a:off x="6810652" y="4521693"/>
            <a:ext cx="868532" cy="637380"/>
            <a:chOff x="5588950" y="348683"/>
            <a:chExt cx="1157535" cy="1059634"/>
          </a:xfrm>
        </p:grpSpPr>
        <p:sp>
          <p:nvSpPr>
            <p:cNvPr id="12" name="圓角矩形 11"/>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4" name="群組 13"/>
          <p:cNvGrpSpPr/>
          <p:nvPr/>
        </p:nvGrpSpPr>
        <p:grpSpPr>
          <a:xfrm>
            <a:off x="9604757" y="4521693"/>
            <a:ext cx="591401" cy="637380"/>
            <a:chOff x="5588950" y="348683"/>
            <a:chExt cx="1157535" cy="1059634"/>
          </a:xfrm>
        </p:grpSpPr>
        <p:sp>
          <p:nvSpPr>
            <p:cNvPr id="15" name="圓角矩形 14"/>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17" name="群組 16"/>
          <p:cNvGrpSpPr/>
          <p:nvPr/>
        </p:nvGrpSpPr>
        <p:grpSpPr>
          <a:xfrm>
            <a:off x="5919176" y="3042461"/>
            <a:ext cx="868532" cy="637380"/>
            <a:chOff x="5588950" y="348683"/>
            <a:chExt cx="1157535" cy="1059634"/>
          </a:xfrm>
        </p:grpSpPr>
        <p:sp>
          <p:nvSpPr>
            <p:cNvPr id="18" name="圓角矩形 17"/>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p:grpSp>
        <p:nvGrpSpPr>
          <p:cNvPr id="20" name="群組 19"/>
          <p:cNvGrpSpPr/>
          <p:nvPr/>
        </p:nvGrpSpPr>
        <p:grpSpPr>
          <a:xfrm>
            <a:off x="8817826" y="3022474"/>
            <a:ext cx="741440" cy="637380"/>
            <a:chOff x="5588950" y="348683"/>
            <a:chExt cx="1157535" cy="1059634"/>
          </a:xfrm>
        </p:grpSpPr>
        <p:sp>
          <p:nvSpPr>
            <p:cNvPr id="21" name="圓角矩形 2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5970891" y="986186"/>
              <a:ext cx="775594" cy="422131"/>
            </a:xfrm>
            <a:prstGeom prst="rect">
              <a:avLst/>
            </a:prstGeom>
            <a:noFill/>
          </p:spPr>
          <p:txBody>
            <a:bodyPr wrap="none" rtlCol="0">
              <a:spAutoFit/>
            </a:bodyPr>
            <a:lstStyle/>
            <a:p>
              <a:r>
                <a:rPr lang="en-US" altLang="zh-TW" sz="1050" dirty="0" smtClean="0">
                  <a:solidFill>
                    <a:srgbClr val="FF0000"/>
                  </a:solidFill>
                </a:rPr>
                <a:t>Edit</a:t>
              </a:r>
              <a:endParaRPr lang="zh-TW" altLang="en-US" sz="1050" dirty="0">
                <a:solidFill>
                  <a:srgbClr val="FF0000"/>
                </a:solidFill>
              </a:endParaRPr>
            </a:p>
          </p:txBody>
        </p:sp>
      </p:grpSp>
      <mc:AlternateContent xmlns:mc="http://schemas.openxmlformats.org/markup-compatibility/2006" xmlns:a14="http://schemas.microsoft.com/office/drawing/2010/main">
        <mc:Choice Requires="a14">
          <p:sp>
            <p:nvSpPr>
              <p:cNvPr id="23" name="文字方塊 22"/>
              <p:cNvSpPr txBox="1"/>
              <p:nvPr/>
            </p:nvSpPr>
            <p:spPr>
              <a:xfrm>
                <a:off x="9146258" y="687851"/>
                <a:ext cx="3638550" cy="369332"/>
              </a:xfrm>
              <a:prstGeom prst="rect">
                <a:avLst/>
              </a:prstGeom>
              <a:noFill/>
            </p:spPr>
            <p:txBody>
              <a:bodyPr wrap="square" rtlCol="0">
                <a:spAutoFit/>
              </a:bodyPr>
              <a:lstStyle/>
              <a:p>
                <a:r>
                  <a:rPr lang="en-US" altLang="zh-TW" dirty="0" smtClean="0">
                    <a:solidFill>
                      <a:srgbClr val="FF0000"/>
                    </a:solidFill>
                  </a:rPr>
                  <a:t>If DUA want to Edit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m:rPr>
                            <m:nor/>
                          </m:rPr>
                          <a:rPr lang="en-US" altLang="zh-TW" dirty="0">
                            <a:solidFill>
                              <a:srgbClr val="FF0000"/>
                            </a:solidFill>
                          </a:rPr>
                          <m:t>DU</m:t>
                        </m:r>
                      </m:e>
                      <m:sub>
                        <m:r>
                          <a:rPr lang="en-US" altLang="zh-TW" b="0" i="1" smtClean="0">
                            <a:solidFill>
                              <a:srgbClr val="FF0000"/>
                            </a:solidFill>
                            <a:latin typeface="Cambria Math" panose="02040503050406030204" pitchFamily="18" charset="0"/>
                          </a:rPr>
                          <m:t>𝑚</m:t>
                        </m:r>
                        <m:r>
                          <a:rPr lang="en-US" altLang="zh-TW" b="0" i="1" smtClean="0">
                            <a:solidFill>
                              <a:srgbClr val="FF0000"/>
                            </a:solidFill>
                            <a:latin typeface="Cambria Math" panose="02040503050406030204" pitchFamily="18" charset="0"/>
                          </a:rPr>
                          <m:t>3</m:t>
                        </m:r>
                      </m:sub>
                    </m:sSub>
                  </m:oMath>
                </a14:m>
                <a:endParaRPr lang="zh-TW" altLang="en-US" dirty="0">
                  <a:solidFill>
                    <a:srgbClr val="FF0000"/>
                  </a:solidFill>
                </a:endParaRPr>
              </a:p>
            </p:txBody>
          </p:sp>
        </mc:Choice>
        <mc:Fallback xmlns="">
          <p:sp>
            <p:nvSpPr>
              <p:cNvPr id="23" name="文字方塊 22"/>
              <p:cNvSpPr txBox="1">
                <a:spLocks noRot="1" noChangeAspect="1" noMove="1" noResize="1" noEditPoints="1" noAdjustHandles="1" noChangeArrowheads="1" noChangeShapeType="1" noTextEdit="1"/>
              </p:cNvSpPr>
              <p:nvPr/>
            </p:nvSpPr>
            <p:spPr>
              <a:xfrm>
                <a:off x="9146258" y="687851"/>
                <a:ext cx="3638550" cy="369332"/>
              </a:xfrm>
              <a:prstGeom prst="rect">
                <a:avLst/>
              </a:prstGeom>
              <a:blipFill>
                <a:blip r:embed="rId5"/>
                <a:stretch>
                  <a:fillRect l="-1340" t="-10000" b="-26667"/>
                </a:stretch>
              </a:blipFill>
            </p:spPr>
            <p:txBody>
              <a:bodyPr/>
              <a:lstStyle/>
              <a:p>
                <a:r>
                  <a:rPr lang="zh-TW" altLang="en-US">
                    <a:noFill/>
                  </a:rPr>
                  <a:t> </a:t>
                </a:r>
              </a:p>
            </p:txBody>
          </p:sp>
        </mc:Fallback>
      </mc:AlternateContent>
      <p:pic>
        <p:nvPicPr>
          <p:cNvPr id="24" name="圖片 23"/>
          <p:cNvPicPr>
            <a:picLocks noChangeAspect="1"/>
          </p:cNvPicPr>
          <p:nvPr/>
        </p:nvPicPr>
        <p:blipFill>
          <a:blip r:embed="rId6"/>
          <a:stretch>
            <a:fillRect/>
          </a:stretch>
        </p:blipFill>
        <p:spPr>
          <a:xfrm>
            <a:off x="1984833" y="784493"/>
            <a:ext cx="5019649" cy="676369"/>
          </a:xfrm>
          <a:prstGeom prst="rect">
            <a:avLst/>
          </a:prstGeom>
        </p:spPr>
      </p:pic>
    </p:spTree>
    <p:extLst>
      <p:ext uri="{BB962C8B-B14F-4D97-AF65-F5344CB8AC3E}">
        <p14:creationId xmlns:p14="http://schemas.microsoft.com/office/powerpoint/2010/main" val="1965867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469182" y="1423006"/>
            <a:ext cx="11164858" cy="800212"/>
          </a:xfrm>
          <a:prstGeom prst="rect">
            <a:avLst/>
          </a:prstGeom>
        </p:spPr>
      </p:pic>
      <p:sp>
        <p:nvSpPr>
          <p:cNvPr id="2" name="標題 1"/>
          <p:cNvSpPr>
            <a:spLocks noGrp="1"/>
          </p:cNvSpPr>
          <p:nvPr>
            <p:ph type="title"/>
          </p:nvPr>
        </p:nvSpPr>
        <p:spPr>
          <a:xfrm>
            <a:off x="0" y="-980222"/>
            <a:ext cx="10058400" cy="1450757"/>
          </a:xfrm>
        </p:spPr>
        <p:txBody>
          <a:bodyPr>
            <a:normAutofit/>
          </a:bodyPr>
          <a:lstStyle/>
          <a:p>
            <a:r>
              <a:rPr lang="en-US" altLang="zh-TW" sz="3200" dirty="0" smtClean="0"/>
              <a:t>Data Accessing</a:t>
            </a:r>
            <a:endParaRPr lang="zh-TW" altLang="en-US" sz="3200" dirty="0"/>
          </a:p>
        </p:txBody>
      </p:sp>
      <p:pic>
        <p:nvPicPr>
          <p:cNvPr id="9" name="圖片 8"/>
          <p:cNvPicPr>
            <a:picLocks noChangeAspect="1"/>
          </p:cNvPicPr>
          <p:nvPr/>
        </p:nvPicPr>
        <p:blipFill>
          <a:blip r:embed="rId4"/>
          <a:stretch>
            <a:fillRect/>
          </a:stretch>
        </p:blipFill>
        <p:spPr>
          <a:xfrm>
            <a:off x="1036320" y="699446"/>
            <a:ext cx="1910081" cy="3334215"/>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45</a:t>
            </a:fld>
            <a:endParaRPr lang="zh-TW" altLang="en-US"/>
          </a:p>
        </p:txBody>
      </p:sp>
      <p:pic>
        <p:nvPicPr>
          <p:cNvPr id="4" name="圖片 3"/>
          <p:cNvPicPr>
            <a:picLocks noChangeAspect="1"/>
          </p:cNvPicPr>
          <p:nvPr/>
        </p:nvPicPr>
        <p:blipFill rotWithShape="1">
          <a:blip r:embed="rId5">
            <a:extLst>
              <a:ext uri="{28A0092B-C50C-407E-A947-70E740481C1C}">
                <a14:useLocalDpi xmlns:a14="http://schemas.microsoft.com/office/drawing/2010/main" val="0"/>
              </a:ext>
            </a:extLst>
          </a:blip>
          <a:srcRect l="23375"/>
          <a:stretch/>
        </p:blipFill>
        <p:spPr>
          <a:xfrm>
            <a:off x="-218440" y="656954"/>
            <a:ext cx="7784283" cy="5469374"/>
          </a:xfrm>
          <a:prstGeom prst="rect">
            <a:avLst/>
          </a:prstGeom>
        </p:spPr>
      </p:pic>
      <p:graphicFrame>
        <p:nvGraphicFramePr>
          <p:cNvPr id="7" name="內容版面配置區 3"/>
          <p:cNvGraphicFramePr>
            <a:graphicFrameLocks/>
          </p:cNvGraphicFramePr>
          <p:nvPr>
            <p:extLst>
              <p:ext uri="{D42A27DB-BD31-4B8C-83A1-F6EECF244321}">
                <p14:modId xmlns:p14="http://schemas.microsoft.com/office/powerpoint/2010/main" val="859094392"/>
              </p:ext>
            </p:extLst>
          </p:nvPr>
        </p:nvGraphicFramePr>
        <p:xfrm>
          <a:off x="6763218" y="0"/>
          <a:ext cx="5428782" cy="2603015"/>
        </p:xfrm>
        <a:graphic>
          <a:graphicData uri="http://schemas.openxmlformats.org/drawingml/2006/table">
            <a:tbl>
              <a:tblPr>
                <a:tableStyleId>{3C2FFA5D-87B4-456A-9821-1D502468CF0F}</a:tableStyleId>
              </a:tblPr>
              <a:tblGrid>
                <a:gridCol w="904797">
                  <a:extLst>
                    <a:ext uri="{9D8B030D-6E8A-4147-A177-3AD203B41FA5}">
                      <a16:colId xmlns:a16="http://schemas.microsoft.com/office/drawing/2014/main" val="2014027247"/>
                    </a:ext>
                  </a:extLst>
                </a:gridCol>
                <a:gridCol w="904797">
                  <a:extLst>
                    <a:ext uri="{9D8B030D-6E8A-4147-A177-3AD203B41FA5}">
                      <a16:colId xmlns:a16="http://schemas.microsoft.com/office/drawing/2014/main" val="507542350"/>
                    </a:ext>
                  </a:extLst>
                </a:gridCol>
                <a:gridCol w="904797">
                  <a:extLst>
                    <a:ext uri="{9D8B030D-6E8A-4147-A177-3AD203B41FA5}">
                      <a16:colId xmlns:a16="http://schemas.microsoft.com/office/drawing/2014/main" val="121753931"/>
                    </a:ext>
                  </a:extLst>
                </a:gridCol>
                <a:gridCol w="904797">
                  <a:extLst>
                    <a:ext uri="{9D8B030D-6E8A-4147-A177-3AD203B41FA5}">
                      <a16:colId xmlns:a16="http://schemas.microsoft.com/office/drawing/2014/main" val="437709425"/>
                    </a:ext>
                  </a:extLst>
                </a:gridCol>
                <a:gridCol w="904797">
                  <a:extLst>
                    <a:ext uri="{9D8B030D-6E8A-4147-A177-3AD203B41FA5}">
                      <a16:colId xmlns:a16="http://schemas.microsoft.com/office/drawing/2014/main" val="1323357090"/>
                    </a:ext>
                  </a:extLst>
                </a:gridCol>
                <a:gridCol w="904797">
                  <a:extLst>
                    <a:ext uri="{9D8B030D-6E8A-4147-A177-3AD203B41FA5}">
                      <a16:colId xmlns:a16="http://schemas.microsoft.com/office/drawing/2014/main" val="313909777"/>
                    </a:ext>
                  </a:extLst>
                </a:gridCol>
              </a:tblGrid>
              <a:tr h="327907">
                <a:tc>
                  <a:txBody>
                    <a:bodyPr/>
                    <a:lstStyle/>
                    <a:p>
                      <a:r>
                        <a:rPr lang="en-US" sz="800" dirty="0"/>
                        <a:t>Aspect</a:t>
                      </a:r>
                    </a:p>
                  </a:txBody>
                  <a:tcPr marL="42767" marR="42767" marT="21382" marB="21382" anchor="ctr">
                    <a:solidFill>
                      <a:schemeClr val="accent5"/>
                    </a:solidFill>
                  </a:tcPr>
                </a:tc>
                <a:tc>
                  <a:txBody>
                    <a:bodyPr/>
                    <a:lstStyle/>
                    <a:p>
                      <a:r>
                        <a:rPr lang="en-US" sz="800" dirty="0" err="1"/>
                        <a:t>IronCore</a:t>
                      </a:r>
                      <a:r>
                        <a:rPr lang="en-US" sz="800" dirty="0"/>
                        <a:t> Labs (2018)</a:t>
                      </a:r>
                    </a:p>
                  </a:txBody>
                  <a:tcPr marL="42767" marR="42767" marT="21382" marB="21382" anchor="ctr">
                    <a:solidFill>
                      <a:schemeClr val="accent5"/>
                    </a:solidFill>
                  </a:tcPr>
                </a:tc>
                <a:tc>
                  <a:txBody>
                    <a:bodyPr/>
                    <a:lstStyle/>
                    <a:p>
                      <a:r>
                        <a:rPr lang="en-US" sz="800" dirty="0" err="1"/>
                        <a:t>Farahani</a:t>
                      </a:r>
                      <a:r>
                        <a:rPr lang="en-US" sz="800" dirty="0"/>
                        <a:t> et al. (</a:t>
                      </a:r>
                      <a:r>
                        <a:rPr lang="en-US" sz="800" dirty="0" smtClean="0"/>
                        <a:t>2022)</a:t>
                      </a:r>
                      <a:endParaRPr lang="en-US" sz="800" dirty="0"/>
                    </a:p>
                  </a:txBody>
                  <a:tcPr marL="42767" marR="42767" marT="21382" marB="21382" anchor="ctr">
                    <a:solidFill>
                      <a:schemeClr val="accent5"/>
                    </a:solidFill>
                  </a:tcPr>
                </a:tc>
                <a:tc>
                  <a:txBody>
                    <a:bodyPr/>
                    <a:lstStyle/>
                    <a:p>
                      <a:r>
                        <a:rPr lang="en-US" sz="800" dirty="0"/>
                        <a:t>Zheng et al. (2020)</a:t>
                      </a:r>
                    </a:p>
                  </a:txBody>
                  <a:tcPr marL="42767" marR="42767" marT="21382" marB="21382" anchor="ctr">
                    <a:solidFill>
                      <a:schemeClr val="accent5"/>
                    </a:solidFill>
                  </a:tcPr>
                </a:tc>
                <a:tc>
                  <a:txBody>
                    <a:bodyPr/>
                    <a:lstStyle/>
                    <a:p>
                      <a:r>
                        <a:rPr lang="en-US" altLang="zh-TW" sz="800" dirty="0" err="1" smtClean="0"/>
                        <a:t>NuCypher</a:t>
                      </a:r>
                      <a:r>
                        <a:rPr lang="en-US" altLang="zh-TW" sz="800" dirty="0" smtClean="0"/>
                        <a:t> Inc. </a:t>
                      </a:r>
                    </a:p>
                    <a:p>
                      <a:r>
                        <a:rPr lang="en-US" sz="800" dirty="0" smtClean="0"/>
                        <a:t>(2018)</a:t>
                      </a:r>
                      <a:endParaRPr lang="en-US" sz="800" dirty="0"/>
                    </a:p>
                  </a:txBody>
                  <a:tcPr marL="42767" marR="42767" marT="21382" marB="21382" anchor="ctr">
                    <a:solidFill>
                      <a:schemeClr val="accent5"/>
                    </a:solidFill>
                  </a:tcPr>
                </a:tc>
                <a:tc>
                  <a:txBody>
                    <a:bodyPr/>
                    <a:lstStyle/>
                    <a:p>
                      <a:r>
                        <a:rPr lang="en-US" sz="800" dirty="0"/>
                        <a:t>Our System</a:t>
                      </a:r>
                    </a:p>
                  </a:txBody>
                  <a:tcPr marL="42767" marR="42767" marT="21382" marB="21382" anchor="ctr">
                    <a:solidFill>
                      <a:schemeClr val="accent5"/>
                    </a:solidFill>
                  </a:tcPr>
                </a:tc>
                <a:extLst>
                  <a:ext uri="{0D108BD9-81ED-4DB2-BD59-A6C34878D82A}">
                    <a16:rowId xmlns:a16="http://schemas.microsoft.com/office/drawing/2014/main" val="1125622470"/>
                  </a:ext>
                </a:extLst>
              </a:tr>
              <a:tr h="401785">
                <a:tc>
                  <a:txBody>
                    <a:bodyPr/>
                    <a:lstStyle/>
                    <a:p>
                      <a:r>
                        <a:rPr lang="en-US" altLang="zh-TW" sz="800" dirty="0" smtClean="0"/>
                        <a:t>Access Control</a:t>
                      </a:r>
                      <a:r>
                        <a:rPr lang="en-US" altLang="zh-TW" sz="800" baseline="0" dirty="0" smtClean="0"/>
                        <a:t> Management</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86945113"/>
                  </a:ext>
                </a:extLst>
              </a:tr>
              <a:tr h="4017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sz="800" dirty="0" smtClean="0"/>
                        <a:t>Data Storage</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28999223"/>
                  </a:ext>
                </a:extLst>
              </a:tr>
              <a:tr h="281250">
                <a:tc>
                  <a:txBody>
                    <a:bodyPr/>
                    <a:lstStyle/>
                    <a:p>
                      <a:r>
                        <a:rPr lang="en-US" sz="800" dirty="0"/>
                        <a:t>Data </a:t>
                      </a:r>
                      <a:r>
                        <a:rPr lang="en-US" sz="800" dirty="0" smtClean="0"/>
                        <a:t>Searching</a:t>
                      </a:r>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3365623264"/>
                  </a:ext>
                </a:extLst>
              </a:tr>
              <a:tr h="390882">
                <a:tc>
                  <a:txBody>
                    <a:bodyPr/>
                    <a:lstStyle/>
                    <a:p>
                      <a:r>
                        <a:rPr lang="en-US" altLang="zh-TW" sz="800" dirty="0" smtClean="0"/>
                        <a:t>Reducing Local </a:t>
                      </a:r>
                      <a:r>
                        <a:rPr lang="en-US" altLang="zh-TW" sz="800" dirty="0" err="1" smtClean="0"/>
                        <a:t>Stroage</a:t>
                      </a:r>
                      <a:r>
                        <a:rPr lang="en-US" altLang="zh-TW" sz="800" dirty="0" smtClean="0"/>
                        <a:t> Overhead</a:t>
                      </a:r>
                      <a:endParaRPr lang="en-US" altLang="zh-TW"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848011280"/>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Decentralized</a:t>
                      </a:r>
                    </a:p>
                    <a:p>
                      <a:r>
                        <a:rPr lang="en-US" altLang="zh-TW" sz="800" dirty="0" smtClean="0"/>
                        <a:t>Key Management</a:t>
                      </a:r>
                      <a:endParaRPr lang="en-US" altLang="zh-TW"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tc>
                  <a:txBody>
                    <a:bodyPr/>
                    <a:lstStyle/>
                    <a:p>
                      <a:endParaRPr lang="en-US" sz="800" dirty="0"/>
                    </a:p>
                  </a:txBody>
                  <a:tcPr marL="42767" marR="42767" marT="21382" marB="21382" anchor="ctr">
                    <a:solidFill>
                      <a:schemeClr val="bg1">
                        <a:lumMod val="85000"/>
                      </a:schemeClr>
                    </a:solidFill>
                  </a:tcPr>
                </a:tc>
                <a:extLst>
                  <a:ext uri="{0D108BD9-81ED-4DB2-BD59-A6C34878D82A}">
                    <a16:rowId xmlns:a16="http://schemas.microsoft.com/office/drawing/2014/main" val="4204471251"/>
                  </a:ext>
                </a:extLst>
              </a:tr>
              <a:tr h="3908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dirty="0" smtClean="0"/>
                        <a:t>1-to-Many</a:t>
                      </a:r>
                      <a:r>
                        <a:rPr lang="en-US" altLang="zh-TW" sz="800" baseline="0" dirty="0" smtClean="0"/>
                        <a:t> </a:t>
                      </a:r>
                      <a:r>
                        <a:rPr lang="en-US" altLang="zh-TW" sz="800" dirty="0" smtClean="0"/>
                        <a:t>Encrypted</a:t>
                      </a:r>
                      <a:r>
                        <a:rPr lang="en-US" altLang="zh-TW" sz="800" baseline="0" dirty="0" smtClean="0"/>
                        <a:t> Data Sharing</a:t>
                      </a:r>
                      <a:endParaRPr lang="en-US" altLang="zh-TW" sz="800" dirty="0" smtClean="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tc>
                  <a:txBody>
                    <a:bodyPr/>
                    <a:lstStyle/>
                    <a:p>
                      <a:endParaRPr lang="en-US" sz="800" dirty="0"/>
                    </a:p>
                  </a:txBody>
                  <a:tcPr marL="42767" marR="42767" marT="21382" marB="21382" anchor="ctr">
                    <a:solidFill>
                      <a:srgbClr val="FFC000"/>
                    </a:solidFill>
                  </a:tcPr>
                </a:tc>
                <a:extLst>
                  <a:ext uri="{0D108BD9-81ED-4DB2-BD59-A6C34878D82A}">
                    <a16:rowId xmlns:a16="http://schemas.microsoft.com/office/drawing/2014/main" val="2093855348"/>
                  </a:ext>
                </a:extLst>
              </a:tr>
            </a:tbl>
          </a:graphicData>
        </a:graphic>
      </p:graphicFrame>
      <p:pic>
        <p:nvPicPr>
          <p:cNvPr id="10" name="圖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8454285" y="2026290"/>
            <a:ext cx="298108" cy="303948"/>
          </a:xfrm>
          <a:prstGeom prst="rect">
            <a:avLst/>
          </a:prstGeom>
        </p:spPr>
      </p:pic>
      <p:pic>
        <p:nvPicPr>
          <p:cNvPr id="11" name="圖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92303">
            <a:off x="11928373" y="2001259"/>
            <a:ext cx="298108" cy="303948"/>
          </a:xfrm>
          <a:prstGeom prst="rect">
            <a:avLst/>
          </a:prstGeom>
        </p:spPr>
      </p:pic>
      <p:pic>
        <p:nvPicPr>
          <p:cNvPr id="13" name="圖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37941" y="436102"/>
            <a:ext cx="141044" cy="139073"/>
          </a:xfrm>
          <a:prstGeom prst="rect">
            <a:avLst/>
          </a:prstGeom>
        </p:spPr>
      </p:pic>
      <p:pic>
        <p:nvPicPr>
          <p:cNvPr id="14" name="圖片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9726" y="416749"/>
            <a:ext cx="141044" cy="139073"/>
          </a:xfrm>
          <a:prstGeom prst="rect">
            <a:avLst/>
          </a:prstGeom>
        </p:spPr>
      </p:pic>
      <p:pic>
        <p:nvPicPr>
          <p:cNvPr id="15" name="圖片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73879" y="452813"/>
            <a:ext cx="125746" cy="123992"/>
          </a:xfrm>
          <a:prstGeom prst="rect">
            <a:avLst/>
          </a:prstGeom>
        </p:spPr>
      </p:pic>
      <p:pic>
        <p:nvPicPr>
          <p:cNvPr id="16" name="圖片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89295" y="468496"/>
            <a:ext cx="125746" cy="123992"/>
          </a:xfrm>
          <a:prstGeom prst="rect">
            <a:avLst/>
          </a:prstGeom>
        </p:spPr>
      </p:pic>
      <p:pic>
        <p:nvPicPr>
          <p:cNvPr id="17" name="圖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57537" y="818606"/>
            <a:ext cx="141044" cy="139073"/>
          </a:xfrm>
          <a:prstGeom prst="rect">
            <a:avLst/>
          </a:prstGeom>
        </p:spPr>
      </p:pic>
      <p:pic>
        <p:nvPicPr>
          <p:cNvPr id="18" name="圖片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11282" y="843329"/>
            <a:ext cx="125746" cy="123992"/>
          </a:xfrm>
          <a:prstGeom prst="rect">
            <a:avLst/>
          </a:prstGeom>
        </p:spPr>
      </p:pic>
      <p:pic>
        <p:nvPicPr>
          <p:cNvPr id="19" name="圖片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44428" y="833687"/>
            <a:ext cx="125746" cy="123992"/>
          </a:xfrm>
          <a:prstGeom prst="rect">
            <a:avLst/>
          </a:prstGeom>
        </p:spPr>
      </p:pic>
      <p:pic>
        <p:nvPicPr>
          <p:cNvPr id="20" name="圖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9726" y="833824"/>
            <a:ext cx="141044" cy="139073"/>
          </a:xfrm>
          <a:prstGeom prst="rect">
            <a:avLst/>
          </a:prstGeom>
        </p:spPr>
      </p:pic>
      <p:pic>
        <p:nvPicPr>
          <p:cNvPr id="21" name="圖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44428" y="1209940"/>
            <a:ext cx="125746" cy="123992"/>
          </a:xfrm>
          <a:prstGeom prst="rect">
            <a:avLst/>
          </a:prstGeom>
        </p:spPr>
      </p:pic>
      <p:pic>
        <p:nvPicPr>
          <p:cNvPr id="22" name="圖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19527" y="1198538"/>
            <a:ext cx="125746" cy="123992"/>
          </a:xfrm>
          <a:prstGeom prst="rect">
            <a:avLst/>
          </a:prstGeom>
        </p:spPr>
      </p:pic>
      <p:grpSp>
        <p:nvGrpSpPr>
          <p:cNvPr id="23" name="群組 22"/>
          <p:cNvGrpSpPr/>
          <p:nvPr/>
        </p:nvGrpSpPr>
        <p:grpSpPr>
          <a:xfrm>
            <a:off x="9857747" y="1167425"/>
            <a:ext cx="158009" cy="156055"/>
            <a:chOff x="10077643" y="5991967"/>
            <a:chExt cx="199879" cy="199879"/>
          </a:xfrm>
        </p:grpSpPr>
        <p:pic>
          <p:nvPicPr>
            <p:cNvPr id="24" name="圖片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25" name="直線接點 24"/>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26" name="圖片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9726" y="1184407"/>
            <a:ext cx="141044" cy="139073"/>
          </a:xfrm>
          <a:prstGeom prst="rect">
            <a:avLst/>
          </a:prstGeom>
        </p:spPr>
      </p:pic>
      <p:pic>
        <p:nvPicPr>
          <p:cNvPr id="27" name="圖片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79559" y="3646224"/>
            <a:ext cx="141044" cy="139073"/>
          </a:xfrm>
          <a:prstGeom prst="rect">
            <a:avLst/>
          </a:prstGeom>
        </p:spPr>
      </p:pic>
      <p:pic>
        <p:nvPicPr>
          <p:cNvPr id="28" name="圖片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08347" y="1558582"/>
            <a:ext cx="141044" cy="139073"/>
          </a:xfrm>
          <a:prstGeom prst="rect">
            <a:avLst/>
          </a:prstGeom>
        </p:spPr>
      </p:pic>
      <p:pic>
        <p:nvPicPr>
          <p:cNvPr id="30" name="圖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44428" y="1536202"/>
            <a:ext cx="125746" cy="123992"/>
          </a:xfrm>
          <a:prstGeom prst="rect">
            <a:avLst/>
          </a:prstGeom>
        </p:spPr>
      </p:pic>
      <p:pic>
        <p:nvPicPr>
          <p:cNvPr id="31" name="圖片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53239" y="1932758"/>
            <a:ext cx="125746" cy="123992"/>
          </a:xfrm>
          <a:prstGeom prst="rect">
            <a:avLst/>
          </a:prstGeom>
        </p:spPr>
      </p:pic>
      <p:pic>
        <p:nvPicPr>
          <p:cNvPr id="32" name="圖片 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09951" y="1932758"/>
            <a:ext cx="125746" cy="123992"/>
          </a:xfrm>
          <a:prstGeom prst="rect">
            <a:avLst/>
          </a:prstGeom>
        </p:spPr>
      </p:pic>
      <p:pic>
        <p:nvPicPr>
          <p:cNvPr id="33" name="圖片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95459" y="1915795"/>
            <a:ext cx="125746" cy="123992"/>
          </a:xfrm>
          <a:prstGeom prst="rect">
            <a:avLst/>
          </a:prstGeom>
        </p:spPr>
      </p:pic>
      <p:pic>
        <p:nvPicPr>
          <p:cNvPr id="34" name="圖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08347" y="1932758"/>
            <a:ext cx="141044" cy="139073"/>
          </a:xfrm>
          <a:prstGeom prst="rect">
            <a:avLst/>
          </a:prstGeom>
        </p:spPr>
      </p:pic>
      <p:pic>
        <p:nvPicPr>
          <p:cNvPr id="35" name="圖片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70610" y="416749"/>
            <a:ext cx="141044" cy="139073"/>
          </a:xfrm>
          <a:prstGeom prst="rect">
            <a:avLst/>
          </a:prstGeom>
        </p:spPr>
      </p:pic>
      <p:pic>
        <p:nvPicPr>
          <p:cNvPr id="36" name="圖片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53449" y="2329975"/>
            <a:ext cx="141044" cy="139073"/>
          </a:xfrm>
          <a:prstGeom prst="rect">
            <a:avLst/>
          </a:prstGeom>
        </p:spPr>
      </p:pic>
      <p:pic>
        <p:nvPicPr>
          <p:cNvPr id="37" name="圖片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76331" y="1175024"/>
            <a:ext cx="125746" cy="123992"/>
          </a:xfrm>
          <a:prstGeom prst="rect">
            <a:avLst/>
          </a:prstGeom>
        </p:spPr>
      </p:pic>
      <p:pic>
        <p:nvPicPr>
          <p:cNvPr id="38" name="圖片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22022" y="2341890"/>
            <a:ext cx="141044" cy="139073"/>
          </a:xfrm>
          <a:prstGeom prst="rect">
            <a:avLst/>
          </a:prstGeom>
        </p:spPr>
      </p:pic>
      <p:grpSp>
        <p:nvGrpSpPr>
          <p:cNvPr id="39" name="群組 38"/>
          <p:cNvGrpSpPr/>
          <p:nvPr/>
        </p:nvGrpSpPr>
        <p:grpSpPr>
          <a:xfrm>
            <a:off x="8991074" y="2319642"/>
            <a:ext cx="165497" cy="174564"/>
            <a:chOff x="10077643" y="5991967"/>
            <a:chExt cx="199879" cy="199879"/>
          </a:xfrm>
        </p:grpSpPr>
        <p:pic>
          <p:nvPicPr>
            <p:cNvPr id="40" name="圖片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1" name="直線接點 40"/>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42" name="圖片 4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07766" y="2325654"/>
            <a:ext cx="125746" cy="123992"/>
          </a:xfrm>
          <a:prstGeom prst="rect">
            <a:avLst/>
          </a:prstGeom>
        </p:spPr>
      </p:pic>
      <p:pic>
        <p:nvPicPr>
          <p:cNvPr id="43" name="圖片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91066" y="1924315"/>
            <a:ext cx="141044" cy="139073"/>
          </a:xfrm>
          <a:prstGeom prst="rect">
            <a:avLst/>
          </a:prstGeom>
        </p:spPr>
      </p:pic>
      <p:grpSp>
        <p:nvGrpSpPr>
          <p:cNvPr id="44" name="群組 43"/>
          <p:cNvGrpSpPr/>
          <p:nvPr/>
        </p:nvGrpSpPr>
        <p:grpSpPr>
          <a:xfrm>
            <a:off x="10773132" y="1510378"/>
            <a:ext cx="158009" cy="156055"/>
            <a:chOff x="10077643" y="5991967"/>
            <a:chExt cx="199879" cy="199879"/>
          </a:xfrm>
        </p:grpSpPr>
        <p:pic>
          <p:nvPicPr>
            <p:cNvPr id="45" name="圖片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6" name="直線接點 45"/>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47" name="群組 46"/>
          <p:cNvGrpSpPr/>
          <p:nvPr/>
        </p:nvGrpSpPr>
        <p:grpSpPr>
          <a:xfrm>
            <a:off x="10767895" y="2327084"/>
            <a:ext cx="158009" cy="156055"/>
            <a:chOff x="10077643" y="5991967"/>
            <a:chExt cx="199879" cy="199879"/>
          </a:xfrm>
        </p:grpSpPr>
        <p:pic>
          <p:nvPicPr>
            <p:cNvPr id="48" name="圖片 4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49" name="直線接點 48"/>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grpSp>
        <p:nvGrpSpPr>
          <p:cNvPr id="50" name="群組 49"/>
          <p:cNvGrpSpPr/>
          <p:nvPr/>
        </p:nvGrpSpPr>
        <p:grpSpPr>
          <a:xfrm>
            <a:off x="10773132" y="822747"/>
            <a:ext cx="158009" cy="156055"/>
            <a:chOff x="10077643" y="5991967"/>
            <a:chExt cx="199879" cy="199879"/>
          </a:xfrm>
        </p:grpSpPr>
        <p:pic>
          <p:nvPicPr>
            <p:cNvPr id="51" name="圖片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7643" y="5991967"/>
              <a:ext cx="199879" cy="199879"/>
            </a:xfrm>
            <a:prstGeom prst="rect">
              <a:avLst/>
            </a:prstGeom>
          </p:spPr>
        </p:pic>
        <p:cxnSp>
          <p:nvCxnSpPr>
            <p:cNvPr id="52" name="直線接點 51"/>
            <p:cNvCxnSpPr/>
            <p:nvPr/>
          </p:nvCxnSpPr>
          <p:spPr>
            <a:xfrm>
              <a:off x="10177582" y="6031737"/>
              <a:ext cx="73342" cy="71862"/>
            </a:xfrm>
            <a:prstGeom prst="line">
              <a:avLst/>
            </a:prstGeom>
          </p:spPr>
          <p:style>
            <a:lnRef idx="2">
              <a:schemeClr val="dk1"/>
            </a:lnRef>
            <a:fillRef idx="0">
              <a:schemeClr val="dk1"/>
            </a:fillRef>
            <a:effectRef idx="1">
              <a:schemeClr val="dk1"/>
            </a:effectRef>
            <a:fontRef idx="minor">
              <a:schemeClr val="tx1"/>
            </a:fontRef>
          </p:style>
        </p:cxnSp>
      </p:grpSp>
      <p:pic>
        <p:nvPicPr>
          <p:cNvPr id="53" name="圖片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16280" y="1535538"/>
            <a:ext cx="125746" cy="123992"/>
          </a:xfrm>
          <a:prstGeom prst="rect">
            <a:avLst/>
          </a:prstGeom>
        </p:spPr>
      </p:pic>
      <p:pic>
        <p:nvPicPr>
          <p:cNvPr id="54" name="圖片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92468" y="1529276"/>
            <a:ext cx="141044" cy="139073"/>
          </a:xfrm>
          <a:prstGeom prst="rect">
            <a:avLst/>
          </a:prstGeom>
        </p:spPr>
      </p:pic>
    </p:spTree>
    <p:extLst>
      <p:ext uri="{BB962C8B-B14F-4D97-AF65-F5344CB8AC3E}">
        <p14:creationId xmlns:p14="http://schemas.microsoft.com/office/powerpoint/2010/main" val="406190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78486" y="1588844"/>
            <a:ext cx="11021963" cy="352474"/>
          </a:xfrm>
          <a:prstGeom prst="rect">
            <a:avLst/>
          </a:prstGeom>
        </p:spPr>
      </p:pic>
      <p:pic>
        <p:nvPicPr>
          <p:cNvPr id="5" name="圖片 4"/>
          <p:cNvPicPr>
            <a:picLocks noChangeAspect="1"/>
          </p:cNvPicPr>
          <p:nvPr/>
        </p:nvPicPr>
        <p:blipFill>
          <a:blip r:embed="rId3"/>
          <a:stretch>
            <a:fillRect/>
          </a:stretch>
        </p:blipFill>
        <p:spPr>
          <a:xfrm flipH="1">
            <a:off x="0" y="-1"/>
            <a:ext cx="183179" cy="647941"/>
          </a:xfrm>
          <a:prstGeom prst="rect">
            <a:avLst/>
          </a:prstGeom>
        </p:spPr>
      </p:pic>
      <p:pic>
        <p:nvPicPr>
          <p:cNvPr id="8" name="圖片 7"/>
          <p:cNvPicPr>
            <a:picLocks noChangeAspect="1"/>
          </p:cNvPicPr>
          <p:nvPr/>
        </p:nvPicPr>
        <p:blipFill>
          <a:blip r:embed="rId4"/>
          <a:stretch>
            <a:fillRect/>
          </a:stretch>
        </p:blipFill>
        <p:spPr>
          <a:xfrm>
            <a:off x="1323932" y="2091"/>
            <a:ext cx="7229518" cy="645849"/>
          </a:xfrm>
          <a:prstGeom prst="rect">
            <a:avLst/>
          </a:prstGeom>
        </p:spPr>
      </p:pic>
      <p:pic>
        <p:nvPicPr>
          <p:cNvPr id="9" name="圖片 8"/>
          <p:cNvPicPr>
            <a:picLocks noChangeAspect="1"/>
          </p:cNvPicPr>
          <p:nvPr/>
        </p:nvPicPr>
        <p:blipFill>
          <a:blip r:embed="rId5"/>
          <a:stretch>
            <a:fillRect/>
          </a:stretch>
        </p:blipFill>
        <p:spPr>
          <a:xfrm>
            <a:off x="1120281" y="314324"/>
            <a:ext cx="170380" cy="447855"/>
          </a:xfrm>
          <a:prstGeom prst="rect">
            <a:avLst/>
          </a:prstGeom>
        </p:spPr>
      </p:pic>
      <p:sp>
        <p:nvSpPr>
          <p:cNvPr id="2" name="標題 1"/>
          <p:cNvSpPr>
            <a:spLocks noGrp="1"/>
          </p:cNvSpPr>
          <p:nvPr>
            <p:ph type="title"/>
          </p:nvPr>
        </p:nvSpPr>
        <p:spPr>
          <a:xfrm>
            <a:off x="-90509" y="-1019881"/>
            <a:ext cx="10058400" cy="1450757"/>
          </a:xfrm>
        </p:spPr>
        <p:txBody>
          <a:bodyPr>
            <a:normAutofit/>
          </a:bodyPr>
          <a:lstStyle/>
          <a:p>
            <a:r>
              <a:rPr lang="en-US" altLang="zh-TW" sz="2800" dirty="0"/>
              <a:t>Data </a:t>
            </a:r>
            <a:r>
              <a:rPr lang="en-US" altLang="zh-TW" sz="2800" dirty="0" smtClean="0"/>
              <a:t>Accessing–ACSs </a:t>
            </a:r>
            <a:r>
              <a:rPr lang="en-US" altLang="zh-TW" sz="2800" dirty="0"/>
              <a:t>in IPFS</a:t>
            </a:r>
            <a:endParaRPr lang="zh-TW" altLang="en-US" sz="28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46</a:t>
            </a:fld>
            <a:endParaRPr lang="zh-TW" altLang="en-US"/>
          </a:p>
        </p:txBody>
      </p:sp>
      <p:pic>
        <p:nvPicPr>
          <p:cNvPr id="4" name="圖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48787"/>
            <a:ext cx="12192000" cy="6376123"/>
          </a:xfrm>
          <a:prstGeom prst="rect">
            <a:avLst/>
          </a:prstGeom>
        </p:spPr>
      </p:pic>
      <p:grpSp>
        <p:nvGrpSpPr>
          <p:cNvPr id="10" name="群組 9"/>
          <p:cNvGrpSpPr/>
          <p:nvPr/>
        </p:nvGrpSpPr>
        <p:grpSpPr>
          <a:xfrm>
            <a:off x="7554897" y="905522"/>
            <a:ext cx="834501" cy="466258"/>
            <a:chOff x="5588950" y="348683"/>
            <a:chExt cx="1075158" cy="889713"/>
          </a:xfrm>
        </p:grpSpPr>
        <p:sp>
          <p:nvSpPr>
            <p:cNvPr id="11" name="圓角矩形 10"/>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13" name="群組 12"/>
          <p:cNvGrpSpPr/>
          <p:nvPr/>
        </p:nvGrpSpPr>
        <p:grpSpPr>
          <a:xfrm>
            <a:off x="8655728" y="2991775"/>
            <a:ext cx="568171" cy="533844"/>
            <a:chOff x="5588950" y="348683"/>
            <a:chExt cx="1075158" cy="889713"/>
          </a:xfrm>
        </p:grpSpPr>
        <p:sp>
          <p:nvSpPr>
            <p:cNvPr id="14" name="圓角矩形 13"/>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16" name="群組 15"/>
          <p:cNvGrpSpPr/>
          <p:nvPr/>
        </p:nvGrpSpPr>
        <p:grpSpPr>
          <a:xfrm>
            <a:off x="5690210" y="2991775"/>
            <a:ext cx="1065697" cy="461639"/>
            <a:chOff x="5588950" y="348683"/>
            <a:chExt cx="1075158" cy="889713"/>
          </a:xfrm>
        </p:grpSpPr>
        <p:sp>
          <p:nvSpPr>
            <p:cNvPr id="17" name="圓角矩形 16"/>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22" name="群組 21"/>
          <p:cNvGrpSpPr/>
          <p:nvPr/>
        </p:nvGrpSpPr>
        <p:grpSpPr>
          <a:xfrm>
            <a:off x="9624498" y="5301449"/>
            <a:ext cx="522680" cy="461639"/>
            <a:chOff x="5588950" y="348683"/>
            <a:chExt cx="1075158" cy="889713"/>
          </a:xfrm>
        </p:grpSpPr>
        <p:sp>
          <p:nvSpPr>
            <p:cNvPr id="23" name="圓角矩形 22"/>
            <p:cNvSpPr/>
            <p:nvPr/>
          </p:nvSpPr>
          <p:spPr>
            <a:xfrm>
              <a:off x="5588950" y="348683"/>
              <a:ext cx="1025495" cy="6434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6150826" y="984480"/>
              <a:ext cx="513282" cy="253916"/>
            </a:xfrm>
            <a:prstGeom prst="rect">
              <a:avLst/>
            </a:prstGeom>
            <a:noFill/>
          </p:spPr>
          <p:txBody>
            <a:bodyPr wrap="none" rtlCol="0">
              <a:spAutoFit/>
            </a:bodyPr>
            <a:lstStyle/>
            <a:p>
              <a:r>
                <a:rPr lang="en-US" altLang="zh-TW" sz="1050" dirty="0" smtClean="0">
                  <a:solidFill>
                    <a:srgbClr val="FF0000"/>
                  </a:solidFill>
                </a:rPr>
                <a:t>Check</a:t>
              </a:r>
              <a:endParaRPr lang="zh-TW" altLang="en-US" sz="1050" dirty="0">
                <a:solidFill>
                  <a:srgbClr val="FF0000"/>
                </a:solidFill>
              </a:endParaRPr>
            </a:p>
          </p:txBody>
        </p:sp>
      </p:grpSp>
      <p:grpSp>
        <p:nvGrpSpPr>
          <p:cNvPr id="25" name="群組 24"/>
          <p:cNvGrpSpPr/>
          <p:nvPr/>
        </p:nvGrpSpPr>
        <p:grpSpPr>
          <a:xfrm>
            <a:off x="5779362" y="905522"/>
            <a:ext cx="1038519" cy="579445"/>
            <a:chOff x="5588950" y="348683"/>
            <a:chExt cx="1025495" cy="1045484"/>
          </a:xfrm>
        </p:grpSpPr>
        <p:sp>
          <p:nvSpPr>
            <p:cNvPr id="26" name="圓角矩形 25"/>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p:grpSp>
        <p:nvGrpSpPr>
          <p:cNvPr id="34" name="群組 33"/>
          <p:cNvGrpSpPr/>
          <p:nvPr/>
        </p:nvGrpSpPr>
        <p:grpSpPr>
          <a:xfrm>
            <a:off x="4634144" y="2991775"/>
            <a:ext cx="928428" cy="579445"/>
            <a:chOff x="5588950" y="348683"/>
            <a:chExt cx="1025495" cy="1045484"/>
          </a:xfrm>
        </p:grpSpPr>
        <p:sp>
          <p:nvSpPr>
            <p:cNvPr id="35" name="圓角矩形 34"/>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p:grpSp>
        <p:nvGrpSpPr>
          <p:cNvPr id="37" name="群組 36"/>
          <p:cNvGrpSpPr/>
          <p:nvPr/>
        </p:nvGrpSpPr>
        <p:grpSpPr>
          <a:xfrm>
            <a:off x="6799351" y="5261679"/>
            <a:ext cx="780325" cy="579445"/>
            <a:chOff x="5588950" y="348683"/>
            <a:chExt cx="1025495" cy="1045484"/>
          </a:xfrm>
        </p:grpSpPr>
        <p:sp>
          <p:nvSpPr>
            <p:cNvPr id="38" name="圓角矩形 37"/>
            <p:cNvSpPr/>
            <p:nvPr/>
          </p:nvSpPr>
          <p:spPr>
            <a:xfrm>
              <a:off x="5588950" y="348683"/>
              <a:ext cx="1025495" cy="64345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p:cNvSpPr txBox="1"/>
            <p:nvPr/>
          </p:nvSpPr>
          <p:spPr>
            <a:xfrm>
              <a:off x="6248909" y="936030"/>
              <a:ext cx="347238" cy="458137"/>
            </a:xfrm>
            <a:prstGeom prst="rect">
              <a:avLst/>
            </a:prstGeom>
            <a:noFill/>
          </p:spPr>
          <p:txBody>
            <a:bodyPr wrap="none" rtlCol="0">
              <a:spAutoFit/>
            </a:bodyPr>
            <a:lstStyle/>
            <a:p>
              <a:r>
                <a:rPr lang="en-US" altLang="zh-TW" sz="1050" dirty="0" smtClean="0">
                  <a:solidFill>
                    <a:srgbClr val="00B0F0"/>
                  </a:solidFill>
                </a:rPr>
                <a:t>Get</a:t>
              </a:r>
              <a:endParaRPr lang="zh-TW" altLang="en-US" sz="1050" dirty="0">
                <a:solidFill>
                  <a:srgbClr val="00B0F0"/>
                </a:solidFill>
              </a:endParaRPr>
            </a:p>
          </p:txBody>
        </p:sp>
      </p:grpSp>
      <mc:AlternateContent xmlns:mc="http://schemas.openxmlformats.org/markup-compatibility/2006" xmlns:a14="http://schemas.microsoft.com/office/drawing/2010/main">
        <mc:Choice Requires="a14">
          <p:sp>
            <p:nvSpPr>
              <p:cNvPr id="40" name="文字方塊 39"/>
              <p:cNvSpPr txBox="1"/>
              <p:nvPr/>
            </p:nvSpPr>
            <p:spPr>
              <a:xfrm>
                <a:off x="8553450" y="1677881"/>
                <a:ext cx="3638550" cy="369332"/>
              </a:xfrm>
              <a:prstGeom prst="rect">
                <a:avLst/>
              </a:prstGeom>
              <a:noFill/>
            </p:spPr>
            <p:txBody>
              <a:bodyPr wrap="square" rtlCol="0">
                <a:spAutoFit/>
              </a:bodyPr>
              <a:lstStyle/>
              <a:p>
                <a:r>
                  <a:rPr lang="en-US" altLang="zh-TW" dirty="0" smtClean="0">
                    <a:solidFill>
                      <a:srgbClr val="FF0000"/>
                    </a:solidFill>
                  </a:rPr>
                  <a:t>If the quest is from </a:t>
                </a:r>
                <a14:m>
                  <m:oMath xmlns:m="http://schemas.openxmlformats.org/officeDocument/2006/math">
                    <m:sSub>
                      <m:sSubPr>
                        <m:ctrlPr>
                          <a:rPr lang="en-US" altLang="zh-TW" i="1" smtClean="0">
                            <a:solidFill>
                              <a:srgbClr val="FF0000"/>
                            </a:solidFill>
                            <a:latin typeface="Cambria Math" panose="02040503050406030204" pitchFamily="18" charset="0"/>
                          </a:rPr>
                        </m:ctrlPr>
                      </m:sSubPr>
                      <m:e>
                        <m:r>
                          <m:rPr>
                            <m:nor/>
                          </m:rPr>
                          <a:rPr lang="en-US" altLang="zh-TW" dirty="0">
                            <a:solidFill>
                              <a:srgbClr val="FF0000"/>
                            </a:solidFill>
                          </a:rPr>
                          <m:t>DU</m:t>
                        </m:r>
                      </m:e>
                      <m:sub>
                        <m:r>
                          <a:rPr lang="en-US" altLang="zh-TW" b="0" i="1" smtClean="0">
                            <a:solidFill>
                              <a:srgbClr val="FF0000"/>
                            </a:solidFill>
                            <a:latin typeface="Cambria Math" panose="02040503050406030204" pitchFamily="18" charset="0"/>
                          </a:rPr>
                          <m:t>𝑚</m:t>
                        </m:r>
                        <m:r>
                          <a:rPr lang="en-US" altLang="zh-TW" b="0" i="1" smtClean="0">
                            <a:solidFill>
                              <a:srgbClr val="FF0000"/>
                            </a:solidFill>
                            <a:latin typeface="Cambria Math" panose="02040503050406030204" pitchFamily="18" charset="0"/>
                          </a:rPr>
                          <m:t>3</m:t>
                        </m:r>
                      </m:sub>
                    </m:sSub>
                  </m:oMath>
                </a14:m>
                <a:r>
                  <a:rPr lang="zh-TW" altLang="en-US" dirty="0" smtClean="0">
                    <a:solidFill>
                      <a:srgbClr val="FF0000"/>
                    </a:solidFill>
                  </a:rPr>
                  <a:t> </a:t>
                </a:r>
                <a:r>
                  <a:rPr lang="en-US" altLang="zh-TW" dirty="0" smtClean="0">
                    <a:solidFill>
                      <a:srgbClr val="FF0000"/>
                    </a:solidFill>
                  </a:rPr>
                  <a:t>of GDU</a:t>
                </a:r>
                <a:endParaRPr lang="zh-TW" altLang="en-US" dirty="0">
                  <a:solidFill>
                    <a:srgbClr val="FF0000"/>
                  </a:solidFill>
                </a:endParaRPr>
              </a:p>
            </p:txBody>
          </p:sp>
        </mc:Choice>
        <mc:Fallback xmlns="">
          <p:sp>
            <p:nvSpPr>
              <p:cNvPr id="40" name="文字方塊 39"/>
              <p:cNvSpPr txBox="1">
                <a:spLocks noRot="1" noChangeAspect="1" noMove="1" noResize="1" noEditPoints="1" noAdjustHandles="1" noChangeArrowheads="1" noChangeShapeType="1" noTextEdit="1"/>
              </p:cNvSpPr>
              <p:nvPr/>
            </p:nvSpPr>
            <p:spPr>
              <a:xfrm>
                <a:off x="8553450" y="1677881"/>
                <a:ext cx="3638550" cy="369332"/>
              </a:xfrm>
              <a:prstGeom prst="rect">
                <a:avLst/>
              </a:prstGeom>
              <a:blipFill>
                <a:blip r:embed="rId7"/>
                <a:stretch>
                  <a:fillRect l="-1340" t="-8197"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354823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086892"/>
            <a:ext cx="10058400" cy="4023360"/>
          </a:xfrm>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zh-TW" altLang="en-US" dirty="0" smtClean="0"/>
              <a:t> </a:t>
            </a:r>
            <a:r>
              <a:rPr lang="en-US" altLang="zh-TW" dirty="0" smtClean="0"/>
              <a:t>Preliminaries</a:t>
            </a:r>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47</a:t>
            </a:fld>
            <a:endParaRPr lang="zh-TW" altLang="en-US"/>
          </a:p>
        </p:txBody>
      </p:sp>
    </p:spTree>
    <p:extLst>
      <p:ext uri="{BB962C8B-B14F-4D97-AF65-F5344CB8AC3E}">
        <p14:creationId xmlns:p14="http://schemas.microsoft.com/office/powerpoint/2010/main" val="30592324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Goals</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Data </a:t>
            </a:r>
            <a:r>
              <a:rPr lang="en-US" altLang="zh-TW" dirty="0"/>
              <a:t>Confidentiality</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a:t>Permissions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err="1" smtClean="0"/>
              <a:t>IoT</a:t>
            </a:r>
            <a:r>
              <a:rPr lang="en-US" altLang="zh-TW" dirty="0" smtClean="0"/>
              <a:t> </a:t>
            </a:r>
            <a:r>
              <a:rPr lang="en-US" altLang="zh-TW" dirty="0"/>
              <a:t>Data Integrity</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Authentication</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Non-Repudiation</a:t>
            </a:r>
            <a:endParaRPr lang="en-US" altLang="zh-TW" b="1" dirty="0" smtClean="0"/>
          </a:p>
          <a:p>
            <a:pPr>
              <a:lnSpc>
                <a:spcPct val="220000"/>
              </a:lnSpc>
              <a:buFont typeface="Arial" panose="020B0604020202020204" pitchFamily="34" charset="0"/>
              <a:buChar char="•"/>
            </a:pPr>
            <a:endParaRPr lang="en-US" altLang="zh-TW" b="1"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48</a:t>
            </a:fld>
            <a:endParaRPr lang="zh-TW" altLang="en-US"/>
          </a:p>
        </p:txBody>
      </p:sp>
    </p:spTree>
    <p:extLst>
      <p:ext uri="{BB962C8B-B14F-4D97-AF65-F5344CB8AC3E}">
        <p14:creationId xmlns:p14="http://schemas.microsoft.com/office/powerpoint/2010/main" val="38930857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Threat Model</a:t>
            </a:r>
            <a:endParaRPr lang="zh-TW" altLang="en-US" dirty="0"/>
          </a:p>
        </p:txBody>
      </p:sp>
      <p:sp>
        <p:nvSpPr>
          <p:cNvPr id="5" name="內容版面配置區 2"/>
          <p:cNvSpPr txBox="1">
            <a:spLocks/>
          </p:cNvSpPr>
          <p:nvPr/>
        </p:nvSpPr>
        <p:spPr>
          <a:xfrm>
            <a:off x="1257300" y="1779560"/>
            <a:ext cx="10058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lnSpc>
                <a:spcPct val="250000"/>
              </a:lnSpc>
              <a:buFont typeface="+mj-lt"/>
              <a:buAutoNum type="arabicPeriod"/>
            </a:pPr>
            <a:endParaRPr lang="en-US" altLang="zh-TW"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49</a:t>
            </a:fld>
            <a:endParaRPr lang="zh-TW" altLang="en-US"/>
          </a:p>
        </p:txBody>
      </p:sp>
      <p:sp>
        <p:nvSpPr>
          <p:cNvPr id="6" name="內容版面配置區 2"/>
          <p:cNvSpPr txBox="1">
            <a:spLocks/>
          </p:cNvSpPr>
          <p:nvPr/>
        </p:nvSpPr>
        <p:spPr>
          <a:xfrm>
            <a:off x="1097280" y="1779560"/>
            <a:ext cx="10770870" cy="443074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TW" dirty="0"/>
              <a:t>In our threat model, all entities involved are honest-but-curious.</a:t>
            </a:r>
          </a:p>
          <a:p>
            <a:pPr marL="457200" indent="-457200">
              <a:buFont typeface="+mj-lt"/>
              <a:buAutoNum type="arabicPeriod"/>
            </a:pPr>
            <a:r>
              <a:rPr lang="en-US" altLang="zh-TW" dirty="0"/>
              <a:t>CSP may attempt to extract sensitive information of the data owner from the re-encryption keys or make inferences on the plaintext file f.</a:t>
            </a:r>
          </a:p>
          <a:p>
            <a:pPr marL="457200" indent="-457200">
              <a:buFont typeface="+mj-lt"/>
              <a:buAutoNum type="arabicPeriod"/>
            </a:pPr>
            <a:r>
              <a:rPr lang="en-US" altLang="zh-TW" dirty="0"/>
              <a:t>DU or DUM may attempt to extract the re-encryption keys from the ACS to illicitly perform file re-encryption and decrypt the unauthorized plaintext file f.</a:t>
            </a:r>
          </a:p>
          <a:p>
            <a:pPr marL="457200" indent="-457200">
              <a:buFont typeface="+mj-lt"/>
              <a:buAutoNum type="arabicPeriod"/>
            </a:pPr>
            <a:r>
              <a:rPr lang="en-US" altLang="zh-TW" dirty="0"/>
              <a:t>DU or DUM may attempt to deceive CSP into re-encrypting the file f for them to decrypt the unauthorized plaintext file f</a:t>
            </a:r>
            <a:r>
              <a:rPr lang="en-US" altLang="zh-TW" dirty="0" smtClean="0"/>
              <a:t>.</a:t>
            </a:r>
          </a:p>
          <a:p>
            <a:pPr marL="0" indent="0">
              <a:buNone/>
            </a:pPr>
            <a:endParaRPr lang="en-US" altLang="zh-TW" dirty="0"/>
          </a:p>
          <a:p>
            <a:r>
              <a:rPr lang="zh-TW" altLang="en-US" dirty="0">
                <a:solidFill>
                  <a:srgbClr val="FF0000"/>
                </a:solidFill>
              </a:rPr>
              <a:t>Premise:</a:t>
            </a:r>
            <a:r>
              <a:rPr lang="en-US" altLang="zh-TW" dirty="0">
                <a:solidFill>
                  <a:srgbClr val="FF0000"/>
                </a:solidFill>
              </a:rPr>
              <a:t> </a:t>
            </a:r>
            <a:r>
              <a:rPr lang="en-US" altLang="zh-TW" dirty="0" smtClean="0"/>
              <a:t>CSP </a:t>
            </a:r>
            <a:r>
              <a:rPr lang="en-US" altLang="zh-TW" dirty="0"/>
              <a:t>cannot collude with DU or DUM.</a:t>
            </a:r>
          </a:p>
        </p:txBody>
      </p:sp>
    </p:spTree>
    <p:extLst>
      <p:ext uri="{BB962C8B-B14F-4D97-AF65-F5344CB8AC3E}">
        <p14:creationId xmlns:p14="http://schemas.microsoft.com/office/powerpoint/2010/main" val="1668060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a:t>
            </a:r>
            <a:r>
              <a:rPr lang="en-US" altLang="zh-TW" dirty="0">
                <a:solidFill>
                  <a:srgbClr val="FF0000"/>
                </a:solidFill>
              </a:rPr>
              <a:t>Data collection and </a:t>
            </a:r>
            <a:r>
              <a:rPr lang="en-US" altLang="zh-TW" dirty="0" smtClean="0">
                <a:solidFill>
                  <a:srgbClr val="FF0000"/>
                </a:solidFill>
              </a:rPr>
              <a:t>storage issues </a:t>
            </a:r>
            <a:r>
              <a:rPr lang="en-US" altLang="zh-TW" dirty="0">
                <a:solidFill>
                  <a:srgbClr val="FF0000"/>
                </a:solidFill>
              </a:rPr>
              <a:t>in </a:t>
            </a:r>
            <a:r>
              <a:rPr lang="en-US" altLang="zh-TW" dirty="0" err="1">
                <a:solidFill>
                  <a:srgbClr val="FF0000"/>
                </a:solidFill>
              </a:rPr>
              <a:t>IoT</a:t>
            </a:r>
            <a:endParaRPr lang="en-US" altLang="zh-TW" dirty="0">
              <a:solidFill>
                <a:srgbClr val="FF0000"/>
              </a:solidFill>
            </a:endParaRPr>
          </a:p>
          <a:p>
            <a:pPr>
              <a:lnSpc>
                <a:spcPct val="200000"/>
              </a:lnSpc>
              <a:buFont typeface="Arial" panose="020B0604020202020204" pitchFamily="34" charset="0"/>
              <a:buChar char="•"/>
            </a:pPr>
            <a:r>
              <a:rPr lang="en-US" altLang="zh-TW" dirty="0" smtClean="0"/>
              <a:t> Privacy and trust issues in </a:t>
            </a:r>
            <a:r>
              <a:rPr lang="en-US" altLang="zh-TW" dirty="0" err="1" smtClean="0"/>
              <a:t>IoT</a:t>
            </a:r>
            <a:endParaRPr lang="en-US" altLang="zh-TW" dirty="0" smtClean="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5</a:t>
            </a:fld>
            <a:endParaRPr lang="zh-TW" altLang="en-US"/>
          </a:p>
        </p:txBody>
      </p:sp>
      <p:sp>
        <p:nvSpPr>
          <p:cNvPr id="6" name="文字方塊 5"/>
          <p:cNvSpPr txBox="1"/>
          <p:nvPr/>
        </p:nvSpPr>
        <p:spPr>
          <a:xfrm>
            <a:off x="6126480" y="6324966"/>
            <a:ext cx="6011537" cy="215444"/>
          </a:xfrm>
          <a:prstGeom prst="rect">
            <a:avLst/>
          </a:prstGeom>
          <a:noFill/>
        </p:spPr>
        <p:txBody>
          <a:bodyPr wrap="square" rtlCol="0">
            <a:spAutoFit/>
          </a:bodyPr>
          <a:lstStyle/>
          <a:p>
            <a:r>
              <a:rPr lang="en-US" altLang="zh-TW" sz="800" b="1" dirty="0" smtClean="0"/>
              <a:t>Source: </a:t>
            </a:r>
            <a:r>
              <a:rPr lang="en-US" altLang="zh-TW" sz="800" dirty="0"/>
              <a:t>https://essencesoftwares.com/blog/the-solution-to-data-storage-problems-of-iot-devices-cloud/</a:t>
            </a:r>
            <a:endParaRPr lang="zh-TW" altLang="en-US" sz="800" b="1" dirty="0"/>
          </a:p>
        </p:txBody>
      </p:sp>
      <p:pic>
        <p:nvPicPr>
          <p:cNvPr id="8" name="Picture 4" descr="The solution to the problems in IoT data storage - Clou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7435" y="2148789"/>
            <a:ext cx="3666046" cy="18330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oT data collection &amp; reporting in the light of cloud compu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9948" y="4164376"/>
            <a:ext cx="4922052" cy="2160590"/>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6126479" y="6483657"/>
            <a:ext cx="6011537" cy="215444"/>
          </a:xfrm>
          <a:prstGeom prst="rect">
            <a:avLst/>
          </a:prstGeom>
          <a:noFill/>
        </p:spPr>
        <p:txBody>
          <a:bodyPr wrap="square" rtlCol="0">
            <a:spAutoFit/>
          </a:bodyPr>
          <a:lstStyle/>
          <a:p>
            <a:r>
              <a:rPr lang="en-US" altLang="zh-TW" sz="800" b="1" dirty="0" smtClean="0"/>
              <a:t>Source: </a:t>
            </a:r>
            <a:r>
              <a:rPr lang="en-US" altLang="zh-TW" sz="800" dirty="0" smtClean="0"/>
              <a:t>https</a:t>
            </a:r>
            <a:r>
              <a:rPr lang="en-US" altLang="zh-TW" sz="800" dirty="0"/>
              <a:t>://logicsimplified.com/newgames/cloud-based-data-collection-and-reporting/</a:t>
            </a:r>
            <a:endParaRPr lang="zh-TW" altLang="en-US" sz="800" b="1" dirty="0"/>
          </a:p>
        </p:txBody>
      </p:sp>
    </p:spTree>
    <p:extLst>
      <p:ext uri="{BB962C8B-B14F-4D97-AF65-F5344CB8AC3E}">
        <p14:creationId xmlns:p14="http://schemas.microsoft.com/office/powerpoint/2010/main" val="32032327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Security Analysis</a:t>
            </a:r>
            <a:endParaRPr lang="zh-TW" altLang="en-US" dirty="0"/>
          </a:p>
        </p:txBody>
      </p:sp>
      <mc:AlternateContent xmlns:mc="http://schemas.openxmlformats.org/markup-compatibility/2006" xmlns:a14="http://schemas.microsoft.com/office/drawing/2010/main">
        <mc:Choice Requires="a14">
          <p:sp>
            <p:nvSpPr>
              <p:cNvPr id="5" name="內容版面配置區 2"/>
              <p:cNvSpPr txBox="1">
                <a:spLocks/>
              </p:cNvSpPr>
              <p:nvPr/>
            </p:nvSpPr>
            <p:spPr>
              <a:xfrm>
                <a:off x="1097280" y="261898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Case 1 : </a:t>
                </a:r>
                <a:r>
                  <a:rPr lang="en-US" altLang="zh-TW" dirty="0"/>
                  <a:t>CSP's attack on the data owner (</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1</m:t>
                        </m:r>
                      </m:sub>
                    </m:sSub>
                  </m:oMath>
                </a14:m>
                <a:r>
                  <a:rPr lang="en-US" altLang="zh-TW" dirty="0" smtClean="0"/>
                  <a:t>)</a:t>
                </a:r>
                <a:endParaRPr lang="en-US" altLang="zh-TW" b="1" dirty="0" smtClean="0"/>
              </a:p>
              <a:p>
                <a:pPr>
                  <a:lnSpc>
                    <a:spcPct val="220000"/>
                  </a:lnSpc>
                  <a:buFont typeface="Arial" panose="020B0604020202020204" pitchFamily="34" charset="0"/>
                  <a:buChar char="•"/>
                </a:pPr>
                <a:r>
                  <a:rPr lang="en-US" altLang="zh-TW" dirty="0" smtClean="0"/>
                  <a:t> Case 2 : </a:t>
                </a:r>
                <a:r>
                  <a:rPr lang="en-US" altLang="zh-TW" dirty="0"/>
                  <a:t>DU or DUM's attack on the data owner (</a:t>
                </a: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2</m:t>
                        </m:r>
                      </m:sub>
                    </m:sSub>
                  </m:oMath>
                </a14:m>
                <a:r>
                  <a:rPr lang="en-US" altLang="zh-TW" dirty="0" smtClean="0"/>
                  <a:t>)</a:t>
                </a:r>
              </a:p>
              <a:p>
                <a:pPr>
                  <a:lnSpc>
                    <a:spcPct val="220000"/>
                  </a:lnSpc>
                  <a:buFont typeface="Arial" panose="020B0604020202020204" pitchFamily="34" charset="0"/>
                  <a:buChar char="•"/>
                </a:pPr>
                <a:r>
                  <a:rPr lang="en-US" altLang="zh-TW" b="1" dirty="0" smtClean="0"/>
                  <a:t> </a:t>
                </a:r>
                <a:r>
                  <a:rPr lang="en-US" altLang="zh-TW" dirty="0" smtClean="0"/>
                  <a:t>Case 3 : </a:t>
                </a:r>
                <a:r>
                  <a:rPr lang="en-US" altLang="zh-TW" dirty="0"/>
                  <a:t>DU or DUM's attack on CSP (</a:t>
                </a: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b="0" i="1" dirty="0" smtClean="0">
                            <a:latin typeface="Cambria Math" panose="02040503050406030204" pitchFamily="18" charset="0"/>
                          </a:rPr>
                          <m:t>3</m:t>
                        </m:r>
                      </m:sub>
                    </m:sSub>
                  </m:oMath>
                </a14:m>
                <a:r>
                  <a:rPr lang="en-US" altLang="zh-TW" dirty="0" smtClean="0"/>
                  <a:t>)</a:t>
                </a:r>
                <a:endParaRPr lang="en-US" altLang="zh-TW" b="1" dirty="0" smtClean="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97280" y="2618987"/>
                <a:ext cx="10058400" cy="4023360"/>
              </a:xfrm>
              <a:prstGeom prst="rect">
                <a:avLst/>
              </a:prstGeom>
              <a:blipFill>
                <a:blip r:embed="rId3"/>
                <a:stretch>
                  <a:fillRect l="-1455"/>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50</a:t>
            </a:fld>
            <a:endParaRPr lang="zh-TW" altLang="en-US"/>
          </a:p>
        </p:txBody>
      </p:sp>
    </p:spTree>
    <p:extLst>
      <p:ext uri="{BB962C8B-B14F-4D97-AF65-F5344CB8AC3E}">
        <p14:creationId xmlns:p14="http://schemas.microsoft.com/office/powerpoint/2010/main" val="3152792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1: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1</m:t>
                        </m:r>
                      </m:sub>
                    </m:sSub>
                  </m:oMath>
                </a14:m>
                <a:r>
                  <a:rPr lang="zh-TW" altLang="en-US" sz="3200" dirty="0"/>
                  <a:t> </a:t>
                </a:r>
                <a:r>
                  <a:rPr lang="en-US" altLang="zh-TW" sz="3200" dirty="0"/>
                  <a:t>- </a:t>
                </a:r>
                <a:r>
                  <a:rPr lang="en-US" altLang="zh-TW" dirty="0" smtClean="0"/>
                  <a:t> </a:t>
                </a:r>
                <a:r>
                  <a:rPr lang="en-US" altLang="zh-TW" sz="3200" b="1" dirty="0">
                    <a:latin typeface="Times New Roman" panose="02020603050405020304" pitchFamily="18" charset="0"/>
                    <a:cs typeface="Times New Roman" panose="02020603050405020304" pitchFamily="18" charset="0"/>
                  </a:rPr>
                  <a:t>IND-CCA2</a:t>
                </a:r>
                <a:r>
                  <a:rPr lang="en-US" altLang="zh-TW" sz="3200" b="1" dirty="0"/>
                  <a:t> </a:t>
                </a:r>
                <a:r>
                  <a:rPr lang="en-US" altLang="zh-TW" sz="3200" dirty="0"/>
                  <a:t>Security of </a:t>
                </a:r>
                <a:r>
                  <a:rPr lang="en-US" altLang="zh-TW" sz="3200" dirty="0">
                    <a:latin typeface="Times New Roman" panose="02020603050405020304" pitchFamily="18" charset="0"/>
                    <a:cs typeface="Times New Roman" panose="02020603050405020304" pitchFamily="18" charset="0"/>
                  </a:rPr>
                  <a:t>MPRE</a:t>
                </a:r>
                <a:endParaRPr lang="zh-TW" altLang="en-US" sz="18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1092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i="1" dirty="0">
                            <a:latin typeface="Cambria Math" panose="02040503050406030204" pitchFamily="18" charset="0"/>
                          </a:rPr>
                        </m:ctrlPr>
                      </m:sSubPr>
                      <m:e>
                        <m:r>
                          <a:rPr lang="zh-TW" altLang="en-US" i="1" dirty="0">
                            <a:latin typeface="Cambria Math" panose="02040503050406030204" pitchFamily="18" charset="0"/>
                          </a:rPr>
                          <m:t>𝒜</m:t>
                        </m:r>
                      </m:e>
                      <m:sub>
                        <m:r>
                          <a:rPr lang="en-US" altLang="zh-TW" i="1" dirty="0">
                            <a:latin typeface="Cambria Math" panose="02040503050406030204" pitchFamily="18" charset="0"/>
                          </a:rPr>
                          <m:t>1</m:t>
                        </m:r>
                      </m:sub>
                    </m:sSub>
                  </m:oMath>
                </a14:m>
                <a:r>
                  <a:rPr lang="en-US" altLang="zh-TW" dirty="0" smtClean="0"/>
                  <a:t>’s view: </a:t>
                </a:r>
                <a:endParaRPr lang="en-US" altLang="zh-TW" dirty="0"/>
              </a:p>
              <a:p>
                <a:pPr marL="0" indent="0">
                  <a:buNone/>
                </a:pPr>
                <a:r>
                  <a:rPr lang="en-US" altLang="zh-TW" sz="1800" dirty="0"/>
                  <a:t>	</a:t>
                </a:r>
                <a:endParaRPr lang="en-US" altLang="zh-TW" sz="1800" dirty="0" smtClean="0"/>
              </a:p>
              <a:p>
                <a:pPr marL="0" indent="0">
                  <a:buNone/>
                </a:pPr>
                <a:endParaRPr lang="en-US" altLang="zh-TW" sz="1800" dirty="0"/>
              </a:p>
              <a:p>
                <a:pPr marL="0" indent="0" algn="just">
                  <a:lnSpc>
                    <a:spcPct val="150000"/>
                  </a:lnSpc>
                  <a:buNone/>
                </a:pPr>
                <a:r>
                  <a:rPr lang="en-US" altLang="zh-TW" sz="1800" b="1" dirty="0" smtClean="0">
                    <a:latin typeface="Times New Roman" panose="02020603050405020304" pitchFamily="18" charset="0"/>
                    <a:cs typeface="Times New Roman" panose="02020603050405020304" pitchFamily="18" charset="0"/>
                  </a:rPr>
                  <a:t>Definition </a:t>
                </a:r>
                <a:r>
                  <a:rPr lang="en-US" altLang="zh-TW" sz="1800" b="1" dirty="0">
                    <a:latin typeface="Times New Roman" panose="02020603050405020304" pitchFamily="18" charset="0"/>
                    <a:cs typeface="Times New Roman" panose="02020603050405020304" pitchFamily="18" charset="0"/>
                  </a:rPr>
                  <a:t>1</a:t>
                </a:r>
                <a:r>
                  <a:rPr lang="en-US" altLang="zh-TW" sz="1800" dirty="0">
                    <a:latin typeface="Times New Roman" panose="02020603050405020304" pitchFamily="18" charset="0"/>
                    <a:cs typeface="Times New Roman" panose="02020603050405020304" pitchFamily="18" charset="0"/>
                  </a:rPr>
                  <a:t> </a:t>
                </a:r>
                <a:r>
                  <a:rPr lang="en-US" altLang="zh-TW" sz="1800" dirty="0" smtClean="0">
                    <a:latin typeface="Times New Roman" panose="02020603050405020304" pitchFamily="18" charset="0"/>
                    <a:cs typeface="Times New Roman" panose="02020603050405020304" pitchFamily="18" charset="0"/>
                  </a:rPr>
                  <a:t>(</a:t>
                </a:r>
                <a:r>
                  <a:rPr lang="en-US" altLang="zh-TW" sz="1800" b="1" dirty="0">
                    <a:latin typeface="Times New Roman" panose="02020603050405020304" pitchFamily="18" charset="0"/>
                    <a:cs typeface="Times New Roman" panose="02020603050405020304" pitchFamily="18" charset="0"/>
                  </a:rPr>
                  <a:t>IND-CCA2</a:t>
                </a:r>
                <a:r>
                  <a:rPr lang="en-US" altLang="zh-TW" sz="1800" b="1" dirty="0"/>
                  <a:t> </a:t>
                </a:r>
                <a:r>
                  <a:rPr lang="en-US" altLang="zh-TW" sz="1800" dirty="0">
                    <a:latin typeface="Times New Roman" panose="02020603050405020304" pitchFamily="18" charset="0"/>
                    <a:cs typeface="Times New Roman" panose="02020603050405020304" pitchFamily="18" charset="0"/>
                  </a:rPr>
                  <a:t>Security of </a:t>
                </a:r>
                <a:r>
                  <a:rPr lang="en-US" altLang="zh-TW" sz="1800" dirty="0" smtClean="0">
                    <a:latin typeface="Times New Roman" panose="02020603050405020304" pitchFamily="18" charset="0"/>
                    <a:cs typeface="Times New Roman" panose="02020603050405020304" pitchFamily="18" charset="0"/>
                  </a:rPr>
                  <a:t>MPRE)</a:t>
                </a:r>
                <a:endParaRPr lang="en-US" altLang="zh-TW" dirty="0" smtClean="0"/>
              </a:p>
              <a:p>
                <a:pPr marL="0" indent="0">
                  <a:buNone/>
                </a:pPr>
                <a:r>
                  <a:rPr lang="en-US" altLang="zh-TW" dirty="0" smtClean="0"/>
                  <a:t>	</a:t>
                </a:r>
                <a:r>
                  <a:rPr lang="en-US" altLang="zh-TW" sz="1800" dirty="0" smtClean="0"/>
                  <a:t>Based </a:t>
                </a:r>
                <a:r>
                  <a:rPr lang="en-US" altLang="zh-TW" sz="1800" dirty="0"/>
                  <a:t>on the work of </a:t>
                </a:r>
                <a:r>
                  <a:rPr lang="en-US" altLang="zh-TW" sz="1800" dirty="0" err="1"/>
                  <a:t>Cai</a:t>
                </a:r>
                <a:r>
                  <a:rPr lang="en-US" altLang="zh-TW" sz="1800" dirty="0"/>
                  <a:t> and Liu et al. on MPRE, the multi-use public key re-encryption </a:t>
                </a:r>
                <a:r>
                  <a:rPr lang="en-US" altLang="zh-TW" sz="1800" dirty="0" smtClean="0"/>
                  <a:t>(</a:t>
                </a:r>
                <a:r>
                  <a:rPr lang="en-US" altLang="zh-TW" sz="1800" dirty="0">
                    <a:latin typeface="Times New Roman" panose="02020603050405020304" pitchFamily="18" charset="0"/>
                    <a:cs typeface="Times New Roman" panose="02020603050405020304" pitchFamily="18" charset="0"/>
                  </a:rPr>
                  <a:t>MPRE</a:t>
                </a:r>
                <a:r>
                  <a:rPr lang="en-US" altLang="zh-TW" sz="1800" dirty="0" smtClean="0"/>
                  <a:t>) scheme </a:t>
                </a:r>
                <a:r>
                  <a:rPr lang="en-US" altLang="zh-TW" sz="1800" dirty="0"/>
                  <a:t>is </a:t>
                </a:r>
                <a:r>
                  <a:rPr lang="en-US" altLang="zh-TW" sz="1800" dirty="0" smtClean="0"/>
                  <a:t>	secure </a:t>
                </a:r>
                <a:r>
                  <a:rPr lang="en-US" altLang="zh-TW" sz="1800" dirty="0"/>
                  <a:t>under </a:t>
                </a:r>
                <a:r>
                  <a:rPr lang="en-US" altLang="zh-TW" sz="1800" dirty="0" smtClean="0"/>
                  <a:t>chosen </a:t>
                </a:r>
                <a:r>
                  <a:rPr lang="en-US" altLang="zh-TW" sz="1800" dirty="0" err="1"/>
                  <a:t>ciphertext</a:t>
                </a:r>
                <a:r>
                  <a:rPr lang="en-US" altLang="zh-TW" sz="1800" dirty="0"/>
                  <a:t> attack </a:t>
                </a:r>
                <a:r>
                  <a:rPr lang="en-US" altLang="zh-TW" sz="1800" dirty="0" smtClean="0"/>
                  <a:t>(</a:t>
                </a:r>
                <a:r>
                  <a:rPr lang="en-US" altLang="zh-TW" sz="1800" dirty="0">
                    <a:latin typeface="Times New Roman" panose="02020603050405020304" pitchFamily="18" charset="0"/>
                    <a:cs typeface="Times New Roman" panose="02020603050405020304" pitchFamily="18" charset="0"/>
                  </a:rPr>
                  <a:t>(</a:t>
                </a:r>
                <a:r>
                  <a:rPr lang="en-US" altLang="zh-TW" sz="1800" b="1" dirty="0">
                    <a:latin typeface="Times New Roman" panose="02020603050405020304" pitchFamily="18" charset="0"/>
                    <a:cs typeface="Times New Roman" panose="02020603050405020304" pitchFamily="18" charset="0"/>
                  </a:rPr>
                  <a:t>IND-CCA2</a:t>
                </a:r>
                <a:r>
                  <a:rPr lang="en-US" altLang="zh-TW" sz="1800" b="1" dirty="0"/>
                  <a:t> </a:t>
                </a:r>
                <a:r>
                  <a:rPr lang="en-US" altLang="zh-TW" sz="1800" dirty="0" smtClean="0"/>
                  <a:t>), </a:t>
                </a:r>
                <a:r>
                  <a:rPr lang="en-US" altLang="zh-TW" sz="1800" dirty="0"/>
                  <a:t>which means even if the attackers </a:t>
                </a:r>
                <a:r>
                  <a:rPr lang="en-US" altLang="zh-TW" sz="1800" dirty="0" smtClean="0"/>
                  <a:t>have </a:t>
                </a:r>
                <a:r>
                  <a:rPr lang="en-US" altLang="zh-TW" sz="1800" dirty="0"/>
                  <a:t>infinite </a:t>
                </a:r>
                <a:r>
                  <a:rPr lang="en-US" altLang="zh-TW" sz="1800" dirty="0" smtClean="0"/>
                  <a:t>	computational </a:t>
                </a:r>
                <a:r>
                  <a:rPr lang="en-US" altLang="zh-TW" sz="1800" dirty="0"/>
                  <a:t>power and time, </a:t>
                </a:r>
                <a:r>
                  <a:rPr lang="en-US" altLang="zh-TW" sz="1800" dirty="0" smtClean="0"/>
                  <a:t>they </a:t>
                </a:r>
                <a:r>
                  <a:rPr lang="en-US" altLang="zh-TW" sz="1800" dirty="0"/>
                  <a:t>cannot effectively distinguish between the </a:t>
                </a:r>
                <a:r>
                  <a:rPr lang="en-US" altLang="zh-TW" sz="1800" dirty="0" smtClean="0"/>
                  <a:t>re-encrypted texts 	generated </a:t>
                </a:r>
                <a:r>
                  <a:rPr lang="en-US" altLang="zh-TW" sz="1800" dirty="0"/>
                  <a:t>from two different plaintexts </a:t>
                </a:r>
                <a14:m>
                  <m:oMath xmlns:m="http://schemas.openxmlformats.org/officeDocument/2006/math">
                    <m:sSub>
                      <m:sSubPr>
                        <m:ctrlPr>
                          <a:rPr lang="en-US" altLang="zh-TW" sz="1800" i="1">
                            <a:latin typeface="Cambria Math" panose="02040503050406030204" pitchFamily="18" charset="0"/>
                            <a:cs typeface="Times New Roman" panose="02020603050405020304" pitchFamily="18" charset="0"/>
                          </a:rPr>
                        </m:ctrlPr>
                      </m:sSubPr>
                      <m:e>
                        <m:r>
                          <a:rPr lang="en-US" altLang="zh-TW" sz="1800" i="1">
                            <a:latin typeface="Cambria Math" panose="02040503050406030204" pitchFamily="18" charset="0"/>
                            <a:cs typeface="Times New Roman" panose="02020603050405020304" pitchFamily="18" charset="0"/>
                          </a:rPr>
                          <m:t>𝑚</m:t>
                        </m:r>
                      </m:e>
                      <m:sub>
                        <m:r>
                          <a:rPr lang="en-US" altLang="zh-TW" sz="1800" i="1">
                            <a:latin typeface="Cambria Math" panose="02040503050406030204" pitchFamily="18" charset="0"/>
                            <a:cs typeface="Times New Roman" panose="02020603050405020304" pitchFamily="18" charset="0"/>
                          </a:rPr>
                          <m:t>0</m:t>
                        </m:r>
                      </m:sub>
                    </m:sSub>
                  </m:oMath>
                </a14:m>
                <a:r>
                  <a:rPr lang="en-US" altLang="zh-TW" sz="1800" dirty="0"/>
                  <a:t>and </a:t>
                </a:r>
                <a14:m>
                  <m:oMath xmlns:m="http://schemas.openxmlformats.org/officeDocument/2006/math">
                    <m:sSub>
                      <m:sSubPr>
                        <m:ctrlPr>
                          <a:rPr lang="en-US" altLang="zh-TW" sz="1800" i="1">
                            <a:latin typeface="Cambria Math" panose="02040503050406030204" pitchFamily="18" charset="0"/>
                            <a:cs typeface="Times New Roman" panose="02020603050405020304" pitchFamily="18" charset="0"/>
                          </a:rPr>
                        </m:ctrlPr>
                      </m:sSubPr>
                      <m:e>
                        <m:r>
                          <a:rPr lang="en-US" altLang="zh-TW" sz="1800" i="1">
                            <a:latin typeface="Cambria Math" panose="02040503050406030204" pitchFamily="18" charset="0"/>
                            <a:cs typeface="Times New Roman" panose="02020603050405020304" pitchFamily="18" charset="0"/>
                          </a:rPr>
                          <m:t>𝑚</m:t>
                        </m:r>
                      </m:e>
                      <m:sub>
                        <m:r>
                          <a:rPr lang="en-US" altLang="zh-TW" sz="1800" i="1">
                            <a:latin typeface="Cambria Math" panose="02040503050406030204" pitchFamily="18" charset="0"/>
                            <a:cs typeface="Times New Roman" panose="02020603050405020304" pitchFamily="18" charset="0"/>
                          </a:rPr>
                          <m:t>1</m:t>
                        </m:r>
                      </m:sub>
                    </m:sSub>
                  </m:oMath>
                </a14:m>
                <a:r>
                  <a:rPr lang="en-US" altLang="zh-TW" sz="1800" dirty="0"/>
                  <a:t>. </a:t>
                </a:r>
                <a:endParaRPr lang="en-US" altLang="zh-TW" sz="1800" dirty="0" smtClean="0"/>
              </a:p>
              <a:p>
                <a:pPr marL="0" indent="0">
                  <a:lnSpc>
                    <a:spcPct val="200000"/>
                  </a:lnSpc>
                  <a:buNone/>
                </a:pPr>
                <a:r>
                  <a:rPr lang="en-US" altLang="zh-TW" sz="1800" dirty="0" smtClean="0"/>
                  <a:t>	In </a:t>
                </a:r>
                <a:r>
                  <a:rPr lang="en-US" altLang="zh-TW" sz="1800" dirty="0"/>
                  <a:t>other words:</a:t>
                </a:r>
                <a:r>
                  <a:rPr lang="en-US" altLang="zh-TW" dirty="0" smtClean="0"/>
                  <a:t/>
                </a:r>
                <a:br>
                  <a:rPr lang="en-US" altLang="zh-TW" dirty="0" smtClean="0"/>
                </a:br>
                <a:endParaRPr lang="en-US" altLang="zh-TW"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099" r="-783"/>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51</a:t>
            </a:fld>
            <a:endParaRPr lang="zh-TW" altLang="en-US"/>
          </a:p>
        </p:txBody>
      </p:sp>
      <p:pic>
        <p:nvPicPr>
          <p:cNvPr id="6" name="圖片 5"/>
          <p:cNvPicPr>
            <a:picLocks noChangeAspect="1"/>
          </p:cNvPicPr>
          <p:nvPr/>
        </p:nvPicPr>
        <p:blipFill>
          <a:blip r:embed="rId5"/>
          <a:stretch>
            <a:fillRect/>
          </a:stretch>
        </p:blipFill>
        <p:spPr>
          <a:xfrm>
            <a:off x="3695700" y="5629275"/>
            <a:ext cx="6390373" cy="438149"/>
          </a:xfrm>
          <a:prstGeom prst="rect">
            <a:avLst/>
          </a:prstGeom>
        </p:spPr>
      </p:pic>
      <p:sp>
        <p:nvSpPr>
          <p:cNvPr id="8" name="矩形 7"/>
          <p:cNvSpPr/>
          <p:nvPr/>
        </p:nvSpPr>
        <p:spPr>
          <a:xfrm>
            <a:off x="2905126" y="1841652"/>
            <a:ext cx="5229224" cy="12896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9" name="矩形 8"/>
          <p:cNvSpPr/>
          <p:nvPr/>
        </p:nvSpPr>
        <p:spPr>
          <a:xfrm>
            <a:off x="2990653" y="1948575"/>
            <a:ext cx="5029393" cy="1032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0" name="矩形 9"/>
          <p:cNvSpPr/>
          <p:nvPr/>
        </p:nvSpPr>
        <p:spPr>
          <a:xfrm>
            <a:off x="944682" y="3268912"/>
            <a:ext cx="10953948" cy="2957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pic>
        <p:nvPicPr>
          <p:cNvPr id="12" name="圖片 11"/>
          <p:cNvPicPr>
            <a:picLocks noChangeAspect="1"/>
          </p:cNvPicPr>
          <p:nvPr/>
        </p:nvPicPr>
        <p:blipFill>
          <a:blip r:embed="rId6"/>
          <a:stretch>
            <a:fillRect/>
          </a:stretch>
        </p:blipFill>
        <p:spPr>
          <a:xfrm>
            <a:off x="3019325" y="2047875"/>
            <a:ext cx="4972047" cy="828675"/>
          </a:xfrm>
          <a:prstGeom prst="rect">
            <a:avLst/>
          </a:prstGeom>
        </p:spPr>
      </p:pic>
    </p:spTree>
    <p:extLst>
      <p:ext uri="{BB962C8B-B14F-4D97-AF65-F5344CB8AC3E}">
        <p14:creationId xmlns:p14="http://schemas.microsoft.com/office/powerpoint/2010/main" val="40963187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2: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2</m:t>
                        </m:r>
                      </m:sub>
                    </m:sSub>
                  </m:oMath>
                </a14:m>
                <a:r>
                  <a:rPr lang="en-US" altLang="zh-TW" dirty="0"/>
                  <a:t>- </a:t>
                </a:r>
                <a:r>
                  <a:rPr lang="en-US" altLang="zh-TW" sz="3200" dirty="0"/>
                  <a:t>Security of </a:t>
                </a:r>
                <a:r>
                  <a:rPr lang="en-US" altLang="zh-TW" sz="3200" dirty="0">
                    <a:latin typeface="Times New Roman" panose="02020603050405020304" pitchFamily="18" charset="0"/>
                    <a:cs typeface="Times New Roman" panose="02020603050405020304" pitchFamily="18" charset="0"/>
                  </a:rPr>
                  <a:t>OTP</a:t>
                </a:r>
                <a:endParaRPr lang="zh-TW" altLang="en-US" sz="20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2310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sz="2900" i="1" dirty="0" smtClean="0">
                            <a:latin typeface="Cambria Math" panose="02040503050406030204" pitchFamily="18" charset="0"/>
                          </a:rPr>
                        </m:ctrlPr>
                      </m:sSubPr>
                      <m:e>
                        <m:r>
                          <a:rPr lang="zh-TW" altLang="en-US" sz="2900" i="1" dirty="0">
                            <a:latin typeface="Cambria Math" panose="02040503050406030204" pitchFamily="18" charset="0"/>
                          </a:rPr>
                          <m:t>𝒜</m:t>
                        </m:r>
                      </m:e>
                      <m:sub>
                        <m:r>
                          <a:rPr lang="en-US" altLang="zh-TW" sz="2900" b="0" i="1" dirty="0" smtClean="0">
                            <a:latin typeface="Cambria Math" panose="02040503050406030204" pitchFamily="18" charset="0"/>
                          </a:rPr>
                          <m:t>2</m:t>
                        </m:r>
                      </m:sub>
                    </m:sSub>
                  </m:oMath>
                </a14:m>
                <a:r>
                  <a:rPr lang="en-US" altLang="zh-TW" sz="2900" dirty="0"/>
                  <a:t>’s view: </a:t>
                </a:r>
              </a:p>
              <a:p>
                <a:pPr marL="0" indent="0">
                  <a:lnSpc>
                    <a:spcPct val="150000"/>
                  </a:lnSpc>
                  <a:buNone/>
                </a:pPr>
                <a:r>
                  <a:rPr lang="en-US" altLang="zh-TW" sz="1800" dirty="0"/>
                  <a:t>	</a:t>
                </a:r>
                <a:endParaRPr lang="en-US" altLang="zh-TW" sz="1800" dirty="0" smtClean="0"/>
              </a:p>
              <a:p>
                <a:pPr marL="0" indent="0">
                  <a:lnSpc>
                    <a:spcPct val="150000"/>
                  </a:lnSpc>
                  <a:buNone/>
                </a:pPr>
                <a:endParaRPr lang="en-US" altLang="zh-TW" sz="1800" dirty="0" smtClean="0"/>
              </a:p>
              <a:p>
                <a:pPr marL="0" indent="0">
                  <a:lnSpc>
                    <a:spcPct val="150000"/>
                  </a:lnSpc>
                  <a:buNone/>
                </a:pPr>
                <a:r>
                  <a:rPr lang="en-US" altLang="zh-TW" sz="2600" b="1" dirty="0" smtClean="0">
                    <a:latin typeface="Times New Roman" panose="02020603050405020304" pitchFamily="18" charset="0"/>
                    <a:cs typeface="Times New Roman" panose="02020603050405020304" pitchFamily="18" charset="0"/>
                  </a:rPr>
                  <a:t>Definition </a:t>
                </a:r>
                <a:r>
                  <a:rPr lang="en-US" altLang="zh-TW" sz="2600" b="1" dirty="0">
                    <a:latin typeface="Times New Roman" panose="02020603050405020304" pitchFamily="18" charset="0"/>
                    <a:cs typeface="Times New Roman" panose="02020603050405020304" pitchFamily="18" charset="0"/>
                  </a:rPr>
                  <a:t>2</a:t>
                </a:r>
                <a:r>
                  <a:rPr lang="en-US" altLang="zh-TW" sz="2600" dirty="0">
                    <a:latin typeface="Times New Roman" panose="02020603050405020304" pitchFamily="18" charset="0"/>
                    <a:cs typeface="Times New Roman" panose="02020603050405020304" pitchFamily="18" charset="0"/>
                  </a:rPr>
                  <a:t> </a:t>
                </a:r>
                <a:r>
                  <a:rPr lang="en-US" altLang="zh-TW" sz="2600" dirty="0" smtClean="0">
                    <a:latin typeface="Times New Roman" panose="02020603050405020304" pitchFamily="18" charset="0"/>
                    <a:cs typeface="Times New Roman" panose="02020603050405020304" pitchFamily="18" charset="0"/>
                  </a:rPr>
                  <a:t>(Perfect Secrecy of One-Time Pad)</a:t>
                </a:r>
              </a:p>
              <a:p>
                <a:pPr marL="0" indent="0">
                  <a:lnSpc>
                    <a:spcPct val="150000"/>
                  </a:lnSpc>
                  <a:buNone/>
                </a:pPr>
                <a:r>
                  <a:rPr lang="en-US" altLang="zh-TW" sz="2300" dirty="0" smtClean="0"/>
                  <a:t>  The </a:t>
                </a:r>
                <a:r>
                  <a:rPr lang="en-US" altLang="zh-TW" sz="2300" dirty="0"/>
                  <a:t>one-time pad (OTP) is said to be theoretically secure and offers perfect secrecy if the following conditions are met:</a:t>
                </a:r>
              </a:p>
              <a:p>
                <a:pPr marL="457200" indent="-457200">
                  <a:buFont typeface="+mj-lt"/>
                  <a:buAutoNum type="arabicPeriod"/>
                </a:pPr>
                <a:r>
                  <a:rPr lang="en-US" altLang="zh-TW" sz="2300" dirty="0"/>
                  <a:t>The length of the key is at least as long as the plaintext.</a:t>
                </a:r>
              </a:p>
              <a:p>
                <a:pPr marL="457200" indent="-457200">
                  <a:buFont typeface="+mj-lt"/>
                  <a:buAutoNum type="arabicPeriod"/>
                </a:pPr>
                <a:r>
                  <a:rPr lang="en-US" altLang="zh-TW" sz="2300" dirty="0"/>
                  <a:t>The key must be truly random and uniformly distributed.</a:t>
                </a:r>
              </a:p>
              <a:p>
                <a:pPr marL="457200" indent="-457200">
                  <a:buFont typeface="+mj-lt"/>
                  <a:buAutoNum type="arabicPeriod"/>
                </a:pPr>
                <a:r>
                  <a:rPr lang="en-US" altLang="zh-TW" sz="2300" dirty="0"/>
                  <a:t>The key cannot be reused throughout the process.</a:t>
                </a:r>
              </a:p>
              <a:p>
                <a:pPr marL="457200" indent="-457200">
                  <a:buFont typeface="+mj-lt"/>
                  <a:buAutoNum type="arabicPeriod"/>
                </a:pPr>
                <a:r>
                  <a:rPr lang="en-US" altLang="zh-TW" sz="2300" dirty="0"/>
                  <a:t>The key must be kept completely private.</a:t>
                </a:r>
              </a:p>
              <a:p>
                <a:r>
                  <a:rPr lang="en-US" altLang="zh-TW" sz="1800" dirty="0"/>
                  <a:t/>
                </a:r>
                <a:br>
                  <a:rPr lang="en-US" altLang="zh-TW" sz="1800" dirty="0"/>
                </a:br>
                <a:endParaRPr lang="en-US" altLang="zh-TW" sz="1700" b="1"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699"/>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52</a:t>
            </a:fld>
            <a:endParaRPr lang="zh-TW" altLang="en-US"/>
          </a:p>
        </p:txBody>
      </p:sp>
      <p:sp>
        <p:nvSpPr>
          <p:cNvPr id="6" name="矩形 5"/>
          <p:cNvSpPr/>
          <p:nvPr/>
        </p:nvSpPr>
        <p:spPr>
          <a:xfrm>
            <a:off x="860515" y="3287506"/>
            <a:ext cx="10351968" cy="25213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pic>
        <p:nvPicPr>
          <p:cNvPr id="4" name="圖片 3"/>
          <p:cNvPicPr>
            <a:picLocks noChangeAspect="1"/>
          </p:cNvPicPr>
          <p:nvPr/>
        </p:nvPicPr>
        <p:blipFill>
          <a:blip r:embed="rId5"/>
          <a:stretch>
            <a:fillRect/>
          </a:stretch>
        </p:blipFill>
        <p:spPr>
          <a:xfrm>
            <a:off x="3716433" y="2053389"/>
            <a:ext cx="1369917" cy="841756"/>
          </a:xfrm>
          <a:prstGeom prst="rect">
            <a:avLst/>
          </a:prstGeom>
        </p:spPr>
      </p:pic>
      <p:sp>
        <p:nvSpPr>
          <p:cNvPr id="7" name="矩形 6"/>
          <p:cNvSpPr/>
          <p:nvPr/>
        </p:nvSpPr>
        <p:spPr>
          <a:xfrm>
            <a:off x="3716434" y="2053389"/>
            <a:ext cx="1436592" cy="89489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8" name="矩形 7"/>
          <p:cNvSpPr/>
          <p:nvPr/>
        </p:nvSpPr>
        <p:spPr>
          <a:xfrm>
            <a:off x="3765985" y="2128561"/>
            <a:ext cx="1320365" cy="76070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28236293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p:cNvSpPr>
                <a:spLocks noGrp="1"/>
              </p:cNvSpPr>
              <p:nvPr>
                <p:ph type="title"/>
              </p:nvPr>
            </p:nvSpPr>
            <p:spPr/>
            <p:txBody>
              <a:bodyPr>
                <a:normAutofit/>
              </a:bodyPr>
              <a:lstStyle/>
              <a:p>
                <a:r>
                  <a:rPr lang="en-US" altLang="zh-TW" sz="3200" dirty="0"/>
                  <a:t>Case 3: </a:t>
                </a:r>
                <a14:m>
                  <m:oMath xmlns:m="http://schemas.openxmlformats.org/officeDocument/2006/math">
                    <m:sSub>
                      <m:sSubPr>
                        <m:ctrlPr>
                          <a:rPr lang="en-US" altLang="zh-TW" sz="3200" i="1" dirty="0">
                            <a:latin typeface="Cambria Math" panose="02040503050406030204" pitchFamily="18" charset="0"/>
                          </a:rPr>
                        </m:ctrlPr>
                      </m:sSubPr>
                      <m:e>
                        <m:r>
                          <a:rPr lang="zh-TW" altLang="en-US" sz="3200" i="1" dirty="0">
                            <a:latin typeface="Cambria Math" panose="02040503050406030204" pitchFamily="18" charset="0"/>
                          </a:rPr>
                          <m:t>𝒜</m:t>
                        </m:r>
                      </m:e>
                      <m:sub>
                        <m:r>
                          <a:rPr lang="en-US" altLang="zh-TW" sz="3200" i="1" dirty="0">
                            <a:latin typeface="Cambria Math" panose="02040503050406030204" pitchFamily="18" charset="0"/>
                          </a:rPr>
                          <m:t>3</m:t>
                        </m:r>
                      </m:sub>
                    </m:sSub>
                  </m:oMath>
                </a14:m>
                <a:r>
                  <a:rPr lang="zh-TW" altLang="en-US" sz="3200" dirty="0"/>
                  <a:t> </a:t>
                </a:r>
                <a:r>
                  <a:rPr lang="en-US" altLang="zh-TW" sz="3200" dirty="0"/>
                  <a:t>-  </a:t>
                </a:r>
                <a:r>
                  <a:rPr lang="en-US" altLang="zh-TW" sz="3200" dirty="0">
                    <a:latin typeface="Times New Roman" panose="02020603050405020304" pitchFamily="18" charset="0"/>
                    <a:cs typeface="Times New Roman" panose="02020603050405020304" pitchFamily="18" charset="0"/>
                  </a:rPr>
                  <a:t>CCA</a:t>
                </a:r>
                <a:r>
                  <a:rPr lang="en-US" altLang="zh-TW" sz="3200" dirty="0"/>
                  <a:t> Security of </a:t>
                </a:r>
                <a:r>
                  <a:rPr lang="en-US" altLang="zh-TW" sz="3200" dirty="0">
                    <a:latin typeface="Times New Roman" panose="02020603050405020304" pitchFamily="18" charset="0"/>
                    <a:cs typeface="Times New Roman" panose="02020603050405020304" pitchFamily="18" charset="0"/>
                  </a:rPr>
                  <a:t>PKE</a:t>
                </a:r>
                <a:endParaRPr lang="zh-TW" altLang="en-US" sz="1800" dirty="0">
                  <a:latin typeface="Times New Roman" panose="02020603050405020304" pitchFamily="18" charset="0"/>
                  <a:cs typeface="Times New Roman" panose="02020603050405020304" pitchFamily="18" charset="0"/>
                </a:endParaRPr>
              </a:p>
            </p:txBody>
          </p:sp>
        </mc:Choice>
        <mc:Fallback xmlns="">
          <p:sp>
            <p:nvSpPr>
              <p:cNvPr id="2" name="標題 1"/>
              <p:cNvSpPr>
                <a:spLocks noGrp="1" noRot="1" noChangeAspect="1" noMove="1" noResize="1" noEditPoints="1" noAdjustHandles="1" noChangeArrowheads="1" noChangeShapeType="1" noTextEdit="1"/>
              </p:cNvSpPr>
              <p:nvPr>
                <p:ph type="title"/>
              </p:nvPr>
            </p:nvSpPr>
            <p:spPr>
              <a:blipFill>
                <a:blip r:embed="rId3"/>
                <a:stretch>
                  <a:fillRect l="-1515" b="-1428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內容版面配置區 2"/>
              <p:cNvSpPr txBox="1">
                <a:spLocks/>
              </p:cNvSpPr>
              <p:nvPr/>
            </p:nvSpPr>
            <p:spPr>
              <a:xfrm>
                <a:off x="1002029" y="2000250"/>
                <a:ext cx="10896601" cy="4067174"/>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14:m>
                  <m:oMath xmlns:m="http://schemas.openxmlformats.org/officeDocument/2006/math">
                    <m:sSub>
                      <m:sSubPr>
                        <m:ctrlPr>
                          <a:rPr lang="en-US" altLang="zh-TW" sz="2600" i="1" dirty="0" smtClean="0">
                            <a:latin typeface="Cambria Math" panose="02040503050406030204" pitchFamily="18" charset="0"/>
                          </a:rPr>
                        </m:ctrlPr>
                      </m:sSubPr>
                      <m:e>
                        <m:r>
                          <a:rPr lang="zh-TW" altLang="en-US" sz="2600" i="1" dirty="0">
                            <a:latin typeface="Cambria Math" panose="02040503050406030204" pitchFamily="18" charset="0"/>
                          </a:rPr>
                          <m:t>𝒜</m:t>
                        </m:r>
                      </m:e>
                      <m:sub>
                        <m:r>
                          <a:rPr lang="en-US" altLang="zh-TW" sz="2600" b="0" i="1" dirty="0" smtClean="0">
                            <a:latin typeface="Cambria Math" panose="02040503050406030204" pitchFamily="18" charset="0"/>
                          </a:rPr>
                          <m:t>3</m:t>
                        </m:r>
                      </m:sub>
                    </m:sSub>
                  </m:oMath>
                </a14:m>
                <a:r>
                  <a:rPr lang="en-US" altLang="zh-TW" sz="2600" dirty="0"/>
                  <a:t>’s view: </a:t>
                </a:r>
              </a:p>
              <a:p>
                <a:pPr marL="0" indent="0">
                  <a:lnSpc>
                    <a:spcPct val="150000"/>
                  </a:lnSpc>
                  <a:buNone/>
                </a:pPr>
                <a:r>
                  <a:rPr lang="en-US" altLang="zh-TW" sz="1800" dirty="0"/>
                  <a:t>	</a:t>
                </a:r>
                <a:endParaRPr lang="en-US" altLang="zh-TW" sz="1800" dirty="0" smtClean="0"/>
              </a:p>
              <a:p>
                <a:pPr marL="0" indent="0">
                  <a:lnSpc>
                    <a:spcPct val="150000"/>
                  </a:lnSpc>
                  <a:buNone/>
                </a:pPr>
                <a:endParaRPr lang="en-US" altLang="zh-TW" sz="1800" b="1" dirty="0" smtClean="0">
                  <a:latin typeface="Times New Roman" panose="02020603050405020304" pitchFamily="18" charset="0"/>
                  <a:cs typeface="Times New Roman" panose="02020603050405020304" pitchFamily="18" charset="0"/>
                </a:endParaRPr>
              </a:p>
              <a:p>
                <a:pPr marL="0" indent="0">
                  <a:lnSpc>
                    <a:spcPct val="150000"/>
                  </a:lnSpc>
                  <a:buNone/>
                </a:pPr>
                <a:r>
                  <a:rPr lang="en-US" altLang="zh-TW" sz="2300" b="1" dirty="0" smtClean="0">
                    <a:latin typeface="Times New Roman" panose="02020603050405020304" pitchFamily="18" charset="0"/>
                    <a:cs typeface="Times New Roman" panose="02020603050405020304" pitchFamily="18" charset="0"/>
                  </a:rPr>
                  <a:t>Definition 3</a:t>
                </a:r>
                <a:r>
                  <a:rPr lang="en-US" altLang="zh-TW" sz="2300" dirty="0" smtClean="0">
                    <a:latin typeface="Times New Roman" panose="02020603050405020304" pitchFamily="18" charset="0"/>
                    <a:cs typeface="Times New Roman" panose="02020603050405020304" pitchFamily="18" charset="0"/>
                  </a:rPr>
                  <a:t>(CCA-security of PKE)</a:t>
                </a:r>
                <a:r>
                  <a:rPr lang="en-US" altLang="zh-TW" sz="2300" dirty="0" smtClean="0"/>
                  <a:t>:</a:t>
                </a:r>
              </a:p>
              <a:p>
                <a:pPr marL="0" indent="0">
                  <a:lnSpc>
                    <a:spcPct val="150000"/>
                  </a:lnSpc>
                  <a:buNone/>
                </a:pPr>
                <a:r>
                  <a:rPr lang="en-US" altLang="zh-TW" sz="1900" dirty="0" smtClean="0"/>
                  <a:t>	</a:t>
                </a:r>
                <a:r>
                  <a:rPr lang="en-US" altLang="zh-TW" sz="2100" dirty="0" smtClean="0"/>
                  <a:t>The </a:t>
                </a:r>
                <a:r>
                  <a:rPr lang="en-US" altLang="zh-TW" sz="2100" dirty="0"/>
                  <a:t>public key encryption scheme </a:t>
                </a:r>
                <a:r>
                  <a:rPr lang="en-US" altLang="zh-TW" sz="2100" dirty="0">
                    <a:latin typeface="Times New Roman" panose="02020603050405020304" pitchFamily="18" charset="0"/>
                    <a:cs typeface="Times New Roman" panose="02020603050405020304" pitchFamily="18" charset="0"/>
                  </a:rPr>
                  <a:t>PKE </a:t>
                </a:r>
                <a:r>
                  <a:rPr lang="en-US" altLang="zh-TW" sz="2100" dirty="0"/>
                  <a:t>is secure under chosen </a:t>
                </a:r>
                <a:r>
                  <a:rPr lang="en-US" altLang="zh-TW" sz="2100" dirty="0" err="1"/>
                  <a:t>ciphertext</a:t>
                </a:r>
                <a:r>
                  <a:rPr lang="en-US" altLang="zh-TW" sz="2100" dirty="0"/>
                  <a:t> attack (</a:t>
                </a:r>
                <a:r>
                  <a:rPr lang="en-US" altLang="zh-TW" sz="2100" dirty="0">
                    <a:latin typeface="Times New Roman" panose="02020603050405020304" pitchFamily="18" charset="0"/>
                    <a:cs typeface="Times New Roman" panose="02020603050405020304" pitchFamily="18" charset="0"/>
                  </a:rPr>
                  <a:t>CCA</a:t>
                </a:r>
                <a:r>
                  <a:rPr lang="en-US" altLang="zh-TW" sz="2100" dirty="0"/>
                  <a:t>), that is, for all probabilistic </a:t>
                </a:r>
                <a:r>
                  <a:rPr lang="en-US" altLang="zh-TW" sz="2100" dirty="0" smtClean="0"/>
                  <a:t>	polynomial-time </a:t>
                </a:r>
                <a:r>
                  <a:rPr lang="en-US" altLang="zh-TW" sz="2100" dirty="0"/>
                  <a:t>adversaries </a:t>
                </a:r>
                <a:r>
                  <a:rPr lang="zh-TW" altLang="en-US" sz="2100" dirty="0"/>
                  <a:t>𝒜</a:t>
                </a:r>
                <a:r>
                  <a:rPr lang="en-US" altLang="zh-TW" sz="2100" dirty="0"/>
                  <a:t>, their probability of distinguishing </a:t>
                </a:r>
                <a14:m>
                  <m:oMath xmlns:m="http://schemas.openxmlformats.org/officeDocument/2006/math">
                    <m:r>
                      <a:rPr lang="en-US" altLang="zh-TW" sz="2100" i="1">
                        <a:latin typeface="Cambria Math" panose="02040503050406030204" pitchFamily="18" charset="0"/>
                        <a:cs typeface="Times New Roman" panose="02020603050405020304" pitchFamily="18" charset="0"/>
                      </a:rPr>
                      <m:t>𝐸𝑛𝑐</m:t>
                    </m:r>
                    <m:r>
                      <a:rPr lang="en-US" altLang="zh-TW" sz="2100" i="1">
                        <a:latin typeface="Cambria Math" panose="02040503050406030204" pitchFamily="18" charset="0"/>
                        <a:cs typeface="Times New Roman" panose="02020603050405020304" pitchFamily="18" charset="0"/>
                      </a:rPr>
                      <m:t>(</m:t>
                    </m:r>
                    <m:r>
                      <a:rPr lang="en-US" altLang="zh-TW" sz="2100" i="1">
                        <a:latin typeface="Cambria Math" panose="02040503050406030204" pitchFamily="18" charset="0"/>
                        <a:cs typeface="Times New Roman" panose="02020603050405020304" pitchFamily="18" charset="0"/>
                      </a:rPr>
                      <m:t>𝑝𝑘</m:t>
                    </m:r>
                    <m:r>
                      <a:rPr lang="en-US" altLang="zh-TW" sz="2100" i="1">
                        <a:latin typeface="Cambria Math" panose="02040503050406030204" pitchFamily="18" charset="0"/>
                        <a:cs typeface="Times New Roman" panose="02020603050405020304" pitchFamily="18" charset="0"/>
                      </a:rPr>
                      <m:t>,</m:t>
                    </m:r>
                    <m:sSub>
                      <m:sSubPr>
                        <m:ctrlPr>
                          <a:rPr lang="en-US" altLang="zh-TW" sz="2100" i="1">
                            <a:latin typeface="Cambria Math" panose="02040503050406030204" pitchFamily="18" charset="0"/>
                            <a:cs typeface="Times New Roman" panose="02020603050405020304" pitchFamily="18" charset="0"/>
                          </a:rPr>
                        </m:ctrlPr>
                      </m:sSubPr>
                      <m:e>
                        <m:r>
                          <a:rPr lang="en-US" altLang="zh-TW" sz="2100" i="1">
                            <a:latin typeface="Cambria Math" panose="02040503050406030204" pitchFamily="18" charset="0"/>
                            <a:cs typeface="Times New Roman" panose="02020603050405020304" pitchFamily="18" charset="0"/>
                          </a:rPr>
                          <m:t>𝑚</m:t>
                        </m:r>
                      </m:e>
                      <m:sub>
                        <m:r>
                          <a:rPr lang="en-US" altLang="zh-TW" sz="2100" i="1">
                            <a:latin typeface="Cambria Math" panose="02040503050406030204" pitchFamily="18" charset="0"/>
                            <a:cs typeface="Times New Roman" panose="02020603050405020304" pitchFamily="18" charset="0"/>
                          </a:rPr>
                          <m:t>0</m:t>
                        </m:r>
                      </m:sub>
                    </m:sSub>
                    <m:r>
                      <a:rPr lang="en-US" altLang="zh-TW" sz="2100" i="1">
                        <a:latin typeface="Cambria Math" panose="02040503050406030204" pitchFamily="18" charset="0"/>
                        <a:cs typeface="Times New Roman" panose="02020603050405020304" pitchFamily="18" charset="0"/>
                      </a:rPr>
                      <m:t>)</m:t>
                    </m:r>
                  </m:oMath>
                </a14:m>
                <a:r>
                  <a:rPr lang="en-US" altLang="zh-TW" sz="2100" dirty="0"/>
                  <a:t> and </a:t>
                </a:r>
                <a14:m>
                  <m:oMath xmlns:m="http://schemas.openxmlformats.org/officeDocument/2006/math">
                    <m:r>
                      <a:rPr lang="en-US" altLang="zh-TW" sz="2100" i="1">
                        <a:latin typeface="Cambria Math" panose="02040503050406030204" pitchFamily="18" charset="0"/>
                        <a:cs typeface="Times New Roman" panose="02020603050405020304" pitchFamily="18" charset="0"/>
                      </a:rPr>
                      <m:t>𝐸𝑛𝑐</m:t>
                    </m:r>
                    <m:r>
                      <a:rPr lang="en-US" altLang="zh-TW" sz="2100" i="1">
                        <a:latin typeface="Cambria Math" panose="02040503050406030204" pitchFamily="18" charset="0"/>
                        <a:cs typeface="Times New Roman" panose="02020603050405020304" pitchFamily="18" charset="0"/>
                      </a:rPr>
                      <m:t>(</m:t>
                    </m:r>
                    <m:r>
                      <a:rPr lang="en-US" altLang="zh-TW" sz="2100" i="1">
                        <a:latin typeface="Cambria Math" panose="02040503050406030204" pitchFamily="18" charset="0"/>
                        <a:cs typeface="Times New Roman" panose="02020603050405020304" pitchFamily="18" charset="0"/>
                      </a:rPr>
                      <m:t>𝑝𝑘</m:t>
                    </m:r>
                    <m:r>
                      <a:rPr lang="en-US" altLang="zh-TW" sz="2100" i="1">
                        <a:latin typeface="Cambria Math" panose="02040503050406030204" pitchFamily="18" charset="0"/>
                        <a:cs typeface="Times New Roman" panose="02020603050405020304" pitchFamily="18" charset="0"/>
                      </a:rPr>
                      <m:t>,</m:t>
                    </m:r>
                    <m:sSub>
                      <m:sSubPr>
                        <m:ctrlPr>
                          <a:rPr lang="en-US" altLang="zh-TW" sz="2100" i="1">
                            <a:latin typeface="Cambria Math" panose="02040503050406030204" pitchFamily="18" charset="0"/>
                            <a:cs typeface="Times New Roman" panose="02020603050405020304" pitchFamily="18" charset="0"/>
                          </a:rPr>
                        </m:ctrlPr>
                      </m:sSubPr>
                      <m:e>
                        <m:r>
                          <a:rPr lang="en-US" altLang="zh-TW" sz="2100" i="1">
                            <a:latin typeface="Cambria Math" panose="02040503050406030204" pitchFamily="18" charset="0"/>
                            <a:cs typeface="Times New Roman" panose="02020603050405020304" pitchFamily="18" charset="0"/>
                          </a:rPr>
                          <m:t>𝑚</m:t>
                        </m:r>
                      </m:e>
                      <m:sub>
                        <m:r>
                          <a:rPr lang="en-US" altLang="zh-TW" sz="2100" i="1">
                            <a:latin typeface="Cambria Math" panose="02040503050406030204" pitchFamily="18" charset="0"/>
                            <a:cs typeface="Times New Roman" panose="02020603050405020304" pitchFamily="18" charset="0"/>
                          </a:rPr>
                          <m:t>1</m:t>
                        </m:r>
                      </m:sub>
                    </m:sSub>
                    <m:r>
                      <a:rPr lang="en-US" altLang="zh-TW" sz="2100" i="1">
                        <a:latin typeface="Cambria Math" panose="02040503050406030204" pitchFamily="18" charset="0"/>
                        <a:cs typeface="Times New Roman" panose="02020603050405020304" pitchFamily="18" charset="0"/>
                      </a:rPr>
                      <m:t>)</m:t>
                    </m:r>
                  </m:oMath>
                </a14:m>
                <a:r>
                  <a:rPr lang="en-US" altLang="zh-TW" sz="2100" dirty="0"/>
                  <a:t>is negligible. </a:t>
                </a:r>
                <a:endParaRPr lang="en-US" altLang="zh-TW" sz="2100" dirty="0" smtClean="0"/>
              </a:p>
              <a:p>
                <a:pPr marL="0" indent="0">
                  <a:lnSpc>
                    <a:spcPct val="270000"/>
                  </a:lnSpc>
                  <a:buNone/>
                </a:pPr>
                <a:r>
                  <a:rPr lang="en-US" altLang="zh-TW" sz="2100" dirty="0" smtClean="0"/>
                  <a:t>	That </a:t>
                </a:r>
                <a:r>
                  <a:rPr lang="en-US" altLang="zh-TW" sz="2100" dirty="0"/>
                  <a:t>is</a:t>
                </a:r>
                <a:r>
                  <a:rPr lang="en-US" altLang="zh-TW" sz="2100" dirty="0" smtClean="0"/>
                  <a:t>:</a:t>
                </a:r>
              </a:p>
              <a:p>
                <a:pPr marL="0" indent="0">
                  <a:lnSpc>
                    <a:spcPct val="150000"/>
                  </a:lnSpc>
                  <a:buNone/>
                </a:pPr>
                <a:r>
                  <a:rPr lang="en-US" altLang="zh-TW" sz="1800" dirty="0"/>
                  <a:t/>
                </a:r>
                <a:br>
                  <a:rPr lang="en-US" altLang="zh-TW" sz="1800" dirty="0"/>
                </a:br>
                <a:endParaRPr lang="en-US" altLang="zh-TW" sz="1700" b="1" dirty="0"/>
              </a:p>
            </p:txBody>
          </p:sp>
        </mc:Choice>
        <mc:Fallback xmlns="">
          <p:sp>
            <p:nvSpPr>
              <p:cNvPr id="5" name="內容版面配置區 2"/>
              <p:cNvSpPr txBox="1">
                <a:spLocks noRot="1" noChangeAspect="1" noMove="1" noResize="1" noEditPoints="1" noAdjustHandles="1" noChangeArrowheads="1" noChangeShapeType="1" noTextEdit="1"/>
              </p:cNvSpPr>
              <p:nvPr/>
            </p:nvSpPr>
            <p:spPr>
              <a:xfrm>
                <a:off x="1002029" y="2000250"/>
                <a:ext cx="10896601" cy="4067174"/>
              </a:xfrm>
              <a:prstGeom prst="rect">
                <a:avLst/>
              </a:prstGeom>
              <a:blipFill>
                <a:blip r:embed="rId4"/>
                <a:stretch>
                  <a:fillRect l="-1342" t="-2699"/>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2"/>
          </p:nvPr>
        </p:nvSpPr>
        <p:spPr/>
        <p:txBody>
          <a:bodyPr/>
          <a:lstStyle/>
          <a:p>
            <a:fld id="{DF13A71A-F478-4641-9BF7-C1F9A2D04116}" type="slidenum">
              <a:rPr lang="zh-TW" altLang="en-US" smtClean="0"/>
              <a:t>53</a:t>
            </a:fld>
            <a:endParaRPr lang="zh-TW" altLang="en-US"/>
          </a:p>
        </p:txBody>
      </p:sp>
      <p:pic>
        <p:nvPicPr>
          <p:cNvPr id="6" name="圖片 5"/>
          <p:cNvPicPr>
            <a:picLocks noChangeAspect="1"/>
          </p:cNvPicPr>
          <p:nvPr/>
        </p:nvPicPr>
        <p:blipFill>
          <a:blip r:embed="rId5"/>
          <a:stretch>
            <a:fillRect/>
          </a:stretch>
        </p:blipFill>
        <p:spPr>
          <a:xfrm>
            <a:off x="3754308" y="2138294"/>
            <a:ext cx="5551617" cy="850918"/>
          </a:xfrm>
          <a:prstGeom prst="rect">
            <a:avLst/>
          </a:prstGeom>
        </p:spPr>
      </p:pic>
      <p:pic>
        <p:nvPicPr>
          <p:cNvPr id="8" name="圖片 7"/>
          <p:cNvPicPr>
            <a:picLocks noChangeAspect="1"/>
          </p:cNvPicPr>
          <p:nvPr/>
        </p:nvPicPr>
        <p:blipFill>
          <a:blip r:embed="rId6"/>
          <a:stretch>
            <a:fillRect/>
          </a:stretch>
        </p:blipFill>
        <p:spPr>
          <a:xfrm>
            <a:off x="4600333" y="5612727"/>
            <a:ext cx="3467584" cy="381053"/>
          </a:xfrm>
          <a:prstGeom prst="rect">
            <a:avLst/>
          </a:prstGeom>
        </p:spPr>
      </p:pic>
      <p:sp>
        <p:nvSpPr>
          <p:cNvPr id="9" name="矩形 8"/>
          <p:cNvSpPr/>
          <p:nvPr/>
        </p:nvSpPr>
        <p:spPr>
          <a:xfrm>
            <a:off x="3545967" y="1962150"/>
            <a:ext cx="5912362" cy="128967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0" name="矩形 9"/>
          <p:cNvSpPr/>
          <p:nvPr/>
        </p:nvSpPr>
        <p:spPr>
          <a:xfrm>
            <a:off x="3657600" y="2069073"/>
            <a:ext cx="5686425" cy="1032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
        <p:nvSpPr>
          <p:cNvPr id="11" name="矩形 10"/>
          <p:cNvSpPr/>
          <p:nvPr/>
        </p:nvSpPr>
        <p:spPr>
          <a:xfrm>
            <a:off x="944682" y="3320644"/>
            <a:ext cx="10953948" cy="29053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noFill/>
            </a:endParaRPr>
          </a:p>
        </p:txBody>
      </p:sp>
    </p:spTree>
    <p:extLst>
      <p:ext uri="{BB962C8B-B14F-4D97-AF65-F5344CB8AC3E}">
        <p14:creationId xmlns:p14="http://schemas.microsoft.com/office/powerpoint/2010/main" val="42726329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54083" y="252313"/>
            <a:ext cx="10058400" cy="1450757"/>
          </a:xfrm>
        </p:spPr>
        <p:txBody>
          <a:bodyPr>
            <a:normAutofit/>
          </a:bodyPr>
          <a:lstStyle/>
          <a:p>
            <a:r>
              <a:rPr lang="en-US" altLang="zh-TW" dirty="0"/>
              <a:t>Security Goals Achievement Analysis</a:t>
            </a:r>
            <a:endParaRPr lang="zh-TW" altLang="en-US" dirty="0"/>
          </a:p>
        </p:txBody>
      </p:sp>
      <p:sp>
        <p:nvSpPr>
          <p:cNvPr id="5" name="內容版面配置區 2"/>
          <p:cNvSpPr txBox="1">
            <a:spLocks/>
          </p:cNvSpPr>
          <p:nvPr/>
        </p:nvSpPr>
        <p:spPr>
          <a:xfrm>
            <a:off x="1228725" y="2163665"/>
            <a:ext cx="10058400" cy="464029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US" altLang="zh-TW" sz="1800" b="1" dirty="0" smtClean="0"/>
              <a:t>Data </a:t>
            </a:r>
            <a:r>
              <a:rPr lang="en-US" altLang="zh-TW" sz="1800" b="1" dirty="0"/>
              <a:t>Confidentiality</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smtClean="0">
                <a:latin typeface="Times New Roman" panose="02020603050405020304" pitchFamily="18" charset="0"/>
                <a:cs typeface="Times New Roman" panose="02020603050405020304" pitchFamily="18" charset="0"/>
              </a:rPr>
              <a:t>Case 1</a:t>
            </a:r>
            <a:r>
              <a:rPr lang="en-US" altLang="zh-TW" sz="1400" b="1" dirty="0" smtClean="0"/>
              <a:t> </a:t>
            </a:r>
            <a:r>
              <a:rPr lang="en-US" altLang="zh-TW" sz="1400" dirty="0" smtClean="0"/>
              <a:t>to </a:t>
            </a:r>
            <a:r>
              <a:rPr lang="en-US" altLang="zh-TW" sz="1400" b="1" dirty="0" smtClean="0">
                <a:latin typeface="Times New Roman" panose="02020603050405020304" pitchFamily="18" charset="0"/>
                <a:cs typeface="Times New Roman" panose="02020603050405020304" pitchFamily="18" charset="0"/>
              </a:rPr>
              <a:t>Case3</a:t>
            </a:r>
            <a:r>
              <a:rPr lang="en-US" altLang="zh-TW" sz="1400" dirty="0" smtClean="0">
                <a:latin typeface="Times New Roman" panose="02020603050405020304" pitchFamily="18" charset="0"/>
                <a:cs typeface="Times New Roman" panose="02020603050405020304" pitchFamily="18" charset="0"/>
              </a:rPr>
              <a:t> </a:t>
            </a:r>
            <a:r>
              <a:rPr lang="en-US" altLang="zh-TW" sz="1400" dirty="0" smtClean="0"/>
              <a:t>we proved above.</a:t>
            </a:r>
          </a:p>
          <a:p>
            <a:pPr>
              <a:lnSpc>
                <a:spcPct val="100000"/>
              </a:lnSpc>
              <a:buFont typeface="Arial" panose="020B0604020202020204" pitchFamily="34" charset="0"/>
              <a:buChar char="•"/>
            </a:pPr>
            <a:r>
              <a:rPr lang="en-US" altLang="zh-TW" sz="1800" b="1" dirty="0" smtClean="0"/>
              <a:t>Permissions Integrity</a:t>
            </a:r>
            <a:r>
              <a:rPr lang="en-US" altLang="zh-TW" sz="1600" dirty="0" smtClean="0"/>
              <a:t>:</a:t>
            </a:r>
          </a:p>
          <a:p>
            <a:pPr marL="0" indent="0">
              <a:lnSpc>
                <a:spcPct val="100000"/>
              </a:lnSpc>
              <a:buNone/>
            </a:pPr>
            <a:r>
              <a:rPr lang="en-US" altLang="zh-TW" sz="1200" dirty="0" smtClean="0"/>
              <a:t>				</a:t>
            </a:r>
            <a:r>
              <a:rPr lang="en-US" altLang="zh-TW" sz="1400" dirty="0" smtClean="0"/>
              <a:t>By </a:t>
            </a:r>
            <a:r>
              <a:rPr lang="en-US" altLang="zh-TW" sz="1400" b="1" dirty="0" smtClean="0">
                <a:latin typeface="Times New Roman" panose="02020603050405020304" pitchFamily="18" charset="0"/>
                <a:cs typeface="Times New Roman" panose="02020603050405020304" pitchFamily="18" charset="0"/>
              </a:rPr>
              <a:t>IPFS</a:t>
            </a:r>
            <a:r>
              <a:rPr lang="en-US" altLang="zh-TW" sz="1400" dirty="0" smtClean="0">
                <a:latin typeface="Times New Roman" panose="02020603050405020304" pitchFamily="18" charset="0"/>
                <a:cs typeface="Times New Roman" panose="02020603050405020304" pitchFamily="18" charset="0"/>
              </a:rPr>
              <a:t> </a:t>
            </a:r>
            <a:r>
              <a:rPr lang="en-US" altLang="zh-TW" sz="1400" dirty="0" smtClean="0"/>
              <a:t>and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a:p>
            <a:pPr>
              <a:lnSpc>
                <a:spcPct val="100000"/>
              </a:lnSpc>
              <a:buFont typeface="Arial" panose="020B0604020202020204" pitchFamily="34" charset="0"/>
              <a:buChar char="•"/>
            </a:pPr>
            <a:r>
              <a:rPr lang="en-US" altLang="zh-TW" sz="1800" b="1" dirty="0" err="1" smtClean="0"/>
              <a:t>IoT</a:t>
            </a:r>
            <a:r>
              <a:rPr lang="en-US" altLang="zh-TW" sz="1800" b="1" dirty="0" smtClean="0"/>
              <a:t> </a:t>
            </a:r>
            <a:r>
              <a:rPr lang="en-US" altLang="zh-TW" sz="1800" b="1" dirty="0"/>
              <a:t>Data Integrity</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IPFS</a:t>
            </a:r>
            <a:r>
              <a:rPr lang="en-US" altLang="zh-TW" sz="1400" dirty="0" smtClean="0"/>
              <a:t> </a:t>
            </a:r>
            <a:r>
              <a:rPr lang="en-US" altLang="zh-TW" sz="1400" dirty="0"/>
              <a:t>and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a:p>
            <a:pPr>
              <a:lnSpc>
                <a:spcPct val="100000"/>
              </a:lnSpc>
              <a:buFont typeface="Arial" panose="020B0604020202020204" pitchFamily="34" charset="0"/>
              <a:buChar char="•"/>
            </a:pPr>
            <a:r>
              <a:rPr lang="en-US" altLang="zh-TW" sz="1800" b="1" dirty="0" smtClean="0"/>
              <a:t>Authentication</a:t>
            </a:r>
            <a:r>
              <a:rPr lang="en-US" altLang="zh-TW" sz="1600" dirty="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IPNS</a:t>
            </a:r>
            <a:r>
              <a:rPr lang="en-US" altLang="zh-TW" sz="1400" dirty="0" smtClean="0"/>
              <a:t> </a:t>
            </a:r>
            <a:r>
              <a:rPr lang="en-US" altLang="zh-TW" sz="1400" dirty="0"/>
              <a:t>and </a:t>
            </a:r>
            <a:r>
              <a:rPr lang="en-US" altLang="zh-TW" sz="1400" b="1" dirty="0">
                <a:latin typeface="Times New Roman" panose="02020603050405020304" pitchFamily="18" charset="0"/>
                <a:cs typeface="Times New Roman" panose="02020603050405020304" pitchFamily="18" charset="0"/>
              </a:rPr>
              <a:t>IOTA </a:t>
            </a:r>
            <a:r>
              <a:rPr lang="en-US" altLang="zh-TW" sz="1400" b="1" dirty="0" smtClean="0">
                <a:latin typeface="Times New Roman" panose="02020603050405020304" pitchFamily="18" charset="0"/>
                <a:cs typeface="Times New Roman" panose="02020603050405020304" pitchFamily="18" charset="0"/>
              </a:rPr>
              <a:t>Tangle</a:t>
            </a:r>
            <a:r>
              <a:rPr lang="en-US" altLang="zh-TW" sz="1400" dirty="0" smtClean="0"/>
              <a:t>.</a:t>
            </a:r>
          </a:p>
          <a:p>
            <a:pPr>
              <a:lnSpc>
                <a:spcPct val="100000"/>
              </a:lnSpc>
              <a:buFont typeface="Arial" panose="020B0604020202020204" pitchFamily="34" charset="0"/>
              <a:buChar char="•"/>
            </a:pPr>
            <a:r>
              <a:rPr lang="en-US" altLang="zh-TW" sz="1800" b="1" dirty="0" smtClean="0"/>
              <a:t>Non-Reputation</a:t>
            </a:r>
            <a:r>
              <a:rPr lang="en-US" altLang="zh-TW" sz="1600" dirty="0" smtClean="0"/>
              <a:t>:</a:t>
            </a:r>
          </a:p>
          <a:p>
            <a:pPr marL="0" indent="0">
              <a:lnSpc>
                <a:spcPct val="100000"/>
              </a:lnSpc>
              <a:buNone/>
            </a:pPr>
            <a:r>
              <a:rPr lang="en-US" altLang="zh-TW" sz="1200" dirty="0" smtClean="0"/>
              <a:t>				</a:t>
            </a:r>
            <a:r>
              <a:rPr lang="en-US" altLang="zh-TW" sz="1400" dirty="0" smtClean="0"/>
              <a:t>By </a:t>
            </a:r>
            <a:r>
              <a:rPr lang="en-US" altLang="zh-TW" sz="1400" b="1" dirty="0">
                <a:latin typeface="Times New Roman" panose="02020603050405020304" pitchFamily="18" charset="0"/>
                <a:cs typeface="Times New Roman" panose="02020603050405020304" pitchFamily="18" charset="0"/>
              </a:rPr>
              <a:t>IPFS</a:t>
            </a:r>
            <a:r>
              <a:rPr lang="en-US" altLang="zh-TW" sz="1400" dirty="0" smtClean="0"/>
              <a:t> </a:t>
            </a:r>
            <a:r>
              <a:rPr lang="en-US" altLang="zh-TW" sz="1400" dirty="0"/>
              <a:t>and </a:t>
            </a:r>
            <a:r>
              <a:rPr lang="en-US" altLang="zh-TW" sz="1400" b="1" i="1" dirty="0">
                <a:latin typeface="Times New Roman" panose="02020603050405020304" pitchFamily="18" charset="0"/>
                <a:cs typeface="Times New Roman" panose="02020603050405020304" pitchFamily="18" charset="0"/>
              </a:rPr>
              <a:t>IPNS</a:t>
            </a:r>
            <a:r>
              <a:rPr lang="en-US" altLang="zh-TW" sz="1400" dirty="0" smtClean="0"/>
              <a:t>.</a:t>
            </a:r>
            <a:endParaRPr lang="en-US" altLang="zh-TW" sz="1400"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54</a:t>
            </a:fld>
            <a:endParaRPr lang="zh-TW" altLang="en-US"/>
          </a:p>
        </p:txBody>
      </p:sp>
    </p:spTree>
    <p:extLst>
      <p:ext uri="{BB962C8B-B14F-4D97-AF65-F5344CB8AC3E}">
        <p14:creationId xmlns:p14="http://schemas.microsoft.com/office/powerpoint/2010/main" val="40972809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System Specifications</a:t>
            </a:r>
            <a:endParaRPr lang="zh-TW" altLang="en-US"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55</a:t>
            </a:fld>
            <a:endParaRPr lang="zh-TW" altLang="en-US"/>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1859373629"/>
              </p:ext>
            </p:extLst>
          </p:nvPr>
        </p:nvGraphicFramePr>
        <p:xfrm>
          <a:off x="2175272" y="1846266"/>
          <a:ext cx="7901782" cy="4022718"/>
        </p:xfrm>
        <a:graphic>
          <a:graphicData uri="http://schemas.openxmlformats.org/drawingml/2006/table">
            <a:tbl>
              <a:tblPr>
                <a:tableStyleId>{3C2FFA5D-87B4-456A-9821-1D502468CF0F}</a:tableStyleId>
              </a:tblPr>
              <a:tblGrid>
                <a:gridCol w="3950891">
                  <a:extLst>
                    <a:ext uri="{9D8B030D-6E8A-4147-A177-3AD203B41FA5}">
                      <a16:colId xmlns:a16="http://schemas.microsoft.com/office/drawing/2014/main" val="3331811603"/>
                    </a:ext>
                  </a:extLst>
                </a:gridCol>
                <a:gridCol w="3950891">
                  <a:extLst>
                    <a:ext uri="{9D8B030D-6E8A-4147-A177-3AD203B41FA5}">
                      <a16:colId xmlns:a16="http://schemas.microsoft.com/office/drawing/2014/main" val="3410266734"/>
                    </a:ext>
                  </a:extLst>
                </a:gridCol>
              </a:tblGrid>
              <a:tr h="287337">
                <a:tc>
                  <a:txBody>
                    <a:bodyPr/>
                    <a:lstStyle/>
                    <a:p>
                      <a:r>
                        <a:rPr lang="en-US" sz="1400" dirty="0"/>
                        <a:t>Specification</a:t>
                      </a:r>
                    </a:p>
                  </a:txBody>
                  <a:tcPr marL="71834" marR="71834" marT="35917" marB="35917" anchor="ctr">
                    <a:solidFill>
                      <a:schemeClr val="accent5"/>
                    </a:solidFill>
                  </a:tcPr>
                </a:tc>
                <a:tc>
                  <a:txBody>
                    <a:bodyPr/>
                    <a:lstStyle/>
                    <a:p>
                      <a:r>
                        <a:rPr lang="en-US" sz="1400" dirty="0"/>
                        <a:t>Detail</a:t>
                      </a:r>
                    </a:p>
                  </a:txBody>
                  <a:tcPr marL="71834" marR="71834" marT="35917" marB="35917" anchor="ctr">
                    <a:solidFill>
                      <a:schemeClr val="accent5"/>
                    </a:solidFill>
                  </a:tcPr>
                </a:tc>
                <a:extLst>
                  <a:ext uri="{0D108BD9-81ED-4DB2-BD59-A6C34878D82A}">
                    <a16:rowId xmlns:a16="http://schemas.microsoft.com/office/drawing/2014/main" val="3619555135"/>
                  </a:ext>
                </a:extLst>
              </a:tr>
              <a:tr h="287337">
                <a:tc>
                  <a:txBody>
                    <a:bodyPr/>
                    <a:lstStyle/>
                    <a:p>
                      <a:r>
                        <a:rPr lang="en-US" sz="1400" dirty="0"/>
                        <a:t>CPU</a:t>
                      </a:r>
                    </a:p>
                  </a:txBody>
                  <a:tcPr marL="71834" marR="71834" marT="35917" marB="35917" anchor="ctr">
                    <a:solidFill>
                      <a:schemeClr val="bg1">
                        <a:lumMod val="85000"/>
                      </a:schemeClr>
                    </a:solidFill>
                  </a:tcPr>
                </a:tc>
                <a:tc>
                  <a:txBody>
                    <a:bodyPr/>
                    <a:lstStyle/>
                    <a:p>
                      <a:r>
                        <a:rPr lang="pt-BR" sz="1400" dirty="0"/>
                        <a:t>Intel(R) Xeon(R) Platinum 8272CL @ 2.60GHz</a:t>
                      </a:r>
                    </a:p>
                  </a:txBody>
                  <a:tcPr marL="71834" marR="71834" marT="35917" marB="35917" anchor="ctr">
                    <a:solidFill>
                      <a:schemeClr val="bg1">
                        <a:lumMod val="85000"/>
                      </a:schemeClr>
                    </a:solidFill>
                  </a:tcPr>
                </a:tc>
                <a:extLst>
                  <a:ext uri="{0D108BD9-81ED-4DB2-BD59-A6C34878D82A}">
                    <a16:rowId xmlns:a16="http://schemas.microsoft.com/office/drawing/2014/main" val="2448905683"/>
                  </a:ext>
                </a:extLst>
              </a:tr>
              <a:tr h="287337">
                <a:tc>
                  <a:txBody>
                    <a:bodyPr/>
                    <a:lstStyle/>
                    <a:p>
                      <a:r>
                        <a:rPr lang="en-US" sz="1400" dirty="0"/>
                        <a:t>Number of CPUs</a:t>
                      </a:r>
                    </a:p>
                  </a:txBody>
                  <a:tcPr marL="71834" marR="71834" marT="35917" marB="35917" anchor="ctr">
                    <a:solidFill>
                      <a:schemeClr val="bg1">
                        <a:lumMod val="85000"/>
                      </a:schemeClr>
                    </a:solidFill>
                  </a:tcPr>
                </a:tc>
                <a:tc>
                  <a:txBody>
                    <a:bodyPr/>
                    <a:lstStyle/>
                    <a:p>
                      <a:r>
                        <a:rPr lang="en-US" altLang="zh-TW" sz="1400" dirty="0"/>
                        <a:t>2</a:t>
                      </a:r>
                    </a:p>
                  </a:txBody>
                  <a:tcPr marL="71834" marR="71834" marT="35917" marB="35917" anchor="ctr">
                    <a:solidFill>
                      <a:schemeClr val="bg1">
                        <a:lumMod val="85000"/>
                      </a:schemeClr>
                    </a:solidFill>
                  </a:tcPr>
                </a:tc>
                <a:extLst>
                  <a:ext uri="{0D108BD9-81ED-4DB2-BD59-A6C34878D82A}">
                    <a16:rowId xmlns:a16="http://schemas.microsoft.com/office/drawing/2014/main" val="4148975913"/>
                  </a:ext>
                </a:extLst>
              </a:tr>
              <a:tr h="287337">
                <a:tc>
                  <a:txBody>
                    <a:bodyPr/>
                    <a:lstStyle/>
                    <a:p>
                      <a:r>
                        <a:rPr lang="en-US" sz="1400"/>
                        <a:t>RAM</a:t>
                      </a:r>
                    </a:p>
                  </a:txBody>
                  <a:tcPr marL="71834" marR="71834" marT="35917" marB="35917" anchor="ctr">
                    <a:solidFill>
                      <a:schemeClr val="bg1">
                        <a:lumMod val="85000"/>
                      </a:schemeClr>
                    </a:solidFill>
                  </a:tcPr>
                </a:tc>
                <a:tc>
                  <a:txBody>
                    <a:bodyPr/>
                    <a:lstStyle/>
                    <a:p>
                      <a:r>
                        <a:rPr lang="en-US" sz="1400" dirty="0"/>
                        <a:t>4GB</a:t>
                      </a:r>
                    </a:p>
                  </a:txBody>
                  <a:tcPr marL="71834" marR="71834" marT="35917" marB="35917" anchor="ctr">
                    <a:solidFill>
                      <a:schemeClr val="bg1">
                        <a:lumMod val="85000"/>
                      </a:schemeClr>
                    </a:solidFill>
                  </a:tcPr>
                </a:tc>
                <a:extLst>
                  <a:ext uri="{0D108BD9-81ED-4DB2-BD59-A6C34878D82A}">
                    <a16:rowId xmlns:a16="http://schemas.microsoft.com/office/drawing/2014/main" val="3285338276"/>
                  </a:ext>
                </a:extLst>
              </a:tr>
              <a:tr h="287337">
                <a:tc>
                  <a:txBody>
                    <a:bodyPr/>
                    <a:lstStyle/>
                    <a:p>
                      <a:r>
                        <a:rPr lang="en-US" sz="1400"/>
                        <a:t>Operating System</a:t>
                      </a:r>
                    </a:p>
                  </a:txBody>
                  <a:tcPr marL="71834" marR="71834" marT="35917" marB="35917" anchor="ctr">
                    <a:solidFill>
                      <a:schemeClr val="bg1">
                        <a:lumMod val="85000"/>
                      </a:schemeClr>
                    </a:solidFill>
                  </a:tcPr>
                </a:tc>
                <a:tc>
                  <a:txBody>
                    <a:bodyPr/>
                    <a:lstStyle/>
                    <a:p>
                      <a:r>
                        <a:rPr lang="en-US" sz="1400" dirty="0"/>
                        <a:t>Ubuntu 20.04 LTS</a:t>
                      </a:r>
                    </a:p>
                  </a:txBody>
                  <a:tcPr marL="71834" marR="71834" marT="35917" marB="35917" anchor="ctr">
                    <a:solidFill>
                      <a:schemeClr val="bg1">
                        <a:lumMod val="85000"/>
                      </a:schemeClr>
                    </a:solidFill>
                  </a:tcPr>
                </a:tc>
                <a:extLst>
                  <a:ext uri="{0D108BD9-81ED-4DB2-BD59-A6C34878D82A}">
                    <a16:rowId xmlns:a16="http://schemas.microsoft.com/office/drawing/2014/main" val="3154483238"/>
                  </a:ext>
                </a:extLst>
              </a:tr>
              <a:tr h="287337">
                <a:tc>
                  <a:txBody>
                    <a:bodyPr/>
                    <a:lstStyle/>
                    <a:p>
                      <a:r>
                        <a:rPr lang="en-US" sz="1400"/>
                        <a:t>Libraries</a:t>
                      </a:r>
                    </a:p>
                  </a:txBody>
                  <a:tcPr marL="71834" marR="71834" marT="35917" marB="35917" anchor="ctr">
                    <a:solidFill>
                      <a:schemeClr val="bg1">
                        <a:lumMod val="85000"/>
                      </a:schemeClr>
                    </a:solidFill>
                  </a:tcPr>
                </a:tc>
                <a:tc>
                  <a:txBody>
                    <a:bodyPr/>
                    <a:lstStyle/>
                    <a:p>
                      <a:r>
                        <a:rPr lang="en-US" sz="1400" dirty="0" err="1"/>
                        <a:t>aes</a:t>
                      </a:r>
                      <a:r>
                        <a:rPr lang="en-US" sz="1400" dirty="0"/>
                        <a:t> (0.7.4)</a:t>
                      </a:r>
                    </a:p>
                  </a:txBody>
                  <a:tcPr marL="71834" marR="71834" marT="35917" marB="35917" anchor="ctr">
                    <a:solidFill>
                      <a:schemeClr val="bg1">
                        <a:lumMod val="85000"/>
                      </a:schemeClr>
                    </a:solidFill>
                  </a:tcPr>
                </a:tc>
                <a:extLst>
                  <a:ext uri="{0D108BD9-81ED-4DB2-BD59-A6C34878D82A}">
                    <a16:rowId xmlns:a16="http://schemas.microsoft.com/office/drawing/2014/main" val="2449713034"/>
                  </a:ext>
                </a:extLst>
              </a:tr>
              <a:tr h="287337">
                <a:tc>
                  <a:txBody>
                    <a:bodyPr/>
                    <a:lstStyle/>
                    <a:p>
                      <a:endParaRPr lang="zh-TW" altLang="en-US" sz="1400" dirty="0"/>
                    </a:p>
                  </a:txBody>
                  <a:tcPr marL="71834" marR="71834" marT="35917" marB="35917" anchor="ctr">
                    <a:solidFill>
                      <a:schemeClr val="bg1">
                        <a:lumMod val="85000"/>
                      </a:schemeClr>
                    </a:solidFill>
                  </a:tcPr>
                </a:tc>
                <a:tc>
                  <a:txBody>
                    <a:bodyPr/>
                    <a:lstStyle/>
                    <a:p>
                      <a:r>
                        <a:rPr lang="en-US" sz="1400" dirty="0"/>
                        <a:t>block-modes (0.8.1)</a:t>
                      </a:r>
                    </a:p>
                  </a:txBody>
                  <a:tcPr marL="71834" marR="71834" marT="35917" marB="35917" anchor="ctr">
                    <a:solidFill>
                      <a:schemeClr val="bg1">
                        <a:lumMod val="85000"/>
                      </a:schemeClr>
                    </a:solidFill>
                  </a:tcPr>
                </a:tc>
                <a:extLst>
                  <a:ext uri="{0D108BD9-81ED-4DB2-BD59-A6C34878D82A}">
                    <a16:rowId xmlns:a16="http://schemas.microsoft.com/office/drawing/2014/main" val="1673283557"/>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dirty="0"/>
                        <a:t>block-padding (0.2.1)</a:t>
                      </a:r>
                    </a:p>
                  </a:txBody>
                  <a:tcPr marL="71834" marR="71834" marT="35917" marB="35917" anchor="ctr">
                    <a:solidFill>
                      <a:schemeClr val="bg1">
                        <a:lumMod val="85000"/>
                      </a:schemeClr>
                    </a:solidFill>
                  </a:tcPr>
                </a:tc>
                <a:extLst>
                  <a:ext uri="{0D108BD9-81ED-4DB2-BD59-A6C34878D82A}">
                    <a16:rowId xmlns:a16="http://schemas.microsoft.com/office/drawing/2014/main" val="1202723710"/>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dirty="0" err="1"/>
                        <a:t>recrypt</a:t>
                      </a:r>
                      <a:r>
                        <a:rPr lang="en-US" sz="1400" dirty="0"/>
                        <a:t> (0.13.1)</a:t>
                      </a:r>
                    </a:p>
                  </a:txBody>
                  <a:tcPr marL="71834" marR="71834" marT="35917" marB="35917" anchor="ctr">
                    <a:solidFill>
                      <a:schemeClr val="bg1">
                        <a:lumMod val="85000"/>
                      </a:schemeClr>
                    </a:solidFill>
                  </a:tcPr>
                </a:tc>
                <a:extLst>
                  <a:ext uri="{0D108BD9-81ED-4DB2-BD59-A6C34878D82A}">
                    <a16:rowId xmlns:a16="http://schemas.microsoft.com/office/drawing/2014/main" val="528300911"/>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dirty="0" err="1"/>
                        <a:t>serde</a:t>
                      </a:r>
                      <a:r>
                        <a:rPr lang="en-US" sz="1400" dirty="0"/>
                        <a:t> (1.0.164)</a:t>
                      </a:r>
                    </a:p>
                  </a:txBody>
                  <a:tcPr marL="71834" marR="71834" marT="35917" marB="35917" anchor="ctr">
                    <a:solidFill>
                      <a:schemeClr val="bg1">
                        <a:lumMod val="85000"/>
                      </a:schemeClr>
                    </a:solidFill>
                  </a:tcPr>
                </a:tc>
                <a:extLst>
                  <a:ext uri="{0D108BD9-81ED-4DB2-BD59-A6C34878D82A}">
                    <a16:rowId xmlns:a16="http://schemas.microsoft.com/office/drawing/2014/main" val="1367876655"/>
                  </a:ext>
                </a:extLst>
              </a:tr>
              <a:tr h="287337">
                <a:tc>
                  <a:txBody>
                    <a:bodyPr/>
                    <a:lstStyle/>
                    <a:p>
                      <a:endParaRPr lang="zh-TW" altLang="en-US" sz="1400"/>
                    </a:p>
                  </a:txBody>
                  <a:tcPr marL="71834" marR="71834" marT="35917" marB="35917" anchor="ctr">
                    <a:solidFill>
                      <a:schemeClr val="bg1">
                        <a:lumMod val="85000"/>
                      </a:schemeClr>
                    </a:solidFill>
                  </a:tcPr>
                </a:tc>
                <a:tc>
                  <a:txBody>
                    <a:bodyPr/>
                    <a:lstStyle/>
                    <a:p>
                      <a:r>
                        <a:rPr lang="en-US" sz="1400" dirty="0" err="1"/>
                        <a:t>serde_json</a:t>
                      </a:r>
                      <a:r>
                        <a:rPr lang="en-US" sz="1400" dirty="0"/>
                        <a:t> (1.0.96)</a:t>
                      </a:r>
                    </a:p>
                  </a:txBody>
                  <a:tcPr marL="71834" marR="71834" marT="35917" marB="35917" anchor="ctr">
                    <a:solidFill>
                      <a:schemeClr val="bg1">
                        <a:lumMod val="85000"/>
                      </a:schemeClr>
                    </a:solidFill>
                  </a:tcPr>
                </a:tc>
                <a:extLst>
                  <a:ext uri="{0D108BD9-81ED-4DB2-BD59-A6C34878D82A}">
                    <a16:rowId xmlns:a16="http://schemas.microsoft.com/office/drawing/2014/main" val="2941883152"/>
                  </a:ext>
                </a:extLst>
              </a:tr>
              <a:tr h="287337">
                <a:tc>
                  <a:txBody>
                    <a:bodyPr/>
                    <a:lstStyle/>
                    <a:p>
                      <a:r>
                        <a:rPr lang="en-US" sz="1400"/>
                        <a:t>Rust Version</a:t>
                      </a:r>
                    </a:p>
                  </a:txBody>
                  <a:tcPr marL="71834" marR="71834" marT="35917" marB="35917" anchor="ctr">
                    <a:solidFill>
                      <a:schemeClr val="bg1">
                        <a:lumMod val="85000"/>
                      </a:schemeClr>
                    </a:solidFill>
                  </a:tcPr>
                </a:tc>
                <a:tc>
                  <a:txBody>
                    <a:bodyPr/>
                    <a:lstStyle/>
                    <a:p>
                      <a:r>
                        <a:rPr lang="en-US" sz="1400" dirty="0"/>
                        <a:t>cargo 1.70.0 (ec8a8a0ca 2023-04-25)</a:t>
                      </a:r>
                    </a:p>
                  </a:txBody>
                  <a:tcPr marL="71834" marR="71834" marT="35917" marB="35917" anchor="ctr">
                    <a:solidFill>
                      <a:schemeClr val="bg1">
                        <a:lumMod val="85000"/>
                      </a:schemeClr>
                    </a:solidFill>
                  </a:tcPr>
                </a:tc>
                <a:extLst>
                  <a:ext uri="{0D108BD9-81ED-4DB2-BD59-A6C34878D82A}">
                    <a16:rowId xmlns:a16="http://schemas.microsoft.com/office/drawing/2014/main" val="3874790531"/>
                  </a:ext>
                </a:extLst>
              </a:tr>
              <a:tr h="287337">
                <a:tc>
                  <a:txBody>
                    <a:bodyPr/>
                    <a:lstStyle/>
                    <a:p>
                      <a:r>
                        <a:rPr lang="en-US" sz="1400"/>
                        <a:t>EVM Version</a:t>
                      </a:r>
                    </a:p>
                  </a:txBody>
                  <a:tcPr marL="71834" marR="71834" marT="35917" marB="35917" anchor="ctr">
                    <a:solidFill>
                      <a:schemeClr val="bg1">
                        <a:lumMod val="85000"/>
                      </a:schemeClr>
                    </a:solidFill>
                  </a:tcPr>
                </a:tc>
                <a:tc>
                  <a:txBody>
                    <a:bodyPr/>
                    <a:lstStyle/>
                    <a:p>
                      <a:r>
                        <a:rPr lang="en-US" sz="1400" dirty="0"/>
                        <a:t>London upgrade</a:t>
                      </a:r>
                    </a:p>
                  </a:txBody>
                  <a:tcPr marL="71834" marR="71834" marT="35917" marB="35917" anchor="ctr">
                    <a:solidFill>
                      <a:schemeClr val="bg1">
                        <a:lumMod val="85000"/>
                      </a:schemeClr>
                    </a:solidFill>
                  </a:tcPr>
                </a:tc>
                <a:extLst>
                  <a:ext uri="{0D108BD9-81ED-4DB2-BD59-A6C34878D82A}">
                    <a16:rowId xmlns:a16="http://schemas.microsoft.com/office/drawing/2014/main" val="3071626501"/>
                  </a:ext>
                </a:extLst>
              </a:tr>
              <a:tr h="287337">
                <a:tc>
                  <a:txBody>
                    <a:bodyPr/>
                    <a:lstStyle/>
                    <a:p>
                      <a:r>
                        <a:rPr lang="en-US" sz="1400"/>
                        <a:t>Solidity Version</a:t>
                      </a:r>
                    </a:p>
                  </a:txBody>
                  <a:tcPr marL="71834" marR="71834" marT="35917" marB="35917" anchor="ctr">
                    <a:solidFill>
                      <a:schemeClr val="bg1">
                        <a:lumMod val="85000"/>
                      </a:schemeClr>
                    </a:solidFill>
                  </a:tcPr>
                </a:tc>
                <a:tc>
                  <a:txBody>
                    <a:bodyPr/>
                    <a:lstStyle/>
                    <a:p>
                      <a:r>
                        <a:rPr lang="en-US" altLang="zh-TW" sz="1400" dirty="0"/>
                        <a:t>0.8.0</a:t>
                      </a:r>
                    </a:p>
                  </a:txBody>
                  <a:tcPr marL="71834" marR="71834" marT="35917" marB="35917" anchor="ctr">
                    <a:solidFill>
                      <a:schemeClr val="bg1">
                        <a:lumMod val="85000"/>
                      </a:schemeClr>
                    </a:solidFill>
                  </a:tcPr>
                </a:tc>
                <a:extLst>
                  <a:ext uri="{0D108BD9-81ED-4DB2-BD59-A6C34878D82A}">
                    <a16:rowId xmlns:a16="http://schemas.microsoft.com/office/drawing/2014/main" val="3910274503"/>
                  </a:ext>
                </a:extLst>
              </a:tr>
            </a:tbl>
          </a:graphicData>
        </a:graphic>
      </p:graphicFrame>
    </p:spTree>
    <p:extLst>
      <p:ext uri="{BB962C8B-B14F-4D97-AF65-F5344CB8AC3E}">
        <p14:creationId xmlns:p14="http://schemas.microsoft.com/office/powerpoint/2010/main" val="23658909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PRE Time Cost</a:t>
            </a:r>
            <a:endParaRPr lang="zh-TW" altLang="en-US" dirty="0"/>
          </a:p>
        </p:txBody>
      </p:sp>
      <p:graphicFrame>
        <p:nvGraphicFramePr>
          <p:cNvPr id="12" name="內容版面配置區 11"/>
          <p:cNvGraphicFramePr>
            <a:graphicFrameLocks noGrp="1"/>
          </p:cNvGraphicFramePr>
          <p:nvPr>
            <p:ph idx="1"/>
            <p:extLst>
              <p:ext uri="{D42A27DB-BD31-4B8C-83A1-F6EECF244321}">
                <p14:modId xmlns:p14="http://schemas.microsoft.com/office/powerpoint/2010/main" val="3491506078"/>
              </p:ext>
            </p:extLst>
          </p:nvPr>
        </p:nvGraphicFramePr>
        <p:xfrm>
          <a:off x="1097280" y="2028825"/>
          <a:ext cx="10058400" cy="4023360"/>
        </p:xfrm>
        <a:graphic>
          <a:graphicData uri="http://schemas.openxmlformats.org/drawingml/2006/table">
            <a:tbl>
              <a:tblPr>
                <a:tableStyleId>{3C2FFA5D-87B4-456A-9821-1D502468CF0F}</a:tableStyleId>
              </a:tblPr>
              <a:tblGrid>
                <a:gridCol w="5029200">
                  <a:extLst>
                    <a:ext uri="{9D8B030D-6E8A-4147-A177-3AD203B41FA5}">
                      <a16:colId xmlns:a16="http://schemas.microsoft.com/office/drawing/2014/main" val="481026898"/>
                    </a:ext>
                  </a:extLst>
                </a:gridCol>
                <a:gridCol w="5029200">
                  <a:extLst>
                    <a:ext uri="{9D8B030D-6E8A-4147-A177-3AD203B41FA5}">
                      <a16:colId xmlns:a16="http://schemas.microsoft.com/office/drawing/2014/main" val="3232311720"/>
                    </a:ext>
                  </a:extLst>
                </a:gridCol>
              </a:tblGrid>
              <a:tr h="0">
                <a:tc>
                  <a:txBody>
                    <a:bodyPr/>
                    <a:lstStyle/>
                    <a:p>
                      <a:r>
                        <a:rPr lang="en-US" dirty="0"/>
                        <a:t>Key Operation</a:t>
                      </a:r>
                    </a:p>
                  </a:txBody>
                  <a:tcPr anchor="ctr">
                    <a:solidFill>
                      <a:schemeClr val="accent5"/>
                    </a:solidFill>
                  </a:tcPr>
                </a:tc>
                <a:tc>
                  <a:txBody>
                    <a:bodyPr/>
                    <a:lstStyle/>
                    <a:p>
                      <a:r>
                        <a:rPr lang="en-US" dirty="0"/>
                        <a:t>Time</a:t>
                      </a:r>
                    </a:p>
                  </a:txBody>
                  <a:tcPr anchor="ctr">
                    <a:solidFill>
                      <a:schemeClr val="accent5"/>
                    </a:solidFill>
                  </a:tcPr>
                </a:tc>
                <a:extLst>
                  <a:ext uri="{0D108BD9-81ED-4DB2-BD59-A6C34878D82A}">
                    <a16:rowId xmlns:a16="http://schemas.microsoft.com/office/drawing/2014/main" val="1144815656"/>
                  </a:ext>
                </a:extLst>
              </a:tr>
              <a:tr h="0">
                <a:tc>
                  <a:txBody>
                    <a:bodyPr/>
                    <a:lstStyle/>
                    <a:p>
                      <a:r>
                        <a:rPr lang="en-US" dirty="0" smtClean="0"/>
                        <a:t>AES Encryption</a:t>
                      </a:r>
                      <a:endParaRPr lang="en-US" dirty="0"/>
                    </a:p>
                  </a:txBody>
                  <a:tcPr anchor="ctr">
                    <a:solidFill>
                      <a:schemeClr val="bg1">
                        <a:lumMod val="85000"/>
                      </a:schemeClr>
                    </a:solidFill>
                  </a:tcPr>
                </a:tc>
                <a:tc>
                  <a:txBody>
                    <a:bodyPr/>
                    <a:lstStyle/>
                    <a:p>
                      <a:r>
                        <a:rPr lang="en-US" dirty="0" smtClean="0"/>
                        <a:t>7.421µs</a:t>
                      </a:r>
                      <a:endParaRPr lang="en-US" dirty="0"/>
                    </a:p>
                  </a:txBody>
                  <a:tcPr anchor="ctr">
                    <a:solidFill>
                      <a:schemeClr val="bg1">
                        <a:lumMod val="85000"/>
                      </a:schemeClr>
                    </a:solidFill>
                  </a:tcPr>
                </a:tc>
                <a:extLst>
                  <a:ext uri="{0D108BD9-81ED-4DB2-BD59-A6C34878D82A}">
                    <a16:rowId xmlns:a16="http://schemas.microsoft.com/office/drawing/2014/main" val="3297506363"/>
                  </a:ext>
                </a:extLst>
              </a:tr>
              <a:tr h="0">
                <a:tc>
                  <a:txBody>
                    <a:bodyPr/>
                    <a:lstStyle/>
                    <a:p>
                      <a:r>
                        <a:rPr lang="en-US" altLang="zh-TW" dirty="0" err="1" smtClean="0"/>
                        <a:t>sPRE_</a:t>
                      </a:r>
                      <a:r>
                        <a:rPr lang="en-US" dirty="0" err="1" smtClean="0"/>
                        <a:t>RekeyGen</a:t>
                      </a:r>
                      <a:endParaRPr lang="en-US" dirty="0"/>
                    </a:p>
                  </a:txBody>
                  <a:tcPr anchor="ctr">
                    <a:solidFill>
                      <a:schemeClr val="bg1">
                        <a:lumMod val="85000"/>
                      </a:schemeClr>
                    </a:solidFill>
                  </a:tcPr>
                </a:tc>
                <a:tc>
                  <a:txBody>
                    <a:bodyPr/>
                    <a:lstStyle/>
                    <a:p>
                      <a:r>
                        <a:rPr lang="en-US" dirty="0" smtClean="0"/>
                        <a:t>468.303412ms</a:t>
                      </a:r>
                      <a:endParaRPr lang="en-US" dirty="0"/>
                    </a:p>
                  </a:txBody>
                  <a:tcPr anchor="ctr">
                    <a:solidFill>
                      <a:schemeClr val="bg1">
                        <a:lumMod val="85000"/>
                      </a:schemeClr>
                    </a:solidFill>
                  </a:tcPr>
                </a:tc>
                <a:extLst>
                  <a:ext uri="{0D108BD9-81ED-4DB2-BD59-A6C34878D82A}">
                    <a16:rowId xmlns:a16="http://schemas.microsoft.com/office/drawing/2014/main" val="409535705"/>
                  </a:ext>
                </a:extLst>
              </a:tr>
              <a:tr h="338548">
                <a:tc>
                  <a:txBody>
                    <a:bodyPr/>
                    <a:lstStyle/>
                    <a:p>
                      <a:r>
                        <a:rPr lang="en-US" dirty="0" err="1" smtClean="0"/>
                        <a:t>sPRE_ReEnc</a:t>
                      </a:r>
                      <a:endParaRPr lang="en-US" dirty="0"/>
                    </a:p>
                  </a:txBody>
                  <a:tcPr anchor="ctr">
                    <a:solidFill>
                      <a:schemeClr val="bg1">
                        <a:lumMod val="85000"/>
                      </a:schemeClr>
                    </a:solidFill>
                  </a:tcPr>
                </a:tc>
                <a:tc>
                  <a:txBody>
                    <a:bodyPr/>
                    <a:lstStyle/>
                    <a:p>
                      <a:r>
                        <a:rPr lang="en-US" dirty="0" smtClean="0"/>
                        <a:t>553.130201ms</a:t>
                      </a:r>
                      <a:endParaRPr lang="en-US" dirty="0"/>
                    </a:p>
                  </a:txBody>
                  <a:tcPr anchor="ctr">
                    <a:solidFill>
                      <a:schemeClr val="bg1">
                        <a:lumMod val="85000"/>
                      </a:schemeClr>
                    </a:solidFill>
                  </a:tcPr>
                </a:tc>
                <a:extLst>
                  <a:ext uri="{0D108BD9-81ED-4DB2-BD59-A6C34878D82A}">
                    <a16:rowId xmlns:a16="http://schemas.microsoft.com/office/drawing/2014/main" val="1799941858"/>
                  </a:ext>
                </a:extLst>
              </a:tr>
              <a:tr h="338548">
                <a:tc>
                  <a:txBody>
                    <a:bodyPr/>
                    <a:lstStyle/>
                    <a:p>
                      <a:r>
                        <a:rPr lang="en-US" dirty="0" err="1" smtClean="0"/>
                        <a:t>sPRE_Dec</a:t>
                      </a:r>
                      <a:endParaRPr lang="en-US" dirty="0"/>
                    </a:p>
                  </a:txBody>
                  <a:tcPr anchor="ctr">
                    <a:solidFill>
                      <a:schemeClr val="bg1">
                        <a:lumMod val="85000"/>
                      </a:schemeClr>
                    </a:solidFill>
                  </a:tcPr>
                </a:tc>
                <a:tc>
                  <a:txBody>
                    <a:bodyPr/>
                    <a:lstStyle/>
                    <a:p>
                      <a:r>
                        <a:rPr lang="en-US" dirty="0" smtClean="0"/>
                        <a:t>729.20704ms</a:t>
                      </a:r>
                      <a:endParaRPr lang="en-US" dirty="0"/>
                    </a:p>
                  </a:txBody>
                  <a:tcPr anchor="ctr">
                    <a:solidFill>
                      <a:schemeClr val="bg1">
                        <a:lumMod val="85000"/>
                      </a:schemeClr>
                    </a:solidFill>
                  </a:tcPr>
                </a:tc>
                <a:extLst>
                  <a:ext uri="{0D108BD9-81ED-4DB2-BD59-A6C34878D82A}">
                    <a16:rowId xmlns:a16="http://schemas.microsoft.com/office/drawing/2014/main" val="2459494591"/>
                  </a:ext>
                </a:extLst>
              </a:tr>
              <a:tr h="0">
                <a:tc>
                  <a:txBody>
                    <a:bodyPr/>
                    <a:lstStyle/>
                    <a:p>
                      <a:r>
                        <a:rPr lang="en-US" dirty="0" err="1"/>
                        <a:t>MPRE_RekeyGen</a:t>
                      </a:r>
                      <a:endParaRPr lang="en-US" dirty="0"/>
                    </a:p>
                  </a:txBody>
                  <a:tcPr anchor="ctr">
                    <a:solidFill>
                      <a:schemeClr val="bg1">
                        <a:lumMod val="85000"/>
                      </a:schemeClr>
                    </a:solidFill>
                  </a:tcPr>
                </a:tc>
                <a:tc>
                  <a:txBody>
                    <a:bodyPr/>
                    <a:lstStyle/>
                    <a:p>
                      <a:r>
                        <a:rPr lang="en-US" dirty="0" smtClean="0"/>
                        <a:t>469.964535ms</a:t>
                      </a:r>
                      <a:endParaRPr lang="en-US" dirty="0"/>
                    </a:p>
                  </a:txBody>
                  <a:tcPr anchor="ctr">
                    <a:solidFill>
                      <a:schemeClr val="bg1">
                        <a:lumMod val="85000"/>
                      </a:schemeClr>
                    </a:solidFill>
                  </a:tcPr>
                </a:tc>
                <a:extLst>
                  <a:ext uri="{0D108BD9-81ED-4DB2-BD59-A6C34878D82A}">
                    <a16:rowId xmlns:a16="http://schemas.microsoft.com/office/drawing/2014/main" val="1006439273"/>
                  </a:ext>
                </a:extLst>
              </a:tr>
              <a:tr h="0">
                <a:tc>
                  <a:txBody>
                    <a:bodyPr/>
                    <a:lstStyle/>
                    <a:p>
                      <a:r>
                        <a:rPr lang="en-US" dirty="0"/>
                        <a:t>MPRE_RekeyGen2</a:t>
                      </a:r>
                    </a:p>
                  </a:txBody>
                  <a:tcPr anchor="ctr">
                    <a:solidFill>
                      <a:schemeClr val="bg1">
                        <a:lumMod val="85000"/>
                      </a:schemeClr>
                    </a:solidFill>
                  </a:tcPr>
                </a:tc>
                <a:tc>
                  <a:txBody>
                    <a:bodyPr/>
                    <a:lstStyle/>
                    <a:p>
                      <a:r>
                        <a:rPr lang="en-US" dirty="0" smtClean="0"/>
                        <a:t>461.436739ms</a:t>
                      </a:r>
                      <a:endParaRPr lang="en-US" dirty="0"/>
                    </a:p>
                  </a:txBody>
                  <a:tcPr anchor="ctr">
                    <a:solidFill>
                      <a:schemeClr val="bg1">
                        <a:lumMod val="85000"/>
                      </a:schemeClr>
                    </a:solidFill>
                  </a:tcPr>
                </a:tc>
                <a:extLst>
                  <a:ext uri="{0D108BD9-81ED-4DB2-BD59-A6C34878D82A}">
                    <a16:rowId xmlns:a16="http://schemas.microsoft.com/office/drawing/2014/main" val="678090774"/>
                  </a:ext>
                </a:extLst>
              </a:tr>
              <a:tr h="0">
                <a:tc>
                  <a:txBody>
                    <a:bodyPr/>
                    <a:lstStyle/>
                    <a:p>
                      <a:r>
                        <a:rPr lang="en-US"/>
                        <a:t>MPRE_ReEnc1</a:t>
                      </a:r>
                    </a:p>
                  </a:txBody>
                  <a:tcPr anchor="ctr">
                    <a:solidFill>
                      <a:schemeClr val="bg1">
                        <a:lumMod val="85000"/>
                      </a:schemeClr>
                    </a:solidFill>
                  </a:tcPr>
                </a:tc>
                <a:tc>
                  <a:txBody>
                    <a:bodyPr/>
                    <a:lstStyle/>
                    <a:p>
                      <a:r>
                        <a:rPr lang="en-US" dirty="0" smtClean="0"/>
                        <a:t>566.865375ms</a:t>
                      </a:r>
                      <a:endParaRPr lang="en-US" dirty="0"/>
                    </a:p>
                  </a:txBody>
                  <a:tcPr anchor="ctr">
                    <a:solidFill>
                      <a:schemeClr val="bg1">
                        <a:lumMod val="85000"/>
                      </a:schemeClr>
                    </a:solidFill>
                  </a:tcPr>
                </a:tc>
                <a:extLst>
                  <a:ext uri="{0D108BD9-81ED-4DB2-BD59-A6C34878D82A}">
                    <a16:rowId xmlns:a16="http://schemas.microsoft.com/office/drawing/2014/main" val="2679544049"/>
                  </a:ext>
                </a:extLst>
              </a:tr>
              <a:tr h="0">
                <a:tc>
                  <a:txBody>
                    <a:bodyPr/>
                    <a:lstStyle/>
                    <a:p>
                      <a:r>
                        <a:rPr lang="en-US"/>
                        <a:t>MPRE_ReEnc2</a:t>
                      </a:r>
                    </a:p>
                  </a:txBody>
                  <a:tcPr anchor="ctr">
                    <a:solidFill>
                      <a:schemeClr val="bg1">
                        <a:lumMod val="85000"/>
                      </a:schemeClr>
                    </a:solidFill>
                  </a:tcPr>
                </a:tc>
                <a:tc>
                  <a:txBody>
                    <a:bodyPr/>
                    <a:lstStyle/>
                    <a:p>
                      <a:r>
                        <a:rPr lang="en-US" dirty="0" smtClean="0"/>
                        <a:t>731.609049ms</a:t>
                      </a:r>
                      <a:endParaRPr lang="en-US" dirty="0"/>
                    </a:p>
                  </a:txBody>
                  <a:tcPr anchor="ctr">
                    <a:solidFill>
                      <a:schemeClr val="bg1">
                        <a:lumMod val="85000"/>
                      </a:schemeClr>
                    </a:solidFill>
                  </a:tcPr>
                </a:tc>
                <a:extLst>
                  <a:ext uri="{0D108BD9-81ED-4DB2-BD59-A6C34878D82A}">
                    <a16:rowId xmlns:a16="http://schemas.microsoft.com/office/drawing/2014/main" val="1323465018"/>
                  </a:ext>
                </a:extLst>
              </a:tr>
              <a:tr h="0">
                <a:tc>
                  <a:txBody>
                    <a:bodyPr/>
                    <a:lstStyle/>
                    <a:p>
                      <a:r>
                        <a:rPr lang="en-US"/>
                        <a:t>MPRE_ReDec</a:t>
                      </a:r>
                    </a:p>
                  </a:txBody>
                  <a:tcPr anchor="ctr">
                    <a:solidFill>
                      <a:schemeClr val="bg1">
                        <a:lumMod val="85000"/>
                      </a:schemeClr>
                    </a:solidFill>
                  </a:tcPr>
                </a:tc>
                <a:tc>
                  <a:txBody>
                    <a:bodyPr/>
                    <a:lstStyle/>
                    <a:p>
                      <a:r>
                        <a:rPr lang="en-US" dirty="0" smtClean="0"/>
                        <a:t>1.221444384s</a:t>
                      </a:r>
                      <a:endParaRPr lang="en-US" dirty="0"/>
                    </a:p>
                  </a:txBody>
                  <a:tcPr anchor="ctr">
                    <a:solidFill>
                      <a:schemeClr val="bg1">
                        <a:lumMod val="85000"/>
                      </a:schemeClr>
                    </a:solidFill>
                  </a:tcPr>
                </a:tc>
                <a:extLst>
                  <a:ext uri="{0D108BD9-81ED-4DB2-BD59-A6C34878D82A}">
                    <a16:rowId xmlns:a16="http://schemas.microsoft.com/office/drawing/2014/main" val="1377550566"/>
                  </a:ext>
                </a:extLst>
              </a:tr>
              <a:tr h="0">
                <a:tc>
                  <a:txBody>
                    <a:bodyPr/>
                    <a:lstStyle/>
                    <a:p>
                      <a:r>
                        <a:rPr lang="en-US" smtClean="0"/>
                        <a:t>AES Decryption</a:t>
                      </a:r>
                      <a:endParaRPr lang="en-US" dirty="0"/>
                    </a:p>
                  </a:txBody>
                  <a:tcPr anchor="ctr">
                    <a:solidFill>
                      <a:schemeClr val="bg1">
                        <a:lumMod val="85000"/>
                      </a:schemeClr>
                    </a:solidFill>
                  </a:tcPr>
                </a:tc>
                <a:tc>
                  <a:txBody>
                    <a:bodyPr/>
                    <a:lstStyle/>
                    <a:p>
                      <a:r>
                        <a:rPr lang="en-US" dirty="0" smtClean="0"/>
                        <a:t>9.634µs</a:t>
                      </a:r>
                      <a:endParaRPr lang="en-US" dirty="0"/>
                    </a:p>
                  </a:txBody>
                  <a:tcPr anchor="ctr">
                    <a:solidFill>
                      <a:schemeClr val="bg1">
                        <a:lumMod val="85000"/>
                      </a:schemeClr>
                    </a:solidFill>
                  </a:tcPr>
                </a:tc>
                <a:extLst>
                  <a:ext uri="{0D108BD9-81ED-4DB2-BD59-A6C34878D82A}">
                    <a16:rowId xmlns:a16="http://schemas.microsoft.com/office/drawing/2014/main" val="3834192902"/>
                  </a:ext>
                </a:extLst>
              </a:tr>
            </a:tbl>
          </a:graphicData>
        </a:graphic>
      </p:graphicFrame>
      <p:sp>
        <p:nvSpPr>
          <p:cNvPr id="6" name="AutoShape 7"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utoShape 8" descr="Untitled"/>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8" name="AutoShape 6" descr="Untitled"/>
          <p:cNvSpPr>
            <a:spLocks noChangeAspect="1" noChangeArrowheads="1"/>
          </p:cNvSpPr>
          <p:nvPr/>
        </p:nvSpPr>
        <p:spPr bwMode="auto">
          <a:xfrm>
            <a:off x="63500" y="-425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56</a:t>
            </a:fld>
            <a:endParaRPr lang="zh-TW" altLang="en-US"/>
          </a:p>
        </p:txBody>
      </p:sp>
    </p:spTree>
    <p:extLst>
      <p:ext uri="{BB962C8B-B14F-4D97-AF65-F5344CB8AC3E}">
        <p14:creationId xmlns:p14="http://schemas.microsoft.com/office/powerpoint/2010/main" val="21587724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Smart Contract Gas Cost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86144333"/>
              </p:ext>
            </p:extLst>
          </p:nvPr>
        </p:nvGraphicFramePr>
        <p:xfrm>
          <a:off x="973455" y="2676525"/>
          <a:ext cx="10058400" cy="1828800"/>
        </p:xfrm>
        <a:graphic>
          <a:graphicData uri="http://schemas.openxmlformats.org/drawingml/2006/table">
            <a:tbl>
              <a:tblPr>
                <a:tableStyleId>{21E4AEA4-8DFA-4A89-87EB-49C32662AFE0}</a:tableStyleId>
              </a:tblPr>
              <a:tblGrid>
                <a:gridCol w="2514600">
                  <a:extLst>
                    <a:ext uri="{9D8B030D-6E8A-4147-A177-3AD203B41FA5}">
                      <a16:colId xmlns:a16="http://schemas.microsoft.com/office/drawing/2014/main" val="55376062"/>
                    </a:ext>
                  </a:extLst>
                </a:gridCol>
                <a:gridCol w="2514600">
                  <a:extLst>
                    <a:ext uri="{9D8B030D-6E8A-4147-A177-3AD203B41FA5}">
                      <a16:colId xmlns:a16="http://schemas.microsoft.com/office/drawing/2014/main" val="1114726788"/>
                    </a:ext>
                  </a:extLst>
                </a:gridCol>
                <a:gridCol w="2514600">
                  <a:extLst>
                    <a:ext uri="{9D8B030D-6E8A-4147-A177-3AD203B41FA5}">
                      <a16:colId xmlns:a16="http://schemas.microsoft.com/office/drawing/2014/main" val="2415650876"/>
                    </a:ext>
                  </a:extLst>
                </a:gridCol>
                <a:gridCol w="2514600">
                  <a:extLst>
                    <a:ext uri="{9D8B030D-6E8A-4147-A177-3AD203B41FA5}">
                      <a16:colId xmlns:a16="http://schemas.microsoft.com/office/drawing/2014/main" val="638496111"/>
                    </a:ext>
                  </a:extLst>
                </a:gridCol>
              </a:tblGrid>
              <a:tr h="0">
                <a:tc>
                  <a:txBody>
                    <a:bodyPr/>
                    <a:lstStyle/>
                    <a:p>
                      <a:r>
                        <a:rPr lang="en-US" dirty="0"/>
                        <a:t>Function</a:t>
                      </a:r>
                    </a:p>
                  </a:txBody>
                  <a:tcPr anchor="ctr">
                    <a:solidFill>
                      <a:schemeClr val="accent5"/>
                    </a:solidFill>
                  </a:tcPr>
                </a:tc>
                <a:tc>
                  <a:txBody>
                    <a:bodyPr/>
                    <a:lstStyle/>
                    <a:p>
                      <a:r>
                        <a:rPr lang="en-US" dirty="0"/>
                        <a:t>Gas</a:t>
                      </a:r>
                    </a:p>
                  </a:txBody>
                  <a:tcPr anchor="ctr">
                    <a:solidFill>
                      <a:schemeClr val="accent5"/>
                    </a:solidFill>
                  </a:tcPr>
                </a:tc>
                <a:tc>
                  <a:txBody>
                    <a:bodyPr/>
                    <a:lstStyle/>
                    <a:p>
                      <a:r>
                        <a:rPr lang="en-US" dirty="0"/>
                        <a:t>Transaction Cost</a:t>
                      </a:r>
                    </a:p>
                  </a:txBody>
                  <a:tcPr anchor="ctr">
                    <a:solidFill>
                      <a:schemeClr val="accent5"/>
                    </a:solidFill>
                  </a:tcPr>
                </a:tc>
                <a:tc>
                  <a:txBody>
                    <a:bodyPr/>
                    <a:lstStyle/>
                    <a:p>
                      <a:r>
                        <a:rPr lang="en-US" dirty="0"/>
                        <a:t>Execution Cost</a:t>
                      </a:r>
                    </a:p>
                  </a:txBody>
                  <a:tcPr anchor="ctr">
                    <a:solidFill>
                      <a:schemeClr val="accent5"/>
                    </a:solidFill>
                  </a:tcPr>
                </a:tc>
                <a:extLst>
                  <a:ext uri="{0D108BD9-81ED-4DB2-BD59-A6C34878D82A}">
                    <a16:rowId xmlns:a16="http://schemas.microsoft.com/office/drawing/2014/main" val="338443047"/>
                  </a:ext>
                </a:extLst>
              </a:tr>
              <a:tr h="0">
                <a:tc>
                  <a:txBody>
                    <a:bodyPr/>
                    <a:lstStyle/>
                    <a:p>
                      <a:r>
                        <a:rPr lang="en-US" dirty="0" err="1"/>
                        <a:t>IoT</a:t>
                      </a:r>
                      <a:r>
                        <a:rPr lang="en-US" dirty="0"/>
                        <a:t> Device Registering</a:t>
                      </a:r>
                    </a:p>
                  </a:txBody>
                  <a:tcPr anchor="ctr">
                    <a:solidFill>
                      <a:schemeClr val="bg1">
                        <a:lumMod val="85000"/>
                      </a:schemeClr>
                    </a:solidFill>
                  </a:tcPr>
                </a:tc>
                <a:tc>
                  <a:txBody>
                    <a:bodyPr/>
                    <a:lstStyle/>
                    <a:p>
                      <a:r>
                        <a:rPr lang="en-US" altLang="zh-TW" dirty="0"/>
                        <a:t>455,340</a:t>
                      </a:r>
                    </a:p>
                  </a:txBody>
                  <a:tcPr anchor="ctr">
                    <a:solidFill>
                      <a:schemeClr val="bg1">
                        <a:lumMod val="85000"/>
                      </a:schemeClr>
                    </a:solidFill>
                  </a:tcPr>
                </a:tc>
                <a:tc>
                  <a:txBody>
                    <a:bodyPr/>
                    <a:lstStyle/>
                    <a:p>
                      <a:r>
                        <a:rPr lang="en-US" altLang="zh-TW" dirty="0"/>
                        <a:t>395,947</a:t>
                      </a:r>
                    </a:p>
                  </a:txBody>
                  <a:tcPr anchor="ctr">
                    <a:solidFill>
                      <a:schemeClr val="bg1">
                        <a:lumMod val="85000"/>
                      </a:schemeClr>
                    </a:solidFill>
                  </a:tcPr>
                </a:tc>
                <a:tc>
                  <a:txBody>
                    <a:bodyPr/>
                    <a:lstStyle/>
                    <a:p>
                      <a:r>
                        <a:rPr lang="en-US" altLang="zh-TW" dirty="0"/>
                        <a:t>371,691</a:t>
                      </a:r>
                    </a:p>
                  </a:txBody>
                  <a:tcPr anchor="ctr">
                    <a:solidFill>
                      <a:schemeClr val="bg1">
                        <a:lumMod val="85000"/>
                      </a:schemeClr>
                    </a:solidFill>
                  </a:tcPr>
                </a:tc>
                <a:extLst>
                  <a:ext uri="{0D108BD9-81ED-4DB2-BD59-A6C34878D82A}">
                    <a16:rowId xmlns:a16="http://schemas.microsoft.com/office/drawing/2014/main" val="683839622"/>
                  </a:ext>
                </a:extLst>
              </a:tr>
              <a:tr h="0">
                <a:tc>
                  <a:txBody>
                    <a:bodyPr/>
                    <a:lstStyle/>
                    <a:p>
                      <a:r>
                        <a:rPr lang="en-US" dirty="0"/>
                        <a:t>Hashtag Search</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39,225</a:t>
                      </a:r>
                    </a:p>
                  </a:txBody>
                  <a:tcPr anchor="ctr">
                    <a:solidFill>
                      <a:schemeClr val="bg1">
                        <a:lumMod val="85000"/>
                      </a:schemeClr>
                    </a:solidFill>
                  </a:tcPr>
                </a:tc>
                <a:extLst>
                  <a:ext uri="{0D108BD9-81ED-4DB2-BD59-A6C34878D82A}">
                    <a16:rowId xmlns:a16="http://schemas.microsoft.com/office/drawing/2014/main" val="80183485"/>
                  </a:ext>
                </a:extLst>
              </a:tr>
              <a:tr h="0">
                <a:tc>
                  <a:txBody>
                    <a:bodyPr/>
                    <a:lstStyle/>
                    <a:p>
                      <a:r>
                        <a:rPr lang="en-US"/>
                        <a:t>Get GDO/GDU IPNS</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a:t>
                      </a:r>
                    </a:p>
                  </a:txBody>
                  <a:tcPr anchor="ctr">
                    <a:solidFill>
                      <a:schemeClr val="bg1">
                        <a:lumMod val="85000"/>
                      </a:schemeClr>
                    </a:solidFill>
                  </a:tcPr>
                </a:tc>
                <a:tc>
                  <a:txBody>
                    <a:bodyPr/>
                    <a:lstStyle/>
                    <a:p>
                      <a:r>
                        <a:rPr lang="en-US" altLang="zh-TW" dirty="0"/>
                        <a:t>17,320</a:t>
                      </a:r>
                    </a:p>
                  </a:txBody>
                  <a:tcPr anchor="ctr">
                    <a:solidFill>
                      <a:schemeClr val="bg1">
                        <a:lumMod val="85000"/>
                      </a:schemeClr>
                    </a:solidFill>
                  </a:tcPr>
                </a:tc>
                <a:extLst>
                  <a:ext uri="{0D108BD9-81ED-4DB2-BD59-A6C34878D82A}">
                    <a16:rowId xmlns:a16="http://schemas.microsoft.com/office/drawing/2014/main" val="663940886"/>
                  </a:ext>
                </a:extLst>
              </a:tr>
              <a:tr h="0">
                <a:tc>
                  <a:txBody>
                    <a:bodyPr/>
                    <a:lstStyle/>
                    <a:p>
                      <a:r>
                        <a:rPr lang="en-US"/>
                        <a:t>GDU Updating</a:t>
                      </a:r>
                    </a:p>
                  </a:txBody>
                  <a:tcPr anchor="ctr">
                    <a:solidFill>
                      <a:schemeClr val="bg1">
                        <a:lumMod val="85000"/>
                      </a:schemeClr>
                    </a:solidFill>
                  </a:tcPr>
                </a:tc>
                <a:tc>
                  <a:txBody>
                    <a:bodyPr/>
                    <a:lstStyle/>
                    <a:p>
                      <a:r>
                        <a:rPr lang="en-US" altLang="zh-TW"/>
                        <a:t>118,169</a:t>
                      </a:r>
                    </a:p>
                  </a:txBody>
                  <a:tcPr anchor="ctr">
                    <a:solidFill>
                      <a:schemeClr val="bg1">
                        <a:lumMod val="85000"/>
                      </a:schemeClr>
                    </a:solidFill>
                  </a:tcPr>
                </a:tc>
                <a:tc>
                  <a:txBody>
                    <a:bodyPr/>
                    <a:lstStyle/>
                    <a:p>
                      <a:r>
                        <a:rPr lang="en-US" altLang="zh-TW" dirty="0"/>
                        <a:t>102,755</a:t>
                      </a:r>
                    </a:p>
                  </a:txBody>
                  <a:tcPr anchor="ctr">
                    <a:solidFill>
                      <a:schemeClr val="bg1">
                        <a:lumMod val="85000"/>
                      </a:schemeClr>
                    </a:solidFill>
                  </a:tcPr>
                </a:tc>
                <a:tc>
                  <a:txBody>
                    <a:bodyPr/>
                    <a:lstStyle/>
                    <a:p>
                      <a:r>
                        <a:rPr lang="en-US" altLang="zh-TW" dirty="0"/>
                        <a:t>79,967</a:t>
                      </a:r>
                    </a:p>
                  </a:txBody>
                  <a:tcPr anchor="ctr">
                    <a:solidFill>
                      <a:schemeClr val="bg1">
                        <a:lumMod val="85000"/>
                      </a:schemeClr>
                    </a:solidFill>
                  </a:tcPr>
                </a:tc>
                <a:extLst>
                  <a:ext uri="{0D108BD9-81ED-4DB2-BD59-A6C34878D82A}">
                    <a16:rowId xmlns:a16="http://schemas.microsoft.com/office/drawing/2014/main" val="216802869"/>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57</a:t>
            </a:fld>
            <a:endParaRPr lang="zh-TW" altLang="en-US"/>
          </a:p>
        </p:txBody>
      </p:sp>
    </p:spTree>
    <p:extLst>
      <p:ext uri="{BB962C8B-B14F-4D97-AF65-F5344CB8AC3E}">
        <p14:creationId xmlns:p14="http://schemas.microsoft.com/office/powerpoint/2010/main" val="9071916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Comparisons with the Other Works</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981454188"/>
              </p:ext>
            </p:extLst>
          </p:nvPr>
        </p:nvGraphicFramePr>
        <p:xfrm>
          <a:off x="2198428" y="1953280"/>
          <a:ext cx="7460508" cy="4214686"/>
        </p:xfrm>
        <a:graphic>
          <a:graphicData uri="http://schemas.openxmlformats.org/drawingml/2006/table">
            <a:tbl>
              <a:tblPr>
                <a:tableStyleId>{3C2FFA5D-87B4-456A-9821-1D502468CF0F}</a:tableStyleId>
              </a:tblPr>
              <a:tblGrid>
                <a:gridCol w="1243418">
                  <a:extLst>
                    <a:ext uri="{9D8B030D-6E8A-4147-A177-3AD203B41FA5}">
                      <a16:colId xmlns:a16="http://schemas.microsoft.com/office/drawing/2014/main" val="2014027247"/>
                    </a:ext>
                  </a:extLst>
                </a:gridCol>
                <a:gridCol w="1243418">
                  <a:extLst>
                    <a:ext uri="{9D8B030D-6E8A-4147-A177-3AD203B41FA5}">
                      <a16:colId xmlns:a16="http://schemas.microsoft.com/office/drawing/2014/main" val="507542350"/>
                    </a:ext>
                  </a:extLst>
                </a:gridCol>
                <a:gridCol w="1243418">
                  <a:extLst>
                    <a:ext uri="{9D8B030D-6E8A-4147-A177-3AD203B41FA5}">
                      <a16:colId xmlns:a16="http://schemas.microsoft.com/office/drawing/2014/main" val="121753931"/>
                    </a:ext>
                  </a:extLst>
                </a:gridCol>
                <a:gridCol w="1243418">
                  <a:extLst>
                    <a:ext uri="{9D8B030D-6E8A-4147-A177-3AD203B41FA5}">
                      <a16:colId xmlns:a16="http://schemas.microsoft.com/office/drawing/2014/main" val="437709425"/>
                    </a:ext>
                  </a:extLst>
                </a:gridCol>
                <a:gridCol w="1243418">
                  <a:extLst>
                    <a:ext uri="{9D8B030D-6E8A-4147-A177-3AD203B41FA5}">
                      <a16:colId xmlns:a16="http://schemas.microsoft.com/office/drawing/2014/main" val="2078669596"/>
                    </a:ext>
                  </a:extLst>
                </a:gridCol>
                <a:gridCol w="1243418">
                  <a:extLst>
                    <a:ext uri="{9D8B030D-6E8A-4147-A177-3AD203B41FA5}">
                      <a16:colId xmlns:a16="http://schemas.microsoft.com/office/drawing/2014/main" val="313909777"/>
                    </a:ext>
                  </a:extLst>
                </a:gridCol>
              </a:tblGrid>
              <a:tr h="373208">
                <a:tc>
                  <a:txBody>
                    <a:bodyPr/>
                    <a:lstStyle/>
                    <a:p>
                      <a:r>
                        <a:rPr lang="en-US" sz="1000" dirty="0"/>
                        <a:t>Aspect</a:t>
                      </a:r>
                    </a:p>
                  </a:txBody>
                  <a:tcPr marL="54112" marR="54112" marT="27057" marB="27057" anchor="ctr">
                    <a:solidFill>
                      <a:schemeClr val="accent5"/>
                    </a:solidFill>
                  </a:tcPr>
                </a:tc>
                <a:tc>
                  <a:txBody>
                    <a:bodyPr/>
                    <a:lstStyle/>
                    <a:p>
                      <a:r>
                        <a:rPr lang="en-US" sz="1000" dirty="0" err="1"/>
                        <a:t>IronCore</a:t>
                      </a:r>
                      <a:r>
                        <a:rPr lang="en-US" sz="1000" dirty="0"/>
                        <a:t> Labs (2018)</a:t>
                      </a:r>
                    </a:p>
                  </a:txBody>
                  <a:tcPr marL="54112" marR="54112" marT="27057" marB="27057" anchor="ctr">
                    <a:solidFill>
                      <a:schemeClr val="accent5"/>
                    </a:solidFill>
                  </a:tcPr>
                </a:tc>
                <a:tc>
                  <a:txBody>
                    <a:bodyPr/>
                    <a:lstStyle/>
                    <a:p>
                      <a:r>
                        <a:rPr lang="en-US" sz="1000" dirty="0" err="1"/>
                        <a:t>Farahani</a:t>
                      </a:r>
                      <a:r>
                        <a:rPr lang="en-US" sz="1000" dirty="0"/>
                        <a:t> et al. (</a:t>
                      </a:r>
                      <a:r>
                        <a:rPr lang="en-US" sz="1000" dirty="0" smtClean="0"/>
                        <a:t>2022)</a:t>
                      </a:r>
                      <a:endParaRPr lang="en-US" sz="1000" dirty="0"/>
                    </a:p>
                  </a:txBody>
                  <a:tcPr marL="54112" marR="54112" marT="27057" marB="27057" anchor="ctr">
                    <a:solidFill>
                      <a:schemeClr val="accent5"/>
                    </a:solidFill>
                  </a:tcPr>
                </a:tc>
                <a:tc>
                  <a:txBody>
                    <a:bodyPr/>
                    <a:lstStyle/>
                    <a:p>
                      <a:r>
                        <a:rPr lang="en-US" sz="1000" dirty="0"/>
                        <a:t>Zheng et al. (2020)</a:t>
                      </a:r>
                    </a:p>
                  </a:txBody>
                  <a:tcPr marL="54112" marR="54112" marT="27057" marB="27057" anchor="ctr">
                    <a:solidFill>
                      <a:schemeClr val="accent5"/>
                    </a:solidFill>
                  </a:tcPr>
                </a:tc>
                <a:tc>
                  <a:txBody>
                    <a:bodyPr/>
                    <a:lstStyle/>
                    <a:p>
                      <a:r>
                        <a:rPr lang="en-US" altLang="zh-TW" sz="1000" dirty="0" err="1" smtClean="0"/>
                        <a:t>NuCypher</a:t>
                      </a:r>
                      <a:r>
                        <a:rPr lang="en-US" altLang="zh-TW" sz="1000" dirty="0" smtClean="0"/>
                        <a:t> Inc. (2018)</a:t>
                      </a:r>
                    </a:p>
                  </a:txBody>
                  <a:tcPr marL="54112" marR="54112" marT="27057" marB="27057" anchor="ctr">
                    <a:solidFill>
                      <a:schemeClr val="accent5"/>
                    </a:solidFill>
                  </a:tcPr>
                </a:tc>
                <a:tc>
                  <a:txBody>
                    <a:bodyPr/>
                    <a:lstStyle/>
                    <a:p>
                      <a:r>
                        <a:rPr lang="en-US" sz="1000" dirty="0"/>
                        <a:t>Our System</a:t>
                      </a:r>
                    </a:p>
                  </a:txBody>
                  <a:tcPr marL="54112" marR="54112" marT="27057" marB="27057" anchor="ctr">
                    <a:solidFill>
                      <a:schemeClr val="accent5"/>
                    </a:solidFill>
                  </a:tcPr>
                </a:tc>
                <a:extLst>
                  <a:ext uri="{0D108BD9-81ED-4DB2-BD59-A6C34878D82A}">
                    <a16:rowId xmlns:a16="http://schemas.microsoft.com/office/drawing/2014/main" val="1125622470"/>
                  </a:ext>
                </a:extLst>
              </a:tr>
              <a:tr h="771658">
                <a:tc>
                  <a:txBody>
                    <a:bodyPr/>
                    <a:lstStyle/>
                    <a:p>
                      <a:r>
                        <a:rPr lang="en-US" sz="1000" dirty="0" smtClean="0"/>
                        <a:t>Purpose</a:t>
                      </a:r>
                    </a:p>
                  </a:txBody>
                  <a:tcPr marL="54112" marR="54112" marT="27057" marB="27057" anchor="ctr">
                    <a:solidFill>
                      <a:schemeClr val="bg1">
                        <a:lumMod val="85000"/>
                      </a:schemeClr>
                    </a:solidFill>
                  </a:tcPr>
                </a:tc>
                <a:tc>
                  <a:txBody>
                    <a:bodyPr/>
                    <a:lstStyle/>
                    <a:p>
                      <a:r>
                        <a:rPr lang="en-US" sz="1000"/>
                        <a:t>Group Access Control</a:t>
                      </a:r>
                    </a:p>
                  </a:txBody>
                  <a:tcPr marL="54112" marR="54112" marT="27057" marB="27057" anchor="ctr">
                    <a:solidFill>
                      <a:schemeClr val="bg1">
                        <a:lumMod val="85000"/>
                      </a:schemeClr>
                    </a:solidFill>
                  </a:tcPr>
                </a:tc>
                <a:tc>
                  <a:txBody>
                    <a:bodyPr/>
                    <a:lstStyle/>
                    <a:p>
                      <a:r>
                        <a:rPr lang="en-US" sz="1000"/>
                        <a:t>Data trading platform</a:t>
                      </a:r>
                    </a:p>
                  </a:txBody>
                  <a:tcPr marL="54112" marR="54112" marT="27057" marB="27057" anchor="ctr">
                    <a:solidFill>
                      <a:schemeClr val="bg1">
                        <a:lumMod val="85000"/>
                      </a:schemeClr>
                    </a:solidFill>
                  </a:tcPr>
                </a:tc>
                <a:tc>
                  <a:txBody>
                    <a:bodyPr/>
                    <a:lstStyle/>
                    <a:p>
                      <a:r>
                        <a:rPr lang="en-US" sz="1000"/>
                        <a:t>Industrial IoT data management</a:t>
                      </a:r>
                    </a:p>
                  </a:txBody>
                  <a:tcPr marL="54112" marR="54112" marT="27057" marB="27057" anchor="ctr">
                    <a:solidFill>
                      <a:schemeClr val="bg1">
                        <a:lumMod val="85000"/>
                      </a:schemeClr>
                    </a:solidFill>
                  </a:tcPr>
                </a:tc>
                <a:tc>
                  <a:txBody>
                    <a:bodyPr/>
                    <a:lstStyle/>
                    <a:p>
                      <a:r>
                        <a:rPr lang="en-US" sz="1000" dirty="0" smtClean="0"/>
                        <a:t>Decentralized Key Management System</a:t>
                      </a:r>
                      <a:endParaRPr lang="en-US" sz="1000" dirty="0"/>
                    </a:p>
                  </a:txBody>
                  <a:tcPr marL="54112" marR="54112" marT="27057" marB="27057" anchor="ctr">
                    <a:solidFill>
                      <a:schemeClr val="bg1">
                        <a:lumMod val="85000"/>
                      </a:schemeClr>
                    </a:solidFill>
                  </a:tcPr>
                </a:tc>
                <a:tc>
                  <a:txBody>
                    <a:bodyPr/>
                    <a:lstStyle/>
                    <a:p>
                      <a:r>
                        <a:rPr lang="en-US" sz="1000" dirty="0"/>
                        <a:t>Enhanced </a:t>
                      </a:r>
                      <a:r>
                        <a:rPr lang="en-US" sz="1000" dirty="0" err="1"/>
                        <a:t>IoT</a:t>
                      </a:r>
                      <a:r>
                        <a:rPr lang="en-US" sz="1000" dirty="0"/>
                        <a:t> data management and sharing platform</a:t>
                      </a:r>
                    </a:p>
                  </a:txBody>
                  <a:tcPr marL="54112" marR="54112" marT="27057" marB="27057" anchor="ctr">
                    <a:solidFill>
                      <a:schemeClr val="bg1">
                        <a:lumMod val="85000"/>
                      </a:schemeClr>
                    </a:solidFill>
                  </a:tcPr>
                </a:tc>
                <a:extLst>
                  <a:ext uri="{0D108BD9-81ED-4DB2-BD59-A6C34878D82A}">
                    <a16:rowId xmlns:a16="http://schemas.microsoft.com/office/drawing/2014/main" val="486945113"/>
                  </a:ext>
                </a:extLst>
              </a:tr>
              <a:tr h="4694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Access Control</a:t>
                      </a:r>
                      <a:r>
                        <a:rPr lang="en-US" altLang="zh-TW" sz="1000" baseline="0" dirty="0" smtClean="0"/>
                        <a:t> Management</a:t>
                      </a:r>
                      <a:endParaRPr lang="en-US" altLang="zh-TW" sz="1000" dirty="0" smtClean="0"/>
                    </a:p>
                  </a:txBody>
                  <a:tcPr marL="54112" marR="54112" marT="27057" marB="27057" anchor="ctr">
                    <a:solidFill>
                      <a:schemeClr val="bg1">
                        <a:lumMod val="85000"/>
                      </a:schemeClr>
                    </a:solidFill>
                  </a:tcPr>
                </a:tc>
                <a:tc>
                  <a:txBody>
                    <a:bodyPr/>
                    <a:lstStyle/>
                    <a:p>
                      <a:r>
                        <a:rPr lang="en-US" sz="1000" dirty="0" smtClean="0"/>
                        <a:t>M</a:t>
                      </a:r>
                      <a:r>
                        <a:rPr lang="en-US" altLang="zh-TW" sz="1000" dirty="0" smtClean="0"/>
                        <a:t>PRE</a:t>
                      </a:r>
                      <a:endParaRPr lang="en-US" sz="1000" dirty="0"/>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altLang="zh-TW" sz="1000" dirty="0" smtClean="0"/>
                        <a:t>No</a:t>
                      </a:r>
                      <a:endParaRPr lang="en-US" sz="1000" dirty="0"/>
                    </a:p>
                  </a:txBody>
                  <a:tcPr marL="54112" marR="54112" marT="27057" marB="27057"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PRE</a:t>
                      </a:r>
                    </a:p>
                  </a:txBody>
                  <a:tcPr marL="54112" marR="54112" marT="27057" marB="27057"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MPRE</a:t>
                      </a:r>
                    </a:p>
                  </a:txBody>
                  <a:tcPr marL="54112" marR="54112" marT="27057" marB="27057" anchor="ctr">
                    <a:solidFill>
                      <a:schemeClr val="bg1">
                        <a:lumMod val="85000"/>
                      </a:schemeClr>
                    </a:solidFill>
                  </a:tcPr>
                </a:tc>
                <a:extLst>
                  <a:ext uri="{0D108BD9-81ED-4DB2-BD59-A6C34878D82A}">
                    <a16:rowId xmlns:a16="http://schemas.microsoft.com/office/drawing/2014/main" val="1735205534"/>
                  </a:ext>
                </a:extLst>
              </a:tr>
              <a:tr h="5327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Decentralized</a:t>
                      </a:r>
                      <a:endParaRPr lang="en-US" sz="1000" dirty="0" smtClean="0"/>
                    </a:p>
                    <a:p>
                      <a:r>
                        <a:rPr lang="en-US" sz="1000" dirty="0" smtClean="0"/>
                        <a:t>Data </a:t>
                      </a:r>
                      <a:r>
                        <a:rPr lang="en-US" sz="1000" dirty="0"/>
                        <a:t>Storage</a:t>
                      </a:r>
                    </a:p>
                  </a:txBody>
                  <a:tcPr marL="54112" marR="54112" marT="27057" marB="27057" anchor="ctr">
                    <a:solidFill>
                      <a:schemeClr val="bg1">
                        <a:lumMod val="85000"/>
                      </a:schemeClr>
                    </a:solidFill>
                  </a:tcPr>
                </a:tc>
                <a:tc>
                  <a:txBody>
                    <a:bodyPr/>
                    <a:lstStyle/>
                    <a:p>
                      <a:r>
                        <a:rPr lang="en-US" sz="1000" dirty="0"/>
                        <a:t>Centralized</a:t>
                      </a:r>
                    </a:p>
                  </a:txBody>
                  <a:tcPr marL="54112" marR="54112" marT="27057" marB="27057" anchor="ctr">
                    <a:solidFill>
                      <a:schemeClr val="bg1">
                        <a:lumMod val="85000"/>
                      </a:schemeClr>
                    </a:solidFill>
                  </a:tcPr>
                </a:tc>
                <a:tc>
                  <a:txBody>
                    <a:bodyPr/>
                    <a:lstStyle/>
                    <a:p>
                      <a:r>
                        <a:rPr lang="en-US" sz="1000" dirty="0"/>
                        <a:t>local storage</a:t>
                      </a:r>
                    </a:p>
                  </a:txBody>
                  <a:tcPr marL="54112" marR="54112" marT="27057" marB="27057" anchor="ctr">
                    <a:solidFill>
                      <a:schemeClr val="bg1">
                        <a:lumMod val="85000"/>
                      </a:schemeClr>
                    </a:solidFill>
                  </a:tcPr>
                </a:tc>
                <a:tc>
                  <a:txBody>
                    <a:bodyPr/>
                    <a:lstStyle/>
                    <a:p>
                      <a:r>
                        <a:rPr lang="en-US" sz="1000" dirty="0"/>
                        <a:t>Encrypted in IPFS and Iota</a:t>
                      </a:r>
                    </a:p>
                  </a:txBody>
                  <a:tcPr marL="54112" marR="54112" marT="27057" marB="27057" anchor="ctr">
                    <a:solidFill>
                      <a:schemeClr val="bg1">
                        <a:lumMod val="85000"/>
                      </a:schemeClr>
                    </a:solidFill>
                  </a:tcPr>
                </a:tc>
                <a:tc>
                  <a:txBody>
                    <a:bodyPr/>
                    <a:lstStyle/>
                    <a:p>
                      <a:r>
                        <a:rPr lang="en-US" sz="1000" dirty="0" smtClean="0"/>
                        <a:t>Key </a:t>
                      </a:r>
                      <a:r>
                        <a:rPr lang="en-US" altLang="zh-TW" sz="1000" dirty="0" smtClean="0"/>
                        <a:t>On-chain </a:t>
                      </a:r>
                      <a:r>
                        <a:rPr lang="en-US" sz="1000" dirty="0" smtClean="0"/>
                        <a:t>Storage </a:t>
                      </a:r>
                      <a:endParaRPr lang="en-US" sz="1000" dirty="0"/>
                    </a:p>
                  </a:txBody>
                  <a:tcPr marL="54112" marR="54112" marT="27057" marB="27057" anchor="ctr">
                    <a:solidFill>
                      <a:schemeClr val="bg1">
                        <a:lumMod val="85000"/>
                      </a:schemeClr>
                    </a:solidFill>
                  </a:tcPr>
                </a:tc>
                <a:tc>
                  <a:txBody>
                    <a:bodyPr/>
                    <a:lstStyle/>
                    <a:p>
                      <a:r>
                        <a:rPr lang="en-US" sz="1000" dirty="0"/>
                        <a:t>Encrypted in IPFS and On-chain storage</a:t>
                      </a:r>
                    </a:p>
                  </a:txBody>
                  <a:tcPr marL="54112" marR="54112" marT="27057" marB="27057" anchor="ctr">
                    <a:solidFill>
                      <a:schemeClr val="bg1">
                        <a:lumMod val="85000"/>
                      </a:schemeClr>
                    </a:solidFill>
                  </a:tcPr>
                </a:tc>
                <a:extLst>
                  <a:ext uri="{0D108BD9-81ED-4DB2-BD59-A6C34878D82A}">
                    <a16:rowId xmlns:a16="http://schemas.microsoft.com/office/drawing/2014/main" val="428999223"/>
                  </a:ext>
                </a:extLst>
              </a:tr>
              <a:tr h="627130">
                <a:tc>
                  <a:txBody>
                    <a:bodyPr/>
                    <a:lstStyle/>
                    <a:p>
                      <a:r>
                        <a:rPr lang="en-US" sz="1000" dirty="0"/>
                        <a:t>Data </a:t>
                      </a:r>
                      <a:r>
                        <a:rPr lang="en-US" sz="1000" dirty="0" smtClean="0"/>
                        <a:t>Searching</a:t>
                      </a:r>
                      <a:endParaRPr lang="en-US" sz="1000" dirty="0"/>
                    </a:p>
                  </a:txBody>
                  <a:tcPr marL="54112" marR="54112" marT="27057" marB="27057" anchor="ctr">
                    <a:solidFill>
                      <a:schemeClr val="bg1">
                        <a:lumMod val="85000"/>
                      </a:schemeClr>
                    </a:solidFill>
                  </a:tcPr>
                </a:tc>
                <a:tc>
                  <a:txBody>
                    <a:bodyPr/>
                    <a:lstStyle/>
                    <a:p>
                      <a:r>
                        <a:rPr lang="en-US" sz="1000"/>
                        <a:t>No</a:t>
                      </a:r>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sz="1000" dirty="0" smtClean="0"/>
                        <a:t>Transaction</a:t>
                      </a:r>
                      <a:r>
                        <a:rPr lang="en-US" sz="1000" baseline="0" dirty="0" smtClean="0"/>
                        <a:t> </a:t>
                      </a:r>
                      <a:r>
                        <a:rPr lang="en-US" sz="1000" dirty="0" smtClean="0"/>
                        <a:t>searching based </a:t>
                      </a:r>
                      <a:r>
                        <a:rPr lang="en-US" sz="1000" dirty="0"/>
                        <a:t>on IOTA Tangle</a:t>
                      </a:r>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sz="1000" dirty="0"/>
                        <a:t>Enhanced </a:t>
                      </a:r>
                      <a:r>
                        <a:rPr lang="en-US" sz="1000" dirty="0" smtClean="0"/>
                        <a:t>Hashtag-based searching</a:t>
                      </a:r>
                      <a:endParaRPr lang="en-US" sz="1000" dirty="0"/>
                    </a:p>
                  </a:txBody>
                  <a:tcPr marL="54112" marR="54112" marT="27057" marB="27057" anchor="ctr">
                    <a:solidFill>
                      <a:schemeClr val="bg1">
                        <a:lumMod val="85000"/>
                      </a:schemeClr>
                    </a:solidFill>
                  </a:tcPr>
                </a:tc>
                <a:extLst>
                  <a:ext uri="{0D108BD9-81ED-4DB2-BD59-A6C34878D82A}">
                    <a16:rowId xmlns:a16="http://schemas.microsoft.com/office/drawing/2014/main" val="3365623264"/>
                  </a:ext>
                </a:extLst>
              </a:tr>
              <a:tr h="4826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Decentralized</a:t>
                      </a:r>
                    </a:p>
                    <a:p>
                      <a:r>
                        <a:rPr lang="en-US" altLang="zh-TW" sz="1000" dirty="0" smtClean="0"/>
                        <a:t>Key Management</a:t>
                      </a:r>
                      <a:endParaRPr lang="en-US" altLang="zh-TW" sz="1000" dirty="0"/>
                    </a:p>
                  </a:txBody>
                  <a:tcPr marL="54112" marR="54112" marT="27057" marB="27057" anchor="ctr">
                    <a:solidFill>
                      <a:schemeClr val="bg1">
                        <a:lumMod val="85000"/>
                      </a:schemeClr>
                    </a:solidFill>
                  </a:tcPr>
                </a:tc>
                <a:tc>
                  <a:txBody>
                    <a:bodyPr/>
                    <a:lstStyle/>
                    <a:p>
                      <a:r>
                        <a:rPr lang="en-US" sz="1000" dirty="0"/>
                        <a:t>No</a:t>
                      </a:r>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sz="1000" dirty="0" smtClean="0"/>
                        <a:t>Yes</a:t>
                      </a:r>
                      <a:endParaRPr lang="en-US" sz="1000" dirty="0"/>
                    </a:p>
                  </a:txBody>
                  <a:tcPr marL="54112" marR="54112" marT="27057" marB="27057" anchor="ctr">
                    <a:solidFill>
                      <a:schemeClr val="bg1">
                        <a:lumMod val="85000"/>
                      </a:schemeClr>
                    </a:solidFill>
                  </a:tcPr>
                </a:tc>
                <a:tc>
                  <a:txBody>
                    <a:bodyPr/>
                    <a:lstStyle/>
                    <a:p>
                      <a:r>
                        <a:rPr lang="en-US" sz="1000" dirty="0" smtClean="0"/>
                        <a:t>Yes</a:t>
                      </a:r>
                      <a:endParaRPr lang="en-US" sz="1000" dirty="0"/>
                    </a:p>
                  </a:txBody>
                  <a:tcPr marL="54112" marR="54112" marT="27057" marB="27057" anchor="ctr">
                    <a:solidFill>
                      <a:schemeClr val="bg1">
                        <a:lumMod val="85000"/>
                      </a:schemeClr>
                    </a:solidFill>
                  </a:tcPr>
                </a:tc>
                <a:extLst>
                  <a:ext uri="{0D108BD9-81ED-4DB2-BD59-A6C34878D82A}">
                    <a16:rowId xmlns:a16="http://schemas.microsoft.com/office/drawing/2014/main" val="848011280"/>
                  </a:ext>
                </a:extLst>
              </a:tr>
              <a:tr h="482603">
                <a:tc>
                  <a:txBody>
                    <a:bodyPr/>
                    <a:lstStyle/>
                    <a:p>
                      <a:r>
                        <a:rPr lang="en-US" sz="1000" dirty="0"/>
                        <a:t>Local storage and backup burden</a:t>
                      </a:r>
                    </a:p>
                  </a:txBody>
                  <a:tcPr marL="54112" marR="54112" marT="27057" marB="27057" anchor="ctr">
                    <a:solidFill>
                      <a:schemeClr val="bg1">
                        <a:lumMod val="85000"/>
                      </a:schemeClr>
                    </a:solidFill>
                  </a:tcPr>
                </a:tc>
                <a:tc>
                  <a:txBody>
                    <a:bodyPr/>
                    <a:lstStyle/>
                    <a:p>
                      <a:r>
                        <a:rPr lang="en-US" sz="1000" dirty="0"/>
                        <a:t>High</a:t>
                      </a:r>
                    </a:p>
                  </a:txBody>
                  <a:tcPr marL="54112" marR="54112" marT="27057" marB="27057" anchor="ctr">
                    <a:solidFill>
                      <a:schemeClr val="bg1">
                        <a:lumMod val="85000"/>
                      </a:schemeClr>
                    </a:solidFill>
                  </a:tcPr>
                </a:tc>
                <a:tc>
                  <a:txBody>
                    <a:bodyPr/>
                    <a:lstStyle/>
                    <a:p>
                      <a:r>
                        <a:rPr lang="en-US" sz="1000" dirty="0"/>
                        <a:t>High</a:t>
                      </a:r>
                    </a:p>
                  </a:txBody>
                  <a:tcPr marL="54112" marR="54112" marT="27057" marB="27057" anchor="ctr">
                    <a:solidFill>
                      <a:schemeClr val="bg1">
                        <a:lumMod val="85000"/>
                      </a:schemeClr>
                    </a:solidFill>
                  </a:tcPr>
                </a:tc>
                <a:tc>
                  <a:txBody>
                    <a:bodyPr/>
                    <a:lstStyle/>
                    <a:p>
                      <a:r>
                        <a:rPr lang="en-US" sz="1000" dirty="0" smtClean="0"/>
                        <a:t>Very Low</a:t>
                      </a:r>
                      <a:endParaRPr lang="en-US" sz="1000" dirty="0"/>
                    </a:p>
                  </a:txBody>
                  <a:tcPr marL="54112" marR="54112" marT="27057" marB="27057" anchor="ctr">
                    <a:solidFill>
                      <a:schemeClr val="bg1">
                        <a:lumMod val="85000"/>
                      </a:schemeClr>
                    </a:solidFill>
                  </a:tcPr>
                </a:tc>
                <a:tc>
                  <a:txBody>
                    <a:bodyPr/>
                    <a:lstStyle/>
                    <a:p>
                      <a:r>
                        <a:rPr lang="en-US" sz="1000" dirty="0" smtClean="0"/>
                        <a:t>Low</a:t>
                      </a:r>
                      <a:endParaRPr lang="en-US" sz="1000" dirty="0"/>
                    </a:p>
                  </a:txBody>
                  <a:tcPr marL="54112" marR="54112" marT="27057" marB="27057" anchor="ctr">
                    <a:solidFill>
                      <a:schemeClr val="bg1">
                        <a:lumMod val="85000"/>
                      </a:schemeClr>
                    </a:solidFill>
                  </a:tcPr>
                </a:tc>
                <a:tc>
                  <a:txBody>
                    <a:bodyPr/>
                    <a:lstStyle/>
                    <a:p>
                      <a:r>
                        <a:rPr lang="en-US" sz="1000" dirty="0" smtClean="0"/>
                        <a:t>Very Low</a:t>
                      </a:r>
                      <a:endParaRPr lang="en-US" sz="1000" dirty="0"/>
                    </a:p>
                  </a:txBody>
                  <a:tcPr marL="54112" marR="54112" marT="27057" marB="27057" anchor="ctr">
                    <a:solidFill>
                      <a:schemeClr val="bg1">
                        <a:lumMod val="85000"/>
                      </a:schemeClr>
                    </a:solidFill>
                  </a:tcPr>
                </a:tc>
                <a:extLst>
                  <a:ext uri="{0D108BD9-81ED-4DB2-BD59-A6C34878D82A}">
                    <a16:rowId xmlns:a16="http://schemas.microsoft.com/office/drawing/2014/main" val="4204471251"/>
                  </a:ext>
                </a:extLst>
              </a:tr>
              <a:tr h="475279">
                <a:tc>
                  <a:txBody>
                    <a:bodyPr/>
                    <a:lstStyle/>
                    <a:p>
                      <a:r>
                        <a:rPr lang="en-US" sz="1000" dirty="0" smtClean="0"/>
                        <a:t>Encrypted</a:t>
                      </a:r>
                      <a:r>
                        <a:rPr lang="en-US" sz="1000" baseline="0" dirty="0" smtClean="0"/>
                        <a:t> Data </a:t>
                      </a:r>
                      <a:r>
                        <a:rPr lang="en-US" altLang="zh-TW" sz="1000" baseline="0" dirty="0" smtClean="0"/>
                        <a:t>Sharing</a:t>
                      </a:r>
                      <a:endParaRPr lang="en-US" sz="1000" dirty="0"/>
                    </a:p>
                  </a:txBody>
                  <a:tcPr marL="54112" marR="54112" marT="27057" marB="27057" anchor="ctr">
                    <a:solidFill>
                      <a:schemeClr val="bg1">
                        <a:lumMod val="85000"/>
                      </a:schemeClr>
                    </a:solidFill>
                  </a:tcPr>
                </a:tc>
                <a:tc>
                  <a:txBody>
                    <a:bodyPr/>
                    <a:lstStyle/>
                    <a:p>
                      <a:r>
                        <a:rPr lang="en-US" altLang="zh-TW" sz="1000" dirty="0" smtClean="0"/>
                        <a:t>One to Many </a:t>
                      </a:r>
                      <a:endParaRPr lang="en-US" sz="1000" dirty="0"/>
                    </a:p>
                  </a:txBody>
                  <a:tcPr marL="54112" marR="54112" marT="27057" marB="27057" anchor="c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000" dirty="0" smtClean="0"/>
                        <a:t>One to</a:t>
                      </a:r>
                      <a:r>
                        <a:rPr lang="en-US" altLang="zh-TW" sz="1000" baseline="0" dirty="0" smtClean="0"/>
                        <a:t> One</a:t>
                      </a:r>
                      <a:endParaRPr lang="en-US" altLang="zh-TW" sz="1000" dirty="0" smtClean="0"/>
                    </a:p>
                  </a:txBody>
                  <a:tcPr marL="54112" marR="54112" marT="27057" marB="27057" anchor="ctr">
                    <a:solidFill>
                      <a:schemeClr val="bg1">
                        <a:lumMod val="85000"/>
                      </a:schemeClr>
                    </a:solidFill>
                  </a:tcPr>
                </a:tc>
                <a:tc>
                  <a:txBody>
                    <a:bodyPr/>
                    <a:lstStyle/>
                    <a:p>
                      <a:r>
                        <a:rPr lang="en-US" sz="1000" dirty="0" smtClean="0"/>
                        <a:t>No</a:t>
                      </a:r>
                      <a:endParaRPr lang="en-US" sz="1000" dirty="0"/>
                    </a:p>
                  </a:txBody>
                  <a:tcPr marL="54112" marR="54112" marT="27057" marB="27057" anchor="ctr">
                    <a:solidFill>
                      <a:schemeClr val="bg1">
                        <a:lumMod val="85000"/>
                      </a:schemeClr>
                    </a:solidFill>
                  </a:tcPr>
                </a:tc>
                <a:tc>
                  <a:txBody>
                    <a:bodyPr/>
                    <a:lstStyle/>
                    <a:p>
                      <a:r>
                        <a:rPr lang="en-US" altLang="zh-TW" sz="1000" dirty="0" smtClean="0"/>
                        <a:t>One to</a:t>
                      </a:r>
                      <a:r>
                        <a:rPr lang="en-US" altLang="zh-TW" sz="1000" baseline="0" dirty="0" smtClean="0"/>
                        <a:t> One</a:t>
                      </a:r>
                      <a:endParaRPr lang="en-US" sz="1000" dirty="0"/>
                    </a:p>
                  </a:txBody>
                  <a:tcPr marL="54112" marR="54112" marT="27057" marB="27057" anchor="ctr">
                    <a:solidFill>
                      <a:schemeClr val="bg1">
                        <a:lumMod val="85000"/>
                      </a:schemeClr>
                    </a:solidFill>
                  </a:tcPr>
                </a:tc>
                <a:tc>
                  <a:txBody>
                    <a:bodyPr/>
                    <a:lstStyle/>
                    <a:p>
                      <a:r>
                        <a:rPr lang="en-US" altLang="zh-TW" sz="1000" dirty="0" smtClean="0"/>
                        <a:t>One to Many </a:t>
                      </a:r>
                      <a:endParaRPr lang="en-US" sz="1000" dirty="0"/>
                    </a:p>
                  </a:txBody>
                  <a:tcPr marL="54112" marR="54112" marT="27057" marB="27057" anchor="ctr">
                    <a:solidFill>
                      <a:schemeClr val="bg1">
                        <a:lumMod val="85000"/>
                      </a:schemeClr>
                    </a:solidFill>
                  </a:tcPr>
                </a:tc>
                <a:extLst>
                  <a:ext uri="{0D108BD9-81ED-4DB2-BD59-A6C34878D82A}">
                    <a16:rowId xmlns:a16="http://schemas.microsoft.com/office/drawing/2014/main" val="603049004"/>
                  </a:ext>
                </a:extLst>
              </a:tr>
            </a:tbl>
          </a:graphicData>
        </a:graphic>
      </p:graphicFrame>
      <p:sp>
        <p:nvSpPr>
          <p:cNvPr id="3" name="投影片編號版面配置區 2"/>
          <p:cNvSpPr>
            <a:spLocks noGrp="1"/>
          </p:cNvSpPr>
          <p:nvPr>
            <p:ph type="sldNum" sz="quarter" idx="12"/>
          </p:nvPr>
        </p:nvSpPr>
        <p:spPr/>
        <p:txBody>
          <a:bodyPr/>
          <a:lstStyle/>
          <a:p>
            <a:fld id="{DF13A71A-F478-4641-9BF7-C1F9A2D04116}" type="slidenum">
              <a:rPr lang="zh-TW" altLang="en-US" smtClean="0"/>
              <a:t>58</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92303">
            <a:off x="9390347" y="1790171"/>
            <a:ext cx="438666" cy="438666"/>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4548274" y="2941724"/>
            <a:ext cx="286021" cy="286021"/>
          </a:xfrm>
          <a:prstGeom prst="rect">
            <a:avLst/>
          </a:prstGeom>
        </p:spPr>
      </p:pic>
      <p:pic>
        <p:nvPicPr>
          <p:cNvPr id="9" name="圖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21454" y="2941726"/>
            <a:ext cx="286021" cy="286021"/>
          </a:xfrm>
          <a:prstGeom prst="rect">
            <a:avLst/>
          </a:prstGeom>
        </p:spPr>
      </p:pic>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29549" y="3960653"/>
            <a:ext cx="286021" cy="286021"/>
          </a:xfrm>
          <a:prstGeom prst="rect">
            <a:avLst/>
          </a:prstGeom>
        </p:spPr>
      </p:pic>
      <p:pic>
        <p:nvPicPr>
          <p:cNvPr id="11" name="圖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06819" y="4599748"/>
            <a:ext cx="286021" cy="286021"/>
          </a:xfrm>
          <a:prstGeom prst="rect">
            <a:avLst/>
          </a:prstGeom>
        </p:spPr>
      </p:pic>
      <p:pic>
        <p:nvPicPr>
          <p:cNvPr id="12" name="圖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7027442" y="5062530"/>
            <a:ext cx="286021" cy="286021"/>
          </a:xfrm>
          <a:prstGeom prst="rect">
            <a:avLst/>
          </a:prstGeom>
        </p:spPr>
      </p:pic>
      <p:pic>
        <p:nvPicPr>
          <p:cNvPr id="16" name="圖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21455" y="3435803"/>
            <a:ext cx="286021" cy="286021"/>
          </a:xfrm>
          <a:prstGeom prst="rect">
            <a:avLst/>
          </a:prstGeom>
        </p:spPr>
      </p:pic>
      <p:pic>
        <p:nvPicPr>
          <p:cNvPr id="17" name="圖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15926" y="5525308"/>
            <a:ext cx="286021" cy="286021"/>
          </a:xfrm>
          <a:prstGeom prst="rect">
            <a:avLst/>
          </a:prstGeom>
        </p:spPr>
      </p:pic>
      <p:pic>
        <p:nvPicPr>
          <p:cNvPr id="18" name="圖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4516018" y="5521212"/>
            <a:ext cx="286021" cy="286021"/>
          </a:xfrm>
          <a:prstGeom prst="rect">
            <a:avLst/>
          </a:prstGeom>
        </p:spPr>
      </p:pic>
      <p:pic>
        <p:nvPicPr>
          <p:cNvPr id="14" name="圖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9515927" y="5062528"/>
            <a:ext cx="286021" cy="286021"/>
          </a:xfrm>
          <a:prstGeom prst="rect">
            <a:avLst/>
          </a:prstGeom>
        </p:spPr>
      </p:pic>
      <p:pic>
        <p:nvPicPr>
          <p:cNvPr id="15" name="圖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8234920" y="4599747"/>
            <a:ext cx="286021" cy="286021"/>
          </a:xfrm>
          <a:prstGeom prst="rect">
            <a:avLst/>
          </a:prstGeom>
        </p:spPr>
      </p:pic>
      <p:pic>
        <p:nvPicPr>
          <p:cNvPr id="19" name="圖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7027442" y="3435802"/>
            <a:ext cx="286021" cy="286021"/>
          </a:xfrm>
          <a:prstGeom prst="rect">
            <a:avLst/>
          </a:prstGeom>
        </p:spPr>
      </p:pic>
      <p:pic>
        <p:nvPicPr>
          <p:cNvPr id="20" name="圖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92303">
            <a:off x="8252851" y="2941725"/>
            <a:ext cx="286021" cy="286021"/>
          </a:xfrm>
          <a:prstGeom prst="rect">
            <a:avLst/>
          </a:prstGeom>
        </p:spPr>
      </p:pic>
    </p:spTree>
    <p:extLst>
      <p:ext uri="{BB962C8B-B14F-4D97-AF65-F5344CB8AC3E}">
        <p14:creationId xmlns:p14="http://schemas.microsoft.com/office/powerpoint/2010/main" val="824435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216670"/>
            <a:ext cx="10058400" cy="4023360"/>
          </a:xfrm>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zh-TW" altLang="en-US" dirty="0" smtClean="0"/>
              <a:t> </a:t>
            </a:r>
            <a:r>
              <a:rPr lang="en-US" altLang="zh-TW" dirty="0" smtClean="0"/>
              <a:t>Preliminaries</a:t>
            </a:r>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Conclusions</a:t>
            </a:r>
            <a:endParaRPr lang="zh-TW" altLang="en-US" dirty="0" smtClean="0">
              <a:solidFill>
                <a:srgbClr val="FF0000"/>
              </a:solidFill>
            </a:endParaRPr>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59</a:t>
            </a:fld>
            <a:endParaRPr lang="zh-TW" altLang="en-US"/>
          </a:p>
        </p:txBody>
      </p:sp>
    </p:spTree>
    <p:extLst>
      <p:ext uri="{BB962C8B-B14F-4D97-AF65-F5344CB8AC3E}">
        <p14:creationId xmlns:p14="http://schemas.microsoft.com/office/powerpoint/2010/main" val="3775753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a:t>
            </a:r>
            <a:endParaRPr lang="zh-TW" altLang="en-US" dirty="0"/>
          </a:p>
        </p:txBody>
      </p:sp>
      <p:sp>
        <p:nvSpPr>
          <p:cNvPr id="3" name="內容版面配置區 2"/>
          <p:cNvSpPr>
            <a:spLocks noGrp="1"/>
          </p:cNvSpPr>
          <p:nvPr>
            <p:ph idx="1"/>
          </p:nvPr>
        </p:nvSpPr>
        <p:spPr>
          <a:xfrm>
            <a:off x="1154083" y="2618987"/>
            <a:ext cx="10058400" cy="4023360"/>
          </a:xfrm>
        </p:spPr>
        <p:txBody>
          <a:bodyPr/>
          <a:lstStyle/>
          <a:p>
            <a:pPr>
              <a:lnSpc>
                <a:spcPct val="200000"/>
              </a:lnSpc>
              <a:buFont typeface="Arial" panose="020B0604020202020204" pitchFamily="34" charset="0"/>
              <a:buChar char="•"/>
            </a:pPr>
            <a:r>
              <a:rPr lang="en-US" altLang="zh-TW" dirty="0" smtClean="0"/>
              <a:t> </a:t>
            </a:r>
            <a:r>
              <a:rPr lang="en-US" altLang="zh-TW" dirty="0"/>
              <a:t>The prevalence of </a:t>
            </a:r>
            <a:r>
              <a:rPr lang="en-US" altLang="zh-TW" dirty="0" err="1" smtClean="0"/>
              <a:t>IoT</a:t>
            </a:r>
            <a:r>
              <a:rPr lang="en-US" altLang="zh-TW" dirty="0" smtClean="0"/>
              <a:t> devices </a:t>
            </a:r>
            <a:r>
              <a:rPr lang="en-US" altLang="zh-TW" dirty="0"/>
              <a:t>and the Internet of Things (</a:t>
            </a:r>
            <a:r>
              <a:rPr lang="en-US" altLang="zh-TW" dirty="0" err="1"/>
              <a:t>IoT</a:t>
            </a:r>
            <a:r>
              <a:rPr lang="en-US" altLang="zh-TW" dirty="0" smtClean="0"/>
              <a:t>)</a:t>
            </a:r>
          </a:p>
          <a:p>
            <a:pPr>
              <a:lnSpc>
                <a:spcPct val="200000"/>
              </a:lnSpc>
              <a:buFont typeface="Arial" panose="020B0604020202020204" pitchFamily="34" charset="0"/>
              <a:buChar char="•"/>
            </a:pPr>
            <a:r>
              <a:rPr lang="en-US" altLang="zh-TW" dirty="0"/>
              <a:t> Data collection and </a:t>
            </a:r>
            <a:r>
              <a:rPr lang="en-US" altLang="zh-TW" dirty="0" smtClean="0"/>
              <a:t>storage issues </a:t>
            </a:r>
            <a:r>
              <a:rPr lang="en-US" altLang="zh-TW" dirty="0"/>
              <a:t>in </a:t>
            </a:r>
            <a:r>
              <a:rPr lang="en-US" altLang="zh-TW" dirty="0" err="1"/>
              <a:t>IoT</a:t>
            </a:r>
            <a:endParaRPr lang="en-US" altLang="zh-TW" dirty="0"/>
          </a:p>
          <a:p>
            <a:pPr>
              <a:lnSpc>
                <a:spcPct val="200000"/>
              </a:lnSpc>
              <a:buFont typeface="Arial" panose="020B0604020202020204" pitchFamily="34" charset="0"/>
              <a:buChar char="•"/>
            </a:pPr>
            <a:r>
              <a:rPr lang="en-US" altLang="zh-TW" dirty="0" smtClean="0">
                <a:solidFill>
                  <a:srgbClr val="FF0000"/>
                </a:solidFill>
              </a:rPr>
              <a:t> Privacy and trust issues in </a:t>
            </a:r>
            <a:r>
              <a:rPr lang="en-US" altLang="zh-TW" dirty="0" err="1" smtClean="0">
                <a:solidFill>
                  <a:srgbClr val="FF0000"/>
                </a:solidFill>
              </a:rPr>
              <a:t>IoT</a:t>
            </a:r>
            <a:endParaRPr lang="en-US" altLang="zh-TW" dirty="0" smtClean="0">
              <a:solidFill>
                <a:srgbClr val="FF0000"/>
              </a:solidFill>
            </a:endParaRP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a:t>
            </a:fld>
            <a:endParaRPr lang="zh-TW" altLang="en-US"/>
          </a:p>
        </p:txBody>
      </p:sp>
      <p:sp>
        <p:nvSpPr>
          <p:cNvPr id="6" name="文字方塊 5"/>
          <p:cNvSpPr txBox="1"/>
          <p:nvPr/>
        </p:nvSpPr>
        <p:spPr>
          <a:xfrm>
            <a:off x="7550701" y="6352063"/>
            <a:ext cx="6011537" cy="215444"/>
          </a:xfrm>
          <a:prstGeom prst="rect">
            <a:avLst/>
          </a:prstGeom>
          <a:noFill/>
        </p:spPr>
        <p:txBody>
          <a:bodyPr wrap="square" rtlCol="0">
            <a:spAutoFit/>
          </a:bodyPr>
          <a:lstStyle/>
          <a:p>
            <a:r>
              <a:rPr lang="en-US" altLang="zh-TW" sz="800" b="1" dirty="0" smtClean="0"/>
              <a:t>Source: </a:t>
            </a:r>
            <a:r>
              <a:rPr lang="en-US" altLang="zh-TW" sz="800" dirty="0"/>
              <a:t>https://www.istockphoto.com/photos/centralized-server</a:t>
            </a:r>
            <a:endParaRPr lang="zh-TW" altLang="en-US" sz="800" b="1" dirty="0"/>
          </a:p>
        </p:txBody>
      </p:sp>
      <p:pic>
        <p:nvPicPr>
          <p:cNvPr id="5124" name="Picture 4" descr="30+ Centralized Server Stock Photos, Pictures &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075" y="3145957"/>
            <a:ext cx="3686175" cy="296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2850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a:t>
            </a:r>
            <a:endParaRPr lang="zh-TW" altLang="en-US" dirty="0"/>
          </a:p>
        </p:txBody>
      </p:sp>
      <p:sp>
        <p:nvSpPr>
          <p:cNvPr id="3" name="內容版面配置區 2"/>
          <p:cNvSpPr>
            <a:spLocks noGrp="1"/>
          </p:cNvSpPr>
          <p:nvPr>
            <p:ph idx="1"/>
          </p:nvPr>
        </p:nvSpPr>
        <p:spPr/>
        <p:txBody>
          <a:bodyPr/>
          <a:lstStyle/>
          <a:p>
            <a:pPr>
              <a:lnSpc>
                <a:spcPct val="300000"/>
              </a:lnSpc>
              <a:buFont typeface="Wingdings" panose="05000000000000000000" pitchFamily="2" charset="2"/>
              <a:buChar char="ü"/>
            </a:pPr>
            <a:r>
              <a:rPr lang="en-US" altLang="zh-TW" dirty="0" smtClean="0"/>
              <a:t> Our </a:t>
            </a:r>
            <a:r>
              <a:rPr lang="en-US" altLang="zh-TW" dirty="0"/>
              <a:t>system ensures that all private data remains inaccessible to any unauthorized entities</a:t>
            </a:r>
            <a:r>
              <a:rPr lang="en-US" altLang="zh-TW" dirty="0" smtClean="0"/>
              <a:t>.</a:t>
            </a:r>
          </a:p>
          <a:p>
            <a:pPr>
              <a:lnSpc>
                <a:spcPct val="300000"/>
              </a:lnSpc>
              <a:buFont typeface="Wingdings" panose="05000000000000000000" pitchFamily="2" charset="2"/>
              <a:buChar char="ü"/>
            </a:pPr>
            <a:r>
              <a:rPr lang="en-US" altLang="zh-TW" dirty="0"/>
              <a:t> We have successfully achieved all the security goals we set for our system</a:t>
            </a:r>
            <a:r>
              <a:rPr lang="en-US" altLang="zh-TW" dirty="0" smtClean="0"/>
              <a:t>.</a:t>
            </a:r>
          </a:p>
          <a:p>
            <a:pPr>
              <a:lnSpc>
                <a:spcPct val="300000"/>
              </a:lnSpc>
              <a:buFont typeface="Wingdings" panose="05000000000000000000" pitchFamily="2" charset="2"/>
              <a:buChar char="ü"/>
            </a:pPr>
            <a:r>
              <a:rPr lang="en-US" altLang="zh-TW" dirty="0"/>
              <a:t> Our experiments have demonstrated the feasibility of our system</a:t>
            </a:r>
            <a:r>
              <a:rPr lang="en-US" altLang="zh-TW" dirty="0" smtClean="0"/>
              <a:t>.</a:t>
            </a:r>
            <a:endParaRPr lang="en-US" altLang="zh-TW"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60</a:t>
            </a:fld>
            <a:endParaRPr lang="zh-TW" altLang="en-US"/>
          </a:p>
        </p:txBody>
      </p:sp>
    </p:spTree>
    <p:extLst>
      <p:ext uri="{BB962C8B-B14F-4D97-AF65-F5344CB8AC3E}">
        <p14:creationId xmlns:p14="http://schemas.microsoft.com/office/powerpoint/2010/main" val="4896347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97279" y="286603"/>
            <a:ext cx="11713845" cy="4494947"/>
          </a:xfrm>
        </p:spPr>
        <p:txBody>
          <a:bodyPr/>
          <a:lstStyle/>
          <a:p>
            <a:r>
              <a:rPr lang="en-US" altLang="zh-TW" dirty="0"/>
              <a:t>Thanks for listening!</a:t>
            </a:r>
            <a:endParaRPr lang="zh-TW" altLang="en-US" dirty="0"/>
          </a:p>
        </p:txBody>
      </p:sp>
      <p:pic>
        <p:nvPicPr>
          <p:cNvPr id="4" name="圖片 3"/>
          <p:cNvPicPr>
            <a:picLocks noChangeAspect="1"/>
          </p:cNvPicPr>
          <p:nvPr/>
        </p:nvPicPr>
        <p:blipFill>
          <a:blip r:embed="rId2"/>
          <a:stretch>
            <a:fillRect/>
          </a:stretch>
        </p:blipFill>
        <p:spPr>
          <a:xfrm>
            <a:off x="904874" y="1164712"/>
            <a:ext cx="10863801" cy="1678584"/>
          </a:xfrm>
          <a:prstGeom prst="rect">
            <a:avLst/>
          </a:prstGeo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61</a:t>
            </a:fld>
            <a:endParaRPr lang="zh-TW" altLang="en-US"/>
          </a:p>
        </p:txBody>
      </p:sp>
    </p:spTree>
    <p:extLst>
      <p:ext uri="{BB962C8B-B14F-4D97-AF65-F5344CB8AC3E}">
        <p14:creationId xmlns:p14="http://schemas.microsoft.com/office/powerpoint/2010/main" val="183546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en-US" altLang="zh-TW" dirty="0" smtClean="0"/>
              <a:t> </a:t>
            </a:r>
            <a:r>
              <a:rPr lang="en-US" altLang="zh-TW" dirty="0" smtClean="0">
                <a:solidFill>
                  <a:srgbClr val="FF0000"/>
                </a:solidFill>
              </a:rPr>
              <a:t>Related </a:t>
            </a:r>
            <a:r>
              <a:rPr lang="en-US" altLang="zh-TW" dirty="0">
                <a:solidFill>
                  <a:srgbClr val="FF0000"/>
                </a:solidFill>
              </a:rPr>
              <a:t>works</a:t>
            </a:r>
          </a:p>
          <a:p>
            <a:pPr>
              <a:lnSpc>
                <a:spcPct val="150000"/>
              </a:lnSpc>
              <a:buFont typeface="Wingdings" panose="05000000000000000000" pitchFamily="2" charset="2"/>
              <a:buChar char="Ø"/>
            </a:pPr>
            <a:r>
              <a:rPr lang="en-US" altLang="zh-TW" dirty="0" smtClean="0"/>
              <a:t> Preliminaries</a:t>
            </a:r>
            <a:endParaRPr lang="en-US" altLang="zh-TW" dirty="0"/>
          </a:p>
          <a:p>
            <a:pPr>
              <a:lnSpc>
                <a:spcPct val="150000"/>
              </a:lnSpc>
              <a:buFont typeface="Wingdings" panose="05000000000000000000" pitchFamily="2" charset="2"/>
              <a:buChar char="Ø"/>
            </a:pPr>
            <a:r>
              <a:rPr lang="en-US" altLang="zh-TW" dirty="0" smtClean="0"/>
              <a:t> 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62</a:t>
            </a:fld>
            <a:endParaRPr lang="zh-TW" altLang="en-US"/>
          </a:p>
        </p:txBody>
      </p:sp>
    </p:spTree>
    <p:extLst>
      <p:ext uri="{BB962C8B-B14F-4D97-AF65-F5344CB8AC3E}">
        <p14:creationId xmlns:p14="http://schemas.microsoft.com/office/powerpoint/2010/main" val="29035968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Related Works</a:t>
            </a:r>
            <a:endParaRPr lang="zh-TW" altLang="en-US" dirty="0"/>
          </a:p>
        </p:txBody>
      </p:sp>
      <p:sp>
        <p:nvSpPr>
          <p:cNvPr id="5" name="內容版面配置區 2"/>
          <p:cNvSpPr txBox="1">
            <a:spLocks/>
          </p:cNvSpPr>
          <p:nvPr/>
        </p:nvSpPr>
        <p:spPr>
          <a:xfrm>
            <a:off x="1178169" y="2351060"/>
            <a:ext cx="10058400" cy="27748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zh-TW" altLang="en-US" dirty="0" smtClean="0"/>
              <a:t> </a:t>
            </a:r>
            <a:r>
              <a:rPr lang="en-US" altLang="zh-TW" dirty="0" err="1" smtClean="0"/>
              <a:t>Hadi</a:t>
            </a:r>
            <a:r>
              <a:rPr lang="en-US" altLang="zh-TW" dirty="0" smtClean="0"/>
              <a:t> </a:t>
            </a:r>
            <a:r>
              <a:rPr lang="en-US" altLang="zh-TW" dirty="0" err="1" smtClean="0"/>
              <a:t>Farahani</a:t>
            </a:r>
            <a:r>
              <a:rPr lang="zh-TW" altLang="en-US" dirty="0" smtClean="0"/>
              <a:t> </a:t>
            </a:r>
            <a:r>
              <a:rPr lang="en-US" altLang="zh-TW" dirty="0" smtClean="0"/>
              <a:t>et </a:t>
            </a:r>
            <a:r>
              <a:rPr lang="en-US" altLang="zh-TW" dirty="0"/>
              <a:t>al.'s  System </a:t>
            </a:r>
            <a:endParaRPr lang="en-US" altLang="zh-TW" b="1" dirty="0" smtClean="0"/>
          </a:p>
          <a:p>
            <a:pPr>
              <a:lnSpc>
                <a:spcPct val="220000"/>
              </a:lnSpc>
              <a:buFont typeface="Arial" panose="020B0604020202020204" pitchFamily="34" charset="0"/>
              <a:buChar char="•"/>
            </a:pPr>
            <a:r>
              <a:rPr lang="en-US" altLang="zh-TW" dirty="0" smtClean="0"/>
              <a:t> Zheng </a:t>
            </a:r>
            <a:r>
              <a:rPr lang="en-US" altLang="zh-TW" dirty="0"/>
              <a:t>et </a:t>
            </a:r>
            <a:r>
              <a:rPr lang="en-US" altLang="zh-TW" dirty="0" smtClean="0"/>
              <a:t>al.’s System</a:t>
            </a:r>
            <a:endParaRPr lang="en-US" altLang="zh-TW" b="1" dirty="0" smtClean="0"/>
          </a:p>
          <a:p>
            <a:pPr>
              <a:lnSpc>
                <a:spcPct val="220000"/>
              </a:lnSpc>
              <a:buFont typeface="Arial" panose="020B0604020202020204" pitchFamily="34" charset="0"/>
              <a:buChar char="•"/>
            </a:pPr>
            <a:r>
              <a:rPr lang="en-US" altLang="zh-TW" b="1" dirty="0"/>
              <a:t> </a:t>
            </a:r>
            <a:r>
              <a:rPr lang="en-US" altLang="zh-TW" dirty="0" err="1"/>
              <a:t>IronCore</a:t>
            </a:r>
            <a:r>
              <a:rPr lang="en-US" altLang="zh-TW" dirty="0"/>
              <a:t> Labs’</a:t>
            </a:r>
            <a:r>
              <a:rPr lang="zh-TW" altLang="en-US" dirty="0"/>
              <a:t> </a:t>
            </a:r>
            <a:r>
              <a:rPr lang="en-US" altLang="zh-TW" dirty="0"/>
              <a:t>System</a:t>
            </a:r>
            <a:endParaRPr lang="en-US" altLang="zh-TW" b="1" dirty="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63</a:t>
            </a:fld>
            <a:endParaRPr lang="zh-TW" altLang="en-US"/>
          </a:p>
        </p:txBody>
      </p:sp>
    </p:spTree>
    <p:extLst>
      <p:ext uri="{BB962C8B-B14F-4D97-AF65-F5344CB8AC3E}">
        <p14:creationId xmlns:p14="http://schemas.microsoft.com/office/powerpoint/2010/main" val="31415133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799260"/>
            <a:ext cx="10058400" cy="1450757"/>
          </a:xfrm>
        </p:spPr>
        <p:txBody>
          <a:bodyPr>
            <a:normAutofit/>
          </a:bodyPr>
          <a:lstStyle/>
          <a:p>
            <a:pPr>
              <a:lnSpc>
                <a:spcPct val="220000"/>
              </a:lnSpc>
            </a:pPr>
            <a:r>
              <a:rPr lang="en-US" altLang="zh-TW" sz="3200" dirty="0" err="1" smtClean="0"/>
              <a:t>Farahani</a:t>
            </a:r>
            <a:r>
              <a:rPr lang="zh-TW" altLang="en-US" sz="3200" dirty="0" smtClean="0"/>
              <a:t> </a:t>
            </a:r>
            <a:r>
              <a:rPr lang="en-US" altLang="zh-TW" sz="3200" dirty="0"/>
              <a:t>et al.'s  </a:t>
            </a:r>
            <a:r>
              <a:rPr lang="en-US" altLang="zh-TW" sz="3200" dirty="0" smtClean="0"/>
              <a:t>System </a:t>
            </a:r>
            <a:endParaRPr lang="en-US" altLang="zh-TW" sz="3200" b="1" dirty="0"/>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64</a:t>
            </a:fld>
            <a:endParaRPr lang="zh-TW" altLang="en-US"/>
          </a:p>
        </p:txBody>
      </p:sp>
      <p:pic>
        <p:nvPicPr>
          <p:cNvPr id="6" name="圖片 5"/>
          <p:cNvPicPr>
            <a:picLocks noChangeAspect="1"/>
          </p:cNvPicPr>
          <p:nvPr/>
        </p:nvPicPr>
        <p:blipFill>
          <a:blip r:embed="rId3"/>
          <a:stretch>
            <a:fillRect/>
          </a:stretch>
        </p:blipFill>
        <p:spPr>
          <a:xfrm>
            <a:off x="527156" y="1322166"/>
            <a:ext cx="3594634" cy="1495634"/>
          </a:xfrm>
          <a:prstGeom prst="rect">
            <a:avLst/>
          </a:prstGeom>
        </p:spPr>
      </p:pic>
      <p:pic>
        <p:nvPicPr>
          <p:cNvPr id="7" name="圖片 6"/>
          <p:cNvPicPr>
            <a:picLocks noChangeAspect="1"/>
          </p:cNvPicPr>
          <p:nvPr/>
        </p:nvPicPr>
        <p:blipFill rotWithShape="1">
          <a:blip r:embed="rId4"/>
          <a:srcRect t="11660"/>
          <a:stretch/>
        </p:blipFill>
        <p:spPr>
          <a:xfrm>
            <a:off x="0" y="4314305"/>
            <a:ext cx="5646631" cy="1997716"/>
          </a:xfrm>
          <a:prstGeom prst="rect">
            <a:avLst/>
          </a:prstGeom>
        </p:spPr>
      </p:pic>
      <p:pic>
        <p:nvPicPr>
          <p:cNvPr id="5" name="內容版面配置區 4"/>
          <p:cNvPicPr>
            <a:picLocks noGrp="1" noChangeAspect="1"/>
          </p:cNvPicPr>
          <p:nvPr>
            <p:ph idx="1"/>
          </p:nvPr>
        </p:nvPicPr>
        <p:blipFill>
          <a:blip r:embed="rId5"/>
          <a:stretch>
            <a:fillRect/>
          </a:stretch>
        </p:blipFill>
        <p:spPr>
          <a:xfrm>
            <a:off x="4121790" y="0"/>
            <a:ext cx="7894041" cy="6312021"/>
          </a:xfrm>
          <a:prstGeom prst="rect">
            <a:avLst/>
          </a:prstGeom>
        </p:spPr>
      </p:pic>
      <p:sp>
        <p:nvSpPr>
          <p:cNvPr id="8" name="矩形 7"/>
          <p:cNvSpPr/>
          <p:nvPr/>
        </p:nvSpPr>
        <p:spPr>
          <a:xfrm>
            <a:off x="7716424" y="2533475"/>
            <a:ext cx="1427576" cy="4865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0588255" y="3080157"/>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9128894" y="3238478"/>
            <a:ext cx="1427576" cy="4865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714564" y="4179115"/>
            <a:ext cx="1427576" cy="486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923419" y="6150793"/>
            <a:ext cx="6635691" cy="215444"/>
          </a:xfrm>
          <a:prstGeom prst="rect">
            <a:avLst/>
          </a:prstGeom>
          <a:noFill/>
        </p:spPr>
        <p:txBody>
          <a:bodyPr wrap="square" rtlCol="0">
            <a:spAutoFit/>
          </a:bodyPr>
          <a:lstStyle/>
          <a:p>
            <a:r>
              <a:rPr lang="en-US" altLang="zh-TW" sz="800" b="1" dirty="0" smtClean="0"/>
              <a:t>Source: </a:t>
            </a:r>
            <a:r>
              <a:rPr lang="en-US" altLang="zh-TW" sz="800" dirty="0"/>
              <a:t>H. </a:t>
            </a:r>
            <a:r>
              <a:rPr lang="en-US" altLang="zh-TW" sz="800" dirty="0" err="1"/>
              <a:t>Farahani</a:t>
            </a:r>
            <a:r>
              <a:rPr lang="en-US" altLang="zh-TW" sz="800" dirty="0"/>
              <a:t> and H. R. </a:t>
            </a:r>
            <a:r>
              <a:rPr lang="en-US" altLang="zh-TW" sz="800" dirty="0" err="1"/>
              <a:t>Shahriari</a:t>
            </a:r>
            <a:r>
              <a:rPr lang="en-US" altLang="zh-TW" sz="800" dirty="0"/>
              <a:t>, “A privacy preserving </a:t>
            </a:r>
            <a:r>
              <a:rPr lang="en-US" altLang="zh-TW" sz="800" dirty="0" err="1"/>
              <a:t>iot</a:t>
            </a:r>
            <a:r>
              <a:rPr lang="en-US" altLang="zh-TW" sz="800" dirty="0"/>
              <a:t> data marketplace using iota smart contracts,” </a:t>
            </a:r>
            <a:r>
              <a:rPr lang="en-US" altLang="zh-TW" sz="800" dirty="0" err="1"/>
              <a:t>arXiv</a:t>
            </a:r>
            <a:r>
              <a:rPr lang="en-US" altLang="zh-TW" sz="800" dirty="0"/>
              <a:t> preprint arXiv:2210.04733, 2022.</a:t>
            </a:r>
            <a:endParaRPr lang="zh-TW" altLang="en-US" sz="800" b="1" dirty="0"/>
          </a:p>
        </p:txBody>
      </p:sp>
      <p:sp>
        <p:nvSpPr>
          <p:cNvPr id="13" name="矩形 12"/>
          <p:cNvSpPr/>
          <p:nvPr/>
        </p:nvSpPr>
        <p:spPr>
          <a:xfrm>
            <a:off x="9137689" y="670955"/>
            <a:ext cx="1427576" cy="4865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714564" y="699624"/>
            <a:ext cx="1427576" cy="4865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6457881" y="514958"/>
            <a:ext cx="1692771" cy="369332"/>
          </a:xfrm>
          <a:prstGeom prst="rect">
            <a:avLst/>
          </a:prstGeom>
          <a:noFill/>
        </p:spPr>
        <p:txBody>
          <a:bodyPr wrap="none" rtlCol="0">
            <a:spAutoFit/>
          </a:bodyPr>
          <a:lstStyle/>
          <a:p>
            <a:r>
              <a:rPr lang="en-US" altLang="zh-TW" dirty="0">
                <a:solidFill>
                  <a:srgbClr val="FFC000"/>
                </a:solidFill>
              </a:rPr>
              <a:t>Data Searching</a:t>
            </a:r>
            <a:r>
              <a:rPr lang="en-US" altLang="zh-TW" dirty="0" smtClean="0">
                <a:solidFill>
                  <a:srgbClr val="FFC000"/>
                </a:solidFill>
              </a:rPr>
              <a:t>?</a:t>
            </a:r>
            <a:endParaRPr lang="zh-TW" altLang="en-US" dirty="0">
              <a:solidFill>
                <a:srgbClr val="FFC000"/>
              </a:solidFill>
            </a:endParaRPr>
          </a:p>
        </p:txBody>
      </p:sp>
      <p:sp>
        <p:nvSpPr>
          <p:cNvPr id="15" name="文字方塊 14"/>
          <p:cNvSpPr txBox="1"/>
          <p:nvPr/>
        </p:nvSpPr>
        <p:spPr>
          <a:xfrm>
            <a:off x="9110746" y="1887144"/>
            <a:ext cx="1895307" cy="646331"/>
          </a:xfrm>
          <a:prstGeom prst="rect">
            <a:avLst/>
          </a:prstGeom>
          <a:noFill/>
        </p:spPr>
        <p:txBody>
          <a:bodyPr wrap="square" rtlCol="0">
            <a:spAutoFit/>
          </a:bodyPr>
          <a:lstStyle/>
          <a:p>
            <a:r>
              <a:rPr lang="en-US" altLang="zh-TW" dirty="0" smtClean="0">
                <a:solidFill>
                  <a:srgbClr val="00B050"/>
                </a:solidFill>
              </a:rPr>
              <a:t>Access Control Management?</a:t>
            </a:r>
            <a:endParaRPr lang="zh-TW" altLang="en-US" dirty="0">
              <a:solidFill>
                <a:srgbClr val="00B050"/>
              </a:solidFill>
            </a:endParaRPr>
          </a:p>
        </p:txBody>
      </p:sp>
      <p:sp>
        <p:nvSpPr>
          <p:cNvPr id="16" name="文字方塊 15"/>
          <p:cNvSpPr txBox="1"/>
          <p:nvPr/>
        </p:nvSpPr>
        <p:spPr>
          <a:xfrm>
            <a:off x="5646631" y="5178289"/>
            <a:ext cx="1895307" cy="369332"/>
          </a:xfrm>
          <a:prstGeom prst="rect">
            <a:avLst/>
          </a:prstGeom>
          <a:noFill/>
        </p:spPr>
        <p:txBody>
          <a:bodyPr wrap="square" rtlCol="0">
            <a:spAutoFit/>
          </a:bodyPr>
          <a:lstStyle/>
          <a:p>
            <a:r>
              <a:rPr lang="en-US" altLang="zh-TW" dirty="0" smtClean="0">
                <a:solidFill>
                  <a:srgbClr val="FF0000"/>
                </a:solidFill>
              </a:rPr>
              <a:t>Storage Burden?</a:t>
            </a:r>
            <a:endParaRPr lang="zh-TW" altLang="en-US" dirty="0">
              <a:solidFill>
                <a:srgbClr val="FF0000"/>
              </a:solidFill>
            </a:endParaRPr>
          </a:p>
        </p:txBody>
      </p:sp>
      <p:pic>
        <p:nvPicPr>
          <p:cNvPr id="17" name="圖片 16"/>
          <p:cNvPicPr>
            <a:picLocks noChangeAspect="1"/>
          </p:cNvPicPr>
          <p:nvPr/>
        </p:nvPicPr>
        <p:blipFill>
          <a:blip r:embed="rId3"/>
          <a:stretch>
            <a:fillRect/>
          </a:stretch>
        </p:blipFill>
        <p:spPr>
          <a:xfrm>
            <a:off x="6173787" y="5935287"/>
            <a:ext cx="3594634" cy="215506"/>
          </a:xfrm>
          <a:prstGeom prst="rect">
            <a:avLst/>
          </a:prstGeom>
        </p:spPr>
      </p:pic>
    </p:spTree>
    <p:extLst>
      <p:ext uri="{BB962C8B-B14F-4D97-AF65-F5344CB8AC3E}">
        <p14:creationId xmlns:p14="http://schemas.microsoft.com/office/powerpoint/2010/main" val="24379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P spid="3" grpId="0"/>
      <p:bldP spid="15" grpId="0"/>
      <p:bldP spid="1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Zheng et al.’s</a:t>
            </a:r>
            <a:br>
              <a:rPr lang="en-US" altLang="zh-TW" dirty="0"/>
            </a:br>
            <a:r>
              <a:rPr lang="en-US" altLang="zh-TW" dirty="0"/>
              <a:t>Decentralized </a:t>
            </a:r>
            <a:r>
              <a:rPr lang="en-US" altLang="zh-TW" dirty="0" err="1"/>
              <a:t>IoT</a:t>
            </a:r>
            <a:r>
              <a:rPr lang="en-US" altLang="zh-TW" dirty="0"/>
              <a:t> Data </a:t>
            </a:r>
            <a:r>
              <a:rPr lang="en-US" altLang="zh-TW" dirty="0" smtClean="0"/>
              <a:t>Management</a:t>
            </a:r>
            <a:r>
              <a:rPr lang="zh-TW" altLang="en-US" dirty="0" smtClean="0"/>
              <a:t> </a:t>
            </a:r>
            <a:r>
              <a:rPr lang="en-US" altLang="zh-TW" dirty="0" smtClean="0"/>
              <a:t>System</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81871" y="2245709"/>
            <a:ext cx="6848475" cy="3362325"/>
          </a:xfrm>
        </p:spPr>
      </p:pic>
      <p:sp>
        <p:nvSpPr>
          <p:cNvPr id="3" name="投影片編號版面配置區 2"/>
          <p:cNvSpPr>
            <a:spLocks noGrp="1"/>
          </p:cNvSpPr>
          <p:nvPr>
            <p:ph type="sldNum" sz="quarter" idx="12"/>
          </p:nvPr>
        </p:nvSpPr>
        <p:spPr/>
        <p:txBody>
          <a:bodyPr/>
          <a:lstStyle/>
          <a:p>
            <a:fld id="{DF13A71A-F478-4641-9BF7-C1F9A2D04116}" type="slidenum">
              <a:rPr lang="zh-TW" altLang="en-US" smtClean="0"/>
              <a:t>65</a:t>
            </a:fld>
            <a:endParaRPr lang="zh-TW" altLang="en-US"/>
          </a:p>
        </p:txBody>
      </p:sp>
      <p:sp>
        <p:nvSpPr>
          <p:cNvPr id="5" name="內容版面配置區 2"/>
          <p:cNvSpPr txBox="1">
            <a:spLocks/>
          </p:cNvSpPr>
          <p:nvPr/>
        </p:nvSpPr>
        <p:spPr>
          <a:xfrm>
            <a:off x="1097280" y="2074008"/>
            <a:ext cx="6006165" cy="3705726"/>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Search Mechanism</a:t>
            </a:r>
            <a:r>
              <a:rPr lang="en-US" altLang="zh-TW" b="1" dirty="0" smtClean="0"/>
              <a:t> </a:t>
            </a:r>
          </a:p>
          <a:p>
            <a:pPr>
              <a:lnSpc>
                <a:spcPct val="220000"/>
              </a:lnSpc>
              <a:buFont typeface="Arial" panose="020B0604020202020204" pitchFamily="34" charset="0"/>
              <a:buChar char="•"/>
            </a:pPr>
            <a:r>
              <a:rPr lang="en-US" altLang="zh-TW" b="1" dirty="0" smtClean="0"/>
              <a:t> </a:t>
            </a:r>
            <a:r>
              <a:rPr lang="en-US" altLang="zh-TW" dirty="0" smtClean="0"/>
              <a:t>Periodic </a:t>
            </a:r>
            <a:r>
              <a:rPr lang="en-US" altLang="zh-TW" dirty="0"/>
              <a:t>Data Purge (Snapshot)</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Access </a:t>
            </a:r>
            <a:r>
              <a:rPr lang="en-US" altLang="zh-TW" dirty="0"/>
              <a:t>Control</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smtClean="0"/>
              <a:t>Data </a:t>
            </a:r>
            <a:r>
              <a:rPr lang="en-US" altLang="zh-TW" dirty="0"/>
              <a:t>Update </a:t>
            </a:r>
            <a:r>
              <a:rPr lang="en-US" altLang="zh-TW" dirty="0" smtClean="0"/>
              <a:t>Mechanism</a:t>
            </a:r>
            <a:endParaRPr lang="en-US" altLang="zh-TW" b="1" dirty="0" smtClean="0"/>
          </a:p>
          <a:p>
            <a:pPr>
              <a:lnSpc>
                <a:spcPct val="220000"/>
              </a:lnSpc>
              <a:buFont typeface="Arial" panose="020B0604020202020204" pitchFamily="34" charset="0"/>
              <a:buChar char="•"/>
            </a:pPr>
            <a:r>
              <a:rPr lang="en-US" altLang="zh-TW" b="1" dirty="0" smtClean="0"/>
              <a:t> </a:t>
            </a:r>
            <a:r>
              <a:rPr lang="en-US" altLang="zh-TW" dirty="0"/>
              <a:t>Privacy Data Storage</a:t>
            </a:r>
            <a:endParaRPr lang="en-US" altLang="zh-TW" b="1" dirty="0" smtClean="0"/>
          </a:p>
          <a:p>
            <a:pPr>
              <a:lnSpc>
                <a:spcPct val="220000"/>
              </a:lnSpc>
              <a:buFont typeface="Arial" panose="020B0604020202020204" pitchFamily="34" charset="0"/>
              <a:buChar char="•"/>
            </a:pPr>
            <a:endParaRPr lang="en-US" altLang="zh-TW" b="1" dirty="0" smtClean="0"/>
          </a:p>
        </p:txBody>
      </p:sp>
    </p:spTree>
    <p:extLst>
      <p:ext uri="{BB962C8B-B14F-4D97-AF65-F5344CB8AC3E}">
        <p14:creationId xmlns:p14="http://schemas.microsoft.com/office/powerpoint/2010/main" val="12321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84897"/>
            <a:ext cx="10058400" cy="1450757"/>
          </a:xfrm>
        </p:spPr>
        <p:txBody>
          <a:bodyPr/>
          <a:lstStyle/>
          <a:p>
            <a:r>
              <a:rPr lang="en-US" altLang="zh-TW" sz="3200" dirty="0" err="1"/>
              <a:t>IronCore</a:t>
            </a:r>
            <a:r>
              <a:rPr lang="en-US" altLang="zh-TW" sz="3200" dirty="0"/>
              <a:t> Labs’</a:t>
            </a:r>
            <a:r>
              <a:rPr lang="zh-TW" altLang="en-US" sz="3200" dirty="0"/>
              <a:t> </a:t>
            </a:r>
            <a:r>
              <a:rPr lang="en-US" altLang="zh-TW" sz="3200" dirty="0"/>
              <a:t>System</a:t>
            </a:r>
            <a:r>
              <a:rPr lang="en-US" altLang="zh-TW" b="1" dirty="0"/>
              <a:t/>
            </a:r>
            <a:br>
              <a:rPr lang="en-US" altLang="zh-TW" b="1" dirty="0"/>
            </a:br>
            <a:endParaRPr lang="zh-TW" altLang="en-US" dirty="0"/>
          </a:p>
        </p:txBody>
      </p:sp>
      <p:pic>
        <p:nvPicPr>
          <p:cNvPr id="5" name="內容版面配置區 4"/>
          <p:cNvPicPr>
            <a:picLocks noGrp="1" noChangeAspect="1"/>
          </p:cNvPicPr>
          <p:nvPr>
            <p:ph idx="1"/>
          </p:nvPr>
        </p:nvPicPr>
        <p:blipFill rotWithShape="1">
          <a:blip r:embed="rId3"/>
          <a:srcRect b="12382"/>
          <a:stretch/>
        </p:blipFill>
        <p:spPr>
          <a:xfrm>
            <a:off x="181548" y="3220383"/>
            <a:ext cx="5523355" cy="2482148"/>
          </a:xfrm>
          <a:prstGeom prst="rect">
            <a:avLst/>
          </a:prstGeom>
        </p:spPr>
      </p:pic>
      <p:sp>
        <p:nvSpPr>
          <p:cNvPr id="4" name="投影片編號版面配置區 3"/>
          <p:cNvSpPr>
            <a:spLocks noGrp="1"/>
          </p:cNvSpPr>
          <p:nvPr>
            <p:ph type="sldNum" sz="quarter" idx="12"/>
          </p:nvPr>
        </p:nvSpPr>
        <p:spPr/>
        <p:txBody>
          <a:bodyPr/>
          <a:lstStyle/>
          <a:p>
            <a:fld id="{DF13A71A-F478-4641-9BF7-C1F9A2D04116}" type="slidenum">
              <a:rPr lang="zh-TW" altLang="en-US" smtClean="0"/>
              <a:t>66</a:t>
            </a:fld>
            <a:endParaRPr lang="zh-TW" altLang="en-US"/>
          </a:p>
        </p:txBody>
      </p:sp>
      <p:pic>
        <p:nvPicPr>
          <p:cNvPr id="6" name="圖片 5"/>
          <p:cNvPicPr>
            <a:picLocks noChangeAspect="1"/>
          </p:cNvPicPr>
          <p:nvPr/>
        </p:nvPicPr>
        <p:blipFill rotWithShape="1">
          <a:blip r:embed="rId4"/>
          <a:srcRect b="6070"/>
          <a:stretch/>
        </p:blipFill>
        <p:spPr>
          <a:xfrm>
            <a:off x="5886450" y="0"/>
            <a:ext cx="6305550" cy="5685905"/>
          </a:xfrm>
          <a:prstGeom prst="rect">
            <a:avLst/>
          </a:prstGeom>
        </p:spPr>
      </p:pic>
      <p:pic>
        <p:nvPicPr>
          <p:cNvPr id="7" name="圖片 6"/>
          <p:cNvPicPr>
            <a:picLocks noChangeAspect="1"/>
          </p:cNvPicPr>
          <p:nvPr/>
        </p:nvPicPr>
        <p:blipFill>
          <a:blip r:embed="rId5"/>
          <a:stretch>
            <a:fillRect/>
          </a:stretch>
        </p:blipFill>
        <p:spPr>
          <a:xfrm>
            <a:off x="1133475" y="1165860"/>
            <a:ext cx="4752975" cy="1142850"/>
          </a:xfrm>
          <a:prstGeom prst="rect">
            <a:avLst/>
          </a:prstGeom>
        </p:spPr>
      </p:pic>
      <p:sp>
        <p:nvSpPr>
          <p:cNvPr id="8" name="文字方塊 7"/>
          <p:cNvSpPr txBox="1"/>
          <p:nvPr/>
        </p:nvSpPr>
        <p:spPr>
          <a:xfrm>
            <a:off x="5556309" y="6053329"/>
            <a:ext cx="6635691" cy="338554"/>
          </a:xfrm>
          <a:prstGeom prst="rect">
            <a:avLst/>
          </a:prstGeom>
          <a:noFill/>
        </p:spPr>
        <p:txBody>
          <a:bodyPr wrap="square" rtlCol="0">
            <a:spAutoFit/>
          </a:bodyPr>
          <a:lstStyle/>
          <a:p>
            <a:r>
              <a:rPr lang="en-US" altLang="zh-TW" sz="800" b="1" dirty="0" smtClean="0"/>
              <a:t>Source: </a:t>
            </a:r>
            <a:r>
              <a:rPr lang="en-US" altLang="zh-TW" sz="800" dirty="0"/>
              <a:t>B. Wall and P. Walsh, “Cryptographically enforced orthogonal access control at scale,” in Proceedings of the 6th International Workshop on Security in Cloud Computing, 2018, pp. 57–65. </a:t>
            </a:r>
            <a:endParaRPr lang="zh-TW" altLang="en-US" sz="800" b="1" dirty="0"/>
          </a:p>
        </p:txBody>
      </p:sp>
      <p:sp>
        <p:nvSpPr>
          <p:cNvPr id="9" name="文字方塊 8"/>
          <p:cNvSpPr txBox="1"/>
          <p:nvPr/>
        </p:nvSpPr>
        <p:spPr>
          <a:xfrm>
            <a:off x="350601" y="1643526"/>
            <a:ext cx="2727798" cy="369332"/>
          </a:xfrm>
          <a:prstGeom prst="rect">
            <a:avLst/>
          </a:prstGeom>
          <a:noFill/>
        </p:spPr>
        <p:txBody>
          <a:bodyPr wrap="none" rtlCol="0">
            <a:spAutoFit/>
          </a:bodyPr>
          <a:lstStyle/>
          <a:p>
            <a:r>
              <a:rPr lang="fr-FR" altLang="zh-TW" dirty="0">
                <a:solidFill>
                  <a:srgbClr val="C00000"/>
                </a:solidFill>
              </a:rPr>
              <a:t>Storage Single Point </a:t>
            </a:r>
            <a:r>
              <a:rPr lang="fr-FR" altLang="zh-TW" dirty="0" smtClean="0">
                <a:solidFill>
                  <a:srgbClr val="C00000"/>
                </a:solidFill>
              </a:rPr>
              <a:t>Failure</a:t>
            </a:r>
            <a:endParaRPr lang="fr-FR" altLang="zh-TW" dirty="0">
              <a:solidFill>
                <a:srgbClr val="C00000"/>
              </a:solidFill>
            </a:endParaRPr>
          </a:p>
        </p:txBody>
      </p:sp>
      <p:sp>
        <p:nvSpPr>
          <p:cNvPr id="10" name="文字方塊 9"/>
          <p:cNvSpPr txBox="1"/>
          <p:nvPr/>
        </p:nvSpPr>
        <p:spPr>
          <a:xfrm>
            <a:off x="350601" y="2204452"/>
            <a:ext cx="2519601" cy="369332"/>
          </a:xfrm>
          <a:prstGeom prst="rect">
            <a:avLst/>
          </a:prstGeom>
          <a:noFill/>
        </p:spPr>
        <p:txBody>
          <a:bodyPr wrap="none" rtlCol="0">
            <a:spAutoFit/>
          </a:bodyPr>
          <a:lstStyle/>
          <a:p>
            <a:r>
              <a:rPr lang="fr-FR" altLang="zh-TW" dirty="0">
                <a:solidFill>
                  <a:srgbClr val="C00000"/>
                </a:solidFill>
              </a:rPr>
              <a:t>Permission Management</a:t>
            </a:r>
            <a:endParaRPr lang="zh-TW" altLang="en-US" dirty="0">
              <a:solidFill>
                <a:srgbClr val="C00000"/>
              </a:solidFill>
            </a:endParaRPr>
          </a:p>
        </p:txBody>
      </p:sp>
    </p:spTree>
    <p:extLst>
      <p:ext uri="{BB962C8B-B14F-4D97-AF65-F5344CB8AC3E}">
        <p14:creationId xmlns:p14="http://schemas.microsoft.com/office/powerpoint/2010/main" val="37860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Research Motivation </a:t>
            </a:r>
            <a:r>
              <a:rPr lang="en-US" altLang="zh-TW" dirty="0" smtClean="0"/>
              <a:t>and Challenges</a:t>
            </a:r>
            <a:endParaRPr lang="zh-TW" altLang="en-US" dirty="0"/>
          </a:p>
        </p:txBody>
      </p:sp>
      <p:sp>
        <p:nvSpPr>
          <p:cNvPr id="5" name="內容版面配置區 2"/>
          <p:cNvSpPr txBox="1">
            <a:spLocks/>
          </p:cNvSpPr>
          <p:nvPr/>
        </p:nvSpPr>
        <p:spPr>
          <a:xfrm>
            <a:off x="1283677" y="2263137"/>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220000"/>
              </a:lnSpc>
              <a:buFont typeface="Arial" panose="020B0604020202020204" pitchFamily="34" charset="0"/>
              <a:buChar char="•"/>
            </a:pPr>
            <a:r>
              <a:rPr lang="en-US" altLang="zh-TW" dirty="0" smtClean="0"/>
              <a:t> The </a:t>
            </a:r>
            <a:r>
              <a:rPr lang="en-US" altLang="zh-TW" dirty="0"/>
              <a:t>issue of data </a:t>
            </a:r>
            <a:r>
              <a:rPr lang="en-US" altLang="zh-TW" dirty="0" smtClean="0"/>
              <a:t>isolation</a:t>
            </a:r>
          </a:p>
          <a:p>
            <a:pPr>
              <a:lnSpc>
                <a:spcPct val="220000"/>
              </a:lnSpc>
              <a:buFont typeface="Arial" panose="020B0604020202020204" pitchFamily="34" charset="0"/>
              <a:buChar char="•"/>
            </a:pPr>
            <a:r>
              <a:rPr lang="zh-TW" altLang="en-US" dirty="0"/>
              <a:t> </a:t>
            </a:r>
            <a:r>
              <a:rPr lang="en-US" altLang="zh-TW" dirty="0" smtClean="0"/>
              <a:t>Cloud Storage</a:t>
            </a:r>
          </a:p>
          <a:p>
            <a:pPr>
              <a:lnSpc>
                <a:spcPct val="220000"/>
              </a:lnSpc>
              <a:buFont typeface="Arial" panose="020B0604020202020204" pitchFamily="34" charset="0"/>
              <a:buChar char="•"/>
            </a:pPr>
            <a:r>
              <a:rPr lang="zh-TW" altLang="en-US" dirty="0" smtClean="0"/>
              <a:t> </a:t>
            </a:r>
            <a:r>
              <a:rPr lang="en-US" altLang="zh-TW" dirty="0"/>
              <a:t>Fine-grained access control and </a:t>
            </a:r>
            <a:r>
              <a:rPr lang="en-US" altLang="zh-TW" dirty="0" smtClean="0"/>
              <a:t>management</a:t>
            </a:r>
          </a:p>
          <a:p>
            <a:pPr>
              <a:lnSpc>
                <a:spcPct val="220000"/>
              </a:lnSpc>
              <a:buFont typeface="Arial" panose="020B0604020202020204" pitchFamily="34" charset="0"/>
              <a:buChar char="•"/>
            </a:pPr>
            <a:r>
              <a:rPr lang="zh-TW" altLang="en-US" dirty="0" smtClean="0"/>
              <a:t> </a:t>
            </a:r>
            <a:r>
              <a:rPr lang="en-US" altLang="zh-TW" dirty="0"/>
              <a:t>Centralization and trust</a:t>
            </a:r>
          </a:p>
          <a:p>
            <a:pPr>
              <a:lnSpc>
                <a:spcPct val="220000"/>
              </a:lnSpc>
              <a:buFont typeface="Arial" panose="020B0604020202020204" pitchFamily="34" charset="0"/>
              <a:buChar char="•"/>
            </a:pPr>
            <a:endParaRPr lang="en-US" altLang="zh-TW" dirty="0" smtClean="0"/>
          </a:p>
        </p:txBody>
      </p:sp>
      <p:sp>
        <p:nvSpPr>
          <p:cNvPr id="3" name="投影片編號版面配置區 2"/>
          <p:cNvSpPr>
            <a:spLocks noGrp="1"/>
          </p:cNvSpPr>
          <p:nvPr>
            <p:ph type="sldNum" sz="quarter" idx="12"/>
          </p:nvPr>
        </p:nvSpPr>
        <p:spPr/>
        <p:txBody>
          <a:bodyPr/>
          <a:lstStyle/>
          <a:p>
            <a:fld id="{DF13A71A-F478-4641-9BF7-C1F9A2D04116}" type="slidenum">
              <a:rPr lang="zh-TW" altLang="en-US" smtClean="0"/>
              <a:t>7</a:t>
            </a:fld>
            <a:endParaRPr lang="zh-TW" altLang="en-US"/>
          </a:p>
        </p:txBody>
      </p:sp>
      <p:pic>
        <p:nvPicPr>
          <p:cNvPr id="3078" name="Picture 6" descr="Inery Blockchain - Blog | The True Cost of Centralized Database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0" y="3109068"/>
            <a:ext cx="5613400" cy="319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80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Technique Highlight</a:t>
            </a:r>
            <a:endParaRPr lang="zh-TW" altLang="en-US" dirty="0"/>
          </a:p>
        </p:txBody>
      </p:sp>
      <p:sp>
        <p:nvSpPr>
          <p:cNvPr id="3" name="內容版面配置區 2"/>
          <p:cNvSpPr>
            <a:spLocks noGrp="1"/>
          </p:cNvSpPr>
          <p:nvPr>
            <p:ph idx="1"/>
          </p:nvPr>
        </p:nvSpPr>
        <p:spPr>
          <a:xfrm>
            <a:off x="1000564" y="2382065"/>
            <a:ext cx="10058400" cy="3033997"/>
          </a:xfrm>
        </p:spPr>
        <p:txBody>
          <a:bodyPr>
            <a:normAutofit/>
          </a:bodyPr>
          <a:lstStyle/>
          <a:p>
            <a:pPr>
              <a:lnSpc>
                <a:spcPct val="200000"/>
              </a:lnSpc>
              <a:buFont typeface="Arial" panose="020B0604020202020204" pitchFamily="34" charset="0"/>
              <a:buChar char="•"/>
            </a:pPr>
            <a:r>
              <a:rPr lang="en-US" altLang="zh-TW" dirty="0" smtClean="0"/>
              <a:t> Access control using Proxy Re-Encryption (PRE) and Multi-hop Proxy Re-Encryption(MPRE)</a:t>
            </a:r>
          </a:p>
          <a:p>
            <a:pPr>
              <a:lnSpc>
                <a:spcPct val="200000"/>
              </a:lnSpc>
              <a:buFont typeface="Arial" panose="020B0604020202020204" pitchFamily="34" charset="0"/>
              <a:buChar char="•"/>
            </a:pPr>
            <a:r>
              <a:rPr lang="en-US" altLang="zh-TW" dirty="0" smtClean="0"/>
              <a:t> Distributed </a:t>
            </a:r>
            <a:r>
              <a:rPr lang="en-US" altLang="zh-TW" dirty="0"/>
              <a:t>data storage and search using the </a:t>
            </a:r>
            <a:r>
              <a:rPr lang="en-US" altLang="zh-TW" dirty="0" err="1"/>
              <a:t>InterPlanetary</a:t>
            </a:r>
            <a:r>
              <a:rPr lang="en-US" altLang="zh-TW" dirty="0"/>
              <a:t> File System (IPFS) </a:t>
            </a:r>
            <a:r>
              <a:rPr lang="en-US" altLang="zh-TW" dirty="0" smtClean="0"/>
              <a:t>and IOTA</a:t>
            </a:r>
            <a:r>
              <a:rPr lang="zh-TW" altLang="en-US" dirty="0" smtClean="0"/>
              <a:t> </a:t>
            </a:r>
            <a:r>
              <a:rPr lang="en-US" altLang="zh-TW" dirty="0" smtClean="0"/>
              <a:t>smart contracts </a:t>
            </a:r>
          </a:p>
        </p:txBody>
      </p:sp>
      <p:sp>
        <p:nvSpPr>
          <p:cNvPr id="4" name="投影片編號版面配置區 3"/>
          <p:cNvSpPr>
            <a:spLocks noGrp="1"/>
          </p:cNvSpPr>
          <p:nvPr>
            <p:ph type="sldNum" sz="quarter" idx="12"/>
          </p:nvPr>
        </p:nvSpPr>
        <p:spPr/>
        <p:txBody>
          <a:bodyPr/>
          <a:lstStyle/>
          <a:p>
            <a:fld id="{DF13A71A-F478-4641-9BF7-C1F9A2D04116}" type="slidenum">
              <a:rPr lang="zh-TW" altLang="en-US" smtClean="0"/>
              <a:t>8</a:t>
            </a:fld>
            <a:endParaRPr lang="zh-TW" altLang="en-US"/>
          </a:p>
        </p:txBody>
      </p:sp>
    </p:spTree>
    <p:extLst>
      <p:ext uri="{BB962C8B-B14F-4D97-AF65-F5344CB8AC3E}">
        <p14:creationId xmlns:p14="http://schemas.microsoft.com/office/powerpoint/2010/main" val="4213963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97280" y="2086892"/>
            <a:ext cx="10058400" cy="4023360"/>
          </a:xfrm>
        </p:spPr>
        <p:txBody>
          <a:bodyPr>
            <a:normAutofit/>
          </a:bodyPr>
          <a:lstStyle/>
          <a:p>
            <a:pPr>
              <a:lnSpc>
                <a:spcPct val="150000"/>
              </a:lnSpc>
              <a:buFont typeface="Wingdings" panose="05000000000000000000" pitchFamily="2" charset="2"/>
              <a:buChar char="Ø"/>
            </a:pPr>
            <a:r>
              <a:rPr lang="en-US" altLang="zh-TW" dirty="0" smtClean="0"/>
              <a:t> Introduction</a:t>
            </a:r>
            <a:endParaRPr lang="en-US" altLang="zh-TW" dirty="0"/>
          </a:p>
          <a:p>
            <a:pPr>
              <a:lnSpc>
                <a:spcPct val="150000"/>
              </a:lnSpc>
              <a:buFont typeface="Wingdings" panose="05000000000000000000" pitchFamily="2" charset="2"/>
              <a:buChar char="Ø"/>
            </a:pPr>
            <a:r>
              <a:rPr lang="zh-TW" altLang="en-US" dirty="0" smtClean="0">
                <a:solidFill>
                  <a:srgbClr val="FF0000"/>
                </a:solidFill>
              </a:rPr>
              <a:t> </a:t>
            </a:r>
            <a:r>
              <a:rPr lang="en-US" altLang="zh-TW" dirty="0" smtClean="0">
                <a:solidFill>
                  <a:srgbClr val="FF0000"/>
                </a:solidFill>
              </a:rPr>
              <a:t>Preliminaries</a:t>
            </a:r>
          </a:p>
          <a:p>
            <a:pPr>
              <a:lnSpc>
                <a:spcPct val="150000"/>
              </a:lnSpc>
              <a:buFont typeface="Wingdings" panose="05000000000000000000" pitchFamily="2" charset="2"/>
              <a:buChar char="Ø"/>
            </a:pPr>
            <a:r>
              <a:rPr lang="zh-TW" altLang="en-US" dirty="0" smtClean="0"/>
              <a:t> </a:t>
            </a:r>
            <a:r>
              <a:rPr lang="en-US" altLang="zh-TW" dirty="0" smtClean="0"/>
              <a:t>Proposed system</a:t>
            </a:r>
          </a:p>
          <a:p>
            <a:pPr>
              <a:lnSpc>
                <a:spcPct val="150000"/>
              </a:lnSpc>
              <a:buFont typeface="Wingdings" panose="05000000000000000000" pitchFamily="2" charset="2"/>
              <a:buChar char="Ø"/>
            </a:pPr>
            <a:r>
              <a:rPr lang="en-US" altLang="zh-TW" dirty="0" smtClean="0"/>
              <a:t> Discussions</a:t>
            </a:r>
          </a:p>
          <a:p>
            <a:pPr>
              <a:lnSpc>
                <a:spcPct val="150000"/>
              </a:lnSpc>
              <a:buFont typeface="Wingdings" panose="05000000000000000000" pitchFamily="2" charset="2"/>
              <a:buChar char="Ø"/>
            </a:pPr>
            <a:r>
              <a:rPr lang="en-US" altLang="zh-TW" dirty="0" smtClean="0"/>
              <a:t> Conclusions</a:t>
            </a:r>
            <a:endParaRPr lang="zh-TW" altLang="en-US" dirty="0" smtClean="0"/>
          </a:p>
          <a:p>
            <a:endParaRPr lang="zh-TW" altLang="en-US" dirty="0"/>
          </a:p>
        </p:txBody>
      </p:sp>
      <p:sp>
        <p:nvSpPr>
          <p:cNvPr id="4" name="標題 1">
            <a:extLst>
              <a:ext uri="{FF2B5EF4-FFF2-40B4-BE49-F238E27FC236}">
                <a16:creationId xmlns:a16="http://schemas.microsoft.com/office/drawing/2014/main" id="{0646B830-0DDF-48B5-9279-ABAE5EC480C6}"/>
              </a:ext>
            </a:extLst>
          </p:cNvPr>
          <p:cNvSpPr>
            <a:spLocks noGrp="1"/>
          </p:cNvSpPr>
          <p:nvPr>
            <p:ph type="title"/>
          </p:nvPr>
        </p:nvSpPr>
        <p:spPr/>
        <p:txBody>
          <a:bodyPr/>
          <a:lstStyle/>
          <a:p>
            <a:r>
              <a:rPr lang="en-US" altLang="zh-TW" dirty="0"/>
              <a:t>Outline</a:t>
            </a:r>
            <a:endParaRPr lang="zh-TW" altLang="en-US" dirty="0"/>
          </a:p>
        </p:txBody>
      </p:sp>
      <p:sp>
        <p:nvSpPr>
          <p:cNvPr id="2" name="投影片編號版面配置區 1"/>
          <p:cNvSpPr>
            <a:spLocks noGrp="1"/>
          </p:cNvSpPr>
          <p:nvPr>
            <p:ph type="sldNum" sz="quarter" idx="12"/>
          </p:nvPr>
        </p:nvSpPr>
        <p:spPr/>
        <p:txBody>
          <a:bodyPr/>
          <a:lstStyle/>
          <a:p>
            <a:fld id="{DF13A71A-F478-4641-9BF7-C1F9A2D04116}" type="slidenum">
              <a:rPr lang="zh-TW" altLang="en-US" smtClean="0"/>
              <a:t>9</a:t>
            </a:fld>
            <a:endParaRPr lang="zh-TW" altLang="en-US"/>
          </a:p>
        </p:txBody>
      </p:sp>
    </p:spTree>
    <p:extLst>
      <p:ext uri="{BB962C8B-B14F-4D97-AF65-F5344CB8AC3E}">
        <p14:creationId xmlns:p14="http://schemas.microsoft.com/office/powerpoint/2010/main" val="2735872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紫蘿蘭色">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4388</TotalTime>
  <Words>4456</Words>
  <Application>Microsoft Office PowerPoint</Application>
  <PresentationFormat>寬螢幕</PresentationFormat>
  <Paragraphs>736</Paragraphs>
  <Slides>66</Slides>
  <Notes>56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66</vt:i4>
      </vt:variant>
    </vt:vector>
  </HeadingPairs>
  <TitlesOfParts>
    <vt:vector size="75" baseType="lpstr">
      <vt:lpstr>新細明體</vt:lpstr>
      <vt:lpstr>標楷體</vt:lpstr>
      <vt:lpstr>Arial</vt:lpstr>
      <vt:lpstr>Calibri</vt:lpstr>
      <vt:lpstr>Calibri Light</vt:lpstr>
      <vt:lpstr>Cambria Math</vt:lpstr>
      <vt:lpstr>Times New Roman</vt:lpstr>
      <vt:lpstr>Wingdings</vt:lpstr>
      <vt:lpstr>回顧</vt:lpstr>
      <vt:lpstr>具安全高效且去中心化的物連網資料搜尋共享系統：整合IOTA區塊鏈、IPFS與重加密演算法之框架  A Secure, Efficient, and Decentralized IoT Data Sharing and Search System: An Integrated Framework of IOTA, IPFS, and Proxy Re-Encryption Algorithms.</vt:lpstr>
      <vt:lpstr>Outline</vt:lpstr>
      <vt:lpstr>Outline</vt:lpstr>
      <vt:lpstr>Introduction</vt:lpstr>
      <vt:lpstr>Introduction</vt:lpstr>
      <vt:lpstr>Introduction</vt:lpstr>
      <vt:lpstr>Research Motivation and Challenges</vt:lpstr>
      <vt:lpstr>Technique Highlight</vt:lpstr>
      <vt:lpstr>Outline</vt:lpstr>
      <vt:lpstr>IOTA Tangle</vt:lpstr>
      <vt:lpstr>IPFS and IPNS</vt:lpstr>
      <vt:lpstr>Multi-use Proxy Re-Encryption</vt:lpstr>
      <vt:lpstr>Cai and Liu et al. ‘s Multi-use Proxy Re-Encryption</vt:lpstr>
      <vt:lpstr>Outline</vt:lpstr>
      <vt:lpstr>System Model</vt:lpstr>
      <vt:lpstr>Data Owner (DO) </vt:lpstr>
      <vt:lpstr>Data User (DU)</vt:lpstr>
      <vt:lpstr>Proxy Re-Encryption Service Provider (CSP)</vt:lpstr>
      <vt:lpstr>System Protocols</vt:lpstr>
      <vt:lpstr>System Protocols</vt:lpstr>
      <vt:lpstr>IoT Device Registering </vt:lpstr>
      <vt:lpstr>IoT Device Registering – ACS in IPFS </vt:lpstr>
      <vt:lpstr>IoT Device Registering – Smart Contract Storage</vt:lpstr>
      <vt:lpstr>IoT Data Uploading or Updating</vt:lpstr>
      <vt:lpstr>IoT Data Uploading or Updating – ACS in IPFS</vt:lpstr>
      <vt:lpstr> DU Group Registering</vt:lpstr>
      <vt:lpstr> DU Group Registering– primary ACS in IPFS</vt:lpstr>
      <vt:lpstr> DU Group Registering– Smart Contract Storage</vt:lpstr>
      <vt:lpstr>System Protocols</vt:lpstr>
      <vt:lpstr>IOTA Smart Contract (SC)</vt:lpstr>
      <vt:lpstr>Hashtag-based Search Mechanism  </vt:lpstr>
      <vt:lpstr>Hashtag-based Search Mechanism – Smart Contract Storage  </vt:lpstr>
      <vt:lpstr>System Protocols</vt:lpstr>
      <vt:lpstr>Implementing Access Control with Proxy Re- Encryption (PRE) </vt:lpstr>
      <vt:lpstr>Achieving More Flexible Access Control with Multi-hop Proxy Re-Encryption (MPRE)</vt:lpstr>
      <vt:lpstr>The File Structure Access Control Storage (ACS) that we store in IPFS</vt:lpstr>
      <vt:lpstr>Asking Access Right</vt:lpstr>
      <vt:lpstr>Asking Access Right– Request File </vt:lpstr>
      <vt:lpstr>DO Granting/Revoking Access Right</vt:lpstr>
      <vt:lpstr>DO Granting/Revoking Access Right</vt:lpstr>
      <vt:lpstr>DU Group Updating</vt:lpstr>
      <vt:lpstr>DU Group Updating–ACSs in IPFS</vt:lpstr>
      <vt:lpstr>GDU Add/Delete Members of GDU or Grant/Revoke Access right of Members</vt:lpstr>
      <vt:lpstr>GDU Add/Delete Members of GDU or Grant/Revoke Access right of Members– ACSs in IPFS</vt:lpstr>
      <vt:lpstr>Data Accessing</vt:lpstr>
      <vt:lpstr>Data Accessing–ACSs in IPFS</vt:lpstr>
      <vt:lpstr>Outline</vt:lpstr>
      <vt:lpstr>Security Goals</vt:lpstr>
      <vt:lpstr>Threat Model</vt:lpstr>
      <vt:lpstr>Security Analysis</vt:lpstr>
      <vt:lpstr>Case 1: A_1 -  IND-CCA2 Security of MPRE</vt:lpstr>
      <vt:lpstr>Case 2: A_2- Security of OTP</vt:lpstr>
      <vt:lpstr>Case 3: A_3 -  CCA Security of PKE</vt:lpstr>
      <vt:lpstr>Security Goals Achievement Analysis</vt:lpstr>
      <vt:lpstr>System Specifications</vt:lpstr>
      <vt:lpstr>PRE Time Cost</vt:lpstr>
      <vt:lpstr>Smart Contract Gas Cost</vt:lpstr>
      <vt:lpstr>Comparisons with the Other Works</vt:lpstr>
      <vt:lpstr>Outline</vt:lpstr>
      <vt:lpstr>Conclusions</vt:lpstr>
      <vt:lpstr>Thanks for listening!</vt:lpstr>
      <vt:lpstr>Outline</vt:lpstr>
      <vt:lpstr>Related Works</vt:lpstr>
      <vt:lpstr>Farahani et al.'s  System </vt:lpstr>
      <vt:lpstr>Zheng et al.’s Decentralized IoT Data Management System</vt:lpstr>
      <vt:lpstr>IronCore Labs’ System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kuroma</dc:creator>
  <cp:lastModifiedBy>kuroma</cp:lastModifiedBy>
  <cp:revision>335</cp:revision>
  <dcterms:created xsi:type="dcterms:W3CDTF">2023-06-24T05:46:11Z</dcterms:created>
  <dcterms:modified xsi:type="dcterms:W3CDTF">2023-07-04T03:19:10Z</dcterms:modified>
</cp:coreProperties>
</file>