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1"/>
  </p:notesMasterIdLst>
  <p:sldIdLst>
    <p:sldId id="256" r:id="rId2"/>
    <p:sldId id="257" r:id="rId3"/>
    <p:sldId id="341" r:id="rId4"/>
    <p:sldId id="258" r:id="rId5"/>
    <p:sldId id="277" r:id="rId6"/>
    <p:sldId id="260" r:id="rId7"/>
    <p:sldId id="342" r:id="rId8"/>
    <p:sldId id="272" r:id="rId9"/>
    <p:sldId id="355" r:id="rId10"/>
    <p:sldId id="264" r:id="rId11"/>
    <p:sldId id="270" r:id="rId12"/>
    <p:sldId id="356" r:id="rId13"/>
    <p:sldId id="343" r:id="rId14"/>
    <p:sldId id="263" r:id="rId15"/>
    <p:sldId id="267" r:id="rId16"/>
    <p:sldId id="268" r:id="rId17"/>
    <p:sldId id="266" r:id="rId18"/>
    <p:sldId id="345" r:id="rId19"/>
    <p:sldId id="287" r:id="rId20"/>
    <p:sldId id="350" r:id="rId21"/>
    <p:sldId id="352" r:id="rId22"/>
    <p:sldId id="351" r:id="rId23"/>
    <p:sldId id="349" r:id="rId24"/>
    <p:sldId id="353" r:id="rId25"/>
    <p:sldId id="354" r:id="rId26"/>
    <p:sldId id="278" r:id="rId27"/>
    <p:sldId id="348" r:id="rId28"/>
    <p:sldId id="274" r:id="rId29"/>
    <p:sldId id="273" r:id="rId30"/>
    <p:sldId id="288" r:id="rId31"/>
    <p:sldId id="300" r:id="rId32"/>
    <p:sldId id="301" r:id="rId33"/>
    <p:sldId id="310" r:id="rId34"/>
    <p:sldId id="302" r:id="rId35"/>
    <p:sldId id="311" r:id="rId36"/>
    <p:sldId id="304" r:id="rId37"/>
    <p:sldId id="312" r:id="rId38"/>
    <p:sldId id="265" r:id="rId39"/>
    <p:sldId id="308" r:id="rId40"/>
    <p:sldId id="317" r:id="rId41"/>
    <p:sldId id="318" r:id="rId42"/>
    <p:sldId id="319" r:id="rId43"/>
    <p:sldId id="316" r:id="rId44"/>
    <p:sldId id="315" r:id="rId45"/>
    <p:sldId id="320" r:id="rId46"/>
    <p:sldId id="321" r:id="rId47"/>
    <p:sldId id="322" r:id="rId48"/>
    <p:sldId id="309" r:id="rId49"/>
    <p:sldId id="323" r:id="rId50"/>
    <p:sldId id="346" r:id="rId51"/>
    <p:sldId id="289" r:id="rId52"/>
    <p:sldId id="291" r:id="rId53"/>
    <p:sldId id="292" r:id="rId54"/>
    <p:sldId id="293" r:id="rId55"/>
    <p:sldId id="326" r:id="rId56"/>
    <p:sldId id="329" r:id="rId57"/>
    <p:sldId id="330" r:id="rId58"/>
    <p:sldId id="331" r:id="rId59"/>
    <p:sldId id="332" r:id="rId60"/>
    <p:sldId id="333" r:id="rId61"/>
    <p:sldId id="296" r:id="rId62"/>
    <p:sldId id="334" r:id="rId63"/>
    <p:sldId id="335" r:id="rId64"/>
    <p:sldId id="336" r:id="rId65"/>
    <p:sldId id="338" r:id="rId66"/>
    <p:sldId id="339" r:id="rId67"/>
    <p:sldId id="347" r:id="rId68"/>
    <p:sldId id="337" r:id="rId69"/>
    <p:sldId id="340" r:id="rId7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95000" autoAdjust="0"/>
  </p:normalViewPr>
  <p:slideViewPr>
    <p:cSldViewPr snapToGrid="0">
      <p:cViewPr varScale="1">
        <p:scale>
          <a:sx n="114" d="100"/>
          <a:sy n="114" d="100"/>
        </p:scale>
        <p:origin x="174" y="11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2023/6/27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本論文針對物聯網（</a:t>
            </a:r>
            <a:r>
              <a:rPr lang="en-US" altLang="zh-TW" dirty="0" err="1" smtClean="0"/>
              <a:t>IoT</a:t>
            </a:r>
            <a:r>
              <a:rPr lang="zh-TW" altLang="en-US" dirty="0" smtClean="0"/>
              <a:t>）數據管理系統中的效率和數據孤島問題，以及</a:t>
            </a:r>
            <a:r>
              <a:rPr lang="en-US" altLang="zh-TW" dirty="0" smtClean="0"/>
              <a:t>IOTA</a:t>
            </a:r>
            <a:r>
              <a:rPr lang="zh-TW" altLang="en-US" dirty="0" smtClean="0"/>
              <a:t>在數據檢索和訪問控制方面的限制，和其不定期清除資料提出了解決方案。我們的主要解決方案是一個結合了星際文件系統（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及智能合約的系統，該系統提供了強化的訪問控制、數據存儲和數據檢索功能。我們的系統可以實現更安全、保密的共享和控制</a:t>
            </a:r>
            <a:r>
              <a:rPr lang="en-US" altLang="zh-TW" dirty="0" err="1" smtClean="0"/>
              <a:t>IoT</a:t>
            </a:r>
            <a:r>
              <a:rPr lang="zh-TW" altLang="en-US" dirty="0" smtClean="0"/>
              <a:t>數據訪問權限。因此，該系統的用戶可以在不擔心隱私問題的情況下放心和安全地共享他們的</a:t>
            </a:r>
            <a:r>
              <a:rPr lang="en-US" altLang="zh-TW" dirty="0" err="1" smtClean="0"/>
              <a:t>IoT</a:t>
            </a:r>
            <a:r>
              <a:rPr lang="zh-TW" altLang="en-US" dirty="0" smtClean="0"/>
              <a:t>數據。此外，我們的系統還具有以下優點：系統實現了一對多的加密和重加密，並且用戶可以隨時添加、修改和刪除他們的數據及其屬性。他們可以將訪問權限委託給個人用戶或是用戶群組</a:t>
            </a:r>
            <a:r>
              <a:rPr lang="en-US" altLang="zh-TW" dirty="0" smtClean="0"/>
              <a:t>(</a:t>
            </a:r>
            <a:r>
              <a:rPr lang="zh-TW" altLang="en-US" dirty="0" smtClean="0"/>
              <a:t>如公司、團隊、組織</a:t>
            </a:r>
            <a:r>
              <a:rPr lang="en-US" altLang="zh-TW" dirty="0" smtClean="0"/>
              <a:t>)</a:t>
            </a:r>
            <a:r>
              <a:rPr lang="zh-TW" altLang="en-US" dirty="0" smtClean="0"/>
              <a:t>並且群組管理者</a:t>
            </a:r>
            <a:r>
              <a:rPr lang="en-US" altLang="zh-TW" dirty="0" smtClean="0"/>
              <a:t>(</a:t>
            </a:r>
            <a:r>
              <a:rPr lang="zh-TW" altLang="en-US" dirty="0" smtClean="0"/>
              <a:t>如老闆、隊長、負責人</a:t>
            </a:r>
            <a:r>
              <a:rPr lang="en-US" altLang="zh-TW" dirty="0" smtClean="0"/>
              <a:t>)</a:t>
            </a:r>
            <a:r>
              <a:rPr lang="zh-TW" altLang="en-US" dirty="0" smtClean="0"/>
              <a:t>可以輕鬆且快速的管理成員對該檔案的存取權，用戶可以管理對於群組授予的存取權。所有在</a:t>
            </a:r>
            <a:r>
              <a:rPr lang="en-US" altLang="zh-TW" dirty="0" smtClean="0"/>
              <a:t>IOTA Tangle</a:t>
            </a:r>
            <a:r>
              <a:rPr lang="zh-TW" altLang="en-US" dirty="0" smtClean="0"/>
              <a:t>上執行的操作都被完全記錄下來，並可以由任何實體查看和驗證。每個用戶都可以對他們的</a:t>
            </a:r>
            <a:r>
              <a:rPr lang="en-US" altLang="zh-TW" dirty="0" err="1" smtClean="0"/>
              <a:t>IoT</a:t>
            </a:r>
            <a:r>
              <a:rPr lang="zh-TW" altLang="en-US" dirty="0" smtClean="0"/>
              <a:t>數據的共享和使用情況有透明的了解。通過使用標籤（</a:t>
            </a:r>
            <a:r>
              <a:rPr lang="en-US" altLang="zh-TW" dirty="0" smtClean="0"/>
              <a:t>Hashtag</a:t>
            </a:r>
            <a:r>
              <a:rPr lang="zh-TW" altLang="en-US" dirty="0" smtClean="0"/>
              <a:t>）以及</a:t>
            </a:r>
            <a:r>
              <a:rPr lang="en-US" altLang="zh-TW" dirty="0" smtClean="0"/>
              <a:t>IPFS</a:t>
            </a:r>
            <a:r>
              <a:rPr lang="zh-TW" altLang="en-US" dirty="0" smtClean="0"/>
              <a:t>的特殊存儲方式，我們的系統可以實現高效的數據搜尋，使用戶更容易找到需要的資料。另外由於我們的系統加密使用對稱式加密密鑰加密檔案，並使用傳統的非對稱式加密加密檔案密鑰，因此我們的系統具有高度的可擴展性。與現有的解決方案相比我們的系統擁有更高的可擴展性以及實用且細粒度的放問控制，並且具有透明化和去中心化等優勢。</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103408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zh-TW" altLang="en-US" sz="1200" b="0" i="0" kern="1200" dirty="0" smtClean="0">
                <a:solidFill>
                  <a:schemeClr val="tx1"/>
                </a:solidFill>
                <a:effectLst/>
                <a:latin typeface="+mn-lt"/>
                <a:ea typeface="+mn-ea"/>
                <a:cs typeface="+mn-cs"/>
              </a:rPr>
              <a:t>將代理重新加密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定義為一種加密過程，允許將密文從一個加密密鑰轉換為另一個加密密鑰而無需解密。</a:t>
            </a:r>
          </a:p>
          <a:p>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p>
          <a:p>
            <a:endParaRPr lang="en-US" altLang="zh-TW" b="1" dirty="0" smtClean="0">
              <a:effectLst/>
            </a:endParaRPr>
          </a:p>
          <a:p>
            <a:r>
              <a:rPr lang="en-US" altLang="zh-TW" b="1" dirty="0" smtClean="0">
                <a:effectLst/>
              </a:rPr>
              <a:t>+ </a:t>
            </a:r>
            <a:r>
              <a:rPr lang="zh-TW" altLang="en-US" b="1" dirty="0" smtClean="0">
                <a:effectLst/>
              </a:rPr>
              <a:t>單向</a:t>
            </a:r>
            <a:r>
              <a:rPr lang="en-US" altLang="zh-TW" dirty="0" smtClean="0">
                <a:effectLst/>
              </a:rPr>
              <a:t>Alice → Bob </a:t>
            </a:r>
            <a:r>
              <a:rPr lang="zh-TW" altLang="en-US" dirty="0" smtClean="0">
                <a:effectLst/>
              </a:rPr>
              <a:t>的委託不允許 </a:t>
            </a:r>
            <a:r>
              <a:rPr lang="en-US" altLang="zh-TW" dirty="0" smtClean="0">
                <a:effectLst/>
              </a:rPr>
              <a:t>Bob -&gt; Alice </a:t>
            </a:r>
            <a:r>
              <a:rPr lang="zh-TW" altLang="en-US" dirty="0" smtClean="0">
                <a:effectLst/>
              </a:rPr>
              <a:t>重新加密。</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多跳</a:t>
            </a:r>
            <a:r>
              <a:rPr lang="zh-TW" altLang="en-US" dirty="0" smtClean="0">
                <a:effectLst/>
              </a:rPr>
              <a:t>轉換可以堆疊，因此如果代理具有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的轉換密鑰，則兩個轉換可以委託 </a:t>
            </a:r>
            <a:r>
              <a:rPr lang="en-US" altLang="zh-TW" dirty="0" smtClean="0">
                <a:effectLst/>
              </a:rPr>
              <a:t>Alice → Charlie </a:t>
            </a:r>
            <a:r>
              <a:rPr lang="zh-TW" altLang="en-US" dirty="0" smtClean="0">
                <a:effectLst/>
              </a:rPr>
              <a:t>的訪問。</a:t>
            </a:r>
            <a:endParaRPr lang="en-US" altLang="zh-TW" dirty="0" smtClean="0">
              <a:effectLst/>
            </a:endParaRPr>
          </a:p>
          <a:p>
            <a:endParaRPr lang="en-US" altLang="zh-TW" dirty="0" smtClean="0">
              <a:effectLst/>
            </a:endParaRPr>
          </a:p>
          <a:p>
            <a:r>
              <a:rPr lang="en-US" altLang="zh-TW" b="1" dirty="0" smtClean="0">
                <a:effectLst/>
              </a:rPr>
              <a:t>+</a:t>
            </a:r>
            <a:r>
              <a:rPr lang="en-US" altLang="zh-TW" b="1" baseline="0" dirty="0" smtClean="0">
                <a:effectLst/>
              </a:rPr>
              <a:t> </a:t>
            </a:r>
            <a:r>
              <a:rPr lang="zh-TW" altLang="en-US" b="1" dirty="0" smtClean="0">
                <a:effectLst/>
              </a:rPr>
              <a:t>串通安全</a:t>
            </a:r>
            <a:r>
              <a:rPr lang="zh-TW" altLang="en-US" dirty="0" smtClean="0">
                <a:effectLst/>
              </a:rPr>
              <a:t>即使代理與 </a:t>
            </a:r>
            <a:r>
              <a:rPr lang="en-US" altLang="zh-TW" dirty="0" smtClean="0">
                <a:effectLst/>
              </a:rPr>
              <a:t>Bob </a:t>
            </a:r>
            <a:r>
              <a:rPr lang="zh-TW" altLang="en-US" dirty="0" smtClean="0">
                <a:effectLst/>
              </a:rPr>
              <a:t>串通，</a:t>
            </a:r>
            <a:r>
              <a:rPr lang="en-US" altLang="zh-TW" dirty="0" smtClean="0">
                <a:effectLst/>
              </a:rPr>
              <a:t>Alice → Bob </a:t>
            </a:r>
            <a:r>
              <a:rPr lang="zh-TW" altLang="en-US" dirty="0" smtClean="0">
                <a:effectLst/>
              </a:rPr>
              <a:t>的委託也不允許恢復 </a:t>
            </a:r>
            <a:r>
              <a:rPr lang="en-US" altLang="zh-TW" dirty="0" smtClean="0">
                <a:effectLst/>
              </a:rPr>
              <a:t>Alice </a:t>
            </a:r>
            <a:r>
              <a:rPr lang="zh-TW" altLang="en-US" dirty="0" smtClean="0">
                <a:effectLst/>
              </a:rPr>
              <a:t>的密鑰。</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非交互式</a:t>
            </a:r>
            <a:r>
              <a:rPr lang="zh-TW" altLang="en-US" dirty="0" smtClean="0">
                <a:effectLst/>
              </a:rPr>
              <a:t>重加密密鑰可以由 </a:t>
            </a:r>
            <a:r>
              <a:rPr lang="en-US" altLang="zh-TW" dirty="0" smtClean="0">
                <a:effectLst/>
              </a:rPr>
              <a:t>Alice </a:t>
            </a:r>
            <a:r>
              <a:rPr lang="zh-TW" altLang="en-US" dirty="0" smtClean="0">
                <a:effectLst/>
              </a:rPr>
              <a:t>使用 </a:t>
            </a:r>
            <a:r>
              <a:rPr lang="en-US" altLang="zh-TW" dirty="0" smtClean="0">
                <a:effectLst/>
              </a:rPr>
              <a:t>Bob </a:t>
            </a:r>
            <a:r>
              <a:rPr lang="zh-TW" altLang="en-US" dirty="0" smtClean="0">
                <a:effectLst/>
              </a:rPr>
              <a:t>的公鑰生成；不需要受信任的第三方或交互。</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非傳遞性</a:t>
            </a:r>
            <a:r>
              <a:rPr lang="zh-TW" altLang="en-US" dirty="0" smtClean="0">
                <a:effectLst/>
              </a:rPr>
              <a:t>代理不能重新委託解密權限。例如，給定來自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的轉換密鑰，代理無法創建來自 </a:t>
            </a:r>
            <a:r>
              <a:rPr lang="en-US" altLang="zh-TW" dirty="0" smtClean="0">
                <a:effectLst/>
              </a:rPr>
              <a:t>Alice → Charlie </a:t>
            </a:r>
            <a:r>
              <a:rPr lang="zh-TW" altLang="en-US" dirty="0" smtClean="0">
                <a:effectLst/>
              </a:rPr>
              <a:t>的轉換密鑰。</a:t>
            </a:r>
            <a:endParaRPr lang="en-US" altLang="zh-TW" dirty="0" smtClean="0">
              <a:effectLst/>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17</a:t>
            </a:fld>
            <a:endParaRPr lang="zh-TW" altLang="en-US"/>
          </a:p>
        </p:txBody>
      </p:sp>
    </p:spTree>
    <p:extLst>
      <p:ext uri="{BB962C8B-B14F-4D97-AF65-F5344CB8AC3E}">
        <p14:creationId xmlns:p14="http://schemas.microsoft.com/office/powerpoint/2010/main" val="1144696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我們的系統包括以下角色：數據擁有者（</a:t>
            </a:r>
            <a:r>
              <a:rPr lang="en-US" altLang="zh-TW" dirty="0" smtClean="0"/>
              <a:t>DO</a:t>
            </a:r>
            <a:r>
              <a:rPr lang="zh-TW" altLang="en-US" dirty="0" smtClean="0"/>
              <a:t>）、數據使用者（</a:t>
            </a:r>
            <a:r>
              <a:rPr lang="en-US" altLang="zh-TW" dirty="0" smtClean="0"/>
              <a:t>DU</a:t>
            </a:r>
            <a:r>
              <a:rPr lang="zh-TW" altLang="en-US" dirty="0" smtClean="0"/>
              <a:t>）、重加密服務提供者（</a:t>
            </a:r>
            <a:r>
              <a:rPr lang="en-US" altLang="zh-TW" dirty="0" smtClean="0"/>
              <a:t>CSP</a:t>
            </a:r>
            <a:r>
              <a:rPr lang="zh-TW" altLang="en-US" dirty="0" smtClean="0"/>
              <a:t>）、</a:t>
            </a:r>
            <a:r>
              <a:rPr lang="en-US" altLang="zh-TW" dirty="0" smtClean="0"/>
              <a:t>Interplanetary File System ( IPFS ) </a:t>
            </a:r>
            <a:r>
              <a:rPr lang="zh-TW" altLang="en-US" dirty="0" smtClean="0"/>
              <a:t>和 </a:t>
            </a:r>
            <a:r>
              <a:rPr lang="en-US" altLang="zh-TW" dirty="0" smtClean="0"/>
              <a:t>IOTA Smart Contract ( SC )</a:t>
            </a:r>
            <a:r>
              <a:rPr lang="zh-TW" altLang="en-US" dirty="0" smtClean="0"/>
              <a:t>。我們假設</a:t>
            </a:r>
            <a:r>
              <a:rPr lang="en-US" altLang="zh-TW" dirty="0" smtClean="0"/>
              <a:t>CSP</a:t>
            </a:r>
            <a:r>
              <a:rPr lang="zh-TW" altLang="en-US" dirty="0" smtClean="0"/>
              <a:t>是半誠實，並且遵守協議，但可能會嘗試濫用其權力以獲取額外的信息。在我們的系統中</a:t>
            </a:r>
            <a:r>
              <a:rPr lang="en-US" altLang="zh-TW" dirty="0" smtClean="0"/>
              <a:t>CSP</a:t>
            </a:r>
            <a:r>
              <a:rPr lang="zh-TW" altLang="en-US" dirty="0" smtClean="0"/>
              <a:t>使用的</a:t>
            </a:r>
            <a:r>
              <a:rPr lang="en-US" altLang="zh-TW" dirty="0" smtClean="0"/>
              <a:t>Multi-use PRE (</a:t>
            </a:r>
            <a:r>
              <a:rPr lang="zh-TW" altLang="en-US" dirty="0" smtClean="0"/>
              <a:t>或我們稱它為</a:t>
            </a:r>
            <a:r>
              <a:rPr lang="en-US" altLang="zh-TW" dirty="0" smtClean="0"/>
              <a:t>Multi-hop PRE</a:t>
            </a:r>
            <a:r>
              <a:rPr lang="zh-TW" altLang="en-US" dirty="0" smtClean="0"/>
              <a:t>，簡稱</a:t>
            </a:r>
            <a:r>
              <a:rPr lang="en-US" altLang="zh-TW" dirty="0" smtClean="0"/>
              <a:t>MPRE) </a:t>
            </a:r>
            <a:r>
              <a:rPr lang="zh-TW" altLang="en-US" dirty="0" smtClean="0"/>
              <a:t>重加密算法是由 </a:t>
            </a:r>
            <a:r>
              <a:rPr lang="en-US" altLang="zh-TW" dirty="0" err="1" smtClean="0"/>
              <a:t>Cai</a:t>
            </a:r>
            <a:r>
              <a:rPr lang="en-US" altLang="zh-TW" dirty="0" smtClean="0"/>
              <a:t> and Liu et. al</a:t>
            </a:r>
            <a:r>
              <a:rPr lang="zh-TW" altLang="en-US" dirty="0" smtClean="0"/>
              <a:t>所提出，他們證明了他們所提出的</a:t>
            </a:r>
            <a:r>
              <a:rPr lang="en-US" altLang="zh-TW" dirty="0" smtClean="0"/>
              <a:t>MPRE</a:t>
            </a:r>
            <a:r>
              <a:rPr lang="zh-TW" altLang="en-US" dirty="0" smtClean="0"/>
              <a:t>具有</a:t>
            </a:r>
            <a:r>
              <a:rPr lang="en-US" altLang="zh-TW" dirty="0" smtClean="0"/>
              <a:t>(IND-CCA2)</a:t>
            </a:r>
            <a:r>
              <a:rPr lang="zh-TW" altLang="en-US" dirty="0" smtClean="0"/>
              <a:t>安全性。我們也假設的智能合約是安全的，並且沒有漏洞。</a:t>
            </a:r>
          </a:p>
          <a:p>
            <a:r>
              <a:rPr lang="zh-TW" altLang="en-US" dirty="0" smtClean="0"/>
              <a:t>數據擁有者（</a:t>
            </a:r>
            <a:r>
              <a:rPr lang="en-US" altLang="zh-TW" dirty="0" smtClean="0"/>
              <a:t>DO</a:t>
            </a:r>
            <a:r>
              <a:rPr lang="zh-TW" altLang="en-US" dirty="0" smtClean="0"/>
              <a:t>）</a:t>
            </a:r>
            <a:r>
              <a:rPr lang="en-US" altLang="zh-TW" dirty="0" smtClean="0"/>
              <a:t>: DO </a:t>
            </a:r>
            <a:r>
              <a:rPr lang="zh-TW" altLang="en-US" dirty="0" smtClean="0"/>
              <a:t>由 </a:t>
            </a:r>
            <a:r>
              <a:rPr lang="en-US" altLang="zh-TW" dirty="0" err="1" smtClean="0"/>
              <a:t>IoT</a:t>
            </a:r>
            <a:r>
              <a:rPr lang="en-US" altLang="zh-TW" dirty="0" smtClean="0"/>
              <a:t> Devices GDOs</a:t>
            </a:r>
            <a:r>
              <a:rPr lang="zh-TW" altLang="en-US" dirty="0" smtClean="0"/>
              <a:t>的擁有者 </a:t>
            </a:r>
            <a:r>
              <a:rPr lang="en-US" altLang="zh-TW" dirty="0" smtClean="0"/>
              <a:t>DO </a:t>
            </a:r>
            <a:r>
              <a:rPr lang="zh-TW" altLang="en-US" dirty="0" smtClean="0"/>
              <a:t>，與數據擁有者擁有的多個</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）所組成。</a:t>
            </a:r>
          </a:p>
          <a:p>
            <a:r>
              <a:rPr lang="zh-TW" altLang="en-US" dirty="0" smtClean="0"/>
              <a:t>數據使用者（</a:t>
            </a:r>
            <a:r>
              <a:rPr lang="en-US" altLang="zh-TW" dirty="0" smtClean="0"/>
              <a:t>DU</a:t>
            </a:r>
            <a:r>
              <a:rPr lang="zh-TW" altLang="en-US" dirty="0" smtClean="0"/>
              <a:t>）</a:t>
            </a:r>
            <a:r>
              <a:rPr lang="en-US" altLang="zh-TW" dirty="0" smtClean="0"/>
              <a:t>: </a:t>
            </a:r>
            <a:r>
              <a:rPr lang="zh-TW" altLang="en-US" dirty="0" smtClean="0"/>
              <a:t>對於數據擁有者 </a:t>
            </a:r>
            <a:r>
              <a:rPr lang="en-US" altLang="zh-TW" dirty="0" smtClean="0"/>
              <a:t>( DO ) </a:t>
            </a:r>
            <a:r>
              <a:rPr lang="zh-TW" altLang="en-US" dirty="0" smtClean="0"/>
              <a:t>來說</a:t>
            </a:r>
            <a:r>
              <a:rPr lang="en-US" altLang="zh-TW" dirty="0" smtClean="0"/>
              <a:t>DU</a:t>
            </a:r>
            <a:r>
              <a:rPr lang="zh-TW" altLang="en-US" dirty="0" smtClean="0"/>
              <a:t>類別可以區分成兩類。</a:t>
            </a:r>
          </a:p>
          <a:p>
            <a:r>
              <a:rPr lang="zh-TW" altLang="en-US" dirty="0" smtClean="0"/>
              <a:t>個人數據使用者 </a:t>
            </a:r>
            <a:r>
              <a:rPr lang="en-US" altLang="zh-TW" dirty="0" smtClean="0"/>
              <a:t>( DU ) : </a:t>
            </a:r>
            <a:r>
              <a:rPr lang="zh-TW" altLang="en-US" dirty="0" smtClean="0"/>
              <a:t>這是個人的</a:t>
            </a:r>
            <a:r>
              <a:rPr lang="en-US" altLang="zh-TW" dirty="0" smtClean="0"/>
              <a:t>DU</a:t>
            </a:r>
            <a:r>
              <a:rPr lang="zh-TW" altLang="en-US" dirty="0" smtClean="0"/>
              <a:t>實體，可以以個人的名義向</a:t>
            </a:r>
            <a:r>
              <a:rPr lang="en-US" altLang="zh-TW" dirty="0" smtClean="0"/>
              <a:t>DO</a:t>
            </a:r>
            <a:r>
              <a:rPr lang="zh-TW" altLang="en-US" dirty="0" smtClean="0"/>
              <a:t>要求某</a:t>
            </a:r>
            <a:r>
              <a:rPr lang="en-US" altLang="zh-TW" dirty="0" smtClean="0"/>
              <a:t>GDO</a:t>
            </a:r>
            <a:r>
              <a:rPr lang="zh-TW" altLang="en-US" dirty="0" smtClean="0"/>
              <a:t>的存取權。</a:t>
            </a:r>
          </a:p>
          <a:p>
            <a:r>
              <a:rPr lang="zh-TW" altLang="en-US" dirty="0" smtClean="0"/>
              <a:t>團隊數據使用者 </a:t>
            </a:r>
            <a:r>
              <a:rPr lang="en-US" altLang="zh-TW" dirty="0" smtClean="0"/>
              <a:t>( GDU ) : </a:t>
            </a:r>
            <a:r>
              <a:rPr lang="zh-TW" altLang="en-US" dirty="0" smtClean="0"/>
              <a:t>這是一個使用者組，可能是一間公司、一個組織、或是一個團隊。該組由一位數據使用者群組管理員（</a:t>
            </a:r>
            <a:r>
              <a:rPr lang="en-US" altLang="zh-TW" dirty="0" smtClean="0"/>
              <a:t>DUA</a:t>
            </a:r>
            <a:r>
              <a:rPr lang="zh-TW" altLang="en-US" dirty="0" smtClean="0"/>
              <a:t>），可能是這間公司</a:t>
            </a:r>
            <a:r>
              <a:rPr lang="en-US" altLang="zh-TW" dirty="0" smtClean="0"/>
              <a:t>GDU</a:t>
            </a:r>
            <a:r>
              <a:rPr lang="zh-TW" altLang="en-US" dirty="0" smtClean="0"/>
              <a:t>的老闆、組織</a:t>
            </a:r>
            <a:r>
              <a:rPr lang="en-US" altLang="zh-TW" dirty="0" smtClean="0"/>
              <a:t>GDU</a:t>
            </a:r>
            <a:r>
              <a:rPr lang="zh-TW" altLang="en-US" dirty="0" smtClean="0"/>
              <a:t>管理者、或是團隊</a:t>
            </a:r>
            <a:r>
              <a:rPr lang="en-US" altLang="zh-TW" dirty="0" smtClean="0"/>
              <a:t>GDU</a:t>
            </a:r>
            <a:r>
              <a:rPr lang="zh-TW" altLang="en-US" dirty="0" smtClean="0"/>
              <a:t>的領導者 ，與多位數據使用者群組成員（</a:t>
            </a:r>
            <a:r>
              <a:rPr lang="en-US" altLang="zh-TW" dirty="0" smtClean="0"/>
              <a:t>DUM</a:t>
            </a:r>
            <a:r>
              <a:rPr lang="zh-TW" altLang="en-US" dirty="0" smtClean="0"/>
              <a:t>），可能是公司員工、組織成員、團隊隊員所組成。</a:t>
            </a:r>
          </a:p>
          <a:p>
            <a:r>
              <a:rPr lang="zh-TW" altLang="en-US" dirty="0" smtClean="0"/>
              <a:t>重加密服務提供者（</a:t>
            </a:r>
            <a:r>
              <a:rPr lang="en-US" altLang="zh-TW" dirty="0" smtClean="0"/>
              <a:t>CSP</a:t>
            </a:r>
            <a:r>
              <a:rPr lang="zh-TW" altLang="en-US" dirty="0" smtClean="0"/>
              <a:t>）</a:t>
            </a:r>
            <a:r>
              <a:rPr lang="en-US" altLang="zh-TW" dirty="0" smtClean="0"/>
              <a:t>: </a:t>
            </a:r>
            <a:r>
              <a:rPr lang="zh-TW" altLang="en-US" dirty="0" smtClean="0"/>
              <a:t>這是一個半誠實，並且遵守協議，但可能會嘗試濫用其權力以獲取額外的信息的實體。他只負責接收來自</a:t>
            </a:r>
            <a:r>
              <a:rPr lang="en-US" altLang="zh-TW" dirty="0" smtClean="0"/>
              <a:t>DU</a:t>
            </a:r>
            <a:r>
              <a:rPr lang="zh-TW" altLang="en-US" dirty="0" smtClean="0"/>
              <a:t>的讀取請求請求，並且和智能合約互動找到對應的 </a:t>
            </a:r>
            <a:r>
              <a:rPr lang="en-US" altLang="zh-TW" dirty="0" smtClean="0"/>
              <a:t>IPNS pins</a:t>
            </a:r>
            <a:r>
              <a:rPr lang="zh-TW" altLang="en-US" dirty="0" smtClean="0"/>
              <a:t>，接著到</a:t>
            </a:r>
            <a:r>
              <a:rPr lang="en-US" altLang="zh-TW" dirty="0" smtClean="0"/>
              <a:t>IPFS</a:t>
            </a:r>
            <a:r>
              <a:rPr lang="zh-TW" altLang="en-US" dirty="0" smtClean="0"/>
              <a:t>利用</a:t>
            </a:r>
            <a:r>
              <a:rPr lang="en-US" altLang="zh-TW" dirty="0" smtClean="0"/>
              <a:t>pins</a:t>
            </a:r>
            <a:r>
              <a:rPr lang="zh-TW" altLang="en-US" dirty="0" smtClean="0"/>
              <a:t>找到</a:t>
            </a:r>
            <a:r>
              <a:rPr lang="en-US" altLang="zh-TW" dirty="0" smtClean="0"/>
              <a:t>ACS</a:t>
            </a:r>
            <a:r>
              <a:rPr lang="zh-TW" altLang="en-US" dirty="0" smtClean="0"/>
              <a:t>，並取得幫助</a:t>
            </a:r>
            <a:r>
              <a:rPr lang="en-US" altLang="zh-TW" dirty="0" smtClean="0"/>
              <a:t>DU</a:t>
            </a:r>
            <a:r>
              <a:rPr lang="zh-TW" altLang="en-US" dirty="0" smtClean="0"/>
              <a:t>重加密所要求的</a:t>
            </a:r>
            <a:r>
              <a:rPr lang="en-US" altLang="zh-TW" dirty="0" err="1" smtClean="0"/>
              <a:t>IoT</a:t>
            </a:r>
            <a:r>
              <a:rPr lang="en-US" altLang="zh-TW" dirty="0" smtClean="0"/>
              <a:t> Device GDO</a:t>
            </a:r>
            <a:r>
              <a:rPr lang="zh-TW" altLang="en-US" dirty="0" smtClean="0"/>
              <a:t>的檔案加密密鑰</a:t>
            </a:r>
            <a:r>
              <a:rPr lang="en-US" altLang="zh-TW" dirty="0" smtClean="0"/>
              <a:t>k</a:t>
            </a:r>
            <a:r>
              <a:rPr lang="zh-TW" altLang="en-US" dirty="0" smtClean="0"/>
              <a:t>，若他在對應的</a:t>
            </a:r>
            <a:r>
              <a:rPr lang="en-US" altLang="zh-TW" dirty="0" smtClean="0"/>
              <a:t>ACS</a:t>
            </a:r>
            <a:r>
              <a:rPr lang="zh-TW" altLang="en-US" dirty="0" smtClean="0"/>
              <a:t>中找不到</a:t>
            </a:r>
            <a:r>
              <a:rPr lang="en-US" altLang="zh-TW" dirty="0" smtClean="0"/>
              <a:t>GDO</a:t>
            </a:r>
            <a:r>
              <a:rPr lang="zh-TW" altLang="en-US" dirty="0" smtClean="0"/>
              <a:t>對應該</a:t>
            </a:r>
            <a:r>
              <a:rPr lang="en-US" altLang="zh-TW" dirty="0" smtClean="0"/>
              <a:t>DU</a:t>
            </a:r>
            <a:r>
              <a:rPr lang="zh-TW" altLang="en-US" dirty="0" smtClean="0"/>
              <a:t>的重加密密鑰</a:t>
            </a:r>
            <a:r>
              <a:rPr lang="en-US" altLang="zh-TW" dirty="0" err="1" smtClean="0"/>
              <a:t>rk</a:t>
            </a:r>
            <a:r>
              <a:rPr lang="zh-TW" altLang="en-US" dirty="0" smtClean="0"/>
              <a:t>和</a:t>
            </a:r>
            <a:r>
              <a:rPr lang="en-US" altLang="zh-TW" dirty="0" smtClean="0"/>
              <a:t>DU</a:t>
            </a:r>
            <a:r>
              <a:rPr lang="zh-TW" altLang="en-US" dirty="0" smtClean="0"/>
              <a:t>的</a:t>
            </a:r>
            <a:r>
              <a:rPr lang="en-US" altLang="zh-TW" dirty="0" smtClean="0"/>
              <a:t>ID</a:t>
            </a:r>
            <a:r>
              <a:rPr lang="zh-TW" altLang="en-US" dirty="0" smtClean="0"/>
              <a:t>，則他返回一個錯誤給</a:t>
            </a:r>
            <a:r>
              <a:rPr lang="en-US" altLang="zh-TW" dirty="0" smtClean="0"/>
              <a:t>DU</a:t>
            </a:r>
            <a:r>
              <a:rPr lang="zh-TW" altLang="en-US" dirty="0" smtClean="0"/>
              <a:t>，否則他調用</a:t>
            </a:r>
            <a:r>
              <a:rPr lang="en-US" altLang="zh-TW" dirty="0" smtClean="0"/>
              <a:t>MPRE</a:t>
            </a:r>
            <a:r>
              <a:rPr lang="zh-TW" altLang="en-US" dirty="0" smtClean="0"/>
              <a:t>並使用該</a:t>
            </a:r>
            <a:r>
              <a:rPr lang="en-US" altLang="zh-TW" dirty="0" err="1" smtClean="0"/>
              <a:t>rk</a:t>
            </a:r>
            <a:r>
              <a:rPr lang="zh-TW" altLang="en-US" dirty="0" smtClean="0"/>
              <a:t>為</a:t>
            </a:r>
            <a:r>
              <a:rPr lang="en-US" altLang="zh-TW" dirty="0" smtClean="0"/>
              <a:t>DU</a:t>
            </a:r>
            <a:r>
              <a:rPr lang="zh-TW" altLang="en-US" dirty="0" smtClean="0"/>
              <a:t>重加密檔案加密密鑰</a:t>
            </a:r>
            <a:r>
              <a:rPr lang="en-US" altLang="zh-TW" dirty="0" smtClean="0"/>
              <a:t>k</a:t>
            </a:r>
            <a:r>
              <a:rPr lang="zh-TW" altLang="en-US" dirty="0" smtClean="0"/>
              <a:t>，最後他將重加密過後的</a:t>
            </a:r>
            <a:r>
              <a:rPr lang="en-US" altLang="zh-TW" dirty="0" smtClean="0"/>
              <a:t>k</a:t>
            </a:r>
            <a:r>
              <a:rPr lang="zh-TW" altLang="en-US" dirty="0" smtClean="0"/>
              <a:t>回傳給</a:t>
            </a:r>
            <a:r>
              <a:rPr lang="en-US" altLang="zh-TW" dirty="0" smtClean="0"/>
              <a:t>DU</a:t>
            </a:r>
            <a:r>
              <a:rPr lang="zh-TW" altLang="en-US" dirty="0" smtClean="0"/>
              <a:t>。</a:t>
            </a:r>
          </a:p>
          <a:p>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t>InterPlanetary</a:t>
            </a:r>
            <a:r>
              <a:rPr lang="en-US" altLang="zh-TW" b="1" dirty="0" smtClean="0"/>
              <a:t> Name System (IPNS)</a:t>
            </a:r>
            <a:r>
              <a:rPr lang="zh-TW" altLang="en-US" b="1" dirty="0" smtClean="0"/>
              <a:t>系統，</a:t>
            </a:r>
            <a:r>
              <a:rPr lang="zh-TW" altLang="en-US" dirty="0" smtClean="0"/>
              <a:t>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dirty="0" err="1" smtClean="0"/>
              <a:t>ipfs</a:t>
            </a:r>
            <a:r>
              <a:rPr lang="en-US" altLang="zh-TW" dirty="0" smtClean="0"/>
              <a:t>/CID)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 在我們的系統中。</a:t>
            </a:r>
            <a:r>
              <a:rPr lang="en-US" altLang="zh-TW" dirty="0" smtClean="0"/>
              <a:t>IPFS</a:t>
            </a:r>
            <a:r>
              <a:rPr lang="zh-TW" altLang="en-US" dirty="0" smtClean="0"/>
              <a:t>主要扮演存儲與</a:t>
            </a:r>
            <a:r>
              <a:rPr lang="en-US" altLang="zh-TW" dirty="0" smtClean="0"/>
              <a:t>GDO</a:t>
            </a:r>
            <a:r>
              <a:rPr lang="zh-TW" altLang="en-US" dirty="0" smtClean="0"/>
              <a:t>和</a:t>
            </a:r>
            <a:r>
              <a:rPr lang="en-US" altLang="zh-TW" dirty="0" smtClean="0"/>
              <a:t>GDU</a:t>
            </a:r>
            <a:r>
              <a:rPr lang="zh-TW" altLang="en-US" dirty="0" smtClean="0"/>
              <a:t>相關檔案</a:t>
            </a:r>
            <a:r>
              <a:rPr lang="en-US" altLang="zh-TW" dirty="0" smtClean="0"/>
              <a:t>(</a:t>
            </a:r>
            <a:r>
              <a:rPr lang="zh-TW" altLang="en-US" dirty="0" smtClean="0"/>
              <a:t>主要用於存取權控制與加密的</a:t>
            </a:r>
            <a:r>
              <a:rPr lang="en-US" altLang="zh-TW" dirty="0" err="1" smtClean="0"/>
              <a:t>IoT</a:t>
            </a:r>
            <a:r>
              <a:rPr lang="en-US" altLang="zh-TW" dirty="0" smtClean="0"/>
              <a:t> Data) </a:t>
            </a:r>
            <a:r>
              <a:rPr lang="zh-TW" altLang="en-US" dirty="0" smtClean="0"/>
              <a:t>的存儲空間，這個空間我們稱它為 </a:t>
            </a:r>
            <a:r>
              <a:rPr lang="en-US" altLang="zh-TW" dirty="0" smtClean="0"/>
              <a:t>(ACS)</a:t>
            </a:r>
            <a:r>
              <a:rPr lang="zh-TW" altLang="en-US" dirty="0" smtClean="0"/>
              <a:t>。詳細來說這些與</a:t>
            </a:r>
            <a:r>
              <a:rPr lang="en-US" altLang="zh-TW" dirty="0" smtClean="0"/>
              <a:t>GDO</a:t>
            </a:r>
            <a:r>
              <a:rPr lang="zh-TW" altLang="en-US" dirty="0" smtClean="0"/>
              <a:t>和</a:t>
            </a:r>
            <a:r>
              <a:rPr lang="en-US" altLang="zh-TW" dirty="0" smtClean="0"/>
              <a:t>GDU</a:t>
            </a:r>
            <a:r>
              <a:rPr lang="zh-TW" altLang="en-US" dirty="0" smtClean="0"/>
              <a:t>相關檔案主要包含</a:t>
            </a:r>
            <a:r>
              <a:rPr lang="en-US" altLang="zh-TW" dirty="0" smtClean="0"/>
              <a:t>: </a:t>
            </a:r>
            <a:r>
              <a:rPr lang="zh-TW" altLang="en-US" dirty="0" smtClean="0"/>
              <a:t>檔案存取權控制表 </a:t>
            </a:r>
            <a:r>
              <a:rPr lang="en-US" altLang="zh-TW" dirty="0" smtClean="0"/>
              <a:t>(</a:t>
            </a:r>
            <a:r>
              <a:rPr lang="zh-TW" altLang="en-US" dirty="0" smtClean="0"/>
              <a:t>由使用</a:t>
            </a:r>
            <a:r>
              <a:rPr lang="en-US" altLang="zh-TW" dirty="0" smtClean="0"/>
              <a:t>CSP</a:t>
            </a:r>
            <a:r>
              <a:rPr lang="zh-TW" altLang="en-US" dirty="0" smtClean="0"/>
              <a:t>加密的重加密密鑰</a:t>
            </a:r>
            <a:r>
              <a:rPr lang="en-US" altLang="zh-TW" dirty="0" err="1" smtClean="0"/>
              <a:t>rks</a:t>
            </a:r>
            <a:r>
              <a:rPr lang="zh-TW" altLang="en-US" dirty="0" smtClean="0"/>
              <a:t>和具有訪問權限實體的</a:t>
            </a:r>
            <a:r>
              <a:rPr lang="en-US" altLang="zh-TW" dirty="0" smtClean="0"/>
              <a:t>ID</a:t>
            </a:r>
            <a:r>
              <a:rPr lang="zh-TW" altLang="en-US" dirty="0" smtClean="0"/>
              <a:t>所組成 </a:t>
            </a:r>
            <a:r>
              <a:rPr lang="en-US" altLang="zh-TW" dirty="0" smtClean="0"/>
              <a:t>) </a:t>
            </a:r>
            <a:r>
              <a:rPr lang="zh-TW" altLang="en-US" dirty="0" smtClean="0"/>
              <a:t>、 使用了</a:t>
            </a:r>
            <a:r>
              <a:rPr lang="en-US" altLang="zh-TW" dirty="0" smtClean="0"/>
              <a:t>KEM/DEM Mechanism</a:t>
            </a:r>
            <a:r>
              <a:rPr lang="zh-TW" altLang="en-US" dirty="0" smtClean="0"/>
              <a:t>加密的</a:t>
            </a:r>
            <a:r>
              <a:rPr lang="en-US" altLang="zh-TW" dirty="0" err="1" smtClean="0"/>
              <a:t>IoT</a:t>
            </a:r>
            <a:r>
              <a:rPr lang="en-US" altLang="zh-TW" dirty="0" smtClean="0"/>
              <a:t> Data</a:t>
            </a:r>
            <a:r>
              <a:rPr lang="zh-TW" altLang="en-US" dirty="0" smtClean="0"/>
              <a:t>、此</a:t>
            </a:r>
            <a:r>
              <a:rPr lang="en-US" altLang="zh-TW" dirty="0" err="1" smtClean="0"/>
              <a:t>IoT</a:t>
            </a:r>
            <a:r>
              <a:rPr lang="en-US" altLang="zh-TW" dirty="0" smtClean="0"/>
              <a:t> Device GDO </a:t>
            </a:r>
            <a:r>
              <a:rPr lang="zh-TW" altLang="en-US" dirty="0" smtClean="0"/>
              <a:t>所收集的資料屬性集</a:t>
            </a:r>
            <a:r>
              <a:rPr lang="en-US" altLang="zh-TW" dirty="0" smtClean="0"/>
              <a:t>(Hashtag set)</a:t>
            </a:r>
            <a:r>
              <a:rPr lang="zh-TW" altLang="en-US" dirty="0" smtClean="0"/>
              <a:t>等所組成。然而由於他缺少了機密性以及存取控制。因此我們的系統使用了</a:t>
            </a:r>
            <a:r>
              <a:rPr lang="en-US" altLang="zh-TW" dirty="0" smtClean="0"/>
              <a:t>KEM/DEM Mechanism</a:t>
            </a:r>
            <a:r>
              <a:rPr lang="zh-TW" altLang="en-US" dirty="0" smtClean="0"/>
              <a:t>，利用非對稱與對稱式加密算法的配合加密</a:t>
            </a:r>
            <a:r>
              <a:rPr lang="en-US" altLang="zh-TW" dirty="0" err="1" smtClean="0"/>
              <a:t>IoT</a:t>
            </a:r>
            <a:r>
              <a:rPr lang="en-US" altLang="zh-TW" dirty="0" smtClean="0"/>
              <a:t> Devices</a:t>
            </a:r>
            <a:r>
              <a:rPr lang="zh-TW" altLang="en-US" dirty="0" smtClean="0"/>
              <a:t>所收集的</a:t>
            </a:r>
            <a:r>
              <a:rPr lang="en-US" altLang="zh-TW" dirty="0" err="1" smtClean="0"/>
              <a:t>IoT</a:t>
            </a:r>
            <a:r>
              <a:rPr lang="en-US" altLang="zh-TW" dirty="0" smtClean="0"/>
              <a:t> Data</a:t>
            </a:r>
            <a:r>
              <a:rPr lang="zh-TW" altLang="en-US" dirty="0" smtClean="0"/>
              <a:t>檔案</a:t>
            </a:r>
            <a:r>
              <a:rPr lang="en-US" altLang="zh-TW" dirty="0" smtClean="0"/>
              <a:t>f</a:t>
            </a:r>
            <a:r>
              <a:rPr lang="zh-TW" altLang="en-US" dirty="0" smtClean="0"/>
              <a:t>來完成機密性。並且利用 </a:t>
            </a:r>
            <a:r>
              <a:rPr lang="en-US" altLang="zh-TW" dirty="0" err="1" smtClean="0"/>
              <a:t>Cai</a:t>
            </a:r>
            <a:r>
              <a:rPr lang="en-US" altLang="zh-TW" dirty="0" smtClean="0"/>
              <a:t> and Liu et. al</a:t>
            </a:r>
            <a:r>
              <a:rPr lang="zh-TW" altLang="en-US" dirty="0" smtClean="0"/>
              <a:t>所提出的具有</a:t>
            </a:r>
            <a:r>
              <a:rPr lang="en-US" altLang="zh-TW" dirty="0" smtClean="0"/>
              <a:t>(IND-CCA2)</a:t>
            </a:r>
            <a:r>
              <a:rPr lang="zh-TW" altLang="en-US" dirty="0" smtClean="0"/>
              <a:t>安全性的</a:t>
            </a:r>
            <a:r>
              <a:rPr lang="en-US" altLang="zh-TW" dirty="0" smtClean="0"/>
              <a:t>MPRE</a:t>
            </a:r>
            <a:r>
              <a:rPr lang="zh-TW" altLang="en-US" dirty="0" smtClean="0"/>
              <a:t>多跳代理重加密算法與</a:t>
            </a:r>
            <a:r>
              <a:rPr lang="en-US" altLang="zh-TW" dirty="0" smtClean="0"/>
              <a:t>ACS</a:t>
            </a:r>
            <a:r>
              <a:rPr lang="zh-TW" altLang="en-US" dirty="0" smtClean="0"/>
              <a:t>中儲存的檔案存取權控制表配合來完成存取權控制。</a:t>
            </a:r>
          </a:p>
          <a:p>
            <a:r>
              <a:rPr lang="en-US" altLang="zh-TW" dirty="0" smtClean="0"/>
              <a:t>IOTA Smart Contract (SC) : SC</a:t>
            </a:r>
            <a:r>
              <a:rPr lang="zh-TW" altLang="en-US" dirty="0" smtClean="0"/>
              <a:t>在我們的系統中主要扮演著與查詢有關的角色，如我介紹中的一樣</a:t>
            </a:r>
            <a:r>
              <a:rPr lang="en-US" altLang="zh-TW" dirty="0" smtClean="0"/>
              <a:t>IPFS</a:t>
            </a:r>
            <a:r>
              <a:rPr lang="zh-TW" altLang="en-US" dirty="0" smtClean="0"/>
              <a:t>與</a:t>
            </a:r>
            <a:r>
              <a:rPr lang="en-US" altLang="zh-TW" dirty="0" smtClean="0"/>
              <a:t>IOTA tangle</a:t>
            </a:r>
            <a:r>
              <a:rPr lang="zh-TW" altLang="en-US" dirty="0" smtClean="0"/>
              <a:t>的交易上還有個顯著的缺點就是關於查詢，目前沒有有效的手段可以讓</a:t>
            </a:r>
            <a:r>
              <a:rPr lang="en-US" altLang="zh-TW" dirty="0" smtClean="0"/>
              <a:t>DU</a:t>
            </a:r>
            <a:r>
              <a:rPr lang="zh-TW" altLang="en-US" dirty="0" smtClean="0"/>
              <a:t>們更好的找到他們想要的資料，這會造成</a:t>
            </a:r>
            <a:r>
              <a:rPr lang="en-US" altLang="zh-TW" dirty="0" err="1" smtClean="0"/>
              <a:t>IoT</a:t>
            </a:r>
            <a:r>
              <a:rPr lang="en-US" altLang="zh-TW" dirty="0" smtClean="0"/>
              <a:t> Data</a:t>
            </a:r>
            <a:r>
              <a:rPr lang="zh-TW" altLang="en-US" dirty="0" smtClean="0"/>
              <a:t>不能被更好的有效運用進而產生數據孤島化的狀況。而我們提出了一中</a:t>
            </a:r>
            <a:r>
              <a:rPr lang="en-US" altLang="zh-TW" dirty="0" smtClean="0"/>
              <a:t>Hashtag-Based Search</a:t>
            </a:r>
            <a:r>
              <a:rPr lang="zh-TW" altLang="en-US" dirty="0" smtClean="0"/>
              <a:t>就是透過</a:t>
            </a:r>
            <a:r>
              <a:rPr lang="en-US" altLang="zh-TW" dirty="0" smtClean="0"/>
              <a:t>SC</a:t>
            </a:r>
            <a:r>
              <a:rPr lang="zh-TW" altLang="en-US" dirty="0" smtClean="0"/>
              <a:t>與</a:t>
            </a:r>
            <a:r>
              <a:rPr lang="en-US" altLang="zh-TW" dirty="0" smtClean="0"/>
              <a:t>IPFS</a:t>
            </a:r>
            <a:r>
              <a:rPr lang="zh-TW" altLang="en-US" dirty="0" smtClean="0"/>
              <a:t>的配合來完成資料搜尋。讓</a:t>
            </a:r>
            <a:r>
              <a:rPr lang="en-US" altLang="zh-TW" dirty="0" smtClean="0"/>
              <a:t>DU</a:t>
            </a:r>
            <a:r>
              <a:rPr lang="zh-TW" altLang="en-US" dirty="0" smtClean="0"/>
              <a:t>可以更好的找到更多潛在的他們可能感興趣的</a:t>
            </a:r>
            <a:r>
              <a:rPr lang="en-US" altLang="zh-TW" dirty="0" err="1" smtClean="0"/>
              <a:t>IoT</a:t>
            </a:r>
            <a:r>
              <a:rPr lang="en-US" altLang="zh-TW" dirty="0" smtClean="0"/>
              <a:t> </a:t>
            </a:r>
            <a:r>
              <a:rPr lang="zh-TW" altLang="en-US" dirty="0" smtClean="0"/>
              <a:t>資料，進而降低數據孤島化的狀況。因此在我們的系統中</a:t>
            </a:r>
            <a:r>
              <a:rPr lang="en-US" altLang="zh-TW" dirty="0" smtClean="0"/>
              <a:t>SC</a:t>
            </a:r>
            <a:r>
              <a:rPr lang="zh-TW" altLang="en-US" dirty="0" smtClean="0"/>
              <a:t>負責記錄</a:t>
            </a:r>
            <a:r>
              <a:rPr lang="en-US" altLang="zh-TW" dirty="0" smtClean="0"/>
              <a:t>Maps</a:t>
            </a:r>
            <a:r>
              <a:rPr lang="zh-TW" altLang="en-US" dirty="0" smtClean="0"/>
              <a:t>這些</a:t>
            </a:r>
            <a:r>
              <a:rPr lang="en-US" altLang="zh-TW" dirty="0" smtClean="0"/>
              <a:t>Map</a:t>
            </a:r>
            <a:r>
              <a:rPr lang="zh-TW" altLang="en-US" dirty="0" smtClean="0"/>
              <a:t>就像我們系統架構說明的一樣，可以讓使用者透過發送交易和</a:t>
            </a:r>
            <a:r>
              <a:rPr lang="en-US" altLang="zh-TW" dirty="0" smtClean="0"/>
              <a:t>SC</a:t>
            </a:r>
            <a:r>
              <a:rPr lang="zh-TW" altLang="en-US" dirty="0" smtClean="0"/>
              <a:t>互動來查詢這些</a:t>
            </a:r>
            <a:r>
              <a:rPr lang="en-US" altLang="zh-TW" dirty="0" smtClean="0"/>
              <a:t>IPNS</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19</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25</a:t>
            </a:fld>
            <a:endParaRPr lang="zh-TW" altLang="en-US"/>
          </a:p>
        </p:txBody>
      </p:sp>
    </p:spTree>
    <p:extLst>
      <p:ext uri="{BB962C8B-B14F-4D97-AF65-F5344CB8AC3E}">
        <p14:creationId xmlns:p14="http://schemas.microsoft.com/office/powerpoint/2010/main" val="3012514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28</a:t>
            </a:fld>
            <a:endParaRPr lang="zh-TW" altLang="en-US"/>
          </a:p>
        </p:txBody>
      </p:sp>
    </p:spTree>
    <p:extLst>
      <p:ext uri="{BB962C8B-B14F-4D97-AF65-F5344CB8AC3E}">
        <p14:creationId xmlns:p14="http://schemas.microsoft.com/office/powerpoint/2010/main" val="3516330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29</a:t>
            </a:fld>
            <a:endParaRPr lang="zh-TW" altLang="en-US"/>
          </a:p>
        </p:txBody>
      </p:sp>
    </p:spTree>
    <p:extLst>
      <p:ext uri="{BB962C8B-B14F-4D97-AF65-F5344CB8AC3E}">
        <p14:creationId xmlns:p14="http://schemas.microsoft.com/office/powerpoint/2010/main" val="3360653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30</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31</a:t>
            </a:fld>
            <a:endParaRPr lang="zh-TW" altLang="en-US"/>
          </a:p>
        </p:txBody>
      </p:sp>
    </p:spTree>
    <p:extLst>
      <p:ext uri="{BB962C8B-B14F-4D97-AF65-F5344CB8AC3E}">
        <p14:creationId xmlns:p14="http://schemas.microsoft.com/office/powerpoint/2010/main" val="3765546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32</a:t>
            </a:fld>
            <a:endParaRPr lang="zh-TW" altLang="en-US"/>
          </a:p>
        </p:txBody>
      </p:sp>
    </p:spTree>
    <p:extLst>
      <p:ext uri="{BB962C8B-B14F-4D97-AF65-F5344CB8AC3E}">
        <p14:creationId xmlns:p14="http://schemas.microsoft.com/office/powerpoint/2010/main" val="1602845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33</a:t>
            </a:fld>
            <a:endParaRPr lang="zh-TW" altLang="en-US"/>
          </a:p>
        </p:txBody>
      </p:sp>
    </p:spTree>
    <p:extLst>
      <p:ext uri="{BB962C8B-B14F-4D97-AF65-F5344CB8AC3E}">
        <p14:creationId xmlns:p14="http://schemas.microsoft.com/office/powerpoint/2010/main" val="3705559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34</a:t>
            </a:fld>
            <a:endParaRPr lang="zh-TW" altLang="en-US"/>
          </a:p>
        </p:txBody>
      </p:sp>
    </p:spTree>
    <p:extLst>
      <p:ext uri="{BB962C8B-B14F-4D97-AF65-F5344CB8AC3E}">
        <p14:creationId xmlns:p14="http://schemas.microsoft.com/office/powerpoint/2010/main" val="240865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1054220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35</a:t>
            </a:fld>
            <a:endParaRPr lang="zh-TW" altLang="en-US"/>
          </a:p>
        </p:txBody>
      </p:sp>
    </p:spTree>
    <p:extLst>
      <p:ext uri="{BB962C8B-B14F-4D97-AF65-F5344CB8AC3E}">
        <p14:creationId xmlns:p14="http://schemas.microsoft.com/office/powerpoint/2010/main" val="858510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36</a:t>
            </a:fld>
            <a:endParaRPr lang="zh-TW" altLang="en-US"/>
          </a:p>
        </p:txBody>
      </p:sp>
    </p:spTree>
    <p:extLst>
      <p:ext uri="{BB962C8B-B14F-4D97-AF65-F5344CB8AC3E}">
        <p14:creationId xmlns:p14="http://schemas.microsoft.com/office/powerpoint/2010/main" val="3877617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37</a:t>
            </a:fld>
            <a:endParaRPr lang="zh-TW" altLang="en-US"/>
          </a:p>
        </p:txBody>
      </p:sp>
    </p:spTree>
    <p:extLst>
      <p:ext uri="{BB962C8B-B14F-4D97-AF65-F5344CB8AC3E}">
        <p14:creationId xmlns:p14="http://schemas.microsoft.com/office/powerpoint/2010/main" val="622198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38</a:t>
            </a:fld>
            <a:endParaRPr lang="zh-TW" altLang="en-US"/>
          </a:p>
        </p:txBody>
      </p:sp>
    </p:spTree>
    <p:extLst>
      <p:ext uri="{BB962C8B-B14F-4D97-AF65-F5344CB8AC3E}">
        <p14:creationId xmlns:p14="http://schemas.microsoft.com/office/powerpoint/2010/main" val="2498611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39</a:t>
            </a:fld>
            <a:endParaRPr lang="zh-TW" altLang="en-US"/>
          </a:p>
        </p:txBody>
      </p:sp>
    </p:spTree>
    <p:extLst>
      <p:ext uri="{BB962C8B-B14F-4D97-AF65-F5344CB8AC3E}">
        <p14:creationId xmlns:p14="http://schemas.microsoft.com/office/powerpoint/2010/main" val="159624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40</a:t>
            </a:fld>
            <a:endParaRPr lang="zh-TW" altLang="en-US"/>
          </a:p>
        </p:txBody>
      </p:sp>
    </p:spTree>
    <p:extLst>
      <p:ext uri="{BB962C8B-B14F-4D97-AF65-F5344CB8AC3E}">
        <p14:creationId xmlns:p14="http://schemas.microsoft.com/office/powerpoint/2010/main" val="2759670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41</a:t>
            </a:fld>
            <a:endParaRPr lang="zh-TW" altLang="en-US"/>
          </a:p>
        </p:txBody>
      </p:sp>
    </p:spTree>
    <p:extLst>
      <p:ext uri="{BB962C8B-B14F-4D97-AF65-F5344CB8AC3E}">
        <p14:creationId xmlns:p14="http://schemas.microsoft.com/office/powerpoint/2010/main" val="2756294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42</a:t>
            </a:fld>
            <a:endParaRPr lang="zh-TW" altLang="en-US"/>
          </a:p>
        </p:txBody>
      </p:sp>
    </p:spTree>
    <p:extLst>
      <p:ext uri="{BB962C8B-B14F-4D97-AF65-F5344CB8AC3E}">
        <p14:creationId xmlns:p14="http://schemas.microsoft.com/office/powerpoint/2010/main" val="4133230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43</a:t>
            </a:fld>
            <a:endParaRPr lang="zh-TW" altLang="en-US"/>
          </a:p>
        </p:txBody>
      </p:sp>
    </p:spTree>
    <p:extLst>
      <p:ext uri="{BB962C8B-B14F-4D97-AF65-F5344CB8AC3E}">
        <p14:creationId xmlns:p14="http://schemas.microsoft.com/office/powerpoint/2010/main" val="3387891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44</a:t>
            </a:fld>
            <a:endParaRPr lang="zh-TW" altLang="en-US"/>
          </a:p>
        </p:txBody>
      </p:sp>
    </p:spTree>
    <p:extLst>
      <p:ext uri="{BB962C8B-B14F-4D97-AF65-F5344CB8AC3E}">
        <p14:creationId xmlns:p14="http://schemas.microsoft.com/office/powerpoint/2010/main" val="4180423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進入研究動機和貢獻部分，強調該研究如何解決物聯網數據的管理，存取控制，數據孤島問題，並提高數據檢索效率。解釋使用 </a:t>
            </a:r>
            <a:r>
              <a:rPr lang="en-US" altLang="zh-TW" sz="1200" b="0" i="0" kern="1200" dirty="0" smtClean="0">
                <a:solidFill>
                  <a:schemeClr val="tx1"/>
                </a:solidFill>
                <a:effectLst/>
                <a:latin typeface="+mn-lt"/>
                <a:ea typeface="+mn-ea"/>
                <a:cs typeface="+mn-cs"/>
              </a:rPr>
              <a:t>Proxy Re-Encryption (PRE)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Multi-hop Proxy Re-Encryption </a:t>
            </a:r>
            <a:r>
              <a:rPr lang="zh-TW" altLang="en-US" sz="1200" b="0" i="0" kern="1200" dirty="0" smtClean="0">
                <a:solidFill>
                  <a:schemeClr val="tx1"/>
                </a:solidFill>
                <a:effectLst/>
                <a:latin typeface="+mn-lt"/>
                <a:ea typeface="+mn-ea"/>
                <a:cs typeface="+mn-cs"/>
              </a:rPr>
              <a:t>進行存取控制，以及如何使用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 (IPFS) </a:t>
            </a:r>
            <a:r>
              <a:rPr lang="zh-TW" altLang="en-US" sz="1200" b="0" i="0" kern="1200" dirty="0" smtClean="0">
                <a:solidFill>
                  <a:schemeClr val="tx1"/>
                </a:solidFill>
                <a:effectLst/>
                <a:latin typeface="+mn-lt"/>
                <a:ea typeface="+mn-ea"/>
                <a:cs typeface="+mn-cs"/>
              </a:rPr>
              <a:t>和智能合約進行分散式數據存儲和搜尋。強調該系統具有精確的存取控制，有效的數據檢索，以及分散且持久的數據存儲等優點。</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318490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45</a:t>
            </a:fld>
            <a:endParaRPr lang="zh-TW" altLang="en-US"/>
          </a:p>
        </p:txBody>
      </p:sp>
    </p:spTree>
    <p:extLst>
      <p:ext uri="{BB962C8B-B14F-4D97-AF65-F5344CB8AC3E}">
        <p14:creationId xmlns:p14="http://schemas.microsoft.com/office/powerpoint/2010/main" val="33950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46</a:t>
            </a:fld>
            <a:endParaRPr lang="zh-TW" altLang="en-US"/>
          </a:p>
        </p:txBody>
      </p:sp>
    </p:spTree>
    <p:extLst>
      <p:ext uri="{BB962C8B-B14F-4D97-AF65-F5344CB8AC3E}">
        <p14:creationId xmlns:p14="http://schemas.microsoft.com/office/powerpoint/2010/main" val="229243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47</a:t>
            </a:fld>
            <a:endParaRPr lang="zh-TW" altLang="en-US"/>
          </a:p>
        </p:txBody>
      </p:sp>
    </p:spTree>
    <p:extLst>
      <p:ext uri="{BB962C8B-B14F-4D97-AF65-F5344CB8AC3E}">
        <p14:creationId xmlns:p14="http://schemas.microsoft.com/office/powerpoint/2010/main" val="25541041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48</a:t>
            </a:fld>
            <a:endParaRPr lang="zh-TW" altLang="en-US"/>
          </a:p>
        </p:txBody>
      </p:sp>
    </p:spTree>
    <p:extLst>
      <p:ext uri="{BB962C8B-B14F-4D97-AF65-F5344CB8AC3E}">
        <p14:creationId xmlns:p14="http://schemas.microsoft.com/office/powerpoint/2010/main" val="5016972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a:p>
            <a:r>
              <a:rPr lang="en-US" altLang="zh-TW" dirty="0" smtClean="0"/>
              <a:t>1. </a:t>
            </a:r>
            <a:r>
              <a:rPr lang="zh-TW" altLang="en-US" dirty="0" smtClean="0"/>
              <a:t>系統環境假設：</a:t>
            </a:r>
          </a:p>
          <a:p>
            <a:r>
              <a:rPr lang="zh-TW" altLang="en-US" dirty="0" smtClean="0"/>
              <a:t>   </a:t>
            </a:r>
            <a:r>
              <a:rPr lang="en-US" altLang="zh-TW" dirty="0" smtClean="0"/>
              <a:t>- </a:t>
            </a:r>
            <a:r>
              <a:rPr lang="zh-TW" altLang="en-US" dirty="0" smtClean="0"/>
              <a:t>假設系統環境是異質的，由多個潛在的欺詐參與者組成，包括</a:t>
            </a:r>
            <a:r>
              <a:rPr lang="en-US" altLang="zh-TW" dirty="0" smtClean="0"/>
              <a:t>DO</a:t>
            </a:r>
            <a:r>
              <a:rPr lang="zh-TW" altLang="en-US" dirty="0" smtClean="0"/>
              <a:t>（包括</a:t>
            </a:r>
            <a:r>
              <a:rPr lang="en-US" altLang="zh-TW" dirty="0" smtClean="0"/>
              <a:t>DO</a:t>
            </a:r>
            <a:r>
              <a:rPr lang="zh-TW" altLang="en-US" dirty="0" smtClean="0"/>
              <a:t>和</a:t>
            </a:r>
            <a:r>
              <a:rPr lang="en-US" altLang="zh-TW" dirty="0" smtClean="0"/>
              <a:t>GDO</a:t>
            </a:r>
            <a:r>
              <a:rPr lang="zh-TW" altLang="en-US" dirty="0" smtClean="0"/>
              <a:t>）、</a:t>
            </a:r>
            <a:r>
              <a:rPr lang="en-US" altLang="zh-TW" dirty="0" smtClean="0"/>
              <a:t>DU</a:t>
            </a:r>
            <a:r>
              <a:rPr lang="zh-TW" altLang="en-US" dirty="0" smtClean="0"/>
              <a:t>（包括個別的數據請求者</a:t>
            </a:r>
            <a:r>
              <a:rPr lang="en-US" altLang="zh-TW" dirty="0" smtClean="0"/>
              <a:t>DU</a:t>
            </a:r>
            <a:r>
              <a:rPr lang="zh-TW" altLang="en-US" dirty="0" smtClean="0"/>
              <a:t>、</a:t>
            </a:r>
            <a:r>
              <a:rPr lang="en-US" altLang="zh-TW" dirty="0" smtClean="0"/>
              <a:t>DUA</a:t>
            </a:r>
            <a:r>
              <a:rPr lang="zh-TW" altLang="en-US" dirty="0" smtClean="0"/>
              <a:t>和</a:t>
            </a:r>
            <a:r>
              <a:rPr lang="en-US" altLang="zh-TW" dirty="0" smtClean="0"/>
              <a:t>DUM</a:t>
            </a:r>
            <a:r>
              <a:rPr lang="zh-TW" altLang="en-US" dirty="0" smtClean="0"/>
              <a:t>）和</a:t>
            </a:r>
            <a:r>
              <a:rPr lang="en-US" altLang="zh-TW" dirty="0" smtClean="0"/>
              <a:t>CSP</a:t>
            </a:r>
            <a:r>
              <a:rPr lang="zh-TW" altLang="en-US" dirty="0" smtClean="0"/>
              <a:t>。</a:t>
            </a:r>
          </a:p>
          <a:p>
            <a:endParaRPr lang="zh-TW" altLang="en-US" dirty="0" smtClean="0"/>
          </a:p>
          <a:p>
            <a:r>
              <a:rPr lang="en-US" altLang="zh-TW" dirty="0" smtClean="0"/>
              <a:t>2. 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的信任性：</a:t>
            </a:r>
          </a:p>
          <a:p>
            <a:r>
              <a:rPr lang="zh-TW" altLang="en-US" dirty="0" smtClean="0"/>
              <a:t>   </a:t>
            </a:r>
            <a:r>
              <a:rPr lang="en-US" altLang="zh-TW" dirty="0" smtClean="0"/>
              <a:t>- </a:t>
            </a:r>
            <a:r>
              <a:rPr lang="zh-TW" altLang="en-US" dirty="0" smtClean="0"/>
              <a:t>將</a:t>
            </a:r>
            <a:r>
              <a:rPr lang="en-US" altLang="zh-TW" dirty="0" smtClean="0"/>
              <a:t>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視為完全可信任的實體。他們始終根據協議管理他們的數據。特別需要注意的是，當</a:t>
            </a:r>
            <a:r>
              <a:rPr lang="en-US" altLang="zh-TW" dirty="0" smtClean="0"/>
              <a:t>DUA</a:t>
            </a:r>
            <a:r>
              <a:rPr lang="zh-TW" altLang="en-US" dirty="0" smtClean="0"/>
              <a:t>管理具有對其數據訪問權限的成員（</a:t>
            </a:r>
            <a:r>
              <a:rPr lang="en-US" altLang="zh-TW" dirty="0" smtClean="0"/>
              <a:t>DUM</a:t>
            </a:r>
            <a:r>
              <a:rPr lang="zh-TW" altLang="en-US" dirty="0" smtClean="0"/>
              <a:t>）時，他們是完全可信任的，類似於</a:t>
            </a:r>
            <a:r>
              <a:rPr lang="en-US" altLang="zh-TW" dirty="0" smtClean="0"/>
              <a:t>DO</a:t>
            </a:r>
            <a:r>
              <a:rPr lang="zh-TW" altLang="en-US" dirty="0" smtClean="0"/>
              <a:t>管理</a:t>
            </a:r>
            <a:r>
              <a:rPr lang="en-US" altLang="zh-TW" dirty="0" smtClean="0"/>
              <a:t>GDO</a:t>
            </a:r>
            <a:r>
              <a:rPr lang="zh-TW" altLang="en-US" dirty="0" smtClean="0"/>
              <a:t>的角色。然而，在其他情況下，他們可以被視為其他</a:t>
            </a:r>
            <a:r>
              <a:rPr lang="en-US" altLang="zh-TW" dirty="0" smtClean="0"/>
              <a:t>DU</a:t>
            </a:r>
            <a:r>
              <a:rPr lang="zh-TW" altLang="en-US" dirty="0" smtClean="0"/>
              <a:t>。</a:t>
            </a:r>
          </a:p>
          <a:p>
            <a:endParaRPr lang="zh-TW" altLang="en-US" dirty="0" smtClean="0"/>
          </a:p>
          <a:p>
            <a:r>
              <a:rPr lang="en-US" altLang="zh-TW" dirty="0" smtClean="0"/>
              <a:t>3. CSP</a:t>
            </a:r>
            <a:r>
              <a:rPr lang="zh-TW" altLang="en-US" dirty="0" smtClean="0"/>
              <a:t>的信任性：</a:t>
            </a:r>
          </a:p>
          <a:p>
            <a:r>
              <a:rPr lang="zh-TW" altLang="en-US" dirty="0" smtClean="0"/>
              <a:t>   </a:t>
            </a:r>
            <a:r>
              <a:rPr lang="en-US" altLang="zh-TW" dirty="0" smtClean="0"/>
              <a:t>- CSP</a:t>
            </a:r>
            <a:r>
              <a:rPr lang="zh-TW" altLang="en-US" dirty="0" smtClean="0"/>
              <a:t>是一個半可信任的實體。他們遵守協議，但可能試圖濫用權力以獲取額外的信息。然而，與其他</a:t>
            </a:r>
            <a:r>
              <a:rPr lang="en-US" altLang="zh-TW" dirty="0" smtClean="0"/>
              <a:t>PRE</a:t>
            </a:r>
            <a:r>
              <a:rPr lang="zh-TW" altLang="en-US" dirty="0" smtClean="0"/>
              <a:t>協議一樣，我們需要假設</a:t>
            </a:r>
            <a:r>
              <a:rPr lang="en-US" altLang="zh-TW" dirty="0" smtClean="0"/>
              <a:t>CSP</a:t>
            </a:r>
            <a:r>
              <a:rPr lang="zh-TW" altLang="en-US" dirty="0" smtClean="0"/>
              <a:t>不與具有訪問權限的任何實體（主要是</a:t>
            </a:r>
            <a:r>
              <a:rPr lang="en-US" altLang="zh-TW" dirty="0" smtClean="0"/>
              <a:t>DU</a:t>
            </a:r>
            <a:r>
              <a:rPr lang="zh-TW" altLang="en-US" dirty="0" smtClean="0"/>
              <a:t>）勾結。</a:t>
            </a:r>
          </a:p>
          <a:p>
            <a:endParaRPr lang="zh-TW" altLang="en-US" dirty="0" smtClean="0"/>
          </a:p>
          <a:p>
            <a:r>
              <a:rPr lang="en-US" altLang="zh-TW" dirty="0" smtClean="0"/>
              <a:t>4. DU</a:t>
            </a:r>
            <a:r>
              <a:rPr lang="zh-TW" altLang="en-US" dirty="0" smtClean="0"/>
              <a:t>的行為：</a:t>
            </a:r>
          </a:p>
          <a:p>
            <a:r>
              <a:rPr lang="zh-TW" altLang="en-US" dirty="0" smtClean="0"/>
              <a:t>   </a:t>
            </a:r>
            <a:r>
              <a:rPr lang="en-US" altLang="zh-TW" dirty="0" smtClean="0"/>
              <a:t>- DU</a:t>
            </a:r>
            <a:r>
              <a:rPr lang="zh-TW" altLang="en-US" dirty="0" smtClean="0"/>
              <a:t>可能試圖訪問未經授權的數據，或試圖欺騙系統以獲得他們無權利獲得的特權。</a:t>
            </a:r>
          </a:p>
          <a:p>
            <a:endParaRPr lang="zh-TW" altLang="en-US" dirty="0" smtClean="0"/>
          </a:p>
          <a:p>
            <a:r>
              <a:rPr lang="zh-TW" altLang="en-US" dirty="0" smtClean="0"/>
              <a:t>這些重點可以作為</a:t>
            </a:r>
            <a:r>
              <a:rPr lang="en-US" altLang="zh-TW" dirty="0" smtClean="0"/>
              <a:t>PPT</a:t>
            </a:r>
            <a:r>
              <a:rPr lang="zh-TW" altLang="en-US" dirty="0" smtClean="0"/>
              <a:t>中的要點，你可以在</a:t>
            </a:r>
            <a:r>
              <a:rPr lang="en-US" altLang="zh-TW" dirty="0" smtClean="0"/>
              <a:t>PPT</a:t>
            </a:r>
            <a:r>
              <a:rPr lang="zh-TW" altLang="en-US" dirty="0" smtClean="0"/>
              <a:t>中使用簡潔的語言將它們呈現出來，並使用適當的圖片或符號來突出強調。確保這些要點能夠清晰明確地傳達系統安全性的假設。</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51</a:t>
            </a:fld>
            <a:endParaRPr lang="zh-TW" altLang="en-US"/>
          </a:p>
        </p:txBody>
      </p:sp>
    </p:spTree>
    <p:extLst>
      <p:ext uri="{BB962C8B-B14F-4D97-AF65-F5344CB8AC3E}">
        <p14:creationId xmlns:p14="http://schemas.microsoft.com/office/powerpoint/2010/main" val="354797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a:t>
            </a:r>
          </a:p>
          <a:p>
            <a:r>
              <a:rPr lang="zh-TW" altLang="en-US" dirty="0" smtClean="0"/>
              <a:t>在這樣的模型與假設下，我們需要確保以下安全性質：</a:t>
            </a:r>
            <a:endParaRPr lang="en-US" altLang="zh-TW" dirty="0" smtClean="0"/>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a:t>
            </a:r>
            <a:r>
              <a:rPr lang="en-US" altLang="zh-TW" dirty="0" smtClean="0"/>
              <a:t>CSP</a:t>
            </a:r>
            <a:r>
              <a:rPr lang="zh-TW" altLang="en-US" dirty="0" smtClean="0"/>
              <a:t>，即使是半可信的，也不能訪問他們沒有權限訪問的數據。</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52</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我們認為攻擊者可能試圖非法存取自身沒有存取權的</a:t>
            </a:r>
            <a:r>
              <a:rPr lang="en-US" altLang="zh-TW" dirty="0" err="1" smtClean="0"/>
              <a:t>IoT</a:t>
            </a:r>
            <a:r>
              <a:rPr lang="en-US" altLang="zh-TW" dirty="0" smtClean="0"/>
              <a:t> Device GDO</a:t>
            </a:r>
            <a:r>
              <a:rPr lang="zh-TW" altLang="en-US" dirty="0" smtClean="0"/>
              <a:t>。也就是存取</a:t>
            </a:r>
            <a:r>
              <a:rPr lang="en-US" altLang="zh-TW" dirty="0" smtClean="0"/>
              <a:t>GDO</a:t>
            </a:r>
            <a:r>
              <a:rPr lang="zh-TW" altLang="en-US" dirty="0" smtClean="0"/>
              <a:t>上傳至</a:t>
            </a:r>
            <a:r>
              <a:rPr lang="en-US" altLang="zh-TW" dirty="0" smtClean="0"/>
              <a:t>IPFS(ACS)</a:t>
            </a:r>
            <a:r>
              <a:rPr lang="zh-TW" altLang="en-US" dirty="0" smtClean="0"/>
              <a:t>中經過加密的最新</a:t>
            </a:r>
            <a:r>
              <a:rPr lang="en-US" altLang="zh-TW" dirty="0" err="1" smtClean="0"/>
              <a:t>IoT</a:t>
            </a:r>
            <a:r>
              <a:rPr lang="en-US" altLang="zh-TW" dirty="0" smtClean="0"/>
              <a:t> Data File</a:t>
            </a:r>
            <a:r>
              <a:rPr lang="zh-TW" altLang="en-US" dirty="0" smtClean="0"/>
              <a:t>，他們可能是來自任何一個角色。</a:t>
            </a:r>
            <a:endParaRPr lang="en-US" altLang="zh-TW" dirty="0" smtClean="0"/>
          </a:p>
          <a:p>
            <a:endParaRPr lang="zh-TW" altLang="en-US" dirty="0" smtClean="0"/>
          </a:p>
          <a:p>
            <a:r>
              <a:rPr lang="en-US" altLang="zh-TW" dirty="0" smtClean="0"/>
              <a:t>1.</a:t>
            </a:r>
            <a:r>
              <a:rPr lang="zh-TW" altLang="en-US" dirty="0" smtClean="0"/>
              <a:t>我們認為我的系統中</a:t>
            </a:r>
            <a:r>
              <a:rPr lang="en-US" altLang="zh-TW" dirty="0" smtClean="0"/>
              <a:t>CSP</a:t>
            </a:r>
            <a:r>
              <a:rPr lang="zh-TW" altLang="en-US" dirty="0" smtClean="0"/>
              <a:t>是半誠實，並且遵守協議，但可能會嘗試濫用其權力以獲取額外的信息，因此我們要確保他所取得的訊息並不能讓他有任何的不可忽視優勢來解密並得到明文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a:t>
            </a:r>
            <a:endParaRPr lang="en-US" altLang="zh-TW" dirty="0" smtClean="0"/>
          </a:p>
          <a:p>
            <a:endParaRPr lang="zh-TW" altLang="en-US" dirty="0" smtClean="0"/>
          </a:p>
          <a:p>
            <a:r>
              <a:rPr lang="en-US" altLang="zh-TW" dirty="0" smtClean="0"/>
              <a:t>2. </a:t>
            </a:r>
            <a:r>
              <a:rPr lang="zh-TW" altLang="en-US" dirty="0" smtClean="0"/>
              <a:t>可能會有未經授權的</a:t>
            </a:r>
            <a:r>
              <a:rPr lang="en-US" altLang="zh-TW" dirty="0" smtClean="0"/>
              <a:t>DU</a:t>
            </a:r>
            <a:r>
              <a:rPr lang="zh-TW" altLang="en-US" dirty="0" smtClean="0"/>
              <a:t>或是第三方嘗試解密他沒有存取權的</a:t>
            </a:r>
            <a:r>
              <a:rPr lang="en-US" altLang="zh-TW" dirty="0" smtClean="0"/>
              <a:t>GDO</a:t>
            </a:r>
            <a:r>
              <a:rPr lang="zh-TW" altLang="en-US" dirty="0" smtClean="0"/>
              <a:t>的數據</a:t>
            </a:r>
            <a:r>
              <a:rPr lang="en-US" altLang="zh-TW" dirty="0" smtClean="0"/>
              <a:t>(</a:t>
            </a:r>
            <a:r>
              <a:rPr lang="zh-TW" altLang="en-US" dirty="0" smtClean="0"/>
              <a:t>儲存在</a:t>
            </a:r>
            <a:r>
              <a:rPr lang="en-US" altLang="zh-TW" dirty="0" smtClean="0"/>
              <a:t>IPFS(ACS)</a:t>
            </a:r>
            <a:r>
              <a:rPr lang="zh-TW" altLang="en-US" dirty="0" smtClean="0"/>
              <a:t>中</a:t>
            </a:r>
            <a:r>
              <a:rPr lang="en-US" altLang="zh-TW" dirty="0" smtClean="0"/>
              <a:t>)</a:t>
            </a:r>
            <a:r>
              <a:rPr lang="zh-TW" altLang="en-US" dirty="0" smtClean="0"/>
              <a:t>，或著是使用擁有存取權的</a:t>
            </a:r>
            <a:r>
              <a:rPr lang="en-US" altLang="zh-TW" dirty="0" smtClean="0"/>
              <a:t>User(DO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來非法存取該</a:t>
            </a:r>
            <a:r>
              <a:rPr lang="en-US" altLang="zh-TW" dirty="0" smtClean="0"/>
              <a:t>GDO</a:t>
            </a:r>
            <a:r>
              <a:rPr lang="zh-TW" altLang="en-US" dirty="0" smtClean="0"/>
              <a:t>資料。</a:t>
            </a:r>
            <a:endParaRPr lang="en-US" altLang="zh-TW" dirty="0" smtClean="0"/>
          </a:p>
          <a:p>
            <a:endParaRPr lang="zh-TW" altLang="en-US" dirty="0" smtClean="0"/>
          </a:p>
          <a:p>
            <a:r>
              <a:rPr lang="en-US" altLang="zh-TW" dirty="0" smtClean="0"/>
              <a:t>3. </a:t>
            </a:r>
            <a:r>
              <a:rPr lang="zh-TW" altLang="en-US" dirty="0" smtClean="0"/>
              <a:t>可能有未經授權的成員</a:t>
            </a:r>
            <a:r>
              <a:rPr lang="en-US" altLang="zh-TW" dirty="0" smtClean="0"/>
              <a:t>DUM</a:t>
            </a:r>
            <a:r>
              <a:rPr lang="zh-TW" altLang="en-US" dirty="0" smtClean="0"/>
              <a:t>嘗試存取未經群組管理者</a:t>
            </a:r>
            <a:r>
              <a:rPr lang="en-US" altLang="zh-TW" dirty="0" smtClean="0"/>
              <a:t>DUA</a:t>
            </a:r>
            <a:r>
              <a:rPr lang="zh-TW" altLang="en-US" dirty="0" smtClean="0"/>
              <a:t>授權的數據，可能是使用擁有存取權的其他成員的公鑰及</a:t>
            </a:r>
            <a:r>
              <a:rPr lang="en-US" altLang="zh-TW" dirty="0" smtClean="0"/>
              <a:t>ID</a:t>
            </a:r>
            <a:r>
              <a:rPr lang="zh-TW" altLang="en-US" dirty="0" smtClean="0"/>
              <a:t>欺騙</a:t>
            </a:r>
            <a:r>
              <a:rPr lang="en-US" altLang="zh-TW" dirty="0" smtClean="0"/>
              <a:t>CSP</a:t>
            </a:r>
            <a:r>
              <a:rPr lang="zh-TW" altLang="en-US" dirty="0" smtClean="0"/>
              <a:t>或是嘗試解密</a:t>
            </a:r>
            <a:r>
              <a:rPr lang="en-US" altLang="zh-TW" dirty="0" smtClean="0"/>
              <a:t>GDO</a:t>
            </a:r>
            <a:r>
              <a:rPr lang="zh-TW" altLang="en-US" dirty="0" smtClean="0"/>
              <a:t>的數據</a:t>
            </a:r>
            <a:r>
              <a:rPr lang="en-US" altLang="zh-TW" dirty="0" smtClean="0"/>
              <a:t>(</a:t>
            </a:r>
            <a:r>
              <a:rPr lang="zh-TW" altLang="en-US" dirty="0" smtClean="0"/>
              <a:t>儲存在</a:t>
            </a:r>
            <a:r>
              <a:rPr lang="en-US" altLang="zh-TW" dirty="0" smtClean="0"/>
              <a:t>IPFS(ACS)</a:t>
            </a:r>
            <a:r>
              <a:rPr lang="zh-TW" altLang="en-US" dirty="0" smtClean="0"/>
              <a:t>中</a:t>
            </a:r>
            <a:r>
              <a:rPr lang="en-US" altLang="zh-TW" dirty="0" smtClean="0"/>
              <a:t>)</a:t>
            </a:r>
            <a:r>
              <a:rPr lang="zh-TW" altLang="en-US" dirty="0" smtClean="0"/>
              <a:t>。或者是被</a:t>
            </a:r>
            <a:r>
              <a:rPr lang="en-US" altLang="zh-TW" dirty="0" smtClean="0"/>
              <a:t>DUA</a:t>
            </a:r>
            <a:r>
              <a:rPr lang="zh-TW" altLang="en-US" dirty="0" smtClean="0"/>
              <a:t>撤銷對於</a:t>
            </a:r>
            <a:r>
              <a:rPr lang="en-US" altLang="zh-TW" dirty="0" smtClean="0"/>
              <a:t>GDO</a:t>
            </a:r>
            <a:r>
              <a:rPr lang="zh-TW" altLang="en-US" dirty="0" smtClean="0"/>
              <a:t>存取權的成員</a:t>
            </a:r>
            <a:r>
              <a:rPr lang="en-US" altLang="zh-TW" dirty="0" smtClean="0"/>
              <a:t>DUM</a:t>
            </a:r>
            <a:r>
              <a:rPr lang="zh-TW" altLang="en-US" dirty="0" smtClean="0"/>
              <a:t>，嘗試使用自身原有的的成員公鑰及</a:t>
            </a:r>
            <a:r>
              <a:rPr lang="en-US" altLang="zh-TW" dirty="0" smtClean="0"/>
              <a:t>ID(</a:t>
            </a:r>
            <a:r>
              <a:rPr lang="zh-TW" altLang="en-US" dirty="0" smtClean="0"/>
              <a:t>已被撤銷存取權</a:t>
            </a:r>
            <a:r>
              <a:rPr lang="en-US" altLang="zh-TW" dirty="0" smtClean="0"/>
              <a:t>)</a:t>
            </a:r>
            <a:r>
              <a:rPr lang="zh-TW" altLang="en-US" dirty="0" smtClean="0"/>
              <a:t>來欺騙</a:t>
            </a:r>
            <a:r>
              <a:rPr lang="en-US" altLang="zh-TW" dirty="0" smtClean="0"/>
              <a:t>CSP</a:t>
            </a:r>
            <a:r>
              <a:rPr lang="zh-TW" altLang="en-US" dirty="0" smtClean="0"/>
              <a:t>以非法獲得該</a:t>
            </a:r>
            <a:r>
              <a:rPr lang="en-US" altLang="zh-TW" dirty="0" smtClean="0"/>
              <a:t>GDO</a:t>
            </a:r>
            <a:r>
              <a:rPr lang="zh-TW" altLang="en-US" dirty="0" smtClean="0"/>
              <a:t>存取權。</a:t>
            </a:r>
            <a:endParaRPr lang="en-US" altLang="zh-TW" dirty="0" smtClean="0"/>
          </a:p>
          <a:p>
            <a:endParaRPr lang="zh-TW" altLang="en-US" dirty="0" smtClean="0"/>
          </a:p>
          <a:p>
            <a:r>
              <a:rPr lang="en-US" altLang="zh-TW" dirty="0" smtClean="0"/>
              <a:t>4.</a:t>
            </a:r>
            <a:r>
              <a:rPr lang="zh-TW" altLang="en-US" dirty="0" smtClean="0"/>
              <a:t>利用舊有的</a:t>
            </a:r>
            <a:r>
              <a:rPr lang="en-US" altLang="zh-TW" dirty="0" smtClean="0"/>
              <a:t>file encryption key</a:t>
            </a:r>
            <a:r>
              <a:rPr lang="zh-TW" altLang="en-US" dirty="0" smtClean="0"/>
              <a:t>進行非法存取嘗試</a:t>
            </a:r>
            <a:r>
              <a:rPr lang="en-US" altLang="zh-TW" dirty="0" smtClean="0"/>
              <a:t>: </a:t>
            </a:r>
            <a:r>
              <a:rPr lang="zh-TW" altLang="en-US" dirty="0" smtClean="0"/>
              <a:t>可能會有已經被撤銷存取權但是曾經擁有某</a:t>
            </a:r>
            <a:r>
              <a:rPr lang="en-US" altLang="zh-TW" dirty="0" err="1" smtClean="0"/>
              <a:t>IoT</a:t>
            </a:r>
            <a:r>
              <a:rPr lang="en-US" altLang="zh-TW" dirty="0" smtClean="0"/>
              <a:t> Device GDO</a:t>
            </a:r>
            <a:r>
              <a:rPr lang="zh-TW" altLang="en-US" dirty="0" smtClean="0"/>
              <a:t>存取權的實體嘗試使用舊有的</a:t>
            </a:r>
            <a:r>
              <a:rPr lang="en-US" altLang="zh-TW" dirty="0" err="1" smtClean="0"/>
              <a:t>IoT</a:t>
            </a:r>
            <a:r>
              <a:rPr lang="en-US" altLang="zh-TW" dirty="0" smtClean="0"/>
              <a:t> data file encryption key $k$</a:t>
            </a:r>
            <a:r>
              <a:rPr lang="zh-TW" altLang="en-US" dirty="0" smtClean="0"/>
              <a:t>對更新的</a:t>
            </a:r>
            <a:r>
              <a:rPr lang="en-US" altLang="zh-TW" dirty="0" err="1" smtClean="0"/>
              <a:t>IoT</a:t>
            </a:r>
            <a:r>
              <a:rPr lang="zh-TW" altLang="en-US" dirty="0" smtClean="0"/>
              <a:t>數據進行非法的存取嘗試。</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53</a:t>
            </a:fld>
            <a:endParaRPr lang="zh-TW" altLang="en-US"/>
          </a:p>
        </p:txBody>
      </p:sp>
    </p:spTree>
    <p:extLst>
      <p:ext uri="{BB962C8B-B14F-4D97-AF65-F5344CB8AC3E}">
        <p14:creationId xmlns:p14="http://schemas.microsoft.com/office/powerpoint/2010/main" val="913245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54</a:t>
            </a:fld>
            <a:endParaRPr lang="zh-TW" altLang="en-US"/>
          </a:p>
        </p:txBody>
      </p:sp>
    </p:spTree>
    <p:extLst>
      <p:ext uri="{BB962C8B-B14F-4D97-AF65-F5344CB8AC3E}">
        <p14:creationId xmlns:p14="http://schemas.microsoft.com/office/powerpoint/2010/main" val="2267774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濫用權力以獲取額外的信息</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可能嘗試使用重加密密鑰（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）來解密</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 GDO</a:t>
            </a:r>
            <a:r>
              <a:rPr lang="zh-TW" altLang="en-US" sz="1200" b="0" i="0" kern="1200" dirty="0" smtClean="0">
                <a:solidFill>
                  <a:schemeClr val="tx1"/>
                </a:solidFill>
                <a:effectLst/>
                <a:latin typeface="+mn-lt"/>
                <a:ea typeface="+mn-ea"/>
                <a:cs typeface="+mn-cs"/>
              </a:rPr>
              <a:t>的數據（</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f</a:t>
            </a:r>
            <a:r>
              <a:rPr lang="zh-TW" altLang="en-US"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我們的系統設計確保</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僅用於重加密而非解密。因此，</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無法從</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中獲得有利於解密明文的信息。此外，私鑰（</a:t>
            </a:r>
            <a:r>
              <a:rPr lang="en-US" altLang="zh-TW" sz="1200" b="0" i="0" kern="1200" dirty="0" err="1" smtClean="0">
                <a:solidFill>
                  <a:schemeClr val="tx1"/>
                </a:solidFill>
                <a:effectLst/>
                <a:latin typeface="+mn-lt"/>
                <a:ea typeface="+mn-ea"/>
                <a:cs typeface="+mn-cs"/>
              </a:rPr>
              <a:t>sk</a:t>
            </a:r>
            <a:r>
              <a:rPr lang="zh-TW" altLang="en-US" sz="1200" b="0" i="0" kern="1200" dirty="0" smtClean="0">
                <a:solidFill>
                  <a:schemeClr val="tx1"/>
                </a:solidFill>
                <a:effectLst/>
                <a:latin typeface="+mn-lt"/>
                <a:ea typeface="+mn-ea"/>
                <a:cs typeface="+mn-cs"/>
              </a:rPr>
              <a:t>）僅在實體的本地保存，</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無法獲得任何存取權實體的私鑰。基於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的安全性和系統模型的定義，我們的系統在此攻擊下是安全的。</a:t>
            </a:r>
          </a:p>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和第三方的攻擊</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在我們的系統設計中，我們可以看出相較於其他實體，</a:t>
            </a:r>
            <a:r>
              <a:rPr lang="en-US" altLang="zh-TW" dirty="0" smtClean="0"/>
              <a:t>CSP</a:t>
            </a:r>
            <a:r>
              <a:rPr lang="zh-TW" altLang="en-US" dirty="0" smtClean="0"/>
              <a:t>多了可以解密</a:t>
            </a:r>
            <a:r>
              <a:rPr lang="en-US" altLang="zh-TW" dirty="0" err="1" smtClean="0"/>
              <a:t>rk</a:t>
            </a:r>
            <a:r>
              <a:rPr lang="zh-TW" altLang="en-US" dirty="0" smtClean="0"/>
              <a:t>的能力，因此他有可能裡用</a:t>
            </a:r>
            <a:r>
              <a:rPr lang="en-US" altLang="zh-TW" dirty="0" err="1" smtClean="0"/>
              <a:t>rk</a:t>
            </a:r>
            <a:r>
              <a:rPr lang="zh-TW" altLang="en-US" dirty="0" smtClean="0"/>
              <a:t>嘗試解密並得到明文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。然而由於</a:t>
            </a:r>
            <a:r>
              <a:rPr lang="en-US" altLang="zh-TW" dirty="0" err="1" smtClean="0"/>
              <a:t>rk</a:t>
            </a:r>
            <a:r>
              <a:rPr lang="zh-TW" altLang="en-US" dirty="0" smtClean="0"/>
              <a:t>只能將檔案加密密鑰</a:t>
            </a:r>
            <a:r>
              <a:rPr lang="en-US" altLang="zh-TW" dirty="0" smtClean="0"/>
              <a:t>k</a:t>
            </a:r>
            <a:r>
              <a:rPr lang="zh-TW" altLang="en-US" dirty="0" smtClean="0"/>
              <a:t>重加密為具存取權實體可解密的密文，基於</a:t>
            </a:r>
            <a:r>
              <a:rPr lang="en-US" altLang="zh-TW" dirty="0" smtClean="0"/>
              <a:t>MPRE</a:t>
            </a:r>
            <a:r>
              <a:rPr lang="zh-TW" altLang="en-US" dirty="0" smtClean="0"/>
              <a:t>的安全性，這個過程中並不會進行解密或產生任何可能對於解密明文會具有不可忽視優勢的敏感資訊。又因所有實體的</a:t>
            </a:r>
            <a:r>
              <a:rPr lang="en-US" altLang="zh-TW" dirty="0" err="1" smtClean="0"/>
              <a:t>sk</a:t>
            </a:r>
            <a:r>
              <a:rPr lang="zh-TW" altLang="en-US" dirty="0" smtClean="0"/>
              <a:t>都在本地端被實體妥善保存，</a:t>
            </a:r>
            <a:r>
              <a:rPr lang="en-US" altLang="zh-TW" dirty="0" smtClean="0"/>
              <a:t>CSP</a:t>
            </a:r>
            <a:r>
              <a:rPr lang="zh-TW" altLang="en-US" dirty="0" smtClean="0"/>
              <a:t>並不具有任何具有存取權實體的私鑰</a:t>
            </a:r>
            <a:r>
              <a:rPr lang="en-US" altLang="zh-TW" dirty="0" err="1" smtClean="0"/>
              <a:t>sk</a:t>
            </a:r>
            <a:r>
              <a:rPr lang="zh-TW" altLang="en-US" dirty="0" smtClean="0"/>
              <a:t>。因此我們可以推論持有解密</a:t>
            </a:r>
            <a:r>
              <a:rPr lang="en-US" altLang="zh-TW" dirty="0" err="1" smtClean="0"/>
              <a:t>rk</a:t>
            </a:r>
            <a:r>
              <a:rPr lang="zh-TW" altLang="en-US" dirty="0" smtClean="0"/>
              <a:t>的權限並不會讓</a:t>
            </a:r>
            <a:r>
              <a:rPr lang="en-US" altLang="zh-TW" dirty="0" smtClean="0"/>
              <a:t>CSP</a:t>
            </a:r>
            <a:r>
              <a:rPr lang="zh-TW" altLang="en-US" dirty="0" smtClean="0"/>
              <a:t>有任何的不可忽視優勢來解密並得到明文 </a:t>
            </a:r>
            <a:r>
              <a:rPr lang="en-US" altLang="zh-TW" dirty="0" smtClean="0"/>
              <a:t>f</a:t>
            </a:r>
            <a:r>
              <a:rPr lang="zh-TW" altLang="en-US" dirty="0" smtClean="0"/>
              <a:t>。除非他與其他有存取權的實體共謀，然而在我們的模型定義中</a:t>
            </a:r>
            <a:r>
              <a:rPr lang="en-US" altLang="zh-TW" dirty="0" smtClean="0"/>
              <a:t>CSP</a:t>
            </a:r>
            <a:r>
              <a:rPr lang="zh-TW" altLang="en-US" dirty="0" smtClean="0"/>
              <a:t>並不允許與其他有存取權的實體共謀。因此基於</a:t>
            </a:r>
            <a:r>
              <a:rPr lang="en-US" altLang="zh-TW" dirty="0" smtClean="0"/>
              <a:t>MPRE</a:t>
            </a:r>
            <a:r>
              <a:rPr lang="zh-TW" altLang="en-US" dirty="0" smtClean="0"/>
              <a:t>的安全性以及我們的系統模型定義，我們可以說我們的系統在此攻擊下是安全的。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55</a:t>
            </a:fld>
            <a:endParaRPr lang="zh-TW" altLang="en-US"/>
          </a:p>
        </p:txBody>
      </p:sp>
    </p:spTree>
    <p:extLst>
      <p:ext uri="{BB962C8B-B14F-4D97-AF65-F5344CB8AC3E}">
        <p14:creationId xmlns:p14="http://schemas.microsoft.com/office/powerpoint/2010/main" val="2544360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數據在上傳前進行了加密，即使</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或第三方獲得了數據，缺乏相應的私鑰，他們無法解密數據。因此，我們的系統在此攻擊下是安全的。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a:t>
            </a:r>
            <a:r>
              <a:rPr lang="en-US" altLang="zh-TW" dirty="0" smtClean="0"/>
              <a:t>DU</a:t>
            </a:r>
            <a:r>
              <a:rPr lang="zh-TW" altLang="en-US" dirty="0" smtClean="0"/>
              <a:t>或第三方可能通過</a:t>
            </a:r>
            <a:r>
              <a:rPr lang="en-US" altLang="zh-TW" dirty="0" smtClean="0"/>
              <a:t>SC</a:t>
            </a:r>
            <a:r>
              <a:rPr lang="zh-TW" altLang="en-US" dirty="0" smtClean="0"/>
              <a:t>找到他們有興趣的</a:t>
            </a:r>
            <a:r>
              <a:rPr lang="en-US" altLang="zh-TW" dirty="0" smtClean="0"/>
              <a:t>GDO</a:t>
            </a:r>
            <a:r>
              <a:rPr lang="zh-TW" altLang="en-US" dirty="0" smtClean="0"/>
              <a:t>後與合約互動取得</a:t>
            </a:r>
            <a:r>
              <a:rPr lang="en-US" altLang="zh-TW" dirty="0" smtClean="0"/>
              <a:t>IPNS pin</a:t>
            </a:r>
            <a:r>
              <a:rPr lang="zh-TW" altLang="en-US" dirty="0" smtClean="0"/>
              <a:t>，接著他們企圖跳過</a:t>
            </a:r>
            <a:r>
              <a:rPr lang="en-US" altLang="zh-TW" dirty="0" smtClean="0"/>
              <a:t>DO</a:t>
            </a:r>
            <a:r>
              <a:rPr lang="zh-TW" altLang="en-US" dirty="0" smtClean="0"/>
              <a:t>的授權強行破解</a:t>
            </a:r>
            <a:r>
              <a:rPr lang="en-US" altLang="zh-TW" dirty="0" err="1" smtClean="0"/>
              <a:t>IoT</a:t>
            </a:r>
            <a:r>
              <a:rPr lang="en-US" altLang="zh-TW" dirty="0" smtClean="0"/>
              <a:t> Device GDO</a:t>
            </a:r>
            <a:r>
              <a:rPr lang="zh-TW" altLang="en-US" dirty="0" smtClean="0"/>
              <a:t>在</a:t>
            </a:r>
            <a:r>
              <a:rPr lang="en-US" altLang="zh-TW" dirty="0" smtClean="0"/>
              <a:t>ACS</a:t>
            </a:r>
            <a:r>
              <a:rPr lang="zh-TW" altLang="en-US" dirty="0" smtClean="0"/>
              <a:t>儲存的加密</a:t>
            </a:r>
            <a:r>
              <a:rPr lang="en-US" altLang="zh-TW" dirty="0" err="1" smtClean="0"/>
              <a:t>IoT</a:t>
            </a:r>
            <a:r>
              <a:rPr lang="en-US" altLang="zh-TW" dirty="0" smtClean="0"/>
              <a:t> Data f</a:t>
            </a:r>
            <a:r>
              <a:rPr lang="zh-TW" altLang="en-US" dirty="0" smtClean="0"/>
              <a:t>。然而由於所有在</a:t>
            </a:r>
            <a:r>
              <a:rPr lang="en-US" altLang="zh-TW" dirty="0" smtClean="0"/>
              <a:t>IPFS ACS</a:t>
            </a:r>
            <a:r>
              <a:rPr lang="zh-TW" altLang="en-US" dirty="0" smtClean="0"/>
              <a:t>中的敏感數據都已經在上傳前進行加密，因此即使第三方得到了這些數據，沒有</a:t>
            </a:r>
            <a:r>
              <a:rPr lang="en-US" altLang="zh-TW" dirty="0" smtClean="0"/>
              <a:t>GDO</a:t>
            </a:r>
            <a:r>
              <a:rPr lang="zh-TW" altLang="en-US" dirty="0" smtClean="0"/>
              <a:t>對應的私鑰他們也解密並無法讀取其中的信息。這依賴於對稱式加密與非對稱式加密的安全性，因此我們可以說我們的系統在此攻擊下是安全的。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56</a:t>
            </a:fld>
            <a:endParaRPr lang="zh-TW" altLang="en-US"/>
          </a:p>
        </p:txBody>
      </p:sp>
    </p:spTree>
    <p:extLst>
      <p:ext uri="{BB962C8B-B14F-4D97-AF65-F5344CB8AC3E}">
        <p14:creationId xmlns:p14="http://schemas.microsoft.com/office/powerpoint/2010/main" val="239806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 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提供了一個使用</a:t>
            </a:r>
            <a:r>
              <a:rPr lang="en-US" altLang="zh-TW" sz="1200" b="0" i="0" kern="1200" dirty="0" smtClean="0">
                <a:solidFill>
                  <a:schemeClr val="tx1"/>
                </a:solidFill>
                <a:effectLst/>
                <a:latin typeface="+mn-lt"/>
                <a:ea typeface="+mn-ea"/>
                <a:cs typeface="+mn-cs"/>
              </a:rPr>
              <a:t>Proxy Re-Encryption (PRE)</a:t>
            </a:r>
            <a:r>
              <a:rPr lang="zh-TW" altLang="en-US" sz="1200" b="0" i="0" kern="1200" dirty="0" smtClean="0">
                <a:solidFill>
                  <a:schemeClr val="tx1"/>
                </a:solidFill>
                <a:effectLst/>
                <a:latin typeface="+mn-lt"/>
                <a:ea typeface="+mn-ea"/>
                <a:cs typeface="+mn-cs"/>
              </a:rPr>
              <a:t>方案的群組訪問控制的實際實現。雖然</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的系統展示了</a:t>
            </a:r>
            <a:r>
              <a:rPr lang="en-US" altLang="zh-TW" sz="1200" b="0" i="0" kern="1200" dirty="0" smtClean="0">
                <a:solidFill>
                  <a:schemeClr val="tx1"/>
                </a:solidFill>
                <a:effectLst/>
                <a:latin typeface="+mn-lt"/>
                <a:ea typeface="+mn-ea"/>
                <a:cs typeface="+mn-cs"/>
              </a:rPr>
              <a:t>PRE</a:t>
            </a:r>
            <a:r>
              <a:rPr lang="zh-TW" altLang="en-US" sz="1200" b="0" i="0" kern="1200" dirty="0" smtClean="0">
                <a:solidFill>
                  <a:schemeClr val="tx1"/>
                </a:solidFill>
                <a:effectLst/>
                <a:latin typeface="+mn-lt"/>
                <a:ea typeface="+mn-ea"/>
                <a:cs typeface="+mn-cs"/>
              </a:rPr>
              <a:t>方案在實際情境中的優點，但它存在一些挑戰，而我們的系統旨在解決這些挑戰。具體而言，</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是集中化的，存在單點故障的風險。它也可能存在隱私漏洞，因為中央伺服器有解密所有數據的能力。相比之下，我們的系統是去中心化的，消除了這些潛在的安全和隱私問題。我們的架構確保沒有單點故障，並通過去中心化的控制增強用戶隱私。</a:t>
            </a:r>
            <a:endParaRPr lang="en-US" altLang="zh-TW" sz="1200" b="0" i="0" kern="1200" dirty="0" smtClean="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231023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a:t>
            </a:r>
            <a:r>
              <a:rPr lang="en-US" altLang="zh-TW" baseline="0"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或第三方執行重加密操作。此外，即使獲得重加密的數據，沒有相應的私鑰，他們也無法解密該數據。基於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a:t>
            </a:r>
            <a:r>
              <a:rPr lang="zh-TW" altLang="en-US" dirty="0" smtClean="0"/>
              <a:t>或第三方透過欺詐</a:t>
            </a:r>
            <a:r>
              <a:rPr lang="en-US" altLang="zh-TW" dirty="0" smtClean="0"/>
              <a:t>CSP</a:t>
            </a:r>
            <a:r>
              <a:rPr lang="zh-TW" altLang="en-US" dirty="0" smtClean="0"/>
              <a:t>的非法存取嘗試：我們的系統中存取權控制依賴於重加密密鑰是否存在於儲存在</a:t>
            </a:r>
            <a:r>
              <a:rPr lang="en-US" altLang="zh-TW" dirty="0" smtClean="0"/>
              <a:t>IPFS</a:t>
            </a:r>
            <a:r>
              <a:rPr lang="zh-TW" altLang="en-US" dirty="0" smtClean="0"/>
              <a:t>中的訪問控制結構（</a:t>
            </a:r>
            <a:r>
              <a:rPr lang="en-US" altLang="zh-TW" dirty="0" smtClean="0"/>
              <a:t>ACS</a:t>
            </a:r>
            <a:r>
              <a:rPr lang="zh-TW" altLang="en-US" dirty="0" smtClean="0"/>
              <a:t>）以及</a:t>
            </a:r>
            <a:r>
              <a:rPr lang="en-US" altLang="zh-TW" dirty="0" smtClean="0"/>
              <a:t>MPRE</a:t>
            </a:r>
            <a:r>
              <a:rPr lang="zh-TW" altLang="en-US" dirty="0" smtClean="0"/>
              <a:t>的安全性。</a:t>
            </a:r>
            <a:r>
              <a:rPr lang="en-US" altLang="zh-TW" dirty="0" smtClean="0"/>
              <a:t>DU</a:t>
            </a:r>
            <a:r>
              <a:rPr lang="zh-TW" altLang="en-US" dirty="0" smtClean="0"/>
              <a:t>或第三方可能使用兩種方式嘗試欺騙</a:t>
            </a:r>
            <a:r>
              <a:rPr lang="en-US" altLang="zh-TW" dirty="0" smtClean="0"/>
              <a:t>CSP</a:t>
            </a:r>
            <a:r>
              <a:rPr lang="zh-TW" altLang="en-US" dirty="0" smtClean="0"/>
              <a:t>。第一種，</a:t>
            </a:r>
            <a:r>
              <a:rPr lang="en-US" altLang="zh-TW" dirty="0" smtClean="0"/>
              <a:t>DU</a:t>
            </a:r>
            <a:r>
              <a:rPr lang="zh-TW" altLang="en-US" dirty="0" smtClean="0"/>
              <a:t>或第三方可能嘗試欺騙</a:t>
            </a:r>
            <a:r>
              <a:rPr lang="en-US" altLang="zh-TW" dirty="0" smtClean="0"/>
              <a:t>CSP</a:t>
            </a:r>
            <a:r>
              <a:rPr lang="zh-TW" altLang="en-US" dirty="0" smtClean="0"/>
              <a:t>以他們的公鑰執行</a:t>
            </a:r>
            <a:r>
              <a:rPr lang="en-US" altLang="zh-TW" dirty="0" smtClean="0"/>
              <a:t>MPRE</a:t>
            </a:r>
            <a:r>
              <a:rPr lang="zh-TW" altLang="en-US" dirty="0" smtClean="0"/>
              <a:t>重加密來為他們重加密檔案加密密鑰</a:t>
            </a:r>
            <a:r>
              <a:rPr lang="en-US" altLang="zh-TW" dirty="0" smtClean="0"/>
              <a:t>k</a:t>
            </a:r>
            <a:r>
              <a:rPr lang="zh-TW" altLang="en-US" dirty="0" smtClean="0"/>
              <a:t>，然而由於相應的</a:t>
            </a:r>
            <a:r>
              <a:rPr lang="en-US" altLang="zh-TW" dirty="0" smtClean="0"/>
              <a:t>ACS</a:t>
            </a:r>
            <a:r>
              <a:rPr lang="zh-TW" altLang="en-US" dirty="0" smtClean="0"/>
              <a:t>中並未包含未經授權的第三方或是</a:t>
            </a:r>
            <a:r>
              <a:rPr lang="en-US" altLang="zh-TW" dirty="0" smtClean="0"/>
              <a:t>DU</a:t>
            </a:r>
            <a:r>
              <a:rPr lang="zh-TW" altLang="en-US" dirty="0" smtClean="0"/>
              <a:t>的重加密密鑰</a:t>
            </a:r>
            <a:r>
              <a:rPr lang="en-US" altLang="zh-TW" dirty="0" err="1" smtClean="0"/>
              <a:t>rk</a:t>
            </a:r>
            <a:r>
              <a:rPr lang="zh-TW" altLang="en-US" dirty="0" smtClean="0"/>
              <a:t>，</a:t>
            </a:r>
            <a:r>
              <a:rPr lang="en-US" altLang="zh-TW" dirty="0" smtClean="0"/>
              <a:t>CSP</a:t>
            </a:r>
            <a:r>
              <a:rPr lang="zh-TW" altLang="en-US" dirty="0" smtClean="0"/>
              <a:t>無法取得重加密密鑰</a:t>
            </a:r>
            <a:r>
              <a:rPr lang="en-US" altLang="zh-TW" dirty="0" err="1" smtClean="0"/>
              <a:t>rk</a:t>
            </a:r>
            <a:r>
              <a:rPr lang="zh-TW" altLang="en-US" dirty="0" smtClean="0"/>
              <a:t>，</a:t>
            </a:r>
            <a:r>
              <a:rPr lang="en-US" altLang="zh-TW" dirty="0" smtClean="0"/>
              <a:t>CSP</a:t>
            </a:r>
            <a:r>
              <a:rPr lang="zh-TW" altLang="en-US" dirty="0" smtClean="0"/>
              <a:t>缺少了</a:t>
            </a:r>
            <a:r>
              <a:rPr lang="en-US" altLang="zh-TW" dirty="0" err="1" smtClean="0"/>
              <a:t>rk</a:t>
            </a:r>
            <a:r>
              <a:rPr lang="zh-TW" altLang="en-US" dirty="0" smtClean="0"/>
              <a:t>就不會也沒有能力為第三方或</a:t>
            </a:r>
            <a:r>
              <a:rPr lang="en-US" altLang="zh-TW" dirty="0" smtClean="0"/>
              <a:t>DU</a:t>
            </a:r>
            <a:r>
              <a:rPr lang="zh-TW" altLang="en-US" dirty="0" smtClean="0"/>
              <a:t>執行</a:t>
            </a:r>
            <a:r>
              <a:rPr lang="en-US" altLang="zh-TW" dirty="0" smtClean="0"/>
              <a:t>MPRE</a:t>
            </a:r>
            <a:r>
              <a:rPr lang="zh-TW" altLang="en-US" dirty="0" smtClean="0"/>
              <a:t>重加密。第二種，嘗試使用擁有存取權的</a:t>
            </a:r>
            <a:r>
              <a:rPr lang="en-US" altLang="zh-TW" dirty="0" smtClean="0"/>
              <a:t>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，讓</a:t>
            </a:r>
            <a:r>
              <a:rPr lang="en-US" altLang="zh-TW" dirty="0" smtClean="0"/>
              <a:t>CSP</a:t>
            </a:r>
            <a:r>
              <a:rPr lang="zh-TW" altLang="en-US" dirty="0" smtClean="0"/>
              <a:t>為他們重加密</a:t>
            </a:r>
            <a:r>
              <a:rPr lang="en-US" altLang="zh-TW" dirty="0" smtClean="0"/>
              <a:t>GDO</a:t>
            </a:r>
            <a:r>
              <a:rPr lang="zh-TW" altLang="en-US" dirty="0" smtClean="0"/>
              <a:t>的檔案加密密鑰</a:t>
            </a:r>
            <a:r>
              <a:rPr lang="en-US" altLang="zh-TW" dirty="0" smtClean="0"/>
              <a:t>k</a:t>
            </a:r>
            <a:r>
              <a:rPr lang="zh-TW" altLang="en-US" dirty="0" smtClean="0"/>
              <a:t>，然而他們就算得到重加密的檔案加密密鑰</a:t>
            </a:r>
            <a:r>
              <a:rPr lang="en-US" altLang="zh-TW" dirty="0" smtClean="0"/>
              <a:t>k</a:t>
            </a:r>
            <a:r>
              <a:rPr lang="zh-TW" altLang="en-US" dirty="0" smtClean="0"/>
              <a:t>也無法解密重加密的檔案密鑰，因為他們沒有相應的私鑰。因此基於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57</a:t>
            </a:fld>
            <a:endParaRPr lang="zh-TW" altLang="en-US"/>
          </a:p>
        </p:txBody>
      </p:sp>
    </p:spTree>
    <p:extLst>
      <p:ext uri="{BB962C8B-B14F-4D97-AF65-F5344CB8AC3E}">
        <p14:creationId xmlns:p14="http://schemas.microsoft.com/office/powerpoint/2010/main" val="19237978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或第三方的攻擊類似，</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無法解密</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的非法存取嘗試：這個部分與前述</a:t>
            </a:r>
            <a:r>
              <a:rPr lang="en-US" altLang="zh-TW" dirty="0" smtClean="0"/>
              <a:t>DU</a:t>
            </a:r>
            <a:r>
              <a:rPr lang="zh-TW" altLang="en-US" dirty="0" smtClean="0"/>
              <a:t>或第三方是相同的。因此我們可以說我們的系統在此攻擊下是安全的。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58</a:t>
            </a:fld>
            <a:endParaRPr lang="zh-TW" altLang="en-US"/>
          </a:p>
        </p:txBody>
      </p:sp>
    </p:spTree>
    <p:extLst>
      <p:ext uri="{BB962C8B-B14F-4D97-AF65-F5344CB8AC3E}">
        <p14:creationId xmlns:p14="http://schemas.microsoft.com/office/powerpoint/2010/main" val="3144766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執行重加密操作。基於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DUM</a:t>
            </a:r>
            <a:r>
              <a:rPr lang="zh-TW" altLang="en-US" dirty="0" smtClean="0"/>
              <a:t>透過欺詐</a:t>
            </a:r>
            <a:r>
              <a:rPr lang="en-US" altLang="zh-TW" dirty="0" smtClean="0"/>
              <a:t>CSP</a:t>
            </a:r>
            <a:r>
              <a:rPr lang="zh-TW" altLang="en-US" dirty="0" smtClean="0"/>
              <a:t>的非法存取嘗試：</a:t>
            </a:r>
            <a:r>
              <a:rPr lang="en-US" altLang="zh-TW" dirty="0" smtClean="0"/>
              <a:t>DUM</a:t>
            </a:r>
            <a:r>
              <a:rPr lang="zh-TW" altLang="en-US" dirty="0" smtClean="0"/>
              <a:t>可能嘗試使用擁有存取權的其他成員公鑰及</a:t>
            </a:r>
            <a:r>
              <a:rPr lang="en-US" altLang="zh-TW" dirty="0" smtClean="0"/>
              <a:t>ID</a:t>
            </a:r>
            <a:r>
              <a:rPr lang="zh-TW" altLang="en-US" dirty="0" smtClean="0"/>
              <a:t>欺騙</a:t>
            </a:r>
            <a:r>
              <a:rPr lang="en-US" altLang="zh-TW" dirty="0" smtClean="0"/>
              <a:t>CSP</a:t>
            </a:r>
            <a:r>
              <a:rPr lang="zh-TW" altLang="en-US" dirty="0" smtClean="0"/>
              <a:t>，然而這部分與前述</a:t>
            </a:r>
            <a:r>
              <a:rPr lang="en-US" altLang="zh-TW" dirty="0" smtClean="0"/>
              <a:t>DU</a:t>
            </a:r>
            <a:r>
              <a:rPr lang="zh-TW" altLang="en-US" dirty="0" smtClean="0"/>
              <a:t>或第三方的第二種欺詐原理上是相同的，因此我們可以說我們的系統在此攻擊下是安全的。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59</a:t>
            </a:fld>
            <a:endParaRPr lang="zh-TW" altLang="en-US"/>
          </a:p>
        </p:txBody>
      </p:sp>
    </p:spTree>
    <p:extLst>
      <p:ext uri="{BB962C8B-B14F-4D97-AF65-F5344CB8AC3E}">
        <p14:creationId xmlns:p14="http://schemas.microsoft.com/office/powerpoint/2010/main" val="41530619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3.3 -</a:t>
            </a:r>
            <a:r>
              <a:rPr lang="zh-TW" altLang="en-US"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使用舊有檔案密鑰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被撤銷存取權的</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企圖使用舊有的檔案密鑰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來訪問更新的數據。</a:t>
            </a:r>
            <a:endParaRPr lang="en-US" altLang="zh-TW" dirty="0" smtClean="0"/>
          </a:p>
          <a:p>
            <a:endParaRPr lang="en-US" altLang="zh-TW" dirty="0" smtClean="0"/>
          </a:p>
          <a:p>
            <a:r>
              <a:rPr lang="en-US" altLang="zh-TW" dirty="0" smtClean="0"/>
              <a:t>+ </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a:t>
            </a:r>
            <a:r>
              <a:rPr lang="zh-TW" altLang="en-US" sz="1200" b="0" i="0" kern="1200" dirty="0" smtClean="0">
                <a:solidFill>
                  <a:schemeClr val="tx1"/>
                </a:solidFill>
                <a:effectLst/>
                <a:latin typeface="+mn-lt"/>
                <a:ea typeface="+mn-ea"/>
                <a:cs typeface="+mn-cs"/>
              </a:rPr>
              <a:t>每次上傳</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更新數據都會生成新的檔案密鑰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，因此</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無法使用舊有的檔案密鑰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來訪問更新的數據。基於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a:t>
            </a:r>
            <a:r>
              <a:rPr lang="en-US" altLang="zh-TW" sz="1200" b="0" i="0" kern="1200" dirty="0" smtClean="0">
                <a:solidFill>
                  <a:schemeClr val="tx1"/>
                </a:solidFill>
                <a:effectLst/>
                <a:latin typeface="+mn-lt"/>
                <a:ea typeface="+mn-ea"/>
                <a:cs typeface="+mn-cs"/>
              </a:rPr>
              <a:t>CCA2</a:t>
            </a:r>
            <a:r>
              <a:rPr lang="zh-TW" altLang="en-US" sz="1200" b="0" i="0" kern="1200" dirty="0" smtClean="0">
                <a:solidFill>
                  <a:schemeClr val="tx1"/>
                </a:solidFill>
                <a:effectLst/>
                <a:latin typeface="+mn-lt"/>
                <a:ea typeface="+mn-ea"/>
                <a:cs typeface="+mn-cs"/>
              </a:rPr>
              <a:t>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DUM</a:t>
            </a:r>
            <a:r>
              <a:rPr lang="zh-TW" altLang="en-US" dirty="0" smtClean="0"/>
              <a:t>透過舊有檔案密鑰</a:t>
            </a:r>
            <a:r>
              <a:rPr lang="en-US" altLang="zh-TW" dirty="0" smtClean="0"/>
              <a:t>k</a:t>
            </a:r>
            <a:r>
              <a:rPr lang="zh-TW" altLang="en-US" dirty="0" smtClean="0"/>
              <a:t>非法存取嘗試：被撤銷存取權的</a:t>
            </a:r>
            <a:r>
              <a:rPr lang="en-US" altLang="zh-TW" dirty="0" smtClean="0"/>
              <a:t>DUM</a:t>
            </a:r>
            <a:r>
              <a:rPr lang="zh-TW" altLang="en-US" dirty="0" smtClean="0"/>
              <a:t>可能利用舊有的檔案密鑰</a:t>
            </a:r>
            <a:r>
              <a:rPr lang="en-US" altLang="zh-TW" dirty="0" smtClean="0"/>
              <a:t>k(</a:t>
            </a:r>
            <a:r>
              <a:rPr lang="zh-TW" altLang="en-US" dirty="0" smtClean="0"/>
              <a:t>對應</a:t>
            </a:r>
            <a:r>
              <a:rPr lang="en-US" altLang="zh-TW" dirty="0" err="1" smtClean="0"/>
              <a:t>IoT</a:t>
            </a:r>
            <a:r>
              <a:rPr lang="en-US" altLang="zh-TW" dirty="0" smtClean="0"/>
              <a:t> Device GDO</a:t>
            </a:r>
            <a:r>
              <a:rPr lang="zh-TW" altLang="en-US" dirty="0" smtClean="0"/>
              <a:t>的舊</a:t>
            </a:r>
            <a:r>
              <a:rPr lang="en-US" altLang="zh-TW" dirty="0" err="1" smtClean="0"/>
              <a:t>IoT</a:t>
            </a:r>
            <a:r>
              <a:rPr lang="en-US" altLang="zh-TW" dirty="0" smtClean="0"/>
              <a:t> Data f)</a:t>
            </a:r>
            <a:r>
              <a:rPr lang="zh-TW" altLang="en-US" dirty="0" smtClean="0"/>
              <a:t>，來嘗試存取</a:t>
            </a:r>
            <a:r>
              <a:rPr lang="en-US" altLang="zh-TW" dirty="0" err="1" smtClean="0"/>
              <a:t>IoT</a:t>
            </a:r>
            <a:r>
              <a:rPr lang="en-US" altLang="zh-TW" dirty="0" smtClean="0"/>
              <a:t> Device GDO</a:t>
            </a:r>
            <a:r>
              <a:rPr lang="zh-TW" altLang="en-US" dirty="0" smtClean="0"/>
              <a:t>的新</a:t>
            </a:r>
            <a:r>
              <a:rPr lang="en-US" altLang="zh-TW" dirty="0" err="1" smtClean="0"/>
              <a:t>IoT</a:t>
            </a:r>
            <a:r>
              <a:rPr lang="en-US" altLang="zh-TW" dirty="0" smtClean="0"/>
              <a:t> Data f’</a:t>
            </a:r>
            <a:r>
              <a:rPr lang="zh-TW" altLang="en-US" dirty="0" smtClean="0"/>
              <a:t>。然而由於</a:t>
            </a:r>
            <a:r>
              <a:rPr lang="en-US" altLang="zh-TW" dirty="0" err="1" smtClean="0"/>
              <a:t>IoT</a:t>
            </a:r>
            <a:r>
              <a:rPr lang="en-US" altLang="zh-TW" dirty="0" smtClean="0"/>
              <a:t> Device</a:t>
            </a:r>
            <a:r>
              <a:rPr lang="zh-TW" altLang="en-US" dirty="0" smtClean="0"/>
              <a:t>每次上傳</a:t>
            </a:r>
            <a:r>
              <a:rPr lang="en-US" altLang="zh-TW" dirty="0" smtClean="0"/>
              <a:t>/</a:t>
            </a:r>
            <a:r>
              <a:rPr lang="zh-TW" altLang="en-US" dirty="0" smtClean="0"/>
              <a:t>更新數據都會更新檔案密鑰</a:t>
            </a:r>
            <a:r>
              <a:rPr lang="en-US" altLang="zh-TW" dirty="0" smtClean="0"/>
              <a:t>k(</a:t>
            </a:r>
            <a:r>
              <a:rPr lang="zh-TW" altLang="en-US" dirty="0" smtClean="0"/>
              <a:t>對應新的</a:t>
            </a:r>
            <a:r>
              <a:rPr lang="en-US" altLang="zh-TW" dirty="0" smtClean="0"/>
              <a:t>f'</a:t>
            </a:r>
            <a:r>
              <a:rPr lang="zh-TW" altLang="en-US" dirty="0" smtClean="0"/>
              <a:t>使用</a:t>
            </a:r>
            <a:r>
              <a:rPr lang="en-US" altLang="zh-TW" dirty="0" smtClean="0"/>
              <a:t>k’</a:t>
            </a:r>
            <a:r>
              <a:rPr lang="zh-TW" altLang="en-US" dirty="0" smtClean="0"/>
              <a:t>加密</a:t>
            </a:r>
            <a:r>
              <a:rPr lang="en-US" altLang="zh-TW" dirty="0" smtClean="0"/>
              <a:t>)</a:t>
            </a:r>
            <a:r>
              <a:rPr lang="zh-TW" altLang="en-US" dirty="0" smtClean="0"/>
              <a:t>，因此他們無法利用舊有的檔案密鑰</a:t>
            </a:r>
            <a:r>
              <a:rPr lang="en-US" altLang="zh-TW" dirty="0" smtClean="0"/>
              <a:t>k</a:t>
            </a:r>
            <a:r>
              <a:rPr lang="zh-TW" altLang="en-US" dirty="0" smtClean="0"/>
              <a:t>來訪問更新的</a:t>
            </a:r>
            <a:r>
              <a:rPr lang="en-US" altLang="zh-TW" dirty="0" err="1" smtClean="0"/>
              <a:t>IoT</a:t>
            </a:r>
            <a:r>
              <a:rPr lang="en-US" altLang="zh-TW" dirty="0" smtClean="0"/>
              <a:t> Data f’</a:t>
            </a:r>
            <a:r>
              <a:rPr lang="zh-TW" altLang="en-US" dirty="0" smtClean="0"/>
              <a:t>。若他們想要得到新的檔案加密密鑰</a:t>
            </a:r>
            <a:r>
              <a:rPr lang="en-US" altLang="zh-TW" dirty="0" smtClean="0"/>
              <a:t>k'</a:t>
            </a:r>
            <a:r>
              <a:rPr lang="zh-TW" altLang="en-US" dirty="0" smtClean="0"/>
              <a:t>，就需要向</a:t>
            </a:r>
            <a:r>
              <a:rPr lang="en-US" altLang="zh-TW" dirty="0" smtClean="0"/>
              <a:t>CSP</a:t>
            </a:r>
            <a:r>
              <a:rPr lang="zh-TW" altLang="en-US" dirty="0" smtClean="0"/>
              <a:t>發送</a:t>
            </a:r>
            <a:r>
              <a:rPr lang="en-US" altLang="zh-TW" dirty="0" smtClean="0"/>
              <a:t>MPRE</a:t>
            </a:r>
            <a:r>
              <a:rPr lang="zh-TW" altLang="en-US" dirty="0" smtClean="0"/>
              <a:t>重加密請求。然而由於他們已經被</a:t>
            </a:r>
            <a:r>
              <a:rPr lang="en-US" altLang="zh-TW" dirty="0" smtClean="0"/>
              <a:t>Group</a:t>
            </a:r>
            <a:r>
              <a:rPr lang="zh-TW" altLang="en-US" dirty="0" smtClean="0"/>
              <a:t>管理者</a:t>
            </a:r>
            <a:r>
              <a:rPr lang="en-US" altLang="zh-TW" dirty="0" smtClean="0"/>
              <a:t>DUA</a:t>
            </a:r>
            <a:r>
              <a:rPr lang="zh-TW" altLang="en-US" dirty="0" smtClean="0"/>
              <a:t>撤銷對於該</a:t>
            </a:r>
            <a:r>
              <a:rPr lang="en-US" altLang="zh-TW" dirty="0" smtClean="0"/>
              <a:t>GDO</a:t>
            </a:r>
            <a:r>
              <a:rPr lang="zh-TW" altLang="en-US" dirty="0" smtClean="0"/>
              <a:t>的存取權，因此在</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中已經找不到該</a:t>
            </a:r>
            <a:r>
              <a:rPr lang="en-US" altLang="zh-TW" dirty="0" smtClean="0"/>
              <a:t>GDU</a:t>
            </a:r>
            <a:r>
              <a:rPr lang="zh-TW" altLang="en-US" dirty="0" smtClean="0"/>
              <a:t>對應該</a:t>
            </a:r>
            <a:r>
              <a:rPr lang="en-US" altLang="zh-TW" dirty="0" smtClean="0"/>
              <a:t>DUM</a:t>
            </a:r>
            <a:r>
              <a:rPr lang="zh-TW" altLang="en-US" dirty="0" smtClean="0"/>
              <a:t>的</a:t>
            </a:r>
            <a:r>
              <a:rPr lang="en-US" altLang="zh-TW" dirty="0" err="1" smtClean="0"/>
              <a:t>rk</a:t>
            </a:r>
            <a:r>
              <a:rPr lang="zh-TW" altLang="en-US" dirty="0" smtClean="0"/>
              <a:t>、</a:t>
            </a:r>
            <a:r>
              <a:rPr lang="en-US" altLang="zh-TW" dirty="0" smtClean="0"/>
              <a:t>DUM</a:t>
            </a:r>
            <a:r>
              <a:rPr lang="zh-TW" altLang="en-US" dirty="0" smtClean="0"/>
              <a:t>的</a:t>
            </a:r>
            <a:r>
              <a:rPr lang="en-US" altLang="zh-TW" dirty="0" smtClean="0"/>
              <a:t>ID</a:t>
            </a:r>
            <a:r>
              <a:rPr lang="zh-TW" altLang="en-US" dirty="0" smtClean="0"/>
              <a:t>。又或是該</a:t>
            </a:r>
            <a:r>
              <a:rPr lang="en-US" altLang="zh-TW" dirty="0" smtClean="0"/>
              <a:t>Group GDU</a:t>
            </a:r>
            <a:r>
              <a:rPr lang="zh-TW" altLang="en-US" dirty="0" smtClean="0"/>
              <a:t>已經被</a:t>
            </a:r>
            <a:r>
              <a:rPr lang="en-US" altLang="zh-TW" dirty="0" smtClean="0"/>
              <a:t>DO</a:t>
            </a:r>
            <a:r>
              <a:rPr lang="zh-TW" altLang="en-US" dirty="0" smtClean="0"/>
              <a:t>撤銷對於</a:t>
            </a:r>
            <a:r>
              <a:rPr lang="en-US" altLang="zh-TW" dirty="0" smtClean="0"/>
              <a:t>GDO</a:t>
            </a:r>
            <a:r>
              <a:rPr lang="zh-TW" altLang="en-US" dirty="0" smtClean="0"/>
              <a:t>的存取權，因此在</a:t>
            </a:r>
            <a:r>
              <a:rPr lang="en-US" altLang="zh-TW" dirty="0" smtClean="0"/>
              <a:t>GDO</a:t>
            </a:r>
            <a:r>
              <a:rPr lang="zh-TW" altLang="en-US" dirty="0" smtClean="0"/>
              <a:t>的</a:t>
            </a:r>
            <a:r>
              <a:rPr lang="en-US" altLang="zh-TW" dirty="0" smtClean="0"/>
              <a:t>ACS</a:t>
            </a:r>
            <a:r>
              <a:rPr lang="zh-TW" altLang="en-US" dirty="0" smtClean="0"/>
              <a:t>中已經找不到該</a:t>
            </a:r>
            <a:r>
              <a:rPr lang="en-US" altLang="zh-TW" dirty="0" smtClean="0"/>
              <a:t>GDO</a:t>
            </a:r>
            <a:r>
              <a:rPr lang="zh-TW" altLang="en-US" dirty="0" smtClean="0"/>
              <a:t>對應</a:t>
            </a:r>
            <a:r>
              <a:rPr lang="en-US" altLang="zh-TW" dirty="0" err="1" smtClean="0"/>
              <a:t>GDUrk</a:t>
            </a:r>
            <a:r>
              <a:rPr lang="zh-TW" altLang="en-US" dirty="0" smtClean="0"/>
              <a:t>、以及</a:t>
            </a:r>
            <a:r>
              <a:rPr lang="en-US" altLang="zh-TW" dirty="0" smtClean="0"/>
              <a:t>GDU</a:t>
            </a:r>
            <a:r>
              <a:rPr lang="zh-TW" altLang="en-US" dirty="0" smtClean="0"/>
              <a:t>的</a:t>
            </a:r>
            <a:r>
              <a:rPr lang="en-US" altLang="zh-TW" dirty="0" smtClean="0"/>
              <a:t>ID</a:t>
            </a:r>
            <a:r>
              <a:rPr lang="zh-TW" altLang="en-US" dirty="0" smtClean="0"/>
              <a:t>。只要缺少任一把</a:t>
            </a:r>
            <a:r>
              <a:rPr lang="en-US" altLang="zh-TW" dirty="0" err="1" smtClean="0"/>
              <a:t>rk</a:t>
            </a:r>
            <a:r>
              <a:rPr lang="zh-TW" altLang="en-US" dirty="0" smtClean="0"/>
              <a:t>，</a:t>
            </a:r>
            <a:r>
              <a:rPr lang="en-US" altLang="zh-TW" dirty="0" smtClean="0"/>
              <a:t>CSP</a:t>
            </a:r>
            <a:r>
              <a:rPr lang="zh-TW" altLang="en-US" dirty="0" smtClean="0"/>
              <a:t>就不會也沒有能力為</a:t>
            </a:r>
            <a:r>
              <a:rPr lang="en-US" altLang="zh-TW" dirty="0" smtClean="0"/>
              <a:t>DUM</a:t>
            </a:r>
            <a:r>
              <a:rPr lang="zh-TW" altLang="en-US" dirty="0" smtClean="0"/>
              <a:t>執行</a:t>
            </a:r>
            <a:r>
              <a:rPr lang="en-US" altLang="zh-TW" dirty="0" smtClean="0"/>
              <a:t>MPRE</a:t>
            </a:r>
            <a:r>
              <a:rPr lang="zh-TW" altLang="en-US" dirty="0" smtClean="0"/>
              <a:t>重加密。基於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GDO</a:t>
            </a:r>
            <a:r>
              <a:rPr lang="zh-TW" altLang="en-US" dirty="0" smtClean="0"/>
              <a:t>和</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60</a:t>
            </a:fld>
            <a:endParaRPr lang="zh-TW" altLang="en-US"/>
          </a:p>
        </p:txBody>
      </p:sp>
    </p:spTree>
    <p:extLst>
      <p:ext uri="{BB962C8B-B14F-4D97-AF65-F5344CB8AC3E}">
        <p14:creationId xmlns:p14="http://schemas.microsoft.com/office/powerpoint/2010/main" val="25027143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安全性目標達成分析</a:t>
            </a:r>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：只有被授予訪問權限的實體才能訪問特定的數據。根據我們的安全性證明，我們完整證明了沒有訪問權限的實體無法訪問沒有被授權的</a:t>
            </a:r>
            <a:r>
              <a:rPr lang="en-US" altLang="zh-TW" dirty="0" err="1" smtClean="0"/>
              <a:t>IoT</a:t>
            </a:r>
            <a:r>
              <a:rPr lang="en-US" altLang="zh-TW" dirty="0" smtClean="0"/>
              <a:t> Data f</a:t>
            </a:r>
            <a:r>
              <a:rPr lang="zh-TW" altLang="en-US" dirty="0" smtClean="0"/>
              <a:t>。因此我們可以說我們的系統保證了數據機密性。</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：任何未經授權的修改權限都應該被系統檢測並拒絕。根據我們的系統架構，修改權限的事件，也就是在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的性質與定義，我們可以確保所有的存取權變更都是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定義只有擁有節點私鑰的實體可以對其中的檔案進行修改與寫入。因此我們可以說我們的系統保證了權限完整性。</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任何未經授權的數據修改都應該被系統檢測並拒絕。根據我們的系統架構，修改或更新數據的事件，也就是在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a:t>
            </a:r>
            <a:r>
              <a:rPr lang="en-US" altLang="zh-TW" dirty="0" err="1" smtClean="0"/>
              <a:t>IoT</a:t>
            </a:r>
            <a:r>
              <a:rPr lang="zh-TW" altLang="en-US" dirty="0" smtClean="0"/>
              <a:t>數據更新與變更都是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a:t>
            </a:r>
            <a:r>
              <a:rPr lang="en-US" altLang="zh-TW" dirty="0" err="1" smtClean="0"/>
              <a:t>IoT</a:t>
            </a:r>
            <a:r>
              <a:rPr lang="zh-TW" altLang="en-US" dirty="0" smtClean="0"/>
              <a:t>數據完整性。</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：實體間需驗證識別身分。由於</a:t>
            </a:r>
            <a:r>
              <a:rPr lang="en-US" altLang="zh-TW" dirty="0" smtClean="0"/>
              <a:t>IPNS</a:t>
            </a:r>
            <a:r>
              <a:rPr lang="zh-TW" altLang="en-US" dirty="0" smtClean="0"/>
              <a:t>與</a:t>
            </a:r>
            <a:r>
              <a:rPr lang="en-US" altLang="zh-TW" dirty="0" smtClean="0"/>
              <a:t>IOTA Tangle</a:t>
            </a:r>
            <a:r>
              <a:rPr lang="zh-TW" altLang="en-US" dirty="0" smtClean="0"/>
              <a:t>都是帶有身分驗證屬性的，因此我們可以確定，在所有的實體間都是經過身分驗證的。因此我們可以說我們的系統保證了身分認證。</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：對於任何存取權與數據更新與修改必須有紀錄並且是可以被驗證的。我們的系統中任何存取權或數據的更新與修改，都是透過修改在</a:t>
            </a:r>
            <a:r>
              <a:rPr lang="en-US" altLang="zh-TW" dirty="0" smtClean="0"/>
              <a:t>IPFS</a:t>
            </a:r>
            <a:r>
              <a:rPr lang="zh-TW" altLang="en-US" dirty="0" smtClean="0"/>
              <a:t>中儲存的</a:t>
            </a:r>
            <a:r>
              <a:rPr lang="en-US" altLang="zh-TW" dirty="0" smtClean="0"/>
              <a:t>ACS</a:t>
            </a:r>
            <a:r>
              <a:rPr lang="zh-TW" altLang="en-US" dirty="0" smtClean="0"/>
              <a:t>所完成，而又因為我們使用了</a:t>
            </a:r>
            <a:r>
              <a:rPr lang="en-US" altLang="zh-TW" dirty="0" smtClean="0"/>
              <a:t>IPNS</a:t>
            </a:r>
            <a:r>
              <a:rPr lang="zh-TW" altLang="en-US" dirty="0" smtClean="0"/>
              <a:t>，他的定義與性質保證了其儲存的任何資料都是可溯源的並且可驗證的，由此我們可以確保所有我們在</a:t>
            </a:r>
            <a:r>
              <a:rPr lang="en-US" altLang="zh-TW" dirty="0" smtClean="0"/>
              <a:t>ACS</a:t>
            </a:r>
            <a:r>
              <a:rPr lang="zh-TW" altLang="en-US" dirty="0" smtClean="0"/>
              <a:t>中所做的存取權與數據更新與修改都是有紀錄且可驗證的。因此我們可以說我們的系統保證了不可否認性。</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61</a:t>
            </a:fld>
            <a:endParaRPr lang="zh-TW" altLang="en-US"/>
          </a:p>
        </p:txBody>
      </p:sp>
    </p:spTree>
    <p:extLst>
      <p:ext uri="{BB962C8B-B14F-4D97-AF65-F5344CB8AC3E}">
        <p14:creationId xmlns:p14="http://schemas.microsoft.com/office/powerpoint/2010/main" val="22980312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63</a:t>
            </a:fld>
            <a:endParaRPr lang="zh-TW" altLang="en-US"/>
          </a:p>
        </p:txBody>
      </p:sp>
    </p:spTree>
    <p:extLst>
      <p:ext uri="{BB962C8B-B14F-4D97-AF65-F5344CB8AC3E}">
        <p14:creationId xmlns:p14="http://schemas.microsoft.com/office/powerpoint/2010/main" val="165986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67</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795247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11</a:t>
            </a:fld>
            <a:endParaRPr lang="zh-TW" altLang="en-US"/>
          </a:p>
        </p:txBody>
      </p:sp>
    </p:spTree>
    <p:extLst>
      <p:ext uri="{BB962C8B-B14F-4D97-AF65-F5344CB8AC3E}">
        <p14:creationId xmlns:p14="http://schemas.microsoft.com/office/powerpoint/2010/main" val="2759824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解釋比特幣交易速率低的原因，以及</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中交易速率的優勢</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比較區塊鏈和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在交易量增加時的性能表現</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介紹</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使用的抗量子計算的加密算法</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解釋</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實現零手續費交易的機制</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講解</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的去中心化結構，並與比特幣網絡進行對比</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14</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r>
            <a:br>
              <a:rPr lang="en-US" altLang="zh-TW" dirty="0" smtClean="0"/>
            </a:br>
            <a:r>
              <a:rPr lang="en-US" altLang="zh-TW" dirty="0" smtClean="0"/>
              <a:t>- </a:t>
            </a:r>
            <a:r>
              <a:rPr lang="zh-TW" altLang="en-US" dirty="0" smtClean="0"/>
              <a:t> </a:t>
            </a:r>
            <a:r>
              <a:rPr lang="zh-TW" altLang="en-US" sz="1200" b="0" i="0" kern="1200" dirty="0" smtClean="0">
                <a:solidFill>
                  <a:schemeClr val="tx1"/>
                </a:solidFill>
                <a:effectLst/>
                <a:latin typeface="+mn-lt"/>
                <a:ea typeface="+mn-ea"/>
                <a:cs typeface="+mn-cs"/>
              </a:rPr>
              <a:t>現在我們來介紹</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a:t>
            </a:r>
            <a:r>
              <a:rPr lang="zh-TW" altLang="en-US" sz="1200" b="0" i="0" kern="1200" dirty="0" smtClean="0">
                <a:solidFill>
                  <a:schemeClr val="tx1"/>
                </a:solidFill>
                <a:effectLst/>
                <a:latin typeface="+mn-lt"/>
                <a:ea typeface="+mn-ea"/>
                <a:cs typeface="+mn-cs"/>
              </a:rPr>
              <a:t>）是一種分散式文件系統，它通過提供可靠性、修改歷史的可追踪性以及文件內容哈希值（</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）的可尋址性，確保了文件的可用性、完整性和一系列安全性屬性。</a:t>
            </a:r>
          </a:p>
          <a:p>
            <a:r>
              <a:rPr lang="zh-TW" altLang="en-US" sz="1200" b="0" i="0" kern="1200" dirty="0" smtClean="0">
                <a:solidFill>
                  <a:schemeClr val="tx1"/>
                </a:solidFill>
                <a:effectLst/>
                <a:latin typeface="+mn-lt"/>
                <a:ea typeface="+mn-ea"/>
                <a:cs typeface="+mn-cs"/>
              </a:rPr>
              <a:t>首先，讓我們來談談</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通過使用分佈式哈希表和點對點文件系統的概念，改變了傳統文件系統的方式。在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中，每個文件都有一個唯一的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作為其標識，這個</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是根據文件的內容計算得到的。這意味著無論文件在哪個節點上存儲，只要文件的內容不變，那麼它的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也不會改變。這保證了文件的可靠性和完整性，即使節點發生故障或離線，文件仍然可用。</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永久數據存儲：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如何允許永久存儲數據，確保其隨時間的可用性。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強調以去中心化方式存儲數據的優勢，降低數據丟失或審查的風險。</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可追溯的文檔修改歷史：</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描述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如何通過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利用內容尋址機制來跟踪和審核文檔修改。</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強調擁有透明且不可變的文檔更改記錄、確保數據完整性和問責制的好處。</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內容尋址和完整性：</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如何使用內容哈希值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來唯一標識和尋址數據。</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源自內容本身，確保數據的完整性。</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自我認證和身份驗證：</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討論</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的自認證功能，因為</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記錄包含所有必要的信息，包括節點所有者的公鑰和私鑰簽名。</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解釋這如何允許身份驗證，確保文件由預期的節點所有者發布並提供不可否認性。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可靠性和可用性：</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的去中心化性質，其中文件分佈在多個節點上。</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解釋這如何增強可靠性和可用性，因為即使某些節點離線或無法訪問，也可以訪問文件。</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pPr marL="0" indent="0">
              <a:buFontTx/>
              <a:buNone/>
            </a:pPr>
            <a:r>
              <a:rPr lang="en-US" altLang="zh-TW" dirty="0" smtClean="0"/>
              <a:t>-</a:t>
            </a:r>
            <a:r>
              <a:rPr lang="zh-TW" altLang="en-US" dirty="0" smtClean="0"/>
              <a:t> </a:t>
            </a:r>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effectLst/>
              </a:rPr>
              <a:t>InterPlanetary</a:t>
            </a:r>
            <a:r>
              <a:rPr lang="en-US" altLang="zh-TW" b="1" dirty="0" smtClean="0">
                <a:effectLst/>
              </a:rPr>
              <a:t> Name System (IPNS)</a:t>
            </a:r>
            <a:r>
              <a:rPr lang="zh-TW" altLang="en-US" b="1" dirty="0" smtClean="0">
                <a:effectLst/>
              </a:rPr>
              <a:t>系統，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ipfs</a:t>
            </a:r>
            <a:r>
              <a:rPr lang="en-US" altLang="zh-TW" sz="1200" kern="1200" dirty="0" smtClean="0">
                <a:solidFill>
                  <a:schemeClr val="tx1"/>
                </a:solidFill>
                <a:effectLst/>
                <a:latin typeface="+mn-lt"/>
                <a:ea typeface="+mn-ea"/>
                <a:cs typeface="+mn-cs"/>
              </a:rPr>
              <a:t>/CID</a:t>
            </a:r>
            <a:r>
              <a:rPr lang="en-US" altLang="zh-TW" dirty="0" smtClean="0"/>
              <a:t>)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15</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16</a:t>
            </a:fld>
            <a:endParaRPr lang="zh-TW" altLang="en-US"/>
          </a:p>
        </p:txBody>
      </p:sp>
    </p:spTree>
    <p:extLst>
      <p:ext uri="{BB962C8B-B14F-4D97-AF65-F5344CB8AC3E}">
        <p14:creationId xmlns:p14="http://schemas.microsoft.com/office/powerpoint/2010/main" val="2906133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10BC038-0599-4792-8133-21898937F4E6}" type="datetime1">
              <a:rPr lang="zh-TW" altLang="en-US" smtClean="0"/>
              <a:t>2023/6/27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79553CC-E2EE-4533-AF81-6B3865031AC7}" type="datetime1">
              <a:rPr lang="zh-TW" altLang="en-US" smtClean="0"/>
              <a:t>2023/6/27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40931CB-4D4C-4F94-99F7-C48CEDBCC517}" type="datetime1">
              <a:rPr lang="zh-TW" altLang="en-US" smtClean="0"/>
              <a:t>2023/6/27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328E69B-173F-4475-9184-BD7997524BF9}" type="datetime1">
              <a:rPr lang="zh-TW" altLang="en-US" smtClean="0"/>
              <a:t>2023/6/27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CBF3052-E657-4E16-818F-77ED221CBF80}" type="datetime1">
              <a:rPr lang="zh-TW" altLang="en-US" smtClean="0"/>
              <a:t>2023/6/27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5DEC279-2BDF-4800-8704-BB35367A39C3}" type="datetime1">
              <a:rPr lang="zh-TW" altLang="en-US" smtClean="0"/>
              <a:t>2023/6/27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9F237F3-263E-443F-A4FE-DC324A8A0C9E}" type="datetime1">
              <a:rPr lang="zh-TW" altLang="en-US" smtClean="0"/>
              <a:t>2023/6/27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4A4902-1CCA-4964-B274-83AB32D0B903}" type="datetime1">
              <a:rPr lang="zh-TW" altLang="en-US" smtClean="0"/>
              <a:t>2023/6/27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51951-B2B2-4A54-96B0-E3C4EB6F0AC3}" type="datetime1">
              <a:rPr lang="zh-TW" altLang="en-US" smtClean="0"/>
              <a:t>2023/6/27</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BCFB3C-F12C-4E70-9352-9555405F7FD7}" type="datetime1">
              <a:rPr lang="zh-TW" altLang="en-US" smtClean="0"/>
              <a:t>2023/6/27</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B4A5A98-5BE5-411C-9796-C593A07788A2}" type="datetime1">
              <a:rPr lang="zh-TW" altLang="en-US" smtClean="0"/>
              <a:t>2023/6/27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4F7EB-B1DC-4690-A776-E13135354443}" type="datetime1">
              <a:rPr lang="zh-TW" altLang="en-US" smtClean="0"/>
              <a:t>2023/6/27</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jpg"/><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2.jpg"/><Relationship Id="rId5" Type="http://schemas.openxmlformats.org/officeDocument/2006/relationships/image" Target="../media/image51.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jpg"/></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latin typeface="標楷體" panose="03000509000000000000" pitchFamily="65" charset="-120"/>
                <a:ea typeface="標楷體" panose="03000509000000000000" pitchFamily="65" charset="-120"/>
              </a:rPr>
              <a:t>具安全高效且去中心化的物連網數據搜尋共享系統：整合</a:t>
            </a:r>
            <a:r>
              <a:rPr lang="en-US" altLang="zh-TW" sz="4800" dirty="0">
                <a:latin typeface="標楷體" panose="03000509000000000000" pitchFamily="65" charset="-120"/>
                <a:ea typeface="標楷體" panose="03000509000000000000" pitchFamily="65" charset="-120"/>
              </a:rPr>
              <a:t>IOTA</a:t>
            </a:r>
            <a:r>
              <a:rPr lang="zh-TW" altLang="en-US" sz="4800" dirty="0">
                <a:latin typeface="標楷體" panose="03000509000000000000" pitchFamily="65" charset="-120"/>
                <a:ea typeface="標楷體" panose="03000509000000000000" pitchFamily="65" charset="-120"/>
              </a:rPr>
              <a:t>區塊鏈、</a:t>
            </a:r>
            <a:r>
              <a:rPr lang="en-US" altLang="zh-TW" sz="4800" dirty="0">
                <a:latin typeface="標楷體" panose="03000509000000000000" pitchFamily="65" charset="-120"/>
                <a:ea typeface="標楷體" panose="03000509000000000000" pitchFamily="65" charset="-120"/>
              </a:rPr>
              <a:t>IPFS</a:t>
            </a:r>
            <a:r>
              <a:rPr lang="zh-TW" altLang="en-US" sz="4800" dirty="0">
                <a:latin typeface="標楷體" panose="03000509000000000000" pitchFamily="65" charset="-120"/>
                <a:ea typeface="標楷體" panose="03000509000000000000" pitchFamily="65" charset="-120"/>
              </a:rPr>
              <a:t>與重加密演算法之</a:t>
            </a:r>
            <a:r>
              <a:rPr lang="zh-TW" altLang="en-US" sz="4800" dirty="0" smtClean="0">
                <a:latin typeface="標楷體" panose="03000509000000000000" pitchFamily="65" charset="-120"/>
                <a:ea typeface="標楷體" panose="03000509000000000000" pitchFamily="65" charset="-120"/>
              </a:rPr>
              <a:t>框架</a:t>
            </a:r>
            <a:r>
              <a:rPr lang="en-US" altLang="zh-TW" sz="4800" dirty="0" smtClean="0"/>
              <a:t/>
            </a:r>
            <a:br>
              <a:rPr lang="en-US" altLang="zh-TW" sz="4800" dirty="0" smtClean="0"/>
            </a:br>
            <a:r>
              <a:rPr lang="en-US" altLang="zh-TW" sz="2400" dirty="0" smtClean="0"/>
              <a:t/>
            </a:r>
            <a:br>
              <a:rPr lang="en-US" altLang="zh-TW" sz="2400" dirty="0" smtClean="0"/>
            </a:br>
            <a:r>
              <a:rPr lang="en-US" altLang="zh-TW" sz="2400" dirty="0" smtClean="0"/>
              <a:t>A </a:t>
            </a:r>
            <a:r>
              <a:rPr lang="en-US" altLang="zh-TW" sz="2400" dirty="0"/>
              <a:t>Secure, Efficient, and Decentralized </a:t>
            </a:r>
            <a:r>
              <a:rPr lang="en-US" altLang="zh-TW" sz="2400" dirty="0" err="1"/>
              <a:t>IoT</a:t>
            </a:r>
            <a:r>
              <a:rPr lang="en-US" altLang="zh-TW" sz="2400" dirty="0"/>
              <a:t> Data Sharing and Search System: An Integrated Framework of IOTA, IPFS, and Proxy Re-Encryption Algorithms.</a:t>
            </a:r>
            <a:endParaRPr lang="zh-TW" altLang="en-US" sz="2400" dirty="0"/>
          </a:p>
        </p:txBody>
      </p:sp>
      <p:sp>
        <p:nvSpPr>
          <p:cNvPr id="3" name="副標題 2"/>
          <p:cNvSpPr>
            <a:spLocks noGrp="1"/>
          </p:cNvSpPr>
          <p:nvPr>
            <p:ph type="subTitle" idx="1"/>
          </p:nvPr>
        </p:nvSpPr>
        <p:spPr>
          <a:xfrm>
            <a:off x="1100051" y="4455619"/>
            <a:ext cx="10058400" cy="1539663"/>
          </a:xfrm>
        </p:spPr>
        <p:txBody>
          <a:bodyPr>
            <a:noAutofit/>
          </a:bodyPr>
          <a:lstStyle/>
          <a:p>
            <a:r>
              <a:rPr lang="zh-TW" altLang="en-US" sz="1600" dirty="0" smtClean="0">
                <a:latin typeface="標楷體" panose="03000509000000000000" pitchFamily="65" charset="-120"/>
                <a:ea typeface="標楷體" panose="03000509000000000000" pitchFamily="65" charset="-120"/>
              </a:rPr>
              <a:t>學生</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a:t>
            </a:r>
            <a:r>
              <a:rPr lang="zh-TW" altLang="en-US" sz="1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黃澤洋</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指導教授</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張經略 博士</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陳昱圻 博士</a:t>
            </a: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a:t>
            </a:fld>
            <a:endParaRPr lang="zh-TW" altLang="en-US"/>
          </a:p>
        </p:txBody>
      </p:sp>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Zheng et al.’s</a:t>
            </a:r>
            <a:br>
              <a:rPr lang="en-US" altLang="zh-TW" dirty="0"/>
            </a:br>
            <a:r>
              <a:rPr lang="en-US" altLang="zh-TW" dirty="0"/>
              <a:t>Decentralized </a:t>
            </a:r>
            <a:r>
              <a:rPr lang="en-US" altLang="zh-TW" dirty="0" err="1"/>
              <a:t>IoT</a:t>
            </a:r>
            <a:r>
              <a:rPr lang="en-US" altLang="zh-TW" dirty="0"/>
              <a:t> Data </a:t>
            </a:r>
            <a:r>
              <a:rPr lang="en-US" altLang="zh-TW" dirty="0" smtClean="0"/>
              <a:t>Management</a:t>
            </a:r>
            <a:r>
              <a:rPr lang="zh-TW" altLang="en-US" dirty="0" smtClean="0"/>
              <a:t> </a:t>
            </a:r>
            <a:r>
              <a:rPr lang="en-US" altLang="zh-TW" dirty="0" smtClean="0"/>
              <a:t>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2242" y="2290763"/>
            <a:ext cx="6848475" cy="3362325"/>
          </a:xfr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10</a:t>
            </a:fld>
            <a:endParaRPr lang="zh-TW" altLang="en-US"/>
          </a:p>
        </p:txBody>
      </p:sp>
    </p:spTree>
    <p:extLst>
      <p:ext uri="{BB962C8B-B14F-4D97-AF65-F5344CB8AC3E}">
        <p14:creationId xmlns:p14="http://schemas.microsoft.com/office/powerpoint/2010/main" val="2306995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Solutions Evaluating and Challenges </a:t>
            </a:r>
            <a:r>
              <a:rPr lang="en-US" altLang="zh-TW" dirty="0" smtClean="0"/>
              <a:t>Addressing</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Search Mechanism</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Periodic </a:t>
            </a:r>
            <a:r>
              <a:rPr lang="en-US" altLang="zh-TW" dirty="0"/>
              <a:t>Data Purge (Snapshot)</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Access </a:t>
            </a:r>
            <a:r>
              <a:rPr lang="en-US" altLang="zh-TW" dirty="0"/>
              <a:t>Control</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Update </a:t>
            </a:r>
            <a:r>
              <a:rPr lang="en-US" altLang="zh-TW" dirty="0" smtClean="0"/>
              <a:t>Mechanism</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Privacy Data Storage</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11</a:t>
            </a:fld>
            <a:endParaRPr lang="zh-TW" altLang="en-US"/>
          </a:p>
        </p:txBody>
      </p:sp>
    </p:spTree>
    <p:extLst>
      <p:ext uri="{BB962C8B-B14F-4D97-AF65-F5344CB8AC3E}">
        <p14:creationId xmlns:p14="http://schemas.microsoft.com/office/powerpoint/2010/main" val="59561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84897"/>
            <a:ext cx="10058400" cy="1450757"/>
          </a:xfrm>
        </p:spPr>
        <p:txBody>
          <a:bodyPr/>
          <a:lstStyle/>
          <a:p>
            <a:r>
              <a:rPr lang="en-US" altLang="zh-TW" sz="3200" dirty="0" err="1"/>
              <a:t>IronCore</a:t>
            </a:r>
            <a:r>
              <a:rPr lang="en-US" altLang="zh-TW" sz="3200" dirty="0"/>
              <a:t> Labs’</a:t>
            </a:r>
            <a:r>
              <a:rPr lang="zh-TW" altLang="en-US" sz="3200" dirty="0"/>
              <a:t> </a:t>
            </a:r>
            <a:r>
              <a:rPr lang="en-US" altLang="zh-TW" sz="3200" dirty="0"/>
              <a:t>System</a:t>
            </a:r>
            <a:r>
              <a:rPr lang="en-US" altLang="zh-TW" b="1" dirty="0"/>
              <a:t/>
            </a:r>
            <a:br>
              <a:rPr lang="en-US" altLang="zh-TW" b="1" dirty="0"/>
            </a:br>
            <a:endParaRPr lang="zh-TW" altLang="en-US" dirty="0"/>
          </a:p>
        </p:txBody>
      </p:sp>
      <p:pic>
        <p:nvPicPr>
          <p:cNvPr id="5" name="內容版面配置區 4"/>
          <p:cNvPicPr>
            <a:picLocks noGrp="1" noChangeAspect="1"/>
          </p:cNvPicPr>
          <p:nvPr>
            <p:ph idx="1"/>
          </p:nvPr>
        </p:nvPicPr>
        <p:blipFill>
          <a:blip r:embed="rId2"/>
          <a:stretch>
            <a:fillRect/>
          </a:stretch>
        </p:blipFill>
        <p:spPr>
          <a:xfrm>
            <a:off x="181548" y="3220383"/>
            <a:ext cx="5523355" cy="2832946"/>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12</a:t>
            </a:fld>
            <a:endParaRPr lang="zh-TW" altLang="en-US"/>
          </a:p>
        </p:txBody>
      </p:sp>
      <p:pic>
        <p:nvPicPr>
          <p:cNvPr id="6" name="圖片 5"/>
          <p:cNvPicPr>
            <a:picLocks noChangeAspect="1"/>
          </p:cNvPicPr>
          <p:nvPr/>
        </p:nvPicPr>
        <p:blipFill>
          <a:blip r:embed="rId3"/>
          <a:stretch>
            <a:fillRect/>
          </a:stretch>
        </p:blipFill>
        <p:spPr>
          <a:xfrm>
            <a:off x="5886450" y="0"/>
            <a:ext cx="6305550" cy="6053329"/>
          </a:xfrm>
          <a:prstGeom prst="rect">
            <a:avLst/>
          </a:prstGeom>
        </p:spPr>
      </p:pic>
      <p:pic>
        <p:nvPicPr>
          <p:cNvPr id="7" name="圖片 6"/>
          <p:cNvPicPr>
            <a:picLocks noChangeAspect="1"/>
          </p:cNvPicPr>
          <p:nvPr/>
        </p:nvPicPr>
        <p:blipFill>
          <a:blip r:embed="rId4"/>
          <a:stretch>
            <a:fillRect/>
          </a:stretch>
        </p:blipFill>
        <p:spPr>
          <a:xfrm>
            <a:off x="1133475" y="1165860"/>
            <a:ext cx="4752975" cy="1142850"/>
          </a:xfrm>
          <a:prstGeom prst="rect">
            <a:avLst/>
          </a:prstGeom>
        </p:spPr>
      </p:pic>
      <p:sp>
        <p:nvSpPr>
          <p:cNvPr id="8" name="文字方塊 7"/>
          <p:cNvSpPr txBox="1"/>
          <p:nvPr/>
        </p:nvSpPr>
        <p:spPr>
          <a:xfrm>
            <a:off x="5556309" y="6053329"/>
            <a:ext cx="6635691" cy="338554"/>
          </a:xfrm>
          <a:prstGeom prst="rect">
            <a:avLst/>
          </a:prstGeom>
          <a:noFill/>
        </p:spPr>
        <p:txBody>
          <a:bodyPr wrap="square" rtlCol="0">
            <a:spAutoFit/>
          </a:bodyPr>
          <a:lstStyle/>
          <a:p>
            <a:r>
              <a:rPr lang="en-US" altLang="zh-TW" sz="800" b="1" dirty="0" smtClean="0"/>
              <a:t>Source: </a:t>
            </a:r>
            <a:r>
              <a:rPr lang="en-US" altLang="zh-TW" sz="800" dirty="0"/>
              <a:t>B. Wall and P. Walsh, “Cryptographically enforced orthogonal access control at scale,” in Proceedings of the 6th International Workshop on Security in Cloud Computing, 2018, pp. 57–65. </a:t>
            </a:r>
            <a:endParaRPr lang="zh-TW" altLang="en-US" sz="800" b="1" dirty="0"/>
          </a:p>
        </p:txBody>
      </p:sp>
    </p:spTree>
    <p:extLst>
      <p:ext uri="{BB962C8B-B14F-4D97-AF65-F5344CB8AC3E}">
        <p14:creationId xmlns:p14="http://schemas.microsoft.com/office/powerpoint/2010/main" val="948775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13</a:t>
            </a:fld>
            <a:endParaRPr lang="zh-TW" altLang="en-US"/>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Transaction Rate</a:t>
            </a:r>
          </a:p>
          <a:p>
            <a:pPr>
              <a:lnSpc>
                <a:spcPct val="200000"/>
              </a:lnSpc>
              <a:buFont typeface="Arial" panose="020B0604020202020204" pitchFamily="34" charset="0"/>
              <a:buChar char="•"/>
            </a:pPr>
            <a:r>
              <a:rPr lang="en-US" altLang="zh-TW" dirty="0" smtClean="0"/>
              <a:t>Scalability</a:t>
            </a:r>
            <a:endParaRPr lang="en-US" altLang="zh-TW" dirty="0"/>
          </a:p>
          <a:p>
            <a:pPr>
              <a:lnSpc>
                <a:spcPct val="200000"/>
              </a:lnSpc>
              <a:buFont typeface="Arial" panose="020B0604020202020204" pitchFamily="34" charset="0"/>
              <a:buChar char="•"/>
            </a:pPr>
            <a:r>
              <a:rPr lang="en-US" altLang="zh-TW" dirty="0"/>
              <a:t>Resistant to Quantum </a:t>
            </a:r>
            <a:r>
              <a:rPr lang="en-US" altLang="zh-TW" dirty="0" smtClean="0"/>
              <a:t>Computing</a:t>
            </a:r>
          </a:p>
          <a:p>
            <a:pPr>
              <a:lnSpc>
                <a:spcPct val="200000"/>
              </a:lnSpc>
              <a:buFont typeface="Arial" panose="020B0604020202020204" pitchFamily="34" charset="0"/>
              <a:buChar char="•"/>
            </a:pPr>
            <a:r>
              <a:rPr lang="en-US" altLang="zh-TW" dirty="0" smtClean="0"/>
              <a:t>Zero </a:t>
            </a:r>
            <a:r>
              <a:rPr lang="en-US" altLang="zh-TW" dirty="0"/>
              <a:t>Fee </a:t>
            </a:r>
            <a:r>
              <a:rPr lang="en-US" altLang="zh-TW" dirty="0" smtClean="0"/>
              <a:t>Transactions</a:t>
            </a:r>
          </a:p>
          <a:p>
            <a:pPr>
              <a:lnSpc>
                <a:spcPct val="200000"/>
              </a:lnSpc>
              <a:buFont typeface="Arial" panose="020B0604020202020204" pitchFamily="34" charset="0"/>
              <a:buChar char="•"/>
            </a:pPr>
            <a:r>
              <a:rPr lang="en-US" altLang="zh-TW" dirty="0" smtClean="0"/>
              <a:t>Decentralization</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401" y="2857500"/>
            <a:ext cx="7551599" cy="2755900"/>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14</a:t>
            </a:fld>
            <a:endParaRPr lang="zh-TW" altLang="en-US"/>
          </a:p>
        </p:txBody>
      </p:sp>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 Permanent </a:t>
            </a:r>
            <a:r>
              <a:rPr lang="en-US" altLang="zh-TW" dirty="0"/>
              <a:t>Data </a:t>
            </a:r>
            <a:endParaRPr lang="en-US" altLang="zh-TW" dirty="0" smtClean="0"/>
          </a:p>
          <a:p>
            <a:pPr>
              <a:lnSpc>
                <a:spcPct val="200000"/>
              </a:lnSpc>
              <a:buFont typeface="Arial" panose="020B0604020202020204" pitchFamily="34" charset="0"/>
              <a:buChar char="•"/>
            </a:pPr>
            <a:r>
              <a:rPr lang="en-US" altLang="zh-TW" dirty="0"/>
              <a:t> Traceable Document Modification </a:t>
            </a:r>
            <a:r>
              <a:rPr lang="en-US" altLang="zh-TW" dirty="0" smtClean="0"/>
              <a:t>History</a:t>
            </a:r>
          </a:p>
          <a:p>
            <a:pPr>
              <a:lnSpc>
                <a:spcPct val="200000"/>
              </a:lnSpc>
              <a:buFont typeface="Arial" panose="020B0604020202020204" pitchFamily="34" charset="0"/>
              <a:buChar char="•"/>
            </a:pPr>
            <a:r>
              <a:rPr lang="en-US" altLang="zh-TW" dirty="0"/>
              <a:t> Content Addressing and </a:t>
            </a:r>
            <a:r>
              <a:rPr lang="en-US" altLang="zh-TW" dirty="0" smtClean="0"/>
              <a:t>Integrity</a:t>
            </a:r>
          </a:p>
          <a:p>
            <a:pPr>
              <a:lnSpc>
                <a:spcPct val="200000"/>
              </a:lnSpc>
              <a:buFont typeface="Arial" panose="020B0604020202020204" pitchFamily="34" charset="0"/>
              <a:buChar char="•"/>
            </a:pPr>
            <a:r>
              <a:rPr lang="en-US" altLang="zh-TW" dirty="0"/>
              <a:t> </a:t>
            </a:r>
            <a:r>
              <a:rPr lang="en-US" altLang="zh-TW" dirty="0" smtClean="0"/>
              <a:t>Self-Certification</a:t>
            </a:r>
          </a:p>
          <a:p>
            <a:pPr>
              <a:lnSpc>
                <a:spcPct val="200000"/>
              </a:lnSpc>
              <a:buFont typeface="Arial" panose="020B0604020202020204" pitchFamily="34" charset="0"/>
              <a:buChar char="•"/>
            </a:pPr>
            <a:r>
              <a:rPr lang="en-US" altLang="zh-TW" dirty="0"/>
              <a:t> </a:t>
            </a:r>
            <a:r>
              <a:rPr lang="en-US" altLang="zh-TW" dirty="0" smtClean="0"/>
              <a:t>Reliability </a:t>
            </a:r>
            <a:r>
              <a:rPr lang="en-US" altLang="zh-TW" dirty="0"/>
              <a:t>and Availability</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15</a:t>
            </a:fld>
            <a:endParaRPr lang="zh-TW" altLang="en-US"/>
          </a:p>
        </p:txBody>
      </p:sp>
      <p:pic>
        <p:nvPicPr>
          <p:cNvPr id="5" name="圖片 4"/>
          <p:cNvPicPr>
            <a:picLocks noChangeAspect="1"/>
          </p:cNvPicPr>
          <p:nvPr/>
        </p:nvPicPr>
        <p:blipFill>
          <a:blip r:embed="rId3"/>
          <a:stretch>
            <a:fillRect/>
          </a:stretch>
        </p:blipFill>
        <p:spPr>
          <a:xfrm>
            <a:off x="6439957" y="3285102"/>
            <a:ext cx="5752043" cy="3038579"/>
          </a:xfrm>
          <a:prstGeom prst="rect">
            <a:avLst/>
          </a:prstGeom>
        </p:spPr>
      </p:pic>
      <p:sp>
        <p:nvSpPr>
          <p:cNvPr id="6" name="文字方塊 5"/>
          <p:cNvSpPr txBox="1"/>
          <p:nvPr/>
        </p:nvSpPr>
        <p:spPr>
          <a:xfrm>
            <a:off x="10519794" y="6123963"/>
            <a:ext cx="1672206" cy="215444"/>
          </a:xfrm>
          <a:prstGeom prst="rect">
            <a:avLst/>
          </a:prstGeom>
          <a:noFill/>
        </p:spPr>
        <p:txBody>
          <a:bodyPr wrap="square" rtlCol="0">
            <a:spAutoFit/>
          </a:bodyPr>
          <a:lstStyle/>
          <a:p>
            <a:r>
              <a:rPr lang="en-US" altLang="zh-TW" sz="800" b="1" dirty="0" smtClean="0"/>
              <a:t>Source: </a:t>
            </a:r>
            <a:r>
              <a:rPr lang="en-US" altLang="zh-TW" sz="800" dirty="0"/>
              <a:t>https://ipfs.tech/#why</a:t>
            </a:r>
            <a:endParaRPr lang="zh-TW" altLang="en-US" sz="800" b="1" dirty="0"/>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Multi-use Proxy Re-Encryption</a:t>
            </a:r>
            <a:endParaRPr lang="zh-TW" altLang="en-US" dirty="0"/>
          </a:p>
        </p:txBody>
      </p:sp>
      <p:sp>
        <p:nvSpPr>
          <p:cNvPr id="11" name="內容版面配置區 2"/>
          <p:cNvSpPr txBox="1">
            <a:spLocks noGrp="1"/>
          </p:cNvSpPr>
          <p:nvPr>
            <p:ph idx="1"/>
          </p:nvPr>
        </p:nvSpPr>
        <p:spPr>
          <a:xfrm>
            <a:off x="1097280" y="1934634"/>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endParaRPr lang="en-US" altLang="zh-TW" b="1" dirty="0" smtClean="0"/>
          </a:p>
        </p:txBody>
      </p:sp>
      <p:pic>
        <p:nvPicPr>
          <p:cNvPr id="16" name="圖片 15"/>
          <p:cNvPicPr>
            <a:picLocks noChangeAspect="1"/>
          </p:cNvPicPr>
          <p:nvPr/>
        </p:nvPicPr>
        <p:blipFill>
          <a:blip r:embed="rId3"/>
          <a:stretch>
            <a:fillRect/>
          </a:stretch>
        </p:blipFill>
        <p:spPr>
          <a:xfrm>
            <a:off x="1290320" y="2179610"/>
            <a:ext cx="2981741" cy="390580"/>
          </a:xfrm>
          <a:prstGeom prst="rect">
            <a:avLst/>
          </a:prstGeom>
        </p:spPr>
      </p:pic>
      <p:pic>
        <p:nvPicPr>
          <p:cNvPr id="17" name="圖片 16"/>
          <p:cNvPicPr>
            <a:picLocks noChangeAspect="1"/>
          </p:cNvPicPr>
          <p:nvPr/>
        </p:nvPicPr>
        <p:blipFill>
          <a:blip r:embed="rId4"/>
          <a:stretch>
            <a:fillRect/>
          </a:stretch>
        </p:blipFill>
        <p:spPr>
          <a:xfrm>
            <a:off x="1277620" y="2927321"/>
            <a:ext cx="3801005" cy="419158"/>
          </a:xfrm>
          <a:prstGeom prst="rect">
            <a:avLst/>
          </a:prstGeom>
        </p:spPr>
      </p:pic>
      <p:pic>
        <p:nvPicPr>
          <p:cNvPr id="18" name="圖片 17"/>
          <p:cNvPicPr>
            <a:picLocks noChangeAspect="1"/>
          </p:cNvPicPr>
          <p:nvPr/>
        </p:nvPicPr>
        <p:blipFill>
          <a:blip r:embed="rId5"/>
          <a:stretch>
            <a:fillRect/>
          </a:stretch>
        </p:blipFill>
        <p:spPr>
          <a:xfrm>
            <a:off x="1264920" y="3704081"/>
            <a:ext cx="2962688" cy="609685"/>
          </a:xfrm>
          <a:prstGeom prst="rect">
            <a:avLst/>
          </a:prstGeom>
        </p:spPr>
      </p:pic>
      <p:pic>
        <p:nvPicPr>
          <p:cNvPr id="19" name="圖片 18"/>
          <p:cNvPicPr>
            <a:picLocks noChangeAspect="1"/>
          </p:cNvPicPr>
          <p:nvPr/>
        </p:nvPicPr>
        <p:blipFill>
          <a:blip r:embed="rId6"/>
          <a:stretch>
            <a:fillRect/>
          </a:stretch>
        </p:blipFill>
        <p:spPr>
          <a:xfrm>
            <a:off x="1315720" y="4550046"/>
            <a:ext cx="5010849" cy="600159"/>
          </a:xfrm>
          <a:prstGeom prst="rect">
            <a:avLst/>
          </a:prstGeom>
        </p:spPr>
      </p:pic>
      <p:pic>
        <p:nvPicPr>
          <p:cNvPr id="20" name="圖片 19"/>
          <p:cNvPicPr>
            <a:picLocks noChangeAspect="1"/>
          </p:cNvPicPr>
          <p:nvPr/>
        </p:nvPicPr>
        <p:blipFill>
          <a:blip r:embed="rId7"/>
          <a:stretch>
            <a:fillRect/>
          </a:stretch>
        </p:blipFill>
        <p:spPr>
          <a:xfrm>
            <a:off x="1264920" y="5386485"/>
            <a:ext cx="3010320" cy="47631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16</a:t>
            </a:fld>
            <a:endParaRPr lang="zh-TW" altLang="en-US"/>
          </a:p>
        </p:txBody>
      </p:sp>
    </p:spTree>
    <p:extLst>
      <p:ext uri="{BB962C8B-B14F-4D97-AF65-F5344CB8AC3E}">
        <p14:creationId xmlns:p14="http://schemas.microsoft.com/office/powerpoint/2010/main" val="683302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865846" y="912583"/>
            <a:ext cx="10386731" cy="2210108"/>
          </a:xfrm>
          <a:prstGeom prst="rect">
            <a:avLst/>
          </a:prstGeom>
        </p:spPr>
      </p:pic>
      <p:sp>
        <p:nvSpPr>
          <p:cNvPr id="2" name="標題 1"/>
          <p:cNvSpPr>
            <a:spLocks noGrp="1"/>
          </p:cNvSpPr>
          <p:nvPr>
            <p:ph type="title"/>
          </p:nvPr>
        </p:nvSpPr>
        <p:spPr>
          <a:xfrm>
            <a:off x="98437" y="-785660"/>
            <a:ext cx="10058400" cy="1450757"/>
          </a:xfrm>
        </p:spPr>
        <p:txBody>
          <a:bodyPr>
            <a:normAutofit/>
          </a:bodyPr>
          <a:lstStyle/>
          <a:p>
            <a:r>
              <a:rPr lang="en-US" altLang="zh-TW" sz="4000" dirty="0" err="1">
                <a:solidFill>
                  <a:schemeClr val="tx1"/>
                </a:solidFill>
              </a:rPr>
              <a:t>Cai</a:t>
            </a:r>
            <a:r>
              <a:rPr lang="en-US" altLang="zh-TW" sz="4000" dirty="0">
                <a:solidFill>
                  <a:schemeClr val="tx1"/>
                </a:solidFill>
              </a:rPr>
              <a:t> and Liu et al</a:t>
            </a:r>
            <a:r>
              <a:rPr lang="en-US" altLang="zh-TW" sz="4000" dirty="0" smtClean="0">
                <a:solidFill>
                  <a:schemeClr val="tx1"/>
                </a:solidFill>
              </a:rPr>
              <a:t>. ‘s </a:t>
            </a:r>
            <a:r>
              <a:rPr lang="en-US" altLang="zh-TW" sz="4000" dirty="0" smtClean="0"/>
              <a:t>Multi-use </a:t>
            </a:r>
            <a:r>
              <a:rPr lang="en-US" altLang="zh-TW" sz="4000" dirty="0"/>
              <a:t>Proxy Re-Encryption</a:t>
            </a:r>
            <a:endParaRPr lang="zh-TW" altLang="en-US" sz="4000" dirty="0"/>
          </a:p>
        </p:txBody>
      </p:sp>
      <p:sp>
        <p:nvSpPr>
          <p:cNvPr id="5" name="內容版面配置區 2"/>
          <p:cNvSpPr txBox="1">
            <a:spLocks/>
          </p:cNvSpPr>
          <p:nvPr/>
        </p:nvSpPr>
        <p:spPr>
          <a:xfrm>
            <a:off x="567440" y="606753"/>
            <a:ext cx="11335633" cy="5676488"/>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320000"/>
              </a:lnSpc>
              <a:buFont typeface="Arial" panose="020B0604020202020204" pitchFamily="34" charset="0"/>
              <a:buChar char="•"/>
            </a:pPr>
            <a:r>
              <a:rPr lang="en-US" altLang="zh-TW" dirty="0" smtClean="0"/>
              <a:t> </a:t>
            </a:r>
            <a:r>
              <a:rPr lang="en-US" altLang="zh-TW" b="1" dirty="0" err="1" smtClean="0"/>
              <a:t>Unidirectionality</a:t>
            </a:r>
            <a:r>
              <a:rPr lang="en-US" altLang="zh-TW" b="1" dirty="0" smtClean="0"/>
              <a:t> </a:t>
            </a:r>
            <a:endParaRPr lang="en-US" altLang="zh-TW" b="1" dirty="0" smtClean="0"/>
          </a:p>
          <a:p>
            <a:pPr marL="0" indent="0">
              <a:lnSpc>
                <a:spcPct val="320000"/>
              </a:lnSpc>
              <a:buNone/>
            </a:pPr>
            <a:endParaRPr lang="en-US" altLang="zh-TW" b="1" dirty="0" smtClean="0"/>
          </a:p>
          <a:p>
            <a:pPr>
              <a:lnSpc>
                <a:spcPct val="320000"/>
              </a:lnSpc>
              <a:buFont typeface="Arial" panose="020B0604020202020204" pitchFamily="34" charset="0"/>
              <a:buChar char="•"/>
            </a:pPr>
            <a:r>
              <a:rPr lang="zh-TW" altLang="en-US" b="1" dirty="0" smtClean="0"/>
              <a:t> </a:t>
            </a:r>
            <a:r>
              <a:rPr lang="en-US" altLang="zh-TW" b="1" dirty="0" smtClean="0"/>
              <a:t>Multi-hop Capability</a:t>
            </a:r>
          </a:p>
          <a:p>
            <a:pPr>
              <a:lnSpc>
                <a:spcPct val="320000"/>
              </a:lnSpc>
              <a:buFont typeface="Arial" panose="020B0604020202020204" pitchFamily="34" charset="0"/>
              <a:buChar char="•"/>
            </a:pPr>
            <a:endParaRPr lang="en-US" altLang="zh-TW" dirty="0" smtClean="0"/>
          </a:p>
          <a:p>
            <a:pPr>
              <a:lnSpc>
                <a:spcPct val="320000"/>
              </a:lnSpc>
              <a:buFont typeface="Arial" panose="020B0604020202020204" pitchFamily="34" charset="0"/>
              <a:buChar char="•"/>
            </a:pPr>
            <a:r>
              <a:rPr lang="zh-TW" altLang="en-US" b="1" dirty="0" smtClean="0"/>
              <a:t> </a:t>
            </a:r>
            <a:r>
              <a:rPr lang="en-US" altLang="zh-TW" b="1" dirty="0" smtClean="0"/>
              <a:t>Non-interactive </a:t>
            </a:r>
          </a:p>
          <a:p>
            <a:pPr marL="0" indent="0">
              <a:lnSpc>
                <a:spcPct val="320000"/>
              </a:lnSpc>
              <a:buNone/>
            </a:pPr>
            <a:endParaRPr lang="en-US" altLang="zh-TW" b="1" dirty="0" smtClean="0"/>
          </a:p>
          <a:p>
            <a:pPr>
              <a:lnSpc>
                <a:spcPct val="320000"/>
              </a:lnSpc>
              <a:buFont typeface="Arial" panose="020B0604020202020204" pitchFamily="34" charset="0"/>
              <a:buChar char="•"/>
            </a:pPr>
            <a:r>
              <a:rPr lang="zh-TW" altLang="en-US" b="1" dirty="0"/>
              <a:t> </a:t>
            </a:r>
            <a:r>
              <a:rPr lang="en-US" altLang="zh-TW" b="1" dirty="0" smtClean="0"/>
              <a:t>Non-transitivity </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17</a:t>
            </a:fld>
            <a:endParaRPr lang="zh-TW" altLang="en-US"/>
          </a:p>
        </p:txBody>
      </p:sp>
      <p:sp>
        <p:nvSpPr>
          <p:cNvPr id="6" name="文字方塊 5"/>
          <p:cNvSpPr txBox="1"/>
          <p:nvPr/>
        </p:nvSpPr>
        <p:spPr>
          <a:xfrm>
            <a:off x="5316127" y="6058542"/>
            <a:ext cx="8959442" cy="523220"/>
          </a:xfrm>
          <a:prstGeom prst="rect">
            <a:avLst/>
          </a:prstGeom>
          <a:noFill/>
        </p:spPr>
        <p:txBody>
          <a:bodyPr wrap="square" rtlCol="0">
            <a:spAutoFit/>
          </a:bodyPr>
          <a:lstStyle/>
          <a:p>
            <a:pPr marL="0" lvl="2"/>
            <a:r>
              <a:rPr lang="en-US" altLang="zh-TW" sz="1400" b="1" dirty="0" err="1">
                <a:solidFill>
                  <a:srgbClr val="FF0000"/>
                </a:solidFill>
              </a:rPr>
              <a:t>Cai</a:t>
            </a:r>
            <a:r>
              <a:rPr lang="en-US" altLang="zh-TW" sz="1400" b="1" dirty="0">
                <a:solidFill>
                  <a:srgbClr val="FF0000"/>
                </a:solidFill>
              </a:rPr>
              <a:t> and Liu et al. have proof that the proposed MPRE scheme possesses (IND-CCA2) security.</a:t>
            </a:r>
          </a:p>
          <a:p>
            <a:endParaRPr lang="zh-TW" altLang="en-US" sz="1400" dirty="0"/>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8323" y="5232754"/>
            <a:ext cx="1950412" cy="1087398"/>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8323" y="764103"/>
            <a:ext cx="2024406" cy="1108958"/>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8323" y="2118073"/>
            <a:ext cx="3137793" cy="1132193"/>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8323" y="3740290"/>
            <a:ext cx="1930603" cy="1175781"/>
          </a:xfrm>
          <a:prstGeom prst="rect">
            <a:avLst/>
          </a:prstGeom>
        </p:spPr>
      </p:pic>
    </p:spTree>
    <p:extLst>
      <p:ext uri="{BB962C8B-B14F-4D97-AF65-F5344CB8AC3E}">
        <p14:creationId xmlns:p14="http://schemas.microsoft.com/office/powerpoint/2010/main" val="2401324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solidFill>
                  <a:srgbClr val="FF0000"/>
                </a:solidFill>
              </a:rPr>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18</a:t>
            </a:fld>
            <a:endParaRPr lang="zh-TW" altLang="en-US"/>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Proxy </a:t>
            </a:r>
            <a:r>
              <a:rPr lang="en-US" altLang="zh-TW" dirty="0"/>
              <a:t>Re-Encryption Service Provider (</a:t>
            </a:r>
            <a:r>
              <a:rPr lang="en-US" altLang="zh-TW" dirty="0" smtClean="0"/>
              <a:t>CSP)</a:t>
            </a:r>
            <a:endParaRPr lang="en-US" altLang="zh-TW" b="1" dirty="0" smtClean="0"/>
          </a:p>
          <a:p>
            <a:pPr>
              <a:lnSpc>
                <a:spcPct val="220000"/>
              </a:lnSpc>
              <a:buFont typeface="Arial" panose="020B0604020202020204" pitchFamily="34" charset="0"/>
              <a:buChar char="•"/>
            </a:pPr>
            <a:r>
              <a:rPr lang="zh-TW" altLang="en-US" dirty="0" smtClean="0"/>
              <a:t> </a:t>
            </a:r>
            <a:r>
              <a:rPr lang="en-US" altLang="zh-TW" dirty="0" smtClean="0"/>
              <a:t>The </a:t>
            </a:r>
            <a:r>
              <a:rPr lang="en-US" altLang="zh-TW" dirty="0"/>
              <a:t>File Structure Access Control Storage (ACS</a:t>
            </a:r>
            <a:r>
              <a:rPr lang="en-US" altLang="zh-TW" dirty="0" smtClean="0"/>
              <a:t>)</a:t>
            </a:r>
          </a:p>
          <a:p>
            <a:pPr>
              <a:lnSpc>
                <a:spcPct val="220000"/>
              </a:lnSpc>
              <a:buFont typeface="Arial" panose="020B0604020202020204" pitchFamily="34" charset="0"/>
              <a:buChar char="•"/>
            </a:pPr>
            <a:r>
              <a:rPr lang="zh-TW" altLang="en-US" b="1" dirty="0"/>
              <a:t> </a:t>
            </a:r>
            <a:r>
              <a:rPr lang="en-US" altLang="zh-TW" b="1" dirty="0" smtClean="0"/>
              <a:t> </a:t>
            </a:r>
            <a:r>
              <a:rPr lang="en-US" altLang="zh-TW" dirty="0" smtClean="0"/>
              <a:t>IOTA </a:t>
            </a:r>
            <a:r>
              <a:rPr lang="en-US" altLang="zh-TW" dirty="0"/>
              <a:t>Smart Contract (SC)</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19</a:t>
            </a:fld>
            <a:endParaRPr lang="zh-TW" altLang="en-US"/>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a:t>
            </a:r>
            <a:r>
              <a:rPr lang="en-US" altLang="zh-TW" dirty="0" smtClean="0"/>
              <a:t>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a:t>
            </a:fld>
            <a:endParaRPr lang="zh-TW" altLang="en-US"/>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606526"/>
            <a:ext cx="12192000" cy="1450757"/>
          </a:xfrm>
        </p:spPr>
        <p:txBody>
          <a:bodyPr>
            <a:normAutofit/>
          </a:bodyPr>
          <a:lstStyle/>
          <a:p>
            <a:pPr>
              <a:lnSpc>
                <a:spcPct val="220000"/>
              </a:lnSpc>
            </a:pPr>
            <a:r>
              <a:rPr lang="en-US" altLang="zh-TW" sz="3200" dirty="0" smtClean="0"/>
              <a:t>Data Owner (DO)</a:t>
            </a:r>
            <a:r>
              <a:rPr lang="en-US" altLang="zh-TW" sz="3200" b="1" dirty="0" smtClean="0"/>
              <a:t>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20</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130" y="844231"/>
            <a:ext cx="5490709" cy="5167726"/>
          </a:xfrm>
          <a:prstGeom prst="rect">
            <a:avLst/>
          </a:prstGeom>
        </p:spPr>
      </p:pic>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spTree>
    <p:extLst>
      <p:ext uri="{BB962C8B-B14F-4D97-AF65-F5344CB8AC3E}">
        <p14:creationId xmlns:p14="http://schemas.microsoft.com/office/powerpoint/2010/main" val="1542691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793768"/>
            <a:ext cx="12192000" cy="1450757"/>
          </a:xfrm>
        </p:spPr>
        <p:txBody>
          <a:bodyPr>
            <a:normAutofit/>
          </a:bodyPr>
          <a:lstStyle/>
          <a:p>
            <a:pPr>
              <a:lnSpc>
                <a:spcPct val="220000"/>
              </a:lnSpc>
            </a:pPr>
            <a:r>
              <a:rPr lang="en-US" altLang="zh-TW" sz="3200" dirty="0"/>
              <a:t>Data User (DU)</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21</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945" y="656989"/>
            <a:ext cx="8545513" cy="5581685"/>
          </a:xfrm>
          <a:prstGeom prst="rect">
            <a:avLst/>
          </a:prstGeom>
        </p:spPr>
      </p:pic>
    </p:spTree>
    <p:extLst>
      <p:ext uri="{BB962C8B-B14F-4D97-AF65-F5344CB8AC3E}">
        <p14:creationId xmlns:p14="http://schemas.microsoft.com/office/powerpoint/2010/main" val="1853108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25379"/>
            <a:ext cx="12192000" cy="1450757"/>
          </a:xfrm>
        </p:spPr>
        <p:txBody>
          <a:bodyPr>
            <a:normAutofit/>
          </a:bodyPr>
          <a:lstStyle/>
          <a:p>
            <a:pPr>
              <a:lnSpc>
                <a:spcPct val="220000"/>
              </a:lnSpc>
            </a:pPr>
            <a:r>
              <a:rPr lang="en-US" altLang="zh-TW" sz="3200" dirty="0"/>
              <a:t>Proxy Re-Encryption Service Provider (CSP)</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22</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59" y="538105"/>
            <a:ext cx="5764326" cy="5775607"/>
          </a:xfrm>
          <a:prstGeom prst="rect">
            <a:avLst/>
          </a:prstGeom>
        </p:spPr>
      </p:pic>
    </p:spTree>
    <p:extLst>
      <p:ext uri="{BB962C8B-B14F-4D97-AF65-F5344CB8AC3E}">
        <p14:creationId xmlns:p14="http://schemas.microsoft.com/office/powerpoint/2010/main" val="2959160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337"/>
            <a:ext cx="12192000" cy="1450757"/>
          </a:xfrm>
        </p:spPr>
        <p:txBody>
          <a:bodyPr>
            <a:normAutofit/>
          </a:bodyPr>
          <a:lstStyle/>
          <a:p>
            <a:r>
              <a:rPr lang="en-US" altLang="zh-TW" sz="3200" dirty="0" smtClean="0"/>
              <a:t>The File Structure Access Control Storage (ACS) that we store 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23</a:t>
            </a:fld>
            <a:endParaRPr lang="zh-TW" altLang="en-US"/>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356" y="637623"/>
            <a:ext cx="10635288" cy="5654958"/>
          </a:xfrm>
        </p:spPr>
      </p:pic>
    </p:spTree>
    <p:extLst>
      <p:ext uri="{BB962C8B-B14F-4D97-AF65-F5344CB8AC3E}">
        <p14:creationId xmlns:p14="http://schemas.microsoft.com/office/powerpoint/2010/main" val="2786980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58" y="-725379"/>
            <a:ext cx="12192000" cy="1450757"/>
          </a:xfrm>
        </p:spPr>
        <p:txBody>
          <a:bodyPr>
            <a:normAutofit/>
          </a:bodyPr>
          <a:lstStyle/>
          <a:p>
            <a:pPr>
              <a:lnSpc>
                <a:spcPct val="220000"/>
              </a:lnSpc>
            </a:pPr>
            <a:r>
              <a:rPr lang="en-US" altLang="zh-TW" sz="3200" dirty="0"/>
              <a:t>IOTA Smart Contract (SC)</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24</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b="4677"/>
          <a:stretch/>
        </p:blipFill>
        <p:spPr>
          <a:xfrm>
            <a:off x="2844557" y="538105"/>
            <a:ext cx="6488371" cy="5765598"/>
          </a:xfrm>
          <a:prstGeom prst="rect">
            <a:avLst/>
          </a:prstGeom>
        </p:spPr>
      </p:pic>
    </p:spTree>
    <p:extLst>
      <p:ext uri="{BB962C8B-B14F-4D97-AF65-F5344CB8AC3E}">
        <p14:creationId xmlns:p14="http://schemas.microsoft.com/office/powerpoint/2010/main" val="1428156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System</a:t>
            </a:r>
            <a:r>
              <a:rPr lang="zh-TW" altLang="en-US" dirty="0" smtClean="0"/>
              <a:t> </a:t>
            </a:r>
            <a:r>
              <a:rPr lang="en-US" altLang="zh-TW" dirty="0" smtClean="0"/>
              <a:t>F</a:t>
            </a:r>
            <a:r>
              <a:rPr lang="en-US" altLang="zh-TW" dirty="0" smtClean="0"/>
              <a:t>rameworks</a:t>
            </a:r>
            <a:endParaRPr lang="zh-TW" altLang="en-US" dirty="0"/>
          </a:p>
        </p:txBody>
      </p:sp>
      <p:sp>
        <p:nvSpPr>
          <p:cNvPr id="5" name="內容版面配置區 2"/>
          <p:cNvSpPr txBox="1">
            <a:spLocks/>
          </p:cNvSpPr>
          <p:nvPr/>
        </p:nvSpPr>
        <p:spPr>
          <a:xfrm>
            <a:off x="1248911" y="2232565"/>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zh-TW" altLang="en-US" sz="1800" dirty="0" smtClean="0"/>
              <a:t> </a:t>
            </a:r>
            <a:r>
              <a:rPr lang="en-US" altLang="zh-TW" sz="1800" dirty="0" smtClean="0"/>
              <a:t>The </a:t>
            </a:r>
            <a:r>
              <a:rPr lang="en-US" altLang="zh-TW" sz="1800" dirty="0"/>
              <a:t>Encryption-Enhanced System Architecture with KEM/DEM </a:t>
            </a:r>
            <a:r>
              <a:rPr lang="en-US" altLang="zh-TW" sz="1800" dirty="0" smtClean="0"/>
              <a:t>Mechanism</a:t>
            </a:r>
          </a:p>
          <a:p>
            <a:pPr>
              <a:lnSpc>
                <a:spcPct val="200000"/>
              </a:lnSpc>
              <a:buFont typeface="Arial" panose="020B0604020202020204" pitchFamily="34" charset="0"/>
              <a:buChar char="•"/>
            </a:pPr>
            <a:r>
              <a:rPr lang="zh-TW" altLang="en-US" sz="1800" b="1" dirty="0"/>
              <a:t> </a:t>
            </a:r>
            <a:r>
              <a:rPr lang="en-US" altLang="zh-TW" sz="1800" dirty="0"/>
              <a:t>Hashtag-based Search </a:t>
            </a:r>
            <a:r>
              <a:rPr lang="en-US" altLang="zh-TW" sz="1800" dirty="0" smtClean="0"/>
              <a:t>Mechanism</a:t>
            </a:r>
          </a:p>
          <a:p>
            <a:pPr>
              <a:lnSpc>
                <a:spcPct val="200000"/>
              </a:lnSpc>
              <a:buFont typeface="Arial" panose="020B0604020202020204" pitchFamily="34" charset="0"/>
              <a:buChar char="•"/>
            </a:pPr>
            <a:r>
              <a:rPr lang="zh-TW" altLang="en-US" sz="1800" dirty="0"/>
              <a:t> </a:t>
            </a:r>
            <a:r>
              <a:rPr lang="en-US" altLang="zh-TW" sz="1800" dirty="0"/>
              <a:t>Implementing Access Control with Proxy </a:t>
            </a:r>
            <a:r>
              <a:rPr lang="en-US" altLang="zh-TW" sz="1800" dirty="0" smtClean="0"/>
              <a:t>Re-Encryption </a:t>
            </a:r>
            <a:r>
              <a:rPr lang="en-US" altLang="zh-TW" sz="1800" dirty="0"/>
              <a:t>(PRE</a:t>
            </a:r>
            <a:r>
              <a:rPr lang="en-US" altLang="zh-TW" sz="1800" dirty="0" smtClean="0"/>
              <a:t>)</a:t>
            </a:r>
          </a:p>
          <a:p>
            <a:pPr>
              <a:lnSpc>
                <a:spcPct val="200000"/>
              </a:lnSpc>
              <a:buFont typeface="Arial" panose="020B0604020202020204" pitchFamily="34" charset="0"/>
              <a:buChar char="•"/>
            </a:pPr>
            <a:r>
              <a:rPr lang="zh-TW" altLang="en-US" sz="1800" dirty="0"/>
              <a:t> </a:t>
            </a:r>
            <a:r>
              <a:rPr lang="en-US" altLang="zh-TW" sz="1800" dirty="0"/>
              <a:t>Achieving More Flexible Access Control </a:t>
            </a:r>
            <a:r>
              <a:rPr lang="en-US" altLang="zh-TW" sz="1800" dirty="0" smtClean="0"/>
              <a:t>with</a:t>
            </a:r>
            <a:r>
              <a:rPr lang="zh-TW" altLang="en-US" sz="1800" dirty="0" smtClean="0"/>
              <a:t> </a:t>
            </a:r>
            <a:r>
              <a:rPr lang="en-US" altLang="zh-TW" sz="1800" dirty="0" smtClean="0"/>
              <a:t>Multi-hop </a:t>
            </a:r>
            <a:r>
              <a:rPr lang="en-US" altLang="zh-TW" sz="1800" dirty="0"/>
              <a:t>Proxy Re-Encryption (</a:t>
            </a:r>
            <a:r>
              <a:rPr lang="en-US" altLang="zh-TW" sz="1800" dirty="0" smtClean="0"/>
              <a:t>MPRE)</a:t>
            </a:r>
            <a:r>
              <a:rPr lang="en-US" altLang="zh-TW" sz="1400" dirty="0" smtClean="0"/>
              <a:t/>
            </a:r>
            <a:br>
              <a:rPr lang="en-US" altLang="zh-TW" sz="1400" dirty="0" smtClean="0"/>
            </a:br>
            <a:endParaRPr lang="en-US" altLang="zh-TW" sz="1400"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25</a:t>
            </a:fld>
            <a:endParaRPr lang="zh-TW" altLang="en-US"/>
          </a:p>
        </p:txBody>
      </p:sp>
    </p:spTree>
    <p:extLst>
      <p:ext uri="{BB962C8B-B14F-4D97-AF65-F5344CB8AC3E}">
        <p14:creationId xmlns:p14="http://schemas.microsoft.com/office/powerpoint/2010/main" val="4184043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The Encryption-Enhanced System </a:t>
            </a:r>
            <a:r>
              <a:rPr lang="en-US" altLang="zh-TW" sz="3200" dirty="0" smtClean="0"/>
              <a:t>Architecture </a:t>
            </a:r>
            <a:r>
              <a:rPr lang="en-US" altLang="zh-TW" sz="3200" dirty="0"/>
              <a:t>with KEM/DEM </a:t>
            </a:r>
            <a:r>
              <a:rPr lang="en-US" altLang="zh-TW" sz="3200" dirty="0" smtClean="0"/>
              <a:t>Mechanism</a:t>
            </a:r>
            <a:br>
              <a:rPr lang="en-US" altLang="zh-TW" sz="3200" dirty="0" smtClean="0"/>
            </a:br>
            <a:endParaRPr lang="zh-TW" altLang="en-US" sz="32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338" y="1157288"/>
            <a:ext cx="9599612" cy="4901659"/>
          </a:xfrm>
        </p:spPr>
      </p:pic>
      <p:pic>
        <p:nvPicPr>
          <p:cNvPr id="5" name="圖片 4"/>
          <p:cNvPicPr>
            <a:picLocks noChangeAspect="1"/>
          </p:cNvPicPr>
          <p:nvPr/>
        </p:nvPicPr>
        <p:blipFill>
          <a:blip r:embed="rId3"/>
          <a:stretch>
            <a:fillRect/>
          </a:stretch>
        </p:blipFill>
        <p:spPr>
          <a:xfrm>
            <a:off x="877758" y="1222105"/>
            <a:ext cx="933580" cy="3029373"/>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26</a:t>
            </a:fld>
            <a:endParaRPr lang="zh-TW" altLang="en-US"/>
          </a:p>
        </p:txBody>
      </p:sp>
    </p:spTree>
    <p:extLst>
      <p:ext uri="{BB962C8B-B14F-4D97-AF65-F5344CB8AC3E}">
        <p14:creationId xmlns:p14="http://schemas.microsoft.com/office/powerpoint/2010/main" val="3576202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515" y="353604"/>
            <a:ext cx="10058400" cy="1450757"/>
          </a:xfrm>
        </p:spPr>
        <p:txBody>
          <a:bodyPr>
            <a:normAutofit fontScale="90000"/>
          </a:bodyPr>
          <a:lstStyle/>
          <a:p>
            <a:r>
              <a:rPr lang="en-US" altLang="zh-TW" dirty="0"/>
              <a:t>Hashtag-based Search Mechanism</a:t>
            </a:r>
            <a:br>
              <a:rPr lang="en-US" altLang="zh-TW" dirty="0"/>
            </a:br>
            <a:r>
              <a:rPr lang="en-US" altLang="zh-TW" dirty="0"/>
              <a:t/>
            </a:r>
            <a:br>
              <a:rPr lang="en-US" altLang="zh-TW" dirty="0"/>
            </a:br>
            <a:endParaRPr lang="zh-TW" altLang="en-US"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27</a:t>
            </a:fld>
            <a:endParaRPr lang="zh-TW" altLang="en-US"/>
          </a:p>
        </p:txBody>
      </p:sp>
      <p:pic>
        <p:nvPicPr>
          <p:cNvPr id="8" name="圖片 7"/>
          <p:cNvPicPr>
            <a:picLocks noChangeAspect="1"/>
          </p:cNvPicPr>
          <p:nvPr/>
        </p:nvPicPr>
        <p:blipFill>
          <a:blip r:embed="rId2"/>
          <a:stretch>
            <a:fillRect/>
          </a:stretch>
        </p:blipFill>
        <p:spPr>
          <a:xfrm>
            <a:off x="980501" y="1246599"/>
            <a:ext cx="1699435" cy="2172003"/>
          </a:xfrm>
          <a:prstGeom prst="rect">
            <a:avLst/>
          </a:prstGeom>
        </p:spPr>
      </p:pic>
      <p:pic>
        <p:nvPicPr>
          <p:cNvPr id="11" name="圖片 10"/>
          <p:cNvPicPr>
            <a:picLocks noChangeAspect="1"/>
          </p:cNvPicPr>
          <p:nvPr/>
        </p:nvPicPr>
        <p:blipFill>
          <a:blip r:embed="rId3"/>
          <a:stretch>
            <a:fillRect/>
          </a:stretch>
        </p:blipFill>
        <p:spPr>
          <a:xfrm>
            <a:off x="8723773" y="1078982"/>
            <a:ext cx="2788854" cy="2524477"/>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523" y="1000588"/>
            <a:ext cx="6572250" cy="5205742"/>
          </a:xfrm>
          <a:prstGeom prst="rect">
            <a:avLst/>
          </a:prstGeom>
        </p:spPr>
      </p:pic>
    </p:spTree>
    <p:extLst>
      <p:ext uri="{BB962C8B-B14F-4D97-AF65-F5344CB8AC3E}">
        <p14:creationId xmlns:p14="http://schemas.microsoft.com/office/powerpoint/2010/main" val="2912525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Implementing Access Control with Proxy Re-</a:t>
            </a:r>
            <a:br>
              <a:rPr lang="en-US" altLang="zh-TW" sz="3200" dirty="0"/>
            </a:br>
            <a:r>
              <a:rPr lang="en-US" altLang="zh-TW" sz="3200" dirty="0"/>
              <a:t>Encryption (PRE</a:t>
            </a:r>
            <a:r>
              <a:rPr lang="en-US" altLang="zh-TW" sz="3200" dirty="0" smtClean="0"/>
              <a:t>)</a:t>
            </a:r>
            <a:br>
              <a:rPr lang="en-US" altLang="zh-TW" sz="3200" dirty="0" smtClean="0"/>
            </a:b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220000"/>
              </a:lnSpc>
              <a:buNone/>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099066"/>
            <a:ext cx="9525000" cy="5142004"/>
          </a:xfrm>
          <a:prstGeom prst="rect">
            <a:avLst/>
          </a:prstGeom>
        </p:spPr>
      </p:pic>
      <p:pic>
        <p:nvPicPr>
          <p:cNvPr id="6" name="圖片 5"/>
          <p:cNvPicPr>
            <a:picLocks noChangeAspect="1"/>
          </p:cNvPicPr>
          <p:nvPr/>
        </p:nvPicPr>
        <p:blipFill>
          <a:blip r:embed="rId4"/>
          <a:stretch>
            <a:fillRect/>
          </a:stretch>
        </p:blipFill>
        <p:spPr>
          <a:xfrm>
            <a:off x="10472662" y="1099066"/>
            <a:ext cx="1076475" cy="288647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28</a:t>
            </a:fld>
            <a:endParaRPr lang="zh-TW" altLang="en-US"/>
          </a:p>
        </p:txBody>
      </p:sp>
    </p:spTree>
    <p:extLst>
      <p:ext uri="{BB962C8B-B14F-4D97-AF65-F5344CB8AC3E}">
        <p14:creationId xmlns:p14="http://schemas.microsoft.com/office/powerpoint/2010/main" val="4084027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32085"/>
            <a:ext cx="12522200" cy="1203960"/>
          </a:xfrm>
        </p:spPr>
        <p:txBody>
          <a:bodyPr>
            <a:normAutofit/>
          </a:bodyPr>
          <a:lstStyle/>
          <a:p>
            <a:r>
              <a:rPr lang="en-US" altLang="zh-TW" sz="2800" dirty="0"/>
              <a:t>Achieving More Flexible Access Control </a:t>
            </a:r>
            <a:r>
              <a:rPr lang="en-US" altLang="zh-TW" sz="2800" dirty="0" smtClean="0"/>
              <a:t>with</a:t>
            </a:r>
            <a:r>
              <a:rPr lang="zh-TW" altLang="en-US" sz="2800" dirty="0" smtClean="0"/>
              <a:t> </a:t>
            </a:r>
            <a:r>
              <a:rPr lang="en-US" altLang="zh-TW" sz="2800" dirty="0" smtClean="0"/>
              <a:t>Multi-hop </a:t>
            </a:r>
            <a:r>
              <a:rPr lang="en-US" altLang="zh-TW" sz="2800" dirty="0"/>
              <a:t>Proxy Re-Encryption (</a:t>
            </a:r>
            <a:r>
              <a:rPr lang="en-US" altLang="zh-TW" sz="2800" dirty="0" smtClean="0"/>
              <a:t>MPRE</a:t>
            </a:r>
            <a:r>
              <a:rPr lang="en-US" altLang="zh-TW" sz="2800" dirty="0"/>
              <a:t>)</a:t>
            </a:r>
            <a:endParaRPr lang="zh-TW" altLang="en-US" sz="2800" dirty="0"/>
          </a:p>
        </p:txBody>
      </p:sp>
      <p:pic>
        <p:nvPicPr>
          <p:cNvPr id="6"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788" y="671884"/>
            <a:ext cx="12067212" cy="56302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29</a:t>
            </a:fld>
            <a:endParaRPr lang="zh-TW" altLang="en-US"/>
          </a:p>
        </p:txBody>
      </p:sp>
    </p:spTree>
    <p:extLst>
      <p:ext uri="{BB962C8B-B14F-4D97-AF65-F5344CB8AC3E}">
        <p14:creationId xmlns:p14="http://schemas.microsoft.com/office/powerpoint/2010/main" val="3176855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solidFill>
                  <a:srgbClr val="FF0000"/>
                </a:solidFill>
              </a:rPr>
              <a:t> Introduction</a:t>
            </a:r>
            <a:endParaRPr lang="en-US" altLang="zh-TW" dirty="0">
              <a:solidFill>
                <a:srgbClr val="FF0000"/>
              </a:solidFill>
            </a:endParaRPr>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3</a:t>
            </a:fld>
            <a:endParaRPr lang="zh-TW" altLang="en-US"/>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sz="1400" b="1" dirty="0" smtClean="0"/>
              <a:t> </a:t>
            </a:r>
            <a:r>
              <a:rPr lang="en-US" altLang="zh-TW" sz="1400" dirty="0" err="1" smtClean="0"/>
              <a:t>IoT</a:t>
            </a:r>
            <a:r>
              <a:rPr lang="en-US" altLang="zh-TW" sz="1400" dirty="0" smtClean="0"/>
              <a:t> </a:t>
            </a:r>
            <a:r>
              <a:rPr lang="en-US" altLang="zh-TW" sz="1400" dirty="0"/>
              <a:t>Device Registration Requests</a:t>
            </a:r>
            <a:r>
              <a:rPr lang="en-US" altLang="zh-TW" sz="1400" b="1" dirty="0" smtClean="0"/>
              <a:t> </a:t>
            </a:r>
          </a:p>
          <a:p>
            <a:pPr>
              <a:lnSpc>
                <a:spcPct val="220000"/>
              </a:lnSpc>
              <a:buFont typeface="Arial" panose="020B0604020202020204" pitchFamily="34" charset="0"/>
              <a:buChar char="•"/>
            </a:pPr>
            <a:r>
              <a:rPr lang="en-US" altLang="zh-TW" sz="1400" b="1" dirty="0" smtClean="0"/>
              <a:t> </a:t>
            </a:r>
            <a:r>
              <a:rPr lang="en-US" altLang="zh-TW" sz="1400" dirty="0"/>
              <a:t>Permission Requests</a:t>
            </a:r>
            <a:endParaRPr lang="en-US" altLang="zh-TW" sz="1400" b="1" dirty="0" smtClean="0"/>
          </a:p>
          <a:p>
            <a:pPr>
              <a:lnSpc>
                <a:spcPct val="220000"/>
              </a:lnSpc>
              <a:buFont typeface="Arial" panose="020B0604020202020204" pitchFamily="34" charset="0"/>
              <a:buChar char="•"/>
            </a:pPr>
            <a:r>
              <a:rPr lang="en-US" altLang="zh-TW" sz="1400" b="1" dirty="0" smtClean="0"/>
              <a:t> </a:t>
            </a:r>
            <a:r>
              <a:rPr lang="en-US" altLang="zh-TW" sz="1400" dirty="0" smtClean="0"/>
              <a:t>Storage </a:t>
            </a:r>
            <a:r>
              <a:rPr lang="en-US" altLang="zh-TW" sz="1400" dirty="0"/>
              <a:t>Requests</a:t>
            </a:r>
            <a:endParaRPr lang="en-US" altLang="zh-TW" sz="1400" b="1" dirty="0" smtClean="0"/>
          </a:p>
          <a:p>
            <a:pPr>
              <a:lnSpc>
                <a:spcPct val="220000"/>
              </a:lnSpc>
              <a:buFont typeface="Arial" panose="020B0604020202020204" pitchFamily="34" charset="0"/>
              <a:buChar char="•"/>
            </a:pPr>
            <a:r>
              <a:rPr lang="en-US" altLang="zh-TW" sz="1400" b="1" dirty="0" smtClean="0"/>
              <a:t> </a:t>
            </a:r>
            <a:r>
              <a:rPr lang="en-US" altLang="zh-TW" sz="1400" dirty="0"/>
              <a:t>Hashtag-based </a:t>
            </a:r>
            <a:r>
              <a:rPr lang="en-US" altLang="zh-TW" sz="1400" dirty="0" smtClean="0"/>
              <a:t>Search </a:t>
            </a:r>
            <a:r>
              <a:rPr lang="en-US" altLang="zh-TW" sz="1400" dirty="0"/>
              <a:t>Requests</a:t>
            </a:r>
            <a:r>
              <a:rPr lang="en-US" altLang="zh-TW" sz="1400" b="1" dirty="0" smtClean="0"/>
              <a:t> </a:t>
            </a:r>
          </a:p>
          <a:p>
            <a:pPr>
              <a:lnSpc>
                <a:spcPct val="220000"/>
              </a:lnSpc>
              <a:buFont typeface="Arial" panose="020B0604020202020204" pitchFamily="34" charset="0"/>
              <a:buChar char="•"/>
            </a:pPr>
            <a:r>
              <a:rPr lang="en-US" altLang="zh-TW" sz="1400" b="1" dirty="0" smtClean="0"/>
              <a:t> </a:t>
            </a:r>
            <a:r>
              <a:rPr lang="en-US" altLang="zh-TW" sz="1400" dirty="0" smtClean="0"/>
              <a:t>Data </a:t>
            </a:r>
            <a:r>
              <a:rPr lang="en-US" altLang="zh-TW" sz="1400" dirty="0"/>
              <a:t>User Group Registration </a:t>
            </a:r>
            <a:r>
              <a:rPr lang="en-US" altLang="zh-TW" sz="1400" dirty="0" smtClean="0"/>
              <a:t>Requests</a:t>
            </a:r>
          </a:p>
          <a:p>
            <a:pPr>
              <a:lnSpc>
                <a:spcPct val="220000"/>
              </a:lnSpc>
              <a:buFont typeface="Arial" panose="020B0604020202020204" pitchFamily="34" charset="0"/>
              <a:buChar char="•"/>
            </a:pPr>
            <a:r>
              <a:rPr lang="en-US" altLang="zh-TW" sz="1400" b="1" dirty="0"/>
              <a:t> </a:t>
            </a:r>
            <a:r>
              <a:rPr lang="en-US" altLang="zh-TW" sz="1400" dirty="0"/>
              <a:t>Group permission </a:t>
            </a:r>
            <a:r>
              <a:rPr lang="en-US" altLang="zh-TW" sz="1400" dirty="0" smtClean="0"/>
              <a:t>requests</a:t>
            </a:r>
          </a:p>
          <a:p>
            <a:pPr>
              <a:lnSpc>
                <a:spcPct val="220000"/>
              </a:lnSpc>
              <a:buFont typeface="Arial" panose="020B0604020202020204" pitchFamily="34" charset="0"/>
              <a:buChar char="•"/>
            </a:pPr>
            <a:r>
              <a:rPr lang="en-US" altLang="zh-TW" sz="1400" b="1" dirty="0"/>
              <a:t> </a:t>
            </a:r>
            <a:r>
              <a:rPr lang="en-US" altLang="zh-TW" sz="1400" dirty="0"/>
              <a:t>Read Requests</a:t>
            </a:r>
            <a:endParaRPr lang="en-US" altLang="zh-TW" sz="1400"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30</a:t>
            </a:fld>
            <a:endParaRPr lang="zh-TW" altLang="en-US"/>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smtClean="0"/>
              <a:t>User Registering</a:t>
            </a:r>
            <a:r>
              <a:rPr lang="en-US" altLang="zh-TW" sz="3200" dirty="0"/>
              <a:t/>
            </a:r>
            <a:br>
              <a:rPr lang="en-US" altLang="zh-TW" sz="3200" dirty="0"/>
            </a:br>
            <a:r>
              <a:rPr lang="en-US" altLang="zh-TW" sz="3200" dirty="0" smtClean="0"/>
              <a:t/>
            </a:r>
            <a:br>
              <a:rPr lang="en-US" altLang="zh-TW" sz="3200" dirty="0" smtClean="0"/>
            </a:br>
            <a:endParaRPr lang="zh-TW" altLang="en-US" sz="3200"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221" y="975534"/>
            <a:ext cx="8070179" cy="5187972"/>
          </a:xfrm>
          <a:prstGeom prst="rect">
            <a:avLst/>
          </a:prstGeom>
        </p:spPr>
      </p:pic>
      <p:pic>
        <p:nvPicPr>
          <p:cNvPr id="6" name="圖片 5"/>
          <p:cNvPicPr>
            <a:picLocks noChangeAspect="1"/>
          </p:cNvPicPr>
          <p:nvPr/>
        </p:nvPicPr>
        <p:blipFill>
          <a:blip r:embed="rId4"/>
          <a:stretch>
            <a:fillRect/>
          </a:stretch>
        </p:blipFill>
        <p:spPr>
          <a:xfrm>
            <a:off x="10058400" y="1082204"/>
            <a:ext cx="1362265" cy="3219899"/>
          </a:xfrm>
          <a:prstGeom prst="rect">
            <a:avLst/>
          </a:prstGeom>
        </p:spPr>
      </p:pic>
      <p:pic>
        <p:nvPicPr>
          <p:cNvPr id="7" name="圖片 6"/>
          <p:cNvPicPr>
            <a:picLocks noChangeAspect="1"/>
          </p:cNvPicPr>
          <p:nvPr/>
        </p:nvPicPr>
        <p:blipFill>
          <a:blip r:embed="rId4"/>
          <a:stretch>
            <a:fillRect/>
          </a:stretch>
        </p:blipFill>
        <p:spPr>
          <a:xfrm>
            <a:off x="625956" y="1197613"/>
            <a:ext cx="1362265" cy="321989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31</a:t>
            </a:fld>
            <a:endParaRPr lang="zh-TW" altLang="en-US"/>
          </a:p>
        </p:txBody>
      </p:sp>
    </p:spTree>
    <p:extLst>
      <p:ext uri="{BB962C8B-B14F-4D97-AF65-F5344CB8AC3E}">
        <p14:creationId xmlns:p14="http://schemas.microsoft.com/office/powerpoint/2010/main" val="166826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a:t>
            </a:r>
            <a:r>
              <a:rPr lang="en-US" altLang="zh-TW" dirty="0" smtClean="0"/>
              <a:t/>
            </a:r>
            <a:br>
              <a:rPr lang="en-US" altLang="zh-TW" dirty="0" smtClean="0"/>
            </a:br>
            <a:endParaRPr lang="zh-TW" altLang="en-US"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t="-1528" r="-365" b="21226"/>
          <a:stretch/>
        </p:blipFill>
        <p:spPr>
          <a:xfrm>
            <a:off x="1535430" y="607985"/>
            <a:ext cx="9380220" cy="5507065"/>
          </a:xfrm>
          <a:prstGeom prst="rect">
            <a:avLst/>
          </a:prstGeom>
        </p:spPr>
      </p:pic>
      <p:pic>
        <p:nvPicPr>
          <p:cNvPr id="4" name="圖片 3"/>
          <p:cNvPicPr>
            <a:picLocks noChangeAspect="1"/>
          </p:cNvPicPr>
          <p:nvPr/>
        </p:nvPicPr>
        <p:blipFill>
          <a:blip r:embed="rId4"/>
          <a:stretch>
            <a:fillRect/>
          </a:stretch>
        </p:blipFill>
        <p:spPr>
          <a:xfrm>
            <a:off x="10834649" y="928473"/>
            <a:ext cx="543001" cy="3077004"/>
          </a:xfrm>
          <a:prstGeom prst="rect">
            <a:avLst/>
          </a:prstGeom>
        </p:spPr>
      </p:pic>
      <p:pic>
        <p:nvPicPr>
          <p:cNvPr id="6" name="圖片 5"/>
          <p:cNvPicPr>
            <a:picLocks noChangeAspect="1"/>
          </p:cNvPicPr>
          <p:nvPr/>
        </p:nvPicPr>
        <p:blipFill>
          <a:blip r:embed="rId4"/>
          <a:stretch>
            <a:fillRect/>
          </a:stretch>
        </p:blipFill>
        <p:spPr>
          <a:xfrm>
            <a:off x="992429" y="1195173"/>
            <a:ext cx="543001" cy="3077004"/>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32</a:t>
            </a:fld>
            <a:endParaRPr lang="zh-TW" altLang="en-US"/>
          </a:p>
        </p:txBody>
      </p:sp>
    </p:spTree>
    <p:extLst>
      <p:ext uri="{BB962C8B-B14F-4D97-AF65-F5344CB8AC3E}">
        <p14:creationId xmlns:p14="http://schemas.microsoft.com/office/powerpoint/2010/main" val="13585863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 – ACS in IPFS</a:t>
            </a:r>
            <a:r>
              <a:rPr lang="en-US" altLang="zh-TW" dirty="0" smtClean="0"/>
              <a:t/>
            </a:r>
            <a:br>
              <a:rPr lang="en-US" altLang="zh-TW" dirty="0" smtClean="0"/>
            </a:br>
            <a:endParaRPr lang="zh-TW" altLang="en-US"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l="15674" t="78357"/>
          <a:stretch/>
        </p:blipFill>
        <p:spPr>
          <a:xfrm>
            <a:off x="434770" y="2457450"/>
            <a:ext cx="11168510" cy="2103410"/>
          </a:xfrm>
          <a:prstGeom prst="rect">
            <a:avLst/>
          </a:prstGeom>
        </p:spPr>
      </p:pic>
      <p:pic>
        <p:nvPicPr>
          <p:cNvPr id="4" name="圖片 3"/>
          <p:cNvPicPr>
            <a:picLocks noChangeAspect="1"/>
          </p:cNvPicPr>
          <p:nvPr/>
        </p:nvPicPr>
        <p:blipFill>
          <a:blip r:embed="rId4"/>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33</a:t>
            </a:fld>
            <a:endParaRPr lang="zh-TW" altLang="en-US"/>
          </a:p>
        </p:txBody>
      </p:sp>
    </p:spTree>
    <p:extLst>
      <p:ext uri="{BB962C8B-B14F-4D97-AF65-F5344CB8AC3E}">
        <p14:creationId xmlns:p14="http://schemas.microsoft.com/office/powerpoint/2010/main" val="2201520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endParaRPr lang="zh-TW" altLang="en-US" sz="3200"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l="24690" b="37361"/>
          <a:stretch/>
        </p:blipFill>
        <p:spPr>
          <a:xfrm>
            <a:off x="2343150" y="819150"/>
            <a:ext cx="8096250" cy="5051792"/>
          </a:xfrm>
          <a:prstGeom prst="rect">
            <a:avLst/>
          </a:prstGeom>
        </p:spPr>
      </p:pic>
      <p:pic>
        <p:nvPicPr>
          <p:cNvPr id="4" name="圖片 3"/>
          <p:cNvPicPr>
            <a:picLocks noChangeAspect="1"/>
          </p:cNvPicPr>
          <p:nvPr/>
        </p:nvPicPr>
        <p:blipFill>
          <a:blip r:embed="rId4"/>
          <a:stretch>
            <a:fillRect/>
          </a:stretch>
        </p:blipFill>
        <p:spPr>
          <a:xfrm>
            <a:off x="10058399" y="480060"/>
            <a:ext cx="1476375" cy="4877481"/>
          </a:xfrm>
          <a:prstGeom prst="rect">
            <a:avLst/>
          </a:prstGeom>
        </p:spPr>
      </p:pic>
      <p:pic>
        <p:nvPicPr>
          <p:cNvPr id="7" name="圖片 6"/>
          <p:cNvPicPr>
            <a:picLocks noChangeAspect="1"/>
          </p:cNvPicPr>
          <p:nvPr/>
        </p:nvPicPr>
        <p:blipFill>
          <a:blip r:embed="rId4"/>
          <a:stretch>
            <a:fillRect/>
          </a:stretch>
        </p:blipFill>
        <p:spPr>
          <a:xfrm>
            <a:off x="866774" y="632460"/>
            <a:ext cx="1476375" cy="4877481"/>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34</a:t>
            </a:fld>
            <a:endParaRPr lang="zh-TW" altLang="en-US"/>
          </a:p>
        </p:txBody>
      </p:sp>
    </p:spTree>
    <p:extLst>
      <p:ext uri="{BB962C8B-B14F-4D97-AF65-F5344CB8AC3E}">
        <p14:creationId xmlns:p14="http://schemas.microsoft.com/office/powerpoint/2010/main" val="17659077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r>
              <a:rPr lang="en-US" altLang="zh-TW" sz="3200" dirty="0"/>
              <a:t> </a:t>
            </a:r>
            <a:r>
              <a:rPr lang="en-US" altLang="zh-TW" sz="3200" dirty="0" smtClean="0"/>
              <a:t>– ACS </a:t>
            </a:r>
            <a:r>
              <a:rPr lang="en-US" altLang="zh-TW" sz="3200" dirty="0"/>
              <a:t>in IPFS</a:t>
            </a:r>
            <a:endParaRPr lang="zh-TW" altLang="en-US" sz="3200"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t="63889"/>
          <a:stretch/>
        </p:blipFill>
        <p:spPr>
          <a:xfrm>
            <a:off x="547101" y="1628775"/>
            <a:ext cx="11181037" cy="3028950"/>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35</a:t>
            </a:fld>
            <a:endParaRPr lang="zh-TW" altLang="en-US"/>
          </a:p>
        </p:txBody>
      </p:sp>
    </p:spTree>
    <p:extLst>
      <p:ext uri="{BB962C8B-B14F-4D97-AF65-F5344CB8AC3E}">
        <p14:creationId xmlns:p14="http://schemas.microsoft.com/office/powerpoint/2010/main" val="29304297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p>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b="24127"/>
          <a:stretch/>
        </p:blipFill>
        <p:spPr>
          <a:xfrm>
            <a:off x="1126671" y="779416"/>
            <a:ext cx="10085717" cy="5203372"/>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36</a:t>
            </a:fld>
            <a:endParaRPr lang="zh-TW" altLang="en-US"/>
          </a:p>
        </p:txBody>
      </p:sp>
    </p:spTree>
    <p:extLst>
      <p:ext uri="{BB962C8B-B14F-4D97-AF65-F5344CB8AC3E}">
        <p14:creationId xmlns:p14="http://schemas.microsoft.com/office/powerpoint/2010/main" val="2769324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smtClean="0"/>
              <a:t>primary ACS </a:t>
            </a:r>
            <a:r>
              <a:rPr lang="en-US" altLang="zh-TW" sz="3200" dirty="0"/>
              <a:t>in IPFS</a:t>
            </a:r>
            <a:endParaRPr lang="zh-TW" altLang="en-US" sz="3200" dirty="0"/>
          </a:p>
        </p:txBody>
      </p:sp>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l="28411" t="75901"/>
          <a:stretch/>
        </p:blipFill>
        <p:spPr>
          <a:xfrm>
            <a:off x="748936" y="2243682"/>
            <a:ext cx="10871403" cy="2488482"/>
          </a:xfrm>
          <a:prstGeom prst="rect">
            <a:avLst/>
          </a:prstGeom>
        </p:spPr>
      </p:pic>
      <p:pic>
        <p:nvPicPr>
          <p:cNvPr id="3" name="圖片 2"/>
          <p:cNvPicPr>
            <a:picLocks noChangeAspect="1"/>
          </p:cNvPicPr>
          <p:nvPr/>
        </p:nvPicPr>
        <p:blipFill>
          <a:blip r:embed="rId4"/>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37</a:t>
            </a:fld>
            <a:endParaRPr lang="zh-TW" altLang="en-US"/>
          </a:p>
        </p:txBody>
      </p:sp>
    </p:spTree>
    <p:extLst>
      <p:ext uri="{BB962C8B-B14F-4D97-AF65-F5344CB8AC3E}">
        <p14:creationId xmlns:p14="http://schemas.microsoft.com/office/powerpoint/2010/main" val="42413145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Mechanism</a:t>
            </a:r>
            <a:br>
              <a:rPr lang="en-US" altLang="zh-TW" sz="3200" dirty="0" smtClean="0"/>
            </a:br>
            <a:r>
              <a:rPr lang="en-US" altLang="zh-TW" sz="3200" dirty="0"/>
              <a:t/>
            </a:r>
            <a:br>
              <a:rPr lang="en-US" altLang="zh-TW" sz="3200" dirty="0"/>
            </a:br>
            <a:endParaRPr lang="zh-TW" altLang="en-US" sz="3200"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120" y="628650"/>
            <a:ext cx="9214014" cy="5662503"/>
          </a:xfrm>
          <a:prstGeom prst="rect">
            <a:avLst/>
          </a:prstGeom>
        </p:spPr>
      </p:pic>
      <p:pic>
        <p:nvPicPr>
          <p:cNvPr id="6" name="圖片 5"/>
          <p:cNvPicPr>
            <a:picLocks noChangeAspect="1"/>
          </p:cNvPicPr>
          <p:nvPr/>
        </p:nvPicPr>
        <p:blipFill>
          <a:blip r:embed="rId4"/>
          <a:stretch>
            <a:fillRect/>
          </a:stretch>
        </p:blipFill>
        <p:spPr>
          <a:xfrm>
            <a:off x="10997134" y="628650"/>
            <a:ext cx="1194866" cy="2086266"/>
          </a:xfrm>
          <a:prstGeom prst="rect">
            <a:avLst/>
          </a:prstGeom>
        </p:spPr>
      </p:pic>
      <p:pic>
        <p:nvPicPr>
          <p:cNvPr id="7" name="圖片 6"/>
          <p:cNvPicPr>
            <a:picLocks noChangeAspect="1"/>
          </p:cNvPicPr>
          <p:nvPr/>
        </p:nvPicPr>
        <p:blipFill>
          <a:blip r:embed="rId4"/>
          <a:stretch>
            <a:fillRect/>
          </a:stretch>
        </p:blipFill>
        <p:spPr>
          <a:xfrm>
            <a:off x="649487" y="1176192"/>
            <a:ext cx="1133633"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38</a:t>
            </a:fld>
            <a:endParaRPr lang="zh-TW" altLang="en-US"/>
          </a:p>
        </p:txBody>
      </p:sp>
    </p:spTree>
    <p:extLst>
      <p:ext uri="{BB962C8B-B14F-4D97-AF65-F5344CB8AC3E}">
        <p14:creationId xmlns:p14="http://schemas.microsoft.com/office/powerpoint/2010/main" val="2113264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Asking Access Right</a:t>
            </a:r>
            <a:endParaRPr lang="zh-TW" altLang="en-US" sz="3200" dirty="0"/>
          </a:p>
        </p:txBody>
      </p:sp>
      <p:pic>
        <p:nvPicPr>
          <p:cNvPr id="6" name="圖片 5"/>
          <p:cNvPicPr>
            <a:picLocks noChangeAspect="1"/>
          </p:cNvPicPr>
          <p:nvPr/>
        </p:nvPicPr>
        <p:blipFill>
          <a:blip r:embed="rId3"/>
          <a:stretch>
            <a:fillRect/>
          </a:stretch>
        </p:blipFill>
        <p:spPr>
          <a:xfrm>
            <a:off x="10832299" y="474617"/>
            <a:ext cx="800212" cy="3543795"/>
          </a:xfrm>
          <a:prstGeom prst="rect">
            <a:avLst/>
          </a:prstGeom>
        </p:spPr>
      </p:pic>
      <p:pic>
        <p:nvPicPr>
          <p:cNvPr id="8" name="圖片 7"/>
          <p:cNvPicPr>
            <a:picLocks noChangeAspect="1"/>
          </p:cNvPicPr>
          <p:nvPr/>
        </p:nvPicPr>
        <p:blipFill rotWithShape="1">
          <a:blip r:embed="rId4">
            <a:extLst>
              <a:ext uri="{28A0092B-C50C-407E-A947-70E740481C1C}">
                <a14:useLocalDpi xmlns:a14="http://schemas.microsoft.com/office/drawing/2010/main" val="0"/>
              </a:ext>
            </a:extLst>
          </a:blip>
          <a:srcRect b="1863"/>
          <a:stretch/>
        </p:blipFill>
        <p:spPr>
          <a:xfrm>
            <a:off x="1629560" y="474617"/>
            <a:ext cx="9869020" cy="5851210"/>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39</a:t>
            </a:fld>
            <a:endParaRPr lang="zh-TW" altLang="en-US"/>
          </a:p>
        </p:txBody>
      </p:sp>
    </p:spTree>
    <p:extLst>
      <p:ext uri="{BB962C8B-B14F-4D97-AF65-F5344CB8AC3E}">
        <p14:creationId xmlns:p14="http://schemas.microsoft.com/office/powerpoint/2010/main" val="3534826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4</a:t>
            </a:fld>
            <a:endParaRPr lang="zh-TW" altLang="en-US"/>
          </a:p>
        </p:txBody>
      </p:sp>
    </p:spTree>
    <p:extLst>
      <p:ext uri="{BB962C8B-B14F-4D97-AF65-F5344CB8AC3E}">
        <p14:creationId xmlns:p14="http://schemas.microsoft.com/office/powerpoint/2010/main" val="255418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7" y="-976140"/>
            <a:ext cx="12869637" cy="1450757"/>
          </a:xfrm>
        </p:spPr>
        <p:txBody>
          <a:bodyPr>
            <a:normAutofit/>
          </a:bodyPr>
          <a:lstStyle/>
          <a:p>
            <a:r>
              <a:rPr lang="en-US" altLang="zh-TW" sz="3200" dirty="0"/>
              <a:t>Asking </a:t>
            </a:r>
            <a:r>
              <a:rPr lang="en-US" altLang="zh-TW" sz="3200" dirty="0" smtClean="0"/>
              <a:t>Access Right– GDO’s ACSs in IPFS &amp; DU’s or GDU’s Request File in IPFS</a:t>
            </a:r>
            <a:endParaRPr lang="zh-TW" altLang="en-US" sz="3200" dirty="0"/>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5413"/>
            <a:ext cx="12192000" cy="5727173"/>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40</a:t>
            </a:fld>
            <a:endParaRPr lang="zh-TW" altLang="en-US"/>
          </a:p>
        </p:txBody>
      </p:sp>
    </p:spTree>
    <p:extLst>
      <p:ext uri="{BB962C8B-B14F-4D97-AF65-F5344CB8AC3E}">
        <p14:creationId xmlns:p14="http://schemas.microsoft.com/office/powerpoint/2010/main" val="67650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DU Group Updating</a:t>
            </a:r>
            <a:endParaRPr lang="zh-TW" altLang="en-US" sz="3200" dirty="0"/>
          </a:p>
        </p:txBody>
      </p:sp>
      <p:pic>
        <p:nvPicPr>
          <p:cNvPr id="6" name="圖片 5"/>
          <p:cNvPicPr>
            <a:picLocks noChangeAspect="1"/>
          </p:cNvPicPr>
          <p:nvPr/>
        </p:nvPicPr>
        <p:blipFill>
          <a:blip r:embed="rId3"/>
          <a:stretch>
            <a:fillRect/>
          </a:stretch>
        </p:blipFill>
        <p:spPr>
          <a:xfrm>
            <a:off x="10832299" y="474617"/>
            <a:ext cx="800212" cy="3543795"/>
          </a:xfrm>
          <a:prstGeom prst="rect">
            <a:avLst/>
          </a:prstGeom>
        </p:spPr>
      </p:pic>
      <p:pic>
        <p:nvPicPr>
          <p:cNvPr id="10" name="圖片 9"/>
          <p:cNvPicPr>
            <a:picLocks noChangeAspect="1"/>
          </p:cNvPicPr>
          <p:nvPr/>
        </p:nvPicPr>
        <p:blipFill>
          <a:blip r:embed="rId4"/>
          <a:stretch>
            <a:fillRect/>
          </a:stretch>
        </p:blipFill>
        <p:spPr>
          <a:xfrm>
            <a:off x="505453" y="1005531"/>
            <a:ext cx="1124107" cy="4420217"/>
          </a:xfrm>
          <a:prstGeom prst="rect">
            <a:avLst/>
          </a:prstGeom>
        </p:spPr>
      </p:pic>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917" y="1520189"/>
            <a:ext cx="7734557" cy="3089911"/>
          </a:xfrm>
          <a:prstGeom prst="rect">
            <a:avLst/>
          </a:prstGeom>
        </p:spPr>
      </p:pic>
      <p:pic>
        <p:nvPicPr>
          <p:cNvPr id="5" name="圖片 4"/>
          <p:cNvPicPr>
            <a:picLocks noChangeAspect="1"/>
          </p:cNvPicPr>
          <p:nvPr/>
        </p:nvPicPr>
        <p:blipFill>
          <a:blip r:embed="rId6"/>
          <a:stretch>
            <a:fillRect/>
          </a:stretch>
        </p:blipFill>
        <p:spPr>
          <a:xfrm>
            <a:off x="9873474" y="1093829"/>
            <a:ext cx="1428949" cy="2924583"/>
          </a:xfrm>
          <a:prstGeom prst="rect">
            <a:avLst/>
          </a:prstGeom>
        </p:spPr>
      </p:pic>
      <p:pic>
        <p:nvPicPr>
          <p:cNvPr id="7" name="圖片 6"/>
          <p:cNvPicPr>
            <a:picLocks noChangeAspect="1"/>
          </p:cNvPicPr>
          <p:nvPr/>
        </p:nvPicPr>
        <p:blipFill>
          <a:blip r:embed="rId6"/>
          <a:stretch>
            <a:fillRect/>
          </a:stretch>
        </p:blipFill>
        <p:spPr>
          <a:xfrm>
            <a:off x="724938" y="1093828"/>
            <a:ext cx="1428949" cy="2924583"/>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41</a:t>
            </a:fld>
            <a:endParaRPr lang="zh-TW" altLang="en-US"/>
          </a:p>
        </p:txBody>
      </p:sp>
    </p:spTree>
    <p:extLst>
      <p:ext uri="{BB962C8B-B14F-4D97-AF65-F5344CB8AC3E}">
        <p14:creationId xmlns:p14="http://schemas.microsoft.com/office/powerpoint/2010/main" val="3050623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a:t>DU Group </a:t>
            </a:r>
            <a:r>
              <a:rPr lang="en-US" altLang="zh-TW" sz="3200" dirty="0" smtClean="0"/>
              <a:t>Updating–ACSs </a:t>
            </a:r>
            <a:r>
              <a:rPr lang="en-US" altLang="zh-TW" sz="3200" dirty="0"/>
              <a:t>in IPFS</a:t>
            </a:r>
            <a:endParaRPr lang="zh-TW" altLang="en-US" sz="3200" dirty="0"/>
          </a:p>
        </p:txBody>
      </p:sp>
      <p:pic>
        <p:nvPicPr>
          <p:cNvPr id="6" name="圖片 5"/>
          <p:cNvPicPr>
            <a:picLocks noChangeAspect="1"/>
          </p:cNvPicPr>
          <p:nvPr/>
        </p:nvPicPr>
        <p:blipFill>
          <a:blip r:embed="rId3"/>
          <a:stretch>
            <a:fillRect/>
          </a:stretch>
        </p:blipFill>
        <p:spPr>
          <a:xfrm>
            <a:off x="10832299" y="474617"/>
            <a:ext cx="800212" cy="3543795"/>
          </a:xfrm>
          <a:prstGeom prst="rect">
            <a:avLst/>
          </a:prstGeom>
        </p:spPr>
      </p:pic>
      <p:pic>
        <p:nvPicPr>
          <p:cNvPr id="10" name="圖片 9"/>
          <p:cNvPicPr>
            <a:picLocks noChangeAspect="1"/>
          </p:cNvPicPr>
          <p:nvPr/>
        </p:nvPicPr>
        <p:blipFill>
          <a:blip r:embed="rId4"/>
          <a:stretch>
            <a:fillRect/>
          </a:stretch>
        </p:blipFill>
        <p:spPr>
          <a:xfrm>
            <a:off x="505453" y="1005531"/>
            <a:ext cx="1124107" cy="4420217"/>
          </a:xfrm>
          <a:prstGeom prst="rect">
            <a:avLst/>
          </a:prstGeom>
        </p:spPr>
      </p:pic>
      <p:pic>
        <p:nvPicPr>
          <p:cNvPr id="5" name="圖片 4"/>
          <p:cNvPicPr>
            <a:picLocks noChangeAspect="1"/>
          </p:cNvPicPr>
          <p:nvPr/>
        </p:nvPicPr>
        <p:blipFill>
          <a:blip r:embed="rId5"/>
          <a:stretch>
            <a:fillRect/>
          </a:stretch>
        </p:blipFill>
        <p:spPr>
          <a:xfrm>
            <a:off x="9873474" y="1093829"/>
            <a:ext cx="1428949" cy="2924583"/>
          </a:xfrm>
          <a:prstGeom prst="rect">
            <a:avLst/>
          </a:prstGeom>
        </p:spPr>
      </p:pic>
      <p:pic>
        <p:nvPicPr>
          <p:cNvPr id="7" name="圖片 6"/>
          <p:cNvPicPr>
            <a:picLocks noChangeAspect="1"/>
          </p:cNvPicPr>
          <p:nvPr/>
        </p:nvPicPr>
        <p:blipFill>
          <a:blip r:embed="rId5"/>
          <a:stretch>
            <a:fillRect/>
          </a:stretch>
        </p:blipFill>
        <p:spPr>
          <a:xfrm>
            <a:off x="724938" y="1093828"/>
            <a:ext cx="1428949" cy="2924583"/>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6216"/>
            <a:ext cx="12192000" cy="568556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42</a:t>
            </a:fld>
            <a:endParaRPr lang="zh-TW" altLang="en-US"/>
          </a:p>
        </p:txBody>
      </p:sp>
    </p:spTree>
    <p:extLst>
      <p:ext uri="{BB962C8B-B14F-4D97-AF65-F5344CB8AC3E}">
        <p14:creationId xmlns:p14="http://schemas.microsoft.com/office/powerpoint/2010/main" val="1822670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Revoking Access Right</a:t>
            </a:r>
            <a:endParaRPr lang="zh-TW" altLang="en-US" sz="3200"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367" y="555839"/>
            <a:ext cx="9647932" cy="5765773"/>
          </a:xfrm>
          <a:prstGeom prst="rect">
            <a:avLst/>
          </a:prstGeom>
        </p:spPr>
      </p:pic>
      <p:pic>
        <p:nvPicPr>
          <p:cNvPr id="6" name="圖片 5"/>
          <p:cNvPicPr>
            <a:picLocks noChangeAspect="1"/>
          </p:cNvPicPr>
          <p:nvPr/>
        </p:nvPicPr>
        <p:blipFill>
          <a:blip r:embed="rId4"/>
          <a:stretch>
            <a:fillRect/>
          </a:stretch>
        </p:blipFill>
        <p:spPr>
          <a:xfrm>
            <a:off x="10832299" y="474617"/>
            <a:ext cx="800212" cy="3543795"/>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43</a:t>
            </a:fld>
            <a:endParaRPr lang="zh-TW" altLang="en-US"/>
          </a:p>
        </p:txBody>
      </p:sp>
    </p:spTree>
    <p:extLst>
      <p:ext uri="{BB962C8B-B14F-4D97-AF65-F5344CB8AC3E}">
        <p14:creationId xmlns:p14="http://schemas.microsoft.com/office/powerpoint/2010/main" val="2951893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Revoking </a:t>
            </a:r>
            <a:r>
              <a:rPr lang="en-US" altLang="zh-TW" sz="3200" dirty="0"/>
              <a:t>Access </a:t>
            </a:r>
            <a:r>
              <a:rPr lang="en-US" altLang="zh-TW" sz="3200" dirty="0" smtClean="0"/>
              <a:t>Right– ACS </a:t>
            </a:r>
            <a:r>
              <a:rPr lang="en-US" altLang="zh-TW" sz="3200" dirty="0"/>
              <a:t>in IPFS</a:t>
            </a:r>
            <a:endParaRPr lang="zh-TW" altLang="en-US" sz="3200"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1674"/>
            <a:ext cx="12192000" cy="3594652"/>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44</a:t>
            </a:fld>
            <a:endParaRPr lang="zh-TW" altLang="en-US"/>
          </a:p>
        </p:txBody>
      </p:sp>
    </p:spTree>
    <p:extLst>
      <p:ext uri="{BB962C8B-B14F-4D97-AF65-F5344CB8AC3E}">
        <p14:creationId xmlns:p14="http://schemas.microsoft.com/office/powerpoint/2010/main" val="41085383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0058400" cy="1450757"/>
          </a:xfrm>
        </p:spPr>
        <p:txBody>
          <a:bodyPr>
            <a:normAutofit/>
          </a:bodyPr>
          <a:lstStyle/>
          <a:p>
            <a:r>
              <a:rPr lang="en-US" altLang="zh-TW" sz="2400" dirty="0"/>
              <a:t>GDU Add/Delete Members of GDU or Grant/Revoke Access right of Members</a:t>
            </a:r>
            <a:endParaRPr lang="zh-TW" altLang="en-US" sz="2400" dirty="0"/>
          </a:p>
        </p:txBody>
      </p:sp>
      <p:pic>
        <p:nvPicPr>
          <p:cNvPr id="4" name="圖片 3"/>
          <p:cNvPicPr>
            <a:picLocks noChangeAspect="1"/>
          </p:cNvPicPr>
          <p:nvPr/>
        </p:nvPicPr>
        <p:blipFill rotWithShape="1">
          <a:blip r:embed="rId3"/>
          <a:srcRect b="9486"/>
          <a:stretch/>
        </p:blipFill>
        <p:spPr>
          <a:xfrm>
            <a:off x="1805941" y="1125049"/>
            <a:ext cx="9223728" cy="5003345"/>
          </a:xfrm>
          <a:prstGeom prst="rect">
            <a:avLst/>
          </a:prstGeom>
        </p:spPr>
      </p:pic>
      <p:pic>
        <p:nvPicPr>
          <p:cNvPr id="6" name="圖片 5"/>
          <p:cNvPicPr>
            <a:picLocks noChangeAspect="1"/>
          </p:cNvPicPr>
          <p:nvPr/>
        </p:nvPicPr>
        <p:blipFill>
          <a:blip r:embed="rId4"/>
          <a:stretch>
            <a:fillRect/>
          </a:stretch>
        </p:blipFill>
        <p:spPr>
          <a:xfrm>
            <a:off x="1100993" y="1125049"/>
            <a:ext cx="704948" cy="4858428"/>
          </a:xfrm>
          <a:prstGeom prst="rect">
            <a:avLst/>
          </a:prstGeom>
        </p:spPr>
      </p:pic>
      <p:pic>
        <p:nvPicPr>
          <p:cNvPr id="7" name="圖片 6"/>
          <p:cNvPicPr>
            <a:picLocks noChangeAspect="1"/>
          </p:cNvPicPr>
          <p:nvPr/>
        </p:nvPicPr>
        <p:blipFill>
          <a:blip r:embed="rId4"/>
          <a:stretch>
            <a:fillRect/>
          </a:stretch>
        </p:blipFill>
        <p:spPr>
          <a:xfrm>
            <a:off x="11029669" y="619760"/>
            <a:ext cx="704948" cy="485842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45</a:t>
            </a:fld>
            <a:endParaRPr lang="zh-TW" altLang="en-US"/>
          </a:p>
        </p:txBody>
      </p:sp>
    </p:spTree>
    <p:extLst>
      <p:ext uri="{BB962C8B-B14F-4D97-AF65-F5344CB8AC3E}">
        <p14:creationId xmlns:p14="http://schemas.microsoft.com/office/powerpoint/2010/main" val="16813006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2725400" cy="1450757"/>
          </a:xfrm>
        </p:spPr>
        <p:txBody>
          <a:bodyPr>
            <a:normAutofit/>
          </a:bodyPr>
          <a:lstStyle/>
          <a:p>
            <a:r>
              <a:rPr lang="en-US" altLang="zh-TW" sz="2400" dirty="0"/>
              <a:t>GDU Add/Delete Members of GDU or Grant/Revoke Access right of Members</a:t>
            </a:r>
            <a:r>
              <a:rPr lang="en-US" altLang="zh-TW" sz="2400" dirty="0" smtClean="0"/>
              <a:t>– Primary ACS </a:t>
            </a:r>
            <a:r>
              <a:rPr lang="en-US" altLang="zh-TW" sz="2400" dirty="0"/>
              <a:t>in IPFS</a:t>
            </a:r>
            <a:endParaRPr lang="zh-TW" altLang="en-US" sz="2400" dirty="0"/>
          </a:p>
        </p:txBody>
      </p:sp>
      <p:pic>
        <p:nvPicPr>
          <p:cNvPr id="4" name="圖片 3"/>
          <p:cNvPicPr>
            <a:picLocks noChangeAspect="1"/>
          </p:cNvPicPr>
          <p:nvPr/>
        </p:nvPicPr>
        <p:blipFill rotWithShape="1">
          <a:blip r:embed="rId3" cstate="print">
            <a:extLst>
              <a:ext uri="{28A0092B-C50C-407E-A947-70E740481C1C}">
                <a14:useLocalDpi xmlns:a14="http://schemas.microsoft.com/office/drawing/2010/main" val="0"/>
              </a:ext>
            </a:extLst>
          </a:blip>
          <a:srcRect l="28669" t="80895" r="8174"/>
          <a:stretch/>
        </p:blipFill>
        <p:spPr>
          <a:xfrm>
            <a:off x="218766" y="1777172"/>
            <a:ext cx="11782725" cy="3535057"/>
          </a:xfrm>
          <a:prstGeom prst="rect">
            <a:avLst/>
          </a:prstGeom>
        </p:spPr>
      </p:pic>
      <p:pic>
        <p:nvPicPr>
          <p:cNvPr id="5" name="圖片 4"/>
          <p:cNvPicPr>
            <a:picLocks noChangeAspect="1"/>
          </p:cNvPicPr>
          <p:nvPr/>
        </p:nvPicPr>
        <p:blipFill>
          <a:blip r:embed="rId4"/>
          <a:stretch>
            <a:fillRect/>
          </a:stretch>
        </p:blipFill>
        <p:spPr>
          <a:xfrm>
            <a:off x="1158241" y="784493"/>
            <a:ext cx="10390403" cy="9926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46</a:t>
            </a:fld>
            <a:endParaRPr lang="zh-TW" altLang="en-US"/>
          </a:p>
        </p:txBody>
      </p:sp>
    </p:spTree>
    <p:extLst>
      <p:ext uri="{BB962C8B-B14F-4D97-AF65-F5344CB8AC3E}">
        <p14:creationId xmlns:p14="http://schemas.microsoft.com/office/powerpoint/2010/main" val="1965867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200" y="-857570"/>
            <a:ext cx="12696825" cy="1450757"/>
          </a:xfrm>
        </p:spPr>
        <p:txBody>
          <a:bodyPr>
            <a:normAutofit/>
          </a:bodyPr>
          <a:lstStyle/>
          <a:p>
            <a:r>
              <a:rPr lang="en-US" altLang="zh-TW" sz="2400" dirty="0" smtClean="0"/>
              <a:t>GDU Add/Delete Members of GDU or Grant/Revoke Access right of Members– </a:t>
            </a:r>
            <a:r>
              <a:rPr lang="en-US" altLang="zh-TW" sz="2400" dirty="0"/>
              <a:t>S</a:t>
            </a:r>
            <a:r>
              <a:rPr lang="en-US" altLang="zh-TW" sz="2400" dirty="0" smtClean="0"/>
              <a:t>econdary ACS </a:t>
            </a:r>
            <a:r>
              <a:rPr lang="en-US" altLang="zh-TW" sz="2400" dirty="0"/>
              <a:t>in IPFS</a:t>
            </a:r>
            <a:endParaRPr lang="zh-TW" altLang="en-US" sz="2400" dirty="0"/>
          </a:p>
        </p:txBody>
      </p:sp>
      <p:pic>
        <p:nvPicPr>
          <p:cNvPr id="5" name="圖片 4"/>
          <p:cNvPicPr>
            <a:picLocks noChangeAspect="1"/>
          </p:cNvPicPr>
          <p:nvPr/>
        </p:nvPicPr>
        <p:blipFill>
          <a:blip r:embed="rId3"/>
          <a:stretch>
            <a:fillRect/>
          </a:stretch>
        </p:blipFill>
        <p:spPr>
          <a:xfrm>
            <a:off x="7423212" y="1306384"/>
            <a:ext cx="4029637" cy="1771897"/>
          </a:xfrm>
          <a:prstGeom prst="rect">
            <a:avLst/>
          </a:prstGeom>
        </p:spPr>
      </p:pic>
      <p:pic>
        <p:nvPicPr>
          <p:cNvPr id="6" name="圖片 5"/>
          <p:cNvPicPr>
            <a:picLocks noChangeAspect="1"/>
          </p:cNvPicPr>
          <p:nvPr/>
        </p:nvPicPr>
        <p:blipFill rotWithShape="1">
          <a:blip r:embed="rId4">
            <a:extLst>
              <a:ext uri="{28A0092B-C50C-407E-A947-70E740481C1C}">
                <a14:useLocalDpi xmlns:a14="http://schemas.microsoft.com/office/drawing/2010/main" val="0"/>
              </a:ext>
            </a:extLst>
          </a:blip>
          <a:srcRect b="7768"/>
          <a:stretch/>
        </p:blipFill>
        <p:spPr>
          <a:xfrm>
            <a:off x="1245325" y="689428"/>
            <a:ext cx="9474925" cy="5516722"/>
          </a:xfrm>
          <a:prstGeom prst="rect">
            <a:avLst/>
          </a:prstGeom>
        </p:spPr>
      </p:pic>
      <p:pic>
        <p:nvPicPr>
          <p:cNvPr id="7" name="圖片 6"/>
          <p:cNvPicPr>
            <a:picLocks noChangeAspect="1"/>
          </p:cNvPicPr>
          <p:nvPr/>
        </p:nvPicPr>
        <p:blipFill>
          <a:blip r:embed="rId5"/>
          <a:stretch>
            <a:fillRect/>
          </a:stretch>
        </p:blipFill>
        <p:spPr>
          <a:xfrm>
            <a:off x="45007" y="689428"/>
            <a:ext cx="1200318" cy="5420481"/>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47</a:t>
            </a:fld>
            <a:endParaRPr lang="zh-TW" altLang="en-US"/>
          </a:p>
        </p:txBody>
      </p:sp>
    </p:spTree>
    <p:extLst>
      <p:ext uri="{BB962C8B-B14F-4D97-AF65-F5344CB8AC3E}">
        <p14:creationId xmlns:p14="http://schemas.microsoft.com/office/powerpoint/2010/main" val="2402887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222"/>
            <a:ext cx="10058400" cy="1450757"/>
          </a:xfrm>
        </p:spPr>
        <p:txBody>
          <a:bodyPr>
            <a:normAutofit/>
          </a:bodyPr>
          <a:lstStyle/>
          <a:p>
            <a:r>
              <a:rPr lang="en-US" altLang="zh-TW" sz="3200" dirty="0" smtClean="0"/>
              <a:t>Data Accessing</a:t>
            </a:r>
            <a:endParaRPr lang="zh-TW" altLang="en-US" sz="3200" dirty="0"/>
          </a:p>
        </p:txBody>
      </p:sp>
      <p:pic>
        <p:nvPicPr>
          <p:cNvPr id="8" name="圖片 7"/>
          <p:cNvPicPr>
            <a:picLocks noChangeAspect="1"/>
          </p:cNvPicPr>
          <p:nvPr/>
        </p:nvPicPr>
        <p:blipFill>
          <a:blip r:embed="rId3"/>
          <a:stretch>
            <a:fillRect/>
          </a:stretch>
        </p:blipFill>
        <p:spPr>
          <a:xfrm>
            <a:off x="2946401" y="145141"/>
            <a:ext cx="9245600" cy="6185209"/>
          </a:xfrm>
          <a:prstGeom prst="rect">
            <a:avLst/>
          </a:prstGeom>
        </p:spPr>
      </p:pic>
      <p:pic>
        <p:nvPicPr>
          <p:cNvPr id="9" name="圖片 8"/>
          <p:cNvPicPr>
            <a:picLocks noChangeAspect="1"/>
          </p:cNvPicPr>
          <p:nvPr/>
        </p:nvPicPr>
        <p:blipFill>
          <a:blip r:embed="rId4"/>
          <a:stretch>
            <a:fillRect/>
          </a:stretch>
        </p:blipFill>
        <p:spPr>
          <a:xfrm>
            <a:off x="1036320" y="699446"/>
            <a:ext cx="1910081" cy="3334215"/>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48</a:t>
            </a:fld>
            <a:endParaRPr lang="zh-TW" altLang="en-US"/>
          </a:p>
        </p:txBody>
      </p:sp>
    </p:spTree>
    <p:extLst>
      <p:ext uri="{BB962C8B-B14F-4D97-AF65-F5344CB8AC3E}">
        <p14:creationId xmlns:p14="http://schemas.microsoft.com/office/powerpoint/2010/main" val="40619072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flipH="1">
            <a:off x="0" y="-1"/>
            <a:ext cx="183179" cy="647941"/>
          </a:xfrm>
          <a:prstGeom prst="rect">
            <a:avLst/>
          </a:prstGeom>
        </p:spPr>
      </p:pic>
      <p:pic>
        <p:nvPicPr>
          <p:cNvPr id="7" name="圖片 6"/>
          <p:cNvPicPr>
            <a:picLocks noChangeAspect="1"/>
          </p:cNvPicPr>
          <p:nvPr/>
        </p:nvPicPr>
        <p:blipFill>
          <a:blip r:embed="rId3"/>
          <a:stretch>
            <a:fillRect/>
          </a:stretch>
        </p:blipFill>
        <p:spPr>
          <a:xfrm>
            <a:off x="1120281" y="-1"/>
            <a:ext cx="11071719" cy="6342053"/>
          </a:xfrm>
          <a:prstGeom prst="rect">
            <a:avLst/>
          </a:prstGeom>
        </p:spPr>
      </p:pic>
      <p:pic>
        <p:nvPicPr>
          <p:cNvPr id="8" name="圖片 7"/>
          <p:cNvPicPr>
            <a:picLocks noChangeAspect="1"/>
          </p:cNvPicPr>
          <p:nvPr/>
        </p:nvPicPr>
        <p:blipFill>
          <a:blip r:embed="rId4"/>
          <a:stretch>
            <a:fillRect/>
          </a:stretch>
        </p:blipFill>
        <p:spPr>
          <a:xfrm>
            <a:off x="1323932" y="2091"/>
            <a:ext cx="7229518" cy="645849"/>
          </a:xfrm>
          <a:prstGeom prst="rect">
            <a:avLst/>
          </a:prstGeom>
        </p:spPr>
      </p:pic>
      <p:pic>
        <p:nvPicPr>
          <p:cNvPr id="9" name="圖片 8"/>
          <p:cNvPicPr>
            <a:picLocks noChangeAspect="1"/>
          </p:cNvPicPr>
          <p:nvPr/>
        </p:nvPicPr>
        <p:blipFill>
          <a:blip r:embed="rId5"/>
          <a:stretch>
            <a:fillRect/>
          </a:stretch>
        </p:blipFill>
        <p:spPr>
          <a:xfrm>
            <a:off x="1120281" y="314324"/>
            <a:ext cx="170380" cy="447855"/>
          </a:xfrm>
          <a:prstGeom prst="rect">
            <a:avLst/>
          </a:prstGeom>
        </p:spPr>
      </p:pic>
      <p:sp>
        <p:nvSpPr>
          <p:cNvPr id="2" name="標題 1"/>
          <p:cNvSpPr>
            <a:spLocks noGrp="1"/>
          </p:cNvSpPr>
          <p:nvPr>
            <p:ph type="title"/>
          </p:nvPr>
        </p:nvSpPr>
        <p:spPr>
          <a:xfrm>
            <a:off x="0" y="-882542"/>
            <a:ext cx="10058400" cy="1450757"/>
          </a:xfrm>
        </p:spPr>
        <p:txBody>
          <a:bodyPr>
            <a:normAutofit/>
          </a:bodyPr>
          <a:lstStyle/>
          <a:p>
            <a:r>
              <a:rPr lang="en-US" altLang="zh-TW" sz="3200" dirty="0"/>
              <a:t>Data </a:t>
            </a:r>
            <a:r>
              <a:rPr lang="en-US" altLang="zh-TW" sz="3200" dirty="0" smtClean="0"/>
              <a:t>Accessing–ACSs </a:t>
            </a:r>
            <a:r>
              <a:rPr lang="en-US" altLang="zh-TW" sz="3200" dirty="0"/>
              <a:t>in IPFS</a:t>
            </a:r>
            <a:endParaRPr lang="zh-TW" altLang="en-US" sz="32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49</a:t>
            </a:fld>
            <a:endParaRPr lang="zh-TW" altLang="en-US"/>
          </a:p>
        </p:txBody>
      </p:sp>
    </p:spTree>
    <p:extLst>
      <p:ext uri="{BB962C8B-B14F-4D97-AF65-F5344CB8AC3E}">
        <p14:creationId xmlns:p14="http://schemas.microsoft.com/office/powerpoint/2010/main" val="3354823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Motivation </a:t>
            </a:r>
            <a:r>
              <a:rPr lang="en-US" altLang="zh-TW" dirty="0" smtClean="0"/>
              <a:t>and Challenges</a:t>
            </a:r>
            <a:endParaRPr lang="zh-TW" altLang="en-US" dirty="0"/>
          </a:p>
        </p:txBody>
      </p:sp>
      <p:sp>
        <p:nvSpPr>
          <p:cNvPr id="5" name="內容版面配置區 2"/>
          <p:cNvSpPr txBox="1">
            <a:spLocks/>
          </p:cNvSpPr>
          <p:nvPr/>
        </p:nvSpPr>
        <p:spPr>
          <a:xfrm>
            <a:off x="1283677" y="22631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Centralization and trust</a:t>
            </a:r>
            <a:endParaRPr lang="en-US" altLang="zh-TW" dirty="0"/>
          </a:p>
          <a:p>
            <a:pPr>
              <a:lnSpc>
                <a:spcPct val="220000"/>
              </a:lnSpc>
              <a:buFont typeface="Arial" panose="020B0604020202020204" pitchFamily="34" charset="0"/>
              <a:buChar char="•"/>
            </a:pPr>
            <a:r>
              <a:rPr lang="en-US" altLang="zh-TW" dirty="0"/>
              <a:t> Fine-grained access control and management</a:t>
            </a:r>
            <a:endParaRPr lang="en-US" altLang="zh-TW" dirty="0" smtClean="0"/>
          </a:p>
          <a:p>
            <a:pPr>
              <a:lnSpc>
                <a:spcPct val="220000"/>
              </a:lnSpc>
              <a:buFont typeface="Arial" panose="020B0604020202020204" pitchFamily="34" charset="0"/>
              <a:buChar char="•"/>
            </a:pPr>
            <a:r>
              <a:rPr lang="en-US" altLang="zh-TW" dirty="0"/>
              <a:t> T</a:t>
            </a:r>
            <a:r>
              <a:rPr lang="en-US" altLang="zh-TW" dirty="0" smtClean="0"/>
              <a:t>he issue of </a:t>
            </a:r>
            <a:r>
              <a:rPr lang="en-US" altLang="zh-TW" dirty="0"/>
              <a:t>data </a:t>
            </a:r>
            <a:r>
              <a:rPr lang="en-US" altLang="zh-TW" dirty="0" smtClean="0"/>
              <a:t>isolation</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a:t>
            </a:fld>
            <a:endParaRPr lang="zh-TW" altLang="en-US"/>
          </a:p>
        </p:txBody>
      </p:sp>
    </p:spTree>
    <p:extLst>
      <p:ext uri="{BB962C8B-B14F-4D97-AF65-F5344CB8AC3E}">
        <p14:creationId xmlns:p14="http://schemas.microsoft.com/office/powerpoint/2010/main" val="184380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50</a:t>
            </a:fld>
            <a:endParaRPr lang="zh-TW" altLang="en-US"/>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Assumptions</a:t>
            </a:r>
            <a:endParaRPr lang="zh-TW" altLang="en-US" dirty="0"/>
          </a:p>
        </p:txBody>
      </p:sp>
      <p:sp>
        <p:nvSpPr>
          <p:cNvPr id="5" name="內容版面配置區 2"/>
          <p:cNvSpPr txBox="1">
            <a:spLocks/>
          </p:cNvSpPr>
          <p:nvPr/>
        </p:nvSpPr>
        <p:spPr>
          <a:xfrm>
            <a:off x="1097280" y="1779560"/>
            <a:ext cx="10218420" cy="33551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Arial" panose="020B0604020202020204" pitchFamily="34" charset="0"/>
              <a:buChar char="•"/>
            </a:pPr>
            <a:r>
              <a:rPr lang="en-US" altLang="zh-TW" sz="1400" dirty="0"/>
              <a:t> </a:t>
            </a:r>
            <a:r>
              <a:rPr lang="en-US" altLang="zh-TW" sz="1400" b="1" dirty="0"/>
              <a:t>System Environment </a:t>
            </a:r>
            <a:r>
              <a:rPr lang="en-US" altLang="zh-TW" sz="1400" b="1" dirty="0" smtClean="0"/>
              <a:t>Assumptions</a:t>
            </a:r>
          </a:p>
          <a:p>
            <a:pPr lvl="1">
              <a:lnSpc>
                <a:spcPct val="150000"/>
              </a:lnSpc>
              <a:buFont typeface="Arial" panose="020B0604020202020204" pitchFamily="34" charset="0"/>
              <a:buChar char="•"/>
            </a:pPr>
            <a:r>
              <a:rPr lang="en-US" altLang="zh-TW" sz="1200" dirty="0"/>
              <a:t>  Our system environment assumes a heterogeneous environment composed of multiple potential fraudulent participants, including DO (including DO and GDO), DU (including individual data requester DU, DUA, and DUM), and CSP.</a:t>
            </a:r>
          </a:p>
          <a:p>
            <a:pPr>
              <a:lnSpc>
                <a:spcPct val="150000"/>
              </a:lnSpc>
              <a:buFont typeface="Arial" panose="020B0604020202020204" pitchFamily="34" charset="0"/>
              <a:buChar char="•"/>
            </a:pPr>
            <a:r>
              <a:rPr lang="en-US" altLang="zh-TW" sz="1400" b="1" dirty="0"/>
              <a:t> Trustworthiness of DO, GDO and </a:t>
            </a:r>
            <a:r>
              <a:rPr lang="en-US" altLang="zh-TW" sz="1400" b="1" dirty="0" smtClean="0"/>
              <a:t>DUA</a:t>
            </a:r>
          </a:p>
          <a:p>
            <a:pPr lvl="1">
              <a:lnSpc>
                <a:spcPct val="150000"/>
              </a:lnSpc>
              <a:buFont typeface="Arial" panose="020B0604020202020204" pitchFamily="34" charset="0"/>
              <a:buChar char="•"/>
            </a:pPr>
            <a:r>
              <a:rPr lang="en-US" altLang="zh-TW" sz="1200" dirty="0"/>
              <a:t> DO, GDO, and DUA are considered to be fully trustworthy. They always manage their data according to the protocol. Notably, the DUA is fully trustworthy when managing the members (DUM) of their group with access rights to their data, similar to the role of DO managing GDO. However, in other situations, they can be considered as other DU.</a:t>
            </a:r>
            <a:endParaRPr lang="en-US" altLang="zh-TW" sz="1200" dirty="0" smtClean="0"/>
          </a:p>
          <a:p>
            <a:pPr>
              <a:lnSpc>
                <a:spcPct val="150000"/>
              </a:lnSpc>
              <a:buFont typeface="Arial" panose="020B0604020202020204" pitchFamily="34" charset="0"/>
              <a:buChar char="•"/>
            </a:pPr>
            <a:r>
              <a:rPr lang="en-US" altLang="zh-TW" sz="1400" b="1" dirty="0"/>
              <a:t> </a:t>
            </a:r>
            <a:r>
              <a:rPr lang="en-US" altLang="zh-TW" sz="1400" b="1" dirty="0" smtClean="0"/>
              <a:t>Trustworthiness of CSP</a:t>
            </a:r>
          </a:p>
          <a:p>
            <a:pPr lvl="1">
              <a:lnSpc>
                <a:spcPct val="150000"/>
              </a:lnSpc>
              <a:buFont typeface="Arial" panose="020B0604020202020204" pitchFamily="34" charset="0"/>
              <a:buChar char="•"/>
            </a:pPr>
            <a:r>
              <a:rPr lang="en-US" altLang="zh-TW" sz="1200" dirty="0"/>
              <a:t> CSP is a semi-trusted entity. They adhere to the protocol but might attempt to misuse their power to acquire additional information. However, like other PRE protocols, we need to assume that the CSP does not collude with any entity with access rights (mainly DU).</a:t>
            </a:r>
            <a:endParaRPr lang="en-US" altLang="zh-TW" sz="1200" dirty="0" smtClean="0"/>
          </a:p>
          <a:p>
            <a:pPr>
              <a:lnSpc>
                <a:spcPct val="150000"/>
              </a:lnSpc>
              <a:buFont typeface="Arial" panose="020B0604020202020204" pitchFamily="34" charset="0"/>
              <a:buChar char="•"/>
            </a:pPr>
            <a:r>
              <a:rPr lang="en-US" altLang="zh-TW" sz="1400" b="1" dirty="0"/>
              <a:t> </a:t>
            </a:r>
            <a:r>
              <a:rPr lang="en-US" altLang="zh-TW" sz="1400" b="1" dirty="0" smtClean="0"/>
              <a:t>Behavior of DU</a:t>
            </a:r>
          </a:p>
          <a:p>
            <a:pPr lvl="1">
              <a:lnSpc>
                <a:spcPct val="150000"/>
              </a:lnSpc>
              <a:buFont typeface="Arial" panose="020B0604020202020204" pitchFamily="34" charset="0"/>
              <a:buChar char="•"/>
            </a:pPr>
            <a:r>
              <a:rPr lang="en-US" altLang="zh-TW" sz="1200" dirty="0"/>
              <a:t> DU might attempt to access data they are not authorized to access or try to deceive the system to obtain privileges they are not entitled to</a:t>
            </a:r>
            <a:r>
              <a:rPr lang="en-US" altLang="zh-TW" sz="1200" dirty="0" smtClean="0"/>
              <a:t>.</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51</a:t>
            </a:fld>
            <a:endParaRPr lang="zh-TW" altLang="en-US"/>
          </a:p>
        </p:txBody>
      </p:sp>
    </p:spTree>
    <p:extLst>
      <p:ext uri="{BB962C8B-B14F-4D97-AF65-F5344CB8AC3E}">
        <p14:creationId xmlns:p14="http://schemas.microsoft.com/office/powerpoint/2010/main" val="1874992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Data </a:t>
            </a:r>
            <a:r>
              <a:rPr lang="en-US" altLang="zh-TW" dirty="0"/>
              <a:t>Confidentiality</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Permissions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err="1" smtClean="0"/>
              <a:t>IoT</a:t>
            </a:r>
            <a:r>
              <a:rPr lang="en-US" altLang="zh-TW" dirty="0" smtClean="0"/>
              <a:t> </a:t>
            </a:r>
            <a:r>
              <a:rPr lang="en-US" altLang="zh-TW" dirty="0"/>
              <a:t>Data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Authentication</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Non-Repudiation</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52</a:t>
            </a:fld>
            <a:endParaRPr lang="zh-TW" altLang="en-US"/>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170000"/>
              </a:lnSpc>
              <a:buFont typeface="+mj-lt"/>
              <a:buAutoNum type="arabicPeriod"/>
            </a:pPr>
            <a:r>
              <a:rPr lang="en-US" altLang="zh-TW" sz="1050" b="1" dirty="0" smtClean="0"/>
              <a:t>Behavior </a:t>
            </a:r>
            <a:r>
              <a:rPr lang="en-US" altLang="zh-TW" sz="1050" b="1" dirty="0"/>
              <a:t>of CSPs:    </a:t>
            </a:r>
            <a:endParaRPr lang="en-US" altLang="zh-TW" sz="1050" b="1" dirty="0" smtClean="0"/>
          </a:p>
          <a:p>
            <a:pPr marL="749808" lvl="1" indent="-457200">
              <a:lnSpc>
                <a:spcPct val="170000"/>
              </a:lnSpc>
              <a:buFont typeface="Arial" panose="020B0604020202020204" pitchFamily="34" charset="0"/>
              <a:buChar char="•"/>
            </a:pPr>
            <a:r>
              <a:rPr lang="en-US" altLang="zh-TW" sz="1050" dirty="0" smtClean="0"/>
              <a:t>We </a:t>
            </a:r>
            <a:r>
              <a:rPr lang="en-US" altLang="zh-TW" sz="1050" dirty="0"/>
              <a:t>treat CSPs in the system as semi-honest entities, adhering to the agreement, but possibly trying to abuse their power to obtain additional information. Therefore, we need to ensure that the information they obtain does not give them any significant advantage in decrypting and obtaining the plaintext (</a:t>
            </a:r>
            <a:r>
              <a:rPr lang="en-US" altLang="zh-TW" sz="1050" dirty="0" err="1"/>
              <a:t>IoT</a:t>
            </a:r>
            <a:r>
              <a:rPr lang="en-US" altLang="zh-TW" sz="1050" dirty="0"/>
              <a:t> Data $</a:t>
            </a:r>
            <a:r>
              <a:rPr lang="en-US" altLang="zh-TW" sz="1050" dirty="0" smtClean="0"/>
              <a:t>f$ for </a:t>
            </a:r>
            <a:r>
              <a:rPr lang="en-US" altLang="zh-TW" sz="1050" dirty="0" err="1"/>
              <a:t>IoT</a:t>
            </a:r>
            <a:r>
              <a:rPr lang="en-US" altLang="zh-TW" sz="1050" dirty="0"/>
              <a:t> Device GDO).  </a:t>
            </a:r>
            <a:endParaRPr lang="en-US" altLang="zh-TW" sz="1050" dirty="0" smtClean="0"/>
          </a:p>
          <a:p>
            <a:pPr marL="457200" indent="-457200">
              <a:lnSpc>
                <a:spcPct val="170000"/>
              </a:lnSpc>
              <a:buFont typeface="+mj-lt"/>
              <a:buAutoNum type="arabicPeriod"/>
            </a:pPr>
            <a:r>
              <a:rPr lang="en-US" altLang="zh-TW" sz="1050" b="1" dirty="0" smtClean="0"/>
              <a:t>Unauthorized </a:t>
            </a:r>
            <a:r>
              <a:rPr lang="en-US" altLang="zh-TW" sz="1050" b="1" dirty="0"/>
              <a:t>actions of DU or third parties</a:t>
            </a:r>
            <a:r>
              <a:rPr lang="en-US" altLang="zh-TW" sz="1050" b="1" dirty="0" smtClean="0"/>
              <a:t>:</a:t>
            </a:r>
          </a:p>
          <a:p>
            <a:pPr marL="749808" lvl="1" indent="-457200">
              <a:lnSpc>
                <a:spcPct val="170000"/>
              </a:lnSpc>
              <a:buFont typeface="Arial" panose="020B0604020202020204" pitchFamily="34" charset="0"/>
              <a:buChar char="•"/>
            </a:pPr>
            <a:r>
              <a:rPr lang="en-US" altLang="zh-TW" sz="1050" dirty="0"/>
              <a:t>They may try to decrypt GDO's data (ACS stored in IPFS), but do not have the corresponding access rights, or use the public key and ID of a user with access rights (DO or DU) to deceive the CSP, illegally accessing the GDO's data.</a:t>
            </a:r>
            <a:endParaRPr lang="en-US" altLang="zh-TW" sz="1050" dirty="0" smtClean="0"/>
          </a:p>
          <a:p>
            <a:pPr marL="457200" indent="-457200">
              <a:lnSpc>
                <a:spcPct val="170000"/>
              </a:lnSpc>
              <a:buFont typeface="+mj-lt"/>
              <a:buAutoNum type="arabicPeriod"/>
            </a:pPr>
            <a:r>
              <a:rPr lang="en-US" altLang="zh-TW" sz="1050" b="1" dirty="0"/>
              <a:t> Unauthorized actions of</a:t>
            </a:r>
            <a:r>
              <a:rPr lang="en-US" altLang="zh-TW" sz="1050" b="1" dirty="0" smtClean="0"/>
              <a:t> </a:t>
            </a:r>
            <a:r>
              <a:rPr lang="en-US" altLang="zh-TW" sz="1050" b="1" dirty="0"/>
              <a:t>members of </a:t>
            </a:r>
            <a:r>
              <a:rPr lang="en-US" altLang="zh-TW" sz="1050" b="1" dirty="0" smtClean="0"/>
              <a:t>GDU (DUM):</a:t>
            </a:r>
          </a:p>
          <a:p>
            <a:pPr marL="749808" lvl="1" indent="-457200">
              <a:lnSpc>
                <a:spcPct val="170000"/>
              </a:lnSpc>
              <a:buFont typeface="Arial" panose="020B0604020202020204" pitchFamily="34" charset="0"/>
              <a:buChar char="•"/>
            </a:pPr>
            <a:r>
              <a:rPr lang="en-US" altLang="zh-TW" sz="1050" dirty="0"/>
              <a:t>They may try to access data not authorized by the group administrator DUA. They could use the public key and ID of another member with access to spoof the CSP, or attempt to decrypt GDO's data stored in IPFS (ACS). Additionally, DUMs whose access to GDO has been revoked by a DUA may attempt to use their original members' public keys and IDs (which have been revoked) to trick CSPs into illegally gaining access to that GDO.</a:t>
            </a:r>
            <a:endParaRPr lang="en-US" altLang="zh-TW" sz="1050" dirty="0" smtClean="0"/>
          </a:p>
          <a:p>
            <a:pPr marL="457200" indent="-457200">
              <a:lnSpc>
                <a:spcPct val="170000"/>
              </a:lnSpc>
              <a:buFont typeface="+mj-lt"/>
              <a:buAutoNum type="arabicPeriod"/>
            </a:pPr>
            <a:r>
              <a:rPr lang="en-US" altLang="zh-TW" sz="1050" b="1" dirty="0"/>
              <a:t> Illegal access attempts using old file encryption keys</a:t>
            </a:r>
            <a:r>
              <a:rPr lang="en-US" altLang="zh-TW" sz="1050" b="1" dirty="0" smtClean="0"/>
              <a:t>:</a:t>
            </a:r>
          </a:p>
          <a:p>
            <a:pPr marL="749808" lvl="1" indent="-457200">
              <a:lnSpc>
                <a:spcPct val="170000"/>
              </a:lnSpc>
              <a:buFont typeface="Arial" panose="020B0604020202020204" pitchFamily="34" charset="0"/>
              <a:buChar char="•"/>
            </a:pPr>
            <a:r>
              <a:rPr lang="en-US" altLang="zh-TW" sz="1050" dirty="0"/>
              <a:t>Entities that once had access to a particular </a:t>
            </a:r>
            <a:r>
              <a:rPr lang="en-US" altLang="zh-TW" sz="1050" dirty="0" err="1"/>
              <a:t>IoT</a:t>
            </a:r>
            <a:r>
              <a:rPr lang="en-US" altLang="zh-TW" sz="1050" dirty="0"/>
              <a:t> Device GDO but have had their access revoked may attempt to illegally access updated </a:t>
            </a:r>
            <a:r>
              <a:rPr lang="en-US" altLang="zh-TW" sz="1050" dirty="0" err="1"/>
              <a:t>IoT</a:t>
            </a:r>
            <a:r>
              <a:rPr lang="en-US" altLang="zh-TW" sz="1050" dirty="0"/>
              <a:t> data using the old </a:t>
            </a:r>
            <a:r>
              <a:rPr lang="en-US" altLang="zh-TW" sz="1050" dirty="0" err="1"/>
              <a:t>IoT</a:t>
            </a:r>
            <a:r>
              <a:rPr lang="en-US" altLang="zh-TW" sz="1050" dirty="0"/>
              <a:t> data file encryption key $k$. </a:t>
            </a:r>
            <a:endParaRPr lang="en-US" altLang="zh-TW" sz="1050"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53</a:t>
            </a:fld>
            <a:endParaRPr lang="zh-TW" altLang="en-US"/>
          </a:p>
        </p:txBody>
      </p:sp>
    </p:spTree>
    <p:extLst>
      <p:ext uri="{BB962C8B-B14F-4D97-AF65-F5344CB8AC3E}">
        <p14:creationId xmlns:p14="http://schemas.microsoft.com/office/powerpoint/2010/main" val="1668060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Analysis</a:t>
            </a:r>
            <a:endParaRPr lang="zh-TW" altLang="en-US" dirty="0"/>
          </a:p>
        </p:txBody>
      </p:sp>
      <p:sp>
        <p:nvSpPr>
          <p:cNvPr id="5" name="內容版面配置區 2"/>
          <p:cNvSpPr txBox="1">
            <a:spLocks/>
          </p:cNvSpPr>
          <p:nvPr/>
        </p:nvSpPr>
        <p:spPr>
          <a:xfrm>
            <a:off x="1238250" y="2284385"/>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Case1 : Attacks </a:t>
            </a:r>
            <a:r>
              <a:rPr lang="en-US" altLang="zh-TW" dirty="0"/>
              <a:t>where </a:t>
            </a:r>
            <a:r>
              <a:rPr lang="en-US" altLang="zh-TW" dirty="0" smtClean="0"/>
              <a:t>CSP </a:t>
            </a:r>
            <a:r>
              <a:rPr lang="en-US" altLang="zh-TW" dirty="0"/>
              <a:t>abuse their power to obtain additional information</a:t>
            </a:r>
            <a:endParaRPr lang="en-US" altLang="zh-TW" b="1" dirty="0" smtClean="0"/>
          </a:p>
          <a:p>
            <a:pPr>
              <a:lnSpc>
                <a:spcPct val="220000"/>
              </a:lnSpc>
              <a:buFont typeface="Arial" panose="020B0604020202020204" pitchFamily="34" charset="0"/>
              <a:buChar char="•"/>
            </a:pPr>
            <a:r>
              <a:rPr lang="en-US" altLang="zh-TW" dirty="0" smtClean="0"/>
              <a:t> Case2 : Attacks by DU and third parties</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Case3 : </a:t>
            </a:r>
            <a:r>
              <a:rPr lang="en-US" altLang="zh-TW" dirty="0"/>
              <a:t>Attacks by </a:t>
            </a:r>
            <a:r>
              <a:rPr lang="en-US" altLang="zh-TW" dirty="0" smtClean="0"/>
              <a:t>DUM </a:t>
            </a:r>
            <a:r>
              <a:rPr lang="en-US" altLang="zh-TW" dirty="0"/>
              <a:t>and third </a:t>
            </a:r>
            <a:r>
              <a:rPr lang="en-US" altLang="zh-TW" dirty="0" smtClean="0"/>
              <a:t>parties</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Case4 </a:t>
            </a:r>
            <a:r>
              <a:rPr lang="en-US" altLang="zh-TW" dirty="0"/>
              <a:t>:</a:t>
            </a:r>
            <a:r>
              <a:rPr lang="zh-TW" altLang="en-US" dirty="0"/>
              <a:t> </a:t>
            </a:r>
            <a:r>
              <a:rPr lang="en-US" altLang="zh-TW" dirty="0"/>
              <a:t>Illegal access attempts using old file encryption keys</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54</a:t>
            </a:fld>
            <a:endParaRPr lang="zh-TW" altLang="en-US"/>
          </a:p>
        </p:txBody>
      </p:sp>
    </p:spTree>
    <p:extLst>
      <p:ext uri="{BB962C8B-B14F-4D97-AF65-F5344CB8AC3E}">
        <p14:creationId xmlns:p14="http://schemas.microsoft.com/office/powerpoint/2010/main" val="3152792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Case1 : CSP's Attempted Abuse of Power</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buNone/>
            </a:pPr>
            <a:r>
              <a:rPr lang="en-US" altLang="zh-TW" sz="1800" dirty="0"/>
              <a:t>	The CSP may try to decrypt the </a:t>
            </a:r>
            <a:r>
              <a:rPr lang="en-US" altLang="zh-TW" sz="1800" dirty="0" err="1"/>
              <a:t>IoT</a:t>
            </a:r>
            <a:r>
              <a:rPr lang="en-US" altLang="zh-TW" sz="1800" dirty="0"/>
              <a:t> Device GDO's data (</a:t>
            </a:r>
            <a:r>
              <a:rPr lang="en-US" altLang="zh-TW" sz="1800" dirty="0" err="1"/>
              <a:t>IoT</a:t>
            </a:r>
            <a:r>
              <a:rPr lang="en-US" altLang="zh-TW" sz="1800" dirty="0"/>
              <a:t> Data f) using the re-encryption key </a:t>
            </a:r>
            <a:r>
              <a:rPr lang="en-US" altLang="zh-TW" sz="1800" dirty="0" smtClean="0"/>
              <a:t>(</a:t>
            </a:r>
            <a:r>
              <a:rPr lang="en-US" altLang="zh-TW" sz="1800" dirty="0" err="1"/>
              <a:t>rk</a:t>
            </a:r>
            <a:r>
              <a:rPr lang="en-US" altLang="zh-TW" sz="1800" dirty="0"/>
              <a:t>).</a:t>
            </a:r>
          </a:p>
          <a:p>
            <a:pPr marL="0" indent="0">
              <a:lnSpc>
                <a:spcPct val="100000"/>
              </a:lnSpc>
              <a:buNone/>
            </a:pPr>
            <a:endParaRPr lang="en-US" altLang="zh-TW" sz="1800" dirty="0"/>
          </a:p>
          <a:p>
            <a:pPr>
              <a:lnSpc>
                <a:spcPct val="150000"/>
              </a:lnSpc>
              <a:buFont typeface="Wingdings" panose="05000000000000000000" pitchFamily="2" charset="2"/>
              <a:buChar char="Ø"/>
            </a:pPr>
            <a:r>
              <a:rPr lang="en-US" altLang="zh-TW" sz="1900" dirty="0"/>
              <a:t>Security</a:t>
            </a:r>
            <a:r>
              <a:rPr lang="en-US" altLang="zh-TW" sz="1900" dirty="0" smtClean="0"/>
              <a:t>:</a:t>
            </a:r>
          </a:p>
          <a:p>
            <a:pPr marL="0" indent="0">
              <a:buNone/>
            </a:pPr>
            <a:r>
              <a:rPr lang="en-US" altLang="zh-TW" sz="1900" dirty="0" smtClean="0"/>
              <a:t>	</a:t>
            </a:r>
            <a:r>
              <a:rPr lang="en-US" altLang="zh-TW" sz="1700" dirty="0" smtClean="0"/>
              <a:t> </a:t>
            </a:r>
            <a:r>
              <a:rPr lang="en-US" altLang="zh-TW" sz="1800" dirty="0"/>
              <a:t>Our system ensures that the </a:t>
            </a:r>
            <a:r>
              <a:rPr lang="en-US" altLang="zh-TW" sz="1800" dirty="0" err="1"/>
              <a:t>rk</a:t>
            </a:r>
            <a:r>
              <a:rPr lang="en-US" altLang="zh-TW" sz="1800" dirty="0"/>
              <a:t> is only used for re-encryption, not decryption. This prevents CSP </a:t>
            </a:r>
            <a:r>
              <a:rPr lang="en-US" altLang="zh-TW" sz="1800" dirty="0" smtClean="0"/>
              <a:t>from 	 gaining </a:t>
            </a:r>
            <a:r>
              <a:rPr lang="en-US" altLang="zh-TW" sz="1800" dirty="0"/>
              <a:t>any advantage in decrypting the data. Additionally, private keys (</a:t>
            </a:r>
            <a:r>
              <a:rPr lang="en-US" altLang="zh-TW" sz="1800" dirty="0" err="1"/>
              <a:t>sk</a:t>
            </a:r>
            <a:r>
              <a:rPr lang="en-US" altLang="zh-TW" sz="1800" dirty="0"/>
              <a:t>) are securely </a:t>
            </a:r>
            <a:r>
              <a:rPr lang="en-US" altLang="zh-TW" sz="1800" dirty="0" smtClean="0"/>
              <a:t>stored </a:t>
            </a:r>
            <a:r>
              <a:rPr lang="en-US" altLang="zh-TW" sz="1800" dirty="0"/>
              <a:t>locally, </a:t>
            </a:r>
            <a:r>
              <a:rPr lang="en-US" altLang="zh-TW" sz="1800" dirty="0" smtClean="0"/>
              <a:t>	 preventing </a:t>
            </a:r>
            <a:r>
              <a:rPr lang="en-US" altLang="zh-TW" sz="1800" dirty="0"/>
              <a:t>CSP from accessing them. Based on MPRE security and our system </a:t>
            </a:r>
            <a:r>
              <a:rPr lang="en-US" altLang="zh-TW" sz="1800" dirty="0" smtClean="0"/>
              <a:t>model</a:t>
            </a:r>
            <a:r>
              <a:rPr lang="en-US" altLang="zh-TW" sz="1800" dirty="0"/>
              <a:t>, our system is secure </a:t>
            </a:r>
            <a:r>
              <a:rPr lang="en-US" altLang="zh-TW" sz="1800" dirty="0" smtClean="0"/>
              <a:t>	 against </a:t>
            </a:r>
            <a:r>
              <a:rPr lang="en-US" altLang="zh-TW" sz="1800" dirty="0"/>
              <a:t>this attack.</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55</a:t>
            </a:fld>
            <a:endParaRPr lang="zh-TW" altLang="en-US"/>
          </a:p>
        </p:txBody>
      </p:sp>
    </p:spTree>
    <p:extLst>
      <p:ext uri="{BB962C8B-B14F-4D97-AF65-F5344CB8AC3E}">
        <p14:creationId xmlns:p14="http://schemas.microsoft.com/office/powerpoint/2010/main" val="4096318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Case2-1</a:t>
            </a:r>
            <a:r>
              <a:rPr lang="en-US" altLang="zh-TW" sz="3200" dirty="0"/>
              <a:t>: Unauthorized Access to ACS</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smtClean="0"/>
              <a:t> </a:t>
            </a:r>
            <a:r>
              <a:rPr lang="en-US" altLang="zh-TW" sz="1600" dirty="0"/>
              <a:t>DU or third parties may attempt to access data in ACS.</a:t>
            </a:r>
            <a:endParaRPr lang="en-US" altLang="zh-TW" sz="1600" dirty="0" smtClean="0"/>
          </a:p>
          <a:p>
            <a:pPr marL="0" indent="0">
              <a:lnSpc>
                <a:spcPct val="100000"/>
              </a:lnSpc>
              <a:buNone/>
            </a:pPr>
            <a:endParaRPr lang="en-US" altLang="zh-TW" sz="1800" dirty="0"/>
          </a:p>
          <a:p>
            <a:pPr>
              <a:lnSpc>
                <a:spcPct val="150000"/>
              </a:lnSpc>
              <a:buFont typeface="Wingdings" panose="05000000000000000000" pitchFamily="2" charset="2"/>
              <a:buChar char="Ø"/>
            </a:pPr>
            <a:r>
              <a:rPr lang="en-US" altLang="zh-TW" sz="1900" dirty="0"/>
              <a:t>Security</a:t>
            </a:r>
            <a:r>
              <a:rPr lang="en-US" altLang="zh-TW" sz="1900" dirty="0" smtClean="0"/>
              <a:t>:</a:t>
            </a:r>
          </a:p>
          <a:p>
            <a:pPr marL="0" indent="0">
              <a:lnSpc>
                <a:spcPct val="150000"/>
              </a:lnSpc>
              <a:buNone/>
            </a:pPr>
            <a:r>
              <a:rPr lang="en-US" altLang="zh-TW" sz="1900" dirty="0"/>
              <a:t>	</a:t>
            </a:r>
            <a:r>
              <a:rPr lang="en-US" altLang="zh-TW" sz="1700" dirty="0" smtClean="0"/>
              <a:t> </a:t>
            </a:r>
            <a:r>
              <a:rPr lang="en-US" altLang="zh-TW" sz="1700" dirty="0"/>
              <a:t>The data is encrypted before upload, so even if they gain access, without the corresponding private keys, they </a:t>
            </a:r>
            <a:r>
              <a:rPr lang="en-US" altLang="zh-TW" sz="1700" dirty="0" smtClean="0"/>
              <a:t>	 cannot </a:t>
            </a:r>
            <a:r>
              <a:rPr lang="en-US" altLang="zh-TW" sz="1700" dirty="0"/>
              <a:t>decrypt the data. Therefore, our system is secure against this attack.</a:t>
            </a:r>
            <a:endParaRPr lang="en-US" altLang="zh-TW" sz="1700"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56</a:t>
            </a:fld>
            <a:endParaRPr lang="zh-TW" altLang="en-US"/>
          </a:p>
        </p:txBody>
      </p:sp>
    </p:spTree>
    <p:extLst>
      <p:ext uri="{BB962C8B-B14F-4D97-AF65-F5344CB8AC3E}">
        <p14:creationId xmlns:p14="http://schemas.microsoft.com/office/powerpoint/2010/main" val="16883141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Case2-2</a:t>
            </a:r>
            <a:r>
              <a:rPr lang="en-US" altLang="zh-TW" sz="3200" dirty="0"/>
              <a:t>: Deceptive Access Attempts on CSP</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 or third parties may try to deceive CSP to gain re-encryption operations</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 Without the corresponding re-encryption key (</a:t>
            </a:r>
            <a:r>
              <a:rPr lang="en-US" altLang="zh-TW" sz="1700" dirty="0" err="1"/>
              <a:t>rk</a:t>
            </a:r>
            <a:r>
              <a:rPr lang="en-US" altLang="zh-TW" sz="1700" dirty="0"/>
              <a:t>), CSP cannot perform re-encryption for deceptive entities. Even </a:t>
            </a:r>
            <a:r>
              <a:rPr lang="en-US" altLang="zh-TW" sz="1700" dirty="0" smtClean="0"/>
              <a:t>	 if </a:t>
            </a:r>
            <a:r>
              <a:rPr lang="en-US" altLang="zh-TW" sz="1700" dirty="0"/>
              <a:t>they obtain re-encrypted data, without the corresponding private keys, they cannot decrypt it. Based on MPRE </a:t>
            </a:r>
            <a:r>
              <a:rPr lang="en-US" altLang="zh-TW" sz="1700" dirty="0" smtClean="0"/>
              <a:t>	 security</a:t>
            </a:r>
            <a:r>
              <a:rPr lang="en-US" altLang="zh-TW" sz="1700" dirty="0"/>
              <a:t>, IPFS immutability, and verifiability, our system is secure against this attack.</a:t>
            </a:r>
            <a:endParaRPr lang="en-US" altLang="zh-TW" sz="1700"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57</a:t>
            </a:fld>
            <a:endParaRPr lang="zh-TW" altLang="en-US"/>
          </a:p>
        </p:txBody>
      </p:sp>
    </p:spTree>
    <p:extLst>
      <p:ext uri="{BB962C8B-B14F-4D97-AF65-F5344CB8AC3E}">
        <p14:creationId xmlns:p14="http://schemas.microsoft.com/office/powerpoint/2010/main" val="28236293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Case3-1</a:t>
            </a:r>
            <a:r>
              <a:rPr lang="en-US" altLang="zh-TW" sz="3200" dirty="0"/>
              <a:t>: Unauthorized Access to ACS</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DUM attempts to access data in ACS</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smtClean="0"/>
              <a:t>	</a:t>
            </a:r>
            <a:r>
              <a:rPr lang="en-US" altLang="zh-TW" sz="1700" dirty="0"/>
              <a:t> Similar to attacks by DU or third parties, DUM cannot decrypt the data in ACS. Therefore, our system is secure </a:t>
            </a:r>
            <a:r>
              <a:rPr lang="en-US" altLang="zh-TW" sz="1700" dirty="0" smtClean="0"/>
              <a:t>	 against </a:t>
            </a:r>
            <a:r>
              <a:rPr lang="en-US" altLang="zh-TW" sz="1700" dirty="0"/>
              <a:t>this attack.</a:t>
            </a:r>
            <a:endParaRPr lang="en-US" altLang="zh-TW" sz="1700"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58</a:t>
            </a:fld>
            <a:endParaRPr lang="zh-TW" altLang="en-US"/>
          </a:p>
        </p:txBody>
      </p:sp>
    </p:spTree>
    <p:extLst>
      <p:ext uri="{BB962C8B-B14F-4D97-AF65-F5344CB8AC3E}">
        <p14:creationId xmlns:p14="http://schemas.microsoft.com/office/powerpoint/2010/main" val="42726329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Case3-2</a:t>
            </a:r>
            <a:r>
              <a:rPr lang="en-US" altLang="zh-TW" sz="3200" dirty="0"/>
              <a:t>: Deceptive Access Attempts on CSP</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DUM tries to deceive CSP to gain re-encryption operations.</a:t>
            </a: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Without the corresponding re-encryption key (</a:t>
            </a:r>
            <a:r>
              <a:rPr lang="en-US" altLang="zh-TW" sz="1700" dirty="0" err="1"/>
              <a:t>rk</a:t>
            </a:r>
            <a:r>
              <a:rPr lang="en-US" altLang="zh-TW" sz="1700" dirty="0"/>
              <a:t>), CSP cannot perform re-encryption for deceptive DUM. Based </a:t>
            </a:r>
            <a:r>
              <a:rPr lang="en-US" altLang="zh-TW" sz="1700" dirty="0" smtClean="0"/>
              <a:t>	on </a:t>
            </a:r>
            <a:r>
              <a:rPr lang="en-US" altLang="zh-TW" sz="1700" dirty="0"/>
              <a:t>MPRE security, IPFS immutability, and verifiability, our system is secure against this attack.</a:t>
            </a:r>
            <a:endParaRPr lang="en-US" altLang="zh-TW" sz="1700"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59</a:t>
            </a:fld>
            <a:endParaRPr lang="zh-TW" altLang="en-US"/>
          </a:p>
        </p:txBody>
      </p:sp>
    </p:spTree>
    <p:extLst>
      <p:ext uri="{BB962C8B-B14F-4D97-AF65-F5344CB8AC3E}">
        <p14:creationId xmlns:p14="http://schemas.microsoft.com/office/powerpoint/2010/main" val="4220053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Contributions</a:t>
            </a:r>
            <a:endParaRPr lang="zh-TW" altLang="en-US" dirty="0"/>
          </a:p>
        </p:txBody>
      </p:sp>
      <p:sp>
        <p:nvSpPr>
          <p:cNvPr id="3" name="內容版面配置區 2"/>
          <p:cNvSpPr>
            <a:spLocks noGrp="1"/>
          </p:cNvSpPr>
          <p:nvPr>
            <p:ph idx="1"/>
          </p:nvPr>
        </p:nvSpPr>
        <p:spPr>
          <a:xfrm>
            <a:off x="1000564" y="2382065"/>
            <a:ext cx="10058400" cy="3033997"/>
          </a:xfrm>
        </p:spPr>
        <p:txBody>
          <a:bodyPr>
            <a:normAutofit/>
          </a:bodyPr>
          <a:lstStyle/>
          <a:p>
            <a:pPr>
              <a:lnSpc>
                <a:spcPct val="200000"/>
              </a:lnSpc>
              <a:buFont typeface="Arial" panose="020B0604020202020204" pitchFamily="34" charset="0"/>
              <a:buChar char="•"/>
            </a:pPr>
            <a:r>
              <a:rPr lang="en-US" altLang="zh-TW" dirty="0" smtClean="0"/>
              <a:t> Access control using Proxy Re-Encryption (PRE) and Multi-hop Proxy </a:t>
            </a:r>
            <a:r>
              <a:rPr lang="en-US" altLang="zh-TW" dirty="0" smtClean="0"/>
              <a:t>Re-Encryption(MPRE)</a:t>
            </a:r>
            <a:endParaRPr lang="en-US" altLang="zh-TW" dirty="0" smtClean="0"/>
          </a:p>
          <a:p>
            <a:pPr>
              <a:lnSpc>
                <a:spcPct val="200000"/>
              </a:lnSpc>
              <a:buFont typeface="Arial" panose="020B0604020202020204" pitchFamily="34" charset="0"/>
              <a:buChar char="•"/>
            </a:pPr>
            <a:r>
              <a:rPr lang="en-US" altLang="zh-TW" dirty="0" smtClean="0"/>
              <a:t> Distributed </a:t>
            </a:r>
            <a:r>
              <a:rPr lang="en-US" altLang="zh-TW" dirty="0"/>
              <a:t>data storage and search using the </a:t>
            </a:r>
            <a:r>
              <a:rPr lang="en-US" altLang="zh-TW" dirty="0" err="1"/>
              <a:t>InterPlanetary</a:t>
            </a:r>
            <a:r>
              <a:rPr lang="en-US" altLang="zh-TW" dirty="0"/>
              <a:t> File System (IPFS) </a:t>
            </a:r>
            <a:r>
              <a:rPr lang="en-US" altLang="zh-TW" dirty="0" smtClean="0"/>
              <a:t>and IOTA</a:t>
            </a:r>
            <a:r>
              <a:rPr lang="zh-TW" altLang="en-US" dirty="0" smtClean="0"/>
              <a:t> </a:t>
            </a:r>
            <a:r>
              <a:rPr lang="en-US" altLang="zh-TW" dirty="0" smtClean="0"/>
              <a:t>smart contracts </a:t>
            </a: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a:t>
            </a:fld>
            <a:endParaRPr lang="zh-TW" altLang="en-US"/>
          </a:p>
        </p:txBody>
      </p:sp>
    </p:spTree>
    <p:extLst>
      <p:ext uri="{BB962C8B-B14F-4D97-AF65-F5344CB8AC3E}">
        <p14:creationId xmlns:p14="http://schemas.microsoft.com/office/powerpoint/2010/main" val="4213963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Case3-3</a:t>
            </a:r>
            <a:r>
              <a:rPr lang="en-US" altLang="zh-TW" sz="3200" dirty="0"/>
              <a:t>: Unauthorized Access Attempts using Old File Key k</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Revoked DUM may attempt to access updated data using the old file key k</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Each data upload/update generates a new file key k, preventing DUM from using the old key. Based on MPRE </a:t>
            </a:r>
            <a:r>
              <a:rPr lang="en-US" altLang="zh-TW" sz="1700" dirty="0" smtClean="0"/>
              <a:t>	security</a:t>
            </a:r>
            <a:r>
              <a:rPr lang="en-US" altLang="zh-TW" sz="1700" dirty="0"/>
              <a:t>, IPFS immutability, and verifiability, our system is secure against this attack.</a:t>
            </a:r>
            <a:endParaRPr lang="en-US" altLang="zh-TW" sz="1700"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60</a:t>
            </a:fld>
            <a:endParaRPr lang="zh-TW" altLang="en-US"/>
          </a:p>
        </p:txBody>
      </p:sp>
    </p:spTree>
    <p:extLst>
      <p:ext uri="{BB962C8B-B14F-4D97-AF65-F5344CB8AC3E}">
        <p14:creationId xmlns:p14="http://schemas.microsoft.com/office/powerpoint/2010/main" val="13297065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 Achievement Analysis</a:t>
            </a:r>
            <a:endParaRPr lang="zh-TW" altLang="en-US" dirty="0"/>
          </a:p>
        </p:txBody>
      </p:sp>
      <p:sp>
        <p:nvSpPr>
          <p:cNvPr id="5" name="內容版面配置區 2"/>
          <p:cNvSpPr txBox="1">
            <a:spLocks/>
          </p:cNvSpPr>
          <p:nvPr/>
        </p:nvSpPr>
        <p:spPr>
          <a:xfrm>
            <a:off x="1257300" y="1779560"/>
            <a:ext cx="10058400" cy="46402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altLang="zh-TW" sz="1400" b="1" dirty="0" smtClean="0"/>
              <a:t>Data </a:t>
            </a:r>
            <a:r>
              <a:rPr lang="en-US" altLang="zh-TW" sz="1400" b="1" dirty="0"/>
              <a:t>Confidentiality</a:t>
            </a:r>
            <a:r>
              <a:rPr lang="en-US" altLang="zh-TW" sz="1200" dirty="0"/>
              <a:t>:</a:t>
            </a:r>
          </a:p>
          <a:p>
            <a:pPr marL="0" indent="0">
              <a:lnSpc>
                <a:spcPct val="100000"/>
              </a:lnSpc>
              <a:buNone/>
            </a:pPr>
            <a:r>
              <a:rPr lang="en-US" altLang="zh-TW" sz="1200" dirty="0" smtClean="0"/>
              <a:t>	The </a:t>
            </a:r>
            <a:r>
              <a:rPr lang="en-US" altLang="zh-TW" sz="1200" dirty="0"/>
              <a:t>system ensures that only entities with authorized access rights can access specific data, and we have provided a complete proof that entities </a:t>
            </a:r>
            <a:r>
              <a:rPr lang="en-US" altLang="zh-TW" sz="1200" dirty="0" smtClean="0"/>
              <a:t>	without </a:t>
            </a:r>
            <a:r>
              <a:rPr lang="en-US" altLang="zh-TW" sz="1200" dirty="0"/>
              <a:t>access rights cannot access unauthorized </a:t>
            </a:r>
            <a:r>
              <a:rPr lang="en-US" altLang="zh-TW" sz="1200" dirty="0" err="1" smtClean="0"/>
              <a:t>IoT</a:t>
            </a:r>
            <a:r>
              <a:rPr lang="en-US" altLang="zh-TW" sz="1200" dirty="0" smtClean="0"/>
              <a:t> </a:t>
            </a:r>
            <a:r>
              <a:rPr lang="en-US" altLang="zh-TW" sz="1200" dirty="0"/>
              <a:t>data</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smtClean="0"/>
              <a:t>Permissions </a:t>
            </a:r>
            <a:r>
              <a:rPr lang="en-US" altLang="zh-TW" sz="1400" b="1" dirty="0"/>
              <a:t>Integrity</a:t>
            </a:r>
            <a:r>
              <a:rPr lang="en-US" altLang="zh-TW" sz="1200" dirty="0"/>
              <a:t>:</a:t>
            </a:r>
          </a:p>
          <a:p>
            <a:pPr marL="0" indent="0">
              <a:lnSpc>
                <a:spcPct val="100000"/>
              </a:lnSpc>
              <a:buNone/>
            </a:pPr>
            <a:r>
              <a:rPr lang="en-US" altLang="zh-TW" sz="1200" dirty="0" smtClean="0"/>
              <a:t>	The </a:t>
            </a:r>
            <a:r>
              <a:rPr lang="en-US" altLang="zh-TW" sz="1200" dirty="0"/>
              <a:t>system detects and rejects any unauthorized modification of permissions, and it ensures that only entities with node private keys can modify </a:t>
            </a:r>
            <a:r>
              <a:rPr lang="en-US" altLang="zh-TW" sz="1200" dirty="0" smtClean="0"/>
              <a:t>	the </a:t>
            </a:r>
            <a:r>
              <a:rPr lang="en-US" altLang="zh-TW" sz="1200" dirty="0"/>
              <a:t>Access Control Structure (ACS) stored in IPFS, </a:t>
            </a:r>
            <a:r>
              <a:rPr lang="en-US" altLang="zh-TW" sz="1200" dirty="0" smtClean="0"/>
              <a:t>based </a:t>
            </a:r>
            <a:r>
              <a:rPr lang="en-US" altLang="zh-TW" sz="1200" dirty="0"/>
              <a:t>on the nature of IPFS and IPNS</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err="1" smtClean="0"/>
              <a:t>IoT</a:t>
            </a:r>
            <a:r>
              <a:rPr lang="en-US" altLang="zh-TW" sz="1400" b="1" dirty="0" smtClean="0"/>
              <a:t> </a:t>
            </a:r>
            <a:r>
              <a:rPr lang="en-US" altLang="zh-TW" sz="1400" b="1" dirty="0"/>
              <a:t>Data Integrity</a:t>
            </a:r>
            <a:r>
              <a:rPr lang="en-US" altLang="zh-TW" sz="1200" dirty="0"/>
              <a:t>:</a:t>
            </a:r>
          </a:p>
          <a:p>
            <a:pPr marL="0" indent="0">
              <a:lnSpc>
                <a:spcPct val="100000"/>
              </a:lnSpc>
              <a:buNone/>
            </a:pPr>
            <a:r>
              <a:rPr lang="en-US" altLang="zh-TW" sz="1200" dirty="0" smtClean="0"/>
              <a:t>	The </a:t>
            </a:r>
            <a:r>
              <a:rPr lang="en-US" altLang="zh-TW" sz="1200" dirty="0"/>
              <a:t>system detects and rejects any unauthorized modification of data, and it ensures that only entities with node private keys can modify the ACS </a:t>
            </a:r>
            <a:r>
              <a:rPr lang="en-US" altLang="zh-TW" sz="1200" dirty="0" smtClean="0"/>
              <a:t>	stored </a:t>
            </a:r>
            <a:r>
              <a:rPr lang="en-US" altLang="zh-TW" sz="1200" dirty="0"/>
              <a:t>in IPFS, based on the nature of IPFS and </a:t>
            </a:r>
            <a:r>
              <a:rPr lang="en-US" altLang="zh-TW" sz="1200" dirty="0" smtClean="0"/>
              <a:t>IPNS.</a:t>
            </a:r>
            <a:endParaRPr lang="en-US" altLang="zh-TW" sz="1200" dirty="0"/>
          </a:p>
          <a:p>
            <a:pPr>
              <a:lnSpc>
                <a:spcPct val="100000"/>
              </a:lnSpc>
              <a:buFont typeface="Arial" panose="020B0604020202020204" pitchFamily="34" charset="0"/>
              <a:buChar char="•"/>
            </a:pPr>
            <a:r>
              <a:rPr lang="en-US" altLang="zh-TW" sz="1400" b="1" dirty="0" smtClean="0"/>
              <a:t>Authentication</a:t>
            </a:r>
            <a:r>
              <a:rPr lang="en-US" altLang="zh-TW" sz="1200" dirty="0"/>
              <a:t>:</a:t>
            </a:r>
          </a:p>
          <a:p>
            <a:pPr marL="0" indent="0">
              <a:lnSpc>
                <a:spcPct val="100000"/>
              </a:lnSpc>
              <a:buNone/>
            </a:pPr>
            <a:r>
              <a:rPr lang="en-US" altLang="zh-TW" sz="1200" dirty="0" smtClean="0"/>
              <a:t>	The </a:t>
            </a:r>
            <a:r>
              <a:rPr lang="en-US" altLang="zh-TW" sz="1200" dirty="0"/>
              <a:t>system utilizes IPNS and IOTA Tangle for authentication, ensuring verification of identities between entities</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smtClean="0"/>
              <a:t>Non-Reputation</a:t>
            </a:r>
            <a:r>
              <a:rPr lang="en-US" altLang="zh-TW" sz="1200" dirty="0"/>
              <a:t>:</a:t>
            </a:r>
          </a:p>
          <a:p>
            <a:pPr marL="0" indent="0">
              <a:lnSpc>
                <a:spcPct val="100000"/>
              </a:lnSpc>
              <a:buNone/>
            </a:pPr>
            <a:r>
              <a:rPr lang="en-US" altLang="zh-TW" sz="1200" dirty="0" smtClean="0"/>
              <a:t>	The </a:t>
            </a:r>
            <a:r>
              <a:rPr lang="en-US" altLang="zh-TW" sz="1200" dirty="0"/>
              <a:t>system records and verifies all access rights and data updates or modifications. By leveraging IPFS and IPNS, which provide traceability and </a:t>
            </a:r>
            <a:r>
              <a:rPr lang="en-US" altLang="zh-TW" sz="1200" dirty="0" smtClean="0"/>
              <a:t>	verifiability</a:t>
            </a:r>
            <a:r>
              <a:rPr lang="en-US" altLang="zh-TW" sz="1200" dirty="0"/>
              <a:t>, we can ensure that all actions performed </a:t>
            </a:r>
            <a:r>
              <a:rPr lang="en-US" altLang="zh-TW" sz="1200" dirty="0" smtClean="0"/>
              <a:t>on </a:t>
            </a:r>
            <a:r>
              <a:rPr lang="en-US" altLang="zh-TW" sz="1200" dirty="0"/>
              <a:t>the ACS, including access rights and data updates, are recorded and can be verified</a:t>
            </a:r>
            <a:r>
              <a:rPr lang="en-US" altLang="zh-TW" sz="1200" dirty="0" smtClean="0"/>
              <a:t>.</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61</a:t>
            </a:fld>
            <a:endParaRPr lang="zh-TW" altLang="en-US"/>
          </a:p>
        </p:txBody>
      </p:sp>
    </p:spTree>
    <p:extLst>
      <p:ext uri="{BB962C8B-B14F-4D97-AF65-F5344CB8AC3E}">
        <p14:creationId xmlns:p14="http://schemas.microsoft.com/office/powerpoint/2010/main" val="40972809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Smart Contract Gas Cost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144333"/>
              </p:ext>
            </p:extLst>
          </p:nvPr>
        </p:nvGraphicFramePr>
        <p:xfrm>
          <a:off x="973455" y="2676525"/>
          <a:ext cx="10058400" cy="1828800"/>
        </p:xfrm>
        <a:graphic>
          <a:graphicData uri="http://schemas.openxmlformats.org/drawingml/2006/table">
            <a:tbl>
              <a:tblPr>
                <a:tableStyleId>{21E4AEA4-8DFA-4A89-87EB-49C32662AFE0}</a:tableStyleId>
              </a:tblPr>
              <a:tblGrid>
                <a:gridCol w="2514600">
                  <a:extLst>
                    <a:ext uri="{9D8B030D-6E8A-4147-A177-3AD203B41FA5}">
                      <a16:colId xmlns:a16="http://schemas.microsoft.com/office/drawing/2014/main" val="55376062"/>
                    </a:ext>
                  </a:extLst>
                </a:gridCol>
                <a:gridCol w="2514600">
                  <a:extLst>
                    <a:ext uri="{9D8B030D-6E8A-4147-A177-3AD203B41FA5}">
                      <a16:colId xmlns:a16="http://schemas.microsoft.com/office/drawing/2014/main" val="1114726788"/>
                    </a:ext>
                  </a:extLst>
                </a:gridCol>
                <a:gridCol w="2514600">
                  <a:extLst>
                    <a:ext uri="{9D8B030D-6E8A-4147-A177-3AD203B41FA5}">
                      <a16:colId xmlns:a16="http://schemas.microsoft.com/office/drawing/2014/main" val="2415650876"/>
                    </a:ext>
                  </a:extLst>
                </a:gridCol>
                <a:gridCol w="2514600">
                  <a:extLst>
                    <a:ext uri="{9D8B030D-6E8A-4147-A177-3AD203B41FA5}">
                      <a16:colId xmlns:a16="http://schemas.microsoft.com/office/drawing/2014/main" val="638496111"/>
                    </a:ext>
                  </a:extLst>
                </a:gridCol>
              </a:tblGrid>
              <a:tr h="0">
                <a:tc>
                  <a:txBody>
                    <a:bodyPr/>
                    <a:lstStyle/>
                    <a:p>
                      <a:r>
                        <a:rPr lang="en-US" dirty="0"/>
                        <a:t>Function</a:t>
                      </a:r>
                    </a:p>
                  </a:txBody>
                  <a:tcPr anchor="ctr">
                    <a:solidFill>
                      <a:schemeClr val="accent5"/>
                    </a:solidFill>
                  </a:tcPr>
                </a:tc>
                <a:tc>
                  <a:txBody>
                    <a:bodyPr/>
                    <a:lstStyle/>
                    <a:p>
                      <a:r>
                        <a:rPr lang="en-US" dirty="0"/>
                        <a:t>Gas</a:t>
                      </a:r>
                    </a:p>
                  </a:txBody>
                  <a:tcPr anchor="ctr">
                    <a:solidFill>
                      <a:schemeClr val="accent5"/>
                    </a:solidFill>
                  </a:tcPr>
                </a:tc>
                <a:tc>
                  <a:txBody>
                    <a:bodyPr/>
                    <a:lstStyle/>
                    <a:p>
                      <a:r>
                        <a:rPr lang="en-US" dirty="0"/>
                        <a:t>Transaction Cost</a:t>
                      </a:r>
                    </a:p>
                  </a:txBody>
                  <a:tcPr anchor="ctr">
                    <a:solidFill>
                      <a:schemeClr val="accent5"/>
                    </a:solidFill>
                  </a:tcPr>
                </a:tc>
                <a:tc>
                  <a:txBody>
                    <a:bodyPr/>
                    <a:lstStyle/>
                    <a:p>
                      <a:r>
                        <a:rPr lang="en-US" dirty="0"/>
                        <a:t>Execution Cost</a:t>
                      </a:r>
                    </a:p>
                  </a:txBody>
                  <a:tcPr anchor="ctr">
                    <a:solidFill>
                      <a:schemeClr val="accent5"/>
                    </a:solidFill>
                  </a:tcPr>
                </a:tc>
                <a:extLst>
                  <a:ext uri="{0D108BD9-81ED-4DB2-BD59-A6C34878D82A}">
                    <a16:rowId xmlns:a16="http://schemas.microsoft.com/office/drawing/2014/main" val="338443047"/>
                  </a:ext>
                </a:extLst>
              </a:tr>
              <a:tr h="0">
                <a:tc>
                  <a:txBody>
                    <a:bodyPr/>
                    <a:lstStyle/>
                    <a:p>
                      <a:r>
                        <a:rPr lang="en-US" dirty="0" err="1"/>
                        <a:t>IoT</a:t>
                      </a:r>
                      <a:r>
                        <a:rPr lang="en-US" dirty="0"/>
                        <a:t> Device Registering</a:t>
                      </a:r>
                    </a:p>
                  </a:txBody>
                  <a:tcPr anchor="ctr">
                    <a:solidFill>
                      <a:schemeClr val="bg1">
                        <a:lumMod val="85000"/>
                      </a:schemeClr>
                    </a:solidFill>
                  </a:tcPr>
                </a:tc>
                <a:tc>
                  <a:txBody>
                    <a:bodyPr/>
                    <a:lstStyle/>
                    <a:p>
                      <a:r>
                        <a:rPr lang="en-US" altLang="zh-TW" dirty="0"/>
                        <a:t>455,340</a:t>
                      </a:r>
                    </a:p>
                  </a:txBody>
                  <a:tcPr anchor="ctr">
                    <a:solidFill>
                      <a:schemeClr val="bg1">
                        <a:lumMod val="85000"/>
                      </a:schemeClr>
                    </a:solidFill>
                  </a:tcPr>
                </a:tc>
                <a:tc>
                  <a:txBody>
                    <a:bodyPr/>
                    <a:lstStyle/>
                    <a:p>
                      <a:r>
                        <a:rPr lang="en-US" altLang="zh-TW" dirty="0"/>
                        <a:t>395,947</a:t>
                      </a:r>
                    </a:p>
                  </a:txBody>
                  <a:tcPr anchor="ctr">
                    <a:solidFill>
                      <a:schemeClr val="bg1">
                        <a:lumMod val="85000"/>
                      </a:schemeClr>
                    </a:solidFill>
                  </a:tcPr>
                </a:tc>
                <a:tc>
                  <a:txBody>
                    <a:bodyPr/>
                    <a:lstStyle/>
                    <a:p>
                      <a:r>
                        <a:rPr lang="en-US" altLang="zh-TW" dirty="0"/>
                        <a:t>371,691</a:t>
                      </a:r>
                    </a:p>
                  </a:txBody>
                  <a:tcPr anchor="ctr">
                    <a:solidFill>
                      <a:schemeClr val="bg1">
                        <a:lumMod val="85000"/>
                      </a:schemeClr>
                    </a:solidFill>
                  </a:tcPr>
                </a:tc>
                <a:extLst>
                  <a:ext uri="{0D108BD9-81ED-4DB2-BD59-A6C34878D82A}">
                    <a16:rowId xmlns:a16="http://schemas.microsoft.com/office/drawing/2014/main" val="683839622"/>
                  </a:ext>
                </a:extLst>
              </a:tr>
              <a:tr h="0">
                <a:tc>
                  <a:txBody>
                    <a:bodyPr/>
                    <a:lstStyle/>
                    <a:p>
                      <a:r>
                        <a:rPr lang="en-US" dirty="0"/>
                        <a:t>Hashtag Search</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39,225</a:t>
                      </a:r>
                    </a:p>
                  </a:txBody>
                  <a:tcPr anchor="ctr">
                    <a:solidFill>
                      <a:schemeClr val="bg1">
                        <a:lumMod val="85000"/>
                      </a:schemeClr>
                    </a:solidFill>
                  </a:tcPr>
                </a:tc>
                <a:extLst>
                  <a:ext uri="{0D108BD9-81ED-4DB2-BD59-A6C34878D82A}">
                    <a16:rowId xmlns:a16="http://schemas.microsoft.com/office/drawing/2014/main" val="80183485"/>
                  </a:ext>
                </a:extLst>
              </a:tr>
              <a:tr h="0">
                <a:tc>
                  <a:txBody>
                    <a:bodyPr/>
                    <a:lstStyle/>
                    <a:p>
                      <a:r>
                        <a:rPr lang="en-US"/>
                        <a:t>Get GDO/GDU IPNS</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17,320</a:t>
                      </a:r>
                    </a:p>
                  </a:txBody>
                  <a:tcPr anchor="ctr">
                    <a:solidFill>
                      <a:schemeClr val="bg1">
                        <a:lumMod val="85000"/>
                      </a:schemeClr>
                    </a:solidFill>
                  </a:tcPr>
                </a:tc>
                <a:extLst>
                  <a:ext uri="{0D108BD9-81ED-4DB2-BD59-A6C34878D82A}">
                    <a16:rowId xmlns:a16="http://schemas.microsoft.com/office/drawing/2014/main" val="663940886"/>
                  </a:ext>
                </a:extLst>
              </a:tr>
              <a:tr h="0">
                <a:tc>
                  <a:txBody>
                    <a:bodyPr/>
                    <a:lstStyle/>
                    <a:p>
                      <a:r>
                        <a:rPr lang="en-US"/>
                        <a:t>GDU Updating</a:t>
                      </a:r>
                    </a:p>
                  </a:txBody>
                  <a:tcPr anchor="ctr">
                    <a:solidFill>
                      <a:schemeClr val="bg1">
                        <a:lumMod val="85000"/>
                      </a:schemeClr>
                    </a:solidFill>
                  </a:tcPr>
                </a:tc>
                <a:tc>
                  <a:txBody>
                    <a:bodyPr/>
                    <a:lstStyle/>
                    <a:p>
                      <a:r>
                        <a:rPr lang="en-US" altLang="zh-TW"/>
                        <a:t>118,169</a:t>
                      </a:r>
                    </a:p>
                  </a:txBody>
                  <a:tcPr anchor="ctr">
                    <a:solidFill>
                      <a:schemeClr val="bg1">
                        <a:lumMod val="85000"/>
                      </a:schemeClr>
                    </a:solidFill>
                  </a:tcPr>
                </a:tc>
                <a:tc>
                  <a:txBody>
                    <a:bodyPr/>
                    <a:lstStyle/>
                    <a:p>
                      <a:r>
                        <a:rPr lang="en-US" altLang="zh-TW" dirty="0"/>
                        <a:t>102,755</a:t>
                      </a:r>
                    </a:p>
                  </a:txBody>
                  <a:tcPr anchor="ctr">
                    <a:solidFill>
                      <a:schemeClr val="bg1">
                        <a:lumMod val="85000"/>
                      </a:schemeClr>
                    </a:solidFill>
                  </a:tcPr>
                </a:tc>
                <a:tc>
                  <a:txBody>
                    <a:bodyPr/>
                    <a:lstStyle/>
                    <a:p>
                      <a:r>
                        <a:rPr lang="en-US" altLang="zh-TW" dirty="0"/>
                        <a:t>79,967</a:t>
                      </a:r>
                    </a:p>
                  </a:txBody>
                  <a:tcPr anchor="ctr">
                    <a:solidFill>
                      <a:schemeClr val="bg1">
                        <a:lumMod val="85000"/>
                      </a:schemeClr>
                    </a:solidFill>
                  </a:tcPr>
                </a:tc>
                <a:extLst>
                  <a:ext uri="{0D108BD9-81ED-4DB2-BD59-A6C34878D82A}">
                    <a16:rowId xmlns:a16="http://schemas.microsoft.com/office/drawing/2014/main" val="21680286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62</a:t>
            </a:fld>
            <a:endParaRPr lang="zh-TW" altLang="en-US"/>
          </a:p>
        </p:txBody>
      </p:sp>
    </p:spTree>
    <p:extLst>
      <p:ext uri="{BB962C8B-B14F-4D97-AF65-F5344CB8AC3E}">
        <p14:creationId xmlns:p14="http://schemas.microsoft.com/office/powerpoint/2010/main" val="9071916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Time Cost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4146033921"/>
              </p:ext>
            </p:extLst>
          </p:nvPr>
        </p:nvGraphicFramePr>
        <p:xfrm>
          <a:off x="1097280" y="2028825"/>
          <a:ext cx="10058400" cy="3657600"/>
        </p:xfrm>
        <a:graphic>
          <a:graphicData uri="http://schemas.openxmlformats.org/drawingml/2006/table">
            <a:tbl>
              <a:tblPr>
                <a:tableStyleId>{3C2FFA5D-87B4-456A-9821-1D502468CF0F}</a:tableStyleId>
              </a:tblPr>
              <a:tblGrid>
                <a:gridCol w="5029200">
                  <a:extLst>
                    <a:ext uri="{9D8B030D-6E8A-4147-A177-3AD203B41FA5}">
                      <a16:colId xmlns:a16="http://schemas.microsoft.com/office/drawing/2014/main" val="481026898"/>
                    </a:ext>
                  </a:extLst>
                </a:gridCol>
                <a:gridCol w="5029200">
                  <a:extLst>
                    <a:ext uri="{9D8B030D-6E8A-4147-A177-3AD203B41FA5}">
                      <a16:colId xmlns:a16="http://schemas.microsoft.com/office/drawing/2014/main" val="3232311720"/>
                    </a:ext>
                  </a:extLst>
                </a:gridCol>
              </a:tblGrid>
              <a:tr h="0">
                <a:tc>
                  <a:txBody>
                    <a:bodyPr/>
                    <a:lstStyle/>
                    <a:p>
                      <a:r>
                        <a:rPr lang="en-US" dirty="0"/>
                        <a:t>Key Operation</a:t>
                      </a:r>
                    </a:p>
                  </a:txBody>
                  <a:tcPr anchor="ctr">
                    <a:solidFill>
                      <a:schemeClr val="accent5"/>
                    </a:solidFill>
                  </a:tcPr>
                </a:tc>
                <a:tc>
                  <a:txBody>
                    <a:bodyPr/>
                    <a:lstStyle/>
                    <a:p>
                      <a:r>
                        <a:rPr lang="en-US" dirty="0"/>
                        <a:t>Time</a:t>
                      </a:r>
                    </a:p>
                  </a:txBody>
                  <a:tcPr anchor="ctr">
                    <a:solidFill>
                      <a:schemeClr val="accent5"/>
                    </a:solidFill>
                  </a:tcPr>
                </a:tc>
                <a:extLst>
                  <a:ext uri="{0D108BD9-81ED-4DB2-BD59-A6C34878D82A}">
                    <a16:rowId xmlns:a16="http://schemas.microsoft.com/office/drawing/2014/main" val="1144815656"/>
                  </a:ext>
                </a:extLst>
              </a:tr>
              <a:tr h="0">
                <a:tc>
                  <a:txBody>
                    <a:bodyPr/>
                    <a:lstStyle/>
                    <a:p>
                      <a:r>
                        <a:rPr lang="en-US" dirty="0"/>
                        <a:t>AES Encryption</a:t>
                      </a:r>
                    </a:p>
                  </a:txBody>
                  <a:tcPr anchor="ctr">
                    <a:solidFill>
                      <a:schemeClr val="bg1">
                        <a:lumMod val="85000"/>
                      </a:schemeClr>
                    </a:solidFill>
                  </a:tcPr>
                </a:tc>
                <a:tc>
                  <a:txBody>
                    <a:bodyPr/>
                    <a:lstStyle/>
                    <a:p>
                      <a:r>
                        <a:rPr lang="en-US"/>
                        <a:t>11.2µs</a:t>
                      </a:r>
                    </a:p>
                  </a:txBody>
                  <a:tcPr anchor="ctr">
                    <a:solidFill>
                      <a:schemeClr val="bg1">
                        <a:lumMod val="85000"/>
                      </a:schemeClr>
                    </a:solidFill>
                  </a:tcPr>
                </a:tc>
                <a:extLst>
                  <a:ext uri="{0D108BD9-81ED-4DB2-BD59-A6C34878D82A}">
                    <a16:rowId xmlns:a16="http://schemas.microsoft.com/office/drawing/2014/main" val="3297506363"/>
                  </a:ext>
                </a:extLst>
              </a:tr>
              <a:tr h="0">
                <a:tc>
                  <a:txBody>
                    <a:bodyPr/>
                    <a:lstStyle/>
                    <a:p>
                      <a:r>
                        <a:rPr lang="en-US" dirty="0" err="1"/>
                        <a:t>RekeyGen</a:t>
                      </a:r>
                      <a:endParaRPr lang="en-US" dirty="0"/>
                    </a:p>
                  </a:txBody>
                  <a:tcPr anchor="ctr">
                    <a:solidFill>
                      <a:schemeClr val="bg1">
                        <a:lumMod val="85000"/>
                      </a:schemeClr>
                    </a:solidFill>
                  </a:tcPr>
                </a:tc>
                <a:tc>
                  <a:txBody>
                    <a:bodyPr/>
                    <a:lstStyle/>
                    <a:p>
                      <a:r>
                        <a:rPr lang="en-US"/>
                        <a:t>446.3384ms</a:t>
                      </a:r>
                    </a:p>
                  </a:txBody>
                  <a:tcPr anchor="ctr">
                    <a:solidFill>
                      <a:schemeClr val="bg1">
                        <a:lumMod val="85000"/>
                      </a:schemeClr>
                    </a:solidFill>
                  </a:tcPr>
                </a:tc>
                <a:extLst>
                  <a:ext uri="{0D108BD9-81ED-4DB2-BD59-A6C34878D82A}">
                    <a16:rowId xmlns:a16="http://schemas.microsoft.com/office/drawing/2014/main" val="409535705"/>
                  </a:ext>
                </a:extLst>
              </a:tr>
              <a:tr h="0">
                <a:tc>
                  <a:txBody>
                    <a:bodyPr/>
                    <a:lstStyle/>
                    <a:p>
                      <a:r>
                        <a:rPr lang="en-US" dirty="0" err="1"/>
                        <a:t>sPRE</a:t>
                      </a:r>
                      <a:endParaRPr lang="en-US" dirty="0"/>
                    </a:p>
                  </a:txBody>
                  <a:tcPr anchor="ctr">
                    <a:solidFill>
                      <a:schemeClr val="bg1">
                        <a:lumMod val="85000"/>
                      </a:schemeClr>
                    </a:solidFill>
                  </a:tcPr>
                </a:tc>
                <a:tc>
                  <a:txBody>
                    <a:bodyPr/>
                    <a:lstStyle/>
                    <a:p>
                      <a:r>
                        <a:rPr lang="en-US" dirty="0"/>
                        <a:t>587.1887ms</a:t>
                      </a:r>
                    </a:p>
                  </a:txBody>
                  <a:tcPr anchor="ctr">
                    <a:solidFill>
                      <a:schemeClr val="bg1">
                        <a:lumMod val="85000"/>
                      </a:schemeClr>
                    </a:solidFill>
                  </a:tcPr>
                </a:tc>
                <a:extLst>
                  <a:ext uri="{0D108BD9-81ED-4DB2-BD59-A6C34878D82A}">
                    <a16:rowId xmlns:a16="http://schemas.microsoft.com/office/drawing/2014/main" val="1799941858"/>
                  </a:ext>
                </a:extLst>
              </a:tr>
              <a:tr h="0">
                <a:tc>
                  <a:txBody>
                    <a:bodyPr/>
                    <a:lstStyle/>
                    <a:p>
                      <a:r>
                        <a:rPr lang="en-US" dirty="0" err="1"/>
                        <a:t>MPRE_RekeyGen</a:t>
                      </a:r>
                      <a:endParaRPr lang="en-US" dirty="0"/>
                    </a:p>
                  </a:txBody>
                  <a:tcPr anchor="ctr">
                    <a:solidFill>
                      <a:schemeClr val="bg1">
                        <a:lumMod val="85000"/>
                      </a:schemeClr>
                    </a:solidFill>
                  </a:tcPr>
                </a:tc>
                <a:tc>
                  <a:txBody>
                    <a:bodyPr/>
                    <a:lstStyle/>
                    <a:p>
                      <a:r>
                        <a:rPr lang="en-US" dirty="0"/>
                        <a:t>573.4103ms</a:t>
                      </a:r>
                    </a:p>
                  </a:txBody>
                  <a:tcPr anchor="ctr">
                    <a:solidFill>
                      <a:schemeClr val="bg1">
                        <a:lumMod val="85000"/>
                      </a:schemeClr>
                    </a:solidFill>
                  </a:tcPr>
                </a:tc>
                <a:extLst>
                  <a:ext uri="{0D108BD9-81ED-4DB2-BD59-A6C34878D82A}">
                    <a16:rowId xmlns:a16="http://schemas.microsoft.com/office/drawing/2014/main" val="1006439273"/>
                  </a:ext>
                </a:extLst>
              </a:tr>
              <a:tr h="0">
                <a:tc>
                  <a:txBody>
                    <a:bodyPr/>
                    <a:lstStyle/>
                    <a:p>
                      <a:r>
                        <a:rPr lang="en-US" dirty="0"/>
                        <a:t>MPRE_RekeyGen2</a:t>
                      </a:r>
                    </a:p>
                  </a:txBody>
                  <a:tcPr anchor="ctr">
                    <a:solidFill>
                      <a:schemeClr val="bg1">
                        <a:lumMod val="85000"/>
                      </a:schemeClr>
                    </a:solidFill>
                  </a:tcPr>
                </a:tc>
                <a:tc>
                  <a:txBody>
                    <a:bodyPr/>
                    <a:lstStyle/>
                    <a:p>
                      <a:r>
                        <a:rPr lang="en-US" dirty="0"/>
                        <a:t>479.1025ms</a:t>
                      </a:r>
                    </a:p>
                  </a:txBody>
                  <a:tcPr anchor="ctr">
                    <a:solidFill>
                      <a:schemeClr val="bg1">
                        <a:lumMod val="85000"/>
                      </a:schemeClr>
                    </a:solidFill>
                  </a:tcPr>
                </a:tc>
                <a:extLst>
                  <a:ext uri="{0D108BD9-81ED-4DB2-BD59-A6C34878D82A}">
                    <a16:rowId xmlns:a16="http://schemas.microsoft.com/office/drawing/2014/main" val="678090774"/>
                  </a:ext>
                </a:extLst>
              </a:tr>
              <a:tr h="0">
                <a:tc>
                  <a:txBody>
                    <a:bodyPr/>
                    <a:lstStyle/>
                    <a:p>
                      <a:r>
                        <a:rPr lang="en-US"/>
                        <a:t>MPRE_ReEnc1</a:t>
                      </a:r>
                    </a:p>
                  </a:txBody>
                  <a:tcPr anchor="ctr">
                    <a:solidFill>
                      <a:schemeClr val="bg1">
                        <a:lumMod val="85000"/>
                      </a:schemeClr>
                    </a:solidFill>
                  </a:tcPr>
                </a:tc>
                <a:tc>
                  <a:txBody>
                    <a:bodyPr/>
                    <a:lstStyle/>
                    <a:p>
                      <a:r>
                        <a:rPr lang="en-US" dirty="0"/>
                        <a:t>529.0974ms</a:t>
                      </a:r>
                    </a:p>
                  </a:txBody>
                  <a:tcPr anchor="ctr">
                    <a:solidFill>
                      <a:schemeClr val="bg1">
                        <a:lumMod val="85000"/>
                      </a:schemeClr>
                    </a:solidFill>
                  </a:tcPr>
                </a:tc>
                <a:extLst>
                  <a:ext uri="{0D108BD9-81ED-4DB2-BD59-A6C34878D82A}">
                    <a16:rowId xmlns:a16="http://schemas.microsoft.com/office/drawing/2014/main" val="2679544049"/>
                  </a:ext>
                </a:extLst>
              </a:tr>
              <a:tr h="0">
                <a:tc>
                  <a:txBody>
                    <a:bodyPr/>
                    <a:lstStyle/>
                    <a:p>
                      <a:r>
                        <a:rPr lang="en-US"/>
                        <a:t>MPRE_ReEnc2</a:t>
                      </a:r>
                    </a:p>
                  </a:txBody>
                  <a:tcPr anchor="ctr">
                    <a:solidFill>
                      <a:schemeClr val="bg1">
                        <a:lumMod val="85000"/>
                      </a:schemeClr>
                    </a:solidFill>
                  </a:tcPr>
                </a:tc>
                <a:tc>
                  <a:txBody>
                    <a:bodyPr/>
                    <a:lstStyle/>
                    <a:p>
                      <a:r>
                        <a:rPr lang="en-US" dirty="0"/>
                        <a:t>721.3557ms</a:t>
                      </a:r>
                    </a:p>
                  </a:txBody>
                  <a:tcPr anchor="ctr">
                    <a:solidFill>
                      <a:schemeClr val="bg1">
                        <a:lumMod val="85000"/>
                      </a:schemeClr>
                    </a:solidFill>
                  </a:tcPr>
                </a:tc>
                <a:extLst>
                  <a:ext uri="{0D108BD9-81ED-4DB2-BD59-A6C34878D82A}">
                    <a16:rowId xmlns:a16="http://schemas.microsoft.com/office/drawing/2014/main" val="1323465018"/>
                  </a:ext>
                </a:extLst>
              </a:tr>
              <a:tr h="0">
                <a:tc>
                  <a:txBody>
                    <a:bodyPr/>
                    <a:lstStyle/>
                    <a:p>
                      <a:r>
                        <a:rPr lang="en-US"/>
                        <a:t>MPRE_ReDec</a:t>
                      </a:r>
                    </a:p>
                  </a:txBody>
                  <a:tcPr anchor="ctr">
                    <a:solidFill>
                      <a:schemeClr val="bg1">
                        <a:lumMod val="85000"/>
                      </a:schemeClr>
                    </a:solidFill>
                  </a:tcPr>
                </a:tc>
                <a:tc>
                  <a:txBody>
                    <a:bodyPr/>
                    <a:lstStyle/>
                    <a:p>
                      <a:r>
                        <a:rPr lang="en-US" dirty="0"/>
                        <a:t>1.2519709s</a:t>
                      </a:r>
                    </a:p>
                  </a:txBody>
                  <a:tcPr anchor="ctr">
                    <a:solidFill>
                      <a:schemeClr val="bg1">
                        <a:lumMod val="85000"/>
                      </a:schemeClr>
                    </a:solidFill>
                  </a:tcPr>
                </a:tc>
                <a:extLst>
                  <a:ext uri="{0D108BD9-81ED-4DB2-BD59-A6C34878D82A}">
                    <a16:rowId xmlns:a16="http://schemas.microsoft.com/office/drawing/2014/main" val="1377550566"/>
                  </a:ext>
                </a:extLst>
              </a:tr>
              <a:tr h="0">
                <a:tc>
                  <a:txBody>
                    <a:bodyPr/>
                    <a:lstStyle/>
                    <a:p>
                      <a:r>
                        <a:rPr lang="en-US" dirty="0"/>
                        <a:t>AES Decryption</a:t>
                      </a:r>
                    </a:p>
                  </a:txBody>
                  <a:tcPr anchor="ctr">
                    <a:solidFill>
                      <a:schemeClr val="bg1">
                        <a:lumMod val="85000"/>
                      </a:schemeClr>
                    </a:solidFill>
                  </a:tcPr>
                </a:tc>
                <a:tc>
                  <a:txBody>
                    <a:bodyPr/>
                    <a:lstStyle/>
                    <a:p>
                      <a:r>
                        <a:rPr lang="en-US" dirty="0"/>
                        <a:t>28.1µs</a:t>
                      </a:r>
                    </a:p>
                  </a:txBody>
                  <a:tcPr anchor="ctr">
                    <a:solidFill>
                      <a:schemeClr val="bg1">
                        <a:lumMod val="85000"/>
                      </a:schemeClr>
                    </a:solidFill>
                  </a:tcPr>
                </a:tc>
                <a:extLst>
                  <a:ext uri="{0D108BD9-81ED-4DB2-BD59-A6C34878D82A}">
                    <a16:rowId xmlns:a16="http://schemas.microsoft.com/office/drawing/2014/main" val="3834192902"/>
                  </a:ext>
                </a:extLst>
              </a:tr>
            </a:tbl>
          </a:graphicData>
        </a:graphic>
      </p:graphicFrame>
      <p:sp>
        <p:nvSpPr>
          <p:cNvPr id="6" name="AutoShape 7"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6" descr="Untitled"/>
          <p:cNvSpPr>
            <a:spLocks noChangeAspect="1" noChangeArrowheads="1"/>
          </p:cNvSpPr>
          <p:nvPr/>
        </p:nvSpPr>
        <p:spPr bwMode="auto">
          <a:xfrm>
            <a:off x="6350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63</a:t>
            </a:fld>
            <a:endParaRPr lang="zh-TW" altLang="en-US"/>
          </a:p>
        </p:txBody>
      </p:sp>
    </p:spTree>
    <p:extLst>
      <p:ext uri="{BB962C8B-B14F-4D97-AF65-F5344CB8AC3E}">
        <p14:creationId xmlns:p14="http://schemas.microsoft.com/office/powerpoint/2010/main" val="21587724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Specifications</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428752236"/>
              </p:ext>
            </p:extLst>
          </p:nvPr>
        </p:nvGraphicFramePr>
        <p:xfrm>
          <a:off x="2952749" y="1832610"/>
          <a:ext cx="4910292" cy="4450004"/>
        </p:xfrm>
        <a:graphic>
          <a:graphicData uri="http://schemas.openxmlformats.org/drawingml/2006/table">
            <a:tbl>
              <a:tblPr>
                <a:tableStyleId>{3C2FFA5D-87B4-456A-9821-1D502468CF0F}</a:tableStyleId>
              </a:tblPr>
              <a:tblGrid>
                <a:gridCol w="2455146">
                  <a:extLst>
                    <a:ext uri="{9D8B030D-6E8A-4147-A177-3AD203B41FA5}">
                      <a16:colId xmlns:a16="http://schemas.microsoft.com/office/drawing/2014/main" val="2275203833"/>
                    </a:ext>
                  </a:extLst>
                </a:gridCol>
                <a:gridCol w="2455146">
                  <a:extLst>
                    <a:ext uri="{9D8B030D-6E8A-4147-A177-3AD203B41FA5}">
                      <a16:colId xmlns:a16="http://schemas.microsoft.com/office/drawing/2014/main" val="536283585"/>
                    </a:ext>
                  </a:extLst>
                </a:gridCol>
              </a:tblGrid>
              <a:tr h="171154">
                <a:tc>
                  <a:txBody>
                    <a:bodyPr/>
                    <a:lstStyle/>
                    <a:p>
                      <a:r>
                        <a:rPr lang="en-US" sz="800" dirty="0"/>
                        <a:t>Specification</a:t>
                      </a:r>
                    </a:p>
                  </a:txBody>
                  <a:tcPr marL="38680" marR="38680" marT="19340" marB="19340" anchor="ctr">
                    <a:solidFill>
                      <a:schemeClr val="accent5"/>
                    </a:solidFill>
                  </a:tcPr>
                </a:tc>
                <a:tc>
                  <a:txBody>
                    <a:bodyPr/>
                    <a:lstStyle/>
                    <a:p>
                      <a:r>
                        <a:rPr lang="en-US" sz="800" dirty="0"/>
                        <a:t>Value</a:t>
                      </a:r>
                    </a:p>
                  </a:txBody>
                  <a:tcPr marL="38680" marR="38680" marT="19340" marB="19340" anchor="ctr">
                    <a:solidFill>
                      <a:schemeClr val="accent5"/>
                    </a:solidFill>
                  </a:tcPr>
                </a:tc>
                <a:extLst>
                  <a:ext uri="{0D108BD9-81ED-4DB2-BD59-A6C34878D82A}">
                    <a16:rowId xmlns:a16="http://schemas.microsoft.com/office/drawing/2014/main" val="1711328112"/>
                  </a:ext>
                </a:extLst>
              </a:tr>
              <a:tr h="171154">
                <a:tc>
                  <a:txBody>
                    <a:bodyPr/>
                    <a:lstStyle/>
                    <a:p>
                      <a:r>
                        <a:rPr lang="en-US" sz="800" dirty="0"/>
                        <a:t>Architecture</a:t>
                      </a:r>
                    </a:p>
                  </a:txBody>
                  <a:tcPr marL="38680" marR="38680" marT="19340" marB="19340" anchor="ctr">
                    <a:solidFill>
                      <a:schemeClr val="bg1">
                        <a:lumMod val="85000"/>
                      </a:schemeClr>
                    </a:solidFill>
                  </a:tcPr>
                </a:tc>
                <a:tc>
                  <a:txBody>
                    <a:bodyPr/>
                    <a:lstStyle/>
                    <a:p>
                      <a:r>
                        <a:rPr lang="en-US" sz="800" dirty="0"/>
                        <a:t>x86_64</a:t>
                      </a:r>
                    </a:p>
                  </a:txBody>
                  <a:tcPr marL="38680" marR="38680" marT="19340" marB="19340" anchor="ctr">
                    <a:solidFill>
                      <a:schemeClr val="bg1">
                        <a:lumMod val="85000"/>
                      </a:schemeClr>
                    </a:solidFill>
                  </a:tcPr>
                </a:tc>
                <a:extLst>
                  <a:ext uri="{0D108BD9-81ED-4DB2-BD59-A6C34878D82A}">
                    <a16:rowId xmlns:a16="http://schemas.microsoft.com/office/drawing/2014/main" val="547555479"/>
                  </a:ext>
                </a:extLst>
              </a:tr>
              <a:tr h="171154">
                <a:tc>
                  <a:txBody>
                    <a:bodyPr/>
                    <a:lstStyle/>
                    <a:p>
                      <a:r>
                        <a:rPr lang="en-US" sz="800"/>
                        <a:t>CPU op-mode(s)</a:t>
                      </a:r>
                    </a:p>
                  </a:txBody>
                  <a:tcPr marL="38680" marR="38680" marT="19340" marB="19340" anchor="ctr">
                    <a:solidFill>
                      <a:schemeClr val="bg1">
                        <a:lumMod val="85000"/>
                      </a:schemeClr>
                    </a:solidFill>
                  </a:tcPr>
                </a:tc>
                <a:tc>
                  <a:txBody>
                    <a:bodyPr/>
                    <a:lstStyle/>
                    <a:p>
                      <a:r>
                        <a:rPr lang="en-US" sz="800"/>
                        <a:t>32-bit, 64-bit</a:t>
                      </a:r>
                    </a:p>
                  </a:txBody>
                  <a:tcPr marL="38680" marR="38680" marT="19340" marB="19340" anchor="ctr">
                    <a:solidFill>
                      <a:schemeClr val="bg1">
                        <a:lumMod val="85000"/>
                      </a:schemeClr>
                    </a:solidFill>
                  </a:tcPr>
                </a:tc>
                <a:extLst>
                  <a:ext uri="{0D108BD9-81ED-4DB2-BD59-A6C34878D82A}">
                    <a16:rowId xmlns:a16="http://schemas.microsoft.com/office/drawing/2014/main" val="870118533"/>
                  </a:ext>
                </a:extLst>
              </a:tr>
              <a:tr h="171154">
                <a:tc>
                  <a:txBody>
                    <a:bodyPr/>
                    <a:lstStyle/>
                    <a:p>
                      <a:r>
                        <a:rPr lang="en-US" sz="800"/>
                        <a:t>Byte Order</a:t>
                      </a:r>
                    </a:p>
                  </a:txBody>
                  <a:tcPr marL="38680" marR="38680" marT="19340" marB="19340" anchor="ctr">
                    <a:solidFill>
                      <a:schemeClr val="bg1">
                        <a:lumMod val="85000"/>
                      </a:schemeClr>
                    </a:solidFill>
                  </a:tcPr>
                </a:tc>
                <a:tc>
                  <a:txBody>
                    <a:bodyPr/>
                    <a:lstStyle/>
                    <a:p>
                      <a:r>
                        <a:rPr lang="en-US" sz="800"/>
                        <a:t>Little Endian</a:t>
                      </a:r>
                    </a:p>
                  </a:txBody>
                  <a:tcPr marL="38680" marR="38680" marT="19340" marB="19340" anchor="ctr">
                    <a:solidFill>
                      <a:schemeClr val="bg1">
                        <a:lumMod val="85000"/>
                      </a:schemeClr>
                    </a:solidFill>
                  </a:tcPr>
                </a:tc>
                <a:extLst>
                  <a:ext uri="{0D108BD9-81ED-4DB2-BD59-A6C34878D82A}">
                    <a16:rowId xmlns:a16="http://schemas.microsoft.com/office/drawing/2014/main" val="2067288886"/>
                  </a:ext>
                </a:extLst>
              </a:tr>
              <a:tr h="171154">
                <a:tc>
                  <a:txBody>
                    <a:bodyPr/>
                    <a:lstStyle/>
                    <a:p>
                      <a:r>
                        <a:rPr lang="en-US" sz="800"/>
                        <a:t>Address sizes</a:t>
                      </a:r>
                    </a:p>
                  </a:txBody>
                  <a:tcPr marL="38680" marR="38680" marT="19340" marB="19340" anchor="ctr">
                    <a:solidFill>
                      <a:schemeClr val="bg1">
                        <a:lumMod val="85000"/>
                      </a:schemeClr>
                    </a:solidFill>
                  </a:tcPr>
                </a:tc>
                <a:tc>
                  <a:txBody>
                    <a:bodyPr/>
                    <a:lstStyle/>
                    <a:p>
                      <a:r>
                        <a:rPr lang="en-US" sz="800"/>
                        <a:t>46 bits physical, 48 bits virtual</a:t>
                      </a:r>
                    </a:p>
                  </a:txBody>
                  <a:tcPr marL="38680" marR="38680" marT="19340" marB="19340" anchor="ctr">
                    <a:solidFill>
                      <a:schemeClr val="bg1">
                        <a:lumMod val="85000"/>
                      </a:schemeClr>
                    </a:solidFill>
                  </a:tcPr>
                </a:tc>
                <a:extLst>
                  <a:ext uri="{0D108BD9-81ED-4DB2-BD59-A6C34878D82A}">
                    <a16:rowId xmlns:a16="http://schemas.microsoft.com/office/drawing/2014/main" val="922835301"/>
                  </a:ext>
                </a:extLst>
              </a:tr>
              <a:tr h="171154">
                <a:tc>
                  <a:txBody>
                    <a:bodyPr/>
                    <a:lstStyle/>
                    <a:p>
                      <a:r>
                        <a:rPr lang="en-US" sz="800"/>
                        <a:t>CPU(s)</a:t>
                      </a:r>
                    </a:p>
                  </a:txBody>
                  <a:tcPr marL="38680" marR="38680" marT="19340" marB="19340" anchor="ctr">
                    <a:solidFill>
                      <a:schemeClr val="bg1">
                        <a:lumMod val="85000"/>
                      </a:schemeClr>
                    </a:solidFill>
                  </a:tcPr>
                </a:tc>
                <a:tc>
                  <a:txBody>
                    <a:bodyPr/>
                    <a:lstStyle/>
                    <a:p>
                      <a:r>
                        <a:rPr lang="en-US" altLang="zh-TW" sz="800"/>
                        <a:t>2</a:t>
                      </a:r>
                    </a:p>
                  </a:txBody>
                  <a:tcPr marL="38680" marR="38680" marT="19340" marB="19340" anchor="ctr">
                    <a:solidFill>
                      <a:schemeClr val="bg1">
                        <a:lumMod val="85000"/>
                      </a:schemeClr>
                    </a:solidFill>
                  </a:tcPr>
                </a:tc>
                <a:extLst>
                  <a:ext uri="{0D108BD9-81ED-4DB2-BD59-A6C34878D82A}">
                    <a16:rowId xmlns:a16="http://schemas.microsoft.com/office/drawing/2014/main" val="74870117"/>
                  </a:ext>
                </a:extLst>
              </a:tr>
              <a:tr h="171154">
                <a:tc>
                  <a:txBody>
                    <a:bodyPr/>
                    <a:lstStyle/>
                    <a:p>
                      <a:r>
                        <a:rPr lang="en-US" sz="800"/>
                        <a:t>On-line CPU(s) list</a:t>
                      </a:r>
                    </a:p>
                  </a:txBody>
                  <a:tcPr marL="38680" marR="38680" marT="19340" marB="19340" anchor="ctr">
                    <a:solidFill>
                      <a:schemeClr val="bg1">
                        <a:lumMod val="85000"/>
                      </a:schemeClr>
                    </a:solidFill>
                  </a:tcPr>
                </a:tc>
                <a:tc>
                  <a:txBody>
                    <a:bodyPr/>
                    <a:lstStyle/>
                    <a:p>
                      <a:r>
                        <a:rPr lang="en-US" altLang="zh-TW" sz="800"/>
                        <a:t>0, 1</a:t>
                      </a:r>
                    </a:p>
                  </a:txBody>
                  <a:tcPr marL="38680" marR="38680" marT="19340" marB="19340" anchor="ctr">
                    <a:solidFill>
                      <a:schemeClr val="bg1">
                        <a:lumMod val="85000"/>
                      </a:schemeClr>
                    </a:solidFill>
                  </a:tcPr>
                </a:tc>
                <a:extLst>
                  <a:ext uri="{0D108BD9-81ED-4DB2-BD59-A6C34878D82A}">
                    <a16:rowId xmlns:a16="http://schemas.microsoft.com/office/drawing/2014/main" val="2095164902"/>
                  </a:ext>
                </a:extLst>
              </a:tr>
              <a:tr h="171154">
                <a:tc>
                  <a:txBody>
                    <a:bodyPr/>
                    <a:lstStyle/>
                    <a:p>
                      <a:r>
                        <a:rPr lang="en-US" sz="800"/>
                        <a:t>Thread(s) per core</a:t>
                      </a:r>
                    </a:p>
                  </a:txBody>
                  <a:tcPr marL="38680" marR="38680" marT="19340" marB="19340" anchor="ctr">
                    <a:solidFill>
                      <a:schemeClr val="bg1">
                        <a:lumMod val="85000"/>
                      </a:schemeClr>
                    </a:solidFill>
                  </a:tcPr>
                </a:tc>
                <a:tc>
                  <a:txBody>
                    <a:bodyPr/>
                    <a:lstStyle/>
                    <a:p>
                      <a:r>
                        <a:rPr lang="en-US" altLang="zh-TW" sz="800"/>
                        <a:t>2</a:t>
                      </a:r>
                    </a:p>
                  </a:txBody>
                  <a:tcPr marL="38680" marR="38680" marT="19340" marB="19340" anchor="ctr">
                    <a:solidFill>
                      <a:schemeClr val="bg1">
                        <a:lumMod val="85000"/>
                      </a:schemeClr>
                    </a:solidFill>
                  </a:tcPr>
                </a:tc>
                <a:extLst>
                  <a:ext uri="{0D108BD9-81ED-4DB2-BD59-A6C34878D82A}">
                    <a16:rowId xmlns:a16="http://schemas.microsoft.com/office/drawing/2014/main" val="4242545323"/>
                  </a:ext>
                </a:extLst>
              </a:tr>
              <a:tr h="171154">
                <a:tc>
                  <a:txBody>
                    <a:bodyPr/>
                    <a:lstStyle/>
                    <a:p>
                      <a:r>
                        <a:rPr lang="en-US" sz="800"/>
                        <a:t>Core(s) per socket</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1266589260"/>
                  </a:ext>
                </a:extLst>
              </a:tr>
              <a:tr h="171154">
                <a:tc>
                  <a:txBody>
                    <a:bodyPr/>
                    <a:lstStyle/>
                    <a:p>
                      <a:r>
                        <a:rPr lang="en-US" sz="800"/>
                        <a:t>Socket(s)</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2037512716"/>
                  </a:ext>
                </a:extLst>
              </a:tr>
              <a:tr h="171154">
                <a:tc>
                  <a:txBody>
                    <a:bodyPr/>
                    <a:lstStyle/>
                    <a:p>
                      <a:r>
                        <a:rPr lang="en-US" sz="800"/>
                        <a:t>NUMA node(s)</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1332873950"/>
                  </a:ext>
                </a:extLst>
              </a:tr>
              <a:tr h="171154">
                <a:tc>
                  <a:txBody>
                    <a:bodyPr/>
                    <a:lstStyle/>
                    <a:p>
                      <a:r>
                        <a:rPr lang="en-US" sz="800"/>
                        <a:t>Vendor ID</a:t>
                      </a:r>
                    </a:p>
                  </a:txBody>
                  <a:tcPr marL="38680" marR="38680" marT="19340" marB="19340" anchor="ctr">
                    <a:solidFill>
                      <a:schemeClr val="bg1">
                        <a:lumMod val="85000"/>
                      </a:schemeClr>
                    </a:solidFill>
                  </a:tcPr>
                </a:tc>
                <a:tc>
                  <a:txBody>
                    <a:bodyPr/>
                    <a:lstStyle/>
                    <a:p>
                      <a:r>
                        <a:rPr lang="en-US" sz="800"/>
                        <a:t>GenuineIntel</a:t>
                      </a:r>
                    </a:p>
                  </a:txBody>
                  <a:tcPr marL="38680" marR="38680" marT="19340" marB="19340" anchor="ctr">
                    <a:solidFill>
                      <a:schemeClr val="bg1">
                        <a:lumMod val="85000"/>
                      </a:schemeClr>
                    </a:solidFill>
                  </a:tcPr>
                </a:tc>
                <a:extLst>
                  <a:ext uri="{0D108BD9-81ED-4DB2-BD59-A6C34878D82A}">
                    <a16:rowId xmlns:a16="http://schemas.microsoft.com/office/drawing/2014/main" val="1570729174"/>
                  </a:ext>
                </a:extLst>
              </a:tr>
              <a:tr h="171154">
                <a:tc>
                  <a:txBody>
                    <a:bodyPr/>
                    <a:lstStyle/>
                    <a:p>
                      <a:r>
                        <a:rPr lang="en-US" sz="800"/>
                        <a:t>CPU family</a:t>
                      </a:r>
                    </a:p>
                  </a:txBody>
                  <a:tcPr marL="38680" marR="38680" marT="19340" marB="19340" anchor="ctr">
                    <a:solidFill>
                      <a:schemeClr val="bg1">
                        <a:lumMod val="85000"/>
                      </a:schemeClr>
                    </a:solidFill>
                  </a:tcPr>
                </a:tc>
                <a:tc>
                  <a:txBody>
                    <a:bodyPr/>
                    <a:lstStyle/>
                    <a:p>
                      <a:r>
                        <a:rPr lang="en-US" altLang="zh-TW" sz="800"/>
                        <a:t>6</a:t>
                      </a:r>
                    </a:p>
                  </a:txBody>
                  <a:tcPr marL="38680" marR="38680" marT="19340" marB="19340" anchor="ctr">
                    <a:solidFill>
                      <a:schemeClr val="bg1">
                        <a:lumMod val="85000"/>
                      </a:schemeClr>
                    </a:solidFill>
                  </a:tcPr>
                </a:tc>
                <a:extLst>
                  <a:ext uri="{0D108BD9-81ED-4DB2-BD59-A6C34878D82A}">
                    <a16:rowId xmlns:a16="http://schemas.microsoft.com/office/drawing/2014/main" val="1600228786"/>
                  </a:ext>
                </a:extLst>
              </a:tr>
              <a:tr h="171154">
                <a:tc>
                  <a:txBody>
                    <a:bodyPr/>
                    <a:lstStyle/>
                    <a:p>
                      <a:r>
                        <a:rPr lang="en-US" sz="800"/>
                        <a:t>Model</a:t>
                      </a:r>
                    </a:p>
                  </a:txBody>
                  <a:tcPr marL="38680" marR="38680" marT="19340" marB="19340" anchor="ctr">
                    <a:solidFill>
                      <a:schemeClr val="bg1">
                        <a:lumMod val="85000"/>
                      </a:schemeClr>
                    </a:solidFill>
                  </a:tcPr>
                </a:tc>
                <a:tc>
                  <a:txBody>
                    <a:bodyPr/>
                    <a:lstStyle/>
                    <a:p>
                      <a:r>
                        <a:rPr lang="en-US" altLang="zh-TW" sz="800"/>
                        <a:t>85</a:t>
                      </a:r>
                    </a:p>
                  </a:txBody>
                  <a:tcPr marL="38680" marR="38680" marT="19340" marB="19340" anchor="ctr">
                    <a:solidFill>
                      <a:schemeClr val="bg1">
                        <a:lumMod val="85000"/>
                      </a:schemeClr>
                    </a:solidFill>
                  </a:tcPr>
                </a:tc>
                <a:extLst>
                  <a:ext uri="{0D108BD9-81ED-4DB2-BD59-A6C34878D82A}">
                    <a16:rowId xmlns:a16="http://schemas.microsoft.com/office/drawing/2014/main" val="3517470351"/>
                  </a:ext>
                </a:extLst>
              </a:tr>
              <a:tr h="171154">
                <a:tc>
                  <a:txBody>
                    <a:bodyPr/>
                    <a:lstStyle/>
                    <a:p>
                      <a:r>
                        <a:rPr lang="en-US" sz="800"/>
                        <a:t>Model name</a:t>
                      </a:r>
                    </a:p>
                  </a:txBody>
                  <a:tcPr marL="38680" marR="38680" marT="19340" marB="19340" anchor="ctr">
                    <a:solidFill>
                      <a:schemeClr val="bg1">
                        <a:lumMod val="85000"/>
                      </a:schemeClr>
                    </a:solidFill>
                  </a:tcPr>
                </a:tc>
                <a:tc>
                  <a:txBody>
                    <a:bodyPr/>
                    <a:lstStyle/>
                    <a:p>
                      <a:r>
                        <a:rPr lang="pt-BR" sz="800"/>
                        <a:t>Intel(R) Xeon(R) Platinum 8272CL CPU @ 2.60GHz</a:t>
                      </a:r>
                    </a:p>
                  </a:txBody>
                  <a:tcPr marL="38680" marR="38680" marT="19340" marB="19340" anchor="ctr">
                    <a:solidFill>
                      <a:schemeClr val="bg1">
                        <a:lumMod val="85000"/>
                      </a:schemeClr>
                    </a:solidFill>
                  </a:tcPr>
                </a:tc>
                <a:extLst>
                  <a:ext uri="{0D108BD9-81ED-4DB2-BD59-A6C34878D82A}">
                    <a16:rowId xmlns:a16="http://schemas.microsoft.com/office/drawing/2014/main" val="1820332209"/>
                  </a:ext>
                </a:extLst>
              </a:tr>
              <a:tr h="171154">
                <a:tc>
                  <a:txBody>
                    <a:bodyPr/>
                    <a:lstStyle/>
                    <a:p>
                      <a:r>
                        <a:rPr lang="en-US" sz="800"/>
                        <a:t>Stepping</a:t>
                      </a:r>
                    </a:p>
                  </a:txBody>
                  <a:tcPr marL="38680" marR="38680" marT="19340" marB="19340" anchor="ctr">
                    <a:solidFill>
                      <a:schemeClr val="bg1">
                        <a:lumMod val="85000"/>
                      </a:schemeClr>
                    </a:solidFill>
                  </a:tcPr>
                </a:tc>
                <a:tc>
                  <a:txBody>
                    <a:bodyPr/>
                    <a:lstStyle/>
                    <a:p>
                      <a:r>
                        <a:rPr lang="en-US" altLang="zh-TW" sz="800"/>
                        <a:t>7</a:t>
                      </a:r>
                    </a:p>
                  </a:txBody>
                  <a:tcPr marL="38680" marR="38680" marT="19340" marB="19340" anchor="ctr">
                    <a:solidFill>
                      <a:schemeClr val="bg1">
                        <a:lumMod val="85000"/>
                      </a:schemeClr>
                    </a:solidFill>
                  </a:tcPr>
                </a:tc>
                <a:extLst>
                  <a:ext uri="{0D108BD9-81ED-4DB2-BD59-A6C34878D82A}">
                    <a16:rowId xmlns:a16="http://schemas.microsoft.com/office/drawing/2014/main" val="4211796088"/>
                  </a:ext>
                </a:extLst>
              </a:tr>
              <a:tr h="171154">
                <a:tc>
                  <a:txBody>
                    <a:bodyPr/>
                    <a:lstStyle/>
                    <a:p>
                      <a:r>
                        <a:rPr lang="en-US" sz="800"/>
                        <a:t>CPU MHz</a:t>
                      </a:r>
                    </a:p>
                  </a:txBody>
                  <a:tcPr marL="38680" marR="38680" marT="19340" marB="19340" anchor="ctr">
                    <a:solidFill>
                      <a:schemeClr val="bg1">
                        <a:lumMod val="85000"/>
                      </a:schemeClr>
                    </a:solidFill>
                  </a:tcPr>
                </a:tc>
                <a:tc>
                  <a:txBody>
                    <a:bodyPr/>
                    <a:lstStyle/>
                    <a:p>
                      <a:r>
                        <a:rPr lang="en-US" altLang="zh-TW" sz="800"/>
                        <a:t>2593.905</a:t>
                      </a:r>
                    </a:p>
                  </a:txBody>
                  <a:tcPr marL="38680" marR="38680" marT="19340" marB="19340" anchor="ctr">
                    <a:solidFill>
                      <a:schemeClr val="bg1">
                        <a:lumMod val="85000"/>
                      </a:schemeClr>
                    </a:solidFill>
                  </a:tcPr>
                </a:tc>
                <a:extLst>
                  <a:ext uri="{0D108BD9-81ED-4DB2-BD59-A6C34878D82A}">
                    <a16:rowId xmlns:a16="http://schemas.microsoft.com/office/drawing/2014/main" val="906755285"/>
                  </a:ext>
                </a:extLst>
              </a:tr>
              <a:tr h="171154">
                <a:tc>
                  <a:txBody>
                    <a:bodyPr/>
                    <a:lstStyle/>
                    <a:p>
                      <a:r>
                        <a:rPr lang="en-US" sz="800"/>
                        <a:t>BogoMIPS</a:t>
                      </a:r>
                    </a:p>
                  </a:txBody>
                  <a:tcPr marL="38680" marR="38680" marT="19340" marB="19340" anchor="ctr">
                    <a:solidFill>
                      <a:schemeClr val="bg1">
                        <a:lumMod val="85000"/>
                      </a:schemeClr>
                    </a:solidFill>
                  </a:tcPr>
                </a:tc>
                <a:tc>
                  <a:txBody>
                    <a:bodyPr/>
                    <a:lstStyle/>
                    <a:p>
                      <a:r>
                        <a:rPr lang="en-US" altLang="zh-TW" sz="800"/>
                        <a:t>5187.81</a:t>
                      </a:r>
                    </a:p>
                  </a:txBody>
                  <a:tcPr marL="38680" marR="38680" marT="19340" marB="19340" anchor="ctr">
                    <a:solidFill>
                      <a:schemeClr val="bg1">
                        <a:lumMod val="85000"/>
                      </a:schemeClr>
                    </a:solidFill>
                  </a:tcPr>
                </a:tc>
                <a:extLst>
                  <a:ext uri="{0D108BD9-81ED-4DB2-BD59-A6C34878D82A}">
                    <a16:rowId xmlns:a16="http://schemas.microsoft.com/office/drawing/2014/main" val="3929752287"/>
                  </a:ext>
                </a:extLst>
              </a:tr>
              <a:tr h="171154">
                <a:tc>
                  <a:txBody>
                    <a:bodyPr/>
                    <a:lstStyle/>
                    <a:p>
                      <a:r>
                        <a:rPr lang="en-US" sz="800"/>
                        <a:t>Virtualization</a:t>
                      </a:r>
                    </a:p>
                  </a:txBody>
                  <a:tcPr marL="38680" marR="38680" marT="19340" marB="19340" anchor="ctr">
                    <a:solidFill>
                      <a:schemeClr val="bg1">
                        <a:lumMod val="85000"/>
                      </a:schemeClr>
                    </a:solidFill>
                  </a:tcPr>
                </a:tc>
                <a:tc>
                  <a:txBody>
                    <a:bodyPr/>
                    <a:lstStyle/>
                    <a:p>
                      <a:r>
                        <a:rPr lang="en-US" sz="800"/>
                        <a:t>VT-x</a:t>
                      </a:r>
                    </a:p>
                  </a:txBody>
                  <a:tcPr marL="38680" marR="38680" marT="19340" marB="19340" anchor="ctr">
                    <a:solidFill>
                      <a:schemeClr val="bg1">
                        <a:lumMod val="85000"/>
                      </a:schemeClr>
                    </a:solidFill>
                  </a:tcPr>
                </a:tc>
                <a:extLst>
                  <a:ext uri="{0D108BD9-81ED-4DB2-BD59-A6C34878D82A}">
                    <a16:rowId xmlns:a16="http://schemas.microsoft.com/office/drawing/2014/main" val="595854110"/>
                  </a:ext>
                </a:extLst>
              </a:tr>
              <a:tr h="171154">
                <a:tc>
                  <a:txBody>
                    <a:bodyPr/>
                    <a:lstStyle/>
                    <a:p>
                      <a:r>
                        <a:rPr lang="en-US" sz="800"/>
                        <a:t>Hypervisor vendor</a:t>
                      </a:r>
                    </a:p>
                  </a:txBody>
                  <a:tcPr marL="38680" marR="38680" marT="19340" marB="19340" anchor="ctr">
                    <a:solidFill>
                      <a:schemeClr val="bg1">
                        <a:lumMod val="85000"/>
                      </a:schemeClr>
                    </a:solidFill>
                  </a:tcPr>
                </a:tc>
                <a:tc>
                  <a:txBody>
                    <a:bodyPr/>
                    <a:lstStyle/>
                    <a:p>
                      <a:r>
                        <a:rPr lang="en-US" sz="800"/>
                        <a:t>Microsoft</a:t>
                      </a:r>
                    </a:p>
                  </a:txBody>
                  <a:tcPr marL="38680" marR="38680" marT="19340" marB="19340" anchor="ctr">
                    <a:solidFill>
                      <a:schemeClr val="bg1">
                        <a:lumMod val="85000"/>
                      </a:schemeClr>
                    </a:solidFill>
                  </a:tcPr>
                </a:tc>
                <a:extLst>
                  <a:ext uri="{0D108BD9-81ED-4DB2-BD59-A6C34878D82A}">
                    <a16:rowId xmlns:a16="http://schemas.microsoft.com/office/drawing/2014/main" val="1567551011"/>
                  </a:ext>
                </a:extLst>
              </a:tr>
              <a:tr h="171154">
                <a:tc>
                  <a:txBody>
                    <a:bodyPr/>
                    <a:lstStyle/>
                    <a:p>
                      <a:r>
                        <a:rPr lang="en-US" sz="800"/>
                        <a:t>Virtualization type</a:t>
                      </a:r>
                    </a:p>
                  </a:txBody>
                  <a:tcPr marL="38680" marR="38680" marT="19340" marB="19340" anchor="ctr">
                    <a:solidFill>
                      <a:schemeClr val="bg1">
                        <a:lumMod val="85000"/>
                      </a:schemeClr>
                    </a:solidFill>
                  </a:tcPr>
                </a:tc>
                <a:tc>
                  <a:txBody>
                    <a:bodyPr/>
                    <a:lstStyle/>
                    <a:p>
                      <a:r>
                        <a:rPr lang="en-US" sz="800"/>
                        <a:t>full</a:t>
                      </a:r>
                    </a:p>
                  </a:txBody>
                  <a:tcPr marL="38680" marR="38680" marT="19340" marB="19340" anchor="ctr">
                    <a:solidFill>
                      <a:schemeClr val="bg1">
                        <a:lumMod val="85000"/>
                      </a:schemeClr>
                    </a:solidFill>
                  </a:tcPr>
                </a:tc>
                <a:extLst>
                  <a:ext uri="{0D108BD9-81ED-4DB2-BD59-A6C34878D82A}">
                    <a16:rowId xmlns:a16="http://schemas.microsoft.com/office/drawing/2014/main" val="3939587683"/>
                  </a:ext>
                </a:extLst>
              </a:tr>
              <a:tr h="171154">
                <a:tc>
                  <a:txBody>
                    <a:bodyPr/>
                    <a:lstStyle/>
                    <a:p>
                      <a:r>
                        <a:rPr lang="en-US" sz="800" dirty="0"/>
                        <a:t>L1d cache</a:t>
                      </a:r>
                    </a:p>
                  </a:txBody>
                  <a:tcPr marL="38680" marR="38680" marT="19340" marB="19340" anchor="ctr">
                    <a:solidFill>
                      <a:schemeClr val="bg1">
                        <a:lumMod val="85000"/>
                      </a:schemeClr>
                    </a:solidFill>
                  </a:tcPr>
                </a:tc>
                <a:tc>
                  <a:txBody>
                    <a:bodyPr/>
                    <a:lstStyle/>
                    <a:p>
                      <a:r>
                        <a:rPr lang="en-US" sz="800"/>
                        <a:t>32 KiB</a:t>
                      </a:r>
                    </a:p>
                  </a:txBody>
                  <a:tcPr marL="38680" marR="38680" marT="19340" marB="19340" anchor="ctr">
                    <a:solidFill>
                      <a:schemeClr val="bg1">
                        <a:lumMod val="85000"/>
                      </a:schemeClr>
                    </a:solidFill>
                  </a:tcPr>
                </a:tc>
                <a:extLst>
                  <a:ext uri="{0D108BD9-81ED-4DB2-BD59-A6C34878D82A}">
                    <a16:rowId xmlns:a16="http://schemas.microsoft.com/office/drawing/2014/main" val="708643166"/>
                  </a:ext>
                </a:extLst>
              </a:tr>
              <a:tr h="171154">
                <a:tc>
                  <a:txBody>
                    <a:bodyPr/>
                    <a:lstStyle/>
                    <a:p>
                      <a:r>
                        <a:rPr lang="en-US" sz="800"/>
                        <a:t>L1i cache</a:t>
                      </a:r>
                    </a:p>
                  </a:txBody>
                  <a:tcPr marL="38680" marR="38680" marT="19340" marB="19340" anchor="ctr">
                    <a:solidFill>
                      <a:schemeClr val="bg1">
                        <a:lumMod val="85000"/>
                      </a:schemeClr>
                    </a:solidFill>
                  </a:tcPr>
                </a:tc>
                <a:tc>
                  <a:txBody>
                    <a:bodyPr/>
                    <a:lstStyle/>
                    <a:p>
                      <a:r>
                        <a:rPr lang="en-US" sz="800"/>
                        <a:t>32 KiB</a:t>
                      </a:r>
                    </a:p>
                  </a:txBody>
                  <a:tcPr marL="38680" marR="38680" marT="19340" marB="19340" anchor="ctr">
                    <a:solidFill>
                      <a:schemeClr val="bg1">
                        <a:lumMod val="85000"/>
                      </a:schemeClr>
                    </a:solidFill>
                  </a:tcPr>
                </a:tc>
                <a:extLst>
                  <a:ext uri="{0D108BD9-81ED-4DB2-BD59-A6C34878D82A}">
                    <a16:rowId xmlns:a16="http://schemas.microsoft.com/office/drawing/2014/main" val="1496733161"/>
                  </a:ext>
                </a:extLst>
              </a:tr>
              <a:tr h="171154">
                <a:tc>
                  <a:txBody>
                    <a:bodyPr/>
                    <a:lstStyle/>
                    <a:p>
                      <a:r>
                        <a:rPr lang="en-US" sz="800"/>
                        <a:t>L2 cache</a:t>
                      </a:r>
                    </a:p>
                  </a:txBody>
                  <a:tcPr marL="38680" marR="38680" marT="19340" marB="19340" anchor="ctr">
                    <a:solidFill>
                      <a:schemeClr val="bg1">
                        <a:lumMod val="85000"/>
                      </a:schemeClr>
                    </a:solidFill>
                  </a:tcPr>
                </a:tc>
                <a:tc>
                  <a:txBody>
                    <a:bodyPr/>
                    <a:lstStyle/>
                    <a:p>
                      <a:r>
                        <a:rPr lang="en-US" sz="800"/>
                        <a:t>1 MiB</a:t>
                      </a:r>
                    </a:p>
                  </a:txBody>
                  <a:tcPr marL="38680" marR="38680" marT="19340" marB="19340" anchor="ctr">
                    <a:solidFill>
                      <a:schemeClr val="bg1">
                        <a:lumMod val="85000"/>
                      </a:schemeClr>
                    </a:solidFill>
                  </a:tcPr>
                </a:tc>
                <a:extLst>
                  <a:ext uri="{0D108BD9-81ED-4DB2-BD59-A6C34878D82A}">
                    <a16:rowId xmlns:a16="http://schemas.microsoft.com/office/drawing/2014/main" val="2103358385"/>
                  </a:ext>
                </a:extLst>
              </a:tr>
              <a:tr h="171154">
                <a:tc>
                  <a:txBody>
                    <a:bodyPr/>
                    <a:lstStyle/>
                    <a:p>
                      <a:r>
                        <a:rPr lang="en-US" sz="800"/>
                        <a:t>L3 cache</a:t>
                      </a:r>
                    </a:p>
                  </a:txBody>
                  <a:tcPr marL="38680" marR="38680" marT="19340" marB="19340" anchor="ctr">
                    <a:solidFill>
                      <a:schemeClr val="bg1">
                        <a:lumMod val="85000"/>
                      </a:schemeClr>
                    </a:solidFill>
                  </a:tcPr>
                </a:tc>
                <a:tc>
                  <a:txBody>
                    <a:bodyPr/>
                    <a:lstStyle/>
                    <a:p>
                      <a:r>
                        <a:rPr lang="en-US" sz="800"/>
                        <a:t>35.8 MiB</a:t>
                      </a:r>
                    </a:p>
                  </a:txBody>
                  <a:tcPr marL="38680" marR="38680" marT="19340" marB="19340" anchor="ctr">
                    <a:solidFill>
                      <a:schemeClr val="bg1">
                        <a:lumMod val="85000"/>
                      </a:schemeClr>
                    </a:solidFill>
                  </a:tcPr>
                </a:tc>
                <a:extLst>
                  <a:ext uri="{0D108BD9-81ED-4DB2-BD59-A6C34878D82A}">
                    <a16:rowId xmlns:a16="http://schemas.microsoft.com/office/drawing/2014/main" val="567334189"/>
                  </a:ext>
                </a:extLst>
              </a:tr>
              <a:tr h="171154">
                <a:tc>
                  <a:txBody>
                    <a:bodyPr/>
                    <a:lstStyle/>
                    <a:p>
                      <a:r>
                        <a:rPr lang="en-US" sz="800"/>
                        <a:t>NUMA node0 CPU(s)</a:t>
                      </a:r>
                    </a:p>
                  </a:txBody>
                  <a:tcPr marL="38680" marR="38680" marT="19340" marB="19340" anchor="ctr">
                    <a:solidFill>
                      <a:schemeClr val="bg1">
                        <a:lumMod val="85000"/>
                      </a:schemeClr>
                    </a:solidFill>
                  </a:tcPr>
                </a:tc>
                <a:tc>
                  <a:txBody>
                    <a:bodyPr/>
                    <a:lstStyle/>
                    <a:p>
                      <a:r>
                        <a:rPr lang="en-US" altLang="zh-TW" sz="800" dirty="0"/>
                        <a:t>0, 1</a:t>
                      </a:r>
                    </a:p>
                  </a:txBody>
                  <a:tcPr marL="38680" marR="38680" marT="19340" marB="19340" anchor="ctr">
                    <a:solidFill>
                      <a:schemeClr val="bg1">
                        <a:lumMod val="85000"/>
                      </a:schemeClr>
                    </a:solidFill>
                  </a:tcPr>
                </a:tc>
                <a:extLst>
                  <a:ext uri="{0D108BD9-81ED-4DB2-BD59-A6C34878D82A}">
                    <a16:rowId xmlns:a16="http://schemas.microsoft.com/office/drawing/2014/main" val="1939640863"/>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64</a:t>
            </a:fld>
            <a:endParaRPr lang="zh-TW" altLang="en-US"/>
          </a:p>
        </p:txBody>
      </p:sp>
    </p:spTree>
    <p:extLst>
      <p:ext uri="{BB962C8B-B14F-4D97-AF65-F5344CB8AC3E}">
        <p14:creationId xmlns:p14="http://schemas.microsoft.com/office/powerpoint/2010/main" val="23658909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Property Comparisons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414840975"/>
              </p:ext>
            </p:extLst>
          </p:nvPr>
        </p:nvGraphicFramePr>
        <p:xfrm>
          <a:off x="2773893" y="1846006"/>
          <a:ext cx="6704540" cy="4023240"/>
        </p:xfrm>
        <a:graphic>
          <a:graphicData uri="http://schemas.openxmlformats.org/drawingml/2006/table">
            <a:tbl>
              <a:tblPr>
                <a:tableStyleId>{3C2FFA5D-87B4-456A-9821-1D502468CF0F}</a:tableStyleId>
              </a:tblPr>
              <a:tblGrid>
                <a:gridCol w="1340908">
                  <a:extLst>
                    <a:ext uri="{9D8B030D-6E8A-4147-A177-3AD203B41FA5}">
                      <a16:colId xmlns:a16="http://schemas.microsoft.com/office/drawing/2014/main" val="2763126885"/>
                    </a:ext>
                  </a:extLst>
                </a:gridCol>
                <a:gridCol w="1340908">
                  <a:extLst>
                    <a:ext uri="{9D8B030D-6E8A-4147-A177-3AD203B41FA5}">
                      <a16:colId xmlns:a16="http://schemas.microsoft.com/office/drawing/2014/main" val="697734130"/>
                    </a:ext>
                  </a:extLst>
                </a:gridCol>
                <a:gridCol w="1340908">
                  <a:extLst>
                    <a:ext uri="{9D8B030D-6E8A-4147-A177-3AD203B41FA5}">
                      <a16:colId xmlns:a16="http://schemas.microsoft.com/office/drawing/2014/main" val="2218157671"/>
                    </a:ext>
                  </a:extLst>
                </a:gridCol>
                <a:gridCol w="1340908">
                  <a:extLst>
                    <a:ext uri="{9D8B030D-6E8A-4147-A177-3AD203B41FA5}">
                      <a16:colId xmlns:a16="http://schemas.microsoft.com/office/drawing/2014/main" val="1844543027"/>
                    </a:ext>
                  </a:extLst>
                </a:gridCol>
                <a:gridCol w="1340908">
                  <a:extLst>
                    <a:ext uri="{9D8B030D-6E8A-4147-A177-3AD203B41FA5}">
                      <a16:colId xmlns:a16="http://schemas.microsoft.com/office/drawing/2014/main" val="1728227116"/>
                    </a:ext>
                  </a:extLst>
                </a:gridCol>
              </a:tblGrid>
              <a:tr h="426653">
                <a:tc>
                  <a:txBody>
                    <a:bodyPr/>
                    <a:lstStyle/>
                    <a:p>
                      <a:r>
                        <a:rPr lang="en-US" sz="1200" dirty="0"/>
                        <a:t>Feature</a:t>
                      </a:r>
                    </a:p>
                  </a:txBody>
                  <a:tcPr marL="60950" marR="60950" marT="30475" marB="30475" anchor="ctr">
                    <a:solidFill>
                      <a:schemeClr val="accent5"/>
                    </a:solidFill>
                  </a:tcPr>
                </a:tc>
                <a:tc>
                  <a:txBody>
                    <a:bodyPr/>
                    <a:lstStyle/>
                    <a:p>
                      <a:r>
                        <a:rPr lang="en-US" sz="1200" dirty="0"/>
                        <a:t>Traditional AC System</a:t>
                      </a:r>
                    </a:p>
                  </a:txBody>
                  <a:tcPr marL="60950" marR="60950" marT="30475" marB="30475" anchor="ctr">
                    <a:solidFill>
                      <a:schemeClr val="accent5"/>
                    </a:solidFill>
                  </a:tcPr>
                </a:tc>
                <a:tc>
                  <a:txBody>
                    <a:bodyPr/>
                    <a:lstStyle/>
                    <a:p>
                      <a:r>
                        <a:rPr lang="en-US" sz="1200" dirty="0" err="1"/>
                        <a:t>Blockchain</a:t>
                      </a:r>
                      <a:r>
                        <a:rPr lang="en-US" sz="1200" dirty="0"/>
                        <a:t>-based System</a:t>
                      </a:r>
                    </a:p>
                  </a:txBody>
                  <a:tcPr marL="60950" marR="60950" marT="30475" marB="30475" anchor="ctr">
                    <a:solidFill>
                      <a:schemeClr val="accent5"/>
                    </a:solidFill>
                  </a:tcPr>
                </a:tc>
                <a:tc>
                  <a:txBody>
                    <a:bodyPr/>
                    <a:lstStyle/>
                    <a:p>
                      <a:r>
                        <a:rPr lang="en-US" sz="1200" dirty="0" err="1"/>
                        <a:t>IronCore</a:t>
                      </a:r>
                      <a:r>
                        <a:rPr lang="en-US" sz="1200" dirty="0"/>
                        <a:t> Labs</a:t>
                      </a:r>
                    </a:p>
                  </a:txBody>
                  <a:tcPr marL="60950" marR="60950" marT="30475" marB="30475" anchor="ctr">
                    <a:solidFill>
                      <a:schemeClr val="accent5"/>
                    </a:solidFill>
                  </a:tcPr>
                </a:tc>
                <a:tc>
                  <a:txBody>
                    <a:bodyPr/>
                    <a:lstStyle/>
                    <a:p>
                      <a:r>
                        <a:rPr lang="en-US" sz="1200" dirty="0"/>
                        <a:t>Our System</a:t>
                      </a:r>
                    </a:p>
                  </a:txBody>
                  <a:tcPr marL="60950" marR="60950" marT="30475" marB="30475" anchor="ctr">
                    <a:solidFill>
                      <a:schemeClr val="accent5"/>
                    </a:solidFill>
                  </a:tcPr>
                </a:tc>
                <a:extLst>
                  <a:ext uri="{0D108BD9-81ED-4DB2-BD59-A6C34878D82A}">
                    <a16:rowId xmlns:a16="http://schemas.microsoft.com/office/drawing/2014/main" val="3217698238"/>
                  </a:ext>
                </a:extLst>
              </a:tr>
              <a:tr h="426653">
                <a:tc>
                  <a:txBody>
                    <a:bodyPr/>
                    <a:lstStyle/>
                    <a:p>
                      <a:r>
                        <a:rPr lang="en-US" sz="1200" dirty="0"/>
                        <a:t>Access Control Policies</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extLst>
                  <a:ext uri="{0D108BD9-81ED-4DB2-BD59-A6C34878D82A}">
                    <a16:rowId xmlns:a16="http://schemas.microsoft.com/office/drawing/2014/main" val="2094297863"/>
                  </a:ext>
                </a:extLst>
              </a:tr>
              <a:tr h="426653">
                <a:tc>
                  <a:txBody>
                    <a:bodyPr/>
                    <a:lstStyle/>
                    <a:p>
                      <a:r>
                        <a:rPr lang="en-US" sz="1200" dirty="0"/>
                        <a:t>Data Storage</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 and Encrypted</a:t>
                      </a:r>
                    </a:p>
                  </a:txBody>
                  <a:tcPr marL="60950" marR="60950" marT="30475" marB="30475" anchor="ctr">
                    <a:solidFill>
                      <a:schemeClr val="bg1">
                        <a:lumMod val="85000"/>
                      </a:schemeClr>
                    </a:solidFill>
                  </a:tcPr>
                </a:tc>
                <a:extLst>
                  <a:ext uri="{0D108BD9-81ED-4DB2-BD59-A6C34878D82A}">
                    <a16:rowId xmlns:a16="http://schemas.microsoft.com/office/drawing/2014/main" val="3659522724"/>
                  </a:ext>
                </a:extLst>
              </a:tr>
              <a:tr h="426653">
                <a:tc>
                  <a:txBody>
                    <a:bodyPr/>
                    <a:lstStyle/>
                    <a:p>
                      <a:r>
                        <a:rPr lang="en-US" sz="1200"/>
                        <a:t>Data Sharing</a:t>
                      </a:r>
                    </a:p>
                  </a:txBody>
                  <a:tcPr marL="60950" marR="60950" marT="30475" marB="30475" anchor="ctr">
                    <a:solidFill>
                      <a:schemeClr val="bg1">
                        <a:lumMod val="85000"/>
                      </a:schemeClr>
                    </a:solidFill>
                  </a:tcPr>
                </a:tc>
                <a:tc>
                  <a:txBody>
                    <a:bodyPr/>
                    <a:lstStyle/>
                    <a:p>
                      <a:r>
                        <a:rPr lang="en-US" sz="1200" dirty="0"/>
                        <a:t>Limited</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Enhanced Flexibility</a:t>
                      </a:r>
                    </a:p>
                  </a:txBody>
                  <a:tcPr marL="60950" marR="60950" marT="30475" marB="30475" anchor="ctr">
                    <a:solidFill>
                      <a:schemeClr val="bg1">
                        <a:lumMod val="85000"/>
                      </a:schemeClr>
                    </a:solidFill>
                  </a:tcPr>
                </a:tc>
                <a:extLst>
                  <a:ext uri="{0D108BD9-81ED-4DB2-BD59-A6C34878D82A}">
                    <a16:rowId xmlns:a16="http://schemas.microsoft.com/office/drawing/2014/main" val="3727238694"/>
                  </a:ext>
                </a:extLst>
              </a:tr>
              <a:tr h="243801">
                <a:tc>
                  <a:txBody>
                    <a:bodyPr/>
                    <a:lstStyle/>
                    <a:p>
                      <a:r>
                        <a:rPr lang="en-US" sz="1200"/>
                        <a:t>Data Ownership</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User Centric</a:t>
                      </a:r>
                    </a:p>
                  </a:txBody>
                  <a:tcPr marL="60950" marR="60950" marT="30475" marB="30475" anchor="ctr">
                    <a:solidFill>
                      <a:schemeClr val="bg1">
                        <a:lumMod val="85000"/>
                      </a:schemeClr>
                    </a:solidFill>
                  </a:tcPr>
                </a:tc>
                <a:extLst>
                  <a:ext uri="{0D108BD9-81ED-4DB2-BD59-A6C34878D82A}">
                    <a16:rowId xmlns:a16="http://schemas.microsoft.com/office/drawing/2014/main" val="1953072882"/>
                  </a:ext>
                </a:extLst>
              </a:tr>
              <a:tr h="243801">
                <a:tc>
                  <a:txBody>
                    <a:bodyPr/>
                    <a:lstStyle/>
                    <a:p>
                      <a:r>
                        <a:rPr lang="en-US" sz="1200"/>
                        <a:t>Transaction Fees</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Negligible</a:t>
                      </a:r>
                    </a:p>
                  </a:txBody>
                  <a:tcPr marL="60950" marR="60950" marT="30475" marB="30475" anchor="ctr">
                    <a:solidFill>
                      <a:schemeClr val="bg1">
                        <a:lumMod val="85000"/>
                      </a:schemeClr>
                    </a:solidFill>
                  </a:tcPr>
                </a:tc>
                <a:extLst>
                  <a:ext uri="{0D108BD9-81ED-4DB2-BD59-A6C34878D82A}">
                    <a16:rowId xmlns:a16="http://schemas.microsoft.com/office/drawing/2014/main" val="3069356270"/>
                  </a:ext>
                </a:extLst>
              </a:tr>
              <a:tr h="243801">
                <a:tc>
                  <a:txBody>
                    <a:bodyPr/>
                    <a:lstStyle/>
                    <a:p>
                      <a:r>
                        <a:rPr lang="en-US" sz="1200"/>
                        <a:t>Scalability</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Very High</a:t>
                      </a:r>
                    </a:p>
                  </a:txBody>
                  <a:tcPr marL="60950" marR="60950" marT="30475" marB="30475" anchor="ctr">
                    <a:solidFill>
                      <a:schemeClr val="bg1">
                        <a:lumMod val="85000"/>
                      </a:schemeClr>
                    </a:solidFill>
                  </a:tcPr>
                </a:tc>
                <a:extLst>
                  <a:ext uri="{0D108BD9-81ED-4DB2-BD59-A6C34878D82A}">
                    <a16:rowId xmlns:a16="http://schemas.microsoft.com/office/drawing/2014/main" val="1086998121"/>
                  </a:ext>
                </a:extLst>
              </a:tr>
              <a:tr h="243801">
                <a:tc>
                  <a:txBody>
                    <a:bodyPr/>
                    <a:lstStyle/>
                    <a:p>
                      <a:r>
                        <a:rPr lang="en-US" sz="1200"/>
                        <a:t>Privacy</a:t>
                      </a:r>
                    </a:p>
                  </a:txBody>
                  <a:tcPr marL="60950" marR="60950" marT="30475" marB="30475" anchor="ctr">
                    <a:solidFill>
                      <a:schemeClr val="bg1">
                        <a:lumMod val="85000"/>
                      </a:schemeClr>
                    </a:solidFill>
                  </a:tcPr>
                </a:tc>
                <a:tc>
                  <a:txBody>
                    <a:bodyPr/>
                    <a:lstStyle/>
                    <a:p>
                      <a:r>
                        <a:rPr lang="en-US" sz="1200"/>
                        <a:t>Low</a:t>
                      </a:r>
                    </a:p>
                  </a:txBody>
                  <a:tcPr marL="60950" marR="60950" marT="30475" marB="30475" anchor="ctr">
                    <a:solidFill>
                      <a:schemeClr val="bg1">
                        <a:lumMod val="85000"/>
                      </a:schemeClr>
                    </a:solidFill>
                  </a:tcPr>
                </a:tc>
                <a:tc>
                  <a:txBody>
                    <a:bodyPr/>
                    <a:lstStyle/>
                    <a:p>
                      <a:r>
                        <a:rPr lang="en-US" sz="1200" dirty="0"/>
                        <a:t>High</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Very High</a:t>
                      </a:r>
                    </a:p>
                  </a:txBody>
                  <a:tcPr marL="60950" marR="60950" marT="30475" marB="30475" anchor="ctr">
                    <a:solidFill>
                      <a:schemeClr val="bg1">
                        <a:lumMod val="85000"/>
                      </a:schemeClr>
                    </a:solidFill>
                  </a:tcPr>
                </a:tc>
                <a:extLst>
                  <a:ext uri="{0D108BD9-81ED-4DB2-BD59-A6C34878D82A}">
                    <a16:rowId xmlns:a16="http://schemas.microsoft.com/office/drawing/2014/main" val="4165939658"/>
                  </a:ext>
                </a:extLst>
              </a:tr>
              <a:tr h="243801">
                <a:tc>
                  <a:txBody>
                    <a:bodyPr/>
                    <a:lstStyle/>
                    <a:p>
                      <a:r>
                        <a:rPr lang="en-US" sz="1200"/>
                        <a:t>Security</a:t>
                      </a:r>
                    </a:p>
                  </a:txBody>
                  <a:tcPr marL="60950" marR="60950" marT="30475" marB="30475" anchor="ctr">
                    <a:solidFill>
                      <a:schemeClr val="bg1">
                        <a:lumMod val="85000"/>
                      </a:schemeClr>
                    </a:solidFill>
                  </a:tcPr>
                </a:tc>
                <a:tc>
                  <a:txBody>
                    <a:bodyPr/>
                    <a:lstStyle/>
                    <a:p>
                      <a:r>
                        <a:rPr lang="en-US" sz="1200"/>
                        <a:t>Low</a:t>
                      </a:r>
                    </a:p>
                  </a:txBody>
                  <a:tcPr marL="60950" marR="60950" marT="30475" marB="30475" anchor="ctr">
                    <a:solidFill>
                      <a:schemeClr val="bg1">
                        <a:lumMod val="85000"/>
                      </a:schemeClr>
                    </a:solidFill>
                  </a:tcPr>
                </a:tc>
                <a:tc>
                  <a:txBody>
                    <a:bodyPr/>
                    <a:lstStyle/>
                    <a:p>
                      <a:r>
                        <a:rPr lang="en-US" sz="1200" dirty="0"/>
                        <a:t>High</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Extremely High</a:t>
                      </a:r>
                    </a:p>
                  </a:txBody>
                  <a:tcPr marL="60950" marR="60950" marT="30475" marB="30475" anchor="ctr">
                    <a:solidFill>
                      <a:schemeClr val="bg1">
                        <a:lumMod val="85000"/>
                      </a:schemeClr>
                    </a:solidFill>
                  </a:tcPr>
                </a:tc>
                <a:extLst>
                  <a:ext uri="{0D108BD9-81ED-4DB2-BD59-A6C34878D82A}">
                    <a16:rowId xmlns:a16="http://schemas.microsoft.com/office/drawing/2014/main" val="352949662"/>
                  </a:ext>
                </a:extLst>
              </a:tr>
              <a:tr h="243801">
                <a:tc>
                  <a:txBody>
                    <a:bodyPr/>
                    <a:lstStyle/>
                    <a:p>
                      <a:r>
                        <a:rPr lang="en-US" sz="1200"/>
                        <a:t>Key Management</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extLst>
                  <a:ext uri="{0D108BD9-81ED-4DB2-BD59-A6C34878D82A}">
                    <a16:rowId xmlns:a16="http://schemas.microsoft.com/office/drawing/2014/main" val="2190278017"/>
                  </a:ext>
                </a:extLst>
              </a:tr>
              <a:tr h="426653">
                <a:tc>
                  <a:txBody>
                    <a:bodyPr/>
                    <a:lstStyle/>
                    <a:p>
                      <a:r>
                        <a:rPr lang="en-US" sz="1200"/>
                        <a:t>Single Point of Failure</a:t>
                      </a:r>
                    </a:p>
                  </a:txBody>
                  <a:tcPr marL="60950" marR="60950" marT="30475" marB="30475" anchor="ctr">
                    <a:solidFill>
                      <a:schemeClr val="bg1">
                        <a:lumMod val="85000"/>
                      </a:schemeClr>
                    </a:solidFill>
                  </a:tcPr>
                </a:tc>
                <a:tc>
                  <a:txBody>
                    <a:bodyPr/>
                    <a:lstStyle/>
                    <a:p>
                      <a:r>
                        <a:rPr lang="en-US" sz="1200"/>
                        <a:t>Yes</a:t>
                      </a:r>
                    </a:p>
                  </a:txBody>
                  <a:tcPr marL="60950" marR="60950" marT="30475" marB="30475" anchor="ctr">
                    <a:solidFill>
                      <a:schemeClr val="bg1">
                        <a:lumMod val="85000"/>
                      </a:schemeClr>
                    </a:solidFill>
                  </a:tcPr>
                </a:tc>
                <a:tc>
                  <a:txBody>
                    <a:bodyPr/>
                    <a:lstStyle/>
                    <a:p>
                      <a:r>
                        <a:rPr lang="en-US" sz="1200"/>
                        <a:t>No</a:t>
                      </a:r>
                    </a:p>
                  </a:txBody>
                  <a:tcPr marL="60950" marR="60950" marT="30475" marB="30475" anchor="ctr">
                    <a:solidFill>
                      <a:schemeClr val="bg1">
                        <a:lumMod val="85000"/>
                      </a:schemeClr>
                    </a:solidFill>
                  </a:tcPr>
                </a:tc>
                <a:tc>
                  <a:txBody>
                    <a:bodyPr/>
                    <a:lstStyle/>
                    <a:p>
                      <a:r>
                        <a:rPr lang="en-US" sz="1200" dirty="0"/>
                        <a:t>Yes</a:t>
                      </a:r>
                    </a:p>
                  </a:txBody>
                  <a:tcPr marL="60950" marR="60950" marT="30475" marB="30475" anchor="ctr">
                    <a:solidFill>
                      <a:schemeClr val="bg1">
                        <a:lumMod val="85000"/>
                      </a:schemeClr>
                    </a:solidFill>
                  </a:tcPr>
                </a:tc>
                <a:tc>
                  <a:txBody>
                    <a:bodyPr/>
                    <a:lstStyle/>
                    <a:p>
                      <a:r>
                        <a:rPr lang="en-US" sz="1200"/>
                        <a:t>No</a:t>
                      </a:r>
                    </a:p>
                  </a:txBody>
                  <a:tcPr marL="60950" marR="60950" marT="30475" marB="30475" anchor="ctr">
                    <a:solidFill>
                      <a:schemeClr val="bg1">
                        <a:lumMod val="85000"/>
                      </a:schemeClr>
                    </a:solidFill>
                  </a:tcPr>
                </a:tc>
                <a:extLst>
                  <a:ext uri="{0D108BD9-81ED-4DB2-BD59-A6C34878D82A}">
                    <a16:rowId xmlns:a16="http://schemas.microsoft.com/office/drawing/2014/main" val="3344814689"/>
                  </a:ext>
                </a:extLst>
              </a:tr>
              <a:tr h="426653">
                <a:tc>
                  <a:txBody>
                    <a:bodyPr/>
                    <a:lstStyle/>
                    <a:p>
                      <a:r>
                        <a:rPr lang="en-US" sz="1200"/>
                        <a:t>Role of CSP</a:t>
                      </a:r>
                    </a:p>
                  </a:txBody>
                  <a:tcPr marL="60950" marR="60950" marT="30475" marB="30475" anchor="ctr">
                    <a:solidFill>
                      <a:schemeClr val="bg1">
                        <a:lumMod val="85000"/>
                      </a:schemeClr>
                    </a:solidFill>
                  </a:tcPr>
                </a:tc>
                <a:tc>
                  <a:txBody>
                    <a:bodyPr/>
                    <a:lstStyle/>
                    <a:p>
                      <a:r>
                        <a:rPr lang="en-US" sz="1200"/>
                        <a:t>Main</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dirty="0"/>
                        <a:t>Main</a:t>
                      </a:r>
                    </a:p>
                  </a:txBody>
                  <a:tcPr marL="60950" marR="60950" marT="30475" marB="30475" anchor="ctr">
                    <a:solidFill>
                      <a:schemeClr val="bg1">
                        <a:lumMod val="85000"/>
                      </a:schemeClr>
                    </a:solidFill>
                  </a:tcPr>
                </a:tc>
                <a:tc>
                  <a:txBody>
                    <a:bodyPr/>
                    <a:lstStyle/>
                    <a:p>
                      <a:r>
                        <a:rPr lang="en-US" sz="1200" dirty="0"/>
                        <a:t>Limited (Re-encryption only)</a:t>
                      </a:r>
                    </a:p>
                  </a:txBody>
                  <a:tcPr marL="60950" marR="60950" marT="30475" marB="30475" anchor="ctr">
                    <a:solidFill>
                      <a:schemeClr val="bg1">
                        <a:lumMod val="85000"/>
                      </a:schemeClr>
                    </a:solidFill>
                  </a:tcPr>
                </a:tc>
                <a:extLst>
                  <a:ext uri="{0D108BD9-81ED-4DB2-BD59-A6C34878D82A}">
                    <a16:rowId xmlns:a16="http://schemas.microsoft.com/office/drawing/2014/main" val="54953432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65</a:t>
            </a:fld>
            <a:endParaRPr lang="zh-TW" altLang="en-US"/>
          </a:p>
        </p:txBody>
      </p:sp>
    </p:spTree>
    <p:extLst>
      <p:ext uri="{BB962C8B-B14F-4D97-AF65-F5344CB8AC3E}">
        <p14:creationId xmlns:p14="http://schemas.microsoft.com/office/powerpoint/2010/main" val="596424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525509876"/>
              </p:ext>
            </p:extLst>
          </p:nvPr>
        </p:nvGraphicFramePr>
        <p:xfrm>
          <a:off x="1516790" y="1846263"/>
          <a:ext cx="9218745" cy="4022724"/>
        </p:xfrm>
        <a:graphic>
          <a:graphicData uri="http://schemas.openxmlformats.org/drawingml/2006/table">
            <a:tbl>
              <a:tblPr>
                <a:tableStyleId>{3C2FFA5D-87B4-456A-9821-1D502468CF0F}</a:tableStyleId>
              </a:tblPr>
              <a:tblGrid>
                <a:gridCol w="1843749">
                  <a:extLst>
                    <a:ext uri="{9D8B030D-6E8A-4147-A177-3AD203B41FA5}">
                      <a16:colId xmlns:a16="http://schemas.microsoft.com/office/drawing/2014/main" val="2014027247"/>
                    </a:ext>
                  </a:extLst>
                </a:gridCol>
                <a:gridCol w="1843749">
                  <a:extLst>
                    <a:ext uri="{9D8B030D-6E8A-4147-A177-3AD203B41FA5}">
                      <a16:colId xmlns:a16="http://schemas.microsoft.com/office/drawing/2014/main" val="507542350"/>
                    </a:ext>
                  </a:extLst>
                </a:gridCol>
                <a:gridCol w="1843749">
                  <a:extLst>
                    <a:ext uri="{9D8B030D-6E8A-4147-A177-3AD203B41FA5}">
                      <a16:colId xmlns:a16="http://schemas.microsoft.com/office/drawing/2014/main" val="121753931"/>
                    </a:ext>
                  </a:extLst>
                </a:gridCol>
                <a:gridCol w="1843749">
                  <a:extLst>
                    <a:ext uri="{9D8B030D-6E8A-4147-A177-3AD203B41FA5}">
                      <a16:colId xmlns:a16="http://schemas.microsoft.com/office/drawing/2014/main" val="437709425"/>
                    </a:ext>
                  </a:extLst>
                </a:gridCol>
                <a:gridCol w="1843749">
                  <a:extLst>
                    <a:ext uri="{9D8B030D-6E8A-4147-A177-3AD203B41FA5}">
                      <a16:colId xmlns:a16="http://schemas.microsoft.com/office/drawing/2014/main" val="313909777"/>
                    </a:ext>
                  </a:extLst>
                </a:gridCol>
              </a:tblGrid>
              <a:tr h="586647">
                <a:tc>
                  <a:txBody>
                    <a:bodyPr/>
                    <a:lstStyle/>
                    <a:p>
                      <a:r>
                        <a:rPr lang="en-US" sz="1600" dirty="0"/>
                        <a:t>Aspect</a:t>
                      </a:r>
                    </a:p>
                  </a:txBody>
                  <a:tcPr marL="83807" marR="83807" marT="41903" marB="41903" anchor="ctr">
                    <a:solidFill>
                      <a:schemeClr val="accent5"/>
                    </a:solidFill>
                  </a:tcPr>
                </a:tc>
                <a:tc>
                  <a:txBody>
                    <a:bodyPr/>
                    <a:lstStyle/>
                    <a:p>
                      <a:r>
                        <a:rPr lang="en-US" sz="1600" dirty="0" err="1"/>
                        <a:t>IronCore</a:t>
                      </a:r>
                      <a:r>
                        <a:rPr lang="en-US" sz="1600" dirty="0"/>
                        <a:t> Labs (2018)</a:t>
                      </a:r>
                    </a:p>
                  </a:txBody>
                  <a:tcPr marL="83807" marR="83807" marT="41903" marB="41903" anchor="ctr">
                    <a:solidFill>
                      <a:schemeClr val="accent5"/>
                    </a:solidFill>
                  </a:tcPr>
                </a:tc>
                <a:tc>
                  <a:txBody>
                    <a:bodyPr/>
                    <a:lstStyle/>
                    <a:p>
                      <a:r>
                        <a:rPr lang="en-US" sz="1600" dirty="0" err="1"/>
                        <a:t>Farahani</a:t>
                      </a:r>
                      <a:r>
                        <a:rPr lang="en-US" sz="1600" dirty="0"/>
                        <a:t> et al. (</a:t>
                      </a:r>
                      <a:r>
                        <a:rPr lang="en-US" sz="1600" dirty="0" smtClean="0"/>
                        <a:t>2022)</a:t>
                      </a:r>
                      <a:endParaRPr lang="en-US" sz="1600" dirty="0"/>
                    </a:p>
                  </a:txBody>
                  <a:tcPr marL="83807" marR="83807" marT="41903" marB="41903" anchor="ctr">
                    <a:solidFill>
                      <a:schemeClr val="accent5"/>
                    </a:solidFill>
                  </a:tcPr>
                </a:tc>
                <a:tc>
                  <a:txBody>
                    <a:bodyPr/>
                    <a:lstStyle/>
                    <a:p>
                      <a:r>
                        <a:rPr lang="en-US" sz="1600" dirty="0"/>
                        <a:t>Zheng et al. (2020)</a:t>
                      </a:r>
                    </a:p>
                  </a:txBody>
                  <a:tcPr marL="83807" marR="83807" marT="41903" marB="41903" anchor="ctr">
                    <a:solidFill>
                      <a:schemeClr val="accent5"/>
                    </a:solidFill>
                  </a:tcPr>
                </a:tc>
                <a:tc>
                  <a:txBody>
                    <a:bodyPr/>
                    <a:lstStyle/>
                    <a:p>
                      <a:r>
                        <a:rPr lang="en-US" sz="1600" dirty="0"/>
                        <a:t>Our System</a:t>
                      </a:r>
                    </a:p>
                  </a:txBody>
                  <a:tcPr marL="83807" marR="83807" marT="41903" marB="41903" anchor="ctr">
                    <a:solidFill>
                      <a:schemeClr val="accent5"/>
                    </a:solidFill>
                  </a:tcPr>
                </a:tc>
                <a:extLst>
                  <a:ext uri="{0D108BD9-81ED-4DB2-BD59-A6C34878D82A}">
                    <a16:rowId xmlns:a16="http://schemas.microsoft.com/office/drawing/2014/main" val="1125622470"/>
                  </a:ext>
                </a:extLst>
              </a:tr>
              <a:tr h="838068">
                <a:tc>
                  <a:txBody>
                    <a:bodyPr/>
                    <a:lstStyle/>
                    <a:p>
                      <a:r>
                        <a:rPr lang="en-US" sz="1600" dirty="0"/>
                        <a:t>Purpose</a:t>
                      </a:r>
                    </a:p>
                  </a:txBody>
                  <a:tcPr marL="83807" marR="83807" marT="41903" marB="41903" anchor="ctr">
                    <a:solidFill>
                      <a:schemeClr val="bg1">
                        <a:lumMod val="85000"/>
                      </a:schemeClr>
                    </a:solidFill>
                  </a:tcPr>
                </a:tc>
                <a:tc>
                  <a:txBody>
                    <a:bodyPr/>
                    <a:lstStyle/>
                    <a:p>
                      <a:r>
                        <a:rPr lang="en-US" sz="1600"/>
                        <a:t>Group Access Control</a:t>
                      </a:r>
                    </a:p>
                  </a:txBody>
                  <a:tcPr marL="83807" marR="83807" marT="41903" marB="41903" anchor="ctr">
                    <a:solidFill>
                      <a:schemeClr val="bg1">
                        <a:lumMod val="85000"/>
                      </a:schemeClr>
                    </a:solidFill>
                  </a:tcPr>
                </a:tc>
                <a:tc>
                  <a:txBody>
                    <a:bodyPr/>
                    <a:lstStyle/>
                    <a:p>
                      <a:r>
                        <a:rPr lang="en-US" sz="1600"/>
                        <a:t>Data trading platform</a:t>
                      </a:r>
                    </a:p>
                  </a:txBody>
                  <a:tcPr marL="83807" marR="83807" marT="41903" marB="41903" anchor="ctr">
                    <a:solidFill>
                      <a:schemeClr val="bg1">
                        <a:lumMod val="85000"/>
                      </a:schemeClr>
                    </a:solidFill>
                  </a:tcPr>
                </a:tc>
                <a:tc>
                  <a:txBody>
                    <a:bodyPr/>
                    <a:lstStyle/>
                    <a:p>
                      <a:r>
                        <a:rPr lang="en-US" sz="1600"/>
                        <a:t>Industrial IoT data management</a:t>
                      </a:r>
                    </a:p>
                  </a:txBody>
                  <a:tcPr marL="83807" marR="83807" marT="41903" marB="41903" anchor="ctr">
                    <a:solidFill>
                      <a:schemeClr val="bg1">
                        <a:lumMod val="85000"/>
                      </a:schemeClr>
                    </a:solidFill>
                  </a:tcPr>
                </a:tc>
                <a:tc>
                  <a:txBody>
                    <a:bodyPr/>
                    <a:lstStyle/>
                    <a:p>
                      <a:r>
                        <a:rPr lang="en-US" sz="1600"/>
                        <a:t>Enhanced IoT data management and sharing platform</a:t>
                      </a:r>
                    </a:p>
                  </a:txBody>
                  <a:tcPr marL="83807" marR="83807" marT="41903" marB="41903" anchor="ctr">
                    <a:solidFill>
                      <a:schemeClr val="bg1">
                        <a:lumMod val="85000"/>
                      </a:schemeClr>
                    </a:solidFill>
                  </a:tcPr>
                </a:tc>
                <a:extLst>
                  <a:ext uri="{0D108BD9-81ED-4DB2-BD59-A6C34878D82A}">
                    <a16:rowId xmlns:a16="http://schemas.microsoft.com/office/drawing/2014/main" val="486945113"/>
                  </a:ext>
                </a:extLst>
              </a:tr>
              <a:tr h="838068">
                <a:tc>
                  <a:txBody>
                    <a:bodyPr/>
                    <a:lstStyle/>
                    <a:p>
                      <a:r>
                        <a:rPr lang="en-US" sz="1600" dirty="0"/>
                        <a:t>Data Storage</a:t>
                      </a:r>
                    </a:p>
                  </a:txBody>
                  <a:tcPr marL="83807" marR="83807" marT="41903" marB="41903" anchor="ctr">
                    <a:solidFill>
                      <a:schemeClr val="bg1">
                        <a:lumMod val="85000"/>
                      </a:schemeClr>
                    </a:solidFill>
                  </a:tcPr>
                </a:tc>
                <a:tc>
                  <a:txBody>
                    <a:bodyPr/>
                    <a:lstStyle/>
                    <a:p>
                      <a:r>
                        <a:rPr lang="en-US" sz="1600" dirty="0"/>
                        <a:t>Centralized</a:t>
                      </a:r>
                    </a:p>
                  </a:txBody>
                  <a:tcPr marL="83807" marR="83807" marT="41903" marB="41903" anchor="ctr">
                    <a:solidFill>
                      <a:schemeClr val="bg1">
                        <a:lumMod val="85000"/>
                      </a:schemeClr>
                    </a:solidFill>
                  </a:tcPr>
                </a:tc>
                <a:tc>
                  <a:txBody>
                    <a:bodyPr/>
                    <a:lstStyle/>
                    <a:p>
                      <a:r>
                        <a:rPr lang="en-US" sz="1600" dirty="0"/>
                        <a:t>local storage</a:t>
                      </a:r>
                    </a:p>
                  </a:txBody>
                  <a:tcPr marL="83807" marR="83807" marT="41903" marB="41903" anchor="ctr">
                    <a:solidFill>
                      <a:schemeClr val="bg1">
                        <a:lumMod val="85000"/>
                      </a:schemeClr>
                    </a:solidFill>
                  </a:tcPr>
                </a:tc>
                <a:tc>
                  <a:txBody>
                    <a:bodyPr/>
                    <a:lstStyle/>
                    <a:p>
                      <a:r>
                        <a:rPr lang="en-US" sz="1600"/>
                        <a:t>Encrypted in IPFS and Iota</a:t>
                      </a:r>
                    </a:p>
                  </a:txBody>
                  <a:tcPr marL="83807" marR="83807" marT="41903" marB="41903" anchor="ctr">
                    <a:solidFill>
                      <a:schemeClr val="bg1">
                        <a:lumMod val="85000"/>
                      </a:schemeClr>
                    </a:solidFill>
                  </a:tcPr>
                </a:tc>
                <a:tc>
                  <a:txBody>
                    <a:bodyPr/>
                    <a:lstStyle/>
                    <a:p>
                      <a:r>
                        <a:rPr lang="en-US" sz="1600"/>
                        <a:t>Encrypted in IPFS and On-chain storage</a:t>
                      </a:r>
                    </a:p>
                  </a:txBody>
                  <a:tcPr marL="83807" marR="83807" marT="41903" marB="41903" anchor="ctr">
                    <a:solidFill>
                      <a:schemeClr val="bg1">
                        <a:lumMod val="85000"/>
                      </a:schemeClr>
                    </a:solidFill>
                  </a:tcPr>
                </a:tc>
                <a:extLst>
                  <a:ext uri="{0D108BD9-81ED-4DB2-BD59-A6C34878D82A}">
                    <a16:rowId xmlns:a16="http://schemas.microsoft.com/office/drawing/2014/main" val="428999223"/>
                  </a:ext>
                </a:extLst>
              </a:tr>
              <a:tr h="586647">
                <a:tc>
                  <a:txBody>
                    <a:bodyPr/>
                    <a:lstStyle/>
                    <a:p>
                      <a:r>
                        <a:rPr lang="en-US" sz="1600"/>
                        <a:t>Data Search</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dirty="0"/>
                        <a:t>No specific search mechanism</a:t>
                      </a:r>
                    </a:p>
                  </a:txBody>
                  <a:tcPr marL="83807" marR="83807" marT="41903" marB="41903" anchor="ctr">
                    <a:solidFill>
                      <a:schemeClr val="bg1">
                        <a:lumMod val="85000"/>
                      </a:schemeClr>
                    </a:solidFill>
                  </a:tcPr>
                </a:tc>
                <a:tc>
                  <a:txBody>
                    <a:bodyPr/>
                    <a:lstStyle/>
                    <a:p>
                      <a:r>
                        <a:rPr lang="en-US" sz="1600" dirty="0"/>
                        <a:t>Transaction search on IOTA Tangle</a:t>
                      </a:r>
                    </a:p>
                  </a:txBody>
                  <a:tcPr marL="83807" marR="83807" marT="41903" marB="41903" anchor="ctr">
                    <a:solidFill>
                      <a:schemeClr val="bg1">
                        <a:lumMod val="85000"/>
                      </a:schemeClr>
                    </a:solidFill>
                  </a:tcPr>
                </a:tc>
                <a:tc>
                  <a:txBody>
                    <a:bodyPr/>
                    <a:lstStyle/>
                    <a:p>
                      <a:r>
                        <a:rPr lang="en-US" sz="1600"/>
                        <a:t>Enhanced search capabilities</a:t>
                      </a:r>
                    </a:p>
                  </a:txBody>
                  <a:tcPr marL="83807" marR="83807" marT="41903" marB="41903" anchor="ctr">
                    <a:solidFill>
                      <a:schemeClr val="bg1">
                        <a:lumMod val="85000"/>
                      </a:schemeClr>
                    </a:solidFill>
                  </a:tcPr>
                </a:tc>
                <a:extLst>
                  <a:ext uri="{0D108BD9-81ED-4DB2-BD59-A6C34878D82A}">
                    <a16:rowId xmlns:a16="http://schemas.microsoft.com/office/drawing/2014/main" val="3365623264"/>
                  </a:ext>
                </a:extLst>
              </a:tr>
              <a:tr h="586647">
                <a:tc>
                  <a:txBody>
                    <a:bodyPr/>
                    <a:lstStyle/>
                    <a:p>
                      <a:r>
                        <a:rPr lang="en-US" sz="1600"/>
                        <a:t>Data Discoverability</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a:t>Low</a:t>
                      </a:r>
                    </a:p>
                  </a:txBody>
                  <a:tcPr marL="83807" marR="83807" marT="41903" marB="41903" anchor="ctr">
                    <a:solidFill>
                      <a:schemeClr val="bg1">
                        <a:lumMod val="85000"/>
                      </a:schemeClr>
                    </a:solidFill>
                  </a:tcPr>
                </a:tc>
                <a:tc>
                  <a:txBody>
                    <a:bodyPr/>
                    <a:lstStyle/>
                    <a:p>
                      <a:r>
                        <a:rPr lang="en-US" sz="1600" dirty="0"/>
                        <a:t>Limited</a:t>
                      </a:r>
                    </a:p>
                  </a:txBody>
                  <a:tcPr marL="83807" marR="83807" marT="41903" marB="41903" anchor="ctr">
                    <a:solidFill>
                      <a:schemeClr val="bg1">
                        <a:lumMod val="85000"/>
                      </a:schemeClr>
                    </a:solidFill>
                  </a:tcPr>
                </a:tc>
                <a:tc>
                  <a:txBody>
                    <a:bodyPr/>
                    <a:lstStyle/>
                    <a:p>
                      <a:r>
                        <a:rPr lang="en-US" sz="1600" dirty="0"/>
                        <a:t>High</a:t>
                      </a:r>
                    </a:p>
                  </a:txBody>
                  <a:tcPr marL="83807" marR="83807" marT="41903" marB="41903" anchor="ctr">
                    <a:solidFill>
                      <a:schemeClr val="bg1">
                        <a:lumMod val="85000"/>
                      </a:schemeClr>
                    </a:solidFill>
                  </a:tcPr>
                </a:tc>
                <a:extLst>
                  <a:ext uri="{0D108BD9-81ED-4DB2-BD59-A6C34878D82A}">
                    <a16:rowId xmlns:a16="http://schemas.microsoft.com/office/drawing/2014/main" val="848011280"/>
                  </a:ext>
                </a:extLst>
              </a:tr>
              <a:tr h="586647">
                <a:tc>
                  <a:txBody>
                    <a:bodyPr/>
                    <a:lstStyle/>
                    <a:p>
                      <a:r>
                        <a:rPr lang="en-US" sz="1600"/>
                        <a:t>Local storage and backup burden</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Limited</a:t>
                      </a:r>
                    </a:p>
                  </a:txBody>
                  <a:tcPr marL="83807" marR="83807" marT="41903" marB="41903" anchor="ctr">
                    <a:solidFill>
                      <a:schemeClr val="bg1">
                        <a:lumMod val="85000"/>
                      </a:schemeClr>
                    </a:solidFill>
                  </a:tcPr>
                </a:tc>
                <a:tc>
                  <a:txBody>
                    <a:bodyPr/>
                    <a:lstStyle/>
                    <a:p>
                      <a:r>
                        <a:rPr lang="en-US" sz="1600" dirty="0"/>
                        <a:t>Negligible</a:t>
                      </a:r>
                    </a:p>
                  </a:txBody>
                  <a:tcPr marL="83807" marR="83807" marT="41903" marB="41903" anchor="ctr">
                    <a:solidFill>
                      <a:schemeClr val="bg1">
                        <a:lumMod val="85000"/>
                      </a:schemeClr>
                    </a:solidFill>
                  </a:tcPr>
                </a:tc>
                <a:extLst>
                  <a:ext uri="{0D108BD9-81ED-4DB2-BD59-A6C34878D82A}">
                    <a16:rowId xmlns:a16="http://schemas.microsoft.com/office/drawing/2014/main" val="4204471251"/>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66</a:t>
            </a:fld>
            <a:endParaRPr lang="zh-TW" altLang="en-US"/>
          </a:p>
        </p:txBody>
      </p:sp>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Conclusions</a:t>
            </a:r>
            <a:endParaRPr lang="zh-TW" altLang="en-US" dirty="0" smtClean="0">
              <a:solidFill>
                <a:srgbClr val="FF0000"/>
              </a:solidFill>
            </a:endParaRPr>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67</a:t>
            </a:fld>
            <a:endParaRPr lang="zh-TW" altLang="en-US"/>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pPr>
              <a:lnSpc>
                <a:spcPct val="300000"/>
              </a:lnSpc>
              <a:buFont typeface="Wingdings" panose="05000000000000000000" pitchFamily="2" charset="2"/>
              <a:buChar char="ü"/>
            </a:pPr>
            <a:r>
              <a:rPr lang="en-US" altLang="zh-TW" dirty="0" smtClean="0"/>
              <a:t> Our </a:t>
            </a:r>
            <a:r>
              <a:rPr lang="en-US" altLang="zh-TW" dirty="0"/>
              <a:t>system ensures that all private data remains inaccessible to any unauthorized entities</a:t>
            </a:r>
            <a:r>
              <a:rPr lang="en-US" altLang="zh-TW" dirty="0" smtClean="0"/>
              <a:t>.</a:t>
            </a:r>
          </a:p>
          <a:p>
            <a:pPr>
              <a:lnSpc>
                <a:spcPct val="300000"/>
              </a:lnSpc>
              <a:buFont typeface="Wingdings" panose="05000000000000000000" pitchFamily="2" charset="2"/>
              <a:buChar char="ü"/>
            </a:pPr>
            <a:r>
              <a:rPr lang="en-US" altLang="zh-TW" dirty="0"/>
              <a:t> We have successfully achieved all the security goals we set for our system</a:t>
            </a:r>
            <a:r>
              <a:rPr lang="en-US" altLang="zh-TW" dirty="0" smtClean="0"/>
              <a:t>.</a:t>
            </a:r>
          </a:p>
          <a:p>
            <a:pPr>
              <a:lnSpc>
                <a:spcPct val="300000"/>
              </a:lnSpc>
              <a:buFont typeface="Wingdings" panose="05000000000000000000" pitchFamily="2" charset="2"/>
              <a:buChar char="ü"/>
            </a:pPr>
            <a:r>
              <a:rPr lang="en-US" altLang="zh-TW" dirty="0"/>
              <a:t> Our experiments have demonstrated the feasibility of our system</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68</a:t>
            </a:fld>
            <a:endParaRPr lang="zh-TW" altLang="en-US"/>
          </a:p>
        </p:txBody>
      </p:sp>
    </p:spTree>
    <p:extLst>
      <p:ext uri="{BB962C8B-B14F-4D97-AF65-F5344CB8AC3E}">
        <p14:creationId xmlns:p14="http://schemas.microsoft.com/office/powerpoint/2010/main" val="489634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1713845" cy="4494947"/>
          </a:xfrm>
        </p:spPr>
        <p:txBody>
          <a:bodyPr/>
          <a:lstStyle/>
          <a:p>
            <a:r>
              <a:rPr lang="en-US" altLang="zh-TW" dirty="0"/>
              <a:t>Thanks for listening!</a:t>
            </a:r>
            <a:endParaRPr lang="zh-TW" altLang="en-US" dirty="0"/>
          </a:p>
        </p:txBody>
      </p:sp>
      <p:pic>
        <p:nvPicPr>
          <p:cNvPr id="4" name="圖片 3"/>
          <p:cNvPicPr>
            <a:picLocks noChangeAspect="1"/>
          </p:cNvPicPr>
          <p:nvPr/>
        </p:nvPicPr>
        <p:blipFill>
          <a:blip r:embed="rId2"/>
          <a:stretch>
            <a:fillRect/>
          </a:stretch>
        </p:blipFill>
        <p:spPr>
          <a:xfrm>
            <a:off x="904874" y="1164712"/>
            <a:ext cx="10863801" cy="1678584"/>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69</a:t>
            </a:fld>
            <a:endParaRPr lang="zh-TW" altLang="en-US"/>
          </a:p>
        </p:txBody>
      </p:sp>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Related </a:t>
            </a:r>
            <a:r>
              <a:rPr lang="en-US" altLang="zh-TW" dirty="0">
                <a:solidFill>
                  <a:srgbClr val="FF0000"/>
                </a:solidFill>
              </a:rPr>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7</a:t>
            </a:fld>
            <a:endParaRPr lang="zh-TW" altLang="en-US"/>
          </a:p>
        </p:txBody>
      </p:sp>
    </p:spTree>
    <p:extLst>
      <p:ext uri="{BB962C8B-B14F-4D97-AF65-F5344CB8AC3E}">
        <p14:creationId xmlns:p14="http://schemas.microsoft.com/office/powerpoint/2010/main" val="874786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Related Works</a:t>
            </a:r>
            <a:endParaRPr lang="zh-TW" altLang="en-US" dirty="0"/>
          </a:p>
        </p:txBody>
      </p:sp>
      <p:sp>
        <p:nvSpPr>
          <p:cNvPr id="5" name="內容版面配置區 2"/>
          <p:cNvSpPr txBox="1">
            <a:spLocks/>
          </p:cNvSpPr>
          <p:nvPr/>
        </p:nvSpPr>
        <p:spPr>
          <a:xfrm>
            <a:off x="1178169" y="2351060"/>
            <a:ext cx="10058400" cy="2774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zh-TW" altLang="en-US" dirty="0" smtClean="0"/>
              <a:t> </a:t>
            </a:r>
            <a:r>
              <a:rPr lang="en-US" altLang="zh-TW" dirty="0" err="1" smtClean="0"/>
              <a:t>Hadi</a:t>
            </a:r>
            <a:r>
              <a:rPr lang="en-US" altLang="zh-TW" dirty="0" smtClean="0"/>
              <a:t> </a:t>
            </a:r>
            <a:r>
              <a:rPr lang="en-US" altLang="zh-TW" dirty="0" err="1" smtClean="0"/>
              <a:t>Farahani</a:t>
            </a:r>
            <a:r>
              <a:rPr lang="zh-TW" altLang="en-US" dirty="0" smtClean="0"/>
              <a:t> </a:t>
            </a:r>
            <a:r>
              <a:rPr lang="en-US" altLang="zh-TW" dirty="0" smtClean="0"/>
              <a:t>et </a:t>
            </a:r>
            <a:r>
              <a:rPr lang="en-US" altLang="zh-TW" dirty="0"/>
              <a:t>al.'s  System </a:t>
            </a:r>
            <a:endParaRPr lang="en-US" altLang="zh-TW" b="1" dirty="0" smtClean="0"/>
          </a:p>
          <a:p>
            <a:pPr>
              <a:lnSpc>
                <a:spcPct val="220000"/>
              </a:lnSpc>
              <a:buFont typeface="Arial" panose="020B0604020202020204" pitchFamily="34" charset="0"/>
              <a:buChar char="•"/>
            </a:pPr>
            <a:r>
              <a:rPr lang="en-US" altLang="zh-TW" dirty="0" smtClean="0"/>
              <a:t> Zheng </a:t>
            </a:r>
            <a:r>
              <a:rPr lang="en-US" altLang="zh-TW" dirty="0"/>
              <a:t>et </a:t>
            </a:r>
            <a:r>
              <a:rPr lang="en-US" altLang="zh-TW" dirty="0" smtClean="0"/>
              <a:t>al.’s System</a:t>
            </a:r>
            <a:endParaRPr lang="en-US" altLang="zh-TW" b="1" dirty="0" smtClean="0"/>
          </a:p>
          <a:p>
            <a:pPr>
              <a:lnSpc>
                <a:spcPct val="220000"/>
              </a:lnSpc>
              <a:buFont typeface="Arial" panose="020B0604020202020204" pitchFamily="34" charset="0"/>
              <a:buChar char="•"/>
            </a:pPr>
            <a:r>
              <a:rPr lang="en-US" altLang="zh-TW" b="1" dirty="0"/>
              <a:t> </a:t>
            </a:r>
            <a:r>
              <a:rPr lang="en-US" altLang="zh-TW" dirty="0" err="1"/>
              <a:t>IronCore</a:t>
            </a:r>
            <a:r>
              <a:rPr lang="en-US" altLang="zh-TW" dirty="0"/>
              <a:t> Labs’</a:t>
            </a:r>
            <a:r>
              <a:rPr lang="zh-TW" altLang="en-US" dirty="0"/>
              <a:t> </a:t>
            </a:r>
            <a:r>
              <a:rPr lang="en-US" altLang="zh-TW" dirty="0"/>
              <a:t>System</a:t>
            </a:r>
            <a:endParaRPr lang="en-US" altLang="zh-TW"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8</a:t>
            </a:fld>
            <a:endParaRPr lang="zh-TW" altLang="en-US"/>
          </a:p>
        </p:txBody>
      </p:sp>
    </p:spTree>
    <p:extLst>
      <p:ext uri="{BB962C8B-B14F-4D97-AF65-F5344CB8AC3E}">
        <p14:creationId xmlns:p14="http://schemas.microsoft.com/office/powerpoint/2010/main" val="3321581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99260"/>
            <a:ext cx="10058400" cy="1450757"/>
          </a:xfrm>
        </p:spPr>
        <p:txBody>
          <a:bodyPr>
            <a:normAutofit/>
          </a:bodyPr>
          <a:lstStyle/>
          <a:p>
            <a:pPr>
              <a:lnSpc>
                <a:spcPct val="220000"/>
              </a:lnSpc>
            </a:pPr>
            <a:r>
              <a:rPr lang="en-US" altLang="zh-TW" sz="3200" dirty="0" err="1" smtClean="0"/>
              <a:t>Farahani</a:t>
            </a:r>
            <a:r>
              <a:rPr lang="zh-TW" altLang="en-US" sz="3200" dirty="0" smtClean="0"/>
              <a:t> </a:t>
            </a:r>
            <a:r>
              <a:rPr lang="en-US" altLang="zh-TW" sz="3200" dirty="0"/>
              <a:t>et al.'s  </a:t>
            </a:r>
            <a:r>
              <a:rPr lang="en-US" altLang="zh-TW" sz="3200" dirty="0" smtClean="0"/>
              <a:t>System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9</a:t>
            </a:fld>
            <a:endParaRPr lang="zh-TW" altLang="en-US"/>
          </a:p>
        </p:txBody>
      </p:sp>
      <p:pic>
        <p:nvPicPr>
          <p:cNvPr id="6" name="圖片 5"/>
          <p:cNvPicPr>
            <a:picLocks noChangeAspect="1"/>
          </p:cNvPicPr>
          <p:nvPr/>
        </p:nvPicPr>
        <p:blipFill>
          <a:blip r:embed="rId2"/>
          <a:stretch>
            <a:fillRect/>
          </a:stretch>
        </p:blipFill>
        <p:spPr>
          <a:xfrm>
            <a:off x="527156" y="1322166"/>
            <a:ext cx="3594634" cy="1495634"/>
          </a:xfrm>
          <a:prstGeom prst="rect">
            <a:avLst/>
          </a:prstGeom>
        </p:spPr>
      </p:pic>
      <p:pic>
        <p:nvPicPr>
          <p:cNvPr id="7" name="圖片 6"/>
          <p:cNvPicPr>
            <a:picLocks noChangeAspect="1"/>
          </p:cNvPicPr>
          <p:nvPr/>
        </p:nvPicPr>
        <p:blipFill>
          <a:blip r:embed="rId3"/>
          <a:stretch>
            <a:fillRect/>
          </a:stretch>
        </p:blipFill>
        <p:spPr>
          <a:xfrm>
            <a:off x="0" y="4050627"/>
            <a:ext cx="5646631" cy="2261394"/>
          </a:xfrm>
          <a:prstGeom prst="rect">
            <a:avLst/>
          </a:prstGeom>
        </p:spPr>
      </p:pic>
      <p:pic>
        <p:nvPicPr>
          <p:cNvPr id="5" name="內容版面配置區 4"/>
          <p:cNvPicPr>
            <a:picLocks noGrp="1" noChangeAspect="1"/>
          </p:cNvPicPr>
          <p:nvPr>
            <p:ph idx="1"/>
          </p:nvPr>
        </p:nvPicPr>
        <p:blipFill>
          <a:blip r:embed="rId4"/>
          <a:stretch>
            <a:fillRect/>
          </a:stretch>
        </p:blipFill>
        <p:spPr>
          <a:xfrm>
            <a:off x="4121790" y="0"/>
            <a:ext cx="7894041" cy="6312021"/>
          </a:xfrm>
          <a:prstGeom prst="rect">
            <a:avLst/>
          </a:prstGeom>
        </p:spPr>
      </p:pic>
      <p:sp>
        <p:nvSpPr>
          <p:cNvPr id="8" name="矩形 7"/>
          <p:cNvSpPr/>
          <p:nvPr/>
        </p:nvSpPr>
        <p:spPr>
          <a:xfrm>
            <a:off x="7716424" y="253347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588255" y="3080157"/>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128894" y="3238478"/>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14564" y="417911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923419" y="6150793"/>
            <a:ext cx="6635691" cy="215444"/>
          </a:xfrm>
          <a:prstGeom prst="rect">
            <a:avLst/>
          </a:prstGeom>
          <a:noFill/>
        </p:spPr>
        <p:txBody>
          <a:bodyPr wrap="square" rtlCol="0">
            <a:spAutoFit/>
          </a:bodyPr>
          <a:lstStyle/>
          <a:p>
            <a:r>
              <a:rPr lang="en-US" altLang="zh-TW" sz="800" b="1" dirty="0" smtClean="0"/>
              <a:t>Source: </a:t>
            </a:r>
            <a:r>
              <a:rPr lang="en-US" altLang="zh-TW" sz="800" dirty="0"/>
              <a:t>H. </a:t>
            </a:r>
            <a:r>
              <a:rPr lang="en-US" altLang="zh-TW" sz="800" dirty="0" err="1"/>
              <a:t>Farahani</a:t>
            </a:r>
            <a:r>
              <a:rPr lang="en-US" altLang="zh-TW" sz="800" dirty="0"/>
              <a:t> and H. R. </a:t>
            </a:r>
            <a:r>
              <a:rPr lang="en-US" altLang="zh-TW" sz="800" dirty="0" err="1"/>
              <a:t>Shahriari</a:t>
            </a:r>
            <a:r>
              <a:rPr lang="en-US" altLang="zh-TW" sz="800" dirty="0"/>
              <a:t>, “A privacy preserving </a:t>
            </a:r>
            <a:r>
              <a:rPr lang="en-US" altLang="zh-TW" sz="800" dirty="0" err="1"/>
              <a:t>iot</a:t>
            </a:r>
            <a:r>
              <a:rPr lang="en-US" altLang="zh-TW" sz="800" dirty="0"/>
              <a:t> data marketplace using iota smart contracts,” </a:t>
            </a:r>
            <a:r>
              <a:rPr lang="en-US" altLang="zh-TW" sz="800" dirty="0" err="1"/>
              <a:t>arXiv</a:t>
            </a:r>
            <a:r>
              <a:rPr lang="en-US" altLang="zh-TW" sz="800" dirty="0"/>
              <a:t> preprint arXiv:2210.04733, 2022.</a:t>
            </a:r>
            <a:endParaRPr lang="zh-TW" altLang="en-US" sz="800" b="1" dirty="0"/>
          </a:p>
        </p:txBody>
      </p:sp>
    </p:spTree>
    <p:extLst>
      <p:ext uri="{BB962C8B-B14F-4D97-AF65-F5344CB8AC3E}">
        <p14:creationId xmlns:p14="http://schemas.microsoft.com/office/powerpoint/2010/main" val="214638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1772</TotalTime>
  <Words>8557</Words>
  <Application>Microsoft Office PowerPoint</Application>
  <PresentationFormat>寬螢幕</PresentationFormat>
  <Paragraphs>707</Paragraphs>
  <Slides>69</Slides>
  <Notes>46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69</vt:i4>
      </vt:variant>
    </vt:vector>
  </HeadingPairs>
  <TitlesOfParts>
    <vt:vector size="76" baseType="lpstr">
      <vt:lpstr>新細明體</vt:lpstr>
      <vt:lpstr>標楷體</vt:lpstr>
      <vt:lpstr>Arial</vt:lpstr>
      <vt:lpstr>Calibri</vt:lpstr>
      <vt:lpstr>Calibri Light</vt:lpstr>
      <vt:lpstr>Wingdings</vt:lpstr>
      <vt:lpstr>回顧</vt:lpstr>
      <vt:lpstr>具安全高效且去中心化的物連網數據搜尋共享系統：整合IOTA區塊鏈、IPFS與重加密演算法之框架  A Secure, Efficient, and Decentralized IoT Data Sharing and Search System: An Integrated Framework of IOTA, IPFS, and Proxy Re-Encryption Algorithms.</vt:lpstr>
      <vt:lpstr>Outline</vt:lpstr>
      <vt:lpstr>Outline</vt:lpstr>
      <vt:lpstr>Introduction</vt:lpstr>
      <vt:lpstr>Research Motivation and Challenges</vt:lpstr>
      <vt:lpstr>Contributions</vt:lpstr>
      <vt:lpstr>Outline</vt:lpstr>
      <vt:lpstr>Related Works</vt:lpstr>
      <vt:lpstr>Farahani et al.'s  System </vt:lpstr>
      <vt:lpstr>Zheng et al.’s Decentralized IoT Data Management System</vt:lpstr>
      <vt:lpstr>Solutions Evaluating and Challenges Addressing</vt:lpstr>
      <vt:lpstr>IronCore Labs’ System </vt:lpstr>
      <vt:lpstr>Outline</vt:lpstr>
      <vt:lpstr>IOTA Tangle</vt:lpstr>
      <vt:lpstr>IPFS and IPNS</vt:lpstr>
      <vt:lpstr>Multi-use Proxy Re-Encryption</vt:lpstr>
      <vt:lpstr>Cai and Liu et al. ‘s Multi-use Proxy Re-Encryption</vt:lpstr>
      <vt:lpstr>Outline</vt:lpstr>
      <vt:lpstr>System Model</vt:lpstr>
      <vt:lpstr>Data Owner (DO) </vt:lpstr>
      <vt:lpstr>Data User (DU)</vt:lpstr>
      <vt:lpstr>Proxy Re-Encryption Service Provider (CSP)</vt:lpstr>
      <vt:lpstr>The File Structure Access Control Storage (ACS) that we store in IPFS</vt:lpstr>
      <vt:lpstr>IOTA Smart Contract (SC)</vt:lpstr>
      <vt:lpstr>System Frameworks</vt:lpstr>
      <vt:lpstr>The Encryption-Enhanced System Architecture with KEM/DEM Mechanism </vt:lpstr>
      <vt:lpstr>Hashtag-based Search Mechanism  </vt:lpstr>
      <vt:lpstr>Implementing Access Control with Proxy Re- Encryption (PRE) </vt:lpstr>
      <vt:lpstr>Achieving More Flexible Access Control with Multi-hop Proxy Re-Encryption (MPRE)</vt:lpstr>
      <vt:lpstr>System Protocols</vt:lpstr>
      <vt:lpstr>User Registering  </vt:lpstr>
      <vt:lpstr>IoT Device Registering </vt:lpstr>
      <vt:lpstr>IoT Device Registering – ACS in IPFS </vt:lpstr>
      <vt:lpstr>IoT Data Uploading or Updating</vt:lpstr>
      <vt:lpstr>IoT Data Uploading or Updating – ACS in IPFS</vt:lpstr>
      <vt:lpstr> DU Group Registering</vt:lpstr>
      <vt:lpstr> DU Group Registering– primary ACS in IPFS</vt:lpstr>
      <vt:lpstr>Hashtag-based Search Mechanism  </vt:lpstr>
      <vt:lpstr>Asking Access Right</vt:lpstr>
      <vt:lpstr>Asking Access Right– GDO’s ACSs in IPFS &amp; DU’s or GDU’s Request File in IPFS</vt:lpstr>
      <vt:lpstr>DU Group Updating</vt:lpstr>
      <vt:lpstr>DU Group Updating–ACSs in IPFS</vt:lpstr>
      <vt:lpstr>DO Revoking Access Right</vt:lpstr>
      <vt:lpstr>DO Revoking Access Right– ACS in IPFS</vt:lpstr>
      <vt:lpstr>GDU Add/Delete Members of GDU or Grant/Revoke Access right of Members</vt:lpstr>
      <vt:lpstr>GDU Add/Delete Members of GDU or Grant/Revoke Access right of Members– Primary ACS in IPFS</vt:lpstr>
      <vt:lpstr>GDU Add/Delete Members of GDU or Grant/Revoke Access right of Members– Secondary ACS in IPFS</vt:lpstr>
      <vt:lpstr>Data Accessing</vt:lpstr>
      <vt:lpstr>Data Accessing–ACSs in IPFS</vt:lpstr>
      <vt:lpstr>Outline</vt:lpstr>
      <vt:lpstr>Assumptions</vt:lpstr>
      <vt:lpstr>Security Goals</vt:lpstr>
      <vt:lpstr>Threat Model</vt:lpstr>
      <vt:lpstr>Security Analysis</vt:lpstr>
      <vt:lpstr>Case1 : CSP's Attempted Abuse of Power</vt:lpstr>
      <vt:lpstr>Case2-1: Unauthorized Access to ACS</vt:lpstr>
      <vt:lpstr>Case2-2: Deceptive Access Attempts on CSP</vt:lpstr>
      <vt:lpstr>Case3-1: Unauthorized Access to ACS</vt:lpstr>
      <vt:lpstr>Case3-2: Deceptive Access Attempts on CSP</vt:lpstr>
      <vt:lpstr>Case3-3: Unauthorized Access Attempts using Old File Key k</vt:lpstr>
      <vt:lpstr>Security Goals Achievement Analysis</vt:lpstr>
      <vt:lpstr>Smart Contract Gas Cost</vt:lpstr>
      <vt:lpstr>PRE Time Cost</vt:lpstr>
      <vt:lpstr>System Specifications</vt:lpstr>
      <vt:lpstr>Property Comparisons</vt:lpstr>
      <vt:lpstr>Comparisons with the Other Works</vt:lpstr>
      <vt:lpstr>Outline</vt:lpstr>
      <vt:lpstr>Conclusions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126</cp:revision>
  <dcterms:created xsi:type="dcterms:W3CDTF">2023-06-24T05:46:11Z</dcterms:created>
  <dcterms:modified xsi:type="dcterms:W3CDTF">2023-06-27T08:24:29Z</dcterms:modified>
</cp:coreProperties>
</file>