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2"/>
  </p:notesMasterIdLst>
  <p:sldIdLst>
    <p:sldId id="256" r:id="rId2"/>
    <p:sldId id="257" r:id="rId3"/>
    <p:sldId id="341" r:id="rId4"/>
    <p:sldId id="258" r:id="rId5"/>
    <p:sldId id="277" r:id="rId6"/>
    <p:sldId id="260" r:id="rId7"/>
    <p:sldId id="342" r:id="rId8"/>
    <p:sldId id="272" r:id="rId9"/>
    <p:sldId id="355" r:id="rId10"/>
    <p:sldId id="264" r:id="rId11"/>
    <p:sldId id="270" r:id="rId12"/>
    <p:sldId id="356" r:id="rId13"/>
    <p:sldId id="343" r:id="rId14"/>
    <p:sldId id="263" r:id="rId15"/>
    <p:sldId id="267" r:id="rId16"/>
    <p:sldId id="268" r:id="rId17"/>
    <p:sldId id="266" r:id="rId18"/>
    <p:sldId id="345" r:id="rId19"/>
    <p:sldId id="287" r:id="rId20"/>
    <p:sldId id="350" r:id="rId21"/>
    <p:sldId id="352" r:id="rId22"/>
    <p:sldId id="351" r:id="rId23"/>
    <p:sldId id="349" r:id="rId24"/>
    <p:sldId id="353" r:id="rId25"/>
    <p:sldId id="354" r:id="rId26"/>
    <p:sldId id="278" r:id="rId27"/>
    <p:sldId id="348" r:id="rId28"/>
    <p:sldId id="274" r:id="rId29"/>
    <p:sldId id="273" r:id="rId30"/>
    <p:sldId id="288" r:id="rId31"/>
    <p:sldId id="301" r:id="rId32"/>
    <p:sldId id="310" r:id="rId33"/>
    <p:sldId id="357" r:id="rId34"/>
    <p:sldId id="302" r:id="rId35"/>
    <p:sldId id="311" r:id="rId36"/>
    <p:sldId id="304" r:id="rId37"/>
    <p:sldId id="312" r:id="rId38"/>
    <p:sldId id="358" r:id="rId39"/>
    <p:sldId id="265" r:id="rId40"/>
    <p:sldId id="359" r:id="rId41"/>
    <p:sldId id="308" r:id="rId42"/>
    <p:sldId id="361" r:id="rId43"/>
    <p:sldId id="363" r:id="rId44"/>
    <p:sldId id="364" r:id="rId45"/>
    <p:sldId id="318" r:id="rId46"/>
    <p:sldId id="319" r:id="rId47"/>
    <p:sldId id="320" r:id="rId48"/>
    <p:sldId id="321" r:id="rId49"/>
    <p:sldId id="309" r:id="rId50"/>
    <p:sldId id="323" r:id="rId51"/>
    <p:sldId id="346" r:id="rId52"/>
    <p:sldId id="289" r:id="rId53"/>
    <p:sldId id="291" r:id="rId54"/>
    <p:sldId id="292" r:id="rId55"/>
    <p:sldId id="293" r:id="rId56"/>
    <p:sldId id="326" r:id="rId57"/>
    <p:sldId id="329" r:id="rId58"/>
    <p:sldId id="330" r:id="rId59"/>
    <p:sldId id="331" r:id="rId60"/>
    <p:sldId id="332" r:id="rId61"/>
    <p:sldId id="333" r:id="rId62"/>
    <p:sldId id="296" r:id="rId63"/>
    <p:sldId id="334" r:id="rId64"/>
    <p:sldId id="335" r:id="rId65"/>
    <p:sldId id="336" r:id="rId66"/>
    <p:sldId id="338" r:id="rId67"/>
    <p:sldId id="339" r:id="rId68"/>
    <p:sldId id="347" r:id="rId69"/>
    <p:sldId id="337" r:id="rId70"/>
    <p:sldId id="340" r:id="rId7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5000" autoAdjust="0"/>
  </p:normalViewPr>
  <p:slideViewPr>
    <p:cSldViewPr snapToGrid="0">
      <p:cViewPr varScale="1">
        <p:scale>
          <a:sx n="108" d="100"/>
          <a:sy n="108" d="100"/>
        </p:scale>
        <p:origin x="144" y="42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301251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我們認為攻擊者可能試圖非法存取自身沒有存取權的</a:t>
            </a:r>
            <a:r>
              <a:rPr lang="en-US" altLang="zh-TW" dirty="0" err="1" smtClean="0"/>
              <a:t>IoT</a:t>
            </a:r>
            <a:r>
              <a:rPr lang="en-US" altLang="zh-TW" dirty="0" smtClean="0"/>
              <a:t> Device GDO</a:t>
            </a:r>
            <a:r>
              <a:rPr lang="zh-TW" altLang="en-US" dirty="0" smtClean="0"/>
              <a:t>。也就是存取</a:t>
            </a:r>
            <a:r>
              <a:rPr lang="en-US" altLang="zh-TW" dirty="0" smtClean="0"/>
              <a:t>GDO</a:t>
            </a:r>
            <a:r>
              <a:rPr lang="zh-TW" altLang="en-US" dirty="0" smtClean="0"/>
              <a:t>上傳至</a:t>
            </a:r>
            <a:r>
              <a:rPr lang="en-US" altLang="zh-TW" dirty="0" smtClean="0"/>
              <a:t>IPFS(ACS)</a:t>
            </a:r>
            <a:r>
              <a:rPr lang="zh-TW" altLang="en-US" dirty="0" smtClean="0"/>
              <a:t>中經過加密的最新</a:t>
            </a:r>
            <a:r>
              <a:rPr lang="en-US" altLang="zh-TW" dirty="0" err="1" smtClean="0"/>
              <a:t>IoT</a:t>
            </a:r>
            <a:r>
              <a:rPr lang="en-US" altLang="zh-TW" dirty="0" smtClean="0"/>
              <a:t> Data File</a:t>
            </a:r>
            <a:r>
              <a:rPr lang="zh-TW" altLang="en-US" dirty="0" smtClean="0"/>
              <a:t>，他們可能是來自任何一個角色。</a:t>
            </a:r>
            <a:endParaRPr lang="en-US" altLang="zh-TW" dirty="0" smtClean="0"/>
          </a:p>
          <a:p>
            <a:endParaRPr lang="zh-TW" altLang="en-US" dirty="0" smtClean="0"/>
          </a:p>
          <a:p>
            <a:r>
              <a:rPr lang="en-US" altLang="zh-TW" dirty="0" smtClean="0"/>
              <a:t>1.</a:t>
            </a:r>
            <a:r>
              <a:rPr lang="zh-TW" altLang="en-US" dirty="0" smtClean="0"/>
              <a:t>我們認為我的系統中</a:t>
            </a:r>
            <a:r>
              <a:rPr lang="en-US" altLang="zh-TW" dirty="0" smtClean="0"/>
              <a:t>CSP</a:t>
            </a:r>
            <a:r>
              <a:rPr lang="zh-TW" altLang="en-US" dirty="0" smtClean="0"/>
              <a:t>是半誠實，並且遵守協議，但可能會嘗試濫用其權力以獲取額外的信息，因此我們要確保他所取得的訊息並不能讓他有任何的不可忽視優勢來解密並得到明文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a:t>
            </a:r>
            <a:endParaRPr lang="en-US" altLang="zh-TW" dirty="0" smtClean="0"/>
          </a:p>
          <a:p>
            <a:endParaRPr lang="zh-TW" altLang="en-US" dirty="0" smtClean="0"/>
          </a:p>
          <a:p>
            <a:r>
              <a:rPr lang="en-US" altLang="zh-TW" dirty="0" smtClean="0"/>
              <a:t>2. </a:t>
            </a:r>
            <a:r>
              <a:rPr lang="zh-TW" altLang="en-US" dirty="0" smtClean="0"/>
              <a:t>可能會有未經授權的</a:t>
            </a:r>
            <a:r>
              <a:rPr lang="en-US" altLang="zh-TW" dirty="0" smtClean="0"/>
              <a:t>DU</a:t>
            </a:r>
            <a:r>
              <a:rPr lang="zh-TW" altLang="en-US" dirty="0" smtClean="0"/>
              <a:t>或是第三方嘗試解密他沒有存取權的</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，或著是使用擁有存取權的</a:t>
            </a:r>
            <a:r>
              <a:rPr lang="en-US" altLang="zh-TW" dirty="0" smtClean="0"/>
              <a:t>User(DO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來非法存取該</a:t>
            </a:r>
            <a:r>
              <a:rPr lang="en-US" altLang="zh-TW" dirty="0" smtClean="0"/>
              <a:t>GDO</a:t>
            </a:r>
            <a:r>
              <a:rPr lang="zh-TW" altLang="en-US" dirty="0" smtClean="0"/>
              <a:t>資料。</a:t>
            </a:r>
            <a:endParaRPr lang="en-US" altLang="zh-TW" dirty="0" smtClean="0"/>
          </a:p>
          <a:p>
            <a:endParaRPr lang="zh-TW" altLang="en-US" dirty="0" smtClean="0"/>
          </a:p>
          <a:p>
            <a:r>
              <a:rPr lang="en-US" altLang="zh-TW" dirty="0" smtClean="0"/>
              <a:t>3. </a:t>
            </a:r>
            <a:r>
              <a:rPr lang="zh-TW" altLang="en-US" dirty="0" smtClean="0"/>
              <a:t>可能有未經授權的成員</a:t>
            </a:r>
            <a:r>
              <a:rPr lang="en-US" altLang="zh-TW" dirty="0" smtClean="0"/>
              <a:t>DUM</a:t>
            </a:r>
            <a:r>
              <a:rPr lang="zh-TW" altLang="en-US" dirty="0" smtClean="0"/>
              <a:t>嘗試存取未經群組管理者</a:t>
            </a:r>
            <a:r>
              <a:rPr lang="en-US" altLang="zh-TW" dirty="0" smtClean="0"/>
              <a:t>DUA</a:t>
            </a:r>
            <a:r>
              <a:rPr lang="zh-TW" altLang="en-US" dirty="0" smtClean="0"/>
              <a:t>授權的數據，可能是使用擁有存取權的其他成員的公鑰及</a:t>
            </a:r>
            <a:r>
              <a:rPr lang="en-US" altLang="zh-TW" dirty="0" smtClean="0"/>
              <a:t>ID</a:t>
            </a:r>
            <a:r>
              <a:rPr lang="zh-TW" altLang="en-US" dirty="0" smtClean="0"/>
              <a:t>欺騙</a:t>
            </a:r>
            <a:r>
              <a:rPr lang="en-US" altLang="zh-TW" dirty="0" smtClean="0"/>
              <a:t>CSP</a:t>
            </a:r>
            <a:r>
              <a:rPr lang="zh-TW" altLang="en-US" dirty="0" smtClean="0"/>
              <a:t>或是嘗試解密</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。或者是被</a:t>
            </a:r>
            <a:r>
              <a:rPr lang="en-US" altLang="zh-TW" dirty="0" smtClean="0"/>
              <a:t>DUA</a:t>
            </a:r>
            <a:r>
              <a:rPr lang="zh-TW" altLang="en-US" dirty="0" smtClean="0"/>
              <a:t>撤銷對於</a:t>
            </a:r>
            <a:r>
              <a:rPr lang="en-US" altLang="zh-TW" dirty="0" smtClean="0"/>
              <a:t>GDO</a:t>
            </a:r>
            <a:r>
              <a:rPr lang="zh-TW" altLang="en-US" dirty="0" smtClean="0"/>
              <a:t>存取權的成員</a:t>
            </a:r>
            <a:r>
              <a:rPr lang="en-US" altLang="zh-TW" dirty="0" smtClean="0"/>
              <a:t>DUM</a:t>
            </a:r>
            <a:r>
              <a:rPr lang="zh-TW" altLang="en-US" dirty="0" smtClean="0"/>
              <a:t>，嘗試使用自身原有的的成員公鑰及</a:t>
            </a:r>
            <a:r>
              <a:rPr lang="en-US" altLang="zh-TW" dirty="0" smtClean="0"/>
              <a:t>ID(</a:t>
            </a:r>
            <a:r>
              <a:rPr lang="zh-TW" altLang="en-US" dirty="0" smtClean="0"/>
              <a:t>已被撤銷存取權</a:t>
            </a:r>
            <a:r>
              <a:rPr lang="en-US" altLang="zh-TW" dirty="0" smtClean="0"/>
              <a:t>)</a:t>
            </a:r>
            <a:r>
              <a:rPr lang="zh-TW" altLang="en-US" dirty="0" smtClean="0"/>
              <a:t>來欺騙</a:t>
            </a:r>
            <a:r>
              <a:rPr lang="en-US" altLang="zh-TW" dirty="0" smtClean="0"/>
              <a:t>CSP</a:t>
            </a:r>
            <a:r>
              <a:rPr lang="zh-TW" altLang="en-US" dirty="0" smtClean="0"/>
              <a:t>以非法獲得該</a:t>
            </a:r>
            <a:r>
              <a:rPr lang="en-US" altLang="zh-TW" dirty="0" smtClean="0"/>
              <a:t>GDO</a:t>
            </a:r>
            <a:r>
              <a:rPr lang="zh-TW" altLang="en-US" dirty="0" smtClean="0"/>
              <a:t>存取權。</a:t>
            </a:r>
            <a:endParaRPr lang="en-US" altLang="zh-TW" dirty="0" smtClean="0"/>
          </a:p>
          <a:p>
            <a:endParaRPr lang="zh-TW" altLang="en-US" dirty="0" smtClean="0"/>
          </a:p>
          <a:p>
            <a:r>
              <a:rPr lang="en-US" altLang="zh-TW" dirty="0" smtClean="0"/>
              <a:t>4.</a:t>
            </a:r>
            <a:r>
              <a:rPr lang="zh-TW" altLang="en-US" dirty="0" smtClean="0"/>
              <a:t>利用舊有的</a:t>
            </a:r>
            <a:r>
              <a:rPr lang="en-US" altLang="zh-TW" dirty="0" smtClean="0"/>
              <a:t>file encryption key</a:t>
            </a:r>
            <a:r>
              <a:rPr lang="zh-TW" altLang="en-US" dirty="0" smtClean="0"/>
              <a:t>進行非法存取嘗試</a:t>
            </a:r>
            <a:r>
              <a:rPr lang="en-US" altLang="zh-TW" dirty="0" smtClean="0"/>
              <a:t>: </a:t>
            </a:r>
            <a:r>
              <a:rPr lang="zh-TW" altLang="en-US" dirty="0" smtClean="0"/>
              <a:t>可能會有已經被撤銷存取權但是曾經擁有某</a:t>
            </a:r>
            <a:r>
              <a:rPr lang="en-US" altLang="zh-TW" dirty="0" err="1" smtClean="0"/>
              <a:t>IoT</a:t>
            </a:r>
            <a:r>
              <a:rPr lang="en-US" altLang="zh-TW" dirty="0" smtClean="0"/>
              <a:t> Device GDO</a:t>
            </a:r>
            <a:r>
              <a:rPr lang="zh-TW" altLang="en-US" dirty="0" smtClean="0"/>
              <a:t>存取權的實體嘗試使用舊有的</a:t>
            </a:r>
            <a:r>
              <a:rPr lang="en-US" altLang="zh-TW" dirty="0" err="1" smtClean="0"/>
              <a:t>IoT</a:t>
            </a:r>
            <a:r>
              <a:rPr lang="en-US" altLang="zh-TW" dirty="0" smtClean="0"/>
              <a:t> data file encryption key $k$</a:t>
            </a:r>
            <a:r>
              <a:rPr lang="zh-TW" altLang="en-US" dirty="0" smtClean="0"/>
              <a:t>對更新的</a:t>
            </a:r>
            <a:r>
              <a:rPr lang="en-US" altLang="zh-TW" dirty="0" err="1" smtClean="0"/>
              <a:t>IoT</a:t>
            </a:r>
            <a:r>
              <a:rPr lang="zh-TW" altLang="en-US" dirty="0" smtClean="0"/>
              <a:t>數據進行非法的存取嘗試。</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231023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數據在上傳前進行了加密，即使</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或第三方獲得了數據，缺乏相應的私鑰，他們無法解密數據。因此，我們的系統在此攻擊下是安全的。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a:t>
            </a:r>
            <a:r>
              <a:rPr lang="en-US" altLang="zh-TW" dirty="0" smtClean="0"/>
              <a:t>DU</a:t>
            </a:r>
            <a:r>
              <a:rPr lang="zh-TW" altLang="en-US" dirty="0" smtClean="0"/>
              <a:t>或第三方可能通過</a:t>
            </a:r>
            <a:r>
              <a:rPr lang="en-US" altLang="zh-TW" dirty="0" smtClean="0"/>
              <a:t>SC</a:t>
            </a:r>
            <a:r>
              <a:rPr lang="zh-TW" altLang="en-US" dirty="0" smtClean="0"/>
              <a:t>找到他們有興趣的</a:t>
            </a:r>
            <a:r>
              <a:rPr lang="en-US" altLang="zh-TW" dirty="0" smtClean="0"/>
              <a:t>GDO</a:t>
            </a:r>
            <a:r>
              <a:rPr lang="zh-TW" altLang="en-US" dirty="0" smtClean="0"/>
              <a:t>後與合約互動取得</a:t>
            </a:r>
            <a:r>
              <a:rPr lang="en-US" altLang="zh-TW" dirty="0" smtClean="0"/>
              <a:t>IPNS pin</a:t>
            </a:r>
            <a:r>
              <a:rPr lang="zh-TW" altLang="en-US" dirty="0" smtClean="0"/>
              <a:t>，接著他們企圖跳過</a:t>
            </a:r>
            <a:r>
              <a:rPr lang="en-US" altLang="zh-TW" dirty="0" smtClean="0"/>
              <a:t>DO</a:t>
            </a:r>
            <a:r>
              <a:rPr lang="zh-TW" altLang="en-US" dirty="0" smtClean="0"/>
              <a:t>的授權強行破解</a:t>
            </a:r>
            <a:r>
              <a:rPr lang="en-US" altLang="zh-TW" dirty="0" err="1" smtClean="0"/>
              <a:t>IoT</a:t>
            </a:r>
            <a:r>
              <a:rPr lang="en-US" altLang="zh-TW" dirty="0" smtClean="0"/>
              <a:t> Device GDO</a:t>
            </a:r>
            <a:r>
              <a:rPr lang="zh-TW" altLang="en-US" dirty="0" smtClean="0"/>
              <a:t>在</a:t>
            </a:r>
            <a:r>
              <a:rPr lang="en-US" altLang="zh-TW" dirty="0" smtClean="0"/>
              <a:t>ACS</a:t>
            </a:r>
            <a:r>
              <a:rPr lang="zh-TW" altLang="en-US" dirty="0" smtClean="0"/>
              <a:t>儲存的加密</a:t>
            </a:r>
            <a:r>
              <a:rPr lang="en-US" altLang="zh-TW" dirty="0" err="1" smtClean="0"/>
              <a:t>IoT</a:t>
            </a:r>
            <a:r>
              <a:rPr lang="en-US" altLang="zh-TW" dirty="0" smtClean="0"/>
              <a:t> Data f</a:t>
            </a:r>
            <a:r>
              <a:rPr lang="zh-TW" altLang="en-US" dirty="0" smtClean="0"/>
              <a:t>。然而由於所有在</a:t>
            </a:r>
            <a:r>
              <a:rPr lang="en-US" altLang="zh-TW" dirty="0" smtClean="0"/>
              <a:t>IPFS ACS</a:t>
            </a:r>
            <a:r>
              <a:rPr lang="zh-TW" altLang="en-US" dirty="0" smtClean="0"/>
              <a:t>中的敏感數據都已經在上傳前進行加密，因此即使第三方得到了這些數據，沒有</a:t>
            </a:r>
            <a:r>
              <a:rPr lang="en-US" altLang="zh-TW" dirty="0" smtClean="0"/>
              <a:t>GDO</a:t>
            </a:r>
            <a:r>
              <a:rPr lang="zh-TW" altLang="en-US" dirty="0" smtClean="0"/>
              <a:t>對應的私鑰他們也解密並無法讀取其中的信息。這依賴於對稱式加密與非對稱式加密的安全性，因此我們可以說我們的系統在此攻擊下是安全的。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57</a:t>
            </a:fld>
            <a:endParaRPr lang="zh-TW" altLang="en-US"/>
          </a:p>
        </p:txBody>
      </p:sp>
    </p:spTree>
    <p:extLst>
      <p:ext uri="{BB962C8B-B14F-4D97-AF65-F5344CB8AC3E}">
        <p14:creationId xmlns:p14="http://schemas.microsoft.com/office/powerpoint/2010/main" val="2398062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58</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執行重加密操作。基於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透過欺詐</a:t>
            </a:r>
            <a:r>
              <a:rPr lang="en-US" altLang="zh-TW" dirty="0" smtClean="0"/>
              <a:t>CSP</a:t>
            </a:r>
            <a:r>
              <a:rPr lang="zh-TW" altLang="en-US" dirty="0" smtClean="0"/>
              <a:t>的非法存取嘗試：</a:t>
            </a:r>
            <a:r>
              <a:rPr lang="en-US" altLang="zh-TW" dirty="0" smtClean="0"/>
              <a:t>DUM</a:t>
            </a:r>
            <a:r>
              <a:rPr lang="zh-TW" altLang="en-US" dirty="0" smtClean="0"/>
              <a:t>可能嘗試使用擁有存取權的其他成員公鑰及</a:t>
            </a:r>
            <a:r>
              <a:rPr lang="en-US" altLang="zh-TW" dirty="0" smtClean="0"/>
              <a:t>ID</a:t>
            </a:r>
            <a:r>
              <a:rPr lang="zh-TW" altLang="en-US" dirty="0" smtClean="0"/>
              <a:t>欺騙</a:t>
            </a:r>
            <a:r>
              <a:rPr lang="en-US" altLang="zh-TW" dirty="0" smtClean="0"/>
              <a:t>CSP</a:t>
            </a:r>
            <a:r>
              <a:rPr lang="zh-TW" altLang="en-US" dirty="0" smtClean="0"/>
              <a:t>，然而這部分與前述</a:t>
            </a:r>
            <a:r>
              <a:rPr lang="en-US" altLang="zh-TW" dirty="0" smtClean="0"/>
              <a:t>DU</a:t>
            </a:r>
            <a:r>
              <a:rPr lang="zh-TW" altLang="en-US" dirty="0" smtClean="0"/>
              <a:t>或第三方的第二種欺詐原理上是相同的，因此我們可以說我們的系統在此攻擊下是安全的。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60</a:t>
            </a:fld>
            <a:endParaRPr lang="zh-TW" altLang="en-US"/>
          </a:p>
        </p:txBody>
      </p:sp>
    </p:spTree>
    <p:extLst>
      <p:ext uri="{BB962C8B-B14F-4D97-AF65-F5344CB8AC3E}">
        <p14:creationId xmlns:p14="http://schemas.microsoft.com/office/powerpoint/2010/main" val="4153061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3.3 -</a:t>
            </a:r>
            <a:r>
              <a:rPr lang="zh-TW" altLang="en-US"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使用舊有檔案密鑰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被撤銷存取權的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a:t>
            </a:r>
            <a:endParaRPr lang="en-US" altLang="zh-TW" dirty="0" smtClean="0"/>
          </a:p>
          <a:p>
            <a:endParaRPr lang="en-US" altLang="zh-TW" dirty="0" smtClean="0"/>
          </a:p>
          <a:p>
            <a:r>
              <a:rPr lang="en-US" altLang="zh-TW" dirty="0" smtClean="0"/>
              <a:t>+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每次上傳</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更新數據都會生成新的檔案密鑰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，因此</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CCA2</a:t>
            </a:r>
            <a:r>
              <a:rPr lang="zh-TW" altLang="en-US" sz="1200" b="0" i="0" kern="1200" dirty="0" smtClean="0">
                <a:solidFill>
                  <a:schemeClr val="tx1"/>
                </a:solidFill>
                <a:effectLst/>
                <a:latin typeface="+mn-lt"/>
                <a:ea typeface="+mn-ea"/>
                <a:cs typeface="+mn-cs"/>
              </a:rPr>
              <a:t>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透過舊有檔案密鑰</a:t>
            </a:r>
            <a:r>
              <a:rPr lang="en-US" altLang="zh-TW" dirty="0" smtClean="0"/>
              <a:t>k</a:t>
            </a:r>
            <a:r>
              <a:rPr lang="zh-TW" altLang="en-US" dirty="0" smtClean="0"/>
              <a:t>非法存取嘗試：被撤銷存取權的</a:t>
            </a:r>
            <a:r>
              <a:rPr lang="en-US" altLang="zh-TW" dirty="0" smtClean="0"/>
              <a:t>DUM</a:t>
            </a:r>
            <a:r>
              <a:rPr lang="zh-TW" altLang="en-US" dirty="0" smtClean="0"/>
              <a:t>可能利用舊有的檔案密鑰</a:t>
            </a:r>
            <a:r>
              <a:rPr lang="en-US" altLang="zh-TW" dirty="0" smtClean="0"/>
              <a:t>k(</a:t>
            </a:r>
            <a:r>
              <a:rPr lang="zh-TW" altLang="en-US" dirty="0" smtClean="0"/>
              <a:t>對應</a:t>
            </a:r>
            <a:r>
              <a:rPr lang="en-US" altLang="zh-TW" dirty="0" err="1" smtClean="0"/>
              <a:t>IoT</a:t>
            </a:r>
            <a:r>
              <a:rPr lang="en-US" altLang="zh-TW" dirty="0" smtClean="0"/>
              <a:t> Device GDO</a:t>
            </a:r>
            <a:r>
              <a:rPr lang="zh-TW" altLang="en-US" dirty="0" smtClean="0"/>
              <a:t>的舊</a:t>
            </a:r>
            <a:r>
              <a:rPr lang="en-US" altLang="zh-TW" dirty="0" err="1" smtClean="0"/>
              <a:t>IoT</a:t>
            </a:r>
            <a:r>
              <a:rPr lang="en-US" altLang="zh-TW" dirty="0" smtClean="0"/>
              <a:t> Data f)</a:t>
            </a:r>
            <a:r>
              <a:rPr lang="zh-TW" altLang="en-US" dirty="0" smtClean="0"/>
              <a:t>，來嘗試存取</a:t>
            </a:r>
            <a:r>
              <a:rPr lang="en-US" altLang="zh-TW" dirty="0" err="1" smtClean="0"/>
              <a:t>IoT</a:t>
            </a:r>
            <a:r>
              <a:rPr lang="en-US" altLang="zh-TW" dirty="0" smtClean="0"/>
              <a:t> Device GDO</a:t>
            </a:r>
            <a:r>
              <a:rPr lang="zh-TW" altLang="en-US" dirty="0" smtClean="0"/>
              <a:t>的新</a:t>
            </a:r>
            <a:r>
              <a:rPr lang="en-US" altLang="zh-TW" dirty="0" err="1" smtClean="0"/>
              <a:t>IoT</a:t>
            </a:r>
            <a:r>
              <a:rPr lang="en-US" altLang="zh-TW" dirty="0" smtClean="0"/>
              <a:t> Data f’</a:t>
            </a:r>
            <a:r>
              <a:rPr lang="zh-TW" altLang="en-US" dirty="0" smtClean="0"/>
              <a:t>。然而由於</a:t>
            </a:r>
            <a:r>
              <a:rPr lang="en-US" altLang="zh-TW" dirty="0" err="1" smtClean="0"/>
              <a:t>IoT</a:t>
            </a:r>
            <a:r>
              <a:rPr lang="en-US" altLang="zh-TW" dirty="0" smtClean="0"/>
              <a:t> Device</a:t>
            </a:r>
            <a:r>
              <a:rPr lang="zh-TW" altLang="en-US" dirty="0" smtClean="0"/>
              <a:t>每次上傳</a:t>
            </a:r>
            <a:r>
              <a:rPr lang="en-US" altLang="zh-TW" dirty="0" smtClean="0"/>
              <a:t>/</a:t>
            </a:r>
            <a:r>
              <a:rPr lang="zh-TW" altLang="en-US" dirty="0" smtClean="0"/>
              <a:t>更新數據都會更新檔案密鑰</a:t>
            </a:r>
            <a:r>
              <a:rPr lang="en-US" altLang="zh-TW" dirty="0" smtClean="0"/>
              <a:t>k(</a:t>
            </a:r>
            <a:r>
              <a:rPr lang="zh-TW" altLang="en-US" dirty="0" smtClean="0"/>
              <a:t>對應新的</a:t>
            </a:r>
            <a:r>
              <a:rPr lang="en-US" altLang="zh-TW" dirty="0" smtClean="0"/>
              <a:t>f'</a:t>
            </a:r>
            <a:r>
              <a:rPr lang="zh-TW" altLang="en-US" dirty="0" smtClean="0"/>
              <a:t>使用</a:t>
            </a:r>
            <a:r>
              <a:rPr lang="en-US" altLang="zh-TW" dirty="0" smtClean="0"/>
              <a:t>k’</a:t>
            </a:r>
            <a:r>
              <a:rPr lang="zh-TW" altLang="en-US" dirty="0" smtClean="0"/>
              <a:t>加密</a:t>
            </a:r>
            <a:r>
              <a:rPr lang="en-US" altLang="zh-TW" dirty="0" smtClean="0"/>
              <a:t>)</a:t>
            </a:r>
            <a:r>
              <a:rPr lang="zh-TW" altLang="en-US" dirty="0" smtClean="0"/>
              <a:t>，因此他們無法利用舊有的檔案密鑰</a:t>
            </a:r>
            <a:r>
              <a:rPr lang="en-US" altLang="zh-TW" dirty="0" smtClean="0"/>
              <a:t>k</a:t>
            </a:r>
            <a:r>
              <a:rPr lang="zh-TW" altLang="en-US" dirty="0" smtClean="0"/>
              <a:t>來訪問更新的</a:t>
            </a:r>
            <a:r>
              <a:rPr lang="en-US" altLang="zh-TW" dirty="0" err="1" smtClean="0"/>
              <a:t>IoT</a:t>
            </a:r>
            <a:r>
              <a:rPr lang="en-US" altLang="zh-TW" dirty="0" smtClean="0"/>
              <a:t> Data f’</a:t>
            </a:r>
            <a:r>
              <a:rPr lang="zh-TW" altLang="en-US" dirty="0" smtClean="0"/>
              <a:t>。若他們想要得到新的檔案加密密鑰</a:t>
            </a:r>
            <a:r>
              <a:rPr lang="en-US" altLang="zh-TW" dirty="0" smtClean="0"/>
              <a:t>k'</a:t>
            </a:r>
            <a:r>
              <a:rPr lang="zh-TW" altLang="en-US" dirty="0" smtClean="0"/>
              <a:t>，就需要向</a:t>
            </a:r>
            <a:r>
              <a:rPr lang="en-US" altLang="zh-TW" dirty="0" smtClean="0"/>
              <a:t>CSP</a:t>
            </a:r>
            <a:r>
              <a:rPr lang="zh-TW" altLang="en-US" dirty="0" smtClean="0"/>
              <a:t>發送</a:t>
            </a:r>
            <a:r>
              <a:rPr lang="en-US" altLang="zh-TW" dirty="0" smtClean="0"/>
              <a:t>MPRE</a:t>
            </a:r>
            <a:r>
              <a:rPr lang="zh-TW" altLang="en-US" dirty="0" smtClean="0"/>
              <a:t>重加密請求。然而由於他們已經被</a:t>
            </a:r>
            <a:r>
              <a:rPr lang="en-US" altLang="zh-TW" dirty="0" smtClean="0"/>
              <a:t>Group</a:t>
            </a:r>
            <a:r>
              <a:rPr lang="zh-TW" altLang="en-US" dirty="0" smtClean="0"/>
              <a:t>管理者</a:t>
            </a:r>
            <a:r>
              <a:rPr lang="en-US" altLang="zh-TW" dirty="0" smtClean="0"/>
              <a:t>DUA</a:t>
            </a:r>
            <a:r>
              <a:rPr lang="zh-TW" altLang="en-US" dirty="0" smtClean="0"/>
              <a:t>撤銷對於該</a:t>
            </a:r>
            <a:r>
              <a:rPr lang="en-US" altLang="zh-TW" dirty="0" smtClean="0"/>
              <a:t>GDO</a:t>
            </a:r>
            <a:r>
              <a:rPr lang="zh-TW" altLang="en-US" dirty="0" smtClean="0"/>
              <a:t>的存取權，因此在</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中已經找不到該</a:t>
            </a:r>
            <a:r>
              <a:rPr lang="en-US" altLang="zh-TW" dirty="0" smtClean="0"/>
              <a:t>GDU</a:t>
            </a:r>
            <a:r>
              <a:rPr lang="zh-TW" altLang="en-US" dirty="0" smtClean="0"/>
              <a:t>對應該</a:t>
            </a:r>
            <a:r>
              <a:rPr lang="en-US" altLang="zh-TW" dirty="0" smtClean="0"/>
              <a:t>DUM</a:t>
            </a:r>
            <a:r>
              <a:rPr lang="zh-TW" altLang="en-US" dirty="0" smtClean="0"/>
              <a:t>的</a:t>
            </a:r>
            <a:r>
              <a:rPr lang="en-US" altLang="zh-TW" dirty="0" err="1" smtClean="0"/>
              <a:t>rk</a:t>
            </a:r>
            <a:r>
              <a:rPr lang="zh-TW" altLang="en-US" dirty="0" smtClean="0"/>
              <a:t>、</a:t>
            </a:r>
            <a:r>
              <a:rPr lang="en-US" altLang="zh-TW" dirty="0" smtClean="0"/>
              <a:t>DUM</a:t>
            </a:r>
            <a:r>
              <a:rPr lang="zh-TW" altLang="en-US" dirty="0" smtClean="0"/>
              <a:t>的</a:t>
            </a:r>
            <a:r>
              <a:rPr lang="en-US" altLang="zh-TW" dirty="0" smtClean="0"/>
              <a:t>ID</a:t>
            </a:r>
            <a:r>
              <a:rPr lang="zh-TW" altLang="en-US" dirty="0" smtClean="0"/>
              <a:t>。又或是該</a:t>
            </a:r>
            <a:r>
              <a:rPr lang="en-US" altLang="zh-TW" dirty="0" smtClean="0"/>
              <a:t>Group GDU</a:t>
            </a:r>
            <a:r>
              <a:rPr lang="zh-TW" altLang="en-US" dirty="0" smtClean="0"/>
              <a:t>已經被</a:t>
            </a:r>
            <a:r>
              <a:rPr lang="en-US" altLang="zh-TW" dirty="0" smtClean="0"/>
              <a:t>DO</a:t>
            </a:r>
            <a:r>
              <a:rPr lang="zh-TW" altLang="en-US" dirty="0" smtClean="0"/>
              <a:t>撤銷對於</a:t>
            </a:r>
            <a:r>
              <a:rPr lang="en-US" altLang="zh-TW" dirty="0" smtClean="0"/>
              <a:t>GDO</a:t>
            </a:r>
            <a:r>
              <a:rPr lang="zh-TW" altLang="en-US" dirty="0" smtClean="0"/>
              <a:t>的存取權，因此在</a:t>
            </a:r>
            <a:r>
              <a:rPr lang="en-US" altLang="zh-TW" dirty="0" smtClean="0"/>
              <a:t>GDO</a:t>
            </a:r>
            <a:r>
              <a:rPr lang="zh-TW" altLang="en-US" dirty="0" smtClean="0"/>
              <a:t>的</a:t>
            </a:r>
            <a:r>
              <a:rPr lang="en-US" altLang="zh-TW" dirty="0" smtClean="0"/>
              <a:t>ACS</a:t>
            </a:r>
            <a:r>
              <a:rPr lang="zh-TW" altLang="en-US" dirty="0" smtClean="0"/>
              <a:t>中已經找不到該</a:t>
            </a:r>
            <a:r>
              <a:rPr lang="en-US" altLang="zh-TW" dirty="0" smtClean="0"/>
              <a:t>GDO</a:t>
            </a:r>
            <a:r>
              <a:rPr lang="zh-TW" altLang="en-US" dirty="0" smtClean="0"/>
              <a:t>對應</a:t>
            </a:r>
            <a:r>
              <a:rPr lang="en-US" altLang="zh-TW" dirty="0" err="1" smtClean="0"/>
              <a:t>GDUrk</a:t>
            </a:r>
            <a:r>
              <a:rPr lang="zh-TW" altLang="en-US" dirty="0" smtClean="0"/>
              <a:t>、以及</a:t>
            </a:r>
            <a:r>
              <a:rPr lang="en-US" altLang="zh-TW" dirty="0" smtClean="0"/>
              <a:t>GDU</a:t>
            </a:r>
            <a:r>
              <a:rPr lang="zh-TW" altLang="en-US" dirty="0" smtClean="0"/>
              <a:t>的</a:t>
            </a:r>
            <a:r>
              <a:rPr lang="en-US" altLang="zh-TW" dirty="0" smtClean="0"/>
              <a:t>ID</a:t>
            </a:r>
            <a:r>
              <a:rPr lang="zh-TW" altLang="en-US" dirty="0" smtClean="0"/>
              <a:t>。只要缺少任一把</a:t>
            </a:r>
            <a:r>
              <a:rPr lang="en-US" altLang="zh-TW" dirty="0" err="1" smtClean="0"/>
              <a:t>rk</a:t>
            </a:r>
            <a:r>
              <a:rPr lang="zh-TW" altLang="en-US" dirty="0" smtClean="0"/>
              <a:t>，</a:t>
            </a:r>
            <a:r>
              <a:rPr lang="en-US" altLang="zh-TW" dirty="0" smtClean="0"/>
              <a:t>CSP</a:t>
            </a:r>
            <a:r>
              <a:rPr lang="zh-TW" altLang="en-US" dirty="0" smtClean="0"/>
              <a:t>就不會也沒有能力為</a:t>
            </a:r>
            <a:r>
              <a:rPr lang="en-US" altLang="zh-TW" dirty="0" smtClean="0"/>
              <a:t>DUM</a:t>
            </a:r>
            <a:r>
              <a:rPr lang="zh-TW" altLang="en-US" dirty="0" smtClean="0"/>
              <a:t>執行</a:t>
            </a:r>
            <a:r>
              <a:rPr lang="en-US" altLang="zh-TW" dirty="0" smtClean="0"/>
              <a:t>MPRE</a:t>
            </a:r>
            <a:r>
              <a:rPr lang="zh-TW" altLang="en-US" dirty="0" smtClean="0"/>
              <a:t>重加密。基於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GDO</a:t>
            </a:r>
            <a:r>
              <a:rPr lang="zh-TW" altLang="en-US" dirty="0" smtClean="0"/>
              <a:t>和</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61</a:t>
            </a:fld>
            <a:endParaRPr lang="zh-TW" altLang="en-US"/>
          </a:p>
        </p:txBody>
      </p:sp>
    </p:spTree>
    <p:extLst>
      <p:ext uri="{BB962C8B-B14F-4D97-AF65-F5344CB8AC3E}">
        <p14:creationId xmlns:p14="http://schemas.microsoft.com/office/powerpoint/2010/main" val="2502714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62</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64</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68</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79524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275982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14</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2023/6/27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2023/6/27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2023/6/27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2023/6/27</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2023/6/27</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2023/6/27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2023/6/27</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3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8.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242" y="2290763"/>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230699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Solutions Evaluating and Challenges </a:t>
            </a:r>
            <a:r>
              <a:rPr lang="en-US" altLang="zh-TW" dirty="0" smtClean="0"/>
              <a:t>Addressing</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11</a:t>
            </a:fld>
            <a:endParaRPr lang="zh-TW" altLang="en-US"/>
          </a:p>
        </p:txBody>
      </p:sp>
    </p:spTree>
    <p:extLst>
      <p:ext uri="{BB962C8B-B14F-4D97-AF65-F5344CB8AC3E}">
        <p14:creationId xmlns:p14="http://schemas.microsoft.com/office/powerpoint/2010/main" val="5956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a:blip r:embed="rId2"/>
          <a:stretch>
            <a:fillRect/>
          </a:stretch>
        </p:blipFill>
        <p:spPr>
          <a:xfrm>
            <a:off x="181548" y="3220383"/>
            <a:ext cx="5523355" cy="2832946"/>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12</a:t>
            </a:fld>
            <a:endParaRPr lang="zh-TW" altLang="en-US"/>
          </a:p>
        </p:txBody>
      </p:sp>
      <p:pic>
        <p:nvPicPr>
          <p:cNvPr id="6" name="圖片 5"/>
          <p:cNvPicPr>
            <a:picLocks noChangeAspect="1"/>
          </p:cNvPicPr>
          <p:nvPr/>
        </p:nvPicPr>
        <p:blipFill>
          <a:blip r:embed="rId3"/>
          <a:stretch>
            <a:fillRect/>
          </a:stretch>
        </p:blipFill>
        <p:spPr>
          <a:xfrm>
            <a:off x="5886450" y="0"/>
            <a:ext cx="6305550" cy="6053329"/>
          </a:xfrm>
          <a:prstGeom prst="rect">
            <a:avLst/>
          </a:prstGeom>
        </p:spPr>
      </p:pic>
      <p:pic>
        <p:nvPicPr>
          <p:cNvPr id="7" name="圖片 6"/>
          <p:cNvPicPr>
            <a:picLocks noChangeAspect="1"/>
          </p:cNvPicPr>
          <p:nvPr/>
        </p:nvPicPr>
        <p:blipFill>
          <a:blip r:embed="rId4"/>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Tree>
    <p:extLst>
      <p:ext uri="{BB962C8B-B14F-4D97-AF65-F5344CB8AC3E}">
        <p14:creationId xmlns:p14="http://schemas.microsoft.com/office/powerpoint/2010/main" val="948775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13</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a:t>Data </a:t>
            </a:r>
            <a:endParaRPr lang="en-US" altLang="zh-TW" dirty="0" smtClean="0"/>
          </a:p>
          <a:p>
            <a:pPr>
              <a:lnSpc>
                <a:spcPct val="200000"/>
              </a:lnSpc>
              <a:buFont typeface="Arial" panose="020B0604020202020204" pitchFamily="34" charset="0"/>
              <a:buChar char="•"/>
            </a:pPr>
            <a:r>
              <a:rPr lang="en-US" altLang="zh-TW" dirty="0"/>
              <a:t> Traceable Document Modification </a:t>
            </a:r>
            <a:r>
              <a:rPr lang="en-US" altLang="zh-TW" dirty="0" smtClean="0"/>
              <a:t>History</a:t>
            </a:r>
          </a:p>
          <a:p>
            <a:pPr>
              <a:lnSpc>
                <a:spcPct val="200000"/>
              </a:lnSpc>
              <a:buFont typeface="Arial" panose="020B0604020202020204" pitchFamily="34" charset="0"/>
              <a:buChar char="•"/>
            </a:pPr>
            <a:r>
              <a:rPr lang="en-US" altLang="zh-TW" dirty="0"/>
              <a:t> Content Addressing and </a:t>
            </a:r>
            <a:r>
              <a:rPr lang="en-US" altLang="zh-TW" dirty="0" smtClean="0"/>
              <a:t>Integrity</a:t>
            </a:r>
          </a:p>
          <a:p>
            <a:pPr>
              <a:lnSpc>
                <a:spcPct val="200000"/>
              </a:lnSpc>
              <a:buFont typeface="Arial" panose="020B0604020202020204" pitchFamily="34" charset="0"/>
              <a:buChar char="•"/>
            </a:pPr>
            <a:r>
              <a:rPr lang="en-US" altLang="zh-TW" dirty="0"/>
              <a:t> </a:t>
            </a:r>
            <a:r>
              <a:rPr lang="en-US" altLang="zh-TW" dirty="0" smtClean="0"/>
              <a:t>Self-Certification</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Availability</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15</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16</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17</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859" y="3657552"/>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326" y="1049731"/>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903624" y="2249762"/>
            <a:ext cx="1770412" cy="978729"/>
          </a:xfrm>
          <a:prstGeom prst="rect">
            <a:avLst/>
          </a:prstGeom>
          <a:noFill/>
        </p:spPr>
        <p:txBody>
          <a:bodyPr wrap="square" rtlCol="0">
            <a:spAutoFit/>
          </a:bodyPr>
          <a:lstStyle/>
          <a:p>
            <a:pPr>
              <a:lnSpc>
                <a:spcPct val="320000"/>
              </a:lnSpc>
            </a:pP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459674" y="2465908"/>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474936" y="5020287"/>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solidFill>
                  <a:srgbClr val="FF0000"/>
                </a:solidFill>
              </a:rPr>
              <a:t> Proposed </a:t>
            </a:r>
            <a:r>
              <a:rPr lang="en-US" altLang="zh-TW" dirty="0" smtClean="0">
                <a:solidFill>
                  <a:srgbClr val="FF0000"/>
                </a:solidFill>
              </a:rPr>
              <a:t>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18</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zh-TW" altLang="en-US" dirty="0" smtClean="0"/>
              <a:t> </a:t>
            </a:r>
            <a:r>
              <a:rPr lang="en-US" altLang="zh-TW" dirty="0" smtClean="0"/>
              <a:t>The </a:t>
            </a:r>
            <a:r>
              <a:rPr lang="en-US" altLang="zh-TW" dirty="0"/>
              <a:t>File Structure Access Control Storage (ACS</a:t>
            </a:r>
            <a:r>
              <a:rPr lang="en-US" altLang="zh-TW" dirty="0" smtClean="0"/>
              <a:t>)</a:t>
            </a:r>
          </a:p>
          <a:p>
            <a:pPr>
              <a:lnSpc>
                <a:spcPct val="220000"/>
              </a:lnSpc>
              <a:buFont typeface="Arial" panose="020B0604020202020204" pitchFamily="34" charset="0"/>
              <a:buChar char="•"/>
            </a:pPr>
            <a:r>
              <a:rPr lang="zh-TW" altLang="en-US" b="1" dirty="0"/>
              <a:t> </a:t>
            </a: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t>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20</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21</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23</a:t>
            </a:fld>
            <a:endParaRPr lang="zh-TW" alt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2786980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24</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1428156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a:t>
            </a:r>
            <a:r>
              <a:rPr lang="zh-TW" altLang="en-US" dirty="0" smtClean="0"/>
              <a:t> </a:t>
            </a:r>
            <a:r>
              <a:rPr lang="en-US" altLang="zh-TW" dirty="0" smtClean="0"/>
              <a:t>F</a:t>
            </a:r>
            <a:r>
              <a:rPr lang="en-US" altLang="zh-TW" dirty="0" smtClean="0"/>
              <a:t>rameworks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25</a:t>
            </a:fld>
            <a:endParaRPr lang="zh-TW" altLang="en-US"/>
          </a:p>
        </p:txBody>
      </p:sp>
    </p:spTree>
    <p:extLst>
      <p:ext uri="{BB962C8B-B14F-4D97-AF65-F5344CB8AC3E}">
        <p14:creationId xmlns:p14="http://schemas.microsoft.com/office/powerpoint/2010/main" val="418404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27</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912525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28</a:t>
            </a:fld>
            <a:endParaRPr lang="zh-TW" altLang="en-US"/>
          </a:p>
        </p:txBody>
      </p:sp>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800" dirty="0"/>
              <a:t>Achieving More Flexible Access Control </a:t>
            </a:r>
            <a:r>
              <a:rPr lang="en-US" altLang="zh-TW" sz="2800" dirty="0" smtClean="0"/>
              <a:t>with</a:t>
            </a:r>
            <a:r>
              <a:rPr lang="zh-TW" altLang="en-US" sz="2800" dirty="0" smtClean="0"/>
              <a:t> </a:t>
            </a:r>
            <a:r>
              <a:rPr lang="en-US" altLang="zh-TW" sz="2800" dirty="0" smtClean="0"/>
              <a:t>Multi-hop </a:t>
            </a:r>
            <a:r>
              <a:rPr lang="en-US" altLang="zh-TW" sz="2800" dirty="0"/>
              <a:t>Proxy Re-Encryption (</a:t>
            </a:r>
            <a:r>
              <a:rPr lang="en-US" altLang="zh-TW" sz="2800" dirty="0" smtClean="0"/>
              <a:t>MPRE</a:t>
            </a:r>
            <a:r>
              <a:rPr lang="en-US" altLang="zh-TW" sz="2800" dirty="0"/>
              <a:t>)</a:t>
            </a:r>
            <a:endParaRPr lang="zh-TW" altLang="en-US" sz="28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88" y="671884"/>
            <a:ext cx="12067212" cy="56302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29</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dirty="0" smtClean="0"/>
              <a:t> </a:t>
            </a:r>
            <a:r>
              <a:rPr lang="en-US" altLang="zh-TW" sz="1400" dirty="0" err="1" smtClean="0"/>
              <a:t>IoT</a:t>
            </a:r>
            <a:r>
              <a:rPr lang="en-US" altLang="zh-TW" sz="1400" dirty="0" smtClean="0"/>
              <a:t> </a:t>
            </a:r>
            <a:r>
              <a:rPr lang="en-US" altLang="zh-TW" sz="1400" dirty="0"/>
              <a:t>Device </a:t>
            </a:r>
            <a:r>
              <a:rPr lang="en-US" altLang="zh-TW" sz="1400" dirty="0" smtClean="0"/>
              <a:t>Registering.</a:t>
            </a:r>
          </a:p>
          <a:p>
            <a:pPr>
              <a:lnSpc>
                <a:spcPct val="200000"/>
              </a:lnSpc>
              <a:buFont typeface="Arial" panose="020B0604020202020204" pitchFamily="34" charset="0"/>
              <a:buChar char="•"/>
            </a:pPr>
            <a:r>
              <a:rPr lang="en-US" altLang="zh-TW" sz="1400" b="1" dirty="0" smtClean="0"/>
              <a:t> </a:t>
            </a:r>
            <a:r>
              <a:rPr lang="en-US" altLang="zh-TW" sz="1400" dirty="0" err="1"/>
              <a:t>IoT</a:t>
            </a:r>
            <a:r>
              <a:rPr lang="en-US" altLang="zh-TW" sz="1400" dirty="0"/>
              <a:t> Data Uploading or </a:t>
            </a:r>
            <a:r>
              <a:rPr lang="en-US" altLang="zh-TW" sz="1400" dirty="0" smtClean="0"/>
              <a:t>Updating</a:t>
            </a:r>
          </a:p>
          <a:p>
            <a:pPr>
              <a:lnSpc>
                <a:spcPct val="200000"/>
              </a:lnSpc>
              <a:buFont typeface="Arial" panose="020B0604020202020204" pitchFamily="34" charset="0"/>
              <a:buChar char="•"/>
            </a:pPr>
            <a:r>
              <a:rPr lang="en-US" altLang="zh-TW" sz="1400" b="1" dirty="0" smtClean="0"/>
              <a:t> </a:t>
            </a:r>
            <a:r>
              <a:rPr lang="en-US" altLang="zh-TW" sz="1400" dirty="0"/>
              <a:t>DU Group </a:t>
            </a:r>
            <a:r>
              <a:rPr lang="en-US" altLang="zh-TW" sz="1400" dirty="0" smtClean="0"/>
              <a:t>Registering</a:t>
            </a:r>
          </a:p>
          <a:p>
            <a:pPr>
              <a:lnSpc>
                <a:spcPct val="200000"/>
              </a:lnSpc>
              <a:buFont typeface="Arial" panose="020B0604020202020204" pitchFamily="34" charset="0"/>
              <a:buChar char="•"/>
            </a:pPr>
            <a:r>
              <a:rPr lang="en-US" altLang="zh-TW" sz="1400" b="1" dirty="0" smtClean="0"/>
              <a:t> </a:t>
            </a:r>
            <a:r>
              <a:rPr lang="en-US" altLang="zh-TW" sz="1400" dirty="0"/>
              <a:t>Hashtag-based Search </a:t>
            </a:r>
            <a:r>
              <a:rPr lang="en-US" altLang="zh-TW" sz="1400" dirty="0" smtClean="0"/>
              <a:t>Mechanism</a:t>
            </a:r>
          </a:p>
          <a:p>
            <a:pPr>
              <a:lnSpc>
                <a:spcPct val="200000"/>
              </a:lnSpc>
              <a:buFont typeface="Arial" panose="020B0604020202020204" pitchFamily="34" charset="0"/>
              <a:buChar char="•"/>
            </a:pPr>
            <a:r>
              <a:rPr lang="en-US" altLang="zh-TW" sz="1400" b="1" dirty="0" smtClean="0"/>
              <a:t> </a:t>
            </a:r>
            <a:r>
              <a:rPr lang="en-US" altLang="zh-TW" sz="1400" dirty="0"/>
              <a:t>Asking Access </a:t>
            </a:r>
            <a:r>
              <a:rPr lang="en-US" altLang="zh-TW" sz="1400" dirty="0" smtClean="0"/>
              <a:t>Right</a:t>
            </a:r>
          </a:p>
          <a:p>
            <a:pPr>
              <a:lnSpc>
                <a:spcPct val="200000"/>
              </a:lnSpc>
              <a:buFont typeface="Arial" panose="020B0604020202020204" pitchFamily="34" charset="0"/>
              <a:buChar char="•"/>
            </a:pPr>
            <a:r>
              <a:rPr lang="en-US" altLang="zh-TW" sz="1400" b="1" dirty="0" smtClean="0"/>
              <a:t> </a:t>
            </a:r>
            <a:r>
              <a:rPr lang="en-US" altLang="zh-TW" sz="1400" dirty="0"/>
              <a:t>DO Granting/Revoking Access </a:t>
            </a:r>
            <a:r>
              <a:rPr lang="en-US" altLang="zh-TW" sz="1400" dirty="0" smtClean="0"/>
              <a:t>Right</a:t>
            </a:r>
          </a:p>
          <a:p>
            <a:pPr>
              <a:lnSpc>
                <a:spcPct val="200000"/>
              </a:lnSpc>
              <a:buFont typeface="Arial" panose="020B0604020202020204" pitchFamily="34" charset="0"/>
              <a:buChar char="•"/>
            </a:pPr>
            <a:r>
              <a:rPr lang="en-US" altLang="zh-TW" sz="1400" b="1" dirty="0" smtClean="0"/>
              <a:t> </a:t>
            </a:r>
            <a:r>
              <a:rPr lang="en-US" altLang="zh-TW" sz="1400" dirty="0"/>
              <a:t>GDU Add/Delete Members of GDU or Grant/Revoke Access right of </a:t>
            </a:r>
            <a:r>
              <a:rPr lang="en-US" altLang="zh-TW" sz="1400" dirty="0" smtClean="0"/>
              <a:t>Members</a:t>
            </a:r>
          </a:p>
          <a:p>
            <a:pPr>
              <a:lnSpc>
                <a:spcPct val="200000"/>
              </a:lnSpc>
              <a:buFont typeface="Arial" panose="020B0604020202020204" pitchFamily="34" charset="0"/>
              <a:buChar char="•"/>
            </a:pPr>
            <a:r>
              <a:rPr lang="en-US" altLang="zh-TW" sz="1400" dirty="0" smtClean="0"/>
              <a:t> Data </a:t>
            </a:r>
            <a:r>
              <a:rPr lang="en-US" altLang="zh-TW" sz="1400" dirty="0"/>
              <a:t>Accessing</a:t>
            </a: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30</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31</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580689"/>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32</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100088"/>
            <a:ext cx="10860195" cy="2466669"/>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a:t>
            </a:r>
            <a:r>
              <a:rPr lang="en-US" altLang="zh-TW" sz="2000" dirty="0" smtClean="0"/>
              <a:t>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33</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851768" y="632459"/>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34</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35</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36</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a:t>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521" y="1348032"/>
            <a:ext cx="5181494" cy="4104153"/>
          </a:xfrm>
          <a:prstGeom prst="rect">
            <a:avLst/>
          </a:prstGeom>
        </p:spPr>
      </p:pic>
      <p:pic>
        <p:nvPicPr>
          <p:cNvPr id="4" name="圖片 3"/>
          <p:cNvPicPr>
            <a:picLocks noChangeAspect="1"/>
          </p:cNvPicPr>
          <p:nvPr/>
        </p:nvPicPr>
        <p:blipFill>
          <a:blip r:embed="rId5"/>
          <a:stretch>
            <a:fillRect/>
          </a:stretch>
        </p:blipFill>
        <p:spPr>
          <a:xfrm>
            <a:off x="8305015" y="1204771"/>
            <a:ext cx="3591612" cy="2057687"/>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t>
            </a:r>
            <a:r>
              <a:rPr lang="en-US" altLang="zh-TW" sz="3200" dirty="0" smtClean="0"/>
              <a:t>Access </a:t>
            </a:r>
            <a:r>
              <a:rPr lang="en-US" altLang="zh-TW" sz="3200" dirty="0" smtClean="0"/>
              <a:t>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t>
            </a:r>
            <a:r>
              <a:rPr lang="en-US" altLang="zh-TW" sz="3200" dirty="0" smtClean="0"/>
              <a:t>Access </a:t>
            </a:r>
            <a:r>
              <a:rPr lang="en-US" altLang="zh-TW" sz="3200" dirty="0" smtClean="0"/>
              <a:t>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546"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47</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964" y="619760"/>
            <a:ext cx="7502895" cy="5647875"/>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mc:Choice xmlns:a14="http://schemas.microsoft.com/office/drawing/2010/main"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1991360" y="699446"/>
            <a:ext cx="7784283" cy="5469374"/>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Centralization and trust</a:t>
            </a:r>
            <a:endParaRPr lang="en-US" altLang="zh-TW" dirty="0"/>
          </a:p>
          <a:p>
            <a:pPr>
              <a:lnSpc>
                <a:spcPct val="220000"/>
              </a:lnSpc>
              <a:buFont typeface="Arial" panose="020B0604020202020204" pitchFamily="34" charset="0"/>
              <a:buChar char="•"/>
            </a:pPr>
            <a:r>
              <a:rPr lang="en-US" altLang="zh-TW" dirty="0"/>
              <a:t> Fine-grained access control and management</a:t>
            </a:r>
            <a:endParaRPr lang="en-US" altLang="zh-TW" dirty="0" smtClean="0"/>
          </a:p>
          <a:p>
            <a:pPr>
              <a:lnSpc>
                <a:spcPct val="220000"/>
              </a:lnSpc>
              <a:buFont typeface="Arial" panose="020B0604020202020204" pitchFamily="34" charset="0"/>
              <a:buChar char="•"/>
            </a:pPr>
            <a:r>
              <a:rPr lang="en-US" altLang="zh-TW" dirty="0"/>
              <a:t> T</a:t>
            </a:r>
            <a:r>
              <a:rPr lang="en-US" altLang="zh-TW" dirty="0" smtClean="0"/>
              <a:t>he issue of </a:t>
            </a:r>
            <a:r>
              <a:rPr lang="en-US" altLang="zh-TW" dirty="0"/>
              <a:t>data </a:t>
            </a:r>
            <a:r>
              <a:rPr lang="en-US" altLang="zh-TW" dirty="0" smtClean="0"/>
              <a:t>isolation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a:t>
            </a:fld>
            <a:endParaRPr lang="zh-TW" altLang="en-US"/>
          </a:p>
        </p:txBody>
      </p:sp>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mc:Choice xmlns:a14="http://schemas.microsoft.com/office/drawing/2010/main"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a:t>
            </a:r>
            <a:r>
              <a:rPr lang="en-US" altLang="zh-TW" dirty="0" smtClean="0"/>
              <a:t>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51</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Assumptions</a:t>
            </a:r>
            <a:endParaRPr lang="zh-TW" altLang="en-US" dirty="0"/>
          </a:p>
        </p:txBody>
      </p:sp>
      <p:sp>
        <p:nvSpPr>
          <p:cNvPr id="5" name="內容版面配置區 2"/>
          <p:cNvSpPr txBox="1">
            <a:spLocks/>
          </p:cNvSpPr>
          <p:nvPr/>
        </p:nvSpPr>
        <p:spPr>
          <a:xfrm>
            <a:off x="1097280" y="1779560"/>
            <a:ext cx="10218420" cy="33551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US" altLang="zh-TW" sz="1400" dirty="0"/>
              <a:t> </a:t>
            </a:r>
            <a:r>
              <a:rPr lang="en-US" altLang="zh-TW" sz="1400" b="1" dirty="0"/>
              <a:t>System Environment </a:t>
            </a:r>
            <a:r>
              <a:rPr lang="en-US" altLang="zh-TW" sz="1400" b="1" dirty="0" smtClean="0"/>
              <a:t>Assumptions</a:t>
            </a:r>
          </a:p>
          <a:p>
            <a:pPr lvl="1">
              <a:lnSpc>
                <a:spcPct val="150000"/>
              </a:lnSpc>
              <a:buFont typeface="Arial" panose="020B0604020202020204" pitchFamily="34" charset="0"/>
              <a:buChar char="•"/>
            </a:pPr>
            <a:r>
              <a:rPr lang="en-US" altLang="zh-TW" sz="1200" dirty="0"/>
              <a:t>  Our system environment assumes a heterogeneous environment composed of multiple potential fraudulent participants, including DO (including DO and GDO), DU (including individual data requester DU, DUA, and DUM), and CSP.</a:t>
            </a:r>
          </a:p>
          <a:p>
            <a:pPr>
              <a:lnSpc>
                <a:spcPct val="150000"/>
              </a:lnSpc>
              <a:buFont typeface="Arial" panose="020B0604020202020204" pitchFamily="34" charset="0"/>
              <a:buChar char="•"/>
            </a:pPr>
            <a:r>
              <a:rPr lang="en-US" altLang="zh-TW" sz="1400" b="1" dirty="0"/>
              <a:t> Trustworthiness of DO, GDO and </a:t>
            </a:r>
            <a:r>
              <a:rPr lang="en-US" altLang="zh-TW" sz="1400" b="1" dirty="0" smtClean="0"/>
              <a:t>DUA</a:t>
            </a:r>
          </a:p>
          <a:p>
            <a:pPr lvl="1">
              <a:lnSpc>
                <a:spcPct val="150000"/>
              </a:lnSpc>
              <a:buFont typeface="Arial" panose="020B0604020202020204" pitchFamily="34" charset="0"/>
              <a:buChar char="•"/>
            </a:pPr>
            <a:r>
              <a:rPr lang="en-US" altLang="zh-TW" sz="1200" dirty="0"/>
              <a:t> DO, GDO, and DUA are considered to be fully trustworthy. They always manage their data according to the protocol. Notably, the DUA is fully trustworthy when managing the members (DUM) of their group with access rights to their data, similar to the role of DO managing GDO. However, in other situations, they can be considered as other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Trustworthiness of CSP</a:t>
            </a:r>
          </a:p>
          <a:p>
            <a:pPr lvl="1">
              <a:lnSpc>
                <a:spcPct val="150000"/>
              </a:lnSpc>
              <a:buFont typeface="Arial" panose="020B0604020202020204" pitchFamily="34" charset="0"/>
              <a:buChar char="•"/>
            </a:pPr>
            <a:r>
              <a:rPr lang="en-US" altLang="zh-TW" sz="1200" dirty="0"/>
              <a:t> CSP is a semi-trusted entity. They adhere to the protocol but might attempt to misuse their power to acquire additional information. However, like other PRE protocols, we need to assume that the CSP does not collude with any entity with access rights (mainly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Behavior of DU</a:t>
            </a:r>
          </a:p>
          <a:p>
            <a:pPr lvl="1">
              <a:lnSpc>
                <a:spcPct val="150000"/>
              </a:lnSpc>
              <a:buFont typeface="Arial" panose="020B0604020202020204" pitchFamily="34" charset="0"/>
              <a:buChar char="•"/>
            </a:pPr>
            <a:r>
              <a:rPr lang="en-US" altLang="zh-TW" sz="1200" dirty="0"/>
              <a:t> DU might attempt to access data they are not authorized to access or try to deceive the system to obtain privileges they are not entitled to</a:t>
            </a:r>
            <a:r>
              <a:rPr lang="en-US" altLang="zh-TW" sz="1200" dirty="0" smtClean="0"/>
              <a:t>.</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spTree>
    <p:extLst>
      <p:ext uri="{BB962C8B-B14F-4D97-AF65-F5344CB8AC3E}">
        <p14:creationId xmlns:p14="http://schemas.microsoft.com/office/powerpoint/2010/main" val="187499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70000"/>
              </a:lnSpc>
              <a:buFont typeface="+mj-lt"/>
              <a:buAutoNum type="arabicPeriod"/>
            </a:pPr>
            <a:r>
              <a:rPr lang="en-US" altLang="zh-TW" sz="1050" b="1" dirty="0" smtClean="0"/>
              <a:t>Behavior </a:t>
            </a:r>
            <a:r>
              <a:rPr lang="en-US" altLang="zh-TW" sz="1050" b="1" dirty="0"/>
              <a:t>of CSPs:    </a:t>
            </a:r>
            <a:endParaRPr lang="en-US" altLang="zh-TW" sz="1050" b="1" dirty="0" smtClean="0"/>
          </a:p>
          <a:p>
            <a:pPr marL="749808" lvl="1" indent="-457200">
              <a:lnSpc>
                <a:spcPct val="170000"/>
              </a:lnSpc>
              <a:buFont typeface="Arial" panose="020B0604020202020204" pitchFamily="34" charset="0"/>
              <a:buChar char="•"/>
            </a:pPr>
            <a:r>
              <a:rPr lang="en-US" altLang="zh-TW" sz="1050" dirty="0" smtClean="0"/>
              <a:t>We </a:t>
            </a:r>
            <a:r>
              <a:rPr lang="en-US" altLang="zh-TW" sz="1050" dirty="0"/>
              <a:t>treat CSPs in the system as semi-honest entities, adhering to the agreement, but possibly trying to abuse their power to obtain additional information. Therefore, we need to ensure that the information they obtain does not give them any significant advantage in decrypting and obtaining the plaintext (</a:t>
            </a:r>
            <a:r>
              <a:rPr lang="en-US" altLang="zh-TW" sz="1050" dirty="0" err="1"/>
              <a:t>IoT</a:t>
            </a:r>
            <a:r>
              <a:rPr lang="en-US" altLang="zh-TW" sz="1050" dirty="0"/>
              <a:t> Data $</a:t>
            </a:r>
            <a:r>
              <a:rPr lang="en-US" altLang="zh-TW" sz="1050" dirty="0" smtClean="0"/>
              <a:t>f$ for </a:t>
            </a:r>
            <a:r>
              <a:rPr lang="en-US" altLang="zh-TW" sz="1050" dirty="0" err="1"/>
              <a:t>IoT</a:t>
            </a:r>
            <a:r>
              <a:rPr lang="en-US" altLang="zh-TW" sz="1050" dirty="0"/>
              <a:t> Device GDO).  </a:t>
            </a:r>
            <a:endParaRPr lang="en-US" altLang="zh-TW" sz="1050" dirty="0" smtClean="0"/>
          </a:p>
          <a:p>
            <a:pPr marL="457200" indent="-457200">
              <a:lnSpc>
                <a:spcPct val="170000"/>
              </a:lnSpc>
              <a:buFont typeface="+mj-lt"/>
              <a:buAutoNum type="arabicPeriod"/>
            </a:pPr>
            <a:r>
              <a:rPr lang="en-US" altLang="zh-TW" sz="1050" b="1" dirty="0" smtClean="0"/>
              <a:t>Unauthorized </a:t>
            </a:r>
            <a:r>
              <a:rPr lang="en-US" altLang="zh-TW" sz="1050" b="1" dirty="0"/>
              <a:t>actions of DU or third parties</a:t>
            </a:r>
            <a:r>
              <a:rPr lang="en-US" altLang="zh-TW" sz="1050" b="1" dirty="0" smtClean="0"/>
              <a:t>:</a:t>
            </a:r>
          </a:p>
          <a:p>
            <a:pPr marL="749808" lvl="1" indent="-457200">
              <a:lnSpc>
                <a:spcPct val="170000"/>
              </a:lnSpc>
              <a:buFont typeface="Arial" panose="020B0604020202020204" pitchFamily="34" charset="0"/>
              <a:buChar char="•"/>
            </a:pPr>
            <a:r>
              <a:rPr lang="en-US" altLang="zh-TW" sz="1050" dirty="0"/>
              <a:t>They may try to decrypt GDO's data (ACS stored in IPFS), but do not have the corresponding access rights, or use the public key and ID of a user with access rights (DO or DU) to deceive the CSP, illegally accessing the GDO's data.</a:t>
            </a:r>
            <a:endParaRPr lang="en-US" altLang="zh-TW" sz="1050" dirty="0" smtClean="0"/>
          </a:p>
          <a:p>
            <a:pPr marL="457200" indent="-457200">
              <a:lnSpc>
                <a:spcPct val="170000"/>
              </a:lnSpc>
              <a:buFont typeface="+mj-lt"/>
              <a:buAutoNum type="arabicPeriod"/>
            </a:pPr>
            <a:r>
              <a:rPr lang="en-US" altLang="zh-TW" sz="1050" b="1" dirty="0"/>
              <a:t> Unauthorized actions of</a:t>
            </a:r>
            <a:r>
              <a:rPr lang="en-US" altLang="zh-TW" sz="1050" b="1" dirty="0" smtClean="0"/>
              <a:t> </a:t>
            </a:r>
            <a:r>
              <a:rPr lang="en-US" altLang="zh-TW" sz="1050" b="1" dirty="0"/>
              <a:t>members of </a:t>
            </a:r>
            <a:r>
              <a:rPr lang="en-US" altLang="zh-TW" sz="1050" b="1" dirty="0" smtClean="0"/>
              <a:t>GDU (DUM):</a:t>
            </a:r>
          </a:p>
          <a:p>
            <a:pPr marL="749808" lvl="1" indent="-457200">
              <a:lnSpc>
                <a:spcPct val="170000"/>
              </a:lnSpc>
              <a:buFont typeface="Arial" panose="020B0604020202020204" pitchFamily="34" charset="0"/>
              <a:buChar char="•"/>
            </a:pPr>
            <a:r>
              <a:rPr lang="en-US" altLang="zh-TW" sz="1050" dirty="0"/>
              <a:t>They may try to access data not authorized by the group administrator DUA. They could use the public key and ID of another member with access to spoof the CSP, or attempt to decrypt GDO's data stored in IPFS (ACS). Additionally, DUMs whose access to GDO has been revoked by a DUA may attempt to use their original members' public keys and IDs (which have been revoked) to trick CSPs into illegally gaining access to that GDO.</a:t>
            </a:r>
            <a:endParaRPr lang="en-US" altLang="zh-TW" sz="1050" dirty="0" smtClean="0"/>
          </a:p>
          <a:p>
            <a:pPr marL="457200" indent="-457200">
              <a:lnSpc>
                <a:spcPct val="170000"/>
              </a:lnSpc>
              <a:buFont typeface="+mj-lt"/>
              <a:buAutoNum type="arabicPeriod"/>
            </a:pPr>
            <a:r>
              <a:rPr lang="en-US" altLang="zh-TW" sz="1050" b="1" dirty="0"/>
              <a:t> Illegal access attempts using old file encryption keys</a:t>
            </a:r>
            <a:r>
              <a:rPr lang="en-US" altLang="zh-TW" sz="1050" b="1" dirty="0" smtClean="0"/>
              <a:t>:</a:t>
            </a:r>
          </a:p>
          <a:p>
            <a:pPr marL="749808" lvl="1" indent="-457200">
              <a:lnSpc>
                <a:spcPct val="170000"/>
              </a:lnSpc>
              <a:buFont typeface="Arial" panose="020B0604020202020204" pitchFamily="34" charset="0"/>
              <a:buChar char="•"/>
            </a:pPr>
            <a:r>
              <a:rPr lang="en-US" altLang="zh-TW" sz="1050" dirty="0"/>
              <a:t>Entities that once had access to a particular </a:t>
            </a:r>
            <a:r>
              <a:rPr lang="en-US" altLang="zh-TW" sz="1050" dirty="0" err="1"/>
              <a:t>IoT</a:t>
            </a:r>
            <a:r>
              <a:rPr lang="en-US" altLang="zh-TW" sz="1050" dirty="0"/>
              <a:t> Device GDO but have had their access revoked may attempt to illegally access updated </a:t>
            </a:r>
            <a:r>
              <a:rPr lang="en-US" altLang="zh-TW" sz="1050" dirty="0" err="1"/>
              <a:t>IoT</a:t>
            </a:r>
            <a:r>
              <a:rPr lang="en-US" altLang="zh-TW" sz="1050" dirty="0"/>
              <a:t> data using the old </a:t>
            </a:r>
            <a:r>
              <a:rPr lang="en-US" altLang="zh-TW" sz="1050" dirty="0" err="1"/>
              <a:t>IoT</a:t>
            </a:r>
            <a:r>
              <a:rPr lang="en-US" altLang="zh-TW" sz="1050" dirty="0"/>
              <a:t> data file encryption key $k$. </a:t>
            </a:r>
            <a:endParaRPr lang="en-US" altLang="zh-TW" sz="1050"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p:sp>
        <p:nvSpPr>
          <p:cNvPr id="5" name="內容版面配置區 2"/>
          <p:cNvSpPr txBox="1">
            <a:spLocks/>
          </p:cNvSpPr>
          <p:nvPr/>
        </p:nvSpPr>
        <p:spPr>
          <a:xfrm>
            <a:off x="1238250" y="228438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Case1 : Attacks </a:t>
            </a:r>
            <a:r>
              <a:rPr lang="en-US" altLang="zh-TW" dirty="0"/>
              <a:t>where </a:t>
            </a:r>
            <a:r>
              <a:rPr lang="en-US" altLang="zh-TW" dirty="0" smtClean="0"/>
              <a:t>CSP </a:t>
            </a:r>
            <a:r>
              <a:rPr lang="en-US" altLang="zh-TW" dirty="0"/>
              <a:t>abuse their power to obtain additional information</a:t>
            </a:r>
            <a:endParaRPr lang="en-US" altLang="zh-TW" b="1" dirty="0" smtClean="0"/>
          </a:p>
          <a:p>
            <a:pPr>
              <a:lnSpc>
                <a:spcPct val="220000"/>
              </a:lnSpc>
              <a:buFont typeface="Arial" panose="020B0604020202020204" pitchFamily="34" charset="0"/>
              <a:buChar char="•"/>
            </a:pPr>
            <a:r>
              <a:rPr lang="en-US" altLang="zh-TW" dirty="0" smtClean="0"/>
              <a:t> Case2 : Attacks by DU and third 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Case3 : </a:t>
            </a:r>
            <a:r>
              <a:rPr lang="en-US" altLang="zh-TW" dirty="0"/>
              <a:t>Attacks by </a:t>
            </a:r>
            <a:r>
              <a:rPr lang="en-US" altLang="zh-TW" dirty="0" smtClean="0"/>
              <a:t>DUM </a:t>
            </a:r>
            <a:r>
              <a:rPr lang="en-US" altLang="zh-TW" dirty="0"/>
              <a:t>and third </a:t>
            </a:r>
            <a:r>
              <a:rPr lang="en-US" altLang="zh-TW" dirty="0" smtClean="0"/>
              <a:t>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Case4 </a:t>
            </a:r>
            <a:r>
              <a:rPr lang="en-US" altLang="zh-TW" dirty="0"/>
              <a:t>:</a:t>
            </a:r>
            <a:r>
              <a:rPr lang="zh-TW" altLang="en-US" dirty="0"/>
              <a:t> </a:t>
            </a:r>
            <a:r>
              <a:rPr lang="en-US" altLang="zh-TW" dirty="0"/>
              <a:t>Illegal access attempts using old file encryption keys</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Case1 : CSP's Attempted Abuse of Power</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buNone/>
            </a:pPr>
            <a:r>
              <a:rPr lang="en-US" altLang="zh-TW" sz="1800" dirty="0"/>
              <a:t>	The CSP may try to decrypt the </a:t>
            </a:r>
            <a:r>
              <a:rPr lang="en-US" altLang="zh-TW" sz="1800" dirty="0" err="1"/>
              <a:t>IoT</a:t>
            </a:r>
            <a:r>
              <a:rPr lang="en-US" altLang="zh-TW" sz="1800" dirty="0"/>
              <a:t> Device GDO's data (</a:t>
            </a:r>
            <a:r>
              <a:rPr lang="en-US" altLang="zh-TW" sz="1800" dirty="0" err="1"/>
              <a:t>IoT</a:t>
            </a:r>
            <a:r>
              <a:rPr lang="en-US" altLang="zh-TW" sz="1800" dirty="0"/>
              <a:t> Data f) using the re-encryption key </a:t>
            </a:r>
            <a:r>
              <a:rPr lang="en-US" altLang="zh-TW" sz="1800" dirty="0" smtClean="0"/>
              <a:t>(</a:t>
            </a:r>
            <a:r>
              <a:rPr lang="en-US" altLang="zh-TW" sz="1800" dirty="0" err="1"/>
              <a:t>rk</a:t>
            </a:r>
            <a:r>
              <a:rPr lang="en-US" altLang="zh-TW" sz="1800" dirty="0"/>
              <a:t>).</a:t>
            </a:r>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buNone/>
            </a:pPr>
            <a:r>
              <a:rPr lang="en-US" altLang="zh-TW" sz="1900" dirty="0" smtClean="0"/>
              <a:t>	</a:t>
            </a:r>
            <a:r>
              <a:rPr lang="en-US" altLang="zh-TW" sz="1700" dirty="0" smtClean="0"/>
              <a:t> </a:t>
            </a:r>
            <a:r>
              <a:rPr lang="en-US" altLang="zh-TW" sz="1800" dirty="0"/>
              <a:t>Our system ensures that the </a:t>
            </a:r>
            <a:r>
              <a:rPr lang="en-US" altLang="zh-TW" sz="1800" dirty="0" err="1"/>
              <a:t>rk</a:t>
            </a:r>
            <a:r>
              <a:rPr lang="en-US" altLang="zh-TW" sz="1800" dirty="0"/>
              <a:t> is only used for re-encryption, not decryption. This prevents CSP </a:t>
            </a:r>
            <a:r>
              <a:rPr lang="en-US" altLang="zh-TW" sz="1800" dirty="0" smtClean="0"/>
              <a:t>from 	 gaining </a:t>
            </a:r>
            <a:r>
              <a:rPr lang="en-US" altLang="zh-TW" sz="1800" dirty="0"/>
              <a:t>any advantage in decrypting the data. Additionally, private keys (</a:t>
            </a:r>
            <a:r>
              <a:rPr lang="en-US" altLang="zh-TW" sz="1800" dirty="0" err="1"/>
              <a:t>sk</a:t>
            </a:r>
            <a:r>
              <a:rPr lang="en-US" altLang="zh-TW" sz="1800" dirty="0"/>
              <a:t>) are securely </a:t>
            </a:r>
            <a:r>
              <a:rPr lang="en-US" altLang="zh-TW" sz="1800" dirty="0" smtClean="0"/>
              <a:t>stored </a:t>
            </a:r>
            <a:r>
              <a:rPr lang="en-US" altLang="zh-TW" sz="1800" dirty="0"/>
              <a:t>locally, </a:t>
            </a:r>
            <a:r>
              <a:rPr lang="en-US" altLang="zh-TW" sz="1800" dirty="0" smtClean="0"/>
              <a:t>	 preventing </a:t>
            </a:r>
            <a:r>
              <a:rPr lang="en-US" altLang="zh-TW" sz="1800" dirty="0"/>
              <a:t>CSP from accessing them. Based on MPRE security and our system </a:t>
            </a:r>
            <a:r>
              <a:rPr lang="en-US" altLang="zh-TW" sz="1800" dirty="0" smtClean="0"/>
              <a:t>model</a:t>
            </a:r>
            <a:r>
              <a:rPr lang="en-US" altLang="zh-TW" sz="1800" dirty="0"/>
              <a:t>, our system is secure </a:t>
            </a:r>
            <a:r>
              <a:rPr lang="en-US" altLang="zh-TW" sz="1800" dirty="0" smtClean="0"/>
              <a:t>	 against </a:t>
            </a:r>
            <a:r>
              <a:rPr lang="en-US" altLang="zh-TW" sz="1800" dirty="0"/>
              <a:t>this attack.</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smtClean="0"/>
              <a:t> </a:t>
            </a:r>
            <a:r>
              <a:rPr lang="en-US" altLang="zh-TW" sz="1600" dirty="0"/>
              <a:t>DU or third parties may attempt to access data in ACS.</a:t>
            </a:r>
            <a:endParaRPr lang="en-US" altLang="zh-TW" sz="1600" dirty="0" smtClean="0"/>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lnSpc>
                <a:spcPct val="150000"/>
              </a:lnSpc>
              <a:buNone/>
            </a:pPr>
            <a:r>
              <a:rPr lang="en-US" altLang="zh-TW" sz="1900" dirty="0"/>
              <a:t>	</a:t>
            </a:r>
            <a:r>
              <a:rPr lang="en-US" altLang="zh-TW" sz="1700" dirty="0" smtClean="0"/>
              <a:t> </a:t>
            </a:r>
            <a:r>
              <a:rPr lang="en-US" altLang="zh-TW" sz="1700" dirty="0"/>
              <a:t>The data is encrypted before upload, so even if they gain access, without the corresponding private keys, they </a:t>
            </a:r>
            <a:r>
              <a:rPr lang="en-US" altLang="zh-TW" sz="1700" dirty="0" smtClean="0"/>
              <a:t>	 cannot </a:t>
            </a:r>
            <a:r>
              <a:rPr lang="en-US" altLang="zh-TW" sz="1700" dirty="0"/>
              <a:t>decrypt the data. Therefore,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16883141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 or third parties may try to deceive CSP to gain re-encryption operations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 Without the corresponding re-encryption key (</a:t>
            </a:r>
            <a:r>
              <a:rPr lang="en-US" altLang="zh-TW" sz="1700" dirty="0" err="1"/>
              <a:t>rk</a:t>
            </a:r>
            <a:r>
              <a:rPr lang="en-US" altLang="zh-TW" sz="1700" dirty="0"/>
              <a:t>), CSP cannot perform re-encryption for deceptive entities. Even </a:t>
            </a:r>
            <a:r>
              <a:rPr lang="en-US" altLang="zh-TW" sz="1700" dirty="0" smtClean="0"/>
              <a:t>	 if </a:t>
            </a:r>
            <a:r>
              <a:rPr lang="en-US" altLang="zh-TW" sz="1700" dirty="0"/>
              <a:t>they obtain re-encrypted data, without the corresponding private keys, they cannot decrypt it.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attempts to access data in ACS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smtClean="0"/>
              <a:t>	</a:t>
            </a:r>
            <a:r>
              <a:rPr lang="en-US" altLang="zh-TW" sz="1700" dirty="0"/>
              <a:t> Similar to attacks by DU or third parties, DUM cannot decrypt the data in ACS. Therefore, our system is secure </a:t>
            </a:r>
            <a:r>
              <a:rPr lang="en-US" altLang="zh-TW" sz="1700" dirty="0" smtClean="0"/>
              <a:t>	 against </a:t>
            </a:r>
            <a:r>
              <a:rPr lang="en-US" altLang="zh-TW" sz="1700" dirty="0"/>
              <a:t>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59</a:t>
            </a:fld>
            <a:endParaRPr lang="zh-TW" altLang="en-US"/>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a:t>
            </a:r>
            <a:r>
              <a:rPr lang="en-US" altLang="zh-TW" dirty="0" smtClean="0"/>
              <a:t>Re-Encryption(MPRE)</a:t>
            </a:r>
            <a:endParaRPr lang="en-US" altLang="zh-TW" dirty="0" smtClean="0"/>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tries to deceive CSP to gain re-encryption operations.</a:t>
            </a: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Without the corresponding re-encryption key (</a:t>
            </a:r>
            <a:r>
              <a:rPr lang="en-US" altLang="zh-TW" sz="1700" dirty="0" err="1"/>
              <a:t>rk</a:t>
            </a:r>
            <a:r>
              <a:rPr lang="en-US" altLang="zh-TW" sz="1700" dirty="0"/>
              <a:t>), CSP cannot perform re-encryption for deceptive DUM. Based </a:t>
            </a:r>
            <a:r>
              <a:rPr lang="en-US" altLang="zh-TW" sz="1700" dirty="0" smtClean="0"/>
              <a:t>	on </a:t>
            </a:r>
            <a:r>
              <a:rPr lang="en-US" altLang="zh-TW" sz="1700" dirty="0"/>
              <a:t>MPRE security, IPFS immutability, and verifiability,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60</a:t>
            </a:fld>
            <a:endParaRPr lang="zh-TW" altLang="en-US"/>
          </a:p>
        </p:txBody>
      </p:sp>
    </p:spTree>
    <p:extLst>
      <p:ext uri="{BB962C8B-B14F-4D97-AF65-F5344CB8AC3E}">
        <p14:creationId xmlns:p14="http://schemas.microsoft.com/office/powerpoint/2010/main" val="42200536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Case3-3</a:t>
            </a:r>
            <a:r>
              <a:rPr lang="en-US" altLang="zh-TW" sz="3200" dirty="0"/>
              <a:t>: Unauthorized Access Attempts using Old File Key k</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Revoked DUM may attempt to access updated data using the old file key k</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Each data upload/update generates a new file key k, preventing DUM from using the old key.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13297065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57300" y="1779560"/>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400" b="1" dirty="0" smtClean="0"/>
              <a:t>Data </a:t>
            </a:r>
            <a:r>
              <a:rPr lang="en-US" altLang="zh-TW" sz="1400" b="1" dirty="0"/>
              <a:t>Confidentiality</a:t>
            </a:r>
            <a:r>
              <a:rPr lang="en-US" altLang="zh-TW" sz="1200" dirty="0"/>
              <a:t>:</a:t>
            </a:r>
          </a:p>
          <a:p>
            <a:pPr marL="0" indent="0">
              <a:lnSpc>
                <a:spcPct val="100000"/>
              </a:lnSpc>
              <a:buNone/>
            </a:pPr>
            <a:r>
              <a:rPr lang="en-US" altLang="zh-TW" sz="1200" dirty="0" smtClean="0"/>
              <a:t>	The </a:t>
            </a:r>
            <a:r>
              <a:rPr lang="en-US" altLang="zh-TW" sz="1200" dirty="0"/>
              <a:t>system ensures that only entities with authorized access rights can access specific data, and we have provided a complete proof that entities </a:t>
            </a:r>
            <a:r>
              <a:rPr lang="en-US" altLang="zh-TW" sz="1200" dirty="0" smtClean="0"/>
              <a:t>	without </a:t>
            </a:r>
            <a:r>
              <a:rPr lang="en-US" altLang="zh-TW" sz="1200" dirty="0"/>
              <a:t>access rights cannot access unauthorized </a:t>
            </a:r>
            <a:r>
              <a:rPr lang="en-US" altLang="zh-TW" sz="1200" dirty="0" err="1" smtClean="0"/>
              <a:t>IoT</a:t>
            </a:r>
            <a:r>
              <a:rPr lang="en-US" altLang="zh-TW" sz="1200" dirty="0" smtClean="0"/>
              <a:t> </a:t>
            </a:r>
            <a:r>
              <a:rPr lang="en-US" altLang="zh-TW" sz="1200" dirty="0"/>
              <a:t>data</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Permissions </a:t>
            </a:r>
            <a:r>
              <a:rPr lang="en-US" altLang="zh-TW" sz="1400" b="1" dirty="0"/>
              <a:t>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permissions, and it ensures that only entities with node private keys can modify </a:t>
            </a:r>
            <a:r>
              <a:rPr lang="en-US" altLang="zh-TW" sz="1200" dirty="0" smtClean="0"/>
              <a:t>	the </a:t>
            </a:r>
            <a:r>
              <a:rPr lang="en-US" altLang="zh-TW" sz="1200" dirty="0"/>
              <a:t>Access Control Structure (ACS) stored in IPFS, </a:t>
            </a:r>
            <a:r>
              <a:rPr lang="en-US" altLang="zh-TW" sz="1200" dirty="0" smtClean="0"/>
              <a:t>based </a:t>
            </a:r>
            <a:r>
              <a:rPr lang="en-US" altLang="zh-TW" sz="1200" dirty="0"/>
              <a:t>on the nature of IPFS and IPNS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err="1" smtClean="0"/>
              <a:t>IoT</a:t>
            </a:r>
            <a:r>
              <a:rPr lang="en-US" altLang="zh-TW" sz="1400" b="1" dirty="0" smtClean="0"/>
              <a:t> </a:t>
            </a:r>
            <a:r>
              <a:rPr lang="en-US" altLang="zh-TW" sz="1400" b="1" dirty="0"/>
              <a:t>Data 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data, and it ensures that only entities with node private keys can modify the ACS </a:t>
            </a:r>
            <a:r>
              <a:rPr lang="en-US" altLang="zh-TW" sz="1200" dirty="0" smtClean="0"/>
              <a:t>	stored </a:t>
            </a:r>
            <a:r>
              <a:rPr lang="en-US" altLang="zh-TW" sz="1200" dirty="0"/>
              <a:t>in IPFS, based on the nature of IPFS and </a:t>
            </a:r>
            <a:r>
              <a:rPr lang="en-US" altLang="zh-TW" sz="1200" dirty="0" smtClean="0"/>
              <a:t>IPNS.</a:t>
            </a:r>
            <a:endParaRPr lang="en-US" altLang="zh-TW" sz="1200" dirty="0"/>
          </a:p>
          <a:p>
            <a:pPr>
              <a:lnSpc>
                <a:spcPct val="100000"/>
              </a:lnSpc>
              <a:buFont typeface="Arial" panose="020B0604020202020204" pitchFamily="34" charset="0"/>
              <a:buChar char="•"/>
            </a:pPr>
            <a:r>
              <a:rPr lang="en-US" altLang="zh-TW" sz="1400" b="1" dirty="0" smtClean="0"/>
              <a:t>Authentication</a:t>
            </a:r>
            <a:r>
              <a:rPr lang="en-US" altLang="zh-TW" sz="1200" dirty="0"/>
              <a:t>:</a:t>
            </a:r>
          </a:p>
          <a:p>
            <a:pPr marL="0" indent="0">
              <a:lnSpc>
                <a:spcPct val="100000"/>
              </a:lnSpc>
              <a:buNone/>
            </a:pPr>
            <a:r>
              <a:rPr lang="en-US" altLang="zh-TW" sz="1200" dirty="0" smtClean="0"/>
              <a:t>	The </a:t>
            </a:r>
            <a:r>
              <a:rPr lang="en-US" altLang="zh-TW" sz="1200" dirty="0"/>
              <a:t>system utilizes IPNS and IOTA Tangle for authentication, ensuring verification of identities between entities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Non-Reputation</a:t>
            </a:r>
            <a:r>
              <a:rPr lang="en-US" altLang="zh-TW" sz="1200" dirty="0"/>
              <a:t>:</a:t>
            </a:r>
          </a:p>
          <a:p>
            <a:pPr marL="0" indent="0">
              <a:lnSpc>
                <a:spcPct val="100000"/>
              </a:lnSpc>
              <a:buNone/>
            </a:pPr>
            <a:r>
              <a:rPr lang="en-US" altLang="zh-TW" sz="1200" dirty="0" smtClean="0"/>
              <a:t>	The </a:t>
            </a:r>
            <a:r>
              <a:rPr lang="en-US" altLang="zh-TW" sz="1200" dirty="0"/>
              <a:t>system records and verifies all access rights and data updates or modifications. By leveraging IPFS and IPNS, which provide traceability and </a:t>
            </a:r>
            <a:r>
              <a:rPr lang="en-US" altLang="zh-TW" sz="1200" dirty="0" smtClean="0"/>
              <a:t>	verifiability</a:t>
            </a:r>
            <a:r>
              <a:rPr lang="en-US" altLang="zh-TW" sz="1200" dirty="0"/>
              <a:t>, we can ensure that all actions performed </a:t>
            </a:r>
            <a:r>
              <a:rPr lang="en-US" altLang="zh-TW" sz="1200" dirty="0" smtClean="0"/>
              <a:t>on </a:t>
            </a:r>
            <a:r>
              <a:rPr lang="en-US" altLang="zh-TW" sz="1200" dirty="0"/>
              <a:t>the ACS, including access rights and data updates, are recorded and can be verified</a:t>
            </a:r>
            <a:r>
              <a:rPr lang="en-US" altLang="zh-TW" sz="1200" dirty="0" smtClean="0"/>
              <a:t>.</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4146033921"/>
              </p:ext>
            </p:extLst>
          </p:nvPr>
        </p:nvGraphicFramePr>
        <p:xfrm>
          <a:off x="1097280" y="2028825"/>
          <a:ext cx="10058400" cy="365760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a:t>AES Encryption</a:t>
                      </a:r>
                    </a:p>
                  </a:txBody>
                  <a:tcPr anchor="ctr">
                    <a:solidFill>
                      <a:schemeClr val="bg1">
                        <a:lumMod val="85000"/>
                      </a:schemeClr>
                    </a:solidFill>
                  </a:tcPr>
                </a:tc>
                <a:tc>
                  <a:txBody>
                    <a:bodyPr/>
                    <a:lstStyle/>
                    <a:p>
                      <a:r>
                        <a:rPr lang="en-US"/>
                        <a:t>11.2µs</a:t>
                      </a:r>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dirty="0" err="1"/>
                        <a:t>RekeyGen</a:t>
                      </a:r>
                      <a:endParaRPr lang="en-US" dirty="0"/>
                    </a:p>
                  </a:txBody>
                  <a:tcPr anchor="ctr">
                    <a:solidFill>
                      <a:schemeClr val="bg1">
                        <a:lumMod val="85000"/>
                      </a:schemeClr>
                    </a:solidFill>
                  </a:tcPr>
                </a:tc>
                <a:tc>
                  <a:txBody>
                    <a:bodyPr/>
                    <a:lstStyle/>
                    <a:p>
                      <a:r>
                        <a:rPr lang="en-US"/>
                        <a:t>446.3384ms</a:t>
                      </a:r>
                    </a:p>
                  </a:txBody>
                  <a:tcPr anchor="ctr">
                    <a:solidFill>
                      <a:schemeClr val="bg1">
                        <a:lumMod val="85000"/>
                      </a:schemeClr>
                    </a:solidFill>
                  </a:tcPr>
                </a:tc>
                <a:extLst>
                  <a:ext uri="{0D108BD9-81ED-4DB2-BD59-A6C34878D82A}">
                    <a16:rowId xmlns:a16="http://schemas.microsoft.com/office/drawing/2014/main" val="409535705"/>
                  </a:ext>
                </a:extLst>
              </a:tr>
              <a:tr h="0">
                <a:tc>
                  <a:txBody>
                    <a:bodyPr/>
                    <a:lstStyle/>
                    <a:p>
                      <a:r>
                        <a:rPr lang="en-US" dirty="0" err="1"/>
                        <a:t>sPRE</a:t>
                      </a:r>
                      <a:endParaRPr lang="en-US" dirty="0"/>
                    </a:p>
                  </a:txBody>
                  <a:tcPr anchor="ctr">
                    <a:solidFill>
                      <a:schemeClr val="bg1">
                        <a:lumMod val="85000"/>
                      </a:schemeClr>
                    </a:solidFill>
                  </a:tcPr>
                </a:tc>
                <a:tc>
                  <a:txBody>
                    <a:bodyPr/>
                    <a:lstStyle/>
                    <a:p>
                      <a:r>
                        <a:rPr lang="en-US" dirty="0"/>
                        <a:t>587.1887ms</a:t>
                      </a:r>
                    </a:p>
                  </a:txBody>
                  <a:tcPr anchor="ctr">
                    <a:solidFill>
                      <a:schemeClr val="bg1">
                        <a:lumMod val="85000"/>
                      </a:schemeClr>
                    </a:solidFill>
                  </a:tcPr>
                </a:tc>
                <a:extLst>
                  <a:ext uri="{0D108BD9-81ED-4DB2-BD59-A6C34878D82A}">
                    <a16:rowId xmlns:a16="http://schemas.microsoft.com/office/drawing/2014/main" val="1799941858"/>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a:t>573.4103ms</a:t>
                      </a:r>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a:t>479.1025ms</a:t>
                      </a:r>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a:t>529.0974ms</a:t>
                      </a:r>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a:t>721.3557ms</a:t>
                      </a:r>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a:t>1.2519709s</a:t>
                      </a:r>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dirty="0"/>
                        <a:t>AES Decryption</a:t>
                      </a:r>
                    </a:p>
                  </a:txBody>
                  <a:tcPr anchor="ctr">
                    <a:solidFill>
                      <a:schemeClr val="bg1">
                        <a:lumMod val="85000"/>
                      </a:schemeClr>
                    </a:solidFill>
                  </a:tcPr>
                </a:tc>
                <a:tc>
                  <a:txBody>
                    <a:bodyPr/>
                    <a:lstStyle/>
                    <a:p>
                      <a:r>
                        <a:rPr lang="en-US" dirty="0"/>
                        <a:t>28.1µs</a:t>
                      </a:r>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64</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428752236"/>
              </p:ext>
            </p:extLst>
          </p:nvPr>
        </p:nvGraphicFramePr>
        <p:xfrm>
          <a:off x="2952749" y="1832610"/>
          <a:ext cx="4910292" cy="4450004"/>
        </p:xfrm>
        <a:graphic>
          <a:graphicData uri="http://schemas.openxmlformats.org/drawingml/2006/table">
            <a:tbl>
              <a:tblPr>
                <a:tableStyleId>{3C2FFA5D-87B4-456A-9821-1D502468CF0F}</a:tableStyleId>
              </a:tblPr>
              <a:tblGrid>
                <a:gridCol w="2455146">
                  <a:extLst>
                    <a:ext uri="{9D8B030D-6E8A-4147-A177-3AD203B41FA5}">
                      <a16:colId xmlns:a16="http://schemas.microsoft.com/office/drawing/2014/main" val="2275203833"/>
                    </a:ext>
                  </a:extLst>
                </a:gridCol>
                <a:gridCol w="2455146">
                  <a:extLst>
                    <a:ext uri="{9D8B030D-6E8A-4147-A177-3AD203B41FA5}">
                      <a16:colId xmlns:a16="http://schemas.microsoft.com/office/drawing/2014/main" val="536283585"/>
                    </a:ext>
                  </a:extLst>
                </a:gridCol>
              </a:tblGrid>
              <a:tr h="171154">
                <a:tc>
                  <a:txBody>
                    <a:bodyPr/>
                    <a:lstStyle/>
                    <a:p>
                      <a:r>
                        <a:rPr lang="en-US" sz="800" dirty="0"/>
                        <a:t>Specification</a:t>
                      </a:r>
                    </a:p>
                  </a:txBody>
                  <a:tcPr marL="38680" marR="38680" marT="19340" marB="19340" anchor="ctr">
                    <a:solidFill>
                      <a:schemeClr val="accent5"/>
                    </a:solidFill>
                  </a:tcPr>
                </a:tc>
                <a:tc>
                  <a:txBody>
                    <a:bodyPr/>
                    <a:lstStyle/>
                    <a:p>
                      <a:r>
                        <a:rPr lang="en-US" sz="800" dirty="0"/>
                        <a:t>Value</a:t>
                      </a:r>
                    </a:p>
                  </a:txBody>
                  <a:tcPr marL="38680" marR="38680" marT="19340" marB="19340" anchor="ctr">
                    <a:solidFill>
                      <a:schemeClr val="accent5"/>
                    </a:solidFill>
                  </a:tcPr>
                </a:tc>
                <a:extLst>
                  <a:ext uri="{0D108BD9-81ED-4DB2-BD59-A6C34878D82A}">
                    <a16:rowId xmlns:a16="http://schemas.microsoft.com/office/drawing/2014/main" val="1711328112"/>
                  </a:ext>
                </a:extLst>
              </a:tr>
              <a:tr h="171154">
                <a:tc>
                  <a:txBody>
                    <a:bodyPr/>
                    <a:lstStyle/>
                    <a:p>
                      <a:r>
                        <a:rPr lang="en-US" sz="800" dirty="0"/>
                        <a:t>Architecture</a:t>
                      </a:r>
                    </a:p>
                  </a:txBody>
                  <a:tcPr marL="38680" marR="38680" marT="19340" marB="19340" anchor="ctr">
                    <a:solidFill>
                      <a:schemeClr val="bg1">
                        <a:lumMod val="85000"/>
                      </a:schemeClr>
                    </a:solidFill>
                  </a:tcPr>
                </a:tc>
                <a:tc>
                  <a:txBody>
                    <a:bodyPr/>
                    <a:lstStyle/>
                    <a:p>
                      <a:r>
                        <a:rPr lang="en-US" sz="800" dirty="0"/>
                        <a:t>x86_64</a:t>
                      </a:r>
                    </a:p>
                  </a:txBody>
                  <a:tcPr marL="38680" marR="38680" marT="19340" marB="19340" anchor="ctr">
                    <a:solidFill>
                      <a:schemeClr val="bg1">
                        <a:lumMod val="85000"/>
                      </a:schemeClr>
                    </a:solidFill>
                  </a:tcPr>
                </a:tc>
                <a:extLst>
                  <a:ext uri="{0D108BD9-81ED-4DB2-BD59-A6C34878D82A}">
                    <a16:rowId xmlns:a16="http://schemas.microsoft.com/office/drawing/2014/main" val="547555479"/>
                  </a:ext>
                </a:extLst>
              </a:tr>
              <a:tr h="171154">
                <a:tc>
                  <a:txBody>
                    <a:bodyPr/>
                    <a:lstStyle/>
                    <a:p>
                      <a:r>
                        <a:rPr lang="en-US" sz="800"/>
                        <a:t>CPU op-mode(s)</a:t>
                      </a:r>
                    </a:p>
                  </a:txBody>
                  <a:tcPr marL="38680" marR="38680" marT="19340" marB="19340" anchor="ctr">
                    <a:solidFill>
                      <a:schemeClr val="bg1">
                        <a:lumMod val="85000"/>
                      </a:schemeClr>
                    </a:solidFill>
                  </a:tcPr>
                </a:tc>
                <a:tc>
                  <a:txBody>
                    <a:bodyPr/>
                    <a:lstStyle/>
                    <a:p>
                      <a:r>
                        <a:rPr lang="en-US" sz="800"/>
                        <a:t>32-bit, 64-bit</a:t>
                      </a:r>
                    </a:p>
                  </a:txBody>
                  <a:tcPr marL="38680" marR="38680" marT="19340" marB="19340" anchor="ctr">
                    <a:solidFill>
                      <a:schemeClr val="bg1">
                        <a:lumMod val="85000"/>
                      </a:schemeClr>
                    </a:solidFill>
                  </a:tcPr>
                </a:tc>
                <a:extLst>
                  <a:ext uri="{0D108BD9-81ED-4DB2-BD59-A6C34878D82A}">
                    <a16:rowId xmlns:a16="http://schemas.microsoft.com/office/drawing/2014/main" val="870118533"/>
                  </a:ext>
                </a:extLst>
              </a:tr>
              <a:tr h="171154">
                <a:tc>
                  <a:txBody>
                    <a:bodyPr/>
                    <a:lstStyle/>
                    <a:p>
                      <a:r>
                        <a:rPr lang="en-US" sz="800"/>
                        <a:t>Byte Order</a:t>
                      </a:r>
                    </a:p>
                  </a:txBody>
                  <a:tcPr marL="38680" marR="38680" marT="19340" marB="19340" anchor="ctr">
                    <a:solidFill>
                      <a:schemeClr val="bg1">
                        <a:lumMod val="85000"/>
                      </a:schemeClr>
                    </a:solidFill>
                  </a:tcPr>
                </a:tc>
                <a:tc>
                  <a:txBody>
                    <a:bodyPr/>
                    <a:lstStyle/>
                    <a:p>
                      <a:r>
                        <a:rPr lang="en-US" sz="800"/>
                        <a:t>Little Endian</a:t>
                      </a:r>
                    </a:p>
                  </a:txBody>
                  <a:tcPr marL="38680" marR="38680" marT="19340" marB="19340" anchor="ctr">
                    <a:solidFill>
                      <a:schemeClr val="bg1">
                        <a:lumMod val="85000"/>
                      </a:schemeClr>
                    </a:solidFill>
                  </a:tcPr>
                </a:tc>
                <a:extLst>
                  <a:ext uri="{0D108BD9-81ED-4DB2-BD59-A6C34878D82A}">
                    <a16:rowId xmlns:a16="http://schemas.microsoft.com/office/drawing/2014/main" val="2067288886"/>
                  </a:ext>
                </a:extLst>
              </a:tr>
              <a:tr h="171154">
                <a:tc>
                  <a:txBody>
                    <a:bodyPr/>
                    <a:lstStyle/>
                    <a:p>
                      <a:r>
                        <a:rPr lang="en-US" sz="800"/>
                        <a:t>Address sizes</a:t>
                      </a:r>
                    </a:p>
                  </a:txBody>
                  <a:tcPr marL="38680" marR="38680" marT="19340" marB="19340" anchor="ctr">
                    <a:solidFill>
                      <a:schemeClr val="bg1">
                        <a:lumMod val="85000"/>
                      </a:schemeClr>
                    </a:solidFill>
                  </a:tcPr>
                </a:tc>
                <a:tc>
                  <a:txBody>
                    <a:bodyPr/>
                    <a:lstStyle/>
                    <a:p>
                      <a:r>
                        <a:rPr lang="en-US" sz="800"/>
                        <a:t>46 bits physical, 48 bits virtual</a:t>
                      </a:r>
                    </a:p>
                  </a:txBody>
                  <a:tcPr marL="38680" marR="38680" marT="19340" marB="19340" anchor="ctr">
                    <a:solidFill>
                      <a:schemeClr val="bg1">
                        <a:lumMod val="85000"/>
                      </a:schemeClr>
                    </a:solidFill>
                  </a:tcPr>
                </a:tc>
                <a:extLst>
                  <a:ext uri="{0D108BD9-81ED-4DB2-BD59-A6C34878D82A}">
                    <a16:rowId xmlns:a16="http://schemas.microsoft.com/office/drawing/2014/main" val="922835301"/>
                  </a:ext>
                </a:extLst>
              </a:tr>
              <a:tr h="171154">
                <a:tc>
                  <a:txBody>
                    <a:bodyPr/>
                    <a:lstStyle/>
                    <a:p>
                      <a:r>
                        <a:rPr lang="en-US" sz="800"/>
                        <a:t>CPU(s)</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74870117"/>
                  </a:ext>
                </a:extLst>
              </a:tr>
              <a:tr h="171154">
                <a:tc>
                  <a:txBody>
                    <a:bodyPr/>
                    <a:lstStyle/>
                    <a:p>
                      <a:r>
                        <a:rPr lang="en-US" sz="800"/>
                        <a:t>On-line CPU(s) list</a:t>
                      </a:r>
                    </a:p>
                  </a:txBody>
                  <a:tcPr marL="38680" marR="38680" marT="19340" marB="19340" anchor="ctr">
                    <a:solidFill>
                      <a:schemeClr val="bg1">
                        <a:lumMod val="85000"/>
                      </a:schemeClr>
                    </a:solidFill>
                  </a:tcPr>
                </a:tc>
                <a:tc>
                  <a:txBody>
                    <a:bodyPr/>
                    <a:lstStyle/>
                    <a:p>
                      <a:r>
                        <a:rPr lang="en-US" altLang="zh-TW" sz="800"/>
                        <a:t>0, 1</a:t>
                      </a:r>
                    </a:p>
                  </a:txBody>
                  <a:tcPr marL="38680" marR="38680" marT="19340" marB="19340" anchor="ctr">
                    <a:solidFill>
                      <a:schemeClr val="bg1">
                        <a:lumMod val="85000"/>
                      </a:schemeClr>
                    </a:solidFill>
                  </a:tcPr>
                </a:tc>
                <a:extLst>
                  <a:ext uri="{0D108BD9-81ED-4DB2-BD59-A6C34878D82A}">
                    <a16:rowId xmlns:a16="http://schemas.microsoft.com/office/drawing/2014/main" val="2095164902"/>
                  </a:ext>
                </a:extLst>
              </a:tr>
              <a:tr h="171154">
                <a:tc>
                  <a:txBody>
                    <a:bodyPr/>
                    <a:lstStyle/>
                    <a:p>
                      <a:r>
                        <a:rPr lang="en-US" sz="800"/>
                        <a:t>Thread(s) per core</a:t>
                      </a:r>
                    </a:p>
                  </a:txBody>
                  <a:tcPr marL="38680" marR="38680" marT="19340" marB="19340" anchor="ctr">
                    <a:solidFill>
                      <a:schemeClr val="bg1">
                        <a:lumMod val="85000"/>
                      </a:schemeClr>
                    </a:solidFill>
                  </a:tcPr>
                </a:tc>
                <a:tc>
                  <a:txBody>
                    <a:bodyPr/>
                    <a:lstStyle/>
                    <a:p>
                      <a:r>
                        <a:rPr lang="en-US" altLang="zh-TW" sz="800" dirty="0"/>
                        <a:t>2</a:t>
                      </a:r>
                    </a:p>
                  </a:txBody>
                  <a:tcPr marL="38680" marR="38680" marT="19340" marB="19340" anchor="ctr">
                    <a:solidFill>
                      <a:schemeClr val="bg1">
                        <a:lumMod val="85000"/>
                      </a:schemeClr>
                    </a:solidFill>
                  </a:tcPr>
                </a:tc>
                <a:extLst>
                  <a:ext uri="{0D108BD9-81ED-4DB2-BD59-A6C34878D82A}">
                    <a16:rowId xmlns:a16="http://schemas.microsoft.com/office/drawing/2014/main" val="4242545323"/>
                  </a:ext>
                </a:extLst>
              </a:tr>
              <a:tr h="171154">
                <a:tc>
                  <a:txBody>
                    <a:bodyPr/>
                    <a:lstStyle/>
                    <a:p>
                      <a:r>
                        <a:rPr lang="en-US" sz="800"/>
                        <a:t>Core(s) per socket</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266589260"/>
                  </a:ext>
                </a:extLst>
              </a:tr>
              <a:tr h="171154">
                <a:tc>
                  <a:txBody>
                    <a:bodyPr/>
                    <a:lstStyle/>
                    <a:p>
                      <a:r>
                        <a:rPr lang="en-US" sz="800"/>
                        <a:t>Socket(s)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2037512716"/>
                  </a:ext>
                </a:extLst>
              </a:tr>
              <a:tr h="171154">
                <a:tc>
                  <a:txBody>
                    <a:bodyPr/>
                    <a:lstStyle/>
                    <a:p>
                      <a:r>
                        <a:rPr lang="en-US" sz="800"/>
                        <a:t>NUMA node(s)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332873950"/>
                  </a:ext>
                </a:extLst>
              </a:tr>
              <a:tr h="171154">
                <a:tc>
                  <a:txBody>
                    <a:bodyPr/>
                    <a:lstStyle/>
                    <a:p>
                      <a:r>
                        <a:rPr lang="en-US" sz="800"/>
                        <a:t>Vendor ID</a:t>
                      </a:r>
                    </a:p>
                  </a:txBody>
                  <a:tcPr marL="38680" marR="38680" marT="19340" marB="19340" anchor="ctr">
                    <a:solidFill>
                      <a:schemeClr val="bg1">
                        <a:lumMod val="85000"/>
                      </a:schemeClr>
                    </a:solidFill>
                  </a:tcPr>
                </a:tc>
                <a:tc>
                  <a:txBody>
                    <a:bodyPr/>
                    <a:lstStyle/>
                    <a:p>
                      <a:r>
                        <a:rPr lang="en-US" sz="800"/>
                        <a:t>GenuineIntel</a:t>
                      </a:r>
                    </a:p>
                  </a:txBody>
                  <a:tcPr marL="38680" marR="38680" marT="19340" marB="19340" anchor="ctr">
                    <a:solidFill>
                      <a:schemeClr val="bg1">
                        <a:lumMod val="85000"/>
                      </a:schemeClr>
                    </a:solidFill>
                  </a:tcPr>
                </a:tc>
                <a:extLst>
                  <a:ext uri="{0D108BD9-81ED-4DB2-BD59-A6C34878D82A}">
                    <a16:rowId xmlns:a16="http://schemas.microsoft.com/office/drawing/2014/main" val="1570729174"/>
                  </a:ext>
                </a:extLst>
              </a:tr>
              <a:tr h="171154">
                <a:tc>
                  <a:txBody>
                    <a:bodyPr/>
                    <a:lstStyle/>
                    <a:p>
                      <a:r>
                        <a:rPr lang="en-US" sz="800"/>
                        <a:t>CPU family</a:t>
                      </a:r>
                    </a:p>
                  </a:txBody>
                  <a:tcPr marL="38680" marR="38680" marT="19340" marB="19340" anchor="ctr">
                    <a:solidFill>
                      <a:schemeClr val="bg1">
                        <a:lumMod val="85000"/>
                      </a:schemeClr>
                    </a:solidFill>
                  </a:tcPr>
                </a:tc>
                <a:tc>
                  <a:txBody>
                    <a:bodyPr/>
                    <a:lstStyle/>
                    <a:p>
                      <a:r>
                        <a:rPr lang="en-US" altLang="zh-TW" sz="800"/>
                        <a:t>6</a:t>
                      </a:r>
                    </a:p>
                  </a:txBody>
                  <a:tcPr marL="38680" marR="38680" marT="19340" marB="19340" anchor="ctr">
                    <a:solidFill>
                      <a:schemeClr val="bg1">
                        <a:lumMod val="85000"/>
                      </a:schemeClr>
                    </a:solidFill>
                  </a:tcPr>
                </a:tc>
                <a:extLst>
                  <a:ext uri="{0D108BD9-81ED-4DB2-BD59-A6C34878D82A}">
                    <a16:rowId xmlns:a16="http://schemas.microsoft.com/office/drawing/2014/main" val="1600228786"/>
                  </a:ext>
                </a:extLst>
              </a:tr>
              <a:tr h="171154">
                <a:tc>
                  <a:txBody>
                    <a:bodyPr/>
                    <a:lstStyle/>
                    <a:p>
                      <a:r>
                        <a:rPr lang="en-US" sz="800"/>
                        <a:t>Model</a:t>
                      </a:r>
                    </a:p>
                  </a:txBody>
                  <a:tcPr marL="38680" marR="38680" marT="19340" marB="19340" anchor="ctr">
                    <a:solidFill>
                      <a:schemeClr val="bg1">
                        <a:lumMod val="85000"/>
                      </a:schemeClr>
                    </a:solidFill>
                  </a:tcPr>
                </a:tc>
                <a:tc>
                  <a:txBody>
                    <a:bodyPr/>
                    <a:lstStyle/>
                    <a:p>
                      <a:r>
                        <a:rPr lang="en-US" altLang="zh-TW" sz="800"/>
                        <a:t>85</a:t>
                      </a:r>
                    </a:p>
                  </a:txBody>
                  <a:tcPr marL="38680" marR="38680" marT="19340" marB="19340" anchor="ctr">
                    <a:solidFill>
                      <a:schemeClr val="bg1">
                        <a:lumMod val="85000"/>
                      </a:schemeClr>
                    </a:solidFill>
                  </a:tcPr>
                </a:tc>
                <a:extLst>
                  <a:ext uri="{0D108BD9-81ED-4DB2-BD59-A6C34878D82A}">
                    <a16:rowId xmlns:a16="http://schemas.microsoft.com/office/drawing/2014/main" val="3517470351"/>
                  </a:ext>
                </a:extLst>
              </a:tr>
              <a:tr h="171154">
                <a:tc>
                  <a:txBody>
                    <a:bodyPr/>
                    <a:lstStyle/>
                    <a:p>
                      <a:r>
                        <a:rPr lang="en-US" sz="800"/>
                        <a:t>Model name</a:t>
                      </a:r>
                    </a:p>
                  </a:txBody>
                  <a:tcPr marL="38680" marR="38680" marT="19340" marB="19340" anchor="ctr">
                    <a:solidFill>
                      <a:schemeClr val="bg1">
                        <a:lumMod val="85000"/>
                      </a:schemeClr>
                    </a:solidFill>
                  </a:tcPr>
                </a:tc>
                <a:tc>
                  <a:txBody>
                    <a:bodyPr/>
                    <a:lstStyle/>
                    <a:p>
                      <a:r>
                        <a:rPr lang="pt-BR" sz="800"/>
                        <a:t>Intel(R) Xeon(R) Platinum 8272CL CPU @ 2.60GHz</a:t>
                      </a:r>
                    </a:p>
                  </a:txBody>
                  <a:tcPr marL="38680" marR="38680" marT="19340" marB="19340" anchor="ctr">
                    <a:solidFill>
                      <a:schemeClr val="bg1">
                        <a:lumMod val="85000"/>
                      </a:schemeClr>
                    </a:solidFill>
                  </a:tcPr>
                </a:tc>
                <a:extLst>
                  <a:ext uri="{0D108BD9-81ED-4DB2-BD59-A6C34878D82A}">
                    <a16:rowId xmlns:a16="http://schemas.microsoft.com/office/drawing/2014/main" val="1820332209"/>
                  </a:ext>
                </a:extLst>
              </a:tr>
              <a:tr h="171154">
                <a:tc>
                  <a:txBody>
                    <a:bodyPr/>
                    <a:lstStyle/>
                    <a:p>
                      <a:r>
                        <a:rPr lang="en-US" sz="800"/>
                        <a:t>Stepping</a:t>
                      </a:r>
                    </a:p>
                  </a:txBody>
                  <a:tcPr marL="38680" marR="38680" marT="19340" marB="19340" anchor="ctr">
                    <a:solidFill>
                      <a:schemeClr val="bg1">
                        <a:lumMod val="85000"/>
                      </a:schemeClr>
                    </a:solidFill>
                  </a:tcPr>
                </a:tc>
                <a:tc>
                  <a:txBody>
                    <a:bodyPr/>
                    <a:lstStyle/>
                    <a:p>
                      <a:r>
                        <a:rPr lang="en-US" altLang="zh-TW" sz="800"/>
                        <a:t>7</a:t>
                      </a:r>
                    </a:p>
                  </a:txBody>
                  <a:tcPr marL="38680" marR="38680" marT="19340" marB="19340" anchor="ctr">
                    <a:solidFill>
                      <a:schemeClr val="bg1">
                        <a:lumMod val="85000"/>
                      </a:schemeClr>
                    </a:solidFill>
                  </a:tcPr>
                </a:tc>
                <a:extLst>
                  <a:ext uri="{0D108BD9-81ED-4DB2-BD59-A6C34878D82A}">
                    <a16:rowId xmlns:a16="http://schemas.microsoft.com/office/drawing/2014/main" val="4211796088"/>
                  </a:ext>
                </a:extLst>
              </a:tr>
              <a:tr h="171154">
                <a:tc>
                  <a:txBody>
                    <a:bodyPr/>
                    <a:lstStyle/>
                    <a:p>
                      <a:r>
                        <a:rPr lang="en-US" sz="800"/>
                        <a:t>CPU MHz</a:t>
                      </a:r>
                    </a:p>
                  </a:txBody>
                  <a:tcPr marL="38680" marR="38680" marT="19340" marB="19340" anchor="ctr">
                    <a:solidFill>
                      <a:schemeClr val="bg1">
                        <a:lumMod val="85000"/>
                      </a:schemeClr>
                    </a:solidFill>
                  </a:tcPr>
                </a:tc>
                <a:tc>
                  <a:txBody>
                    <a:bodyPr/>
                    <a:lstStyle/>
                    <a:p>
                      <a:r>
                        <a:rPr lang="en-US" altLang="zh-TW" sz="800"/>
                        <a:t>2593.905</a:t>
                      </a:r>
                    </a:p>
                  </a:txBody>
                  <a:tcPr marL="38680" marR="38680" marT="19340" marB="19340" anchor="ctr">
                    <a:solidFill>
                      <a:schemeClr val="bg1">
                        <a:lumMod val="85000"/>
                      </a:schemeClr>
                    </a:solidFill>
                  </a:tcPr>
                </a:tc>
                <a:extLst>
                  <a:ext uri="{0D108BD9-81ED-4DB2-BD59-A6C34878D82A}">
                    <a16:rowId xmlns:a16="http://schemas.microsoft.com/office/drawing/2014/main" val="906755285"/>
                  </a:ext>
                </a:extLst>
              </a:tr>
              <a:tr h="171154">
                <a:tc>
                  <a:txBody>
                    <a:bodyPr/>
                    <a:lstStyle/>
                    <a:p>
                      <a:r>
                        <a:rPr lang="en-US" sz="800"/>
                        <a:t>BogoMIPS</a:t>
                      </a:r>
                    </a:p>
                  </a:txBody>
                  <a:tcPr marL="38680" marR="38680" marT="19340" marB="19340" anchor="ctr">
                    <a:solidFill>
                      <a:schemeClr val="bg1">
                        <a:lumMod val="85000"/>
                      </a:schemeClr>
                    </a:solidFill>
                  </a:tcPr>
                </a:tc>
                <a:tc>
                  <a:txBody>
                    <a:bodyPr/>
                    <a:lstStyle/>
                    <a:p>
                      <a:r>
                        <a:rPr lang="en-US" altLang="zh-TW" sz="800"/>
                        <a:t>5187.81</a:t>
                      </a:r>
                    </a:p>
                  </a:txBody>
                  <a:tcPr marL="38680" marR="38680" marT="19340" marB="19340" anchor="ctr">
                    <a:solidFill>
                      <a:schemeClr val="bg1">
                        <a:lumMod val="85000"/>
                      </a:schemeClr>
                    </a:solidFill>
                  </a:tcPr>
                </a:tc>
                <a:extLst>
                  <a:ext uri="{0D108BD9-81ED-4DB2-BD59-A6C34878D82A}">
                    <a16:rowId xmlns:a16="http://schemas.microsoft.com/office/drawing/2014/main" val="3929752287"/>
                  </a:ext>
                </a:extLst>
              </a:tr>
              <a:tr h="171154">
                <a:tc>
                  <a:txBody>
                    <a:bodyPr/>
                    <a:lstStyle/>
                    <a:p>
                      <a:r>
                        <a:rPr lang="en-US" sz="800"/>
                        <a:t>Virtualization</a:t>
                      </a:r>
                    </a:p>
                  </a:txBody>
                  <a:tcPr marL="38680" marR="38680" marT="19340" marB="19340" anchor="ctr">
                    <a:solidFill>
                      <a:schemeClr val="bg1">
                        <a:lumMod val="85000"/>
                      </a:schemeClr>
                    </a:solidFill>
                  </a:tcPr>
                </a:tc>
                <a:tc>
                  <a:txBody>
                    <a:bodyPr/>
                    <a:lstStyle/>
                    <a:p>
                      <a:r>
                        <a:rPr lang="en-US" sz="800"/>
                        <a:t>VT-x</a:t>
                      </a:r>
                    </a:p>
                  </a:txBody>
                  <a:tcPr marL="38680" marR="38680" marT="19340" marB="19340" anchor="ctr">
                    <a:solidFill>
                      <a:schemeClr val="bg1">
                        <a:lumMod val="85000"/>
                      </a:schemeClr>
                    </a:solidFill>
                  </a:tcPr>
                </a:tc>
                <a:extLst>
                  <a:ext uri="{0D108BD9-81ED-4DB2-BD59-A6C34878D82A}">
                    <a16:rowId xmlns:a16="http://schemas.microsoft.com/office/drawing/2014/main" val="595854110"/>
                  </a:ext>
                </a:extLst>
              </a:tr>
              <a:tr h="171154">
                <a:tc>
                  <a:txBody>
                    <a:bodyPr/>
                    <a:lstStyle/>
                    <a:p>
                      <a:r>
                        <a:rPr lang="en-US" sz="800"/>
                        <a:t>Hypervisor vendor</a:t>
                      </a:r>
                    </a:p>
                  </a:txBody>
                  <a:tcPr marL="38680" marR="38680" marT="19340" marB="19340" anchor="ctr">
                    <a:solidFill>
                      <a:schemeClr val="bg1">
                        <a:lumMod val="85000"/>
                      </a:schemeClr>
                    </a:solidFill>
                  </a:tcPr>
                </a:tc>
                <a:tc>
                  <a:txBody>
                    <a:bodyPr/>
                    <a:lstStyle/>
                    <a:p>
                      <a:r>
                        <a:rPr lang="en-US" sz="800"/>
                        <a:t>Microsoft</a:t>
                      </a:r>
                    </a:p>
                  </a:txBody>
                  <a:tcPr marL="38680" marR="38680" marT="19340" marB="19340" anchor="ctr">
                    <a:solidFill>
                      <a:schemeClr val="bg1">
                        <a:lumMod val="85000"/>
                      </a:schemeClr>
                    </a:solidFill>
                  </a:tcPr>
                </a:tc>
                <a:extLst>
                  <a:ext uri="{0D108BD9-81ED-4DB2-BD59-A6C34878D82A}">
                    <a16:rowId xmlns:a16="http://schemas.microsoft.com/office/drawing/2014/main" val="1567551011"/>
                  </a:ext>
                </a:extLst>
              </a:tr>
              <a:tr h="171154">
                <a:tc>
                  <a:txBody>
                    <a:bodyPr/>
                    <a:lstStyle/>
                    <a:p>
                      <a:r>
                        <a:rPr lang="en-US" sz="800"/>
                        <a:t>Virtualization type</a:t>
                      </a:r>
                    </a:p>
                  </a:txBody>
                  <a:tcPr marL="38680" marR="38680" marT="19340" marB="19340" anchor="ctr">
                    <a:solidFill>
                      <a:schemeClr val="bg1">
                        <a:lumMod val="85000"/>
                      </a:schemeClr>
                    </a:solidFill>
                  </a:tcPr>
                </a:tc>
                <a:tc>
                  <a:txBody>
                    <a:bodyPr/>
                    <a:lstStyle/>
                    <a:p>
                      <a:r>
                        <a:rPr lang="en-US" sz="800"/>
                        <a:t>full</a:t>
                      </a:r>
                    </a:p>
                  </a:txBody>
                  <a:tcPr marL="38680" marR="38680" marT="19340" marB="19340" anchor="ctr">
                    <a:solidFill>
                      <a:schemeClr val="bg1">
                        <a:lumMod val="85000"/>
                      </a:schemeClr>
                    </a:solidFill>
                  </a:tcPr>
                </a:tc>
                <a:extLst>
                  <a:ext uri="{0D108BD9-81ED-4DB2-BD59-A6C34878D82A}">
                    <a16:rowId xmlns:a16="http://schemas.microsoft.com/office/drawing/2014/main" val="3939587683"/>
                  </a:ext>
                </a:extLst>
              </a:tr>
              <a:tr h="171154">
                <a:tc>
                  <a:txBody>
                    <a:bodyPr/>
                    <a:lstStyle/>
                    <a:p>
                      <a:r>
                        <a:rPr lang="en-US" sz="800" dirty="0"/>
                        <a:t>L1d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708643166"/>
                  </a:ext>
                </a:extLst>
              </a:tr>
              <a:tr h="171154">
                <a:tc>
                  <a:txBody>
                    <a:bodyPr/>
                    <a:lstStyle/>
                    <a:p>
                      <a:r>
                        <a:rPr lang="en-US" sz="800"/>
                        <a:t>L1i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1496733161"/>
                  </a:ext>
                </a:extLst>
              </a:tr>
              <a:tr h="171154">
                <a:tc>
                  <a:txBody>
                    <a:bodyPr/>
                    <a:lstStyle/>
                    <a:p>
                      <a:r>
                        <a:rPr lang="en-US" sz="800"/>
                        <a:t>L2 cache</a:t>
                      </a:r>
                    </a:p>
                  </a:txBody>
                  <a:tcPr marL="38680" marR="38680" marT="19340" marB="19340" anchor="ctr">
                    <a:solidFill>
                      <a:schemeClr val="bg1">
                        <a:lumMod val="85000"/>
                      </a:schemeClr>
                    </a:solidFill>
                  </a:tcPr>
                </a:tc>
                <a:tc>
                  <a:txBody>
                    <a:bodyPr/>
                    <a:lstStyle/>
                    <a:p>
                      <a:r>
                        <a:rPr lang="en-US" sz="800"/>
                        <a:t>1 MiB</a:t>
                      </a:r>
                    </a:p>
                  </a:txBody>
                  <a:tcPr marL="38680" marR="38680" marT="19340" marB="19340" anchor="ctr">
                    <a:solidFill>
                      <a:schemeClr val="bg1">
                        <a:lumMod val="85000"/>
                      </a:schemeClr>
                    </a:solidFill>
                  </a:tcPr>
                </a:tc>
                <a:extLst>
                  <a:ext uri="{0D108BD9-81ED-4DB2-BD59-A6C34878D82A}">
                    <a16:rowId xmlns:a16="http://schemas.microsoft.com/office/drawing/2014/main" val="2103358385"/>
                  </a:ext>
                </a:extLst>
              </a:tr>
              <a:tr h="171154">
                <a:tc>
                  <a:txBody>
                    <a:bodyPr/>
                    <a:lstStyle/>
                    <a:p>
                      <a:r>
                        <a:rPr lang="en-US" sz="800"/>
                        <a:t>L3 cache</a:t>
                      </a:r>
                    </a:p>
                  </a:txBody>
                  <a:tcPr marL="38680" marR="38680" marT="19340" marB="19340" anchor="ctr">
                    <a:solidFill>
                      <a:schemeClr val="bg1">
                        <a:lumMod val="85000"/>
                      </a:schemeClr>
                    </a:solidFill>
                  </a:tcPr>
                </a:tc>
                <a:tc>
                  <a:txBody>
                    <a:bodyPr/>
                    <a:lstStyle/>
                    <a:p>
                      <a:r>
                        <a:rPr lang="en-US" sz="800"/>
                        <a:t>35.8 MiB</a:t>
                      </a:r>
                    </a:p>
                  </a:txBody>
                  <a:tcPr marL="38680" marR="38680" marT="19340" marB="19340" anchor="ctr">
                    <a:solidFill>
                      <a:schemeClr val="bg1">
                        <a:lumMod val="85000"/>
                      </a:schemeClr>
                    </a:solidFill>
                  </a:tcPr>
                </a:tc>
                <a:extLst>
                  <a:ext uri="{0D108BD9-81ED-4DB2-BD59-A6C34878D82A}">
                    <a16:rowId xmlns:a16="http://schemas.microsoft.com/office/drawing/2014/main" val="567334189"/>
                  </a:ext>
                </a:extLst>
              </a:tr>
              <a:tr h="171154">
                <a:tc>
                  <a:txBody>
                    <a:bodyPr/>
                    <a:lstStyle/>
                    <a:p>
                      <a:r>
                        <a:rPr lang="en-US" sz="800"/>
                        <a:t>NUMA node0 CPU(s)</a:t>
                      </a:r>
                    </a:p>
                  </a:txBody>
                  <a:tcPr marL="38680" marR="38680" marT="19340" marB="19340" anchor="ctr">
                    <a:solidFill>
                      <a:schemeClr val="bg1">
                        <a:lumMod val="85000"/>
                      </a:schemeClr>
                    </a:solidFill>
                  </a:tcPr>
                </a:tc>
                <a:tc>
                  <a:txBody>
                    <a:bodyPr/>
                    <a:lstStyle/>
                    <a:p>
                      <a:r>
                        <a:rPr lang="en-US" altLang="zh-TW" sz="800" dirty="0"/>
                        <a:t>0, 1</a:t>
                      </a:r>
                    </a:p>
                  </a:txBody>
                  <a:tcPr marL="38680" marR="38680" marT="19340" marB="19340" anchor="ctr">
                    <a:solidFill>
                      <a:schemeClr val="bg1">
                        <a:lumMod val="85000"/>
                      </a:schemeClr>
                    </a:solidFill>
                  </a:tcPr>
                </a:tc>
                <a:extLst>
                  <a:ext uri="{0D108BD9-81ED-4DB2-BD59-A6C34878D82A}">
                    <a16:rowId xmlns:a16="http://schemas.microsoft.com/office/drawing/2014/main" val="1939640863"/>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14840975"/>
              </p:ext>
            </p:extLst>
          </p:nvPr>
        </p:nvGraphicFramePr>
        <p:xfrm>
          <a:off x="2773893" y="1846006"/>
          <a:ext cx="6704540" cy="4023240"/>
        </p:xfrm>
        <a:graphic>
          <a:graphicData uri="http://schemas.openxmlformats.org/drawingml/2006/table">
            <a:tbl>
              <a:tblPr>
                <a:tableStyleId>{3C2FFA5D-87B4-456A-9821-1D502468CF0F}</a:tableStyleId>
              </a:tblPr>
              <a:tblGrid>
                <a:gridCol w="1340908">
                  <a:extLst>
                    <a:ext uri="{9D8B030D-6E8A-4147-A177-3AD203B41FA5}">
                      <a16:colId xmlns:a16="http://schemas.microsoft.com/office/drawing/2014/main" val="2763126885"/>
                    </a:ext>
                  </a:extLst>
                </a:gridCol>
                <a:gridCol w="1340908">
                  <a:extLst>
                    <a:ext uri="{9D8B030D-6E8A-4147-A177-3AD203B41FA5}">
                      <a16:colId xmlns:a16="http://schemas.microsoft.com/office/drawing/2014/main" val="697734130"/>
                    </a:ext>
                  </a:extLst>
                </a:gridCol>
                <a:gridCol w="1340908">
                  <a:extLst>
                    <a:ext uri="{9D8B030D-6E8A-4147-A177-3AD203B41FA5}">
                      <a16:colId xmlns:a16="http://schemas.microsoft.com/office/drawing/2014/main" val="2218157671"/>
                    </a:ext>
                  </a:extLst>
                </a:gridCol>
                <a:gridCol w="1340908">
                  <a:extLst>
                    <a:ext uri="{9D8B030D-6E8A-4147-A177-3AD203B41FA5}">
                      <a16:colId xmlns:a16="http://schemas.microsoft.com/office/drawing/2014/main" val="1844543027"/>
                    </a:ext>
                  </a:extLst>
                </a:gridCol>
                <a:gridCol w="1340908">
                  <a:extLst>
                    <a:ext uri="{9D8B030D-6E8A-4147-A177-3AD203B41FA5}">
                      <a16:colId xmlns:a16="http://schemas.microsoft.com/office/drawing/2014/main" val="1728227116"/>
                    </a:ext>
                  </a:extLst>
                </a:gridCol>
              </a:tblGrid>
              <a:tr h="426653">
                <a:tc>
                  <a:txBody>
                    <a:bodyPr/>
                    <a:lstStyle/>
                    <a:p>
                      <a:r>
                        <a:rPr lang="en-US" sz="1200" dirty="0"/>
                        <a:t>Feature</a:t>
                      </a:r>
                    </a:p>
                  </a:txBody>
                  <a:tcPr marL="60950" marR="60950" marT="30475" marB="30475" anchor="ctr">
                    <a:solidFill>
                      <a:schemeClr val="accent5"/>
                    </a:solidFill>
                  </a:tcPr>
                </a:tc>
                <a:tc>
                  <a:txBody>
                    <a:bodyPr/>
                    <a:lstStyle/>
                    <a:p>
                      <a:r>
                        <a:rPr lang="en-US" sz="1200" dirty="0"/>
                        <a:t>Traditional AC System</a:t>
                      </a:r>
                    </a:p>
                  </a:txBody>
                  <a:tcPr marL="60950" marR="60950" marT="30475" marB="30475" anchor="ctr">
                    <a:solidFill>
                      <a:schemeClr val="accent5"/>
                    </a:solidFill>
                  </a:tcPr>
                </a:tc>
                <a:tc>
                  <a:txBody>
                    <a:bodyPr/>
                    <a:lstStyle/>
                    <a:p>
                      <a:r>
                        <a:rPr lang="en-US" sz="1200" dirty="0" err="1"/>
                        <a:t>Blockchain</a:t>
                      </a:r>
                      <a:r>
                        <a:rPr lang="en-US" sz="1200" dirty="0"/>
                        <a:t>-based System</a:t>
                      </a:r>
                    </a:p>
                  </a:txBody>
                  <a:tcPr marL="60950" marR="60950" marT="30475" marB="30475" anchor="ctr">
                    <a:solidFill>
                      <a:schemeClr val="accent5"/>
                    </a:solidFill>
                  </a:tcPr>
                </a:tc>
                <a:tc>
                  <a:txBody>
                    <a:bodyPr/>
                    <a:lstStyle/>
                    <a:p>
                      <a:r>
                        <a:rPr lang="en-US" sz="1200" dirty="0" err="1"/>
                        <a:t>IronCore</a:t>
                      </a:r>
                      <a:r>
                        <a:rPr lang="en-US" sz="1200" dirty="0"/>
                        <a:t> Labs</a:t>
                      </a:r>
                    </a:p>
                  </a:txBody>
                  <a:tcPr marL="60950" marR="60950" marT="30475" marB="30475" anchor="ctr">
                    <a:solidFill>
                      <a:schemeClr val="accent5"/>
                    </a:solidFill>
                  </a:tcPr>
                </a:tc>
                <a:tc>
                  <a:txBody>
                    <a:bodyPr/>
                    <a:lstStyle/>
                    <a:p>
                      <a:r>
                        <a:rPr lang="en-US" sz="1200" dirty="0"/>
                        <a:t>Our System</a:t>
                      </a:r>
                    </a:p>
                  </a:txBody>
                  <a:tcPr marL="60950" marR="60950" marT="30475" marB="30475" anchor="ctr">
                    <a:solidFill>
                      <a:schemeClr val="accent5"/>
                    </a:solidFill>
                  </a:tcPr>
                </a:tc>
                <a:extLst>
                  <a:ext uri="{0D108BD9-81ED-4DB2-BD59-A6C34878D82A}">
                    <a16:rowId xmlns:a16="http://schemas.microsoft.com/office/drawing/2014/main" val="3217698238"/>
                  </a:ext>
                </a:extLst>
              </a:tr>
              <a:tr h="426653">
                <a:tc>
                  <a:txBody>
                    <a:bodyPr/>
                    <a:lstStyle/>
                    <a:p>
                      <a:r>
                        <a:rPr lang="en-US" sz="1200" dirty="0"/>
                        <a:t>Access Control Policies</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094297863"/>
                  </a:ext>
                </a:extLst>
              </a:tr>
              <a:tr h="426653">
                <a:tc>
                  <a:txBody>
                    <a:bodyPr/>
                    <a:lstStyle/>
                    <a:p>
                      <a:r>
                        <a:rPr lang="en-US" sz="1200" dirty="0"/>
                        <a:t>Data Storage</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 and Encrypted</a:t>
                      </a:r>
                    </a:p>
                  </a:txBody>
                  <a:tcPr marL="60950" marR="60950" marT="30475" marB="30475" anchor="ctr">
                    <a:solidFill>
                      <a:schemeClr val="bg1">
                        <a:lumMod val="85000"/>
                      </a:schemeClr>
                    </a:solidFill>
                  </a:tcPr>
                </a:tc>
                <a:extLst>
                  <a:ext uri="{0D108BD9-81ED-4DB2-BD59-A6C34878D82A}">
                    <a16:rowId xmlns:a16="http://schemas.microsoft.com/office/drawing/2014/main" val="3659522724"/>
                  </a:ext>
                </a:extLst>
              </a:tr>
              <a:tr h="426653">
                <a:tc>
                  <a:txBody>
                    <a:bodyPr/>
                    <a:lstStyle/>
                    <a:p>
                      <a:r>
                        <a:rPr lang="en-US" sz="1200"/>
                        <a:t>Data Sharing</a:t>
                      </a:r>
                    </a:p>
                  </a:txBody>
                  <a:tcPr marL="60950" marR="60950" marT="30475" marB="30475" anchor="ctr">
                    <a:solidFill>
                      <a:schemeClr val="bg1">
                        <a:lumMod val="85000"/>
                      </a:schemeClr>
                    </a:solidFill>
                  </a:tcPr>
                </a:tc>
                <a:tc>
                  <a:txBody>
                    <a:bodyPr/>
                    <a:lstStyle/>
                    <a:p>
                      <a:r>
                        <a:rPr lang="en-US" sz="1200" dirty="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Enhanced Flexibility</a:t>
                      </a:r>
                    </a:p>
                  </a:txBody>
                  <a:tcPr marL="60950" marR="60950" marT="30475" marB="30475" anchor="ctr">
                    <a:solidFill>
                      <a:schemeClr val="bg1">
                        <a:lumMod val="85000"/>
                      </a:schemeClr>
                    </a:solidFill>
                  </a:tcPr>
                </a:tc>
                <a:extLst>
                  <a:ext uri="{0D108BD9-81ED-4DB2-BD59-A6C34878D82A}">
                    <a16:rowId xmlns:a16="http://schemas.microsoft.com/office/drawing/2014/main" val="3727238694"/>
                  </a:ext>
                </a:extLst>
              </a:tr>
              <a:tr h="243801">
                <a:tc>
                  <a:txBody>
                    <a:bodyPr/>
                    <a:lstStyle/>
                    <a:p>
                      <a:r>
                        <a:rPr lang="en-US" sz="1200"/>
                        <a:t>Data Ownership</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User Centric</a:t>
                      </a:r>
                    </a:p>
                  </a:txBody>
                  <a:tcPr marL="60950" marR="60950" marT="30475" marB="30475" anchor="ctr">
                    <a:solidFill>
                      <a:schemeClr val="bg1">
                        <a:lumMod val="85000"/>
                      </a:schemeClr>
                    </a:solidFill>
                  </a:tcPr>
                </a:tc>
                <a:extLst>
                  <a:ext uri="{0D108BD9-81ED-4DB2-BD59-A6C34878D82A}">
                    <a16:rowId xmlns:a16="http://schemas.microsoft.com/office/drawing/2014/main" val="1953072882"/>
                  </a:ext>
                </a:extLst>
              </a:tr>
              <a:tr h="243801">
                <a:tc>
                  <a:txBody>
                    <a:bodyPr/>
                    <a:lstStyle/>
                    <a:p>
                      <a:r>
                        <a:rPr lang="en-US" sz="1200"/>
                        <a:t>Transaction Fees</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Negligible</a:t>
                      </a:r>
                    </a:p>
                  </a:txBody>
                  <a:tcPr marL="60950" marR="60950" marT="30475" marB="30475" anchor="ctr">
                    <a:solidFill>
                      <a:schemeClr val="bg1">
                        <a:lumMod val="85000"/>
                      </a:schemeClr>
                    </a:solidFill>
                  </a:tcPr>
                </a:tc>
                <a:extLst>
                  <a:ext uri="{0D108BD9-81ED-4DB2-BD59-A6C34878D82A}">
                    <a16:rowId xmlns:a16="http://schemas.microsoft.com/office/drawing/2014/main" val="3069356270"/>
                  </a:ext>
                </a:extLst>
              </a:tr>
              <a:tr h="243801">
                <a:tc>
                  <a:txBody>
                    <a:bodyPr/>
                    <a:lstStyle/>
                    <a:p>
                      <a:r>
                        <a:rPr lang="en-US" sz="1200"/>
                        <a:t>Scalability</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1086998121"/>
                  </a:ext>
                </a:extLst>
              </a:tr>
              <a:tr h="243801">
                <a:tc>
                  <a:txBody>
                    <a:bodyPr/>
                    <a:lstStyle/>
                    <a:p>
                      <a:r>
                        <a:rPr lang="en-US" sz="1200"/>
                        <a:t>Privacy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4165939658"/>
                  </a:ext>
                </a:extLst>
              </a:tr>
              <a:tr h="243801">
                <a:tc>
                  <a:txBody>
                    <a:bodyPr/>
                    <a:lstStyle/>
                    <a:p>
                      <a:r>
                        <a:rPr lang="en-US" sz="1200"/>
                        <a:t>Security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Extremely High</a:t>
                      </a:r>
                    </a:p>
                  </a:txBody>
                  <a:tcPr marL="60950" marR="60950" marT="30475" marB="30475" anchor="ctr">
                    <a:solidFill>
                      <a:schemeClr val="bg1">
                        <a:lumMod val="85000"/>
                      </a:schemeClr>
                    </a:solidFill>
                  </a:tcPr>
                </a:tc>
                <a:extLst>
                  <a:ext uri="{0D108BD9-81ED-4DB2-BD59-A6C34878D82A}">
                    <a16:rowId xmlns:a16="http://schemas.microsoft.com/office/drawing/2014/main" val="352949662"/>
                  </a:ext>
                </a:extLst>
              </a:tr>
              <a:tr h="243801">
                <a:tc>
                  <a:txBody>
                    <a:bodyPr/>
                    <a:lstStyle/>
                    <a:p>
                      <a:r>
                        <a:rPr lang="en-US" sz="1200"/>
                        <a:t>Key Management</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190278017"/>
                  </a:ext>
                </a:extLst>
              </a:tr>
              <a:tr h="426653">
                <a:tc>
                  <a:txBody>
                    <a:bodyPr/>
                    <a:lstStyle/>
                    <a:p>
                      <a:r>
                        <a:rPr lang="en-US" sz="1200"/>
                        <a:t>Single Point of Failure</a:t>
                      </a:r>
                    </a:p>
                  </a:txBody>
                  <a:tcPr marL="60950" marR="60950" marT="30475" marB="30475" anchor="ctr">
                    <a:solidFill>
                      <a:schemeClr val="bg1">
                        <a:lumMod val="85000"/>
                      </a:schemeClr>
                    </a:solidFill>
                  </a:tcPr>
                </a:tc>
                <a:tc>
                  <a:txBody>
                    <a:bodyPr/>
                    <a:lstStyle/>
                    <a:p>
                      <a:r>
                        <a:rPr lang="en-US" sz="120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tc>
                  <a:txBody>
                    <a:bodyPr/>
                    <a:lstStyle/>
                    <a:p>
                      <a:r>
                        <a:rPr lang="en-US" sz="1200" dirty="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extLst>
                  <a:ext uri="{0D108BD9-81ED-4DB2-BD59-A6C34878D82A}">
                    <a16:rowId xmlns:a16="http://schemas.microsoft.com/office/drawing/2014/main" val="3344814689"/>
                  </a:ext>
                </a:extLst>
              </a:tr>
              <a:tr h="426653">
                <a:tc>
                  <a:txBody>
                    <a:bodyPr/>
                    <a:lstStyle/>
                    <a:p>
                      <a:r>
                        <a:rPr lang="en-US" sz="1200"/>
                        <a:t>Role of CSP</a:t>
                      </a:r>
                    </a:p>
                  </a:txBody>
                  <a:tcPr marL="60950" marR="60950" marT="30475" marB="30475" anchor="ctr">
                    <a:solidFill>
                      <a:schemeClr val="bg1">
                        <a:lumMod val="85000"/>
                      </a:schemeClr>
                    </a:solidFill>
                  </a:tcPr>
                </a:tc>
                <a:tc>
                  <a:txBody>
                    <a:bodyPr/>
                    <a:lstStyle/>
                    <a:p>
                      <a:r>
                        <a:rPr lang="en-US" sz="1200"/>
                        <a:t>Main</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dirty="0"/>
                        <a:t>Main</a:t>
                      </a:r>
                    </a:p>
                  </a:txBody>
                  <a:tcPr marL="60950" marR="60950" marT="30475" marB="30475" anchor="ctr">
                    <a:solidFill>
                      <a:schemeClr val="bg1">
                        <a:lumMod val="85000"/>
                      </a:schemeClr>
                    </a:solidFill>
                  </a:tcPr>
                </a:tc>
                <a:tc>
                  <a:txBody>
                    <a:bodyPr/>
                    <a:lstStyle/>
                    <a:p>
                      <a:r>
                        <a:rPr lang="en-US" sz="1200" dirty="0"/>
                        <a:t>Limited (Re-encryption only)</a:t>
                      </a:r>
                    </a:p>
                  </a:txBody>
                  <a:tcPr marL="60950" marR="60950" marT="30475" marB="30475"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66</a:t>
            </a:fld>
            <a:endParaRPr lang="zh-TW" altLang="en-US"/>
          </a:p>
        </p:txBody>
      </p:sp>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25509876"/>
              </p:ext>
            </p:extLst>
          </p:nvPr>
        </p:nvGraphicFramePr>
        <p:xfrm>
          <a:off x="1516790" y="1846263"/>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a:t>Data Search</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67</a:t>
            </a:fld>
            <a:endParaRPr lang="zh-TW" altLang="en-US"/>
          </a:p>
        </p:txBody>
      </p:sp>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68</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69</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7</a:t>
            </a:fld>
            <a:endParaRPr lang="zh-TW" altLang="en-US"/>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70</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9</a:t>
            </a:fld>
            <a:endParaRPr lang="zh-TW" altLang="en-US"/>
          </a:p>
        </p:txBody>
      </p:sp>
      <p:pic>
        <p:nvPicPr>
          <p:cNvPr id="6" name="圖片 5"/>
          <p:cNvPicPr>
            <a:picLocks noChangeAspect="1"/>
          </p:cNvPicPr>
          <p:nvPr/>
        </p:nvPicPr>
        <p:blipFill>
          <a:blip r:embed="rId2"/>
          <a:stretch>
            <a:fillRect/>
          </a:stretch>
        </p:blipFill>
        <p:spPr>
          <a:xfrm>
            <a:off x="527156" y="1322166"/>
            <a:ext cx="3594634" cy="1495634"/>
          </a:xfrm>
          <a:prstGeom prst="rect">
            <a:avLst/>
          </a:prstGeom>
        </p:spPr>
      </p:pic>
      <p:pic>
        <p:nvPicPr>
          <p:cNvPr id="7" name="圖片 6"/>
          <p:cNvPicPr>
            <a:picLocks noChangeAspect="1"/>
          </p:cNvPicPr>
          <p:nvPr/>
        </p:nvPicPr>
        <p:blipFill>
          <a:blip r:embed="rId3"/>
          <a:stretch>
            <a:fillRect/>
          </a:stretch>
        </p:blipFill>
        <p:spPr>
          <a:xfrm>
            <a:off x="0" y="4050627"/>
            <a:ext cx="5646631" cy="2261394"/>
          </a:xfrm>
          <a:prstGeom prst="rect">
            <a:avLst/>
          </a:prstGeom>
        </p:spPr>
      </p:pic>
      <p:pic>
        <p:nvPicPr>
          <p:cNvPr id="5" name="內容版面配置區 4"/>
          <p:cNvPicPr>
            <a:picLocks noGrp="1" noChangeAspect="1"/>
          </p:cNvPicPr>
          <p:nvPr>
            <p:ph idx="1"/>
          </p:nvPr>
        </p:nvPicPr>
        <p:blipFill>
          <a:blip r:embed="rId4"/>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Tree>
    <p:extLst>
      <p:ext uri="{BB962C8B-B14F-4D97-AF65-F5344CB8AC3E}">
        <p14:creationId xmlns:p14="http://schemas.microsoft.com/office/powerpoint/2010/main" val="21463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2178</TotalTime>
  <Words>8569</Words>
  <Application>Microsoft Office PowerPoint</Application>
  <PresentationFormat>寬螢幕</PresentationFormat>
  <Paragraphs>732</Paragraphs>
  <Slides>70</Slides>
  <Notes>47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70</vt:i4>
      </vt:variant>
    </vt:vector>
  </HeadingPairs>
  <TitlesOfParts>
    <vt:vector size="78" baseType="lpstr">
      <vt:lpstr>新細明體</vt:lpstr>
      <vt:lpstr>標楷體</vt:lpstr>
      <vt:lpstr>Arial</vt:lpstr>
      <vt:lpstr>Calibri</vt:lpstr>
      <vt:lpstr>Calibri Light</vt:lpstr>
      <vt:lpstr>Cambria Math</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Research Motivation and Challenges</vt:lpstr>
      <vt:lpstr>Contributions</vt:lpstr>
      <vt:lpstr>Outline</vt:lpstr>
      <vt:lpstr>Related Works</vt:lpstr>
      <vt:lpstr>Farahani et al.'s  System </vt:lpstr>
      <vt:lpstr>Zheng et al.’s Decentralized IoT Data Management System</vt:lpstr>
      <vt:lpstr>Solutions Evaluating and Challenges Addressing</vt:lpstr>
      <vt:lpstr>IronCore Labs’ System </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The File Structure Access Control Storage (ACS) that we store in IPFS</vt:lpstr>
      <vt:lpstr>IOTA Smart Contract (SC)</vt:lpstr>
      <vt:lpstr>System Frameworks</vt:lpstr>
      <vt:lpstr>The Encryption-Enhanced System Architecture with KEM/DEM Mechanism </vt:lpstr>
      <vt:lpstr>Hashtag-based Search Mechanism  </vt:lpstr>
      <vt:lpstr>Implementing Access Control with Proxy Re- Encryption (PRE) </vt:lpstr>
      <vt:lpstr>Achieving More Flexible Access Control with Multi-hop Proxy Re-Encryption (MPRE)</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Hashtag-based Search Mechanism  </vt:lpstr>
      <vt:lpstr>Hashtag-based Search Mechanism – Smart Contract Storage  </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Assumptions</vt:lpstr>
      <vt:lpstr>Security Goals</vt:lpstr>
      <vt:lpstr>Threat Model</vt:lpstr>
      <vt:lpstr>Security Analysis</vt:lpstr>
      <vt:lpstr>Case1 : CSP's Attempted Abuse of Power</vt:lpstr>
      <vt:lpstr>Case2-1: Unauthorized Access to ACS</vt:lpstr>
      <vt:lpstr>Case2-2: Deceptive Access Attempts on CSP</vt:lpstr>
      <vt:lpstr>Case3-1: Unauthorized Access to ACS</vt:lpstr>
      <vt:lpstr>Case3-2: Deceptive Access Attempts on CSP</vt:lpstr>
      <vt:lpstr>Case3-3: Unauthorized Access Attempts using Old File Key k</vt:lpstr>
      <vt:lpstr>Security Goals Achievement Analysis</vt:lpstr>
      <vt:lpstr>Smart Contract Gas Cost</vt:lpstr>
      <vt:lpstr>PRE Time Cost</vt:lpstr>
      <vt:lpstr>System Specifications</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163</cp:revision>
  <dcterms:created xsi:type="dcterms:W3CDTF">2023-06-24T05:46:11Z</dcterms:created>
  <dcterms:modified xsi:type="dcterms:W3CDTF">2023-06-27T15:10:58Z</dcterms:modified>
</cp:coreProperties>
</file>