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0"/>
  </p:notesMasterIdLst>
  <p:sldIdLst>
    <p:sldId id="256" r:id="rId2"/>
    <p:sldId id="257" r:id="rId3"/>
    <p:sldId id="341" r:id="rId4"/>
    <p:sldId id="258" r:id="rId5"/>
    <p:sldId id="365" r:id="rId6"/>
    <p:sldId id="366" r:id="rId7"/>
    <p:sldId id="277" r:id="rId8"/>
    <p:sldId id="260" r:id="rId9"/>
    <p:sldId id="342" r:id="rId10"/>
    <p:sldId id="272" r:id="rId11"/>
    <p:sldId id="355" r:id="rId12"/>
    <p:sldId id="264" r:id="rId13"/>
    <p:sldId id="356" r:id="rId14"/>
    <p:sldId id="343" r:id="rId15"/>
    <p:sldId id="263" r:id="rId16"/>
    <p:sldId id="267" r:id="rId17"/>
    <p:sldId id="268" r:id="rId18"/>
    <p:sldId id="266" r:id="rId19"/>
    <p:sldId id="345" r:id="rId20"/>
    <p:sldId id="287" r:id="rId21"/>
    <p:sldId id="350" r:id="rId22"/>
    <p:sldId id="352" r:id="rId23"/>
    <p:sldId id="351" r:id="rId24"/>
    <p:sldId id="349" r:id="rId25"/>
    <p:sldId id="353" r:id="rId26"/>
    <p:sldId id="354" r:id="rId27"/>
    <p:sldId id="278" r:id="rId28"/>
    <p:sldId id="348" r:id="rId29"/>
    <p:sldId id="274" r:id="rId30"/>
    <p:sldId id="273" r:id="rId31"/>
    <p:sldId id="288" r:id="rId32"/>
    <p:sldId id="301" r:id="rId33"/>
    <p:sldId id="310" r:id="rId34"/>
    <p:sldId id="357" r:id="rId35"/>
    <p:sldId id="302" r:id="rId36"/>
    <p:sldId id="311" r:id="rId37"/>
    <p:sldId id="304" r:id="rId38"/>
    <p:sldId id="312" r:id="rId39"/>
    <p:sldId id="358" r:id="rId40"/>
    <p:sldId id="265" r:id="rId41"/>
    <p:sldId id="359" r:id="rId42"/>
    <p:sldId id="308" r:id="rId43"/>
    <p:sldId id="361" r:id="rId44"/>
    <p:sldId id="363" r:id="rId45"/>
    <p:sldId id="364" r:id="rId46"/>
    <p:sldId id="318" r:id="rId47"/>
    <p:sldId id="319" r:id="rId48"/>
    <p:sldId id="320" r:id="rId49"/>
    <p:sldId id="321" r:id="rId50"/>
    <p:sldId id="309" r:id="rId51"/>
    <p:sldId id="323" r:id="rId52"/>
    <p:sldId id="346" r:id="rId53"/>
    <p:sldId id="289" r:id="rId54"/>
    <p:sldId id="291" r:id="rId55"/>
    <p:sldId id="292" r:id="rId56"/>
    <p:sldId id="293" r:id="rId57"/>
    <p:sldId id="326" r:id="rId58"/>
    <p:sldId id="330" r:id="rId59"/>
    <p:sldId id="331" r:id="rId60"/>
    <p:sldId id="296" r:id="rId61"/>
    <p:sldId id="336" r:id="rId62"/>
    <p:sldId id="335" r:id="rId63"/>
    <p:sldId id="334" r:id="rId64"/>
    <p:sldId id="338" r:id="rId65"/>
    <p:sldId id="339" r:id="rId66"/>
    <p:sldId id="347" r:id="rId67"/>
    <p:sldId id="337" r:id="rId68"/>
    <p:sldId id="340" r:id="rId6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9" autoAdjust="0"/>
    <p:restoredTop sz="88889" autoAdjust="0"/>
  </p:normalViewPr>
  <p:slideViewPr>
    <p:cSldViewPr snapToGrid="0">
      <p:cViewPr varScale="1">
        <p:scale>
          <a:sx n="102" d="100"/>
          <a:sy n="102" d="100"/>
        </p:scale>
        <p:origin x="174" y="36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F8690-C8D3-40DA-8970-F87C9B7AF0C7}" type="datetimeFigureOut">
              <a:rPr lang="zh-TW" altLang="en-US" smtClean="0"/>
              <a:t>2023/6/30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930F7-30CF-4D35-898A-CED449495226}" type="slidenum">
              <a:rPr lang="zh-TW" altLang="en-US" smtClean="0"/>
              <a:t>‹#›</a:t>
            </a:fld>
            <a:endParaRPr lang="zh-TW" altLang="en-US"/>
          </a:p>
        </p:txBody>
      </p:sp>
    </p:spTree>
    <p:extLst>
      <p:ext uri="{BB962C8B-B14F-4D97-AF65-F5344CB8AC3E}">
        <p14:creationId xmlns:p14="http://schemas.microsoft.com/office/powerpoint/2010/main" val="2240733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各位口試委員午安，我是黃澤洋。很高興能在這裡向大家介紹</a:t>
            </a:r>
            <a:r>
              <a:rPr lang="zh-TW" altLang="en-US" dirty="0" smtClean="0"/>
              <a:t>我的</a:t>
            </a:r>
            <a:r>
              <a:rPr lang="zh-TW" altLang="en-US" dirty="0" smtClean="0"/>
              <a:t>研究成果，主題是具安全高效且去中心化的物連網數據搜尋共享系統：整合</a:t>
            </a:r>
            <a:r>
              <a:rPr lang="en-US" altLang="zh-TW" dirty="0" smtClean="0"/>
              <a:t>IOTA</a:t>
            </a:r>
            <a:r>
              <a:rPr lang="zh-TW" altLang="en-US" dirty="0" smtClean="0"/>
              <a:t>區塊鏈、</a:t>
            </a:r>
            <a:r>
              <a:rPr lang="en-US" altLang="zh-TW" dirty="0" smtClean="0"/>
              <a:t>IPFS</a:t>
            </a:r>
            <a:r>
              <a:rPr lang="zh-TW" altLang="en-US" dirty="0" smtClean="0"/>
              <a:t>與重加密演算法之框架。</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a:t>
            </a:fld>
            <a:endParaRPr lang="zh-TW" altLang="en-US"/>
          </a:p>
        </p:txBody>
      </p:sp>
    </p:spTree>
    <p:extLst>
      <p:ext uri="{BB962C8B-B14F-4D97-AF65-F5344CB8AC3E}">
        <p14:creationId xmlns:p14="http://schemas.microsoft.com/office/powerpoint/2010/main" val="942277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等人提出了一個基於</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智能合約和</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的數據交易平台。他們主要關注用戶之間的數據交易，使用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作為數據傳輸的媒介。他們的方法要求</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數據在本地存儲，只有在啟動交易時才上傳到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。這與我們的系統有很大不同，我們的系統將所有</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數據一次性上傳到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，消除了保留所有數據在本地的需求。這大大減輕了數據所有者的本地存儲和備份負擔，並促進了多終端數據同步。</a:t>
            </a: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等人的系統還缺乏明確的信任中介的激勵機制，也沒有提供詳細的使用</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模型配對數據買家和數據提供者的機制，這可能給信任中介帶來高計算負擔。</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相反，我們的系統使用基於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的搜索方法，使數據用戶能夠高效地定位所需的數據。我們的方法允許系統以低計算成本產生有效的搜索結果，從而防止數據孤立，最大限度地利用和價值化</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11</a:t>
            </a:fld>
            <a:endParaRPr lang="zh-TW" altLang="en-US"/>
          </a:p>
        </p:txBody>
      </p:sp>
    </p:spTree>
    <p:extLst>
      <p:ext uri="{BB962C8B-B14F-4D97-AF65-F5344CB8AC3E}">
        <p14:creationId xmlns:p14="http://schemas.microsoft.com/office/powerpoint/2010/main" val="778090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Tx/>
              <a:buNone/>
            </a:pP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hashtag-based</a:t>
            </a:r>
            <a:r>
              <a:rPr lang="en-US" altLang="zh-TW" sz="1200" b="0" i="0" kern="1200" baseline="0" dirty="0" smtClean="0">
                <a:solidFill>
                  <a:schemeClr val="tx1"/>
                </a:solidFill>
                <a:effectLst/>
                <a:latin typeface="+mn-lt"/>
                <a:ea typeface="+mn-ea"/>
                <a:cs typeface="+mn-cs"/>
              </a:rPr>
              <a:t> searching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baseline="0" dirty="0" smtClean="0">
                <a:solidFill>
                  <a:schemeClr val="tx1"/>
                </a:solidFill>
                <a:effectLst/>
                <a:latin typeface="+mn-lt"/>
                <a:ea typeface="+mn-ea"/>
                <a:cs typeface="+mn-cs"/>
              </a:rPr>
              <a:t>- IPFS storage &amp; </a:t>
            </a:r>
            <a:r>
              <a:rPr lang="en-US" altLang="zh-TW" sz="1200" b="0" i="0" kern="1200" dirty="0" smtClean="0">
                <a:solidFill>
                  <a:schemeClr val="tx1"/>
                </a:solidFill>
                <a:effectLst/>
                <a:latin typeface="+mn-lt"/>
                <a:ea typeface="+mn-ea"/>
                <a:cs typeface="+mn-cs"/>
              </a:rPr>
              <a:t>hashtag-based</a:t>
            </a:r>
            <a:r>
              <a:rPr lang="en-US" altLang="zh-TW" sz="1200" b="0" i="0" kern="1200" baseline="0" dirty="0" smtClean="0">
                <a:solidFill>
                  <a:schemeClr val="tx1"/>
                </a:solidFill>
                <a:effectLst/>
                <a:latin typeface="+mn-lt"/>
                <a:ea typeface="+mn-ea"/>
                <a:cs typeface="+mn-cs"/>
              </a:rPr>
              <a:t> searching</a:t>
            </a:r>
          </a:p>
          <a:p>
            <a:pPr marL="0" indent="0">
              <a:buFontTx/>
              <a:buNone/>
            </a:pPr>
            <a:r>
              <a:rPr lang="en-US" altLang="zh-TW" dirty="0" smtClean="0"/>
              <a:t>- PRE &amp; MPRE</a:t>
            </a:r>
          </a:p>
          <a:p>
            <a:pPr marL="0" indent="0">
              <a:buFontTx/>
              <a:buNone/>
            </a:pPr>
            <a:r>
              <a:rPr lang="en-US" altLang="zh-TW" dirty="0" smtClean="0"/>
              <a:t>-</a:t>
            </a:r>
            <a:r>
              <a:rPr lang="en-US" altLang="zh-TW" baseline="0" dirty="0" smtClean="0"/>
              <a:t> I</a:t>
            </a:r>
            <a:r>
              <a:rPr lang="en-US" altLang="zh-TW" dirty="0" smtClean="0"/>
              <a:t>PNS</a:t>
            </a:r>
            <a:br>
              <a:rPr lang="en-US" altLang="zh-TW" dirty="0" smtClean="0"/>
            </a:br>
            <a:r>
              <a:rPr lang="en-US" altLang="zh-TW" dirty="0" smtClean="0"/>
              <a:t>- KEM/DEM</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Zheng</a:t>
            </a:r>
            <a:r>
              <a:rPr lang="zh-TW" altLang="en-US" sz="1200" b="0" i="0" kern="1200" dirty="0" smtClean="0">
                <a:solidFill>
                  <a:schemeClr val="tx1"/>
                </a:solidFill>
                <a:effectLst/>
                <a:latin typeface="+mn-lt"/>
                <a:ea typeface="+mn-ea"/>
                <a:cs typeface="+mn-cs"/>
              </a:rPr>
              <a:t>等人的系統也利用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進行工業物聯網數據管理。他們在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中存儲加密元數據，並使用內容標識符（</a:t>
            </a:r>
            <a:r>
              <a:rPr lang="en-US" altLang="zh-TW" sz="1200" b="0" i="0" kern="1200" dirty="0" smtClean="0">
                <a:solidFill>
                  <a:schemeClr val="tx1"/>
                </a:solidFill>
                <a:effectLst/>
                <a:latin typeface="+mn-lt"/>
                <a:ea typeface="+mn-ea"/>
                <a:cs typeface="+mn-cs"/>
              </a:rPr>
              <a:t>CIDs</a:t>
            </a:r>
            <a:r>
              <a:rPr lang="zh-TW" altLang="en-US" sz="1200" b="0" i="0" kern="1200" dirty="0" smtClean="0">
                <a:solidFill>
                  <a:schemeClr val="tx1"/>
                </a:solidFill>
                <a:effectLst/>
                <a:latin typeface="+mn-lt"/>
                <a:ea typeface="+mn-ea"/>
                <a:cs typeface="+mn-cs"/>
              </a:rPr>
              <a:t>）定位文件。然而，他們的數據搜索方法依賴於在</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上進行交易搜索，這個機制存在一些限制。例如，他們的搜索方法需要知道相應的交易</a:t>
            </a:r>
            <a:r>
              <a:rPr lang="en-US" altLang="zh-TW" sz="1200" b="0" i="0" kern="1200" dirty="0" smtClean="0">
                <a:solidFill>
                  <a:schemeClr val="tx1"/>
                </a:solidFill>
                <a:effectLst/>
                <a:latin typeface="+mn-lt"/>
                <a:ea typeface="+mn-ea"/>
                <a:cs typeface="+mn-cs"/>
              </a:rPr>
              <a:t>ID</a:t>
            </a:r>
            <a:r>
              <a:rPr lang="zh-TW" altLang="en-US" sz="1200" b="0" i="0" kern="1200" dirty="0" smtClean="0">
                <a:solidFill>
                  <a:schemeClr val="tx1"/>
                </a:solidFill>
                <a:effectLst/>
                <a:latin typeface="+mn-lt"/>
                <a:ea typeface="+mn-ea"/>
                <a:cs typeface="+mn-cs"/>
              </a:rPr>
              <a:t>或訂閱節點以被動獲取後續數據。這些方法可能無法快速有效地定位所需的數據，並存在數據孤立的風險。此外，</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定期清除零美元交易，這個過程稱為</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快照</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，可能導致以前的數據無法搜索，從而導致數據搜索的不穩定性和不確定性。</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相比之下，我們的系統實現了基於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的搜索機制，允許數據用戶主動定位所需的數據。所有由數據所有者上傳的數據在我們的系統中也可以搜索和找到，確保沒有數據會在定期清除時丟失。</a:t>
            </a:r>
            <a:endParaRPr lang="en-US" altLang="zh-TW" sz="1200" b="0" i="0" kern="1200" dirty="0" smtClean="0">
              <a:solidFill>
                <a:schemeClr val="tx1"/>
              </a:solidFill>
              <a:effectLst/>
              <a:latin typeface="+mn-lt"/>
              <a:ea typeface="+mn-ea"/>
              <a:cs typeface="+mn-cs"/>
            </a:endParaRPr>
          </a:p>
          <a:p>
            <a:pPr marL="0" indent="0">
              <a:buFontTx/>
              <a:buNone/>
            </a:pPr>
            <a:r>
              <a:rPr lang="zh-TW" altLang="en-US" sz="1200" b="0" i="0" kern="1200" dirty="0" smtClean="0">
                <a:solidFill>
                  <a:schemeClr val="tx1"/>
                </a:solidFill>
                <a:effectLst/>
                <a:latin typeface="+mn-lt"/>
                <a:ea typeface="+mn-ea"/>
                <a:cs typeface="+mn-cs"/>
              </a:rPr>
              <a:t>通過與其他研究的比較，我們可以看到我們的系統在去中心化、靈活性和以用戶為中心的解決方案方面取得了更好的成果。我們的方法確保了更強大的數據管理和共享，更加注重用戶隱私，並簡化了重新加密過程。這是相對於現有系統的明顯進步，使我們的系統更適合應對現代物聯網環境的複雜性。</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12</a:t>
            </a:fld>
            <a:endParaRPr lang="zh-TW" altLang="en-US"/>
          </a:p>
        </p:txBody>
      </p:sp>
    </p:spTree>
    <p:extLst>
      <p:ext uri="{BB962C8B-B14F-4D97-AF65-F5344CB8AC3E}">
        <p14:creationId xmlns:p14="http://schemas.microsoft.com/office/powerpoint/2010/main" val="795247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單點故障、天災</a:t>
            </a:r>
            <a:r>
              <a:rPr lang="en-US" altLang="zh-TW" dirty="0" smtClean="0"/>
              <a:t>…server local storage</a:t>
            </a:r>
            <a:r>
              <a:rPr lang="zh-TW" altLang="en-US" dirty="0" smtClean="0"/>
              <a:t>爆炸，</a:t>
            </a:r>
            <a:r>
              <a:rPr lang="en-US" altLang="zh-TW" dirty="0" smtClean="0"/>
              <a:t>Access Control Policy</a:t>
            </a:r>
            <a:r>
              <a:rPr lang="zh-TW" altLang="en-US" dirty="0" smtClean="0"/>
              <a:t>沒了。</a:t>
            </a:r>
            <a:r>
              <a:rPr lang="en-US" altLang="zh-TW" dirty="0" smtClean="0"/>
              <a:t/>
            </a:r>
            <a:br>
              <a:rPr lang="en-US" altLang="zh-TW" dirty="0" smtClean="0"/>
            </a:br>
            <a:r>
              <a:rPr lang="zh-TW" altLang="en-US" dirty="0" smtClean="0"/>
              <a:t>所有存取權操作請求、公司裁員入職</a:t>
            </a:r>
            <a:r>
              <a:rPr lang="en-US" altLang="zh-TW" dirty="0" smtClean="0"/>
              <a:t>…</a:t>
            </a:r>
            <a:r>
              <a:rPr lang="zh-TW" altLang="en-US" dirty="0" smtClean="0"/>
              <a:t>都要向他申請。</a:t>
            </a:r>
            <a:endParaRPr lang="en-US" altLang="zh-TW"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13</a:t>
            </a:fld>
            <a:endParaRPr lang="zh-TW" altLang="en-US"/>
          </a:p>
        </p:txBody>
      </p:sp>
    </p:spTree>
    <p:extLst>
      <p:ext uri="{BB962C8B-B14F-4D97-AF65-F5344CB8AC3E}">
        <p14:creationId xmlns:p14="http://schemas.microsoft.com/office/powerpoint/2010/main" val="2955158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解釋比特幣交易速率低的原因，以及</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中交易速率的優勢</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比較區塊鏈和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在交易量增加時的性能表現</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介紹</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使用的抗量子計算的加密算法</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解釋</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實現零手續費交易的機制</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講解</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的去中心化結構，並與比特幣網絡進行對比</a:t>
            </a:r>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15</a:t>
            </a:fld>
            <a:endParaRPr lang="zh-TW" altLang="en-US"/>
          </a:p>
        </p:txBody>
      </p:sp>
    </p:spTree>
    <p:extLst>
      <p:ext uri="{BB962C8B-B14F-4D97-AF65-F5344CB8AC3E}">
        <p14:creationId xmlns:p14="http://schemas.microsoft.com/office/powerpoint/2010/main" val="2015946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r>
            <a:br>
              <a:rPr lang="en-US" altLang="zh-TW" dirty="0" smtClean="0"/>
            </a:br>
            <a:r>
              <a:rPr lang="en-US" altLang="zh-TW" dirty="0" smtClean="0"/>
              <a:t>- </a:t>
            </a:r>
            <a:r>
              <a:rPr lang="zh-TW" altLang="en-US" dirty="0" smtClean="0"/>
              <a:t> </a:t>
            </a:r>
            <a:r>
              <a:rPr lang="zh-TW" altLang="en-US" sz="1200" b="0" i="0" kern="1200" dirty="0" smtClean="0">
                <a:solidFill>
                  <a:schemeClr val="tx1"/>
                </a:solidFill>
                <a:effectLst/>
                <a:latin typeface="+mn-lt"/>
                <a:ea typeface="+mn-ea"/>
                <a:cs typeface="+mn-cs"/>
              </a:rPr>
              <a:t>現在我們來介紹</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IPNS</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InterPlanetary</a:t>
            </a:r>
            <a:r>
              <a:rPr lang="en-US" altLang="zh-TW" sz="1200" b="0" i="0" kern="1200" dirty="0" smtClean="0">
                <a:solidFill>
                  <a:schemeClr val="tx1"/>
                </a:solidFill>
                <a:effectLst/>
                <a:latin typeface="+mn-lt"/>
                <a:ea typeface="+mn-ea"/>
                <a:cs typeface="+mn-cs"/>
              </a:rPr>
              <a:t> File System</a:t>
            </a:r>
            <a:r>
              <a:rPr lang="zh-TW" altLang="en-US" sz="1200" b="0" i="0" kern="1200" dirty="0" smtClean="0">
                <a:solidFill>
                  <a:schemeClr val="tx1"/>
                </a:solidFill>
                <a:effectLst/>
                <a:latin typeface="+mn-lt"/>
                <a:ea typeface="+mn-ea"/>
                <a:cs typeface="+mn-cs"/>
              </a:rPr>
              <a:t>）是一種分散式文件系統，它通過提供可靠性、修改歷史的可追踪性以及文件內容哈希值（</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）的可尋址性，確保了文件的可用性、完整性和一系列安全性屬性。</a:t>
            </a:r>
          </a:p>
          <a:p>
            <a:r>
              <a:rPr lang="zh-TW" altLang="en-US" sz="1200" b="0" i="0" kern="1200" dirty="0" smtClean="0">
                <a:solidFill>
                  <a:schemeClr val="tx1"/>
                </a:solidFill>
                <a:effectLst/>
                <a:latin typeface="+mn-lt"/>
                <a:ea typeface="+mn-ea"/>
                <a:cs typeface="+mn-cs"/>
              </a:rPr>
              <a:t>首先，讓我們來談談</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通過使用分佈式哈希表和點對點文件系統的概念，改變了傳統文件系統的方式。在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中，每個文件都有一個唯一的</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作為其標識，這個</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是根據文件的內容計算得到的。這意味著無論文件在哪個節點上存儲，只要文件的內容不變，那麼它的</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也不會改變。這保證了文件的可靠性和完整性，即使節點發生故障或離線，文件仍然可用。</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永久數據存儲：   </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解釋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如何允許永久存儲數據，確保其隨時間的可用性。   </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強調以去中心化方式存儲數據的優勢，降低數據丟失或審查的風險。</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可追溯的文檔修改歷史：</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描述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如何通過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利用內容尋址機制來跟踪和審核文檔修改。</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強調擁有透明且不可變的文檔更改記錄、確保數據完整性和問責制的好處。</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內容尋址和完整性：</a:t>
            </a:r>
          </a:p>
          <a:p>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解釋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如何使用內容哈希值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來唯一標識和尋址數據。</a:t>
            </a:r>
          </a:p>
          <a:p>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源自內容本身，確保數據的完整性。</a:t>
            </a:r>
            <a:endParaRPr lang="en-US" altLang="zh-TW" sz="1200" b="0" i="0" kern="1200" dirty="0" smtClean="0">
              <a:solidFill>
                <a:schemeClr val="tx1"/>
              </a:solidFill>
              <a:effectLst/>
              <a:latin typeface="+mn-lt"/>
              <a:ea typeface="+mn-ea"/>
              <a:cs typeface="+mn-cs"/>
            </a:endParaRPr>
          </a:p>
          <a:p>
            <a:endParaRPr lang="zh-TW" altLang="en-US"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自我認證和身份驗證：</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討論</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的自認證功能，因為</a:t>
            </a:r>
            <a:r>
              <a:rPr lang="en-US" altLang="zh-TW" sz="1200" b="0" i="0" kern="1200" dirty="0" smtClean="0">
                <a:solidFill>
                  <a:schemeClr val="tx1"/>
                </a:solidFill>
                <a:effectLst/>
                <a:latin typeface="+mn-lt"/>
                <a:ea typeface="+mn-ea"/>
                <a:cs typeface="+mn-cs"/>
              </a:rPr>
              <a:t>IPNS</a:t>
            </a:r>
            <a:r>
              <a:rPr lang="zh-TW" altLang="en-US" sz="1200" b="0" i="0" kern="1200" dirty="0" smtClean="0">
                <a:solidFill>
                  <a:schemeClr val="tx1"/>
                </a:solidFill>
                <a:effectLst/>
                <a:latin typeface="+mn-lt"/>
                <a:ea typeface="+mn-ea"/>
                <a:cs typeface="+mn-cs"/>
              </a:rPr>
              <a:t>記錄包含所有必要的信息，包括節點所有者的公鑰和私鑰簽名。</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解釋這如何允許身份驗證，確保文件由預期的節點所有者發布並提供不可否認性。</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可靠性和可用性：</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的去中心化性質，其中文件分佈在多個節點上。</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解釋這如何增強可靠性和可用性，因為即使某些節點離線或無法訪問，也可以訪問文件。</a:t>
            </a:r>
            <a:endParaRPr lang="en-US" altLang="zh-TW" sz="1200" b="0" i="0" kern="1200" dirty="0" smtClean="0">
              <a:solidFill>
                <a:schemeClr val="tx1"/>
              </a:solidFill>
              <a:effectLst/>
              <a:latin typeface="+mn-lt"/>
              <a:ea typeface="+mn-ea"/>
              <a:cs typeface="+mn-cs"/>
            </a:endParaRPr>
          </a:p>
          <a:p>
            <a:endParaRPr lang="zh-TW" altLang="en-US" sz="1200" b="0" i="0" kern="1200" dirty="0" smtClean="0">
              <a:solidFill>
                <a:schemeClr val="tx1"/>
              </a:solidFill>
              <a:effectLst/>
              <a:latin typeface="+mn-lt"/>
              <a:ea typeface="+mn-ea"/>
              <a:cs typeface="+mn-cs"/>
            </a:endParaRPr>
          </a:p>
          <a:p>
            <a:pPr marL="0" indent="0">
              <a:buFontTx/>
              <a:buNone/>
            </a:pPr>
            <a:r>
              <a:rPr lang="en-US" altLang="zh-TW" dirty="0" smtClean="0"/>
              <a:t>-</a:t>
            </a:r>
            <a:r>
              <a:rPr lang="zh-TW" altLang="en-US" dirty="0" smtClean="0"/>
              <a:t> </a:t>
            </a:r>
            <a:r>
              <a:rPr lang="en-US" altLang="zh-TW" dirty="0" smtClean="0"/>
              <a:t>Interplanetary File System (IPFS) </a:t>
            </a:r>
            <a:r>
              <a:rPr lang="zh-TW" altLang="en-US" dirty="0" smtClean="0"/>
              <a:t>與 </a:t>
            </a:r>
            <a:r>
              <a:rPr lang="en-US" altLang="zh-TW" dirty="0" smtClean="0"/>
              <a:t>: </a:t>
            </a:r>
            <a:r>
              <a:rPr lang="zh-TW" altLang="en-US" dirty="0" smtClean="0"/>
              <a:t>由於</a:t>
            </a:r>
            <a:r>
              <a:rPr lang="en-US" altLang="zh-TW" dirty="0" smtClean="0"/>
              <a:t>IPFS</a:t>
            </a:r>
            <a:r>
              <a:rPr lang="zh-TW" altLang="en-US" dirty="0" smtClean="0"/>
              <a:t>具有可以永久保存資料</a:t>
            </a:r>
            <a:r>
              <a:rPr lang="en-US" altLang="zh-TW" dirty="0" smtClean="0"/>
              <a:t>(</a:t>
            </a:r>
            <a:r>
              <a:rPr lang="zh-TW" altLang="en-US" dirty="0" smtClean="0"/>
              <a:t>提供了可靠性 </a:t>
            </a:r>
            <a:r>
              <a:rPr lang="en-US" altLang="zh-TW" dirty="0" smtClean="0"/>
              <a:t>Reliability)</a:t>
            </a:r>
            <a:r>
              <a:rPr lang="zh-TW" altLang="en-US" dirty="0" smtClean="0"/>
              <a:t>、可追溯文件修改歷史、藉由文件內容</a:t>
            </a:r>
            <a:r>
              <a:rPr lang="en-US" altLang="zh-TW" dirty="0" smtClean="0"/>
              <a:t>hash</a:t>
            </a:r>
            <a:r>
              <a:rPr lang="zh-TW" altLang="en-US" dirty="0" smtClean="0"/>
              <a:t>值 </a:t>
            </a:r>
            <a:r>
              <a:rPr lang="en-US" altLang="zh-TW" dirty="0" smtClean="0"/>
              <a:t>(CID) </a:t>
            </a:r>
            <a:r>
              <a:rPr lang="zh-TW" altLang="en-US" dirty="0" smtClean="0"/>
              <a:t>的內容可循址</a:t>
            </a:r>
            <a:r>
              <a:rPr lang="en-US" altLang="zh-TW" dirty="0" smtClean="0"/>
              <a:t>(</a:t>
            </a:r>
            <a:r>
              <a:rPr lang="zh-TW" altLang="en-US" dirty="0" smtClean="0"/>
              <a:t>提供了資料的完整性 </a:t>
            </a:r>
            <a:r>
              <a:rPr lang="en-US" altLang="zh-TW" dirty="0" smtClean="0"/>
              <a:t>Integrity</a:t>
            </a:r>
            <a:r>
              <a:rPr lang="zh-TW" altLang="en-US" dirty="0" smtClean="0"/>
              <a:t>，並一定程度的提供了可靠性和可用性</a:t>
            </a:r>
            <a:r>
              <a:rPr lang="en-US" altLang="zh-TW" dirty="0" smtClean="0"/>
              <a:t>)</a:t>
            </a:r>
            <a:r>
              <a:rPr lang="zh-TW" altLang="en-US" dirty="0" smtClean="0"/>
              <a:t>。這些個特性確保了文件在上面儲存的可用性、完整性等等一系列安全性。並且</a:t>
            </a:r>
            <a:r>
              <a:rPr lang="en-US" altLang="zh-TW" dirty="0" smtClean="0"/>
              <a:t>IPFS</a:t>
            </a:r>
            <a:r>
              <a:rPr lang="zh-TW" altLang="en-US" dirty="0" smtClean="0"/>
              <a:t>中還提供了一種</a:t>
            </a:r>
            <a:r>
              <a:rPr lang="en-US" altLang="zh-TW" b="1" dirty="0" err="1" smtClean="0">
                <a:effectLst/>
              </a:rPr>
              <a:t>InterPlanetary</a:t>
            </a:r>
            <a:r>
              <a:rPr lang="en-US" altLang="zh-TW" b="1" dirty="0" smtClean="0">
                <a:effectLst/>
              </a:rPr>
              <a:t> Name System (IPNS)</a:t>
            </a:r>
            <a:r>
              <a:rPr lang="zh-TW" altLang="en-US" b="1" dirty="0" smtClean="0">
                <a:effectLst/>
              </a:rPr>
              <a:t>系統， </a:t>
            </a:r>
            <a:r>
              <a:rPr lang="en-US" altLang="zh-TW" dirty="0" smtClean="0"/>
              <a:t>IPNS </a:t>
            </a:r>
            <a:r>
              <a:rPr lang="zh-TW" altLang="en-US" dirty="0" smtClean="0"/>
              <a:t>中的</a:t>
            </a:r>
            <a:r>
              <a:rPr lang="en-US" altLang="zh-TW" dirty="0" smtClean="0"/>
              <a:t>name</a:t>
            </a:r>
            <a:r>
              <a:rPr lang="zh-TW" altLang="en-US" dirty="0" smtClean="0"/>
              <a:t>是公鑰的</a:t>
            </a:r>
            <a:r>
              <a:rPr lang="en-US" altLang="zh-TW" dirty="0" smtClean="0"/>
              <a:t>hash</a:t>
            </a:r>
            <a:r>
              <a:rPr lang="zh-TW" altLang="en-US" dirty="0" smtClean="0"/>
              <a:t>值</a:t>
            </a:r>
            <a:r>
              <a:rPr lang="en-US" altLang="zh-TW" dirty="0" smtClean="0"/>
              <a:t>(</a:t>
            </a:r>
            <a:r>
              <a:rPr lang="zh-TW" altLang="en-US" dirty="0" smtClean="0"/>
              <a:t>我們稱它為</a:t>
            </a:r>
            <a:r>
              <a:rPr lang="en-US" altLang="zh-TW" dirty="0" smtClean="0"/>
              <a:t>IPNS pin)</a:t>
            </a:r>
            <a:r>
              <a:rPr lang="zh-TW" altLang="en-US" dirty="0" smtClean="0"/>
              <a:t>。他與</a:t>
            </a:r>
            <a:r>
              <a:rPr lang="en-US" altLang="zh-TW" dirty="0" smtClean="0"/>
              <a:t>IPNS Record</a:t>
            </a:r>
            <a:r>
              <a:rPr lang="zh-TW" altLang="en-US" dirty="0" smtClean="0"/>
              <a:t>關聯，包含它鏈接到的內容路徑 </a:t>
            </a:r>
            <a:r>
              <a:rPr lang="en-US" altLang="zh-TW" dirty="0" smtClean="0"/>
              <a:t>( </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ipfs</a:t>
            </a:r>
            <a:r>
              <a:rPr lang="en-US" altLang="zh-TW" sz="1200" kern="1200" dirty="0" smtClean="0">
                <a:solidFill>
                  <a:schemeClr val="tx1"/>
                </a:solidFill>
                <a:effectLst/>
                <a:latin typeface="+mn-lt"/>
                <a:ea typeface="+mn-ea"/>
                <a:cs typeface="+mn-cs"/>
              </a:rPr>
              <a:t>/CID</a:t>
            </a:r>
            <a:r>
              <a:rPr lang="en-US" altLang="zh-TW" dirty="0" smtClean="0"/>
              <a:t>) </a:t>
            </a:r>
            <a:r>
              <a:rPr lang="zh-TW" altLang="en-US" dirty="0" smtClean="0"/>
              <a:t>和其他信息，例如到期時間、版本號和由相應私鑰簽名的加密簽名。私鑰持有者可以隨時簽署和發布新記錄。</a:t>
            </a:r>
            <a:r>
              <a:rPr lang="en-US" altLang="zh-TW" dirty="0" smtClean="0"/>
              <a:t>IPNS pin </a:t>
            </a:r>
            <a:r>
              <a:rPr lang="zh-TW" altLang="en-US" dirty="0" smtClean="0"/>
              <a:t>本質上是指向指針（</a:t>
            </a:r>
            <a:r>
              <a:rPr lang="en-US" altLang="zh-TW" dirty="0" smtClean="0"/>
              <a:t>IPFS CID</a:t>
            </a:r>
            <a:r>
              <a:rPr lang="zh-TW" altLang="en-US" dirty="0" smtClean="0"/>
              <a:t>）的指針（</a:t>
            </a:r>
            <a:r>
              <a:rPr lang="en-US" altLang="zh-TW" dirty="0" smtClean="0"/>
              <a:t>IPNS names (pin)</a:t>
            </a:r>
            <a:r>
              <a:rPr lang="zh-TW" altLang="en-US" dirty="0" smtClean="0"/>
              <a:t>），而 </a:t>
            </a:r>
            <a:r>
              <a:rPr lang="en-US" altLang="zh-TW" dirty="0" smtClean="0"/>
              <a:t>IPFS CID </a:t>
            </a:r>
            <a:r>
              <a:rPr lang="zh-TW" altLang="en-US" dirty="0" smtClean="0"/>
              <a:t>是不可變的（因為它們是從內容派生的）指向內容的指針。也因為</a:t>
            </a:r>
            <a:r>
              <a:rPr lang="en-US" altLang="zh-TW" dirty="0" smtClean="0"/>
              <a:t>IPNS Record</a:t>
            </a:r>
            <a:r>
              <a:rPr lang="zh-TW" altLang="en-US" dirty="0" smtClean="0"/>
              <a:t>包含證明其真實性所需的所有信息，如該節點的所有者的公鑰以及私鑰簽名等，所以每個人都可以驗證</a:t>
            </a:r>
            <a:r>
              <a:rPr lang="en-US" altLang="zh-TW" dirty="0" smtClean="0"/>
              <a:t>IPNS Record</a:t>
            </a:r>
            <a:r>
              <a:rPr lang="zh-TW" altLang="en-US" dirty="0" smtClean="0"/>
              <a:t>是否由私鑰持有者，也就是該節點的所有者的私鑰所簽名，進而確定了每個檔案是否由該節點所有者所發布，也因此</a:t>
            </a:r>
            <a:r>
              <a:rPr lang="en-US" altLang="zh-TW" dirty="0" smtClean="0"/>
              <a:t>IPNS</a:t>
            </a:r>
            <a:r>
              <a:rPr lang="zh-TW" altLang="en-US" dirty="0" smtClean="0"/>
              <a:t>本身是自帶自我認證能力的並且提供了身分認證與不可否認性。因為</a:t>
            </a:r>
            <a:r>
              <a:rPr lang="en-US" altLang="zh-TW" dirty="0" smtClean="0"/>
              <a:t>IPFS</a:t>
            </a:r>
            <a:r>
              <a:rPr lang="zh-TW" altLang="en-US" dirty="0" smtClean="0"/>
              <a:t>具有上面所述的所有優點及安全性，我們選用他做為我們的安全儲存環境。</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16</a:t>
            </a:fld>
            <a:endParaRPr lang="zh-TW" altLang="en-US"/>
          </a:p>
        </p:txBody>
      </p:sp>
    </p:spTree>
    <p:extLst>
      <p:ext uri="{BB962C8B-B14F-4D97-AF65-F5344CB8AC3E}">
        <p14:creationId xmlns:p14="http://schemas.microsoft.com/office/powerpoint/2010/main" val="1786225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17</a:t>
            </a:fld>
            <a:endParaRPr lang="zh-TW" altLang="en-US"/>
          </a:p>
        </p:txBody>
      </p:sp>
    </p:spTree>
    <p:extLst>
      <p:ext uri="{BB962C8B-B14F-4D97-AF65-F5344CB8AC3E}">
        <p14:creationId xmlns:p14="http://schemas.microsoft.com/office/powerpoint/2010/main" val="2906133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t>
            </a:r>
            <a:r>
              <a:rPr lang="zh-TW" altLang="en-US" sz="1200" b="0" i="0" kern="1200" dirty="0" smtClean="0">
                <a:solidFill>
                  <a:schemeClr val="tx1"/>
                </a:solidFill>
                <a:effectLst/>
                <a:latin typeface="+mn-lt"/>
                <a:ea typeface="+mn-ea"/>
                <a:cs typeface="+mn-cs"/>
              </a:rPr>
              <a:t>將代理重新加密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定義為一種加密過程，允許將密文從一個加密密鑰轉換為另一個加密密鑰而無需解密。</a:t>
            </a:r>
          </a:p>
          <a:p>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在不損害敏感信息的情況下安全訪問控制委派中的重要性。</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在不損害敏感信息的情況下安全訪問控制委派中的重要性。</a:t>
            </a:r>
          </a:p>
          <a:p>
            <a:endParaRPr lang="en-US" altLang="zh-TW" b="1" dirty="0" smtClean="0">
              <a:effectLst/>
            </a:endParaRPr>
          </a:p>
          <a:p>
            <a:r>
              <a:rPr lang="en-US" altLang="zh-TW" b="1" dirty="0" smtClean="0">
                <a:effectLst/>
              </a:rPr>
              <a:t>+ </a:t>
            </a:r>
            <a:r>
              <a:rPr lang="zh-TW" altLang="en-US" b="1" dirty="0" smtClean="0">
                <a:effectLst/>
              </a:rPr>
              <a:t>單向</a:t>
            </a:r>
            <a:r>
              <a:rPr lang="en-US" altLang="zh-TW" dirty="0" smtClean="0">
                <a:effectLst/>
              </a:rPr>
              <a:t>Alice → Bob </a:t>
            </a:r>
            <a:r>
              <a:rPr lang="zh-TW" altLang="en-US" dirty="0" smtClean="0">
                <a:effectLst/>
              </a:rPr>
              <a:t>的委託不允許 </a:t>
            </a:r>
            <a:r>
              <a:rPr lang="en-US" altLang="zh-TW" dirty="0" smtClean="0">
                <a:effectLst/>
              </a:rPr>
              <a:t>Bob -&gt; Alice </a:t>
            </a:r>
            <a:r>
              <a:rPr lang="zh-TW" altLang="en-US" dirty="0" smtClean="0">
                <a:effectLst/>
              </a:rPr>
              <a:t>重新加密。</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多跳</a:t>
            </a:r>
            <a:r>
              <a:rPr lang="zh-TW" altLang="en-US" dirty="0" smtClean="0">
                <a:effectLst/>
              </a:rPr>
              <a:t>轉換可以堆疊，因此如果代理具有 </a:t>
            </a:r>
            <a:r>
              <a:rPr lang="en-US" altLang="zh-TW" dirty="0" smtClean="0">
                <a:effectLst/>
              </a:rPr>
              <a:t>Alice → Bob </a:t>
            </a:r>
            <a:r>
              <a:rPr lang="zh-TW" altLang="en-US" dirty="0" smtClean="0">
                <a:effectLst/>
              </a:rPr>
              <a:t>和 </a:t>
            </a:r>
            <a:r>
              <a:rPr lang="en-US" altLang="zh-TW" dirty="0" smtClean="0">
                <a:effectLst/>
              </a:rPr>
              <a:t>Bob → Charlie </a:t>
            </a:r>
            <a:r>
              <a:rPr lang="zh-TW" altLang="en-US" dirty="0" smtClean="0">
                <a:effectLst/>
              </a:rPr>
              <a:t>的轉換密鑰，則兩個轉換可以委託 </a:t>
            </a:r>
            <a:r>
              <a:rPr lang="en-US" altLang="zh-TW" dirty="0" smtClean="0">
                <a:effectLst/>
              </a:rPr>
              <a:t>Alice → Charlie </a:t>
            </a:r>
            <a:r>
              <a:rPr lang="zh-TW" altLang="en-US" dirty="0" smtClean="0">
                <a:effectLst/>
              </a:rPr>
              <a:t>的訪問。</a:t>
            </a:r>
            <a:endParaRPr lang="en-US" altLang="zh-TW" dirty="0" smtClean="0">
              <a:effectLst/>
            </a:endParaRPr>
          </a:p>
          <a:p>
            <a:endParaRPr lang="en-US" altLang="zh-TW" dirty="0" smtClean="0">
              <a:effectLst/>
            </a:endParaRPr>
          </a:p>
          <a:p>
            <a:r>
              <a:rPr lang="en-US" altLang="zh-TW" b="1" dirty="0" smtClean="0">
                <a:effectLst/>
              </a:rPr>
              <a:t>+</a:t>
            </a:r>
            <a:r>
              <a:rPr lang="en-US" altLang="zh-TW" b="1" baseline="0" dirty="0" smtClean="0">
                <a:effectLst/>
              </a:rPr>
              <a:t> </a:t>
            </a:r>
            <a:r>
              <a:rPr lang="zh-TW" altLang="en-US" b="1" dirty="0" smtClean="0">
                <a:effectLst/>
              </a:rPr>
              <a:t>串通安全</a:t>
            </a:r>
            <a:r>
              <a:rPr lang="zh-TW" altLang="en-US" dirty="0" smtClean="0">
                <a:effectLst/>
              </a:rPr>
              <a:t>即使代理與 </a:t>
            </a:r>
            <a:r>
              <a:rPr lang="en-US" altLang="zh-TW" dirty="0" smtClean="0">
                <a:effectLst/>
              </a:rPr>
              <a:t>Bob </a:t>
            </a:r>
            <a:r>
              <a:rPr lang="zh-TW" altLang="en-US" dirty="0" smtClean="0">
                <a:effectLst/>
              </a:rPr>
              <a:t>串通，</a:t>
            </a:r>
            <a:r>
              <a:rPr lang="en-US" altLang="zh-TW" dirty="0" smtClean="0">
                <a:effectLst/>
              </a:rPr>
              <a:t>Alice → Bob </a:t>
            </a:r>
            <a:r>
              <a:rPr lang="zh-TW" altLang="en-US" dirty="0" smtClean="0">
                <a:effectLst/>
              </a:rPr>
              <a:t>的委託也不允許恢復 </a:t>
            </a:r>
            <a:r>
              <a:rPr lang="en-US" altLang="zh-TW" dirty="0" smtClean="0">
                <a:effectLst/>
              </a:rPr>
              <a:t>Alice </a:t>
            </a:r>
            <a:r>
              <a:rPr lang="zh-TW" altLang="en-US" dirty="0" smtClean="0">
                <a:effectLst/>
              </a:rPr>
              <a:t>的密鑰。</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非交互式</a:t>
            </a:r>
            <a:r>
              <a:rPr lang="zh-TW" altLang="en-US" dirty="0" smtClean="0">
                <a:effectLst/>
              </a:rPr>
              <a:t>重加密密鑰可以由 </a:t>
            </a:r>
            <a:r>
              <a:rPr lang="en-US" altLang="zh-TW" dirty="0" smtClean="0">
                <a:effectLst/>
              </a:rPr>
              <a:t>Alice </a:t>
            </a:r>
            <a:r>
              <a:rPr lang="zh-TW" altLang="en-US" dirty="0" smtClean="0">
                <a:effectLst/>
              </a:rPr>
              <a:t>使用 </a:t>
            </a:r>
            <a:r>
              <a:rPr lang="en-US" altLang="zh-TW" dirty="0" smtClean="0">
                <a:effectLst/>
              </a:rPr>
              <a:t>Bob </a:t>
            </a:r>
            <a:r>
              <a:rPr lang="zh-TW" altLang="en-US" dirty="0" smtClean="0">
                <a:effectLst/>
              </a:rPr>
              <a:t>的公鑰生成；不需要受信任的第三方或交互。</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非傳遞性</a:t>
            </a:r>
            <a:r>
              <a:rPr lang="zh-TW" altLang="en-US" dirty="0" smtClean="0">
                <a:effectLst/>
              </a:rPr>
              <a:t>代理不能重新委託解密權限。例如，給定來自 </a:t>
            </a:r>
            <a:r>
              <a:rPr lang="en-US" altLang="zh-TW" dirty="0" smtClean="0">
                <a:effectLst/>
              </a:rPr>
              <a:t>Alice → Bob </a:t>
            </a:r>
            <a:r>
              <a:rPr lang="zh-TW" altLang="en-US" dirty="0" smtClean="0">
                <a:effectLst/>
              </a:rPr>
              <a:t>和 </a:t>
            </a:r>
            <a:r>
              <a:rPr lang="en-US" altLang="zh-TW" dirty="0" smtClean="0">
                <a:effectLst/>
              </a:rPr>
              <a:t>Bob → Charlie </a:t>
            </a:r>
            <a:r>
              <a:rPr lang="zh-TW" altLang="en-US" dirty="0" smtClean="0">
                <a:effectLst/>
              </a:rPr>
              <a:t>的轉換密鑰，代理無法創建來自 </a:t>
            </a:r>
            <a:r>
              <a:rPr lang="en-US" altLang="zh-TW" dirty="0" smtClean="0">
                <a:effectLst/>
              </a:rPr>
              <a:t>Alice → Charlie </a:t>
            </a:r>
            <a:r>
              <a:rPr lang="zh-TW" altLang="en-US" dirty="0" smtClean="0">
                <a:effectLst/>
              </a:rPr>
              <a:t>的轉換密鑰。</a:t>
            </a:r>
            <a:endParaRPr lang="en-US" altLang="zh-TW" dirty="0" smtClean="0">
              <a:effectLst/>
            </a:endParaRP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18</a:t>
            </a:fld>
            <a:endParaRPr lang="zh-TW" altLang="en-US"/>
          </a:p>
        </p:txBody>
      </p:sp>
    </p:spTree>
    <p:extLst>
      <p:ext uri="{BB962C8B-B14F-4D97-AF65-F5344CB8AC3E}">
        <p14:creationId xmlns:p14="http://schemas.microsoft.com/office/powerpoint/2010/main" val="1144696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我們的系統包括以下角色：數據擁有者（</a:t>
            </a:r>
            <a:r>
              <a:rPr lang="en-US" altLang="zh-TW" dirty="0" smtClean="0"/>
              <a:t>DO</a:t>
            </a:r>
            <a:r>
              <a:rPr lang="zh-TW" altLang="en-US" dirty="0" smtClean="0"/>
              <a:t>）、數據使用者（</a:t>
            </a:r>
            <a:r>
              <a:rPr lang="en-US" altLang="zh-TW" dirty="0" smtClean="0"/>
              <a:t>DU</a:t>
            </a:r>
            <a:r>
              <a:rPr lang="zh-TW" altLang="en-US" dirty="0" smtClean="0"/>
              <a:t>）、重加密服務提供者（</a:t>
            </a:r>
            <a:r>
              <a:rPr lang="en-US" altLang="zh-TW" dirty="0" smtClean="0"/>
              <a:t>CSP</a:t>
            </a:r>
            <a:r>
              <a:rPr lang="zh-TW" altLang="en-US" dirty="0" smtClean="0"/>
              <a:t>）、</a:t>
            </a:r>
            <a:r>
              <a:rPr lang="en-US" altLang="zh-TW" dirty="0" smtClean="0"/>
              <a:t>Interplanetary File System ( IPFS ) </a:t>
            </a:r>
            <a:r>
              <a:rPr lang="zh-TW" altLang="en-US" dirty="0" smtClean="0"/>
              <a:t>和 </a:t>
            </a:r>
            <a:r>
              <a:rPr lang="en-US" altLang="zh-TW" dirty="0" smtClean="0"/>
              <a:t>IOTA Smart Contract ( SC )</a:t>
            </a:r>
            <a:r>
              <a:rPr lang="zh-TW" altLang="en-US" dirty="0" smtClean="0"/>
              <a:t>。我們假設</a:t>
            </a:r>
            <a:r>
              <a:rPr lang="en-US" altLang="zh-TW" dirty="0" smtClean="0"/>
              <a:t>CSP</a:t>
            </a:r>
            <a:r>
              <a:rPr lang="zh-TW" altLang="en-US" dirty="0" smtClean="0"/>
              <a:t>是半誠實，並且遵守協議，但可能會嘗試濫用其權力以獲取額外的信息。在我們的系統中</a:t>
            </a:r>
            <a:r>
              <a:rPr lang="en-US" altLang="zh-TW" dirty="0" smtClean="0"/>
              <a:t>CSP</a:t>
            </a:r>
            <a:r>
              <a:rPr lang="zh-TW" altLang="en-US" dirty="0" smtClean="0"/>
              <a:t>使用的</a:t>
            </a:r>
            <a:r>
              <a:rPr lang="en-US" altLang="zh-TW" dirty="0" smtClean="0"/>
              <a:t>Multi-use PRE (</a:t>
            </a:r>
            <a:r>
              <a:rPr lang="zh-TW" altLang="en-US" dirty="0" smtClean="0"/>
              <a:t>或我們稱它為</a:t>
            </a:r>
            <a:r>
              <a:rPr lang="en-US" altLang="zh-TW" dirty="0" smtClean="0"/>
              <a:t>Multi-hop PRE</a:t>
            </a:r>
            <a:r>
              <a:rPr lang="zh-TW" altLang="en-US" dirty="0" smtClean="0"/>
              <a:t>，簡稱</a:t>
            </a:r>
            <a:r>
              <a:rPr lang="en-US" altLang="zh-TW" dirty="0" smtClean="0"/>
              <a:t>MPRE) </a:t>
            </a:r>
            <a:r>
              <a:rPr lang="zh-TW" altLang="en-US" dirty="0" smtClean="0"/>
              <a:t>重加密算法是由 </a:t>
            </a:r>
            <a:r>
              <a:rPr lang="en-US" altLang="zh-TW" dirty="0" err="1" smtClean="0"/>
              <a:t>Cai</a:t>
            </a:r>
            <a:r>
              <a:rPr lang="en-US" altLang="zh-TW" dirty="0" smtClean="0"/>
              <a:t> and Liu et. al</a:t>
            </a:r>
            <a:r>
              <a:rPr lang="zh-TW" altLang="en-US" dirty="0" smtClean="0"/>
              <a:t>所提出，他們證明了他們所提出的</a:t>
            </a:r>
            <a:r>
              <a:rPr lang="en-US" altLang="zh-TW" dirty="0" smtClean="0"/>
              <a:t>MPRE</a:t>
            </a:r>
            <a:r>
              <a:rPr lang="zh-TW" altLang="en-US" dirty="0" smtClean="0"/>
              <a:t>具有</a:t>
            </a:r>
            <a:r>
              <a:rPr lang="en-US" altLang="zh-TW" dirty="0" smtClean="0"/>
              <a:t>(IND-CCA2)</a:t>
            </a:r>
            <a:r>
              <a:rPr lang="zh-TW" altLang="en-US" dirty="0" smtClean="0"/>
              <a:t>安全性。我們也假設的智能合約是安全的，並且沒有漏洞。</a:t>
            </a:r>
          </a:p>
          <a:p>
            <a:r>
              <a:rPr lang="zh-TW" altLang="en-US" dirty="0" smtClean="0"/>
              <a:t>數據擁有者（</a:t>
            </a:r>
            <a:r>
              <a:rPr lang="en-US" altLang="zh-TW" dirty="0" smtClean="0"/>
              <a:t>DO</a:t>
            </a:r>
            <a:r>
              <a:rPr lang="zh-TW" altLang="en-US" dirty="0" smtClean="0"/>
              <a:t>）</a:t>
            </a:r>
            <a:r>
              <a:rPr lang="en-US" altLang="zh-TW" dirty="0" smtClean="0"/>
              <a:t>: DO </a:t>
            </a:r>
            <a:r>
              <a:rPr lang="zh-TW" altLang="en-US" dirty="0" smtClean="0"/>
              <a:t>由 </a:t>
            </a:r>
            <a:r>
              <a:rPr lang="en-US" altLang="zh-TW" dirty="0" err="1" smtClean="0"/>
              <a:t>IoT</a:t>
            </a:r>
            <a:r>
              <a:rPr lang="en-US" altLang="zh-TW" dirty="0" smtClean="0"/>
              <a:t> Devices GDOs</a:t>
            </a:r>
            <a:r>
              <a:rPr lang="zh-TW" altLang="en-US" dirty="0" smtClean="0"/>
              <a:t>的擁有者 </a:t>
            </a:r>
            <a:r>
              <a:rPr lang="en-US" altLang="zh-TW" dirty="0" smtClean="0"/>
              <a:t>DO </a:t>
            </a:r>
            <a:r>
              <a:rPr lang="zh-TW" altLang="en-US" dirty="0" smtClean="0"/>
              <a:t>，與數據擁有者擁有的多個</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）所組成。</a:t>
            </a:r>
          </a:p>
          <a:p>
            <a:r>
              <a:rPr lang="zh-TW" altLang="en-US" dirty="0" smtClean="0"/>
              <a:t>數據使用者（</a:t>
            </a:r>
            <a:r>
              <a:rPr lang="en-US" altLang="zh-TW" dirty="0" smtClean="0"/>
              <a:t>DU</a:t>
            </a:r>
            <a:r>
              <a:rPr lang="zh-TW" altLang="en-US" dirty="0" smtClean="0"/>
              <a:t>）</a:t>
            </a:r>
            <a:r>
              <a:rPr lang="en-US" altLang="zh-TW" dirty="0" smtClean="0"/>
              <a:t>: </a:t>
            </a:r>
            <a:r>
              <a:rPr lang="zh-TW" altLang="en-US" dirty="0" smtClean="0"/>
              <a:t>對於數據擁有者 </a:t>
            </a:r>
            <a:r>
              <a:rPr lang="en-US" altLang="zh-TW" dirty="0" smtClean="0"/>
              <a:t>( DO ) </a:t>
            </a:r>
            <a:r>
              <a:rPr lang="zh-TW" altLang="en-US" dirty="0" smtClean="0"/>
              <a:t>來說</a:t>
            </a:r>
            <a:r>
              <a:rPr lang="en-US" altLang="zh-TW" dirty="0" smtClean="0"/>
              <a:t>DU</a:t>
            </a:r>
            <a:r>
              <a:rPr lang="zh-TW" altLang="en-US" dirty="0" smtClean="0"/>
              <a:t>類別可以區分成兩類。</a:t>
            </a:r>
          </a:p>
          <a:p>
            <a:r>
              <a:rPr lang="zh-TW" altLang="en-US" dirty="0" smtClean="0"/>
              <a:t>個人數據使用者 </a:t>
            </a:r>
            <a:r>
              <a:rPr lang="en-US" altLang="zh-TW" dirty="0" smtClean="0"/>
              <a:t>( DU ) : </a:t>
            </a:r>
            <a:r>
              <a:rPr lang="zh-TW" altLang="en-US" dirty="0" smtClean="0"/>
              <a:t>這是個人的</a:t>
            </a:r>
            <a:r>
              <a:rPr lang="en-US" altLang="zh-TW" dirty="0" smtClean="0"/>
              <a:t>DU</a:t>
            </a:r>
            <a:r>
              <a:rPr lang="zh-TW" altLang="en-US" dirty="0" smtClean="0"/>
              <a:t>實體，可以以個人的名義向</a:t>
            </a:r>
            <a:r>
              <a:rPr lang="en-US" altLang="zh-TW" dirty="0" smtClean="0"/>
              <a:t>DO</a:t>
            </a:r>
            <a:r>
              <a:rPr lang="zh-TW" altLang="en-US" dirty="0" smtClean="0"/>
              <a:t>要求某</a:t>
            </a:r>
            <a:r>
              <a:rPr lang="en-US" altLang="zh-TW" dirty="0" smtClean="0"/>
              <a:t>GDO</a:t>
            </a:r>
            <a:r>
              <a:rPr lang="zh-TW" altLang="en-US" dirty="0" smtClean="0"/>
              <a:t>的存取權。</a:t>
            </a:r>
          </a:p>
          <a:p>
            <a:r>
              <a:rPr lang="zh-TW" altLang="en-US" dirty="0" smtClean="0"/>
              <a:t>團隊數據使用者 </a:t>
            </a:r>
            <a:r>
              <a:rPr lang="en-US" altLang="zh-TW" dirty="0" smtClean="0"/>
              <a:t>( GDU ) : </a:t>
            </a:r>
            <a:r>
              <a:rPr lang="zh-TW" altLang="en-US" dirty="0" smtClean="0"/>
              <a:t>這是一個使用者組，可能是一間公司、一個組織、或是一個團隊。該組由一位數據使用者群組管理員（</a:t>
            </a:r>
            <a:r>
              <a:rPr lang="en-US" altLang="zh-TW" dirty="0" smtClean="0"/>
              <a:t>DUA</a:t>
            </a:r>
            <a:r>
              <a:rPr lang="zh-TW" altLang="en-US" dirty="0" smtClean="0"/>
              <a:t>），可能是這間公司</a:t>
            </a:r>
            <a:r>
              <a:rPr lang="en-US" altLang="zh-TW" dirty="0" smtClean="0"/>
              <a:t>GDU</a:t>
            </a:r>
            <a:r>
              <a:rPr lang="zh-TW" altLang="en-US" dirty="0" smtClean="0"/>
              <a:t>的老闆、組織</a:t>
            </a:r>
            <a:r>
              <a:rPr lang="en-US" altLang="zh-TW" dirty="0" smtClean="0"/>
              <a:t>GDU</a:t>
            </a:r>
            <a:r>
              <a:rPr lang="zh-TW" altLang="en-US" dirty="0" smtClean="0"/>
              <a:t>管理者、或是團隊</a:t>
            </a:r>
            <a:r>
              <a:rPr lang="en-US" altLang="zh-TW" dirty="0" smtClean="0"/>
              <a:t>GDU</a:t>
            </a:r>
            <a:r>
              <a:rPr lang="zh-TW" altLang="en-US" dirty="0" smtClean="0"/>
              <a:t>的領導者 ，與多位數據使用者群組成員（</a:t>
            </a:r>
            <a:r>
              <a:rPr lang="en-US" altLang="zh-TW" dirty="0" smtClean="0"/>
              <a:t>DUM</a:t>
            </a:r>
            <a:r>
              <a:rPr lang="zh-TW" altLang="en-US" dirty="0" smtClean="0"/>
              <a:t>），可能是公司員工、組織成員、團隊隊員所組成。</a:t>
            </a:r>
          </a:p>
          <a:p>
            <a:r>
              <a:rPr lang="zh-TW" altLang="en-US" dirty="0" smtClean="0"/>
              <a:t>重加密服務提供者（</a:t>
            </a:r>
            <a:r>
              <a:rPr lang="en-US" altLang="zh-TW" dirty="0" smtClean="0"/>
              <a:t>CSP</a:t>
            </a:r>
            <a:r>
              <a:rPr lang="zh-TW" altLang="en-US" dirty="0" smtClean="0"/>
              <a:t>）</a:t>
            </a:r>
            <a:r>
              <a:rPr lang="en-US" altLang="zh-TW" dirty="0" smtClean="0"/>
              <a:t>: </a:t>
            </a:r>
            <a:r>
              <a:rPr lang="zh-TW" altLang="en-US" dirty="0" smtClean="0"/>
              <a:t>這是一個半誠實，並且遵守協議，但可能會嘗試濫用其權力以獲取額外的信息的實體。他只負責接收來自</a:t>
            </a:r>
            <a:r>
              <a:rPr lang="en-US" altLang="zh-TW" dirty="0" smtClean="0"/>
              <a:t>DU</a:t>
            </a:r>
            <a:r>
              <a:rPr lang="zh-TW" altLang="en-US" dirty="0" smtClean="0"/>
              <a:t>的讀取請求請求，並且和智能合約互動找到對應的 </a:t>
            </a:r>
            <a:r>
              <a:rPr lang="en-US" altLang="zh-TW" dirty="0" smtClean="0"/>
              <a:t>IPNS pins</a:t>
            </a:r>
            <a:r>
              <a:rPr lang="zh-TW" altLang="en-US" dirty="0" smtClean="0"/>
              <a:t>，接著到</a:t>
            </a:r>
            <a:r>
              <a:rPr lang="en-US" altLang="zh-TW" dirty="0" smtClean="0"/>
              <a:t>IPFS</a:t>
            </a:r>
            <a:r>
              <a:rPr lang="zh-TW" altLang="en-US" dirty="0" smtClean="0"/>
              <a:t>利用</a:t>
            </a:r>
            <a:r>
              <a:rPr lang="en-US" altLang="zh-TW" dirty="0" smtClean="0"/>
              <a:t>pins</a:t>
            </a:r>
            <a:r>
              <a:rPr lang="zh-TW" altLang="en-US" dirty="0" smtClean="0"/>
              <a:t>找到</a:t>
            </a:r>
            <a:r>
              <a:rPr lang="en-US" altLang="zh-TW" dirty="0" smtClean="0"/>
              <a:t>ACS</a:t>
            </a:r>
            <a:r>
              <a:rPr lang="zh-TW" altLang="en-US" dirty="0" smtClean="0"/>
              <a:t>，並取得幫助</a:t>
            </a:r>
            <a:r>
              <a:rPr lang="en-US" altLang="zh-TW" dirty="0" smtClean="0"/>
              <a:t>DU</a:t>
            </a:r>
            <a:r>
              <a:rPr lang="zh-TW" altLang="en-US" dirty="0" smtClean="0"/>
              <a:t>重加密所要求的</a:t>
            </a:r>
            <a:r>
              <a:rPr lang="en-US" altLang="zh-TW" dirty="0" err="1" smtClean="0"/>
              <a:t>IoT</a:t>
            </a:r>
            <a:r>
              <a:rPr lang="en-US" altLang="zh-TW" dirty="0" smtClean="0"/>
              <a:t> Device GDO</a:t>
            </a:r>
            <a:r>
              <a:rPr lang="zh-TW" altLang="en-US" dirty="0" smtClean="0"/>
              <a:t>的檔案加密密鑰</a:t>
            </a:r>
            <a:r>
              <a:rPr lang="en-US" altLang="zh-TW" dirty="0" smtClean="0"/>
              <a:t>k</a:t>
            </a:r>
            <a:r>
              <a:rPr lang="zh-TW" altLang="en-US" dirty="0" smtClean="0"/>
              <a:t>，若他在對應的</a:t>
            </a:r>
            <a:r>
              <a:rPr lang="en-US" altLang="zh-TW" dirty="0" smtClean="0"/>
              <a:t>ACS</a:t>
            </a:r>
            <a:r>
              <a:rPr lang="zh-TW" altLang="en-US" dirty="0" smtClean="0"/>
              <a:t>中找不到</a:t>
            </a:r>
            <a:r>
              <a:rPr lang="en-US" altLang="zh-TW" dirty="0" smtClean="0"/>
              <a:t>GDO</a:t>
            </a:r>
            <a:r>
              <a:rPr lang="zh-TW" altLang="en-US" dirty="0" smtClean="0"/>
              <a:t>對應該</a:t>
            </a:r>
            <a:r>
              <a:rPr lang="en-US" altLang="zh-TW" dirty="0" smtClean="0"/>
              <a:t>DU</a:t>
            </a:r>
            <a:r>
              <a:rPr lang="zh-TW" altLang="en-US" dirty="0" smtClean="0"/>
              <a:t>的重加密密鑰</a:t>
            </a:r>
            <a:r>
              <a:rPr lang="en-US" altLang="zh-TW" dirty="0" err="1" smtClean="0"/>
              <a:t>rk</a:t>
            </a:r>
            <a:r>
              <a:rPr lang="zh-TW" altLang="en-US" dirty="0" smtClean="0"/>
              <a:t>和</a:t>
            </a:r>
            <a:r>
              <a:rPr lang="en-US" altLang="zh-TW" dirty="0" smtClean="0"/>
              <a:t>DU</a:t>
            </a:r>
            <a:r>
              <a:rPr lang="zh-TW" altLang="en-US" dirty="0" smtClean="0"/>
              <a:t>的</a:t>
            </a:r>
            <a:r>
              <a:rPr lang="en-US" altLang="zh-TW" dirty="0" smtClean="0"/>
              <a:t>ID</a:t>
            </a:r>
            <a:r>
              <a:rPr lang="zh-TW" altLang="en-US" dirty="0" smtClean="0"/>
              <a:t>，則他返回一個錯誤給</a:t>
            </a:r>
            <a:r>
              <a:rPr lang="en-US" altLang="zh-TW" dirty="0" smtClean="0"/>
              <a:t>DU</a:t>
            </a:r>
            <a:r>
              <a:rPr lang="zh-TW" altLang="en-US" dirty="0" smtClean="0"/>
              <a:t>，否則他調用</a:t>
            </a:r>
            <a:r>
              <a:rPr lang="en-US" altLang="zh-TW" dirty="0" smtClean="0"/>
              <a:t>MPRE</a:t>
            </a:r>
            <a:r>
              <a:rPr lang="zh-TW" altLang="en-US" dirty="0" smtClean="0"/>
              <a:t>並使用該</a:t>
            </a:r>
            <a:r>
              <a:rPr lang="en-US" altLang="zh-TW" dirty="0" err="1" smtClean="0"/>
              <a:t>rk</a:t>
            </a:r>
            <a:r>
              <a:rPr lang="zh-TW" altLang="en-US" dirty="0" smtClean="0"/>
              <a:t>為</a:t>
            </a:r>
            <a:r>
              <a:rPr lang="en-US" altLang="zh-TW" dirty="0" smtClean="0"/>
              <a:t>DU</a:t>
            </a:r>
            <a:r>
              <a:rPr lang="zh-TW" altLang="en-US" dirty="0" smtClean="0"/>
              <a:t>重加密檔案加密密鑰</a:t>
            </a:r>
            <a:r>
              <a:rPr lang="en-US" altLang="zh-TW" dirty="0" smtClean="0"/>
              <a:t>k</a:t>
            </a:r>
            <a:r>
              <a:rPr lang="zh-TW" altLang="en-US" dirty="0" smtClean="0"/>
              <a:t>，最後他將重加密過後的</a:t>
            </a:r>
            <a:r>
              <a:rPr lang="en-US" altLang="zh-TW" dirty="0" smtClean="0"/>
              <a:t>k</a:t>
            </a:r>
            <a:r>
              <a:rPr lang="zh-TW" altLang="en-US" dirty="0" smtClean="0"/>
              <a:t>回傳給</a:t>
            </a:r>
            <a:r>
              <a:rPr lang="en-US" altLang="zh-TW" dirty="0" smtClean="0"/>
              <a:t>DU</a:t>
            </a:r>
            <a:r>
              <a:rPr lang="zh-TW" altLang="en-US" dirty="0" smtClean="0"/>
              <a:t>。</a:t>
            </a:r>
          </a:p>
          <a:p>
            <a:r>
              <a:rPr lang="en-US" altLang="zh-TW" dirty="0" smtClean="0"/>
              <a:t>Interplanetary File System (IPFS) </a:t>
            </a:r>
            <a:r>
              <a:rPr lang="zh-TW" altLang="en-US" dirty="0" smtClean="0"/>
              <a:t>與 </a:t>
            </a:r>
            <a:r>
              <a:rPr lang="en-US" altLang="zh-TW" dirty="0" smtClean="0"/>
              <a:t>: </a:t>
            </a:r>
            <a:r>
              <a:rPr lang="zh-TW" altLang="en-US" dirty="0" smtClean="0"/>
              <a:t>由於</a:t>
            </a:r>
            <a:r>
              <a:rPr lang="en-US" altLang="zh-TW" dirty="0" smtClean="0"/>
              <a:t>IPFS</a:t>
            </a:r>
            <a:r>
              <a:rPr lang="zh-TW" altLang="en-US" dirty="0" smtClean="0"/>
              <a:t>具有可以永久保存資料</a:t>
            </a:r>
            <a:r>
              <a:rPr lang="en-US" altLang="zh-TW" dirty="0" smtClean="0"/>
              <a:t>(</a:t>
            </a:r>
            <a:r>
              <a:rPr lang="zh-TW" altLang="en-US" dirty="0" smtClean="0"/>
              <a:t>提供了可靠性 </a:t>
            </a:r>
            <a:r>
              <a:rPr lang="en-US" altLang="zh-TW" dirty="0" smtClean="0"/>
              <a:t>Reliability)</a:t>
            </a:r>
            <a:r>
              <a:rPr lang="zh-TW" altLang="en-US" dirty="0" smtClean="0"/>
              <a:t>、可追溯文件修改歷史、藉由文件內容</a:t>
            </a:r>
            <a:r>
              <a:rPr lang="en-US" altLang="zh-TW" dirty="0" smtClean="0"/>
              <a:t>hash</a:t>
            </a:r>
            <a:r>
              <a:rPr lang="zh-TW" altLang="en-US" dirty="0" smtClean="0"/>
              <a:t>值 </a:t>
            </a:r>
            <a:r>
              <a:rPr lang="en-US" altLang="zh-TW" dirty="0" smtClean="0"/>
              <a:t>(CID) </a:t>
            </a:r>
            <a:r>
              <a:rPr lang="zh-TW" altLang="en-US" dirty="0" smtClean="0"/>
              <a:t>的內容可循址</a:t>
            </a:r>
            <a:r>
              <a:rPr lang="en-US" altLang="zh-TW" dirty="0" smtClean="0"/>
              <a:t>(</a:t>
            </a:r>
            <a:r>
              <a:rPr lang="zh-TW" altLang="en-US" dirty="0" smtClean="0"/>
              <a:t>提供了資料的完整性 </a:t>
            </a:r>
            <a:r>
              <a:rPr lang="en-US" altLang="zh-TW" dirty="0" smtClean="0"/>
              <a:t>Integrity</a:t>
            </a:r>
            <a:r>
              <a:rPr lang="zh-TW" altLang="en-US" dirty="0" smtClean="0"/>
              <a:t>，並一定程度的提供了可靠性和可用性</a:t>
            </a:r>
            <a:r>
              <a:rPr lang="en-US" altLang="zh-TW" dirty="0" smtClean="0"/>
              <a:t>)</a:t>
            </a:r>
            <a:r>
              <a:rPr lang="zh-TW" altLang="en-US" dirty="0" smtClean="0"/>
              <a:t>。這些個特性確保了文件在上面儲存的可用性、完整性等等一系列安全性。並且</a:t>
            </a:r>
            <a:r>
              <a:rPr lang="en-US" altLang="zh-TW" dirty="0" smtClean="0"/>
              <a:t>IPFS</a:t>
            </a:r>
            <a:r>
              <a:rPr lang="zh-TW" altLang="en-US" dirty="0" smtClean="0"/>
              <a:t>中還提供了一種</a:t>
            </a:r>
            <a:r>
              <a:rPr lang="en-US" altLang="zh-TW" b="1" dirty="0" err="1" smtClean="0"/>
              <a:t>InterPlanetary</a:t>
            </a:r>
            <a:r>
              <a:rPr lang="en-US" altLang="zh-TW" b="1" dirty="0" smtClean="0"/>
              <a:t> Name System (IPNS)</a:t>
            </a:r>
            <a:r>
              <a:rPr lang="zh-TW" altLang="en-US" b="1" dirty="0" smtClean="0"/>
              <a:t>系統，</a:t>
            </a:r>
            <a:r>
              <a:rPr lang="zh-TW" altLang="en-US" dirty="0" smtClean="0"/>
              <a:t> </a:t>
            </a:r>
            <a:r>
              <a:rPr lang="en-US" altLang="zh-TW" dirty="0" smtClean="0"/>
              <a:t>IPNS </a:t>
            </a:r>
            <a:r>
              <a:rPr lang="zh-TW" altLang="en-US" dirty="0" smtClean="0"/>
              <a:t>中的</a:t>
            </a:r>
            <a:r>
              <a:rPr lang="en-US" altLang="zh-TW" dirty="0" smtClean="0"/>
              <a:t>name</a:t>
            </a:r>
            <a:r>
              <a:rPr lang="zh-TW" altLang="en-US" dirty="0" smtClean="0"/>
              <a:t>是公鑰的</a:t>
            </a:r>
            <a:r>
              <a:rPr lang="en-US" altLang="zh-TW" dirty="0" smtClean="0"/>
              <a:t>hash</a:t>
            </a:r>
            <a:r>
              <a:rPr lang="zh-TW" altLang="en-US" dirty="0" smtClean="0"/>
              <a:t>值</a:t>
            </a:r>
            <a:r>
              <a:rPr lang="en-US" altLang="zh-TW" dirty="0" smtClean="0"/>
              <a:t>(</a:t>
            </a:r>
            <a:r>
              <a:rPr lang="zh-TW" altLang="en-US" dirty="0" smtClean="0"/>
              <a:t>我們稱它為</a:t>
            </a:r>
            <a:r>
              <a:rPr lang="en-US" altLang="zh-TW" dirty="0" smtClean="0"/>
              <a:t>IPNS pin)</a:t>
            </a:r>
            <a:r>
              <a:rPr lang="zh-TW" altLang="en-US" dirty="0" smtClean="0"/>
              <a:t>。他與</a:t>
            </a:r>
            <a:r>
              <a:rPr lang="en-US" altLang="zh-TW" dirty="0" smtClean="0"/>
              <a:t>IPNS Record</a:t>
            </a:r>
            <a:r>
              <a:rPr lang="zh-TW" altLang="en-US" dirty="0" smtClean="0"/>
              <a:t>關聯，包含它鏈接到的內容路徑 </a:t>
            </a:r>
            <a:r>
              <a:rPr lang="en-US" altLang="zh-TW" dirty="0" smtClean="0"/>
              <a:t>( /</a:t>
            </a:r>
            <a:r>
              <a:rPr lang="en-US" altLang="zh-TW" dirty="0" err="1" smtClean="0"/>
              <a:t>ipfs</a:t>
            </a:r>
            <a:r>
              <a:rPr lang="en-US" altLang="zh-TW" dirty="0" smtClean="0"/>
              <a:t>/CID) </a:t>
            </a:r>
            <a:r>
              <a:rPr lang="zh-TW" altLang="en-US" dirty="0" smtClean="0"/>
              <a:t>和其他信息，例如到期時間、版本號和由相應私鑰簽名的加密簽名。私鑰持有者可以隨時簽署和發布新記錄。</a:t>
            </a:r>
            <a:r>
              <a:rPr lang="en-US" altLang="zh-TW" dirty="0" smtClean="0"/>
              <a:t>IPNS pin </a:t>
            </a:r>
            <a:r>
              <a:rPr lang="zh-TW" altLang="en-US" dirty="0" smtClean="0"/>
              <a:t>本質上是指向指針（</a:t>
            </a:r>
            <a:r>
              <a:rPr lang="en-US" altLang="zh-TW" dirty="0" smtClean="0"/>
              <a:t>IPFS CID</a:t>
            </a:r>
            <a:r>
              <a:rPr lang="zh-TW" altLang="en-US" dirty="0" smtClean="0"/>
              <a:t>）的指針（</a:t>
            </a:r>
            <a:r>
              <a:rPr lang="en-US" altLang="zh-TW" dirty="0" smtClean="0"/>
              <a:t>IPNS names (pin)</a:t>
            </a:r>
            <a:r>
              <a:rPr lang="zh-TW" altLang="en-US" dirty="0" smtClean="0"/>
              <a:t>），而 </a:t>
            </a:r>
            <a:r>
              <a:rPr lang="en-US" altLang="zh-TW" dirty="0" smtClean="0"/>
              <a:t>IPFS CID </a:t>
            </a:r>
            <a:r>
              <a:rPr lang="zh-TW" altLang="en-US" dirty="0" smtClean="0"/>
              <a:t>是不可變的（因為它們是從內容派生的）指向內容的指針。也因為</a:t>
            </a:r>
            <a:r>
              <a:rPr lang="en-US" altLang="zh-TW" dirty="0" smtClean="0"/>
              <a:t>IPNS Record</a:t>
            </a:r>
            <a:r>
              <a:rPr lang="zh-TW" altLang="en-US" dirty="0" smtClean="0"/>
              <a:t>包含證明其真實性所需的所有信息，如該節點的所有者的公鑰以及私鑰簽名等，所以每個人都可以驗證</a:t>
            </a:r>
            <a:r>
              <a:rPr lang="en-US" altLang="zh-TW" dirty="0" smtClean="0"/>
              <a:t>IPNS Record</a:t>
            </a:r>
            <a:r>
              <a:rPr lang="zh-TW" altLang="en-US" dirty="0" smtClean="0"/>
              <a:t>是否由私鑰持有者，也就是該節點的所有者的私鑰所簽名，進而確定了每個檔案是否由該節點所有者所發布，也因此</a:t>
            </a:r>
            <a:r>
              <a:rPr lang="en-US" altLang="zh-TW" dirty="0" smtClean="0"/>
              <a:t>IPNS</a:t>
            </a:r>
            <a:r>
              <a:rPr lang="zh-TW" altLang="en-US" dirty="0" smtClean="0"/>
              <a:t>本身是自帶自我認證能力的並且提供了身分認證與不可否認性。因為</a:t>
            </a:r>
            <a:r>
              <a:rPr lang="en-US" altLang="zh-TW" dirty="0" smtClean="0"/>
              <a:t>IPFS</a:t>
            </a:r>
            <a:r>
              <a:rPr lang="zh-TW" altLang="en-US" dirty="0" smtClean="0"/>
              <a:t>具有上面所述的所有優點及安全性，我們選用他做為我們的安全儲存環境。 在我們的系統中。</a:t>
            </a:r>
            <a:r>
              <a:rPr lang="en-US" altLang="zh-TW" dirty="0" smtClean="0"/>
              <a:t>IPFS</a:t>
            </a:r>
            <a:r>
              <a:rPr lang="zh-TW" altLang="en-US" dirty="0" smtClean="0"/>
              <a:t>主要扮演存儲與</a:t>
            </a:r>
            <a:r>
              <a:rPr lang="en-US" altLang="zh-TW" dirty="0" smtClean="0"/>
              <a:t>GDO</a:t>
            </a:r>
            <a:r>
              <a:rPr lang="zh-TW" altLang="en-US" dirty="0" smtClean="0"/>
              <a:t>和</a:t>
            </a:r>
            <a:r>
              <a:rPr lang="en-US" altLang="zh-TW" dirty="0" smtClean="0"/>
              <a:t>GDU</a:t>
            </a:r>
            <a:r>
              <a:rPr lang="zh-TW" altLang="en-US" dirty="0" smtClean="0"/>
              <a:t>相關檔案</a:t>
            </a:r>
            <a:r>
              <a:rPr lang="en-US" altLang="zh-TW" dirty="0" smtClean="0"/>
              <a:t>(</a:t>
            </a:r>
            <a:r>
              <a:rPr lang="zh-TW" altLang="en-US" dirty="0" smtClean="0"/>
              <a:t>主要用於存取權控制與加密的</a:t>
            </a:r>
            <a:r>
              <a:rPr lang="en-US" altLang="zh-TW" dirty="0" err="1" smtClean="0"/>
              <a:t>IoT</a:t>
            </a:r>
            <a:r>
              <a:rPr lang="en-US" altLang="zh-TW" dirty="0" smtClean="0"/>
              <a:t> Data) </a:t>
            </a:r>
            <a:r>
              <a:rPr lang="zh-TW" altLang="en-US" dirty="0" smtClean="0"/>
              <a:t>的存儲空間，這個空間我們稱它為 </a:t>
            </a:r>
            <a:r>
              <a:rPr lang="en-US" altLang="zh-TW" dirty="0" smtClean="0"/>
              <a:t>(ACS)</a:t>
            </a:r>
            <a:r>
              <a:rPr lang="zh-TW" altLang="en-US" dirty="0" smtClean="0"/>
              <a:t>。詳細來說這些與</a:t>
            </a:r>
            <a:r>
              <a:rPr lang="en-US" altLang="zh-TW" dirty="0" smtClean="0"/>
              <a:t>GDO</a:t>
            </a:r>
            <a:r>
              <a:rPr lang="zh-TW" altLang="en-US" dirty="0" smtClean="0"/>
              <a:t>和</a:t>
            </a:r>
            <a:r>
              <a:rPr lang="en-US" altLang="zh-TW" dirty="0" smtClean="0"/>
              <a:t>GDU</a:t>
            </a:r>
            <a:r>
              <a:rPr lang="zh-TW" altLang="en-US" dirty="0" smtClean="0"/>
              <a:t>相關檔案主要包含</a:t>
            </a:r>
            <a:r>
              <a:rPr lang="en-US" altLang="zh-TW" dirty="0" smtClean="0"/>
              <a:t>: </a:t>
            </a:r>
            <a:r>
              <a:rPr lang="zh-TW" altLang="en-US" dirty="0" smtClean="0"/>
              <a:t>檔案存取權控制表 </a:t>
            </a:r>
            <a:r>
              <a:rPr lang="en-US" altLang="zh-TW" dirty="0" smtClean="0"/>
              <a:t>(</a:t>
            </a:r>
            <a:r>
              <a:rPr lang="zh-TW" altLang="en-US" dirty="0" smtClean="0"/>
              <a:t>由使用</a:t>
            </a:r>
            <a:r>
              <a:rPr lang="en-US" altLang="zh-TW" dirty="0" smtClean="0"/>
              <a:t>CSP</a:t>
            </a:r>
            <a:r>
              <a:rPr lang="zh-TW" altLang="en-US" dirty="0" smtClean="0"/>
              <a:t>加密的重加密密鑰</a:t>
            </a:r>
            <a:r>
              <a:rPr lang="en-US" altLang="zh-TW" dirty="0" err="1" smtClean="0"/>
              <a:t>rks</a:t>
            </a:r>
            <a:r>
              <a:rPr lang="zh-TW" altLang="en-US" dirty="0" smtClean="0"/>
              <a:t>和具有訪問權限實體的</a:t>
            </a:r>
            <a:r>
              <a:rPr lang="en-US" altLang="zh-TW" dirty="0" smtClean="0"/>
              <a:t>ID</a:t>
            </a:r>
            <a:r>
              <a:rPr lang="zh-TW" altLang="en-US" dirty="0" smtClean="0"/>
              <a:t>所組成 </a:t>
            </a:r>
            <a:r>
              <a:rPr lang="en-US" altLang="zh-TW" dirty="0" smtClean="0"/>
              <a:t>) </a:t>
            </a:r>
            <a:r>
              <a:rPr lang="zh-TW" altLang="en-US" dirty="0" smtClean="0"/>
              <a:t>、 使用了</a:t>
            </a:r>
            <a:r>
              <a:rPr lang="en-US" altLang="zh-TW" dirty="0" smtClean="0"/>
              <a:t>KEM/DEM Mechanism</a:t>
            </a:r>
            <a:r>
              <a:rPr lang="zh-TW" altLang="en-US" dirty="0" smtClean="0"/>
              <a:t>加密的</a:t>
            </a:r>
            <a:r>
              <a:rPr lang="en-US" altLang="zh-TW" dirty="0" err="1" smtClean="0"/>
              <a:t>IoT</a:t>
            </a:r>
            <a:r>
              <a:rPr lang="en-US" altLang="zh-TW" dirty="0" smtClean="0"/>
              <a:t> Data</a:t>
            </a:r>
            <a:r>
              <a:rPr lang="zh-TW" altLang="en-US" dirty="0" smtClean="0"/>
              <a:t>、此</a:t>
            </a:r>
            <a:r>
              <a:rPr lang="en-US" altLang="zh-TW" dirty="0" err="1" smtClean="0"/>
              <a:t>IoT</a:t>
            </a:r>
            <a:r>
              <a:rPr lang="en-US" altLang="zh-TW" dirty="0" smtClean="0"/>
              <a:t> Device GDO </a:t>
            </a:r>
            <a:r>
              <a:rPr lang="zh-TW" altLang="en-US" dirty="0" smtClean="0"/>
              <a:t>所收集的資料屬性集</a:t>
            </a:r>
            <a:r>
              <a:rPr lang="en-US" altLang="zh-TW" dirty="0" smtClean="0"/>
              <a:t>(Hashtag set)</a:t>
            </a:r>
            <a:r>
              <a:rPr lang="zh-TW" altLang="en-US" dirty="0" smtClean="0"/>
              <a:t>等所組成。然而由於他缺少了機密性以及存取控制。因此我們的系統使用了</a:t>
            </a:r>
            <a:r>
              <a:rPr lang="en-US" altLang="zh-TW" dirty="0" smtClean="0"/>
              <a:t>KEM/DEM Mechanism</a:t>
            </a:r>
            <a:r>
              <a:rPr lang="zh-TW" altLang="en-US" dirty="0" smtClean="0"/>
              <a:t>，利用非對稱與對稱式加密算法的配合加密</a:t>
            </a:r>
            <a:r>
              <a:rPr lang="en-US" altLang="zh-TW" dirty="0" err="1" smtClean="0"/>
              <a:t>IoT</a:t>
            </a:r>
            <a:r>
              <a:rPr lang="en-US" altLang="zh-TW" dirty="0" smtClean="0"/>
              <a:t> Devices</a:t>
            </a:r>
            <a:r>
              <a:rPr lang="zh-TW" altLang="en-US" dirty="0" smtClean="0"/>
              <a:t>所收集的</a:t>
            </a:r>
            <a:r>
              <a:rPr lang="en-US" altLang="zh-TW" dirty="0" err="1" smtClean="0"/>
              <a:t>IoT</a:t>
            </a:r>
            <a:r>
              <a:rPr lang="en-US" altLang="zh-TW" dirty="0" smtClean="0"/>
              <a:t> Data</a:t>
            </a:r>
            <a:r>
              <a:rPr lang="zh-TW" altLang="en-US" dirty="0" smtClean="0"/>
              <a:t>檔案</a:t>
            </a:r>
            <a:r>
              <a:rPr lang="en-US" altLang="zh-TW" dirty="0" smtClean="0"/>
              <a:t>f</a:t>
            </a:r>
            <a:r>
              <a:rPr lang="zh-TW" altLang="en-US" dirty="0" smtClean="0"/>
              <a:t>來完成機密性。並且利用 </a:t>
            </a:r>
            <a:r>
              <a:rPr lang="en-US" altLang="zh-TW" dirty="0" err="1" smtClean="0"/>
              <a:t>Cai</a:t>
            </a:r>
            <a:r>
              <a:rPr lang="en-US" altLang="zh-TW" dirty="0" smtClean="0"/>
              <a:t> and Liu et. al</a:t>
            </a:r>
            <a:r>
              <a:rPr lang="zh-TW" altLang="en-US" dirty="0" smtClean="0"/>
              <a:t>所提出的具有</a:t>
            </a:r>
            <a:r>
              <a:rPr lang="en-US" altLang="zh-TW" dirty="0" smtClean="0"/>
              <a:t>(IND-CCA2)</a:t>
            </a:r>
            <a:r>
              <a:rPr lang="zh-TW" altLang="en-US" dirty="0" smtClean="0"/>
              <a:t>安全性的</a:t>
            </a:r>
            <a:r>
              <a:rPr lang="en-US" altLang="zh-TW" dirty="0" smtClean="0"/>
              <a:t>MPRE</a:t>
            </a:r>
            <a:r>
              <a:rPr lang="zh-TW" altLang="en-US" dirty="0" smtClean="0"/>
              <a:t>多跳代理重加密算法與</a:t>
            </a:r>
            <a:r>
              <a:rPr lang="en-US" altLang="zh-TW" dirty="0" smtClean="0"/>
              <a:t>ACS</a:t>
            </a:r>
            <a:r>
              <a:rPr lang="zh-TW" altLang="en-US" dirty="0" smtClean="0"/>
              <a:t>中儲存的檔案存取權控制表配合來完成存取權控制。</a:t>
            </a:r>
          </a:p>
          <a:p>
            <a:r>
              <a:rPr lang="en-US" altLang="zh-TW" dirty="0" smtClean="0"/>
              <a:t>IOTA Smart Contract (SC) : SC</a:t>
            </a:r>
            <a:r>
              <a:rPr lang="zh-TW" altLang="en-US" dirty="0" smtClean="0"/>
              <a:t>在我們的系統中主要扮演著與查詢有關的角色，如我介紹中的一樣</a:t>
            </a:r>
            <a:r>
              <a:rPr lang="en-US" altLang="zh-TW" dirty="0" smtClean="0"/>
              <a:t>IPFS</a:t>
            </a:r>
            <a:r>
              <a:rPr lang="zh-TW" altLang="en-US" dirty="0" smtClean="0"/>
              <a:t>與</a:t>
            </a:r>
            <a:r>
              <a:rPr lang="en-US" altLang="zh-TW" dirty="0" smtClean="0"/>
              <a:t>IOTA tangle</a:t>
            </a:r>
            <a:r>
              <a:rPr lang="zh-TW" altLang="en-US" dirty="0" smtClean="0"/>
              <a:t>的交易上還有個顯著的缺點就是關於查詢，目前沒有有效的手段可以讓</a:t>
            </a:r>
            <a:r>
              <a:rPr lang="en-US" altLang="zh-TW" dirty="0" smtClean="0"/>
              <a:t>DU</a:t>
            </a:r>
            <a:r>
              <a:rPr lang="zh-TW" altLang="en-US" dirty="0" smtClean="0"/>
              <a:t>們更好的找到他們想要的資料，這會造成</a:t>
            </a:r>
            <a:r>
              <a:rPr lang="en-US" altLang="zh-TW" dirty="0" err="1" smtClean="0"/>
              <a:t>IoT</a:t>
            </a:r>
            <a:r>
              <a:rPr lang="en-US" altLang="zh-TW" dirty="0" smtClean="0"/>
              <a:t> Data</a:t>
            </a:r>
            <a:r>
              <a:rPr lang="zh-TW" altLang="en-US" dirty="0" smtClean="0"/>
              <a:t>不能被更好的有效運用進而產生數據孤島化的狀況。而我們提出了一中</a:t>
            </a:r>
            <a:r>
              <a:rPr lang="en-US" altLang="zh-TW" dirty="0" smtClean="0"/>
              <a:t>Hashtag-Based Search</a:t>
            </a:r>
            <a:r>
              <a:rPr lang="zh-TW" altLang="en-US" dirty="0" smtClean="0"/>
              <a:t>就是透過</a:t>
            </a:r>
            <a:r>
              <a:rPr lang="en-US" altLang="zh-TW" dirty="0" smtClean="0"/>
              <a:t>SC</a:t>
            </a:r>
            <a:r>
              <a:rPr lang="zh-TW" altLang="en-US" dirty="0" smtClean="0"/>
              <a:t>與</a:t>
            </a:r>
            <a:r>
              <a:rPr lang="en-US" altLang="zh-TW" dirty="0" smtClean="0"/>
              <a:t>IPFS</a:t>
            </a:r>
            <a:r>
              <a:rPr lang="zh-TW" altLang="en-US" dirty="0" smtClean="0"/>
              <a:t>的配合來完成資料搜尋。讓</a:t>
            </a:r>
            <a:r>
              <a:rPr lang="en-US" altLang="zh-TW" dirty="0" smtClean="0"/>
              <a:t>DU</a:t>
            </a:r>
            <a:r>
              <a:rPr lang="zh-TW" altLang="en-US" dirty="0" smtClean="0"/>
              <a:t>可以更好的找到更多潛在的他們可能感興趣的</a:t>
            </a:r>
            <a:r>
              <a:rPr lang="en-US" altLang="zh-TW" dirty="0" err="1" smtClean="0"/>
              <a:t>IoT</a:t>
            </a:r>
            <a:r>
              <a:rPr lang="en-US" altLang="zh-TW" dirty="0" smtClean="0"/>
              <a:t> </a:t>
            </a:r>
            <a:r>
              <a:rPr lang="zh-TW" altLang="en-US" dirty="0" smtClean="0"/>
              <a:t>資料，進而降低數據孤島化的狀況。因此在我們的系統中</a:t>
            </a:r>
            <a:r>
              <a:rPr lang="en-US" altLang="zh-TW" dirty="0" smtClean="0"/>
              <a:t>SC</a:t>
            </a:r>
            <a:r>
              <a:rPr lang="zh-TW" altLang="en-US" dirty="0" smtClean="0"/>
              <a:t>負責記錄</a:t>
            </a:r>
            <a:r>
              <a:rPr lang="en-US" altLang="zh-TW" dirty="0" smtClean="0"/>
              <a:t>Maps</a:t>
            </a:r>
            <a:r>
              <a:rPr lang="zh-TW" altLang="en-US" dirty="0" smtClean="0"/>
              <a:t>這些</a:t>
            </a:r>
            <a:r>
              <a:rPr lang="en-US" altLang="zh-TW" dirty="0" smtClean="0"/>
              <a:t>Map</a:t>
            </a:r>
            <a:r>
              <a:rPr lang="zh-TW" altLang="en-US" dirty="0" smtClean="0"/>
              <a:t>就像我們系統架構說明的一樣，可以讓使用者透過發送交易和</a:t>
            </a:r>
            <a:r>
              <a:rPr lang="en-US" altLang="zh-TW" dirty="0" smtClean="0"/>
              <a:t>SC</a:t>
            </a:r>
            <a:r>
              <a:rPr lang="zh-TW" altLang="en-US" dirty="0" smtClean="0"/>
              <a:t>互動來查詢這些</a:t>
            </a:r>
            <a:r>
              <a:rPr lang="en-US" altLang="zh-TW" dirty="0" smtClean="0"/>
              <a:t>IPNS</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20</a:t>
            </a:fld>
            <a:endParaRPr lang="zh-TW" altLang="en-US"/>
          </a:p>
        </p:txBody>
      </p:sp>
    </p:spTree>
    <p:extLst>
      <p:ext uri="{BB962C8B-B14F-4D97-AF65-F5344CB8AC3E}">
        <p14:creationId xmlns:p14="http://schemas.microsoft.com/office/powerpoint/2010/main" val="930706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我們的協議主要由一系列與數據和權限管理相關的交互組成，包括</a:t>
            </a:r>
            <a:r>
              <a:rPr lang="en-US" altLang="zh-TW" dirty="0" err="1" smtClean="0"/>
              <a:t>IoT</a:t>
            </a:r>
            <a:r>
              <a:rPr lang="en-US" altLang="zh-TW" dirty="0" smtClean="0"/>
              <a:t> Device </a:t>
            </a:r>
            <a:r>
              <a:rPr lang="zh-TW" altLang="en-US" dirty="0" smtClean="0"/>
              <a:t>註冊請求，權限請求，儲存請求，標籤搜尋查詢請求，數據使用者群組註冊請求，組權限請求和讀取請求。這裡的</a:t>
            </a:r>
            <a:r>
              <a:rPr lang="en-US" altLang="zh-TW" dirty="0" smtClean="0"/>
              <a:t>F</a:t>
            </a:r>
            <a:r>
              <a:rPr lang="zh-TW" altLang="en-US" dirty="0" smtClean="0"/>
              <a:t>代表我們系統的協議或函數，也可以理解為我們系統的整體運作。</a:t>
            </a:r>
          </a:p>
          <a:p>
            <a:r>
              <a:rPr lang="en-US" altLang="zh-TW" dirty="0" err="1" smtClean="0"/>
              <a:t>IoT</a:t>
            </a:r>
            <a:r>
              <a:rPr lang="en-US" altLang="zh-TW" dirty="0" smtClean="0"/>
              <a:t> Device </a:t>
            </a:r>
            <a:r>
              <a:rPr lang="zh-TW" altLang="en-US" dirty="0" smtClean="0"/>
              <a:t>註冊請求</a:t>
            </a:r>
            <a:r>
              <a:rPr lang="en-US" altLang="zh-TW" dirty="0" smtClean="0"/>
              <a:t>: </a:t>
            </a:r>
            <a:r>
              <a:rPr lang="zh-TW" altLang="en-US" dirty="0" smtClean="0"/>
              <a:t>來自數據擁有者（</a:t>
            </a:r>
            <a:r>
              <a:rPr lang="en-US" altLang="zh-TW" dirty="0" smtClean="0"/>
              <a:t>DO</a:t>
            </a:r>
            <a:r>
              <a:rPr lang="zh-TW" altLang="en-US" dirty="0" smtClean="0"/>
              <a:t>）的</a:t>
            </a:r>
            <a:r>
              <a:rPr lang="en-US" altLang="zh-TW" dirty="0" err="1" smtClean="0"/>
              <a:t>IoT</a:t>
            </a:r>
            <a:r>
              <a:rPr lang="en-US" altLang="zh-TW" dirty="0" smtClean="0"/>
              <a:t> Device </a:t>
            </a:r>
            <a:r>
              <a:rPr lang="zh-TW" altLang="en-US" dirty="0" smtClean="0"/>
              <a:t>註冊請求。該請求包括對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（指明哪些使用者或使用者群組可以訪問數據，初始狀態只有</a:t>
            </a:r>
            <a:r>
              <a:rPr lang="en-US" altLang="zh-TW" dirty="0" smtClean="0"/>
              <a:t>DO</a:t>
            </a:r>
            <a:r>
              <a:rPr lang="zh-TW" altLang="en-US" dirty="0" smtClean="0"/>
              <a:t>本人可以訪問），</a:t>
            </a:r>
            <a:r>
              <a:rPr lang="en-US" altLang="zh-TW" dirty="0" smtClean="0"/>
              <a:t>ACS</a:t>
            </a:r>
            <a:r>
              <a:rPr lang="zh-TW" altLang="en-US" dirty="0" smtClean="0"/>
              <a:t>由要註冊的</a:t>
            </a:r>
            <a:r>
              <a:rPr lang="en-US" altLang="zh-TW" dirty="0" err="1" smtClean="0"/>
              <a:t>IoT</a:t>
            </a:r>
            <a:r>
              <a:rPr lang="en-US" altLang="zh-TW" dirty="0" smtClean="0"/>
              <a:t> Device</a:t>
            </a:r>
            <a:r>
              <a:rPr lang="zh-TW" altLang="en-US" dirty="0" smtClean="0"/>
              <a:t>公鑰、</a:t>
            </a:r>
            <a:r>
              <a:rPr lang="en-US" altLang="zh-TW" dirty="0" smtClean="0"/>
              <a:t>hashtags set</a:t>
            </a:r>
            <a:r>
              <a:rPr lang="zh-TW" altLang="en-US" dirty="0" smtClean="0"/>
              <a:t>、</a:t>
            </a:r>
            <a:r>
              <a:rPr lang="en-US" altLang="zh-TW" dirty="0" smtClean="0"/>
              <a:t>ID</a:t>
            </a:r>
            <a:r>
              <a:rPr lang="zh-TW" altLang="en-US" dirty="0" smtClean="0"/>
              <a:t>和</a:t>
            </a:r>
            <a:r>
              <a:rPr lang="en-US" altLang="zh-TW" dirty="0" err="1" smtClean="0"/>
              <a:t>IoT</a:t>
            </a:r>
            <a:r>
              <a:rPr lang="en-US" altLang="zh-TW" dirty="0" smtClean="0"/>
              <a:t> Device</a:t>
            </a:r>
            <a:r>
              <a:rPr lang="zh-TW" altLang="en-US" dirty="0" smtClean="0"/>
              <a:t>對</a:t>
            </a:r>
            <a:r>
              <a:rPr lang="en-US" altLang="zh-TW" dirty="0" smtClean="0"/>
              <a:t>DO</a:t>
            </a:r>
            <a:r>
              <a:rPr lang="zh-TW" altLang="en-US" dirty="0" smtClean="0"/>
              <a:t>的重加密密鑰</a:t>
            </a:r>
            <a:r>
              <a:rPr lang="en-US" altLang="zh-TW" dirty="0" err="1" smtClean="0"/>
              <a:t>rk</a:t>
            </a:r>
            <a:r>
              <a:rPr lang="zh-TW" altLang="en-US" dirty="0" smtClean="0"/>
              <a:t>所組成。</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a:t>
            </a:r>
            <a:r>
              <a:rPr lang="zh-TW" altLang="en-US" dirty="0" smtClean="0"/>
              <a:t>，並且跟智能合約互動在智能合約的</a:t>
            </a:r>
            <a:r>
              <a:rPr lang="en-US" altLang="zh-TW" dirty="0" smtClean="0"/>
              <a:t>GDO Map</a:t>
            </a:r>
            <a:r>
              <a:rPr lang="zh-TW" altLang="en-US" dirty="0" smtClean="0"/>
              <a:t>中新增該</a:t>
            </a:r>
            <a:r>
              <a:rPr lang="en-US" altLang="zh-TW" dirty="0" smtClean="0"/>
              <a:t>GDO ID</a:t>
            </a:r>
            <a:r>
              <a:rPr lang="zh-TW" altLang="en-US" dirty="0" smtClean="0"/>
              <a:t>對該</a:t>
            </a:r>
            <a:r>
              <a:rPr lang="en-US" altLang="zh-TW" dirty="0" smtClean="0"/>
              <a:t>IPNS</a:t>
            </a:r>
            <a:r>
              <a:rPr lang="zh-TW" altLang="en-US" dirty="0" smtClean="0"/>
              <a:t>的映射，以及更新</a:t>
            </a:r>
            <a:r>
              <a:rPr lang="en-US" altLang="zh-TW" dirty="0" smtClean="0"/>
              <a:t>Attribute Map</a:t>
            </a:r>
            <a:r>
              <a:rPr lang="zh-TW" altLang="en-US" dirty="0" smtClean="0"/>
              <a:t>更新這個</a:t>
            </a:r>
            <a:r>
              <a:rPr lang="en-US" altLang="zh-TW" dirty="0" smtClean="0"/>
              <a:t>GDO</a:t>
            </a:r>
            <a:r>
              <a:rPr lang="zh-TW" altLang="en-US" dirty="0" smtClean="0"/>
              <a:t>擁有的</a:t>
            </a:r>
            <a:r>
              <a:rPr lang="en-US" altLang="zh-TW" dirty="0" smtClean="0"/>
              <a:t>hashtags</a:t>
            </a:r>
            <a:r>
              <a:rPr lang="zh-TW" altLang="en-US" dirty="0" smtClean="0"/>
              <a:t>並在這些</a:t>
            </a:r>
            <a:r>
              <a:rPr lang="en-US" altLang="zh-TW" dirty="0" smtClean="0"/>
              <a:t>hashtag</a:t>
            </a:r>
            <a:r>
              <a:rPr lang="zh-TW" altLang="en-US" dirty="0" smtClean="0"/>
              <a:t>的</a:t>
            </a:r>
            <a:r>
              <a:rPr lang="en-US" altLang="zh-TW" dirty="0" smtClean="0"/>
              <a:t>array</a:t>
            </a:r>
            <a:r>
              <a:rPr lang="zh-TW" altLang="en-US" dirty="0" smtClean="0"/>
              <a:t>中加入</a:t>
            </a:r>
            <a:r>
              <a:rPr lang="en-US" altLang="zh-TW" dirty="0" smtClean="0"/>
              <a:t>GDO</a:t>
            </a:r>
            <a:r>
              <a:rPr lang="zh-TW" altLang="en-US" dirty="0" smtClean="0"/>
              <a:t>的</a:t>
            </a:r>
            <a:r>
              <a:rPr lang="en-US" altLang="zh-TW" dirty="0" smtClean="0"/>
              <a:t>IPNS</a:t>
            </a:r>
            <a:r>
              <a:rPr lang="zh-TW" altLang="en-US" dirty="0" smtClean="0"/>
              <a:t>，最後</a:t>
            </a:r>
            <a:r>
              <a:rPr lang="en-US" altLang="zh-TW" dirty="0" smtClean="0"/>
              <a:t>F </a:t>
            </a:r>
            <a:r>
              <a:rPr lang="zh-TW" altLang="en-US" dirty="0" smtClean="0"/>
              <a:t>回傳</a:t>
            </a:r>
            <a:r>
              <a:rPr lang="en-US" altLang="zh-TW" dirty="0" smtClean="0"/>
              <a:t>IPNS</a:t>
            </a:r>
            <a:r>
              <a:rPr lang="zh-TW" altLang="en-US" dirty="0" smtClean="0"/>
              <a:t>以及一個成功的消息。</a:t>
            </a:r>
          </a:p>
          <a:p>
            <a:r>
              <a:rPr lang="zh-TW" altLang="en-US" dirty="0" smtClean="0"/>
              <a:t>權限請求：來自數據擁有者（</a:t>
            </a:r>
            <a:r>
              <a:rPr lang="en-US" altLang="zh-TW" dirty="0" smtClean="0"/>
              <a:t>DO</a:t>
            </a:r>
            <a:r>
              <a:rPr lang="zh-TW" altLang="en-US" dirty="0" smtClean="0"/>
              <a:t>）的權限請求。該請求包括：要設定或更新存取權的</a:t>
            </a:r>
            <a:r>
              <a:rPr lang="en-US" altLang="zh-TW" dirty="0" err="1" smtClean="0"/>
              <a:t>IoT</a:t>
            </a:r>
            <a:r>
              <a:rPr lang="en-US" altLang="zh-TW" dirty="0" smtClean="0"/>
              <a:t> Device</a:t>
            </a:r>
            <a:r>
              <a:rPr lang="zh-TW" altLang="en-US" dirty="0" smtClean="0"/>
              <a:t>的</a:t>
            </a:r>
            <a:r>
              <a:rPr lang="en-US" altLang="zh-TW" dirty="0" smtClean="0"/>
              <a:t>IPNS pin</a:t>
            </a:r>
            <a:r>
              <a:rPr lang="zh-TW" altLang="en-US" dirty="0" smtClean="0"/>
              <a:t>以及公鑰、</a:t>
            </a:r>
            <a:r>
              <a:rPr lang="en-US" altLang="zh-TW" dirty="0" smtClean="0"/>
              <a:t>ID</a:t>
            </a:r>
            <a:r>
              <a:rPr lang="zh-TW" altLang="en-US" dirty="0" smtClean="0"/>
              <a:t>和重加密密鑰</a:t>
            </a:r>
            <a:r>
              <a:rPr lang="en-US" altLang="zh-TW" dirty="0" err="1" smtClean="0"/>
              <a:t>rk</a:t>
            </a:r>
            <a:r>
              <a:rPr lang="zh-TW" altLang="en-US" dirty="0" smtClean="0"/>
              <a:t>這三個</a:t>
            </a:r>
            <a:r>
              <a:rPr lang="en-US" altLang="zh-TW" dirty="0" smtClean="0"/>
              <a:t>set</a:t>
            </a:r>
            <a:r>
              <a:rPr lang="zh-TW" altLang="en-US" dirty="0" smtClean="0"/>
              <a:t>所組成的對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儲存請求：來自數據擁有者的</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）的存儲請求。該請求包括：自身的</a:t>
            </a:r>
            <a:r>
              <a:rPr lang="en-US" altLang="zh-TW" dirty="0" smtClean="0"/>
              <a:t>ID</a:t>
            </a:r>
            <a:r>
              <a:rPr lang="zh-TW" altLang="en-US" dirty="0" smtClean="0"/>
              <a:t>、對應自身</a:t>
            </a:r>
            <a:r>
              <a:rPr lang="en-US" altLang="zh-TW" dirty="0" smtClean="0"/>
              <a:t>ACS</a:t>
            </a:r>
            <a:r>
              <a:rPr lang="zh-TW" altLang="en-US" dirty="0" smtClean="0"/>
              <a:t>的</a:t>
            </a:r>
            <a:r>
              <a:rPr lang="en-US" altLang="zh-TW" dirty="0" smtClean="0"/>
              <a:t>IPNS</a:t>
            </a:r>
            <a:r>
              <a:rPr lang="zh-TW" altLang="en-US" dirty="0" smtClean="0"/>
              <a:t>、用數據密鑰</a:t>
            </a:r>
            <a:r>
              <a:rPr lang="en-US" altLang="zh-TW" dirty="0" smtClean="0"/>
              <a:t>k</a:t>
            </a:r>
            <a:r>
              <a:rPr lang="zh-TW" altLang="en-US" dirty="0" smtClean="0"/>
              <a:t>加密的數據、用自身公鑰加密的數據密鑰</a:t>
            </a:r>
            <a:r>
              <a:rPr lang="en-US" altLang="zh-TW" dirty="0" smtClean="0"/>
              <a:t>k</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標籤搜尋查詢請求：來自來自數據使用者（</a:t>
            </a:r>
            <a:r>
              <a:rPr lang="en-US" altLang="zh-TW" dirty="0" smtClean="0"/>
              <a:t>DU</a:t>
            </a:r>
            <a:r>
              <a:rPr lang="zh-TW" altLang="en-US" dirty="0" smtClean="0"/>
              <a:t>）、數據使用者群組成員（</a:t>
            </a:r>
            <a:r>
              <a:rPr lang="en-US" altLang="zh-TW" dirty="0" smtClean="0"/>
              <a:t>DUM</a:t>
            </a:r>
            <a:r>
              <a:rPr lang="zh-TW" altLang="en-US" dirty="0" smtClean="0"/>
              <a:t>）基於標籤的搜索請求。該請求包括：欲查詢的標籤</a:t>
            </a:r>
            <a:r>
              <a:rPr lang="en-US" altLang="zh-TW" dirty="0" smtClean="0"/>
              <a:t>set</a:t>
            </a:r>
            <a:r>
              <a:rPr lang="zh-TW" altLang="en-US" dirty="0" smtClean="0"/>
              <a:t>。</a:t>
            </a:r>
            <a:r>
              <a:rPr lang="en-US" altLang="zh-TW" dirty="0" smtClean="0"/>
              <a:t>F </a:t>
            </a:r>
            <a:r>
              <a:rPr lang="zh-TW" altLang="en-US" dirty="0" smtClean="0"/>
              <a:t>搜索關於標籤的</a:t>
            </a:r>
            <a:r>
              <a:rPr lang="en-US" altLang="zh-TW" dirty="0" smtClean="0"/>
              <a:t>GDO IPNS</a:t>
            </a:r>
            <a:r>
              <a:rPr lang="zh-TW" altLang="en-US" dirty="0" smtClean="0"/>
              <a:t>的</a:t>
            </a:r>
            <a:r>
              <a:rPr lang="en-US" altLang="zh-TW" dirty="0" smtClean="0"/>
              <a:t>List</a:t>
            </a:r>
            <a:r>
              <a:rPr lang="zh-TW" altLang="en-US" dirty="0" smtClean="0"/>
              <a:t>並回傳搜索到的</a:t>
            </a:r>
            <a:r>
              <a:rPr lang="en-US" altLang="zh-TW" dirty="0" smtClean="0"/>
              <a:t>List(</a:t>
            </a:r>
            <a:r>
              <a:rPr lang="zh-TW" altLang="en-US" dirty="0" smtClean="0"/>
              <a:t>透過交易與智能合約互動</a:t>
            </a:r>
            <a:r>
              <a:rPr lang="en-US" altLang="zh-TW" dirty="0" smtClean="0"/>
              <a:t>)</a:t>
            </a:r>
            <a:r>
              <a:rPr lang="zh-TW" altLang="en-US" dirty="0" smtClean="0"/>
              <a:t>。</a:t>
            </a:r>
          </a:p>
          <a:p>
            <a:r>
              <a:rPr lang="zh-TW" altLang="en-US" dirty="0" smtClean="0"/>
              <a:t>數據使用者群組註冊請求</a:t>
            </a:r>
            <a:r>
              <a:rPr lang="en-US" altLang="zh-TW" dirty="0" smtClean="0"/>
              <a:t>: </a:t>
            </a:r>
            <a:r>
              <a:rPr lang="zh-TW" altLang="en-US" dirty="0" smtClean="0"/>
              <a:t>來自數據使用者群組管理員（</a:t>
            </a:r>
            <a:r>
              <a:rPr lang="en-US" altLang="zh-TW" dirty="0" smtClean="0"/>
              <a:t>DUA</a:t>
            </a:r>
            <a:r>
              <a:rPr lang="zh-TW" altLang="en-US" dirty="0" smtClean="0"/>
              <a:t>）的數據使用者群組</a:t>
            </a:r>
            <a:r>
              <a:rPr lang="en-US" altLang="zh-TW" dirty="0" smtClean="0"/>
              <a:t>(GDU)</a:t>
            </a:r>
            <a:r>
              <a:rPr lang="zh-TW" altLang="en-US" dirty="0" smtClean="0"/>
              <a:t>註冊請求。該請求包括</a:t>
            </a:r>
            <a:r>
              <a:rPr lang="en-US" altLang="zh-TW" dirty="0" smtClean="0"/>
              <a:t>GDU</a:t>
            </a:r>
            <a:r>
              <a:rPr lang="zh-TW" altLang="en-US" dirty="0" smtClean="0"/>
              <a:t>中擁有存取權的數據的權限控制列表</a:t>
            </a:r>
            <a:r>
              <a:rPr lang="en-US" altLang="zh-TW" dirty="0" smtClean="0"/>
              <a:t>(</a:t>
            </a:r>
            <a:r>
              <a:rPr lang="zh-TW" altLang="en-US" dirty="0" smtClean="0"/>
              <a:t>主</a:t>
            </a:r>
            <a:r>
              <a:rPr lang="en-US" altLang="zh-TW" dirty="0" smtClean="0"/>
              <a:t>ACS)</a:t>
            </a:r>
            <a:r>
              <a:rPr lang="zh-TW" altLang="en-US" dirty="0" smtClean="0"/>
              <a:t>，主</a:t>
            </a:r>
            <a:r>
              <a:rPr lang="en-US" altLang="zh-TW" dirty="0" smtClean="0"/>
              <a:t>ACS</a:t>
            </a:r>
            <a:r>
              <a:rPr lang="zh-TW" altLang="en-US" dirty="0" smtClean="0"/>
              <a:t>由要註冊的數據使用者群組公鑰、所有組成員的</a:t>
            </a:r>
            <a:r>
              <a:rPr lang="en-US" altLang="zh-TW" dirty="0" smtClean="0"/>
              <a:t>ID set</a:t>
            </a:r>
            <a:r>
              <a:rPr lang="zh-TW" altLang="en-US" dirty="0" smtClean="0"/>
              <a:t>和用使用者群組管理員（</a:t>
            </a:r>
            <a:r>
              <a:rPr lang="en-US" altLang="zh-TW" dirty="0" smtClean="0"/>
              <a:t>DUA</a:t>
            </a:r>
            <a:r>
              <a:rPr lang="zh-TW" altLang="en-US" dirty="0" smtClean="0"/>
              <a:t>）的公鑰加密的</a:t>
            </a:r>
            <a:r>
              <a:rPr lang="en-US" altLang="zh-TW" dirty="0" smtClean="0"/>
              <a:t>GDU</a:t>
            </a:r>
            <a:r>
              <a:rPr lang="zh-TW" altLang="en-US" dirty="0" smtClean="0"/>
              <a:t>組私鑰、和一個副</a:t>
            </a:r>
            <a:r>
              <a:rPr lang="en-US" altLang="zh-TW" dirty="0" smtClean="0"/>
              <a:t>ACS List</a:t>
            </a:r>
            <a:r>
              <a:rPr lang="zh-TW" altLang="en-US" dirty="0" smtClean="0"/>
              <a:t>。副</a:t>
            </a:r>
            <a:r>
              <a:rPr lang="en-US" altLang="zh-TW" dirty="0" smtClean="0"/>
              <a:t>ACS List</a:t>
            </a:r>
            <a:r>
              <a:rPr lang="zh-TW" altLang="en-US" dirty="0" smtClean="0"/>
              <a:t>用於儲存該組有哪些</a:t>
            </a:r>
            <a:r>
              <a:rPr lang="en-US" altLang="zh-TW" dirty="0" smtClean="0"/>
              <a:t>GDO</a:t>
            </a:r>
            <a:r>
              <a:rPr lang="zh-TW" altLang="en-US" dirty="0" smtClean="0"/>
              <a:t>的存取權，該</a:t>
            </a:r>
            <a:r>
              <a:rPr lang="en-US" altLang="zh-TW" dirty="0" smtClean="0"/>
              <a:t>List</a:t>
            </a:r>
            <a:r>
              <a:rPr lang="zh-TW" altLang="en-US" dirty="0" smtClean="0"/>
              <a:t>中的元素是</a:t>
            </a:r>
            <a:r>
              <a:rPr lang="en-US" altLang="zh-TW" dirty="0" smtClean="0"/>
              <a:t>tuple</a:t>
            </a:r>
            <a:r>
              <a:rPr lang="zh-TW" altLang="en-US" dirty="0" smtClean="0"/>
              <a:t>，記為 </a:t>
            </a:r>
            <a:r>
              <a:rPr lang="en-US" altLang="zh-TW" dirty="0" smtClean="0"/>
              <a:t>(</a:t>
            </a:r>
            <a:r>
              <a:rPr lang="zh-TW" altLang="en-US" dirty="0" smtClean="0"/>
              <a:t>副</a:t>
            </a:r>
            <a:r>
              <a:rPr lang="en-US" altLang="zh-TW" dirty="0" smtClean="0"/>
              <a:t>ACS</a:t>
            </a:r>
            <a:r>
              <a:rPr lang="zh-TW" altLang="en-US" dirty="0" smtClean="0"/>
              <a:t>的</a:t>
            </a:r>
            <a:r>
              <a:rPr lang="en-US" altLang="zh-TW" dirty="0" smtClean="0"/>
              <a:t>IPNS pin, </a:t>
            </a:r>
            <a:r>
              <a:rPr lang="zh-TW" altLang="en-US" dirty="0" smtClean="0"/>
              <a:t>該</a:t>
            </a:r>
            <a:r>
              <a:rPr lang="en-US" altLang="zh-TW" dirty="0" smtClean="0"/>
              <a:t>GDU</a:t>
            </a:r>
            <a:r>
              <a:rPr lang="zh-TW" altLang="en-US" dirty="0" smtClean="0"/>
              <a:t>具有存取權的</a:t>
            </a:r>
            <a:r>
              <a:rPr lang="en-US" altLang="zh-TW" dirty="0" smtClean="0"/>
              <a:t>GDO</a:t>
            </a:r>
            <a:r>
              <a:rPr lang="zh-TW" altLang="en-US" dirty="0" smtClean="0"/>
              <a:t>的</a:t>
            </a:r>
            <a:r>
              <a:rPr lang="en-US" altLang="zh-TW" dirty="0" smtClean="0"/>
              <a:t>ID)</a:t>
            </a:r>
            <a:r>
              <a:rPr lang="zh-TW" altLang="en-US" dirty="0" smtClean="0"/>
              <a:t>。另外關於</a:t>
            </a:r>
            <a:r>
              <a:rPr lang="en-US" altLang="zh-TW" dirty="0" smtClean="0"/>
              <a:t>ACS(</a:t>
            </a:r>
            <a:r>
              <a:rPr lang="zh-TW" altLang="en-US" dirty="0" smtClean="0"/>
              <a:t>副</a:t>
            </a:r>
            <a:r>
              <a:rPr lang="en-US" altLang="zh-TW" dirty="0" smtClean="0"/>
              <a:t>ACS)</a:t>
            </a:r>
            <a:r>
              <a:rPr lang="zh-TW" altLang="en-US" dirty="0" smtClean="0"/>
              <a:t>的用途是指明哪些組成員 </a:t>
            </a:r>
            <a:r>
              <a:rPr lang="en-US" altLang="zh-TW" dirty="0" smtClean="0"/>
              <a:t>(DUM) </a:t>
            </a:r>
            <a:r>
              <a:rPr lang="zh-TW" altLang="en-US" dirty="0" smtClean="0"/>
              <a:t>可以訪問哪些</a:t>
            </a:r>
            <a:r>
              <a:rPr lang="en-US" altLang="zh-TW" dirty="0" smtClean="0"/>
              <a:t>GDO</a:t>
            </a:r>
            <a:r>
              <a:rPr lang="zh-TW" altLang="en-US" dirty="0" smtClean="0"/>
              <a:t>的數據。然而由於註冊時</a:t>
            </a:r>
            <a:r>
              <a:rPr lang="en-US" altLang="zh-TW" dirty="0" smtClean="0"/>
              <a:t>GDU</a:t>
            </a:r>
            <a:r>
              <a:rPr lang="zh-TW" altLang="en-US" dirty="0" smtClean="0"/>
              <a:t>尚未擁有任何</a:t>
            </a:r>
            <a:r>
              <a:rPr lang="en-US" altLang="zh-TW" dirty="0" smtClean="0"/>
              <a:t>GDO</a:t>
            </a:r>
            <a:r>
              <a:rPr lang="zh-TW" altLang="en-US" dirty="0" smtClean="0"/>
              <a:t>的存取權，因此並沒有創建過任何的副</a:t>
            </a:r>
            <a:r>
              <a:rPr lang="en-US" altLang="zh-TW" dirty="0" smtClean="0"/>
              <a:t>ACS</a:t>
            </a:r>
            <a:r>
              <a:rPr lang="zh-TW" altLang="en-US" dirty="0" smtClean="0"/>
              <a:t>，所以副</a:t>
            </a:r>
            <a:r>
              <a:rPr lang="en-US" altLang="zh-TW" dirty="0" smtClean="0"/>
              <a:t>ACS list</a:t>
            </a:r>
            <a:r>
              <a:rPr lang="zh-TW" altLang="en-US" dirty="0" smtClean="0"/>
              <a:t>在這個請求階段中是一個空的</a:t>
            </a:r>
            <a:r>
              <a:rPr lang="en-US" altLang="zh-TW" dirty="0" smtClean="0"/>
              <a:t>list</a:t>
            </a:r>
            <a:r>
              <a:rPr lang="zh-TW" altLang="en-US" dirty="0" smtClean="0"/>
              <a:t>，</a:t>
            </a:r>
            <a:r>
              <a:rPr lang="en-US" altLang="zh-TW" dirty="0" smtClean="0"/>
              <a:t>DUA</a:t>
            </a:r>
            <a:r>
              <a:rPr lang="zh-TW" altLang="en-US" dirty="0" smtClean="0"/>
              <a:t>也尚未創建過任何副</a:t>
            </a:r>
            <a:r>
              <a:rPr lang="en-US" altLang="zh-TW" dirty="0" smtClean="0"/>
              <a:t>ACS</a:t>
            </a:r>
            <a:r>
              <a:rPr lang="zh-TW" altLang="en-US" dirty="0" smtClean="0"/>
              <a:t>。並且還沒有加入除</a:t>
            </a:r>
            <a:r>
              <a:rPr lang="en-US" altLang="zh-TW" dirty="0" smtClean="0"/>
              <a:t>DUA</a:t>
            </a:r>
            <a:r>
              <a:rPr lang="zh-TW" altLang="en-US" dirty="0" smtClean="0"/>
              <a:t>外的成員，因此所有組成員的</a:t>
            </a:r>
            <a:r>
              <a:rPr lang="en-US" altLang="zh-TW" dirty="0" smtClean="0"/>
              <a:t>ID set</a:t>
            </a:r>
            <a:r>
              <a:rPr lang="zh-TW" altLang="en-US" dirty="0" smtClean="0"/>
              <a:t>在這個請求階段中只包含</a:t>
            </a:r>
            <a:r>
              <a:rPr lang="en-US" altLang="zh-TW" dirty="0" smtClean="0"/>
              <a:t>DUA</a:t>
            </a:r>
            <a:r>
              <a:rPr lang="zh-TW" altLang="en-US" dirty="0" smtClean="0"/>
              <a:t>的</a:t>
            </a:r>
            <a:r>
              <a:rPr lang="en-US" altLang="zh-TW" dirty="0" smtClean="0"/>
              <a:t>ID</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 pin (</a:t>
            </a:r>
            <a:r>
              <a:rPr lang="zh-TW" altLang="en-US" dirty="0" smtClean="0"/>
              <a:t>主</a:t>
            </a:r>
            <a:r>
              <a:rPr lang="en-US" altLang="zh-TW" dirty="0" smtClean="0"/>
              <a:t>ACS)</a:t>
            </a:r>
            <a:r>
              <a:rPr lang="zh-TW" altLang="en-US" dirty="0" smtClean="0"/>
              <a:t>，並且透過發送交易跟智能合約互動，讓智能合約在</a:t>
            </a:r>
            <a:r>
              <a:rPr lang="en-US" altLang="zh-TW" dirty="0" smtClean="0"/>
              <a:t>GDU Map</a:t>
            </a:r>
            <a:r>
              <a:rPr lang="zh-TW" altLang="en-US" dirty="0" smtClean="0"/>
              <a:t>中新增該</a:t>
            </a:r>
            <a:r>
              <a:rPr lang="en-US" altLang="zh-TW" dirty="0" smtClean="0"/>
              <a:t>GDU ID</a:t>
            </a:r>
            <a:r>
              <a:rPr lang="zh-TW" altLang="en-US" dirty="0" smtClean="0"/>
              <a:t>對該</a:t>
            </a:r>
            <a:r>
              <a:rPr lang="en-US" altLang="zh-TW" dirty="0" smtClean="0"/>
              <a:t>IPNS pin</a:t>
            </a:r>
            <a:r>
              <a:rPr lang="zh-TW" altLang="en-US" dirty="0" smtClean="0"/>
              <a:t>的映射，最後</a:t>
            </a:r>
            <a:r>
              <a:rPr lang="en-US" altLang="zh-TW" dirty="0" smtClean="0"/>
              <a:t>F </a:t>
            </a:r>
            <a:r>
              <a:rPr lang="zh-TW" altLang="en-US" dirty="0" smtClean="0"/>
              <a:t>回傳</a:t>
            </a:r>
            <a:r>
              <a:rPr lang="en-US" altLang="zh-TW" dirty="0" smtClean="0"/>
              <a:t>IPNS pin(</a:t>
            </a:r>
            <a:r>
              <a:rPr lang="zh-TW" altLang="en-US" dirty="0" smtClean="0"/>
              <a:t>主</a:t>
            </a:r>
            <a:r>
              <a:rPr lang="en-US" altLang="zh-TW" dirty="0" smtClean="0"/>
              <a:t>ACS)</a:t>
            </a:r>
            <a:r>
              <a:rPr lang="zh-TW" altLang="en-US" dirty="0" smtClean="0"/>
              <a:t>以及一個成功的消息。</a:t>
            </a:r>
          </a:p>
          <a:p>
            <a:r>
              <a:rPr lang="zh-TW" altLang="en-US" dirty="0" smtClean="0"/>
              <a:t>組權限請求</a:t>
            </a:r>
            <a:r>
              <a:rPr lang="en-US" altLang="zh-TW" dirty="0" smtClean="0"/>
              <a:t>: </a:t>
            </a:r>
            <a:r>
              <a:rPr lang="zh-TW" altLang="en-US" dirty="0" smtClean="0"/>
              <a:t>來自數據使用者群組管理員（</a:t>
            </a:r>
            <a:r>
              <a:rPr lang="en-US" altLang="zh-TW" dirty="0" smtClean="0"/>
              <a:t>DUA</a:t>
            </a:r>
            <a:r>
              <a:rPr lang="zh-TW" altLang="en-US" dirty="0" smtClean="0"/>
              <a:t>），該請求是新增具有存取權的</a:t>
            </a:r>
            <a:r>
              <a:rPr lang="en-US" altLang="zh-TW" dirty="0" smtClean="0"/>
              <a:t>GDO</a:t>
            </a:r>
            <a:r>
              <a:rPr lang="zh-TW" altLang="en-US" dirty="0" smtClean="0"/>
              <a:t>的請求，同時也是新增或刪除組成員、改變組成員對某</a:t>
            </a:r>
            <a:r>
              <a:rPr lang="en-US" altLang="zh-TW" dirty="0" smtClean="0"/>
              <a:t>GDO</a:t>
            </a:r>
            <a:r>
              <a:rPr lang="zh-TW" altLang="en-US" dirty="0" smtClean="0"/>
              <a:t>存取權的請求包括：</a:t>
            </a:r>
            <a:r>
              <a:rPr lang="en-US" altLang="zh-TW" dirty="0" smtClean="0"/>
              <a:t>GDU</a:t>
            </a:r>
            <a:r>
              <a:rPr lang="zh-TW" altLang="en-US" dirty="0" smtClean="0"/>
              <a:t>的</a:t>
            </a:r>
            <a:r>
              <a:rPr lang="en-US" altLang="zh-TW" dirty="0" smtClean="0"/>
              <a:t>IPNS pin(</a:t>
            </a:r>
            <a:r>
              <a:rPr lang="zh-TW" altLang="en-US" dirty="0" smtClean="0"/>
              <a:t>主</a:t>
            </a:r>
            <a:r>
              <a:rPr lang="en-US" altLang="zh-TW" dirty="0" smtClean="0"/>
              <a:t>ACS)</a:t>
            </a:r>
            <a:r>
              <a:rPr lang="zh-TW" altLang="en-US" dirty="0" smtClean="0"/>
              <a:t>、</a:t>
            </a:r>
            <a:r>
              <a:rPr lang="en-US" altLang="zh-TW" dirty="0" smtClean="0"/>
              <a:t>GDU</a:t>
            </a:r>
            <a:r>
              <a:rPr lang="zh-TW" altLang="en-US" dirty="0" smtClean="0"/>
              <a:t>的對於該</a:t>
            </a:r>
            <a:r>
              <a:rPr lang="en-US" altLang="zh-TW" dirty="0" smtClean="0"/>
              <a:t>GDO</a:t>
            </a:r>
            <a:r>
              <a:rPr lang="zh-TW" altLang="en-US" dirty="0" smtClean="0"/>
              <a:t>的副</a:t>
            </a:r>
            <a:r>
              <a:rPr lang="en-US" altLang="zh-TW" dirty="0" smtClean="0"/>
              <a:t>ACS</a:t>
            </a:r>
            <a:r>
              <a:rPr lang="zh-TW" altLang="en-US" dirty="0" smtClean="0"/>
              <a:t>（指明哪些成員可以訪問哪些數據），副</a:t>
            </a:r>
            <a:r>
              <a:rPr lang="en-US" altLang="zh-TW" dirty="0" smtClean="0"/>
              <a:t>ACS</a:t>
            </a:r>
            <a:r>
              <a:rPr lang="zh-TW" altLang="en-US" dirty="0" smtClean="0"/>
              <a:t>包括要設定或更新存取權的</a:t>
            </a:r>
            <a:r>
              <a:rPr lang="en-US" altLang="zh-TW" dirty="0" err="1" smtClean="0"/>
              <a:t>IoT</a:t>
            </a:r>
            <a:r>
              <a:rPr lang="en-US" altLang="zh-TW" dirty="0" smtClean="0"/>
              <a:t> Device (GDO) ID</a:t>
            </a:r>
            <a:r>
              <a:rPr lang="zh-TW" altLang="en-US" dirty="0" smtClean="0"/>
              <a:t>、要更新的成員 </a:t>
            </a:r>
            <a:r>
              <a:rPr lang="en-US" altLang="zh-TW" dirty="0" smtClean="0"/>
              <a:t>(DUM) </a:t>
            </a:r>
            <a:r>
              <a:rPr lang="zh-TW" altLang="en-US" dirty="0" smtClean="0"/>
              <a:t>公鑰 </a:t>
            </a:r>
            <a:r>
              <a:rPr lang="en-US" altLang="zh-TW" dirty="0" smtClean="0"/>
              <a:t>set</a:t>
            </a:r>
            <a:r>
              <a:rPr lang="zh-TW" altLang="en-US" dirty="0" smtClean="0"/>
              <a:t>、</a:t>
            </a:r>
            <a:r>
              <a:rPr lang="en-US" altLang="zh-TW" dirty="0" smtClean="0"/>
              <a:t>ID set</a:t>
            </a:r>
            <a:r>
              <a:rPr lang="zh-TW" altLang="en-US" dirty="0" smtClean="0"/>
              <a:t>和重加密密鑰</a:t>
            </a:r>
            <a:r>
              <a:rPr lang="en-US" altLang="zh-TW" dirty="0" smtClean="0"/>
              <a:t>$</a:t>
            </a:r>
            <a:r>
              <a:rPr lang="en-US" altLang="zh-TW" dirty="0" err="1" smtClean="0"/>
              <a:t>rk</a:t>
            </a:r>
            <a:r>
              <a:rPr lang="en-US" altLang="zh-TW" dirty="0" smtClean="0"/>
              <a:t>$ set</a:t>
            </a:r>
            <a:r>
              <a:rPr lang="zh-TW" altLang="en-US" dirty="0" smtClean="0"/>
              <a:t>等。若用於新增具有存取權</a:t>
            </a:r>
            <a:r>
              <a:rPr lang="en-US" altLang="zh-TW" dirty="0" smtClean="0"/>
              <a:t>GDO</a:t>
            </a:r>
            <a:r>
              <a:rPr lang="zh-TW" altLang="en-US" dirty="0" smtClean="0"/>
              <a:t>的請求則上傳前述的副</a:t>
            </a:r>
            <a:r>
              <a:rPr lang="en-US" altLang="zh-TW" dirty="0" smtClean="0"/>
              <a:t>ACS</a:t>
            </a:r>
            <a:r>
              <a:rPr lang="zh-TW" altLang="en-US" dirty="0" smtClean="0"/>
              <a:t>至</a:t>
            </a:r>
            <a:r>
              <a:rPr lang="en-US" altLang="zh-TW" dirty="0" smtClean="0"/>
              <a:t>IPFS</a:t>
            </a:r>
            <a:r>
              <a:rPr lang="zh-TW" altLang="en-US" dirty="0" smtClean="0"/>
              <a:t>並取得</a:t>
            </a:r>
            <a:r>
              <a:rPr lang="en-US" altLang="zh-TW" dirty="0" smtClean="0"/>
              <a:t>IPNS pin(</a:t>
            </a:r>
            <a:r>
              <a:rPr lang="zh-TW" altLang="en-US" dirty="0" smtClean="0"/>
              <a:t>副</a:t>
            </a:r>
            <a:r>
              <a:rPr lang="en-US" altLang="zh-TW" dirty="0" smtClean="0"/>
              <a:t>ACS); </a:t>
            </a:r>
            <a:r>
              <a:rPr lang="zh-TW" altLang="en-US" dirty="0" smtClean="0"/>
              <a:t>若用於新增或刪除組成員則在主</a:t>
            </a:r>
            <a:r>
              <a:rPr lang="en-US" altLang="zh-TW" dirty="0" smtClean="0"/>
              <a:t>ACS</a:t>
            </a:r>
            <a:r>
              <a:rPr lang="zh-TW" altLang="en-US" dirty="0" smtClean="0"/>
              <a:t>中新增或刪除該成員公鑰、</a:t>
            </a:r>
            <a:r>
              <a:rPr lang="en-US" altLang="zh-TW" dirty="0" smtClean="0"/>
              <a:t>ID</a:t>
            </a:r>
            <a:r>
              <a:rPr lang="zh-TW" altLang="en-US" dirty="0" smtClean="0"/>
              <a:t>，用</a:t>
            </a:r>
            <a:r>
              <a:rPr lang="en-US" altLang="zh-TW" dirty="0" smtClean="0"/>
              <a:t>IPNS pins (</a:t>
            </a:r>
            <a:r>
              <a:rPr lang="zh-TW" altLang="en-US" dirty="0" smtClean="0"/>
              <a:t>副</a:t>
            </a:r>
            <a:r>
              <a:rPr lang="en-US" altLang="zh-TW" dirty="0" smtClean="0"/>
              <a:t>ACS) </a:t>
            </a:r>
            <a:r>
              <a:rPr lang="zh-TW" altLang="en-US" dirty="0" smtClean="0"/>
              <a:t>到所有該成員應該被授予</a:t>
            </a:r>
            <a:r>
              <a:rPr lang="en-US" altLang="zh-TW" dirty="0" smtClean="0"/>
              <a:t>/</a:t>
            </a:r>
            <a:r>
              <a:rPr lang="zh-TW" altLang="en-US" dirty="0" smtClean="0"/>
              <a:t>刪除存取權的</a:t>
            </a:r>
            <a:r>
              <a:rPr lang="en-US" altLang="zh-TW" dirty="0" smtClean="0"/>
              <a:t>GDO</a:t>
            </a:r>
            <a:r>
              <a:rPr lang="zh-TW" altLang="en-US" dirty="0" smtClean="0"/>
              <a:t>所對應的副</a:t>
            </a:r>
            <a:r>
              <a:rPr lang="en-US" altLang="zh-TW" dirty="0" smtClean="0"/>
              <a:t>ACS</a:t>
            </a:r>
            <a:r>
              <a:rPr lang="zh-TW" altLang="en-US" dirty="0" smtClean="0"/>
              <a:t>中新增</a:t>
            </a:r>
            <a:r>
              <a:rPr lang="en-US" altLang="zh-TW" dirty="0" smtClean="0"/>
              <a:t>/</a:t>
            </a:r>
            <a:r>
              <a:rPr lang="zh-TW" altLang="en-US" dirty="0" smtClean="0"/>
              <a:t>刪除該成員的</a:t>
            </a:r>
            <a:r>
              <a:rPr lang="en-US" altLang="zh-TW" dirty="0" smtClean="0"/>
              <a:t>ID</a:t>
            </a:r>
            <a:r>
              <a:rPr lang="zh-TW" altLang="en-US" dirty="0" smtClean="0"/>
              <a:t>以及該組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 </a:t>
            </a:r>
            <a:r>
              <a:rPr lang="zh-TW" altLang="en-US" dirty="0" smtClean="0"/>
              <a:t>若用於改變某成員對某</a:t>
            </a:r>
            <a:r>
              <a:rPr lang="en-US" altLang="zh-TW" dirty="0" smtClean="0"/>
              <a:t>GDO</a:t>
            </a:r>
            <a:r>
              <a:rPr lang="zh-TW" altLang="en-US" dirty="0" smtClean="0"/>
              <a:t>的存取權，首先到主</a:t>
            </a:r>
            <a:r>
              <a:rPr lang="en-US" altLang="zh-TW" dirty="0" smtClean="0"/>
              <a:t>ACS</a:t>
            </a:r>
            <a:r>
              <a:rPr lang="zh-TW" altLang="en-US" dirty="0" smtClean="0"/>
              <a:t>中找到對應該</a:t>
            </a:r>
            <a:r>
              <a:rPr lang="en-US" altLang="zh-TW" dirty="0" smtClean="0"/>
              <a:t>GDO</a:t>
            </a:r>
            <a:r>
              <a:rPr lang="zh-TW" altLang="en-US" dirty="0" smtClean="0"/>
              <a:t>的</a:t>
            </a:r>
            <a:r>
              <a:rPr lang="en-US" altLang="zh-TW" dirty="0" smtClean="0"/>
              <a:t>IPNS pin(</a:t>
            </a:r>
            <a:r>
              <a:rPr lang="zh-TW" altLang="en-US" dirty="0" smtClean="0"/>
              <a:t>副</a:t>
            </a:r>
            <a:r>
              <a:rPr lang="en-US" altLang="zh-TW" dirty="0" smtClean="0"/>
              <a:t>ACS)</a:t>
            </a:r>
            <a:r>
              <a:rPr lang="zh-TW" altLang="en-US" dirty="0" smtClean="0"/>
              <a:t>，並且用該</a:t>
            </a:r>
            <a:r>
              <a:rPr lang="en-US" altLang="zh-TW" dirty="0" smtClean="0"/>
              <a:t>IPNS pin (</a:t>
            </a:r>
            <a:r>
              <a:rPr lang="zh-TW" altLang="en-US" dirty="0" smtClean="0"/>
              <a:t>副</a:t>
            </a:r>
            <a:r>
              <a:rPr lang="en-US" altLang="zh-TW" dirty="0" smtClean="0"/>
              <a:t>ACS) </a:t>
            </a:r>
            <a:r>
              <a:rPr lang="zh-TW" altLang="en-US" dirty="0" smtClean="0"/>
              <a:t>新增或刪除副</a:t>
            </a:r>
            <a:r>
              <a:rPr lang="en-US" altLang="zh-TW" dirty="0" smtClean="0"/>
              <a:t>ACS</a:t>
            </a:r>
            <a:r>
              <a:rPr lang="zh-TW" altLang="en-US" dirty="0" smtClean="0"/>
              <a:t>中成員的</a:t>
            </a:r>
            <a:r>
              <a:rPr lang="en-US" altLang="zh-TW" dirty="0" smtClean="0"/>
              <a:t>ID</a:t>
            </a:r>
            <a:r>
              <a:rPr lang="zh-TW" altLang="en-US" dirty="0" smtClean="0"/>
              <a:t>以及組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a:t>
            </a:r>
            <a:r>
              <a:rPr lang="zh-TW" altLang="en-US" dirty="0" smtClean="0"/>
              <a:t>。</a:t>
            </a:r>
            <a:r>
              <a:rPr lang="en-US" altLang="zh-TW" dirty="0" smtClean="0"/>
              <a:t>$F$ </a:t>
            </a:r>
            <a:r>
              <a:rPr lang="zh-TW" altLang="en-US" dirty="0" smtClean="0"/>
              <a:t>將這些數據更新到其自身</a:t>
            </a:r>
            <a:r>
              <a:rPr lang="en-US" altLang="zh-TW" dirty="0" smtClean="0"/>
              <a:t>(</a:t>
            </a:r>
            <a:r>
              <a:rPr lang="zh-TW" altLang="en-US" dirty="0" smtClean="0"/>
              <a:t>透過</a:t>
            </a:r>
            <a:r>
              <a:rPr lang="en-US" altLang="zh-TW" dirty="0" smtClean="0"/>
              <a:t>IPFS)</a:t>
            </a:r>
            <a:r>
              <a:rPr lang="zh-TW" altLang="en-US" dirty="0" smtClean="0"/>
              <a:t>並回覆一個成功的消息，若用於新增具有存取權</a:t>
            </a:r>
            <a:r>
              <a:rPr lang="en-US" altLang="zh-TW" dirty="0" smtClean="0"/>
              <a:t>GDO</a:t>
            </a:r>
            <a:r>
              <a:rPr lang="zh-TW" altLang="en-US" dirty="0" smtClean="0"/>
              <a:t>的請求則回傳新產稱的</a:t>
            </a:r>
            <a:r>
              <a:rPr lang="en-US" altLang="zh-TW" dirty="0" smtClean="0"/>
              <a:t>IPNS pin (</a:t>
            </a:r>
            <a:r>
              <a:rPr lang="zh-TW" altLang="en-US" dirty="0" smtClean="0"/>
              <a:t>副</a:t>
            </a:r>
            <a:r>
              <a:rPr lang="en-US" altLang="zh-TW" dirty="0" smtClean="0"/>
              <a:t>ACS)</a:t>
            </a:r>
            <a:r>
              <a:rPr lang="zh-TW" altLang="en-US" dirty="0" smtClean="0"/>
              <a:t>。</a:t>
            </a:r>
          </a:p>
          <a:p>
            <a:r>
              <a:rPr lang="zh-TW" altLang="en-US" dirty="0" smtClean="0"/>
              <a:t>讀取請求：來自數據使用者（</a:t>
            </a:r>
            <a:r>
              <a:rPr lang="en-US" altLang="zh-TW" dirty="0" smtClean="0"/>
              <a:t>DU</a:t>
            </a:r>
            <a:r>
              <a:rPr lang="zh-TW" altLang="en-US" dirty="0" smtClean="0"/>
              <a:t>）、數據使用者群組成員（</a:t>
            </a:r>
            <a:r>
              <a:rPr lang="en-US" altLang="zh-TW" dirty="0" smtClean="0"/>
              <a:t>DUM</a:t>
            </a:r>
            <a:r>
              <a:rPr lang="zh-TW" altLang="en-US" dirty="0" smtClean="0"/>
              <a:t>）的讀取請求。該請求包括：想要讀取的數據的</a:t>
            </a:r>
            <a:r>
              <a:rPr lang="en-US" altLang="zh-TW" dirty="0" err="1" smtClean="0"/>
              <a:t>IoT</a:t>
            </a:r>
            <a:r>
              <a:rPr lang="en-US" altLang="zh-TW" dirty="0" smtClean="0"/>
              <a:t> Device GDO </a:t>
            </a:r>
            <a:r>
              <a:rPr lang="zh-TW" altLang="en-US" dirty="0" smtClean="0"/>
              <a:t>的 </a:t>
            </a:r>
            <a:r>
              <a:rPr lang="en-US" altLang="zh-TW" dirty="0" smtClean="0"/>
              <a:t>ID</a:t>
            </a:r>
            <a:r>
              <a:rPr lang="zh-TW" altLang="en-US" dirty="0" smtClean="0"/>
              <a:t>、自身</a:t>
            </a:r>
            <a:r>
              <a:rPr lang="en-US" altLang="zh-TW" dirty="0" smtClean="0"/>
              <a:t>ID</a:t>
            </a:r>
            <a:r>
              <a:rPr lang="zh-TW" altLang="en-US" dirty="0" smtClean="0"/>
              <a:t>和數據使用者群組</a:t>
            </a:r>
            <a:r>
              <a:rPr lang="en-US" altLang="zh-TW" dirty="0" smtClean="0"/>
              <a:t>GDU </a:t>
            </a:r>
            <a:r>
              <a:rPr lang="zh-TW" altLang="en-US" dirty="0" smtClean="0"/>
              <a:t>的 </a:t>
            </a:r>
            <a:r>
              <a:rPr lang="en-US" altLang="zh-TW" dirty="0" smtClean="0"/>
              <a:t>ID(</a:t>
            </a:r>
            <a:r>
              <a:rPr lang="zh-TW" altLang="en-US" dirty="0" smtClean="0"/>
              <a:t>若請求者是</a:t>
            </a:r>
            <a:r>
              <a:rPr lang="en-US" altLang="zh-TW" dirty="0" smtClean="0"/>
              <a:t>DUM)</a:t>
            </a:r>
            <a:r>
              <a:rPr lang="zh-TW" altLang="en-US" dirty="0" smtClean="0"/>
              <a:t>。與智能合約互動利用這一個或兩個</a:t>
            </a:r>
            <a:r>
              <a:rPr lang="en-US" altLang="zh-TW" dirty="0" smtClean="0"/>
              <a:t>(</a:t>
            </a:r>
            <a:r>
              <a:rPr lang="zh-TW" altLang="en-US" dirty="0" smtClean="0"/>
              <a:t>若請求者是</a:t>
            </a:r>
            <a:r>
              <a:rPr lang="en-US" altLang="zh-TW" dirty="0" smtClean="0"/>
              <a:t>DUM)ID</a:t>
            </a:r>
            <a:r>
              <a:rPr lang="zh-TW" altLang="en-US" dirty="0" smtClean="0"/>
              <a:t>查詢</a:t>
            </a:r>
            <a:r>
              <a:rPr lang="en-US" altLang="zh-TW" dirty="0" smtClean="0"/>
              <a:t>IPNS</a:t>
            </a:r>
            <a:r>
              <a:rPr lang="zh-TW" altLang="en-US" dirty="0" smtClean="0"/>
              <a:t>，接著用</a:t>
            </a:r>
            <a:r>
              <a:rPr lang="en-US" altLang="zh-TW" dirty="0" smtClean="0"/>
              <a:t>IPNS</a:t>
            </a:r>
            <a:r>
              <a:rPr lang="zh-TW" altLang="en-US" dirty="0" smtClean="0"/>
              <a:t>與</a:t>
            </a:r>
            <a:r>
              <a:rPr lang="en-US" altLang="zh-TW" dirty="0" smtClean="0"/>
              <a:t>IPFS</a:t>
            </a:r>
            <a:r>
              <a:rPr lang="zh-TW" altLang="en-US" dirty="0" smtClean="0"/>
              <a:t>互動，如果該</a:t>
            </a:r>
            <a:r>
              <a:rPr lang="en-US" altLang="zh-TW" dirty="0" smtClean="0"/>
              <a:t>ID</a:t>
            </a:r>
            <a:r>
              <a:rPr lang="zh-TW" altLang="en-US" dirty="0" smtClean="0"/>
              <a:t>和對應的</a:t>
            </a:r>
            <a:r>
              <a:rPr lang="en-US" altLang="zh-TW" dirty="0" err="1" smtClean="0"/>
              <a:t>rk</a:t>
            </a:r>
            <a:r>
              <a:rPr lang="zh-TW" altLang="en-US" dirty="0" smtClean="0"/>
              <a:t>在上述的</a:t>
            </a:r>
            <a:r>
              <a:rPr lang="en-US" altLang="zh-TW" dirty="0" smtClean="0"/>
              <a:t>GDO</a:t>
            </a:r>
            <a:r>
              <a:rPr lang="zh-TW" altLang="en-US" dirty="0" smtClean="0"/>
              <a:t>權限控制列表中</a:t>
            </a:r>
            <a:r>
              <a:rPr lang="en-US" altLang="zh-TW" dirty="0" smtClean="0"/>
              <a:t>(GDO</a:t>
            </a:r>
            <a:r>
              <a:rPr lang="zh-TW" altLang="en-US" dirty="0" smtClean="0"/>
              <a:t>的</a:t>
            </a:r>
            <a:r>
              <a:rPr lang="en-US" altLang="zh-TW" dirty="0" smtClean="0"/>
              <a:t>ACS)</a:t>
            </a:r>
            <a:r>
              <a:rPr lang="zh-TW" altLang="en-US" dirty="0" smtClean="0"/>
              <a:t>，以及該</a:t>
            </a:r>
            <a:r>
              <a:rPr lang="en-US" altLang="zh-TW" dirty="0" smtClean="0"/>
              <a:t>ID</a:t>
            </a:r>
            <a:r>
              <a:rPr lang="zh-TW" altLang="en-US" dirty="0" smtClean="0"/>
              <a:t>和對應的</a:t>
            </a:r>
            <a:r>
              <a:rPr lang="en-US" altLang="zh-TW" dirty="0" err="1" smtClean="0"/>
              <a:t>rk</a:t>
            </a:r>
            <a:r>
              <a:rPr lang="zh-TW" altLang="en-US" dirty="0" smtClean="0"/>
              <a:t>在</a:t>
            </a:r>
            <a:r>
              <a:rPr lang="en-US" altLang="zh-TW" dirty="0" smtClean="0"/>
              <a:t>GDU</a:t>
            </a:r>
            <a:r>
              <a:rPr lang="zh-TW" altLang="en-US" dirty="0" smtClean="0"/>
              <a:t>對於該數據的權限控制列表</a:t>
            </a:r>
            <a:r>
              <a:rPr lang="en-US" altLang="zh-TW" dirty="0" smtClean="0"/>
              <a:t>(</a:t>
            </a:r>
            <a:r>
              <a:rPr lang="zh-TW" altLang="en-US" dirty="0" smtClean="0"/>
              <a:t>該組</a:t>
            </a:r>
            <a:r>
              <a:rPr lang="en-US" altLang="zh-TW" dirty="0" smtClean="0"/>
              <a:t>GDU</a:t>
            </a:r>
            <a:r>
              <a:rPr lang="zh-TW" altLang="en-US" dirty="0" smtClean="0"/>
              <a:t>對於該</a:t>
            </a:r>
            <a:r>
              <a:rPr lang="en-US" altLang="zh-TW" dirty="0" smtClean="0"/>
              <a:t>GDO</a:t>
            </a:r>
            <a:r>
              <a:rPr lang="zh-TW" altLang="en-US" dirty="0" smtClean="0"/>
              <a:t>的副</a:t>
            </a:r>
            <a:r>
              <a:rPr lang="en-US" altLang="zh-TW" dirty="0" smtClean="0"/>
              <a:t>ACS)</a:t>
            </a:r>
            <a:r>
              <a:rPr lang="zh-TW" altLang="en-US" dirty="0" smtClean="0"/>
              <a:t>中</a:t>
            </a:r>
            <a:r>
              <a:rPr lang="en-US" altLang="zh-TW" dirty="0" smtClean="0"/>
              <a:t>(</a:t>
            </a:r>
            <a:r>
              <a:rPr lang="zh-TW" altLang="en-US" dirty="0" smtClean="0"/>
              <a:t>若請求者是</a:t>
            </a:r>
            <a:r>
              <a:rPr lang="en-US" altLang="zh-TW" dirty="0" smtClean="0"/>
              <a:t>DUM)</a:t>
            </a:r>
            <a:r>
              <a:rPr lang="zh-TW" altLang="en-US" dirty="0" smtClean="0"/>
              <a:t>，</a:t>
            </a:r>
            <a:r>
              <a:rPr lang="en-US" altLang="zh-TW" dirty="0" smtClean="0"/>
              <a:t>F </a:t>
            </a:r>
            <a:r>
              <a:rPr lang="zh-TW" altLang="en-US" dirty="0" smtClean="0"/>
              <a:t>就使用</a:t>
            </a:r>
            <a:r>
              <a:rPr lang="en-US" altLang="zh-TW" dirty="0" smtClean="0"/>
              <a:t>DU</a:t>
            </a:r>
            <a:r>
              <a:rPr lang="zh-TW" altLang="en-US" dirty="0" smtClean="0"/>
              <a:t>的公鑰以及這把或這兩把</a:t>
            </a:r>
            <a:r>
              <a:rPr lang="en-US" altLang="zh-TW" dirty="0" smtClean="0"/>
              <a:t>(</a:t>
            </a:r>
            <a:r>
              <a:rPr lang="zh-TW" altLang="en-US" dirty="0" smtClean="0"/>
              <a:t>若請求者是</a:t>
            </a:r>
            <a:r>
              <a:rPr lang="en-US" altLang="zh-TW" dirty="0" smtClean="0"/>
              <a:t>DUM)</a:t>
            </a:r>
            <a:r>
              <a:rPr lang="en-US" altLang="zh-TW" dirty="0" err="1" smtClean="0"/>
              <a:t>rk</a:t>
            </a:r>
            <a:r>
              <a:rPr lang="zh-TW" altLang="en-US" dirty="0" smtClean="0"/>
              <a:t>重加密數據加密密鑰</a:t>
            </a:r>
            <a:r>
              <a:rPr lang="en-US" altLang="zh-TW" dirty="0" smtClean="0"/>
              <a:t>k</a:t>
            </a:r>
            <a:r>
              <a:rPr lang="zh-TW" altLang="en-US" dirty="0" smtClean="0"/>
              <a:t>並返回該數據加密密鑰</a:t>
            </a:r>
            <a:r>
              <a:rPr lang="en-US" altLang="zh-TW" dirty="0" smtClean="0"/>
              <a:t>(</a:t>
            </a:r>
            <a:r>
              <a:rPr lang="zh-TW" altLang="en-US" dirty="0" smtClean="0"/>
              <a:t>透過</a:t>
            </a:r>
            <a:r>
              <a:rPr lang="en-US" altLang="zh-TW" dirty="0" smtClean="0"/>
              <a:t>CSP)</a:t>
            </a:r>
            <a:r>
              <a:rPr lang="zh-TW" altLang="en-US" dirty="0" smtClean="0"/>
              <a:t>，否則返回一個錯誤信息。</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26</a:t>
            </a:fld>
            <a:endParaRPr lang="zh-TW" altLang="en-US"/>
          </a:p>
        </p:txBody>
      </p:sp>
    </p:spTree>
    <p:extLst>
      <p:ext uri="{BB962C8B-B14F-4D97-AF65-F5344CB8AC3E}">
        <p14:creationId xmlns:p14="http://schemas.microsoft.com/office/powerpoint/2010/main" val="3012514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29</a:t>
            </a:fld>
            <a:endParaRPr lang="zh-TW" altLang="en-US"/>
          </a:p>
        </p:txBody>
      </p:sp>
    </p:spTree>
    <p:extLst>
      <p:ext uri="{BB962C8B-B14F-4D97-AF65-F5344CB8AC3E}">
        <p14:creationId xmlns:p14="http://schemas.microsoft.com/office/powerpoint/2010/main" val="351633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在本次演講中，我將分享我們對於物聯網（</a:t>
            </a:r>
            <a:r>
              <a:rPr lang="en-US" altLang="zh-TW" dirty="0" err="1" smtClean="0"/>
              <a:t>IoT</a:t>
            </a:r>
            <a:r>
              <a:rPr lang="zh-TW" altLang="en-US" dirty="0" smtClean="0"/>
              <a:t>）數據管理系統中效率和數據孤島問題的解決方案，以及針對</a:t>
            </a:r>
            <a:r>
              <a:rPr lang="en-US" altLang="zh-TW" dirty="0" smtClean="0"/>
              <a:t>IOTA</a:t>
            </a:r>
            <a:r>
              <a:rPr lang="zh-TW" altLang="en-US" dirty="0" smtClean="0"/>
              <a:t>在數據檢索、訪問控制和不定期清除資料方面的限制提出的改進方法。</a:t>
            </a:r>
          </a:p>
          <a:p>
            <a:endParaRPr lang="zh-TW" altLang="en-US" dirty="0" smtClean="0"/>
          </a:p>
          <a:p>
            <a:r>
              <a:rPr lang="zh-TW" altLang="en-US" dirty="0" smtClean="0"/>
              <a:t>首先，我們將介紹本研究的背景和問題陳述。</a:t>
            </a:r>
          </a:p>
          <a:p>
            <a:r>
              <a:rPr lang="zh-TW" altLang="en-US" dirty="0" smtClean="0"/>
              <a:t>接著，我們將回顧與我們研究相關的先前工作，包括現有的物聯網數據管理系統和相關的解決方案。</a:t>
            </a:r>
          </a:p>
          <a:p>
            <a:r>
              <a:rPr lang="zh-TW" altLang="en-US" dirty="0" smtClean="0"/>
              <a:t>然後，我們將闡述本研究的基礎知識，包括物聯網技術的基本概念和相關技術背景。這一部分將幫助大家更好地理解我們提出的解決方案。</a:t>
            </a:r>
          </a:p>
          <a:p>
            <a:r>
              <a:rPr lang="zh-TW" altLang="en-US" dirty="0" smtClean="0"/>
              <a:t>接下來，我們將詳細介紹我們的系統。</a:t>
            </a:r>
            <a:r>
              <a:rPr lang="en-US" altLang="zh-TW" dirty="0" smtClean="0"/>
              <a:t>//</a:t>
            </a:r>
            <a:r>
              <a:rPr lang="zh-TW" altLang="en-US" dirty="0" smtClean="0"/>
              <a:t>我們的系統結合了星際文件系統（</a:t>
            </a:r>
            <a:r>
              <a:rPr lang="en-US" altLang="zh-TW" dirty="0" smtClean="0"/>
              <a:t>IPFS</a:t>
            </a:r>
            <a:r>
              <a:rPr lang="zh-TW" altLang="en-US" dirty="0" smtClean="0"/>
              <a:t>）、代理重加密（</a:t>
            </a:r>
            <a:r>
              <a:rPr lang="en-US" altLang="zh-TW" dirty="0" smtClean="0"/>
              <a:t>PRE</a:t>
            </a:r>
            <a:r>
              <a:rPr lang="zh-TW" altLang="en-US" dirty="0" smtClean="0"/>
              <a:t>）、多跳代理重加密（</a:t>
            </a:r>
            <a:r>
              <a:rPr lang="en-US" altLang="zh-TW" dirty="0" smtClean="0"/>
              <a:t>Multi-hop PRE</a:t>
            </a:r>
            <a:r>
              <a:rPr lang="zh-TW" altLang="en-US" dirty="0" smtClean="0"/>
              <a:t>）和智能合約，提供了更強化的訪問控制、數據存儲和數據檢索功能。我們將討論系統模型、協議和安全分析，以幫助大家深入了解我們的解決方案。</a:t>
            </a:r>
            <a:endParaRPr lang="en-US" altLang="zh-TW" dirty="0" smtClean="0"/>
          </a:p>
          <a:p>
            <a:endParaRPr lang="zh-TW" altLang="en-US"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a:t>
            </a:fld>
            <a:endParaRPr lang="zh-TW" altLang="en-US"/>
          </a:p>
        </p:txBody>
      </p:sp>
    </p:spTree>
    <p:extLst>
      <p:ext uri="{BB962C8B-B14F-4D97-AF65-F5344CB8AC3E}">
        <p14:creationId xmlns:p14="http://schemas.microsoft.com/office/powerpoint/2010/main" val="1028774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30</a:t>
            </a:fld>
            <a:endParaRPr lang="zh-TW" altLang="en-US"/>
          </a:p>
        </p:txBody>
      </p:sp>
    </p:spTree>
    <p:extLst>
      <p:ext uri="{BB962C8B-B14F-4D97-AF65-F5344CB8AC3E}">
        <p14:creationId xmlns:p14="http://schemas.microsoft.com/office/powerpoint/2010/main" val="3360653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我們的協議主要由一系列與數據和權限管理相關的交互組成，包括</a:t>
            </a:r>
            <a:r>
              <a:rPr lang="en-US" altLang="zh-TW" dirty="0" err="1" smtClean="0"/>
              <a:t>IoT</a:t>
            </a:r>
            <a:r>
              <a:rPr lang="en-US" altLang="zh-TW" dirty="0" smtClean="0"/>
              <a:t> Device </a:t>
            </a:r>
            <a:r>
              <a:rPr lang="zh-TW" altLang="en-US" dirty="0" smtClean="0"/>
              <a:t>註冊請求，權限請求，儲存請求，標籤搜尋查詢請求，數據使用者群組註冊請求，組權限請求和讀取請求。這裡的</a:t>
            </a:r>
            <a:r>
              <a:rPr lang="en-US" altLang="zh-TW" dirty="0" smtClean="0"/>
              <a:t>F</a:t>
            </a:r>
            <a:r>
              <a:rPr lang="zh-TW" altLang="en-US" dirty="0" smtClean="0"/>
              <a:t>代表我們系統的協議或函數，也可以理解為我們系統的整體運作。</a:t>
            </a:r>
          </a:p>
          <a:p>
            <a:r>
              <a:rPr lang="en-US" altLang="zh-TW" dirty="0" err="1" smtClean="0"/>
              <a:t>IoT</a:t>
            </a:r>
            <a:r>
              <a:rPr lang="en-US" altLang="zh-TW" dirty="0" smtClean="0"/>
              <a:t> Device </a:t>
            </a:r>
            <a:r>
              <a:rPr lang="zh-TW" altLang="en-US" dirty="0" smtClean="0"/>
              <a:t>註冊請求</a:t>
            </a:r>
            <a:r>
              <a:rPr lang="en-US" altLang="zh-TW" dirty="0" smtClean="0"/>
              <a:t>: </a:t>
            </a:r>
            <a:r>
              <a:rPr lang="zh-TW" altLang="en-US" dirty="0" smtClean="0"/>
              <a:t>來自數據擁有者（</a:t>
            </a:r>
            <a:r>
              <a:rPr lang="en-US" altLang="zh-TW" dirty="0" smtClean="0"/>
              <a:t>DO</a:t>
            </a:r>
            <a:r>
              <a:rPr lang="zh-TW" altLang="en-US" dirty="0" smtClean="0"/>
              <a:t>）的</a:t>
            </a:r>
            <a:r>
              <a:rPr lang="en-US" altLang="zh-TW" dirty="0" err="1" smtClean="0"/>
              <a:t>IoT</a:t>
            </a:r>
            <a:r>
              <a:rPr lang="en-US" altLang="zh-TW" dirty="0" smtClean="0"/>
              <a:t> Device </a:t>
            </a:r>
            <a:r>
              <a:rPr lang="zh-TW" altLang="en-US" dirty="0" smtClean="0"/>
              <a:t>註冊請求。該請求包括對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（指明哪些使用者或使用者群組可以訪問數據，初始狀態只有</a:t>
            </a:r>
            <a:r>
              <a:rPr lang="en-US" altLang="zh-TW" dirty="0" smtClean="0"/>
              <a:t>DO</a:t>
            </a:r>
            <a:r>
              <a:rPr lang="zh-TW" altLang="en-US" dirty="0" smtClean="0"/>
              <a:t>本人可以訪問），</a:t>
            </a:r>
            <a:r>
              <a:rPr lang="en-US" altLang="zh-TW" dirty="0" smtClean="0"/>
              <a:t>ACS</a:t>
            </a:r>
            <a:r>
              <a:rPr lang="zh-TW" altLang="en-US" dirty="0" smtClean="0"/>
              <a:t>由要註冊的</a:t>
            </a:r>
            <a:r>
              <a:rPr lang="en-US" altLang="zh-TW" dirty="0" err="1" smtClean="0"/>
              <a:t>IoT</a:t>
            </a:r>
            <a:r>
              <a:rPr lang="en-US" altLang="zh-TW" dirty="0" smtClean="0"/>
              <a:t> Device</a:t>
            </a:r>
            <a:r>
              <a:rPr lang="zh-TW" altLang="en-US" dirty="0" smtClean="0"/>
              <a:t>公鑰、</a:t>
            </a:r>
            <a:r>
              <a:rPr lang="en-US" altLang="zh-TW" dirty="0" smtClean="0"/>
              <a:t>hashtags set</a:t>
            </a:r>
            <a:r>
              <a:rPr lang="zh-TW" altLang="en-US" dirty="0" smtClean="0"/>
              <a:t>、</a:t>
            </a:r>
            <a:r>
              <a:rPr lang="en-US" altLang="zh-TW" dirty="0" smtClean="0"/>
              <a:t>ID</a:t>
            </a:r>
            <a:r>
              <a:rPr lang="zh-TW" altLang="en-US" dirty="0" smtClean="0"/>
              <a:t>和</a:t>
            </a:r>
            <a:r>
              <a:rPr lang="en-US" altLang="zh-TW" dirty="0" err="1" smtClean="0"/>
              <a:t>IoT</a:t>
            </a:r>
            <a:r>
              <a:rPr lang="en-US" altLang="zh-TW" dirty="0" smtClean="0"/>
              <a:t> Device</a:t>
            </a:r>
            <a:r>
              <a:rPr lang="zh-TW" altLang="en-US" dirty="0" smtClean="0"/>
              <a:t>對</a:t>
            </a:r>
            <a:r>
              <a:rPr lang="en-US" altLang="zh-TW" dirty="0" smtClean="0"/>
              <a:t>DO</a:t>
            </a:r>
            <a:r>
              <a:rPr lang="zh-TW" altLang="en-US" dirty="0" smtClean="0"/>
              <a:t>的重加密密鑰</a:t>
            </a:r>
            <a:r>
              <a:rPr lang="en-US" altLang="zh-TW" dirty="0" err="1" smtClean="0"/>
              <a:t>rk</a:t>
            </a:r>
            <a:r>
              <a:rPr lang="zh-TW" altLang="en-US" dirty="0" smtClean="0"/>
              <a:t>所組成。</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a:t>
            </a:r>
            <a:r>
              <a:rPr lang="zh-TW" altLang="en-US" dirty="0" smtClean="0"/>
              <a:t>，並且跟智能合約互動在智能合約的</a:t>
            </a:r>
            <a:r>
              <a:rPr lang="en-US" altLang="zh-TW" dirty="0" smtClean="0"/>
              <a:t>GDO Map</a:t>
            </a:r>
            <a:r>
              <a:rPr lang="zh-TW" altLang="en-US" dirty="0" smtClean="0"/>
              <a:t>中新增該</a:t>
            </a:r>
            <a:r>
              <a:rPr lang="en-US" altLang="zh-TW" dirty="0" smtClean="0"/>
              <a:t>GDO ID</a:t>
            </a:r>
            <a:r>
              <a:rPr lang="zh-TW" altLang="en-US" dirty="0" smtClean="0"/>
              <a:t>對該</a:t>
            </a:r>
            <a:r>
              <a:rPr lang="en-US" altLang="zh-TW" dirty="0" smtClean="0"/>
              <a:t>IPNS</a:t>
            </a:r>
            <a:r>
              <a:rPr lang="zh-TW" altLang="en-US" dirty="0" smtClean="0"/>
              <a:t>的映射，以及更新</a:t>
            </a:r>
            <a:r>
              <a:rPr lang="en-US" altLang="zh-TW" dirty="0" smtClean="0"/>
              <a:t>Attribute Map</a:t>
            </a:r>
            <a:r>
              <a:rPr lang="zh-TW" altLang="en-US" dirty="0" smtClean="0"/>
              <a:t>更新這個</a:t>
            </a:r>
            <a:r>
              <a:rPr lang="en-US" altLang="zh-TW" dirty="0" smtClean="0"/>
              <a:t>GDO</a:t>
            </a:r>
            <a:r>
              <a:rPr lang="zh-TW" altLang="en-US" dirty="0" smtClean="0"/>
              <a:t>擁有的</a:t>
            </a:r>
            <a:r>
              <a:rPr lang="en-US" altLang="zh-TW" dirty="0" smtClean="0"/>
              <a:t>hashtags</a:t>
            </a:r>
            <a:r>
              <a:rPr lang="zh-TW" altLang="en-US" dirty="0" smtClean="0"/>
              <a:t>並在這些</a:t>
            </a:r>
            <a:r>
              <a:rPr lang="en-US" altLang="zh-TW" dirty="0" smtClean="0"/>
              <a:t>hashtag</a:t>
            </a:r>
            <a:r>
              <a:rPr lang="zh-TW" altLang="en-US" dirty="0" smtClean="0"/>
              <a:t>的</a:t>
            </a:r>
            <a:r>
              <a:rPr lang="en-US" altLang="zh-TW" dirty="0" smtClean="0"/>
              <a:t>array</a:t>
            </a:r>
            <a:r>
              <a:rPr lang="zh-TW" altLang="en-US" dirty="0" smtClean="0"/>
              <a:t>中加入</a:t>
            </a:r>
            <a:r>
              <a:rPr lang="en-US" altLang="zh-TW" dirty="0" smtClean="0"/>
              <a:t>GDO</a:t>
            </a:r>
            <a:r>
              <a:rPr lang="zh-TW" altLang="en-US" dirty="0" smtClean="0"/>
              <a:t>的</a:t>
            </a:r>
            <a:r>
              <a:rPr lang="en-US" altLang="zh-TW" dirty="0" smtClean="0"/>
              <a:t>IPNS</a:t>
            </a:r>
            <a:r>
              <a:rPr lang="zh-TW" altLang="en-US" dirty="0" smtClean="0"/>
              <a:t>，最後</a:t>
            </a:r>
            <a:r>
              <a:rPr lang="en-US" altLang="zh-TW" dirty="0" smtClean="0"/>
              <a:t>F </a:t>
            </a:r>
            <a:r>
              <a:rPr lang="zh-TW" altLang="en-US" dirty="0" smtClean="0"/>
              <a:t>回傳</a:t>
            </a:r>
            <a:r>
              <a:rPr lang="en-US" altLang="zh-TW" dirty="0" smtClean="0"/>
              <a:t>IPNS</a:t>
            </a:r>
            <a:r>
              <a:rPr lang="zh-TW" altLang="en-US" dirty="0" smtClean="0"/>
              <a:t>以及一個成功的消息。</a:t>
            </a:r>
          </a:p>
          <a:p>
            <a:r>
              <a:rPr lang="zh-TW" altLang="en-US" dirty="0" smtClean="0"/>
              <a:t>權限請求：來自數據擁有者（</a:t>
            </a:r>
            <a:r>
              <a:rPr lang="en-US" altLang="zh-TW" dirty="0" smtClean="0"/>
              <a:t>DO</a:t>
            </a:r>
            <a:r>
              <a:rPr lang="zh-TW" altLang="en-US" dirty="0" smtClean="0"/>
              <a:t>）的權限請求。該請求包括：要設定或更新存取權的</a:t>
            </a:r>
            <a:r>
              <a:rPr lang="en-US" altLang="zh-TW" dirty="0" err="1" smtClean="0"/>
              <a:t>IoT</a:t>
            </a:r>
            <a:r>
              <a:rPr lang="en-US" altLang="zh-TW" dirty="0" smtClean="0"/>
              <a:t> Device</a:t>
            </a:r>
            <a:r>
              <a:rPr lang="zh-TW" altLang="en-US" dirty="0" smtClean="0"/>
              <a:t>的</a:t>
            </a:r>
            <a:r>
              <a:rPr lang="en-US" altLang="zh-TW" dirty="0" smtClean="0"/>
              <a:t>IPNS pin</a:t>
            </a:r>
            <a:r>
              <a:rPr lang="zh-TW" altLang="en-US" dirty="0" smtClean="0"/>
              <a:t>以及公鑰、</a:t>
            </a:r>
            <a:r>
              <a:rPr lang="en-US" altLang="zh-TW" dirty="0" smtClean="0"/>
              <a:t>ID</a:t>
            </a:r>
            <a:r>
              <a:rPr lang="zh-TW" altLang="en-US" dirty="0" smtClean="0"/>
              <a:t>和重加密密鑰</a:t>
            </a:r>
            <a:r>
              <a:rPr lang="en-US" altLang="zh-TW" dirty="0" err="1" smtClean="0"/>
              <a:t>rk</a:t>
            </a:r>
            <a:r>
              <a:rPr lang="zh-TW" altLang="en-US" dirty="0" smtClean="0"/>
              <a:t>這三個</a:t>
            </a:r>
            <a:r>
              <a:rPr lang="en-US" altLang="zh-TW" dirty="0" smtClean="0"/>
              <a:t>set</a:t>
            </a:r>
            <a:r>
              <a:rPr lang="zh-TW" altLang="en-US" dirty="0" smtClean="0"/>
              <a:t>所組成的對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儲存請求：來自數據擁有者的</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）的存儲請求。該請求包括：自身的</a:t>
            </a:r>
            <a:r>
              <a:rPr lang="en-US" altLang="zh-TW" dirty="0" smtClean="0"/>
              <a:t>ID</a:t>
            </a:r>
            <a:r>
              <a:rPr lang="zh-TW" altLang="en-US" dirty="0" smtClean="0"/>
              <a:t>、對應自身</a:t>
            </a:r>
            <a:r>
              <a:rPr lang="en-US" altLang="zh-TW" dirty="0" smtClean="0"/>
              <a:t>ACS</a:t>
            </a:r>
            <a:r>
              <a:rPr lang="zh-TW" altLang="en-US" dirty="0" smtClean="0"/>
              <a:t>的</a:t>
            </a:r>
            <a:r>
              <a:rPr lang="en-US" altLang="zh-TW" dirty="0" smtClean="0"/>
              <a:t>IPNS</a:t>
            </a:r>
            <a:r>
              <a:rPr lang="zh-TW" altLang="en-US" dirty="0" smtClean="0"/>
              <a:t>、用數據密鑰</a:t>
            </a:r>
            <a:r>
              <a:rPr lang="en-US" altLang="zh-TW" dirty="0" smtClean="0"/>
              <a:t>k</a:t>
            </a:r>
            <a:r>
              <a:rPr lang="zh-TW" altLang="en-US" dirty="0" smtClean="0"/>
              <a:t>加密的數據、用自身公鑰加密的數據密鑰</a:t>
            </a:r>
            <a:r>
              <a:rPr lang="en-US" altLang="zh-TW" dirty="0" smtClean="0"/>
              <a:t>k</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標籤搜尋查詢請求：來自來自數據使用者（</a:t>
            </a:r>
            <a:r>
              <a:rPr lang="en-US" altLang="zh-TW" dirty="0" smtClean="0"/>
              <a:t>DU</a:t>
            </a:r>
            <a:r>
              <a:rPr lang="zh-TW" altLang="en-US" dirty="0" smtClean="0"/>
              <a:t>）、數據使用者群組成員（</a:t>
            </a:r>
            <a:r>
              <a:rPr lang="en-US" altLang="zh-TW" dirty="0" smtClean="0"/>
              <a:t>DUM</a:t>
            </a:r>
            <a:r>
              <a:rPr lang="zh-TW" altLang="en-US" dirty="0" smtClean="0"/>
              <a:t>）基於標籤的搜索請求。該請求包括：欲查詢的標籤</a:t>
            </a:r>
            <a:r>
              <a:rPr lang="en-US" altLang="zh-TW" dirty="0" smtClean="0"/>
              <a:t>set</a:t>
            </a:r>
            <a:r>
              <a:rPr lang="zh-TW" altLang="en-US" dirty="0" smtClean="0"/>
              <a:t>。</a:t>
            </a:r>
            <a:r>
              <a:rPr lang="en-US" altLang="zh-TW" dirty="0" smtClean="0"/>
              <a:t>F </a:t>
            </a:r>
            <a:r>
              <a:rPr lang="zh-TW" altLang="en-US" dirty="0" smtClean="0"/>
              <a:t>搜索關於標籤的</a:t>
            </a:r>
            <a:r>
              <a:rPr lang="en-US" altLang="zh-TW" dirty="0" smtClean="0"/>
              <a:t>GDO IPNS</a:t>
            </a:r>
            <a:r>
              <a:rPr lang="zh-TW" altLang="en-US" dirty="0" smtClean="0"/>
              <a:t>的</a:t>
            </a:r>
            <a:r>
              <a:rPr lang="en-US" altLang="zh-TW" dirty="0" smtClean="0"/>
              <a:t>List</a:t>
            </a:r>
            <a:r>
              <a:rPr lang="zh-TW" altLang="en-US" dirty="0" smtClean="0"/>
              <a:t>並回傳搜索到的</a:t>
            </a:r>
            <a:r>
              <a:rPr lang="en-US" altLang="zh-TW" dirty="0" smtClean="0"/>
              <a:t>List(</a:t>
            </a:r>
            <a:r>
              <a:rPr lang="zh-TW" altLang="en-US" dirty="0" smtClean="0"/>
              <a:t>透過交易與智能合約互動</a:t>
            </a:r>
            <a:r>
              <a:rPr lang="en-US" altLang="zh-TW" dirty="0" smtClean="0"/>
              <a:t>)</a:t>
            </a:r>
            <a:r>
              <a:rPr lang="zh-TW" altLang="en-US" dirty="0" smtClean="0"/>
              <a:t>。</a:t>
            </a:r>
          </a:p>
          <a:p>
            <a:r>
              <a:rPr lang="zh-TW" altLang="en-US" dirty="0" smtClean="0"/>
              <a:t>數據使用者群組註冊請求</a:t>
            </a:r>
            <a:r>
              <a:rPr lang="en-US" altLang="zh-TW" dirty="0" smtClean="0"/>
              <a:t>: </a:t>
            </a:r>
            <a:r>
              <a:rPr lang="zh-TW" altLang="en-US" dirty="0" smtClean="0"/>
              <a:t>來自數據使用者群組管理員（</a:t>
            </a:r>
            <a:r>
              <a:rPr lang="en-US" altLang="zh-TW" dirty="0" smtClean="0"/>
              <a:t>DUA</a:t>
            </a:r>
            <a:r>
              <a:rPr lang="zh-TW" altLang="en-US" dirty="0" smtClean="0"/>
              <a:t>）的數據使用者群組</a:t>
            </a:r>
            <a:r>
              <a:rPr lang="en-US" altLang="zh-TW" dirty="0" smtClean="0"/>
              <a:t>(GDU)</a:t>
            </a:r>
            <a:r>
              <a:rPr lang="zh-TW" altLang="en-US" dirty="0" smtClean="0"/>
              <a:t>註冊請求。該請求包括</a:t>
            </a:r>
            <a:r>
              <a:rPr lang="en-US" altLang="zh-TW" dirty="0" smtClean="0"/>
              <a:t>GDU</a:t>
            </a:r>
            <a:r>
              <a:rPr lang="zh-TW" altLang="en-US" dirty="0" smtClean="0"/>
              <a:t>中擁有存取權的數據的權限控制列表</a:t>
            </a:r>
            <a:r>
              <a:rPr lang="en-US" altLang="zh-TW" dirty="0" smtClean="0"/>
              <a:t>(</a:t>
            </a:r>
            <a:r>
              <a:rPr lang="zh-TW" altLang="en-US" dirty="0" smtClean="0"/>
              <a:t>主</a:t>
            </a:r>
            <a:r>
              <a:rPr lang="en-US" altLang="zh-TW" dirty="0" smtClean="0"/>
              <a:t>ACS)</a:t>
            </a:r>
            <a:r>
              <a:rPr lang="zh-TW" altLang="en-US" dirty="0" smtClean="0"/>
              <a:t>，主</a:t>
            </a:r>
            <a:r>
              <a:rPr lang="en-US" altLang="zh-TW" dirty="0" smtClean="0"/>
              <a:t>ACS</a:t>
            </a:r>
            <a:r>
              <a:rPr lang="zh-TW" altLang="en-US" dirty="0" smtClean="0"/>
              <a:t>由要註冊的數據使用者群組公鑰、所有組成員的</a:t>
            </a:r>
            <a:r>
              <a:rPr lang="en-US" altLang="zh-TW" dirty="0" smtClean="0"/>
              <a:t>ID set</a:t>
            </a:r>
            <a:r>
              <a:rPr lang="zh-TW" altLang="en-US" dirty="0" smtClean="0"/>
              <a:t>和用使用者群組管理員（</a:t>
            </a:r>
            <a:r>
              <a:rPr lang="en-US" altLang="zh-TW" dirty="0" smtClean="0"/>
              <a:t>DUA</a:t>
            </a:r>
            <a:r>
              <a:rPr lang="zh-TW" altLang="en-US" dirty="0" smtClean="0"/>
              <a:t>）的公鑰加密的</a:t>
            </a:r>
            <a:r>
              <a:rPr lang="en-US" altLang="zh-TW" dirty="0" smtClean="0"/>
              <a:t>GDU</a:t>
            </a:r>
            <a:r>
              <a:rPr lang="zh-TW" altLang="en-US" dirty="0" smtClean="0"/>
              <a:t>組私鑰、和一個副</a:t>
            </a:r>
            <a:r>
              <a:rPr lang="en-US" altLang="zh-TW" dirty="0" smtClean="0"/>
              <a:t>ACS List</a:t>
            </a:r>
            <a:r>
              <a:rPr lang="zh-TW" altLang="en-US" dirty="0" smtClean="0"/>
              <a:t>。副</a:t>
            </a:r>
            <a:r>
              <a:rPr lang="en-US" altLang="zh-TW" dirty="0" smtClean="0"/>
              <a:t>ACS List</a:t>
            </a:r>
            <a:r>
              <a:rPr lang="zh-TW" altLang="en-US" dirty="0" smtClean="0"/>
              <a:t>用於儲存該組有哪些</a:t>
            </a:r>
            <a:r>
              <a:rPr lang="en-US" altLang="zh-TW" dirty="0" smtClean="0"/>
              <a:t>GDO</a:t>
            </a:r>
            <a:r>
              <a:rPr lang="zh-TW" altLang="en-US" dirty="0" smtClean="0"/>
              <a:t>的存取權，該</a:t>
            </a:r>
            <a:r>
              <a:rPr lang="en-US" altLang="zh-TW" dirty="0" smtClean="0"/>
              <a:t>List</a:t>
            </a:r>
            <a:r>
              <a:rPr lang="zh-TW" altLang="en-US" dirty="0" smtClean="0"/>
              <a:t>中的元素是</a:t>
            </a:r>
            <a:r>
              <a:rPr lang="en-US" altLang="zh-TW" dirty="0" smtClean="0"/>
              <a:t>tuple</a:t>
            </a:r>
            <a:r>
              <a:rPr lang="zh-TW" altLang="en-US" dirty="0" smtClean="0"/>
              <a:t>，記為 </a:t>
            </a:r>
            <a:r>
              <a:rPr lang="en-US" altLang="zh-TW" dirty="0" smtClean="0"/>
              <a:t>(</a:t>
            </a:r>
            <a:r>
              <a:rPr lang="zh-TW" altLang="en-US" dirty="0" smtClean="0"/>
              <a:t>副</a:t>
            </a:r>
            <a:r>
              <a:rPr lang="en-US" altLang="zh-TW" dirty="0" smtClean="0"/>
              <a:t>ACS</a:t>
            </a:r>
            <a:r>
              <a:rPr lang="zh-TW" altLang="en-US" dirty="0" smtClean="0"/>
              <a:t>的</a:t>
            </a:r>
            <a:r>
              <a:rPr lang="en-US" altLang="zh-TW" dirty="0" smtClean="0"/>
              <a:t>IPNS pin, </a:t>
            </a:r>
            <a:r>
              <a:rPr lang="zh-TW" altLang="en-US" dirty="0" smtClean="0"/>
              <a:t>該</a:t>
            </a:r>
            <a:r>
              <a:rPr lang="en-US" altLang="zh-TW" dirty="0" smtClean="0"/>
              <a:t>GDU</a:t>
            </a:r>
            <a:r>
              <a:rPr lang="zh-TW" altLang="en-US" dirty="0" smtClean="0"/>
              <a:t>具有存取權的</a:t>
            </a:r>
            <a:r>
              <a:rPr lang="en-US" altLang="zh-TW" dirty="0" smtClean="0"/>
              <a:t>GDO</a:t>
            </a:r>
            <a:r>
              <a:rPr lang="zh-TW" altLang="en-US" dirty="0" smtClean="0"/>
              <a:t>的</a:t>
            </a:r>
            <a:r>
              <a:rPr lang="en-US" altLang="zh-TW" dirty="0" smtClean="0"/>
              <a:t>ID)</a:t>
            </a:r>
            <a:r>
              <a:rPr lang="zh-TW" altLang="en-US" dirty="0" smtClean="0"/>
              <a:t>。另外關於</a:t>
            </a:r>
            <a:r>
              <a:rPr lang="en-US" altLang="zh-TW" dirty="0" smtClean="0"/>
              <a:t>ACS(</a:t>
            </a:r>
            <a:r>
              <a:rPr lang="zh-TW" altLang="en-US" dirty="0" smtClean="0"/>
              <a:t>副</a:t>
            </a:r>
            <a:r>
              <a:rPr lang="en-US" altLang="zh-TW" dirty="0" smtClean="0"/>
              <a:t>ACS)</a:t>
            </a:r>
            <a:r>
              <a:rPr lang="zh-TW" altLang="en-US" dirty="0" smtClean="0"/>
              <a:t>的用途是指明哪些組成員 </a:t>
            </a:r>
            <a:r>
              <a:rPr lang="en-US" altLang="zh-TW" dirty="0" smtClean="0"/>
              <a:t>(DUM) </a:t>
            </a:r>
            <a:r>
              <a:rPr lang="zh-TW" altLang="en-US" dirty="0" smtClean="0"/>
              <a:t>可以訪問哪些</a:t>
            </a:r>
            <a:r>
              <a:rPr lang="en-US" altLang="zh-TW" dirty="0" smtClean="0"/>
              <a:t>GDO</a:t>
            </a:r>
            <a:r>
              <a:rPr lang="zh-TW" altLang="en-US" dirty="0" smtClean="0"/>
              <a:t>的數據。然而由於註冊時</a:t>
            </a:r>
            <a:r>
              <a:rPr lang="en-US" altLang="zh-TW" dirty="0" smtClean="0"/>
              <a:t>GDU</a:t>
            </a:r>
            <a:r>
              <a:rPr lang="zh-TW" altLang="en-US" dirty="0" smtClean="0"/>
              <a:t>尚未擁有任何</a:t>
            </a:r>
            <a:r>
              <a:rPr lang="en-US" altLang="zh-TW" dirty="0" smtClean="0"/>
              <a:t>GDO</a:t>
            </a:r>
            <a:r>
              <a:rPr lang="zh-TW" altLang="en-US" dirty="0" smtClean="0"/>
              <a:t>的存取權，因此並沒有創建過任何的副</a:t>
            </a:r>
            <a:r>
              <a:rPr lang="en-US" altLang="zh-TW" dirty="0" smtClean="0"/>
              <a:t>ACS</a:t>
            </a:r>
            <a:r>
              <a:rPr lang="zh-TW" altLang="en-US" dirty="0" smtClean="0"/>
              <a:t>，所以副</a:t>
            </a:r>
            <a:r>
              <a:rPr lang="en-US" altLang="zh-TW" dirty="0" smtClean="0"/>
              <a:t>ACS list</a:t>
            </a:r>
            <a:r>
              <a:rPr lang="zh-TW" altLang="en-US" dirty="0" smtClean="0"/>
              <a:t>在這個請求階段中是一個空的</a:t>
            </a:r>
            <a:r>
              <a:rPr lang="en-US" altLang="zh-TW" dirty="0" smtClean="0"/>
              <a:t>list</a:t>
            </a:r>
            <a:r>
              <a:rPr lang="zh-TW" altLang="en-US" dirty="0" smtClean="0"/>
              <a:t>，</a:t>
            </a:r>
            <a:r>
              <a:rPr lang="en-US" altLang="zh-TW" dirty="0" smtClean="0"/>
              <a:t>DUA</a:t>
            </a:r>
            <a:r>
              <a:rPr lang="zh-TW" altLang="en-US" dirty="0" smtClean="0"/>
              <a:t>也尚未創建過任何副</a:t>
            </a:r>
            <a:r>
              <a:rPr lang="en-US" altLang="zh-TW" dirty="0" smtClean="0"/>
              <a:t>ACS</a:t>
            </a:r>
            <a:r>
              <a:rPr lang="zh-TW" altLang="en-US" dirty="0" smtClean="0"/>
              <a:t>。並且還沒有加入除</a:t>
            </a:r>
            <a:r>
              <a:rPr lang="en-US" altLang="zh-TW" dirty="0" smtClean="0"/>
              <a:t>DUA</a:t>
            </a:r>
            <a:r>
              <a:rPr lang="zh-TW" altLang="en-US" dirty="0" smtClean="0"/>
              <a:t>外的成員，因此所有組成員的</a:t>
            </a:r>
            <a:r>
              <a:rPr lang="en-US" altLang="zh-TW" dirty="0" smtClean="0"/>
              <a:t>ID set</a:t>
            </a:r>
            <a:r>
              <a:rPr lang="zh-TW" altLang="en-US" dirty="0" smtClean="0"/>
              <a:t>在這個請求階段中只包含</a:t>
            </a:r>
            <a:r>
              <a:rPr lang="en-US" altLang="zh-TW" dirty="0" smtClean="0"/>
              <a:t>DUA</a:t>
            </a:r>
            <a:r>
              <a:rPr lang="zh-TW" altLang="en-US" dirty="0" smtClean="0"/>
              <a:t>的</a:t>
            </a:r>
            <a:r>
              <a:rPr lang="en-US" altLang="zh-TW" dirty="0" smtClean="0"/>
              <a:t>ID</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 pin (</a:t>
            </a:r>
            <a:r>
              <a:rPr lang="zh-TW" altLang="en-US" dirty="0" smtClean="0"/>
              <a:t>主</a:t>
            </a:r>
            <a:r>
              <a:rPr lang="en-US" altLang="zh-TW" dirty="0" smtClean="0"/>
              <a:t>ACS)</a:t>
            </a:r>
            <a:r>
              <a:rPr lang="zh-TW" altLang="en-US" dirty="0" smtClean="0"/>
              <a:t>，並且透過發送交易跟智能合約互動，讓智能合約在</a:t>
            </a:r>
            <a:r>
              <a:rPr lang="en-US" altLang="zh-TW" dirty="0" smtClean="0"/>
              <a:t>GDU Map</a:t>
            </a:r>
            <a:r>
              <a:rPr lang="zh-TW" altLang="en-US" dirty="0" smtClean="0"/>
              <a:t>中新增該</a:t>
            </a:r>
            <a:r>
              <a:rPr lang="en-US" altLang="zh-TW" dirty="0" smtClean="0"/>
              <a:t>GDU ID</a:t>
            </a:r>
            <a:r>
              <a:rPr lang="zh-TW" altLang="en-US" dirty="0" smtClean="0"/>
              <a:t>對該</a:t>
            </a:r>
            <a:r>
              <a:rPr lang="en-US" altLang="zh-TW" dirty="0" smtClean="0"/>
              <a:t>IPNS pin</a:t>
            </a:r>
            <a:r>
              <a:rPr lang="zh-TW" altLang="en-US" dirty="0" smtClean="0"/>
              <a:t>的映射，最後</a:t>
            </a:r>
            <a:r>
              <a:rPr lang="en-US" altLang="zh-TW" dirty="0" smtClean="0"/>
              <a:t>F </a:t>
            </a:r>
            <a:r>
              <a:rPr lang="zh-TW" altLang="en-US" dirty="0" smtClean="0"/>
              <a:t>回傳</a:t>
            </a:r>
            <a:r>
              <a:rPr lang="en-US" altLang="zh-TW" dirty="0" smtClean="0"/>
              <a:t>IPNS pin(</a:t>
            </a:r>
            <a:r>
              <a:rPr lang="zh-TW" altLang="en-US" dirty="0" smtClean="0"/>
              <a:t>主</a:t>
            </a:r>
            <a:r>
              <a:rPr lang="en-US" altLang="zh-TW" dirty="0" smtClean="0"/>
              <a:t>ACS)</a:t>
            </a:r>
            <a:r>
              <a:rPr lang="zh-TW" altLang="en-US" dirty="0" smtClean="0"/>
              <a:t>以及一個成功的消息。</a:t>
            </a:r>
          </a:p>
          <a:p>
            <a:r>
              <a:rPr lang="zh-TW" altLang="en-US" dirty="0" smtClean="0"/>
              <a:t>組權限請求</a:t>
            </a:r>
            <a:r>
              <a:rPr lang="en-US" altLang="zh-TW" dirty="0" smtClean="0"/>
              <a:t>: </a:t>
            </a:r>
            <a:r>
              <a:rPr lang="zh-TW" altLang="en-US" dirty="0" smtClean="0"/>
              <a:t>來自數據使用者群組管理員（</a:t>
            </a:r>
            <a:r>
              <a:rPr lang="en-US" altLang="zh-TW" dirty="0" smtClean="0"/>
              <a:t>DUA</a:t>
            </a:r>
            <a:r>
              <a:rPr lang="zh-TW" altLang="en-US" dirty="0" smtClean="0"/>
              <a:t>），該請求是新增具有存取權的</a:t>
            </a:r>
            <a:r>
              <a:rPr lang="en-US" altLang="zh-TW" dirty="0" smtClean="0"/>
              <a:t>GDO</a:t>
            </a:r>
            <a:r>
              <a:rPr lang="zh-TW" altLang="en-US" dirty="0" smtClean="0"/>
              <a:t>的請求，同時也是新增或刪除組成員、改變組成員對某</a:t>
            </a:r>
            <a:r>
              <a:rPr lang="en-US" altLang="zh-TW" dirty="0" smtClean="0"/>
              <a:t>GDO</a:t>
            </a:r>
            <a:r>
              <a:rPr lang="zh-TW" altLang="en-US" dirty="0" smtClean="0"/>
              <a:t>存取權的請求包括：</a:t>
            </a:r>
            <a:r>
              <a:rPr lang="en-US" altLang="zh-TW" dirty="0" smtClean="0"/>
              <a:t>GDU</a:t>
            </a:r>
            <a:r>
              <a:rPr lang="zh-TW" altLang="en-US" dirty="0" smtClean="0"/>
              <a:t>的</a:t>
            </a:r>
            <a:r>
              <a:rPr lang="en-US" altLang="zh-TW" dirty="0" smtClean="0"/>
              <a:t>IPNS pin(</a:t>
            </a:r>
            <a:r>
              <a:rPr lang="zh-TW" altLang="en-US" dirty="0" smtClean="0"/>
              <a:t>主</a:t>
            </a:r>
            <a:r>
              <a:rPr lang="en-US" altLang="zh-TW" dirty="0" smtClean="0"/>
              <a:t>ACS)</a:t>
            </a:r>
            <a:r>
              <a:rPr lang="zh-TW" altLang="en-US" dirty="0" smtClean="0"/>
              <a:t>、</a:t>
            </a:r>
            <a:r>
              <a:rPr lang="en-US" altLang="zh-TW" dirty="0" smtClean="0"/>
              <a:t>GDU</a:t>
            </a:r>
            <a:r>
              <a:rPr lang="zh-TW" altLang="en-US" dirty="0" smtClean="0"/>
              <a:t>的對於該</a:t>
            </a:r>
            <a:r>
              <a:rPr lang="en-US" altLang="zh-TW" dirty="0" smtClean="0"/>
              <a:t>GDO</a:t>
            </a:r>
            <a:r>
              <a:rPr lang="zh-TW" altLang="en-US" dirty="0" smtClean="0"/>
              <a:t>的副</a:t>
            </a:r>
            <a:r>
              <a:rPr lang="en-US" altLang="zh-TW" dirty="0" smtClean="0"/>
              <a:t>ACS</a:t>
            </a:r>
            <a:r>
              <a:rPr lang="zh-TW" altLang="en-US" dirty="0" smtClean="0"/>
              <a:t>（指明哪些成員可以訪問哪些數據），副</a:t>
            </a:r>
            <a:r>
              <a:rPr lang="en-US" altLang="zh-TW" dirty="0" smtClean="0"/>
              <a:t>ACS</a:t>
            </a:r>
            <a:r>
              <a:rPr lang="zh-TW" altLang="en-US" dirty="0" smtClean="0"/>
              <a:t>包括要設定或更新存取權的</a:t>
            </a:r>
            <a:r>
              <a:rPr lang="en-US" altLang="zh-TW" dirty="0" err="1" smtClean="0"/>
              <a:t>IoT</a:t>
            </a:r>
            <a:r>
              <a:rPr lang="en-US" altLang="zh-TW" dirty="0" smtClean="0"/>
              <a:t> Device (GDO) ID</a:t>
            </a:r>
            <a:r>
              <a:rPr lang="zh-TW" altLang="en-US" dirty="0" smtClean="0"/>
              <a:t>、要更新的成員 </a:t>
            </a:r>
            <a:r>
              <a:rPr lang="en-US" altLang="zh-TW" dirty="0" smtClean="0"/>
              <a:t>(DUM) </a:t>
            </a:r>
            <a:r>
              <a:rPr lang="zh-TW" altLang="en-US" dirty="0" smtClean="0"/>
              <a:t>公鑰 </a:t>
            </a:r>
            <a:r>
              <a:rPr lang="en-US" altLang="zh-TW" dirty="0" smtClean="0"/>
              <a:t>set</a:t>
            </a:r>
            <a:r>
              <a:rPr lang="zh-TW" altLang="en-US" dirty="0" smtClean="0"/>
              <a:t>、</a:t>
            </a:r>
            <a:r>
              <a:rPr lang="en-US" altLang="zh-TW" dirty="0" smtClean="0"/>
              <a:t>ID set</a:t>
            </a:r>
            <a:r>
              <a:rPr lang="zh-TW" altLang="en-US" dirty="0" smtClean="0"/>
              <a:t>和重加密密鑰</a:t>
            </a:r>
            <a:r>
              <a:rPr lang="en-US" altLang="zh-TW" dirty="0" smtClean="0"/>
              <a:t>$</a:t>
            </a:r>
            <a:r>
              <a:rPr lang="en-US" altLang="zh-TW" dirty="0" err="1" smtClean="0"/>
              <a:t>rk</a:t>
            </a:r>
            <a:r>
              <a:rPr lang="en-US" altLang="zh-TW" dirty="0" smtClean="0"/>
              <a:t>$ set</a:t>
            </a:r>
            <a:r>
              <a:rPr lang="zh-TW" altLang="en-US" dirty="0" smtClean="0"/>
              <a:t>等。若用於新增具有存取權</a:t>
            </a:r>
            <a:r>
              <a:rPr lang="en-US" altLang="zh-TW" dirty="0" smtClean="0"/>
              <a:t>GDO</a:t>
            </a:r>
            <a:r>
              <a:rPr lang="zh-TW" altLang="en-US" dirty="0" smtClean="0"/>
              <a:t>的請求則上傳前述的副</a:t>
            </a:r>
            <a:r>
              <a:rPr lang="en-US" altLang="zh-TW" dirty="0" smtClean="0"/>
              <a:t>ACS</a:t>
            </a:r>
            <a:r>
              <a:rPr lang="zh-TW" altLang="en-US" dirty="0" smtClean="0"/>
              <a:t>至</a:t>
            </a:r>
            <a:r>
              <a:rPr lang="en-US" altLang="zh-TW" dirty="0" smtClean="0"/>
              <a:t>IPFS</a:t>
            </a:r>
            <a:r>
              <a:rPr lang="zh-TW" altLang="en-US" dirty="0" smtClean="0"/>
              <a:t>並取得</a:t>
            </a:r>
            <a:r>
              <a:rPr lang="en-US" altLang="zh-TW" dirty="0" smtClean="0"/>
              <a:t>IPNS pin(</a:t>
            </a:r>
            <a:r>
              <a:rPr lang="zh-TW" altLang="en-US" dirty="0" smtClean="0"/>
              <a:t>副</a:t>
            </a:r>
            <a:r>
              <a:rPr lang="en-US" altLang="zh-TW" dirty="0" smtClean="0"/>
              <a:t>ACS); </a:t>
            </a:r>
            <a:r>
              <a:rPr lang="zh-TW" altLang="en-US" dirty="0" smtClean="0"/>
              <a:t>若用於新增或刪除組成員則在主</a:t>
            </a:r>
            <a:r>
              <a:rPr lang="en-US" altLang="zh-TW" dirty="0" smtClean="0"/>
              <a:t>ACS</a:t>
            </a:r>
            <a:r>
              <a:rPr lang="zh-TW" altLang="en-US" dirty="0" smtClean="0"/>
              <a:t>中新增或刪除該成員公鑰、</a:t>
            </a:r>
            <a:r>
              <a:rPr lang="en-US" altLang="zh-TW" dirty="0" smtClean="0"/>
              <a:t>ID</a:t>
            </a:r>
            <a:r>
              <a:rPr lang="zh-TW" altLang="en-US" dirty="0" smtClean="0"/>
              <a:t>，用</a:t>
            </a:r>
            <a:r>
              <a:rPr lang="en-US" altLang="zh-TW" dirty="0" smtClean="0"/>
              <a:t>IPNS pins (</a:t>
            </a:r>
            <a:r>
              <a:rPr lang="zh-TW" altLang="en-US" dirty="0" smtClean="0"/>
              <a:t>副</a:t>
            </a:r>
            <a:r>
              <a:rPr lang="en-US" altLang="zh-TW" dirty="0" smtClean="0"/>
              <a:t>ACS) </a:t>
            </a:r>
            <a:r>
              <a:rPr lang="zh-TW" altLang="en-US" dirty="0" smtClean="0"/>
              <a:t>到所有該成員應該被授予</a:t>
            </a:r>
            <a:r>
              <a:rPr lang="en-US" altLang="zh-TW" dirty="0" smtClean="0"/>
              <a:t>/</a:t>
            </a:r>
            <a:r>
              <a:rPr lang="zh-TW" altLang="en-US" dirty="0" smtClean="0"/>
              <a:t>刪除存取權的</a:t>
            </a:r>
            <a:r>
              <a:rPr lang="en-US" altLang="zh-TW" dirty="0" smtClean="0"/>
              <a:t>GDO</a:t>
            </a:r>
            <a:r>
              <a:rPr lang="zh-TW" altLang="en-US" dirty="0" smtClean="0"/>
              <a:t>所對應的副</a:t>
            </a:r>
            <a:r>
              <a:rPr lang="en-US" altLang="zh-TW" dirty="0" smtClean="0"/>
              <a:t>ACS</a:t>
            </a:r>
            <a:r>
              <a:rPr lang="zh-TW" altLang="en-US" dirty="0" smtClean="0"/>
              <a:t>中新增</a:t>
            </a:r>
            <a:r>
              <a:rPr lang="en-US" altLang="zh-TW" dirty="0" smtClean="0"/>
              <a:t>/</a:t>
            </a:r>
            <a:r>
              <a:rPr lang="zh-TW" altLang="en-US" dirty="0" smtClean="0"/>
              <a:t>刪除該成員的</a:t>
            </a:r>
            <a:r>
              <a:rPr lang="en-US" altLang="zh-TW" dirty="0" smtClean="0"/>
              <a:t>ID</a:t>
            </a:r>
            <a:r>
              <a:rPr lang="zh-TW" altLang="en-US" dirty="0" smtClean="0"/>
              <a:t>以及該組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 </a:t>
            </a:r>
            <a:r>
              <a:rPr lang="zh-TW" altLang="en-US" dirty="0" smtClean="0"/>
              <a:t>若用於改變某成員對某</a:t>
            </a:r>
            <a:r>
              <a:rPr lang="en-US" altLang="zh-TW" dirty="0" smtClean="0"/>
              <a:t>GDO</a:t>
            </a:r>
            <a:r>
              <a:rPr lang="zh-TW" altLang="en-US" dirty="0" smtClean="0"/>
              <a:t>的存取權，首先到主</a:t>
            </a:r>
            <a:r>
              <a:rPr lang="en-US" altLang="zh-TW" dirty="0" smtClean="0"/>
              <a:t>ACS</a:t>
            </a:r>
            <a:r>
              <a:rPr lang="zh-TW" altLang="en-US" dirty="0" smtClean="0"/>
              <a:t>中找到對應該</a:t>
            </a:r>
            <a:r>
              <a:rPr lang="en-US" altLang="zh-TW" dirty="0" smtClean="0"/>
              <a:t>GDO</a:t>
            </a:r>
            <a:r>
              <a:rPr lang="zh-TW" altLang="en-US" dirty="0" smtClean="0"/>
              <a:t>的</a:t>
            </a:r>
            <a:r>
              <a:rPr lang="en-US" altLang="zh-TW" dirty="0" smtClean="0"/>
              <a:t>IPNS pin(</a:t>
            </a:r>
            <a:r>
              <a:rPr lang="zh-TW" altLang="en-US" dirty="0" smtClean="0"/>
              <a:t>副</a:t>
            </a:r>
            <a:r>
              <a:rPr lang="en-US" altLang="zh-TW" dirty="0" smtClean="0"/>
              <a:t>ACS)</a:t>
            </a:r>
            <a:r>
              <a:rPr lang="zh-TW" altLang="en-US" dirty="0" smtClean="0"/>
              <a:t>，並且用該</a:t>
            </a:r>
            <a:r>
              <a:rPr lang="en-US" altLang="zh-TW" dirty="0" smtClean="0"/>
              <a:t>IPNS pin (</a:t>
            </a:r>
            <a:r>
              <a:rPr lang="zh-TW" altLang="en-US" dirty="0" smtClean="0"/>
              <a:t>副</a:t>
            </a:r>
            <a:r>
              <a:rPr lang="en-US" altLang="zh-TW" dirty="0" smtClean="0"/>
              <a:t>ACS) </a:t>
            </a:r>
            <a:r>
              <a:rPr lang="zh-TW" altLang="en-US" dirty="0" smtClean="0"/>
              <a:t>新增或刪除副</a:t>
            </a:r>
            <a:r>
              <a:rPr lang="en-US" altLang="zh-TW" dirty="0" smtClean="0"/>
              <a:t>ACS</a:t>
            </a:r>
            <a:r>
              <a:rPr lang="zh-TW" altLang="en-US" dirty="0" smtClean="0"/>
              <a:t>中成員的</a:t>
            </a:r>
            <a:r>
              <a:rPr lang="en-US" altLang="zh-TW" dirty="0" smtClean="0"/>
              <a:t>ID</a:t>
            </a:r>
            <a:r>
              <a:rPr lang="zh-TW" altLang="en-US" dirty="0" smtClean="0"/>
              <a:t>以及組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a:t>
            </a:r>
            <a:r>
              <a:rPr lang="zh-TW" altLang="en-US" dirty="0" smtClean="0"/>
              <a:t>。</a:t>
            </a:r>
            <a:r>
              <a:rPr lang="en-US" altLang="zh-TW" dirty="0" smtClean="0"/>
              <a:t>$F$ </a:t>
            </a:r>
            <a:r>
              <a:rPr lang="zh-TW" altLang="en-US" dirty="0" smtClean="0"/>
              <a:t>將這些數據更新到其自身</a:t>
            </a:r>
            <a:r>
              <a:rPr lang="en-US" altLang="zh-TW" dirty="0" smtClean="0"/>
              <a:t>(</a:t>
            </a:r>
            <a:r>
              <a:rPr lang="zh-TW" altLang="en-US" dirty="0" smtClean="0"/>
              <a:t>透過</a:t>
            </a:r>
            <a:r>
              <a:rPr lang="en-US" altLang="zh-TW" dirty="0" smtClean="0"/>
              <a:t>IPFS)</a:t>
            </a:r>
            <a:r>
              <a:rPr lang="zh-TW" altLang="en-US" dirty="0" smtClean="0"/>
              <a:t>並回覆一個成功的消息，若用於新增具有存取權</a:t>
            </a:r>
            <a:r>
              <a:rPr lang="en-US" altLang="zh-TW" dirty="0" smtClean="0"/>
              <a:t>GDO</a:t>
            </a:r>
            <a:r>
              <a:rPr lang="zh-TW" altLang="en-US" dirty="0" smtClean="0"/>
              <a:t>的請求則回傳新產稱的</a:t>
            </a:r>
            <a:r>
              <a:rPr lang="en-US" altLang="zh-TW" dirty="0" smtClean="0"/>
              <a:t>IPNS pin (</a:t>
            </a:r>
            <a:r>
              <a:rPr lang="zh-TW" altLang="en-US" dirty="0" smtClean="0"/>
              <a:t>副</a:t>
            </a:r>
            <a:r>
              <a:rPr lang="en-US" altLang="zh-TW" dirty="0" smtClean="0"/>
              <a:t>ACS)</a:t>
            </a:r>
            <a:r>
              <a:rPr lang="zh-TW" altLang="en-US" dirty="0" smtClean="0"/>
              <a:t>。</a:t>
            </a:r>
          </a:p>
          <a:p>
            <a:r>
              <a:rPr lang="zh-TW" altLang="en-US" dirty="0" smtClean="0"/>
              <a:t>讀取請求：來自數據使用者（</a:t>
            </a:r>
            <a:r>
              <a:rPr lang="en-US" altLang="zh-TW" dirty="0" smtClean="0"/>
              <a:t>DU</a:t>
            </a:r>
            <a:r>
              <a:rPr lang="zh-TW" altLang="en-US" dirty="0" smtClean="0"/>
              <a:t>）、數據使用者群組成員（</a:t>
            </a:r>
            <a:r>
              <a:rPr lang="en-US" altLang="zh-TW" dirty="0" smtClean="0"/>
              <a:t>DUM</a:t>
            </a:r>
            <a:r>
              <a:rPr lang="zh-TW" altLang="en-US" dirty="0" smtClean="0"/>
              <a:t>）的讀取請求。該請求包括：想要讀取的數據的</a:t>
            </a:r>
            <a:r>
              <a:rPr lang="en-US" altLang="zh-TW" dirty="0" err="1" smtClean="0"/>
              <a:t>IoT</a:t>
            </a:r>
            <a:r>
              <a:rPr lang="en-US" altLang="zh-TW" dirty="0" smtClean="0"/>
              <a:t> Device GDO </a:t>
            </a:r>
            <a:r>
              <a:rPr lang="zh-TW" altLang="en-US" dirty="0" smtClean="0"/>
              <a:t>的 </a:t>
            </a:r>
            <a:r>
              <a:rPr lang="en-US" altLang="zh-TW" dirty="0" smtClean="0"/>
              <a:t>ID</a:t>
            </a:r>
            <a:r>
              <a:rPr lang="zh-TW" altLang="en-US" dirty="0" smtClean="0"/>
              <a:t>、自身</a:t>
            </a:r>
            <a:r>
              <a:rPr lang="en-US" altLang="zh-TW" dirty="0" smtClean="0"/>
              <a:t>ID</a:t>
            </a:r>
            <a:r>
              <a:rPr lang="zh-TW" altLang="en-US" dirty="0" smtClean="0"/>
              <a:t>和數據使用者群組</a:t>
            </a:r>
            <a:r>
              <a:rPr lang="en-US" altLang="zh-TW" dirty="0" smtClean="0"/>
              <a:t>GDU </a:t>
            </a:r>
            <a:r>
              <a:rPr lang="zh-TW" altLang="en-US" dirty="0" smtClean="0"/>
              <a:t>的 </a:t>
            </a:r>
            <a:r>
              <a:rPr lang="en-US" altLang="zh-TW" dirty="0" smtClean="0"/>
              <a:t>ID(</a:t>
            </a:r>
            <a:r>
              <a:rPr lang="zh-TW" altLang="en-US" dirty="0" smtClean="0"/>
              <a:t>若請求者是</a:t>
            </a:r>
            <a:r>
              <a:rPr lang="en-US" altLang="zh-TW" dirty="0" smtClean="0"/>
              <a:t>DUM)</a:t>
            </a:r>
            <a:r>
              <a:rPr lang="zh-TW" altLang="en-US" dirty="0" smtClean="0"/>
              <a:t>。與智能合約互動利用這一個或兩個</a:t>
            </a:r>
            <a:r>
              <a:rPr lang="en-US" altLang="zh-TW" dirty="0" smtClean="0"/>
              <a:t>(</a:t>
            </a:r>
            <a:r>
              <a:rPr lang="zh-TW" altLang="en-US" dirty="0" smtClean="0"/>
              <a:t>若請求者是</a:t>
            </a:r>
            <a:r>
              <a:rPr lang="en-US" altLang="zh-TW" dirty="0" smtClean="0"/>
              <a:t>DUM)ID</a:t>
            </a:r>
            <a:r>
              <a:rPr lang="zh-TW" altLang="en-US" dirty="0" smtClean="0"/>
              <a:t>查詢</a:t>
            </a:r>
            <a:r>
              <a:rPr lang="en-US" altLang="zh-TW" dirty="0" smtClean="0"/>
              <a:t>IPNS</a:t>
            </a:r>
            <a:r>
              <a:rPr lang="zh-TW" altLang="en-US" dirty="0" smtClean="0"/>
              <a:t>，接著用</a:t>
            </a:r>
            <a:r>
              <a:rPr lang="en-US" altLang="zh-TW" dirty="0" smtClean="0"/>
              <a:t>IPNS</a:t>
            </a:r>
            <a:r>
              <a:rPr lang="zh-TW" altLang="en-US" dirty="0" smtClean="0"/>
              <a:t>與</a:t>
            </a:r>
            <a:r>
              <a:rPr lang="en-US" altLang="zh-TW" dirty="0" smtClean="0"/>
              <a:t>IPFS</a:t>
            </a:r>
            <a:r>
              <a:rPr lang="zh-TW" altLang="en-US" dirty="0" smtClean="0"/>
              <a:t>互動，如果該</a:t>
            </a:r>
            <a:r>
              <a:rPr lang="en-US" altLang="zh-TW" dirty="0" smtClean="0"/>
              <a:t>ID</a:t>
            </a:r>
            <a:r>
              <a:rPr lang="zh-TW" altLang="en-US" dirty="0" smtClean="0"/>
              <a:t>和對應的</a:t>
            </a:r>
            <a:r>
              <a:rPr lang="en-US" altLang="zh-TW" dirty="0" err="1" smtClean="0"/>
              <a:t>rk</a:t>
            </a:r>
            <a:r>
              <a:rPr lang="zh-TW" altLang="en-US" dirty="0" smtClean="0"/>
              <a:t>在上述的</a:t>
            </a:r>
            <a:r>
              <a:rPr lang="en-US" altLang="zh-TW" dirty="0" smtClean="0"/>
              <a:t>GDO</a:t>
            </a:r>
            <a:r>
              <a:rPr lang="zh-TW" altLang="en-US" dirty="0" smtClean="0"/>
              <a:t>權限控制列表中</a:t>
            </a:r>
            <a:r>
              <a:rPr lang="en-US" altLang="zh-TW" dirty="0" smtClean="0"/>
              <a:t>(GDO</a:t>
            </a:r>
            <a:r>
              <a:rPr lang="zh-TW" altLang="en-US" dirty="0" smtClean="0"/>
              <a:t>的</a:t>
            </a:r>
            <a:r>
              <a:rPr lang="en-US" altLang="zh-TW" dirty="0" smtClean="0"/>
              <a:t>ACS)</a:t>
            </a:r>
            <a:r>
              <a:rPr lang="zh-TW" altLang="en-US" dirty="0" smtClean="0"/>
              <a:t>，以及該</a:t>
            </a:r>
            <a:r>
              <a:rPr lang="en-US" altLang="zh-TW" dirty="0" smtClean="0"/>
              <a:t>ID</a:t>
            </a:r>
            <a:r>
              <a:rPr lang="zh-TW" altLang="en-US" dirty="0" smtClean="0"/>
              <a:t>和對應的</a:t>
            </a:r>
            <a:r>
              <a:rPr lang="en-US" altLang="zh-TW" dirty="0" err="1" smtClean="0"/>
              <a:t>rk</a:t>
            </a:r>
            <a:r>
              <a:rPr lang="zh-TW" altLang="en-US" dirty="0" smtClean="0"/>
              <a:t>在</a:t>
            </a:r>
            <a:r>
              <a:rPr lang="en-US" altLang="zh-TW" dirty="0" smtClean="0"/>
              <a:t>GDU</a:t>
            </a:r>
            <a:r>
              <a:rPr lang="zh-TW" altLang="en-US" dirty="0" smtClean="0"/>
              <a:t>對於該數據的權限控制列表</a:t>
            </a:r>
            <a:r>
              <a:rPr lang="en-US" altLang="zh-TW" dirty="0" smtClean="0"/>
              <a:t>(</a:t>
            </a:r>
            <a:r>
              <a:rPr lang="zh-TW" altLang="en-US" dirty="0" smtClean="0"/>
              <a:t>該組</a:t>
            </a:r>
            <a:r>
              <a:rPr lang="en-US" altLang="zh-TW" dirty="0" smtClean="0"/>
              <a:t>GDU</a:t>
            </a:r>
            <a:r>
              <a:rPr lang="zh-TW" altLang="en-US" dirty="0" smtClean="0"/>
              <a:t>對於該</a:t>
            </a:r>
            <a:r>
              <a:rPr lang="en-US" altLang="zh-TW" dirty="0" smtClean="0"/>
              <a:t>GDO</a:t>
            </a:r>
            <a:r>
              <a:rPr lang="zh-TW" altLang="en-US" dirty="0" smtClean="0"/>
              <a:t>的副</a:t>
            </a:r>
            <a:r>
              <a:rPr lang="en-US" altLang="zh-TW" dirty="0" smtClean="0"/>
              <a:t>ACS)</a:t>
            </a:r>
            <a:r>
              <a:rPr lang="zh-TW" altLang="en-US" dirty="0" smtClean="0"/>
              <a:t>中</a:t>
            </a:r>
            <a:r>
              <a:rPr lang="en-US" altLang="zh-TW" dirty="0" smtClean="0"/>
              <a:t>(</a:t>
            </a:r>
            <a:r>
              <a:rPr lang="zh-TW" altLang="en-US" dirty="0" smtClean="0"/>
              <a:t>若請求者是</a:t>
            </a:r>
            <a:r>
              <a:rPr lang="en-US" altLang="zh-TW" dirty="0" smtClean="0"/>
              <a:t>DUM)</a:t>
            </a:r>
            <a:r>
              <a:rPr lang="zh-TW" altLang="en-US" dirty="0" smtClean="0"/>
              <a:t>，</a:t>
            </a:r>
            <a:r>
              <a:rPr lang="en-US" altLang="zh-TW" dirty="0" smtClean="0"/>
              <a:t>F </a:t>
            </a:r>
            <a:r>
              <a:rPr lang="zh-TW" altLang="en-US" dirty="0" smtClean="0"/>
              <a:t>就使用</a:t>
            </a:r>
            <a:r>
              <a:rPr lang="en-US" altLang="zh-TW" dirty="0" smtClean="0"/>
              <a:t>DU</a:t>
            </a:r>
            <a:r>
              <a:rPr lang="zh-TW" altLang="en-US" dirty="0" smtClean="0"/>
              <a:t>的公鑰以及這把或這兩把</a:t>
            </a:r>
            <a:r>
              <a:rPr lang="en-US" altLang="zh-TW" dirty="0" smtClean="0"/>
              <a:t>(</a:t>
            </a:r>
            <a:r>
              <a:rPr lang="zh-TW" altLang="en-US" dirty="0" smtClean="0"/>
              <a:t>若請求者是</a:t>
            </a:r>
            <a:r>
              <a:rPr lang="en-US" altLang="zh-TW" dirty="0" smtClean="0"/>
              <a:t>DUM)</a:t>
            </a:r>
            <a:r>
              <a:rPr lang="en-US" altLang="zh-TW" dirty="0" err="1" smtClean="0"/>
              <a:t>rk</a:t>
            </a:r>
            <a:r>
              <a:rPr lang="zh-TW" altLang="en-US" dirty="0" smtClean="0"/>
              <a:t>重加密數據加密密鑰</a:t>
            </a:r>
            <a:r>
              <a:rPr lang="en-US" altLang="zh-TW" dirty="0" smtClean="0"/>
              <a:t>k</a:t>
            </a:r>
            <a:r>
              <a:rPr lang="zh-TW" altLang="en-US" dirty="0" smtClean="0"/>
              <a:t>並返回該數據加密密鑰</a:t>
            </a:r>
            <a:r>
              <a:rPr lang="en-US" altLang="zh-TW" dirty="0" smtClean="0"/>
              <a:t>(</a:t>
            </a:r>
            <a:r>
              <a:rPr lang="zh-TW" altLang="en-US" dirty="0" smtClean="0"/>
              <a:t>透過</a:t>
            </a:r>
            <a:r>
              <a:rPr lang="en-US" altLang="zh-TW" dirty="0" smtClean="0"/>
              <a:t>CSP)</a:t>
            </a:r>
            <a:r>
              <a:rPr lang="zh-TW" altLang="en-US" dirty="0" smtClean="0"/>
              <a:t>，否則返回一個錯誤信息。</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31</a:t>
            </a:fld>
            <a:endParaRPr lang="zh-TW" altLang="en-US"/>
          </a:p>
        </p:txBody>
      </p:sp>
    </p:spTree>
    <p:extLst>
      <p:ext uri="{BB962C8B-B14F-4D97-AF65-F5344CB8AC3E}">
        <p14:creationId xmlns:p14="http://schemas.microsoft.com/office/powerpoint/2010/main" val="3724443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32</a:t>
            </a:fld>
            <a:endParaRPr lang="zh-TW" altLang="en-US"/>
          </a:p>
        </p:txBody>
      </p:sp>
    </p:spTree>
    <p:extLst>
      <p:ext uri="{BB962C8B-B14F-4D97-AF65-F5344CB8AC3E}">
        <p14:creationId xmlns:p14="http://schemas.microsoft.com/office/powerpoint/2010/main" val="1602845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33</a:t>
            </a:fld>
            <a:endParaRPr lang="zh-TW" altLang="en-US"/>
          </a:p>
        </p:txBody>
      </p:sp>
    </p:spTree>
    <p:extLst>
      <p:ext uri="{BB962C8B-B14F-4D97-AF65-F5344CB8AC3E}">
        <p14:creationId xmlns:p14="http://schemas.microsoft.com/office/powerpoint/2010/main" val="3705559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34</a:t>
            </a:fld>
            <a:endParaRPr lang="zh-TW" altLang="en-US"/>
          </a:p>
        </p:txBody>
      </p:sp>
    </p:spTree>
    <p:extLst>
      <p:ext uri="{BB962C8B-B14F-4D97-AF65-F5344CB8AC3E}">
        <p14:creationId xmlns:p14="http://schemas.microsoft.com/office/powerpoint/2010/main" val="1602800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35</a:t>
            </a:fld>
            <a:endParaRPr lang="zh-TW" altLang="en-US"/>
          </a:p>
        </p:txBody>
      </p:sp>
    </p:spTree>
    <p:extLst>
      <p:ext uri="{BB962C8B-B14F-4D97-AF65-F5344CB8AC3E}">
        <p14:creationId xmlns:p14="http://schemas.microsoft.com/office/powerpoint/2010/main" val="2408656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36</a:t>
            </a:fld>
            <a:endParaRPr lang="zh-TW" altLang="en-US"/>
          </a:p>
        </p:txBody>
      </p:sp>
    </p:spTree>
    <p:extLst>
      <p:ext uri="{BB962C8B-B14F-4D97-AF65-F5344CB8AC3E}">
        <p14:creationId xmlns:p14="http://schemas.microsoft.com/office/powerpoint/2010/main" val="858510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37</a:t>
            </a:fld>
            <a:endParaRPr lang="zh-TW" altLang="en-US"/>
          </a:p>
        </p:txBody>
      </p:sp>
    </p:spTree>
    <p:extLst>
      <p:ext uri="{BB962C8B-B14F-4D97-AF65-F5344CB8AC3E}">
        <p14:creationId xmlns:p14="http://schemas.microsoft.com/office/powerpoint/2010/main" val="3877617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38</a:t>
            </a:fld>
            <a:endParaRPr lang="zh-TW" altLang="en-US"/>
          </a:p>
        </p:txBody>
      </p:sp>
    </p:spTree>
    <p:extLst>
      <p:ext uri="{BB962C8B-B14F-4D97-AF65-F5344CB8AC3E}">
        <p14:creationId xmlns:p14="http://schemas.microsoft.com/office/powerpoint/2010/main" val="622198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39</a:t>
            </a:fld>
            <a:endParaRPr lang="zh-TW" altLang="en-US"/>
          </a:p>
        </p:txBody>
      </p:sp>
    </p:spTree>
    <p:extLst>
      <p:ext uri="{BB962C8B-B14F-4D97-AF65-F5344CB8AC3E}">
        <p14:creationId xmlns:p14="http://schemas.microsoft.com/office/powerpoint/2010/main" val="210729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開始講解物聯網的流行，以及。強調物聯網的快速成長。</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a:t>
            </a:fld>
            <a:endParaRPr lang="zh-TW" altLang="en-US"/>
          </a:p>
        </p:txBody>
      </p:sp>
    </p:spTree>
    <p:extLst>
      <p:ext uri="{BB962C8B-B14F-4D97-AF65-F5344CB8AC3E}">
        <p14:creationId xmlns:p14="http://schemas.microsoft.com/office/powerpoint/2010/main" val="1034089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40</a:t>
            </a:fld>
            <a:endParaRPr lang="zh-TW" altLang="en-US"/>
          </a:p>
        </p:txBody>
      </p:sp>
    </p:spTree>
    <p:extLst>
      <p:ext uri="{BB962C8B-B14F-4D97-AF65-F5344CB8AC3E}">
        <p14:creationId xmlns:p14="http://schemas.microsoft.com/office/powerpoint/2010/main" val="2498611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41</a:t>
            </a:fld>
            <a:endParaRPr lang="zh-TW" altLang="en-US"/>
          </a:p>
        </p:txBody>
      </p:sp>
    </p:spTree>
    <p:extLst>
      <p:ext uri="{BB962C8B-B14F-4D97-AF65-F5344CB8AC3E}">
        <p14:creationId xmlns:p14="http://schemas.microsoft.com/office/powerpoint/2010/main" val="2902956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42</a:t>
            </a:fld>
            <a:endParaRPr lang="zh-TW" altLang="en-US"/>
          </a:p>
        </p:txBody>
      </p:sp>
    </p:spTree>
    <p:extLst>
      <p:ext uri="{BB962C8B-B14F-4D97-AF65-F5344CB8AC3E}">
        <p14:creationId xmlns:p14="http://schemas.microsoft.com/office/powerpoint/2010/main" val="159624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43</a:t>
            </a:fld>
            <a:endParaRPr lang="zh-TW" altLang="en-US"/>
          </a:p>
        </p:txBody>
      </p:sp>
    </p:spTree>
    <p:extLst>
      <p:ext uri="{BB962C8B-B14F-4D97-AF65-F5344CB8AC3E}">
        <p14:creationId xmlns:p14="http://schemas.microsoft.com/office/powerpoint/2010/main" val="34757770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44</a:t>
            </a:fld>
            <a:endParaRPr lang="zh-TW" altLang="en-US"/>
          </a:p>
        </p:txBody>
      </p:sp>
    </p:spTree>
    <p:extLst>
      <p:ext uri="{BB962C8B-B14F-4D97-AF65-F5344CB8AC3E}">
        <p14:creationId xmlns:p14="http://schemas.microsoft.com/office/powerpoint/2010/main" val="2172058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45</a:t>
            </a:fld>
            <a:endParaRPr lang="zh-TW" altLang="en-US"/>
          </a:p>
        </p:txBody>
      </p:sp>
    </p:spTree>
    <p:extLst>
      <p:ext uri="{BB962C8B-B14F-4D97-AF65-F5344CB8AC3E}">
        <p14:creationId xmlns:p14="http://schemas.microsoft.com/office/powerpoint/2010/main" val="39628145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46</a:t>
            </a:fld>
            <a:endParaRPr lang="zh-TW" altLang="en-US"/>
          </a:p>
        </p:txBody>
      </p:sp>
    </p:spTree>
    <p:extLst>
      <p:ext uri="{BB962C8B-B14F-4D97-AF65-F5344CB8AC3E}">
        <p14:creationId xmlns:p14="http://schemas.microsoft.com/office/powerpoint/2010/main" val="27562948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47</a:t>
            </a:fld>
            <a:endParaRPr lang="zh-TW" altLang="en-US"/>
          </a:p>
        </p:txBody>
      </p:sp>
    </p:spTree>
    <p:extLst>
      <p:ext uri="{BB962C8B-B14F-4D97-AF65-F5344CB8AC3E}">
        <p14:creationId xmlns:p14="http://schemas.microsoft.com/office/powerpoint/2010/main" val="41332306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48</a:t>
            </a:fld>
            <a:endParaRPr lang="zh-TW" altLang="en-US"/>
          </a:p>
        </p:txBody>
      </p:sp>
    </p:spTree>
    <p:extLst>
      <p:ext uri="{BB962C8B-B14F-4D97-AF65-F5344CB8AC3E}">
        <p14:creationId xmlns:p14="http://schemas.microsoft.com/office/powerpoint/2010/main" val="339503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49</a:t>
            </a:fld>
            <a:endParaRPr lang="zh-TW" altLang="en-US"/>
          </a:p>
        </p:txBody>
      </p:sp>
    </p:spTree>
    <p:extLst>
      <p:ext uri="{BB962C8B-B14F-4D97-AF65-F5344CB8AC3E}">
        <p14:creationId xmlns:p14="http://schemas.microsoft.com/office/powerpoint/2010/main" val="229243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如何透過各種裝置收集和分析數據、本地和傳統</a:t>
            </a:r>
            <a:r>
              <a:rPr lang="en-US" altLang="zh-TW" dirty="0" smtClean="0"/>
              <a:t>cloud</a:t>
            </a:r>
            <a:r>
              <a:rPr lang="zh-TW" altLang="en-US" dirty="0" smtClean="0"/>
              <a:t>儲存問題。</a:t>
            </a:r>
            <a:r>
              <a:rPr lang="en-US" altLang="zh-TW" dirty="0" smtClean="0"/>
              <a:t/>
            </a:r>
            <a:br>
              <a:rPr lang="en-US" altLang="zh-TW" dirty="0" smtClean="0"/>
            </a:br>
            <a:r>
              <a:rPr lang="en-US" altLang="zh-TW" dirty="0" smtClean="0"/>
              <a:t/>
            </a:r>
            <a:br>
              <a:rPr lang="en-US" altLang="zh-TW" dirty="0" smtClean="0"/>
            </a:br>
            <a:r>
              <a:rPr lang="zh-TW" altLang="en-US" dirty="0" smtClean="0"/>
              <a:t>衍</a:t>
            </a:r>
            <a:r>
              <a:rPr lang="zh-TW" altLang="en-US" dirty="0" smtClean="0"/>
              <a:t>伸出兩個問題</a:t>
            </a:r>
            <a:r>
              <a:rPr lang="en-US" altLang="zh-TW" dirty="0" smtClean="0"/>
              <a:t>:</a:t>
            </a:r>
          </a:p>
          <a:p>
            <a:r>
              <a:rPr lang="en-US" altLang="zh-TW" dirty="0" smtClean="0"/>
              <a:t/>
            </a:r>
            <a:br>
              <a:rPr lang="en-US" altLang="zh-TW" dirty="0" smtClean="0"/>
            </a:br>
            <a:r>
              <a:rPr lang="en-US" altLang="zh-TW" dirty="0" smtClean="0"/>
              <a:t>-</a:t>
            </a:r>
            <a:r>
              <a:rPr lang="zh-TW" altLang="en-US" dirty="0" smtClean="0"/>
              <a:t> </a:t>
            </a:r>
            <a:r>
              <a:rPr lang="zh-TW" altLang="en-US" dirty="0" smtClean="0"/>
              <a:t>數據收集渠道</a:t>
            </a:r>
            <a:r>
              <a:rPr lang="en-US" altLang="zh-TW" dirty="0" smtClean="0"/>
              <a:t>:</a:t>
            </a:r>
          </a:p>
          <a:p>
            <a:r>
              <a:rPr lang="en-US" altLang="zh-TW" dirty="0" smtClean="0"/>
              <a:t>	-</a:t>
            </a:r>
            <a:r>
              <a:rPr lang="en-US" altLang="zh-TW" baseline="0" dirty="0" smtClean="0"/>
              <a:t> </a:t>
            </a:r>
            <a:r>
              <a:rPr lang="zh-TW" altLang="en-US" baseline="0" dirty="0" smtClean="0"/>
              <a:t>主動蒐集</a:t>
            </a:r>
            <a:endParaRPr lang="en-US" altLang="zh-TW" dirty="0" smtClean="0"/>
          </a:p>
          <a:p>
            <a:r>
              <a:rPr lang="en-US" altLang="zh-TW" dirty="0" smtClean="0"/>
              <a:t>	-</a:t>
            </a:r>
            <a:r>
              <a:rPr lang="zh-TW" altLang="en-US" dirty="0" smtClean="0"/>
              <a:t> 購買</a:t>
            </a:r>
            <a:r>
              <a:rPr lang="en-US" altLang="zh-TW" dirty="0" smtClean="0"/>
              <a:t>/</a:t>
            </a:r>
            <a:r>
              <a:rPr lang="zh-TW" altLang="en-US" dirty="0" smtClean="0"/>
              <a:t>請求 </a:t>
            </a:r>
            <a:r>
              <a:rPr lang="en-US" altLang="zh-TW" dirty="0" smtClean="0"/>
              <a:t>=&gt;</a:t>
            </a:r>
            <a:r>
              <a:rPr lang="zh-TW" altLang="en-US" dirty="0" smtClean="0"/>
              <a:t> 搜尋 </a:t>
            </a:r>
            <a:r>
              <a:rPr lang="en-US" altLang="zh-TW" dirty="0" smtClean="0"/>
              <a:t>=&gt;</a:t>
            </a:r>
            <a:r>
              <a:rPr lang="zh-TW" altLang="en-US" dirty="0" smtClean="0"/>
              <a:t> </a:t>
            </a:r>
            <a:r>
              <a:rPr lang="en-US" altLang="zh-TW" dirty="0" smtClean="0"/>
              <a:t>cloud storage =&gt;</a:t>
            </a:r>
            <a:r>
              <a:rPr lang="zh-TW" altLang="en-US" dirty="0" smtClean="0"/>
              <a:t> 管理</a:t>
            </a:r>
            <a:r>
              <a:rPr lang="en-US" altLang="zh-TW" dirty="0" smtClean="0"/>
              <a:t>(AC)</a:t>
            </a:r>
            <a:r>
              <a:rPr lang="zh-TW" altLang="en-US" dirty="0" smtClean="0"/>
              <a:t> </a:t>
            </a:r>
            <a:r>
              <a:rPr lang="en-US" altLang="zh-TW" dirty="0" smtClean="0"/>
              <a:t>=&gt;</a:t>
            </a:r>
            <a:r>
              <a:rPr lang="zh-TW" altLang="en-US" dirty="0" smtClean="0"/>
              <a:t> 去中心化去信任化管理</a:t>
            </a:r>
            <a:endParaRPr lang="en-US" altLang="zh-TW" dirty="0" smtClean="0"/>
          </a:p>
          <a:p>
            <a:r>
              <a:rPr lang="en-US" altLang="zh-TW" dirty="0" smtClean="0"/>
              <a:t/>
            </a:r>
            <a:br>
              <a:rPr lang="en-US" altLang="zh-TW" dirty="0" smtClean="0"/>
            </a:br>
            <a:r>
              <a:rPr lang="zh-TW" altLang="en-US" dirty="0" smtClean="0"/>
              <a:t>如此</a:t>
            </a:r>
            <a:r>
              <a:rPr lang="zh-TW" altLang="en-US" dirty="0" smtClean="0"/>
              <a:t>大量的資料該如何收集以及有效的利用。數據孤島化。</a:t>
            </a:r>
            <a:r>
              <a:rPr lang="en-US" altLang="zh-TW" dirty="0" smtClean="0"/>
              <a:t/>
            </a:r>
            <a:br>
              <a:rPr lang="en-US" altLang="zh-TW" dirty="0" smtClean="0"/>
            </a:br>
            <a:r>
              <a:rPr lang="en-US" altLang="zh-TW" dirty="0" smtClean="0"/>
              <a:t/>
            </a:r>
            <a:br>
              <a:rPr lang="en-US" altLang="zh-TW" dirty="0" smtClean="0"/>
            </a:br>
            <a:r>
              <a:rPr lang="en-US" altLang="zh-TW" dirty="0" smtClean="0"/>
              <a:t>-</a:t>
            </a:r>
            <a:r>
              <a:rPr lang="zh-TW" altLang="en-US" dirty="0" smtClean="0"/>
              <a:t> 儲存</a:t>
            </a:r>
            <a:r>
              <a:rPr lang="en-US" altLang="zh-TW" dirty="0" smtClean="0"/>
              <a:t>:</a:t>
            </a:r>
          </a:p>
          <a:p>
            <a:endParaRPr lang="en-US" altLang="zh-TW" dirty="0" smtClean="0"/>
          </a:p>
          <a:p>
            <a:r>
              <a:rPr lang="en-US" altLang="zh-TW" dirty="0" smtClean="0"/>
              <a:t>Local  :</a:t>
            </a:r>
            <a:br>
              <a:rPr lang="en-US" altLang="zh-TW" dirty="0" smtClean="0"/>
            </a:br>
            <a:endParaRPr lang="en-US" altLang="zh-TW" dirty="0" smtClean="0"/>
          </a:p>
          <a:p>
            <a:r>
              <a:rPr lang="en-US" altLang="zh-TW" dirty="0" smtClean="0"/>
              <a:t>Centralized</a:t>
            </a:r>
            <a:r>
              <a:rPr lang="en-US" altLang="zh-TW" baseline="0" dirty="0" smtClean="0"/>
              <a:t> </a:t>
            </a:r>
            <a:r>
              <a:rPr lang="en-US" altLang="zh-TW" dirty="0" smtClean="0"/>
              <a:t>cloud server :</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a:t>
            </a:fld>
            <a:endParaRPr lang="zh-TW" altLang="en-US"/>
          </a:p>
        </p:txBody>
      </p:sp>
    </p:spTree>
    <p:extLst>
      <p:ext uri="{BB962C8B-B14F-4D97-AF65-F5344CB8AC3E}">
        <p14:creationId xmlns:p14="http://schemas.microsoft.com/office/powerpoint/2010/main" val="18891187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50</a:t>
            </a:fld>
            <a:endParaRPr lang="zh-TW" altLang="en-US"/>
          </a:p>
        </p:txBody>
      </p:sp>
    </p:spTree>
    <p:extLst>
      <p:ext uri="{BB962C8B-B14F-4D97-AF65-F5344CB8AC3E}">
        <p14:creationId xmlns:p14="http://schemas.microsoft.com/office/powerpoint/2010/main" val="5016972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smtClean="0"/>
          </a:p>
          <a:p>
            <a:r>
              <a:rPr lang="en-US" altLang="zh-TW" dirty="0" smtClean="0"/>
              <a:t>1. </a:t>
            </a:r>
            <a:r>
              <a:rPr lang="zh-TW" altLang="en-US" dirty="0" smtClean="0"/>
              <a:t>系統環境假設：</a:t>
            </a:r>
          </a:p>
          <a:p>
            <a:r>
              <a:rPr lang="zh-TW" altLang="en-US" dirty="0" smtClean="0"/>
              <a:t>   </a:t>
            </a:r>
            <a:r>
              <a:rPr lang="en-US" altLang="zh-TW" dirty="0" smtClean="0"/>
              <a:t>- </a:t>
            </a:r>
            <a:r>
              <a:rPr lang="zh-TW" altLang="en-US" dirty="0" smtClean="0"/>
              <a:t>假設系統環境是異質的，由多個潛在的欺詐參與者組成，包括</a:t>
            </a:r>
            <a:r>
              <a:rPr lang="en-US" altLang="zh-TW" dirty="0" smtClean="0"/>
              <a:t>DO</a:t>
            </a:r>
            <a:r>
              <a:rPr lang="zh-TW" altLang="en-US" dirty="0" smtClean="0"/>
              <a:t>（包括</a:t>
            </a:r>
            <a:r>
              <a:rPr lang="en-US" altLang="zh-TW" dirty="0" smtClean="0"/>
              <a:t>DO</a:t>
            </a:r>
            <a:r>
              <a:rPr lang="zh-TW" altLang="en-US" dirty="0" smtClean="0"/>
              <a:t>和</a:t>
            </a:r>
            <a:r>
              <a:rPr lang="en-US" altLang="zh-TW" dirty="0" smtClean="0"/>
              <a:t>GDO</a:t>
            </a:r>
            <a:r>
              <a:rPr lang="zh-TW" altLang="en-US" dirty="0" smtClean="0"/>
              <a:t>）、</a:t>
            </a:r>
            <a:r>
              <a:rPr lang="en-US" altLang="zh-TW" dirty="0" smtClean="0"/>
              <a:t>DU</a:t>
            </a:r>
            <a:r>
              <a:rPr lang="zh-TW" altLang="en-US" dirty="0" smtClean="0"/>
              <a:t>（包括個別的數據請求者</a:t>
            </a:r>
            <a:r>
              <a:rPr lang="en-US" altLang="zh-TW" dirty="0" smtClean="0"/>
              <a:t>DU</a:t>
            </a:r>
            <a:r>
              <a:rPr lang="zh-TW" altLang="en-US" dirty="0" smtClean="0"/>
              <a:t>、</a:t>
            </a:r>
            <a:r>
              <a:rPr lang="en-US" altLang="zh-TW" dirty="0" smtClean="0"/>
              <a:t>DUA</a:t>
            </a:r>
            <a:r>
              <a:rPr lang="zh-TW" altLang="en-US" dirty="0" smtClean="0"/>
              <a:t>和</a:t>
            </a:r>
            <a:r>
              <a:rPr lang="en-US" altLang="zh-TW" dirty="0" smtClean="0"/>
              <a:t>DUM</a:t>
            </a:r>
            <a:r>
              <a:rPr lang="zh-TW" altLang="en-US" dirty="0" smtClean="0"/>
              <a:t>）和</a:t>
            </a:r>
            <a:r>
              <a:rPr lang="en-US" altLang="zh-TW" dirty="0" smtClean="0"/>
              <a:t>CSP</a:t>
            </a:r>
            <a:r>
              <a:rPr lang="zh-TW" altLang="en-US" dirty="0" smtClean="0"/>
              <a:t>。</a:t>
            </a:r>
          </a:p>
          <a:p>
            <a:endParaRPr lang="zh-TW" altLang="en-US" dirty="0" smtClean="0"/>
          </a:p>
          <a:p>
            <a:r>
              <a:rPr lang="en-US" altLang="zh-TW" dirty="0" smtClean="0"/>
              <a:t>2. DO</a:t>
            </a:r>
            <a:r>
              <a:rPr lang="zh-TW" altLang="en-US" dirty="0" smtClean="0"/>
              <a:t>、</a:t>
            </a:r>
            <a:r>
              <a:rPr lang="en-US" altLang="zh-TW" dirty="0" smtClean="0"/>
              <a:t>GDO</a:t>
            </a:r>
            <a:r>
              <a:rPr lang="zh-TW" altLang="en-US" dirty="0" smtClean="0"/>
              <a:t>和</a:t>
            </a:r>
            <a:r>
              <a:rPr lang="en-US" altLang="zh-TW" dirty="0" smtClean="0"/>
              <a:t>DUA</a:t>
            </a:r>
            <a:r>
              <a:rPr lang="zh-TW" altLang="en-US" dirty="0" smtClean="0"/>
              <a:t>的信任性：</a:t>
            </a:r>
          </a:p>
          <a:p>
            <a:r>
              <a:rPr lang="zh-TW" altLang="en-US" dirty="0" smtClean="0"/>
              <a:t>   </a:t>
            </a:r>
            <a:r>
              <a:rPr lang="en-US" altLang="zh-TW" dirty="0" smtClean="0"/>
              <a:t>- </a:t>
            </a:r>
            <a:r>
              <a:rPr lang="zh-TW" altLang="en-US" dirty="0" smtClean="0"/>
              <a:t>將</a:t>
            </a:r>
            <a:r>
              <a:rPr lang="en-US" altLang="zh-TW" dirty="0" smtClean="0"/>
              <a:t>DO</a:t>
            </a:r>
            <a:r>
              <a:rPr lang="zh-TW" altLang="en-US" dirty="0" smtClean="0"/>
              <a:t>、</a:t>
            </a:r>
            <a:r>
              <a:rPr lang="en-US" altLang="zh-TW" dirty="0" smtClean="0"/>
              <a:t>GDO</a:t>
            </a:r>
            <a:r>
              <a:rPr lang="zh-TW" altLang="en-US" dirty="0" smtClean="0"/>
              <a:t>和</a:t>
            </a:r>
            <a:r>
              <a:rPr lang="en-US" altLang="zh-TW" dirty="0" smtClean="0"/>
              <a:t>DUA</a:t>
            </a:r>
            <a:r>
              <a:rPr lang="zh-TW" altLang="en-US" dirty="0" smtClean="0"/>
              <a:t>視為完全可信任的實體。他們始終根據協議管理他們的數據。特別需要注意的是，當</a:t>
            </a:r>
            <a:r>
              <a:rPr lang="en-US" altLang="zh-TW" dirty="0" smtClean="0"/>
              <a:t>DUA</a:t>
            </a:r>
            <a:r>
              <a:rPr lang="zh-TW" altLang="en-US" dirty="0" smtClean="0"/>
              <a:t>管理具有對其數據訪問權限的成員（</a:t>
            </a:r>
            <a:r>
              <a:rPr lang="en-US" altLang="zh-TW" dirty="0" smtClean="0"/>
              <a:t>DUM</a:t>
            </a:r>
            <a:r>
              <a:rPr lang="zh-TW" altLang="en-US" dirty="0" smtClean="0"/>
              <a:t>）時，他們是完全可信任的，類似於</a:t>
            </a:r>
            <a:r>
              <a:rPr lang="en-US" altLang="zh-TW" dirty="0" smtClean="0"/>
              <a:t>DO</a:t>
            </a:r>
            <a:r>
              <a:rPr lang="zh-TW" altLang="en-US" dirty="0" smtClean="0"/>
              <a:t>管理</a:t>
            </a:r>
            <a:r>
              <a:rPr lang="en-US" altLang="zh-TW" dirty="0" smtClean="0"/>
              <a:t>GDO</a:t>
            </a:r>
            <a:r>
              <a:rPr lang="zh-TW" altLang="en-US" dirty="0" smtClean="0"/>
              <a:t>的角色。然而，在其他情況下，他們可以被視為其他</a:t>
            </a:r>
            <a:r>
              <a:rPr lang="en-US" altLang="zh-TW" dirty="0" smtClean="0"/>
              <a:t>DU</a:t>
            </a:r>
            <a:r>
              <a:rPr lang="zh-TW" altLang="en-US" dirty="0" smtClean="0"/>
              <a:t>。</a:t>
            </a:r>
          </a:p>
          <a:p>
            <a:endParaRPr lang="zh-TW" altLang="en-US" dirty="0" smtClean="0"/>
          </a:p>
          <a:p>
            <a:r>
              <a:rPr lang="en-US" altLang="zh-TW" dirty="0" smtClean="0"/>
              <a:t>3. CSP</a:t>
            </a:r>
            <a:r>
              <a:rPr lang="zh-TW" altLang="en-US" dirty="0" smtClean="0"/>
              <a:t>的信任性：</a:t>
            </a:r>
          </a:p>
          <a:p>
            <a:r>
              <a:rPr lang="zh-TW" altLang="en-US" dirty="0" smtClean="0"/>
              <a:t>   </a:t>
            </a:r>
            <a:r>
              <a:rPr lang="en-US" altLang="zh-TW" dirty="0" smtClean="0"/>
              <a:t>- CSP</a:t>
            </a:r>
            <a:r>
              <a:rPr lang="zh-TW" altLang="en-US" dirty="0" smtClean="0"/>
              <a:t>是一個半可信任的實體。他們遵守協議，但可能試圖濫用權力以獲取額外的信息。然而，與其他</a:t>
            </a:r>
            <a:r>
              <a:rPr lang="en-US" altLang="zh-TW" dirty="0" smtClean="0"/>
              <a:t>PRE</a:t>
            </a:r>
            <a:r>
              <a:rPr lang="zh-TW" altLang="en-US" dirty="0" smtClean="0"/>
              <a:t>協議一樣，我們需要假設</a:t>
            </a:r>
            <a:r>
              <a:rPr lang="en-US" altLang="zh-TW" dirty="0" smtClean="0"/>
              <a:t>CSP</a:t>
            </a:r>
            <a:r>
              <a:rPr lang="zh-TW" altLang="en-US" dirty="0" smtClean="0"/>
              <a:t>不與具有訪問權限的任何實體（主要是</a:t>
            </a:r>
            <a:r>
              <a:rPr lang="en-US" altLang="zh-TW" dirty="0" smtClean="0"/>
              <a:t>DU</a:t>
            </a:r>
            <a:r>
              <a:rPr lang="zh-TW" altLang="en-US" dirty="0" smtClean="0"/>
              <a:t>）勾結。</a:t>
            </a:r>
          </a:p>
          <a:p>
            <a:endParaRPr lang="zh-TW" altLang="en-US" dirty="0" smtClean="0"/>
          </a:p>
          <a:p>
            <a:r>
              <a:rPr lang="en-US" altLang="zh-TW" dirty="0" smtClean="0"/>
              <a:t>4. DU</a:t>
            </a:r>
            <a:r>
              <a:rPr lang="zh-TW" altLang="en-US" dirty="0" smtClean="0"/>
              <a:t>的行為：</a:t>
            </a:r>
          </a:p>
          <a:p>
            <a:r>
              <a:rPr lang="zh-TW" altLang="en-US" dirty="0" smtClean="0"/>
              <a:t>   </a:t>
            </a:r>
            <a:r>
              <a:rPr lang="en-US" altLang="zh-TW" dirty="0" smtClean="0"/>
              <a:t>- DU</a:t>
            </a:r>
            <a:r>
              <a:rPr lang="zh-TW" altLang="en-US" dirty="0" smtClean="0"/>
              <a:t>可能試圖訪問未經授權的數據，或試圖欺騙系統以獲得他們無權利獲得的特權。</a:t>
            </a:r>
          </a:p>
          <a:p>
            <a:endParaRPr lang="zh-TW" altLang="en-US" dirty="0" smtClean="0"/>
          </a:p>
          <a:p>
            <a:r>
              <a:rPr lang="zh-TW" altLang="en-US" dirty="0" smtClean="0"/>
              <a:t>這些重點可以作為</a:t>
            </a:r>
            <a:r>
              <a:rPr lang="en-US" altLang="zh-TW" dirty="0" smtClean="0"/>
              <a:t>PPT</a:t>
            </a:r>
            <a:r>
              <a:rPr lang="zh-TW" altLang="en-US" dirty="0" smtClean="0"/>
              <a:t>中的要點，你可以在</a:t>
            </a:r>
            <a:r>
              <a:rPr lang="en-US" altLang="zh-TW" dirty="0" smtClean="0"/>
              <a:t>PPT</a:t>
            </a:r>
            <a:r>
              <a:rPr lang="zh-TW" altLang="en-US" dirty="0" smtClean="0"/>
              <a:t>中使用簡潔的語言將它們呈現出來，並使用適當的圖片或符號來突出強調。確保這些要點能夠清晰明確地傳達系統安全性的假設。</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53</a:t>
            </a:fld>
            <a:endParaRPr lang="zh-TW" altLang="en-US"/>
          </a:p>
        </p:txBody>
      </p:sp>
    </p:spTree>
    <p:extLst>
      <p:ext uri="{BB962C8B-B14F-4D97-AF65-F5344CB8AC3E}">
        <p14:creationId xmlns:p14="http://schemas.microsoft.com/office/powerpoint/2010/main" val="3547975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a:t>
            </a:r>
          </a:p>
          <a:p>
            <a:r>
              <a:rPr lang="zh-TW" altLang="en-US" dirty="0" smtClean="0"/>
              <a:t>在這樣的模型與假設下，我們需要確保以下安全性質：</a:t>
            </a:r>
            <a:endParaRPr lang="en-US" altLang="zh-TW" dirty="0" smtClean="0"/>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a:t>
            </a:r>
            <a:r>
              <a:rPr lang="en-US" altLang="zh-TW" dirty="0" smtClean="0"/>
              <a:t>CSP</a:t>
            </a:r>
            <a:r>
              <a:rPr lang="zh-TW" altLang="en-US" dirty="0" smtClean="0"/>
              <a:t>，即使是半可信的，也不能訪問他們沒有權限訪問的數據。</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54</a:t>
            </a:fld>
            <a:endParaRPr lang="zh-TW" altLang="en-US"/>
          </a:p>
        </p:txBody>
      </p:sp>
    </p:spTree>
    <p:extLst>
      <p:ext uri="{BB962C8B-B14F-4D97-AF65-F5344CB8AC3E}">
        <p14:creationId xmlns:p14="http://schemas.microsoft.com/office/powerpoint/2010/main" val="39279691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威脅模型 在我們的威脅模型中，涉及的實體都是誠實但好奇的。</a:t>
            </a:r>
          </a:p>
          <a:p>
            <a:r>
              <a:rPr lang="en-US" altLang="zh-TW" dirty="0" smtClean="0"/>
              <a:t>CSP</a:t>
            </a:r>
            <a:r>
              <a:rPr lang="zh-TW" altLang="en-US" dirty="0" smtClean="0"/>
              <a:t>可能會試圖從重加密密鑰中獲取數據擁有者的敏感信息或對明文檔案</a:t>
            </a:r>
            <a:r>
              <a:rPr lang="en-US" altLang="zh-TW" dirty="0" smtClean="0"/>
              <a:t>f</a:t>
            </a:r>
            <a:r>
              <a:rPr lang="zh-TW" altLang="en-US" dirty="0" smtClean="0"/>
              <a:t>進行推斷。</a:t>
            </a:r>
          </a:p>
          <a:p>
            <a:r>
              <a:rPr lang="en-US" altLang="zh-TW" dirty="0" smtClean="0"/>
              <a:t>DU</a:t>
            </a:r>
            <a:r>
              <a:rPr lang="zh-TW" altLang="en-US" dirty="0" smtClean="0"/>
              <a:t>或</a:t>
            </a:r>
            <a:r>
              <a:rPr lang="en-US" altLang="zh-TW" dirty="0" smtClean="0"/>
              <a:t>DUM</a:t>
            </a:r>
            <a:r>
              <a:rPr lang="zh-TW" altLang="en-US" dirty="0" smtClean="0"/>
              <a:t>可能會試圖從</a:t>
            </a:r>
            <a:r>
              <a:rPr lang="en-US" altLang="zh-TW" dirty="0" smtClean="0"/>
              <a:t>ACS</a:t>
            </a:r>
            <a:r>
              <a:rPr lang="zh-TW" altLang="en-US" dirty="0" smtClean="0"/>
              <a:t>中獲取重加密密鑰，以非法的執行檔案重加密來解密未經授權的明文檔案</a:t>
            </a:r>
            <a:r>
              <a:rPr lang="en-US" altLang="zh-TW" dirty="0" smtClean="0"/>
              <a:t>f</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可能會試圖欺騙</a:t>
            </a:r>
            <a:r>
              <a:rPr lang="en-US" altLang="zh-TW" dirty="0" smtClean="0"/>
              <a:t>CSP</a:t>
            </a:r>
            <a:r>
              <a:rPr lang="zh-TW" altLang="en-US" dirty="0" smtClean="0"/>
              <a:t>為他們重加密檔案</a:t>
            </a:r>
            <a:r>
              <a:rPr lang="en-US" altLang="zh-TW" dirty="0" smtClean="0"/>
              <a:t>f</a:t>
            </a:r>
            <a:r>
              <a:rPr lang="zh-TW" altLang="en-US" dirty="0" smtClean="0"/>
              <a:t>來解密未經授權的明文檔案</a:t>
            </a:r>
            <a:r>
              <a:rPr lang="en-US" altLang="zh-TW" dirty="0" smtClean="0"/>
              <a:t>f</a:t>
            </a:r>
            <a:r>
              <a:rPr lang="zh-TW" altLang="en-US" dirty="0" smtClean="0"/>
              <a:t>。</a:t>
            </a:r>
          </a:p>
          <a:p>
            <a:r>
              <a:rPr lang="zh-TW" altLang="en-US" dirty="0" smtClean="0"/>
              <a:t>前提：</a:t>
            </a:r>
            <a:r>
              <a:rPr lang="en-US" altLang="zh-TW" dirty="0" smtClean="0"/>
              <a:t>CSP</a:t>
            </a:r>
            <a:r>
              <a:rPr lang="zh-TW" altLang="en-US" dirty="0" smtClean="0"/>
              <a:t>與</a:t>
            </a:r>
            <a:r>
              <a:rPr lang="en-US" altLang="zh-TW" dirty="0" smtClean="0"/>
              <a:t>DU</a:t>
            </a:r>
            <a:r>
              <a:rPr lang="zh-TW" altLang="en-US" dirty="0" smtClean="0"/>
              <a:t>或</a:t>
            </a:r>
            <a:r>
              <a:rPr lang="en-US" altLang="zh-TW" dirty="0" smtClean="0"/>
              <a:t>DUM</a:t>
            </a:r>
            <a:r>
              <a:rPr lang="zh-TW" altLang="en-US" dirty="0" smtClean="0"/>
              <a:t>無法互相勾結。</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55</a:t>
            </a:fld>
            <a:endParaRPr lang="zh-TW" altLang="en-US"/>
          </a:p>
        </p:txBody>
      </p:sp>
    </p:spTree>
    <p:extLst>
      <p:ext uri="{BB962C8B-B14F-4D97-AF65-F5344CB8AC3E}">
        <p14:creationId xmlns:p14="http://schemas.microsoft.com/office/powerpoint/2010/main" val="9132453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安全分析</a:t>
            </a:r>
          </a:p>
          <a:p>
            <a:r>
              <a:rPr lang="en-US" altLang="zh-TW" dirty="0" smtClean="0"/>
              <a:t>CSP</a:t>
            </a:r>
            <a:r>
              <a:rPr lang="zh-TW" altLang="en-US" dirty="0" smtClean="0"/>
              <a:t>對數據擁有者的攻擊（𝒜</a:t>
            </a:r>
            <a:r>
              <a:rPr lang="en-US" altLang="zh-TW" dirty="0" smtClean="0"/>
              <a:t>_1</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對數據擁有者的攻擊（𝒜</a:t>
            </a:r>
            <a:r>
              <a:rPr lang="en-US" altLang="zh-TW" dirty="0" smtClean="0"/>
              <a:t>_2</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對</a:t>
            </a:r>
            <a:r>
              <a:rPr lang="en-US" altLang="zh-TW" dirty="0" smtClean="0"/>
              <a:t>CSP</a:t>
            </a:r>
            <a:r>
              <a:rPr lang="zh-TW" altLang="en-US" dirty="0" smtClean="0"/>
              <a:t>的攻擊（𝒜</a:t>
            </a:r>
            <a:r>
              <a:rPr lang="en-US" altLang="zh-TW" dirty="0" smtClean="0"/>
              <a:t>_3</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56</a:t>
            </a:fld>
            <a:endParaRPr lang="zh-TW" altLang="en-US"/>
          </a:p>
        </p:txBody>
      </p:sp>
    </p:spTree>
    <p:extLst>
      <p:ext uri="{BB962C8B-B14F-4D97-AF65-F5344CB8AC3E}">
        <p14:creationId xmlns:p14="http://schemas.microsoft.com/office/powerpoint/2010/main" val="22677749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濫用權力以獲取額外的信息</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可能嘗試使用重加密密鑰（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）來解密</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Device GDO</a:t>
            </a:r>
            <a:r>
              <a:rPr lang="zh-TW" altLang="en-US" sz="1200" b="0" i="0" kern="1200" dirty="0" smtClean="0">
                <a:solidFill>
                  <a:schemeClr val="tx1"/>
                </a:solidFill>
                <a:effectLst/>
                <a:latin typeface="+mn-lt"/>
                <a:ea typeface="+mn-ea"/>
                <a:cs typeface="+mn-cs"/>
              </a:rPr>
              <a:t>的數據（</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Data f</a:t>
            </a:r>
            <a:r>
              <a:rPr lang="zh-TW" altLang="en-US" sz="1200" b="0" i="0" kern="1200" dirty="0" smtClean="0">
                <a:solidFill>
                  <a:schemeClr val="tx1"/>
                </a:solidFill>
                <a:effectLst/>
                <a:latin typeface="+mn-lt"/>
                <a:ea typeface="+mn-ea"/>
                <a:cs typeface="+mn-cs"/>
              </a:rPr>
              <a:t>）。</a:t>
            </a:r>
            <a:endParaRPr lang="en-US" altLang="zh-TW" dirty="0" smtClean="0"/>
          </a:p>
          <a:p>
            <a:endParaRPr lang="en-US" altLang="zh-TW" dirty="0" smtClean="0"/>
          </a:p>
          <a:p>
            <a:r>
              <a:rPr lang="en-US" altLang="zh-TW" dirty="0" smtClean="0"/>
              <a:t>+</a:t>
            </a:r>
            <a:r>
              <a:rPr lang="zh-TW" altLang="en-US" sz="1200" b="0" i="0" kern="1200" dirty="0" smtClean="0">
                <a:solidFill>
                  <a:schemeClr val="tx1"/>
                </a:solidFill>
                <a:effectLst/>
                <a:latin typeface="+mn-lt"/>
                <a:ea typeface="+mn-ea"/>
                <a:cs typeface="+mn-cs"/>
              </a:rPr>
              <a:t>我們的系統設計確保</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僅用於重加密而非解密。因此，</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無法從</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中獲得有利於解密明文的信息。此外，私鑰（</a:t>
            </a:r>
            <a:r>
              <a:rPr lang="en-US" altLang="zh-TW" sz="1200" b="0" i="0" kern="1200" dirty="0" err="1" smtClean="0">
                <a:solidFill>
                  <a:schemeClr val="tx1"/>
                </a:solidFill>
                <a:effectLst/>
                <a:latin typeface="+mn-lt"/>
                <a:ea typeface="+mn-ea"/>
                <a:cs typeface="+mn-cs"/>
              </a:rPr>
              <a:t>sk</a:t>
            </a:r>
            <a:r>
              <a:rPr lang="zh-TW" altLang="en-US" sz="1200" b="0" i="0" kern="1200" dirty="0" smtClean="0">
                <a:solidFill>
                  <a:schemeClr val="tx1"/>
                </a:solidFill>
                <a:effectLst/>
                <a:latin typeface="+mn-lt"/>
                <a:ea typeface="+mn-ea"/>
                <a:cs typeface="+mn-cs"/>
              </a:rPr>
              <a:t>）僅在實體的本地保存，</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無法獲得任何存取權實體的私鑰。基於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的安全性和系統模型的定義，我們的系統在此攻擊下是安全的。</a:t>
            </a:r>
          </a:p>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和第三方的攻擊</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在我們的系統設計中，我們可以看出相較於其他實體，</a:t>
            </a:r>
            <a:r>
              <a:rPr lang="en-US" altLang="zh-TW" dirty="0" smtClean="0"/>
              <a:t>CSP</a:t>
            </a:r>
            <a:r>
              <a:rPr lang="zh-TW" altLang="en-US" dirty="0" smtClean="0"/>
              <a:t>多了可以解密</a:t>
            </a:r>
            <a:r>
              <a:rPr lang="en-US" altLang="zh-TW" dirty="0" err="1" smtClean="0"/>
              <a:t>rk</a:t>
            </a:r>
            <a:r>
              <a:rPr lang="zh-TW" altLang="en-US" dirty="0" smtClean="0"/>
              <a:t>的能力，因此他有可能裡用</a:t>
            </a:r>
            <a:r>
              <a:rPr lang="en-US" altLang="zh-TW" dirty="0" err="1" smtClean="0"/>
              <a:t>rk</a:t>
            </a:r>
            <a:r>
              <a:rPr lang="zh-TW" altLang="en-US" dirty="0" smtClean="0"/>
              <a:t>嘗試解密並得到明文</a:t>
            </a:r>
            <a:r>
              <a:rPr lang="en-US" altLang="zh-TW" dirty="0" smtClean="0"/>
              <a:t>(</a:t>
            </a:r>
            <a:r>
              <a:rPr lang="en-US" altLang="zh-TW" dirty="0" err="1" smtClean="0"/>
              <a:t>IoT</a:t>
            </a:r>
            <a:r>
              <a:rPr lang="en-US" altLang="zh-TW" dirty="0" smtClean="0"/>
              <a:t> Device GDO </a:t>
            </a:r>
            <a:r>
              <a:rPr lang="zh-TW" altLang="en-US" dirty="0" smtClean="0"/>
              <a:t>的 </a:t>
            </a:r>
            <a:r>
              <a:rPr lang="en-US" altLang="zh-TW" dirty="0" err="1" smtClean="0"/>
              <a:t>IoT</a:t>
            </a:r>
            <a:r>
              <a:rPr lang="en-US" altLang="zh-TW" dirty="0" smtClean="0"/>
              <a:t> Data f )</a:t>
            </a:r>
            <a:r>
              <a:rPr lang="zh-TW" altLang="en-US" dirty="0" smtClean="0"/>
              <a:t>。然而由於</a:t>
            </a:r>
            <a:r>
              <a:rPr lang="en-US" altLang="zh-TW" dirty="0" err="1" smtClean="0"/>
              <a:t>rk</a:t>
            </a:r>
            <a:r>
              <a:rPr lang="zh-TW" altLang="en-US" dirty="0" smtClean="0"/>
              <a:t>只能將檔案加密密鑰</a:t>
            </a:r>
            <a:r>
              <a:rPr lang="en-US" altLang="zh-TW" dirty="0" smtClean="0"/>
              <a:t>k</a:t>
            </a:r>
            <a:r>
              <a:rPr lang="zh-TW" altLang="en-US" dirty="0" smtClean="0"/>
              <a:t>重加密為具存取權實體可解密的密文，基於</a:t>
            </a:r>
            <a:r>
              <a:rPr lang="en-US" altLang="zh-TW" dirty="0" smtClean="0"/>
              <a:t>MPRE</a:t>
            </a:r>
            <a:r>
              <a:rPr lang="zh-TW" altLang="en-US" dirty="0" smtClean="0"/>
              <a:t>的安全性，這個過程中並不會進行解密或產生任何可能對於解密明文會具有不可忽視優勢的敏感資訊。又因所有實體的</a:t>
            </a:r>
            <a:r>
              <a:rPr lang="en-US" altLang="zh-TW" dirty="0" err="1" smtClean="0"/>
              <a:t>sk</a:t>
            </a:r>
            <a:r>
              <a:rPr lang="zh-TW" altLang="en-US" dirty="0" smtClean="0"/>
              <a:t>都在本地端被實體妥善保存，</a:t>
            </a:r>
            <a:r>
              <a:rPr lang="en-US" altLang="zh-TW" dirty="0" smtClean="0"/>
              <a:t>CSP</a:t>
            </a:r>
            <a:r>
              <a:rPr lang="zh-TW" altLang="en-US" dirty="0" smtClean="0"/>
              <a:t>並不具有任何具有存取權實體的私鑰</a:t>
            </a:r>
            <a:r>
              <a:rPr lang="en-US" altLang="zh-TW" dirty="0" err="1" smtClean="0"/>
              <a:t>sk</a:t>
            </a:r>
            <a:r>
              <a:rPr lang="zh-TW" altLang="en-US" dirty="0" smtClean="0"/>
              <a:t>。因此我們可以推論持有解密</a:t>
            </a:r>
            <a:r>
              <a:rPr lang="en-US" altLang="zh-TW" dirty="0" err="1" smtClean="0"/>
              <a:t>rk</a:t>
            </a:r>
            <a:r>
              <a:rPr lang="zh-TW" altLang="en-US" dirty="0" smtClean="0"/>
              <a:t>的權限並不會讓</a:t>
            </a:r>
            <a:r>
              <a:rPr lang="en-US" altLang="zh-TW" dirty="0" smtClean="0"/>
              <a:t>CSP</a:t>
            </a:r>
            <a:r>
              <a:rPr lang="zh-TW" altLang="en-US" dirty="0" smtClean="0"/>
              <a:t>有任何的不可忽視優勢來解密並得到明文 </a:t>
            </a:r>
            <a:r>
              <a:rPr lang="en-US" altLang="zh-TW" dirty="0" smtClean="0"/>
              <a:t>f</a:t>
            </a:r>
            <a:r>
              <a:rPr lang="zh-TW" altLang="en-US" dirty="0" smtClean="0"/>
              <a:t>。除非他與其他有存取權的實體共謀，然而在我們的模型定義中</a:t>
            </a:r>
            <a:r>
              <a:rPr lang="en-US" altLang="zh-TW" dirty="0" smtClean="0"/>
              <a:t>CSP</a:t>
            </a:r>
            <a:r>
              <a:rPr lang="zh-TW" altLang="en-US" dirty="0" smtClean="0"/>
              <a:t>並不允許與其他有存取權的實體共謀。因此基於</a:t>
            </a:r>
            <a:r>
              <a:rPr lang="en-US" altLang="zh-TW" dirty="0" smtClean="0"/>
              <a:t>MPRE</a:t>
            </a:r>
            <a:r>
              <a:rPr lang="zh-TW" altLang="en-US" dirty="0" smtClean="0"/>
              <a:t>的安全性以及我們的系統模型定義，我們可以說我們的系統在此攻擊下是安全的。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57</a:t>
            </a:fld>
            <a:endParaRPr lang="zh-TW" altLang="en-US"/>
          </a:p>
        </p:txBody>
      </p:sp>
    </p:spTree>
    <p:extLst>
      <p:ext uri="{BB962C8B-B14F-4D97-AF65-F5344CB8AC3E}">
        <p14:creationId xmlns:p14="http://schemas.microsoft.com/office/powerpoint/2010/main" val="25443608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2.2 -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欺詐</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a:t>
            </a:r>
            <a:r>
              <a:rPr lang="en-US" altLang="zh-TW" baseline="0" dirty="0" smtClean="0"/>
              <a:t>  </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或第三方嘗試欺騙</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以獲得重加密操作。</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缺乏相應的重加密密鑰（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無法為欺詐的</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或第三方執行重加密操作。此外，即使獲得重加密的數據，沒有相應的私鑰，他們也無法解密該數據。基於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的不可竄改性和可驗證性，我們的系統在此攻擊下是安全的。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a:t>
            </a:r>
            <a:r>
              <a:rPr lang="zh-TW" altLang="en-US" dirty="0" smtClean="0"/>
              <a:t>或第三方透過欺詐</a:t>
            </a:r>
            <a:r>
              <a:rPr lang="en-US" altLang="zh-TW" dirty="0" smtClean="0"/>
              <a:t>CSP</a:t>
            </a:r>
            <a:r>
              <a:rPr lang="zh-TW" altLang="en-US" dirty="0" smtClean="0"/>
              <a:t>的非法存取嘗試：我們的系統中存取權控制依賴於重加密密鑰是否存在於儲存在</a:t>
            </a:r>
            <a:r>
              <a:rPr lang="en-US" altLang="zh-TW" dirty="0" smtClean="0"/>
              <a:t>IPFS</a:t>
            </a:r>
            <a:r>
              <a:rPr lang="zh-TW" altLang="en-US" dirty="0" smtClean="0"/>
              <a:t>中的訪問控制結構（</a:t>
            </a:r>
            <a:r>
              <a:rPr lang="en-US" altLang="zh-TW" dirty="0" smtClean="0"/>
              <a:t>ACS</a:t>
            </a:r>
            <a:r>
              <a:rPr lang="zh-TW" altLang="en-US" dirty="0" smtClean="0"/>
              <a:t>）以及</a:t>
            </a:r>
            <a:r>
              <a:rPr lang="en-US" altLang="zh-TW" dirty="0" smtClean="0"/>
              <a:t>MPRE</a:t>
            </a:r>
            <a:r>
              <a:rPr lang="zh-TW" altLang="en-US" dirty="0" smtClean="0"/>
              <a:t>的安全性。</a:t>
            </a:r>
            <a:r>
              <a:rPr lang="en-US" altLang="zh-TW" dirty="0" smtClean="0"/>
              <a:t>DU</a:t>
            </a:r>
            <a:r>
              <a:rPr lang="zh-TW" altLang="en-US" dirty="0" smtClean="0"/>
              <a:t>或第三方可能使用兩種方式嘗試欺騙</a:t>
            </a:r>
            <a:r>
              <a:rPr lang="en-US" altLang="zh-TW" dirty="0" smtClean="0"/>
              <a:t>CSP</a:t>
            </a:r>
            <a:r>
              <a:rPr lang="zh-TW" altLang="en-US" dirty="0" smtClean="0"/>
              <a:t>。第一種，</a:t>
            </a:r>
            <a:r>
              <a:rPr lang="en-US" altLang="zh-TW" dirty="0" smtClean="0"/>
              <a:t>DU</a:t>
            </a:r>
            <a:r>
              <a:rPr lang="zh-TW" altLang="en-US" dirty="0" smtClean="0"/>
              <a:t>或第三方可能嘗試欺騙</a:t>
            </a:r>
            <a:r>
              <a:rPr lang="en-US" altLang="zh-TW" dirty="0" smtClean="0"/>
              <a:t>CSP</a:t>
            </a:r>
            <a:r>
              <a:rPr lang="zh-TW" altLang="en-US" dirty="0" smtClean="0"/>
              <a:t>以他們的公鑰執行</a:t>
            </a:r>
            <a:r>
              <a:rPr lang="en-US" altLang="zh-TW" dirty="0" smtClean="0"/>
              <a:t>MPRE</a:t>
            </a:r>
            <a:r>
              <a:rPr lang="zh-TW" altLang="en-US" dirty="0" smtClean="0"/>
              <a:t>重加密來為他們重加密檔案加密密鑰</a:t>
            </a:r>
            <a:r>
              <a:rPr lang="en-US" altLang="zh-TW" dirty="0" smtClean="0"/>
              <a:t>k</a:t>
            </a:r>
            <a:r>
              <a:rPr lang="zh-TW" altLang="en-US" dirty="0" smtClean="0"/>
              <a:t>，然而由於相應的</a:t>
            </a:r>
            <a:r>
              <a:rPr lang="en-US" altLang="zh-TW" dirty="0" smtClean="0"/>
              <a:t>ACS</a:t>
            </a:r>
            <a:r>
              <a:rPr lang="zh-TW" altLang="en-US" dirty="0" smtClean="0"/>
              <a:t>中並未包含未經授權的第三方或是</a:t>
            </a:r>
            <a:r>
              <a:rPr lang="en-US" altLang="zh-TW" dirty="0" smtClean="0"/>
              <a:t>DU</a:t>
            </a:r>
            <a:r>
              <a:rPr lang="zh-TW" altLang="en-US" dirty="0" smtClean="0"/>
              <a:t>的重加密密鑰</a:t>
            </a:r>
            <a:r>
              <a:rPr lang="en-US" altLang="zh-TW" dirty="0" err="1" smtClean="0"/>
              <a:t>rk</a:t>
            </a:r>
            <a:r>
              <a:rPr lang="zh-TW" altLang="en-US" dirty="0" smtClean="0"/>
              <a:t>，</a:t>
            </a:r>
            <a:r>
              <a:rPr lang="en-US" altLang="zh-TW" dirty="0" smtClean="0"/>
              <a:t>CSP</a:t>
            </a:r>
            <a:r>
              <a:rPr lang="zh-TW" altLang="en-US" dirty="0" smtClean="0"/>
              <a:t>無法取得重加密密鑰</a:t>
            </a:r>
            <a:r>
              <a:rPr lang="en-US" altLang="zh-TW" dirty="0" err="1" smtClean="0"/>
              <a:t>rk</a:t>
            </a:r>
            <a:r>
              <a:rPr lang="zh-TW" altLang="en-US" dirty="0" smtClean="0"/>
              <a:t>，</a:t>
            </a:r>
            <a:r>
              <a:rPr lang="en-US" altLang="zh-TW" dirty="0" smtClean="0"/>
              <a:t>CSP</a:t>
            </a:r>
            <a:r>
              <a:rPr lang="zh-TW" altLang="en-US" dirty="0" smtClean="0"/>
              <a:t>缺少了</a:t>
            </a:r>
            <a:r>
              <a:rPr lang="en-US" altLang="zh-TW" dirty="0" err="1" smtClean="0"/>
              <a:t>rk</a:t>
            </a:r>
            <a:r>
              <a:rPr lang="zh-TW" altLang="en-US" dirty="0" smtClean="0"/>
              <a:t>就不會也沒有能力為第三方或</a:t>
            </a:r>
            <a:r>
              <a:rPr lang="en-US" altLang="zh-TW" dirty="0" smtClean="0"/>
              <a:t>DU</a:t>
            </a:r>
            <a:r>
              <a:rPr lang="zh-TW" altLang="en-US" dirty="0" smtClean="0"/>
              <a:t>執行</a:t>
            </a:r>
            <a:r>
              <a:rPr lang="en-US" altLang="zh-TW" dirty="0" smtClean="0"/>
              <a:t>MPRE</a:t>
            </a:r>
            <a:r>
              <a:rPr lang="zh-TW" altLang="en-US" dirty="0" smtClean="0"/>
              <a:t>重加密。第二種，嘗試使用擁有存取權的</a:t>
            </a:r>
            <a:r>
              <a:rPr lang="en-US" altLang="zh-TW" dirty="0" smtClean="0"/>
              <a:t>DO</a:t>
            </a:r>
            <a:r>
              <a:rPr lang="zh-TW" altLang="en-US" dirty="0" smtClean="0"/>
              <a:t>或者</a:t>
            </a:r>
            <a:r>
              <a:rPr lang="en-US" altLang="zh-TW" dirty="0" smtClean="0"/>
              <a:t>DU</a:t>
            </a:r>
            <a:r>
              <a:rPr lang="zh-TW" altLang="en-US" dirty="0" smtClean="0"/>
              <a:t>的公鑰及</a:t>
            </a:r>
            <a:r>
              <a:rPr lang="en-US" altLang="zh-TW" dirty="0" smtClean="0"/>
              <a:t>ID</a:t>
            </a:r>
            <a:r>
              <a:rPr lang="zh-TW" altLang="en-US" dirty="0" smtClean="0"/>
              <a:t>欺騙</a:t>
            </a:r>
            <a:r>
              <a:rPr lang="en-US" altLang="zh-TW" dirty="0" smtClean="0"/>
              <a:t>CSP</a:t>
            </a:r>
            <a:r>
              <a:rPr lang="zh-TW" altLang="en-US" dirty="0" smtClean="0"/>
              <a:t>，讓</a:t>
            </a:r>
            <a:r>
              <a:rPr lang="en-US" altLang="zh-TW" dirty="0" smtClean="0"/>
              <a:t>CSP</a:t>
            </a:r>
            <a:r>
              <a:rPr lang="zh-TW" altLang="en-US" dirty="0" smtClean="0"/>
              <a:t>為他們重加密</a:t>
            </a:r>
            <a:r>
              <a:rPr lang="en-US" altLang="zh-TW" dirty="0" smtClean="0"/>
              <a:t>GDO</a:t>
            </a:r>
            <a:r>
              <a:rPr lang="zh-TW" altLang="en-US" dirty="0" smtClean="0"/>
              <a:t>的檔案加密密鑰</a:t>
            </a:r>
            <a:r>
              <a:rPr lang="en-US" altLang="zh-TW" dirty="0" smtClean="0"/>
              <a:t>k</a:t>
            </a:r>
            <a:r>
              <a:rPr lang="zh-TW" altLang="en-US" dirty="0" smtClean="0"/>
              <a:t>，然而他們就算得到重加密的檔案加密密鑰</a:t>
            </a:r>
            <a:r>
              <a:rPr lang="en-US" altLang="zh-TW" dirty="0" smtClean="0"/>
              <a:t>k</a:t>
            </a:r>
            <a:r>
              <a:rPr lang="zh-TW" altLang="en-US" dirty="0" smtClean="0"/>
              <a:t>也無法解密重加密的檔案密鑰，因為他們沒有相應的私鑰。因此基於</a:t>
            </a:r>
            <a:r>
              <a:rPr lang="en-US" altLang="zh-TW" dirty="0" smtClean="0"/>
              <a:t>MPRE</a:t>
            </a:r>
            <a:r>
              <a:rPr lang="zh-TW" altLang="en-US" dirty="0" smtClean="0"/>
              <a:t>的</a:t>
            </a:r>
            <a:r>
              <a:rPr lang="en-US" altLang="zh-TW" dirty="0" smtClean="0"/>
              <a:t>CCA2</a:t>
            </a:r>
            <a:r>
              <a:rPr lang="zh-TW" altLang="en-US" dirty="0" smtClean="0"/>
              <a:t>安全性、</a:t>
            </a:r>
            <a:r>
              <a:rPr lang="en-US" altLang="zh-TW" dirty="0" smtClean="0"/>
              <a:t>IPFS</a:t>
            </a:r>
            <a:r>
              <a:rPr lang="zh-TW" altLang="en-US" dirty="0" smtClean="0"/>
              <a:t>所提供的不可竄改和可驗證性兩個性質保證了我們的系統中儲存在</a:t>
            </a:r>
            <a:r>
              <a:rPr lang="en-US" altLang="zh-TW" dirty="0" smtClean="0"/>
              <a:t>IPFS</a:t>
            </a:r>
            <a:r>
              <a:rPr lang="zh-TW" altLang="en-US" dirty="0" smtClean="0"/>
              <a:t>中的訪問控制結構（</a:t>
            </a:r>
            <a:r>
              <a:rPr lang="en-US" altLang="zh-TW" dirty="0" smtClean="0"/>
              <a:t>ACS</a:t>
            </a:r>
            <a:r>
              <a:rPr lang="zh-TW" altLang="en-US" dirty="0" smtClean="0"/>
              <a:t>）是不可竄改和可驗證的，以及</a:t>
            </a:r>
            <a:r>
              <a:rPr lang="en-US" altLang="zh-TW" dirty="0" smtClean="0"/>
              <a:t>CSP</a:t>
            </a:r>
            <a:r>
              <a:rPr lang="zh-TW" altLang="en-US" dirty="0" smtClean="0"/>
              <a:t>會遵守協議的執行協議，我們可以說我們的系統在此攻擊下是安全的。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58</a:t>
            </a:fld>
            <a:endParaRPr lang="zh-TW" altLang="en-US"/>
          </a:p>
        </p:txBody>
      </p:sp>
    </p:spTree>
    <p:extLst>
      <p:ext uri="{BB962C8B-B14F-4D97-AF65-F5344CB8AC3E}">
        <p14:creationId xmlns:p14="http://schemas.microsoft.com/office/powerpoint/2010/main" val="19237978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3.1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對</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企圖存取</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與</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或第三方的攻擊類似，</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無法解密</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中的數據。因此，我們的系統在此攻擊下是安全的。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針對</a:t>
            </a:r>
            <a:r>
              <a:rPr lang="en-US" altLang="zh-TW" dirty="0" smtClean="0"/>
              <a:t>ACS</a:t>
            </a:r>
            <a:r>
              <a:rPr lang="zh-TW" altLang="en-US" dirty="0" smtClean="0"/>
              <a:t>的非法存取嘗試：這個部分與前述</a:t>
            </a:r>
            <a:r>
              <a:rPr lang="en-US" altLang="zh-TW" dirty="0" smtClean="0"/>
              <a:t>DU</a:t>
            </a:r>
            <a:r>
              <a:rPr lang="zh-TW" altLang="en-US" dirty="0" smtClean="0"/>
              <a:t>或第三方是相同的。因此我們可以說我們的系統在此攻擊下是安全的。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59</a:t>
            </a:fld>
            <a:endParaRPr lang="zh-TW" altLang="en-US"/>
          </a:p>
        </p:txBody>
      </p:sp>
    </p:spTree>
    <p:extLst>
      <p:ext uri="{BB962C8B-B14F-4D97-AF65-F5344CB8AC3E}">
        <p14:creationId xmlns:p14="http://schemas.microsoft.com/office/powerpoint/2010/main" val="31447660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安全性目標達成分析</a:t>
            </a:r>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：只有被授予訪問權限的實體才能訪問特定的數據。根據我們的安全性證明，我們完整證明了沒有訪問權限的實體無法訪問沒有被授權的</a:t>
            </a:r>
            <a:r>
              <a:rPr lang="en-US" altLang="zh-TW" dirty="0" err="1" smtClean="0"/>
              <a:t>IoT</a:t>
            </a:r>
            <a:r>
              <a:rPr lang="en-US" altLang="zh-TW" dirty="0" smtClean="0"/>
              <a:t> Data f</a:t>
            </a:r>
            <a:r>
              <a:rPr lang="zh-TW" altLang="en-US" dirty="0" smtClean="0"/>
              <a:t>。因此我們可以說我們的系統保證了數據機密性。</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：任何未經授權的修改權限都應該被系統檢測並拒絕。根據我們的系統架構，修改權限的事件，也就是在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的性質與定義，我們可以確保所有的存取權變更都是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定義只有擁有節點私鑰的實體可以對其中的檔案進行修改與寫入。因此我們可以說我們的系統保證了權限完整性。</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任何未經授權的數據修改都應該被系統檢測並拒絕。根據我們的系統架構，修改或更新數據的事件，也就是在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a:t>
            </a:r>
            <a:r>
              <a:rPr lang="en-US" altLang="zh-TW" dirty="0" err="1" smtClean="0"/>
              <a:t>IoT</a:t>
            </a:r>
            <a:r>
              <a:rPr lang="zh-TW" altLang="en-US" dirty="0" smtClean="0"/>
              <a:t>數據更新與變更都是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a:t>
            </a:r>
            <a:r>
              <a:rPr lang="en-US" altLang="zh-TW" dirty="0" err="1" smtClean="0"/>
              <a:t>IoT</a:t>
            </a:r>
            <a:r>
              <a:rPr lang="zh-TW" altLang="en-US" dirty="0" smtClean="0"/>
              <a:t>數據完整性。</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：實體間需驗證識別身分。由於</a:t>
            </a:r>
            <a:r>
              <a:rPr lang="en-US" altLang="zh-TW" dirty="0" smtClean="0"/>
              <a:t>IPNS</a:t>
            </a:r>
            <a:r>
              <a:rPr lang="zh-TW" altLang="en-US" dirty="0" smtClean="0"/>
              <a:t>與</a:t>
            </a:r>
            <a:r>
              <a:rPr lang="en-US" altLang="zh-TW" dirty="0" smtClean="0"/>
              <a:t>IOTA Tangle</a:t>
            </a:r>
            <a:r>
              <a:rPr lang="zh-TW" altLang="en-US" dirty="0" smtClean="0"/>
              <a:t>都是帶有身分驗證屬性的，因此我們可以確定，在所有的實體間都是經過身分驗證的。因此我們可以說我們的系統保證了身分認證。</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：對於任何存取權與數據更新與修改必須有紀錄並且是可以被驗證的。我們的系統中任何存取權或數據的更新與修改，都是透過修改在</a:t>
            </a:r>
            <a:r>
              <a:rPr lang="en-US" altLang="zh-TW" dirty="0" smtClean="0"/>
              <a:t>IPFS</a:t>
            </a:r>
            <a:r>
              <a:rPr lang="zh-TW" altLang="en-US" dirty="0" smtClean="0"/>
              <a:t>中儲存的</a:t>
            </a:r>
            <a:r>
              <a:rPr lang="en-US" altLang="zh-TW" dirty="0" smtClean="0"/>
              <a:t>ACS</a:t>
            </a:r>
            <a:r>
              <a:rPr lang="zh-TW" altLang="en-US" dirty="0" smtClean="0"/>
              <a:t>所完成，而又因為我們使用了</a:t>
            </a:r>
            <a:r>
              <a:rPr lang="en-US" altLang="zh-TW" dirty="0" smtClean="0"/>
              <a:t>IPNS</a:t>
            </a:r>
            <a:r>
              <a:rPr lang="zh-TW" altLang="en-US" dirty="0" smtClean="0"/>
              <a:t>，他的定義與性質保證了其儲存的任何資料都是可溯源的並且可驗證的，由此我們可以確保所有我們在</a:t>
            </a:r>
            <a:r>
              <a:rPr lang="en-US" altLang="zh-TW" dirty="0" smtClean="0"/>
              <a:t>ACS</a:t>
            </a:r>
            <a:r>
              <a:rPr lang="zh-TW" altLang="en-US" dirty="0" smtClean="0"/>
              <a:t>中所做的存取權與數據更新與修改都是有紀錄且可驗證的。因此我們可以說我們的系統保證了不可否認性。</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60</a:t>
            </a:fld>
            <a:endParaRPr lang="zh-TW" altLang="en-US"/>
          </a:p>
        </p:txBody>
      </p:sp>
    </p:spTree>
    <p:extLst>
      <p:ext uri="{BB962C8B-B14F-4D97-AF65-F5344CB8AC3E}">
        <p14:creationId xmlns:p14="http://schemas.microsoft.com/office/powerpoint/2010/main" val="22980312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62</a:t>
            </a:fld>
            <a:endParaRPr lang="zh-TW" altLang="en-US"/>
          </a:p>
        </p:txBody>
      </p:sp>
    </p:spTree>
    <p:extLst>
      <p:ext uri="{BB962C8B-B14F-4D97-AF65-F5344CB8AC3E}">
        <p14:creationId xmlns:p14="http://schemas.microsoft.com/office/powerpoint/2010/main" val="165986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中心</a:t>
            </a:r>
            <a:r>
              <a:rPr lang="zh-TW" altLang="en-US" dirty="0" smtClean="0"/>
              <a:t>化</a:t>
            </a:r>
            <a:r>
              <a:rPr lang="en-US" altLang="zh-TW" dirty="0" smtClean="0"/>
              <a:t>server</a:t>
            </a:r>
            <a:r>
              <a:rPr lang="zh-TW" altLang="en-US" dirty="0" smtClean="0"/>
              <a:t>不具備保密性且無法去</a:t>
            </a:r>
            <a:r>
              <a:rPr lang="zh-TW" altLang="en-US" dirty="0" smtClean="0"/>
              <a:t>信任化。</a:t>
            </a:r>
            <a:r>
              <a:rPr lang="en-US" altLang="zh-TW" dirty="0" smtClean="0"/>
              <a:t/>
            </a:r>
            <a:br>
              <a:rPr lang="en-US" altLang="zh-TW" dirty="0" smtClean="0"/>
            </a:br>
            <a:r>
              <a:rPr lang="en-US" altLang="zh-TW" dirty="0" smtClean="0"/>
              <a:t/>
            </a:r>
            <a:br>
              <a:rPr lang="en-US" altLang="zh-TW" dirty="0" smtClean="0"/>
            </a:br>
            <a:r>
              <a:rPr lang="en-US" altLang="zh-TW" dirty="0" smtClean="0"/>
              <a:t>-</a:t>
            </a:r>
            <a:r>
              <a:rPr lang="zh-TW" altLang="en-US" dirty="0" smtClean="0"/>
              <a:t> 數據收集渠道</a:t>
            </a:r>
            <a:r>
              <a:rPr lang="en-US" altLang="zh-TW" dirty="0" smtClean="0"/>
              <a:t>:</a:t>
            </a:r>
          </a:p>
          <a:p>
            <a:r>
              <a:rPr lang="en-US" altLang="zh-TW" dirty="0" smtClean="0"/>
              <a:t>	-</a:t>
            </a:r>
            <a:r>
              <a:rPr lang="en-US" altLang="zh-TW" baseline="0" dirty="0" smtClean="0"/>
              <a:t> </a:t>
            </a:r>
            <a:r>
              <a:rPr lang="zh-TW" altLang="en-US" baseline="0" dirty="0" smtClean="0"/>
              <a:t>主動蒐集</a:t>
            </a:r>
            <a:endParaRPr lang="en-US" altLang="zh-TW" dirty="0" smtClean="0"/>
          </a:p>
          <a:p>
            <a:r>
              <a:rPr lang="en-US" altLang="zh-TW" dirty="0" smtClean="0"/>
              <a:t>	-</a:t>
            </a:r>
            <a:r>
              <a:rPr lang="zh-TW" altLang="en-US" dirty="0" smtClean="0"/>
              <a:t> 購買</a:t>
            </a:r>
            <a:r>
              <a:rPr lang="en-US" altLang="zh-TW" dirty="0" smtClean="0"/>
              <a:t>/</a:t>
            </a:r>
            <a:r>
              <a:rPr lang="zh-TW" altLang="en-US" dirty="0" smtClean="0"/>
              <a:t>請求 </a:t>
            </a:r>
            <a:r>
              <a:rPr lang="en-US" altLang="zh-TW" dirty="0" smtClean="0"/>
              <a:t>=&gt;</a:t>
            </a:r>
            <a:r>
              <a:rPr lang="zh-TW" altLang="en-US" dirty="0" smtClean="0"/>
              <a:t> 搜尋 </a:t>
            </a:r>
            <a:r>
              <a:rPr lang="en-US" altLang="zh-TW" dirty="0" smtClean="0"/>
              <a:t>=&gt;</a:t>
            </a:r>
            <a:r>
              <a:rPr lang="zh-TW" altLang="en-US" dirty="0" smtClean="0"/>
              <a:t> </a:t>
            </a:r>
            <a:r>
              <a:rPr lang="en-US" altLang="zh-TW" dirty="0" smtClean="0"/>
              <a:t>cloud storage =&gt;</a:t>
            </a:r>
            <a:r>
              <a:rPr lang="zh-TW" altLang="en-US" dirty="0" smtClean="0"/>
              <a:t> 管理</a:t>
            </a:r>
            <a:r>
              <a:rPr lang="en-US" altLang="zh-TW" dirty="0" smtClean="0"/>
              <a:t>(AC)</a:t>
            </a:r>
            <a:r>
              <a:rPr lang="zh-TW" altLang="en-US" dirty="0" smtClean="0"/>
              <a:t> </a:t>
            </a:r>
            <a:r>
              <a:rPr lang="en-US" altLang="zh-TW" dirty="0" smtClean="0"/>
              <a:t>=&gt;</a:t>
            </a:r>
            <a:r>
              <a:rPr lang="zh-TW" altLang="en-US" dirty="0" smtClean="0"/>
              <a:t> 去中心化去信任化管理</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a:t>
            </a:fld>
            <a:endParaRPr lang="zh-TW" altLang="en-US"/>
          </a:p>
        </p:txBody>
      </p:sp>
    </p:spTree>
    <p:extLst>
      <p:ext uri="{BB962C8B-B14F-4D97-AF65-F5344CB8AC3E}">
        <p14:creationId xmlns:p14="http://schemas.microsoft.com/office/powerpoint/2010/main" val="38658550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64</a:t>
            </a:fld>
            <a:endParaRPr lang="zh-TW" altLang="en-US"/>
          </a:p>
        </p:txBody>
      </p:sp>
    </p:spTree>
    <p:extLst>
      <p:ext uri="{BB962C8B-B14F-4D97-AF65-F5344CB8AC3E}">
        <p14:creationId xmlns:p14="http://schemas.microsoft.com/office/powerpoint/2010/main" val="6052109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66</a:t>
            </a:fld>
            <a:endParaRPr lang="zh-TW" altLang="en-US"/>
          </a:p>
        </p:txBody>
      </p:sp>
    </p:spTree>
    <p:extLst>
      <p:ext uri="{BB962C8B-B14F-4D97-AF65-F5344CB8AC3E}">
        <p14:creationId xmlns:p14="http://schemas.microsoft.com/office/powerpoint/2010/main" val="302514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 數據收集渠道</a:t>
            </a:r>
            <a:r>
              <a:rPr lang="en-US" altLang="zh-TW" dirty="0" smtClean="0"/>
              <a:t>:</a:t>
            </a:r>
          </a:p>
          <a:p>
            <a:r>
              <a:rPr lang="en-US" altLang="zh-TW" dirty="0" smtClean="0"/>
              <a:t>	-</a:t>
            </a:r>
            <a:r>
              <a:rPr lang="en-US" altLang="zh-TW" baseline="0" dirty="0" smtClean="0"/>
              <a:t> </a:t>
            </a:r>
            <a:r>
              <a:rPr lang="zh-TW" altLang="en-US" baseline="0" dirty="0" smtClean="0"/>
              <a:t>主動蒐集</a:t>
            </a:r>
            <a:endParaRPr lang="en-US" altLang="zh-TW" dirty="0" smtClean="0"/>
          </a:p>
          <a:p>
            <a:r>
              <a:rPr lang="en-US" altLang="zh-TW" dirty="0" smtClean="0"/>
              <a:t>	-</a:t>
            </a:r>
            <a:r>
              <a:rPr lang="zh-TW" altLang="en-US" dirty="0" smtClean="0"/>
              <a:t> 購買</a:t>
            </a:r>
            <a:r>
              <a:rPr lang="en-US" altLang="zh-TW" dirty="0" smtClean="0"/>
              <a:t>/</a:t>
            </a:r>
            <a:r>
              <a:rPr lang="zh-TW" altLang="en-US" dirty="0" smtClean="0"/>
              <a:t>請求 </a:t>
            </a:r>
            <a:r>
              <a:rPr lang="en-US" altLang="zh-TW" dirty="0" smtClean="0"/>
              <a:t>=&gt;</a:t>
            </a:r>
            <a:r>
              <a:rPr lang="zh-TW" altLang="en-US" dirty="0" smtClean="0"/>
              <a:t> 共享平台系統</a:t>
            </a:r>
            <a:r>
              <a:rPr lang="en-US" altLang="zh-TW" dirty="0" smtClean="0"/>
              <a:t/>
            </a:r>
            <a:br>
              <a:rPr lang="en-US" altLang="zh-TW" dirty="0" smtClean="0"/>
            </a:br>
            <a:r>
              <a:rPr lang="en-US" altLang="zh-TW" dirty="0" smtClean="0"/>
              <a:t/>
            </a:r>
            <a:br>
              <a:rPr lang="en-US" altLang="zh-TW" dirty="0" smtClean="0"/>
            </a:br>
            <a:r>
              <a:rPr lang="zh-TW" altLang="en-US" dirty="0" smtClean="0"/>
              <a:t>共享平台系統 </a:t>
            </a:r>
            <a:r>
              <a:rPr lang="en-US" altLang="zh-TW" dirty="0" smtClean="0"/>
              <a:t>=&gt;</a:t>
            </a:r>
            <a:r>
              <a:rPr lang="zh-TW" altLang="en-US" dirty="0" smtClean="0"/>
              <a:t> 搜尋 </a:t>
            </a:r>
            <a:r>
              <a:rPr lang="en-US" altLang="zh-TW" dirty="0" smtClean="0"/>
              <a:t>=&gt;</a:t>
            </a:r>
            <a:r>
              <a:rPr lang="zh-TW" altLang="en-US" dirty="0" smtClean="0"/>
              <a:t> </a:t>
            </a:r>
            <a:r>
              <a:rPr lang="en-US" altLang="zh-TW" dirty="0" smtClean="0"/>
              <a:t>cloud storage =&gt;</a:t>
            </a:r>
            <a:r>
              <a:rPr lang="zh-TW" altLang="en-US" dirty="0" smtClean="0"/>
              <a:t> 管理</a:t>
            </a:r>
            <a:r>
              <a:rPr lang="en-US" altLang="zh-TW" dirty="0" smtClean="0"/>
              <a:t>(AC)</a:t>
            </a:r>
            <a:r>
              <a:rPr lang="zh-TW" altLang="en-US" dirty="0" smtClean="0"/>
              <a:t> </a:t>
            </a:r>
            <a:r>
              <a:rPr lang="en-US" altLang="zh-TW" dirty="0" smtClean="0"/>
              <a:t>=&gt;</a:t>
            </a:r>
            <a:r>
              <a:rPr lang="zh-TW" altLang="en-US" dirty="0" smtClean="0"/>
              <a:t> 去中心化去信任化管理、去中心去信任化儲存</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7</a:t>
            </a:fld>
            <a:endParaRPr lang="zh-TW" altLang="en-US"/>
          </a:p>
        </p:txBody>
      </p:sp>
    </p:spTree>
    <p:extLst>
      <p:ext uri="{BB962C8B-B14F-4D97-AF65-F5344CB8AC3E}">
        <p14:creationId xmlns:p14="http://schemas.microsoft.com/office/powerpoint/2010/main" val="1054220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smtClean="0">
              <a:solidFill>
                <a:schemeClr val="tx1"/>
              </a:solidFill>
              <a:effectLst/>
              <a:latin typeface="+mn-lt"/>
              <a:ea typeface="+mn-ea"/>
              <a:cs typeface="+mn-cs"/>
            </a:endParaRPr>
          </a:p>
          <a:p>
            <a:pPr marL="171450" indent="-171450">
              <a:buFontTx/>
              <a:buChar char="-"/>
            </a:pPr>
            <a:r>
              <a:rPr lang="zh-TW" altLang="en-US" sz="1200" b="0" i="0" kern="1200" dirty="0" smtClean="0">
                <a:solidFill>
                  <a:schemeClr val="tx1"/>
                </a:solidFill>
                <a:effectLst/>
                <a:latin typeface="+mn-lt"/>
                <a:ea typeface="+mn-ea"/>
                <a:cs typeface="+mn-cs"/>
              </a:rPr>
              <a:t>加密分享</a:t>
            </a:r>
            <a:r>
              <a:rPr lang="en-US" altLang="zh-TW" sz="1200" b="0" i="0" kern="1200" dirty="0" smtClean="0">
                <a:solidFill>
                  <a:schemeClr val="tx1"/>
                </a:solidFill>
                <a:effectLst/>
                <a:latin typeface="+mn-lt"/>
                <a:ea typeface="+mn-ea"/>
                <a:cs typeface="+mn-cs"/>
              </a:rPr>
              <a:t>=&gt;</a:t>
            </a:r>
            <a:r>
              <a:rPr lang="zh-TW" altLang="en-US" sz="1200" b="0" i="0" kern="1200" dirty="0" smtClean="0">
                <a:solidFill>
                  <a:schemeClr val="tx1"/>
                </a:solidFill>
                <a:effectLst/>
                <a:latin typeface="+mn-lt"/>
                <a:ea typeface="+mn-ea"/>
                <a:cs typeface="+mn-cs"/>
              </a:rPr>
              <a:t>多次加密負擔</a:t>
            </a:r>
            <a:r>
              <a:rPr lang="en-US" altLang="zh-TW" sz="1200" b="0" i="0" kern="1200" dirty="0" smtClean="0">
                <a:solidFill>
                  <a:schemeClr val="tx1"/>
                </a:solidFill>
                <a:effectLst/>
                <a:latin typeface="+mn-lt"/>
                <a:ea typeface="+mn-ea"/>
                <a:cs typeface="+mn-cs"/>
              </a:rPr>
              <a:t>=&gt;</a:t>
            </a:r>
            <a:r>
              <a:rPr lang="zh-TW" altLang="en-US" sz="1200" b="0" i="0" kern="1200" dirty="0" smtClean="0">
                <a:solidFill>
                  <a:schemeClr val="tx1"/>
                </a:solidFill>
                <a:effectLst/>
                <a:latin typeface="+mn-lt"/>
                <a:ea typeface="+mn-ea"/>
                <a:cs typeface="+mn-cs"/>
              </a:rPr>
              <a:t>一加多解</a:t>
            </a:r>
            <a:r>
              <a:rPr lang="en-US" altLang="zh-TW" sz="1200" b="0" i="0" kern="1200" dirty="0" smtClean="0">
                <a:solidFill>
                  <a:schemeClr val="tx1"/>
                </a:solidFill>
                <a:effectLst/>
                <a:latin typeface="+mn-lt"/>
                <a:ea typeface="+mn-ea"/>
                <a:cs typeface="+mn-cs"/>
              </a:rPr>
              <a:t>=&gt;</a:t>
            </a:r>
            <a:r>
              <a:rPr lang="zh-TW" altLang="en-US" sz="1200" b="0" i="0" kern="1200" dirty="0" smtClean="0">
                <a:solidFill>
                  <a:schemeClr val="tx1"/>
                </a:solidFill>
                <a:effectLst/>
                <a:latin typeface="+mn-lt"/>
                <a:ea typeface="+mn-ea"/>
                <a:cs typeface="+mn-cs"/>
              </a:rPr>
              <a:t>重加密</a:t>
            </a:r>
            <a:r>
              <a:rPr lang="en-US" altLang="zh-TW" sz="1200" b="0" i="0" kern="1200" dirty="0" smtClean="0">
                <a:solidFill>
                  <a:schemeClr val="tx1"/>
                </a:solidFill>
                <a:effectLst/>
                <a:latin typeface="+mn-lt"/>
                <a:ea typeface="+mn-ea"/>
                <a:cs typeface="+mn-cs"/>
              </a:rPr>
              <a:t>=&gt;PRE</a:t>
            </a:r>
            <a:r>
              <a:rPr lang="zh-TW" altLang="en-US" sz="1200" b="0" i="0" kern="1200" dirty="0" smtClean="0">
                <a:solidFill>
                  <a:schemeClr val="tx1"/>
                </a:solidFill>
                <a:effectLst/>
                <a:latin typeface="+mn-lt"/>
                <a:ea typeface="+mn-ea"/>
                <a:cs typeface="+mn-cs"/>
              </a:rPr>
              <a:t>分散</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Device</a:t>
            </a:r>
            <a:r>
              <a:rPr lang="zh-TW" altLang="en-US" sz="1200" b="0" i="0" kern="1200" dirty="0" smtClean="0">
                <a:solidFill>
                  <a:schemeClr val="tx1"/>
                </a:solidFill>
                <a:effectLst/>
                <a:latin typeface="+mn-lt"/>
                <a:ea typeface="+mn-ea"/>
                <a:cs typeface="+mn-cs"/>
              </a:rPr>
              <a:t>低下計算量</a:t>
            </a:r>
            <a:endParaRPr lang="en-US" altLang="zh-TW" sz="1200" b="0" i="0" kern="1200" dirty="0" smtClean="0">
              <a:solidFill>
                <a:schemeClr val="tx1"/>
              </a:solidFill>
              <a:effectLst/>
              <a:latin typeface="+mn-lt"/>
              <a:ea typeface="+mn-ea"/>
              <a:cs typeface="+mn-cs"/>
            </a:endParaRPr>
          </a:p>
          <a:p>
            <a:pPr marL="171450" indent="-171450">
              <a:buFontTx/>
              <a:buChar char="-"/>
            </a:pP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永久保存、唯一性</a:t>
            </a:r>
            <a:r>
              <a:rPr lang="en-US" altLang="zh-TW" sz="1200" b="0" i="0" kern="1200" dirty="0" smtClean="0">
                <a:solidFill>
                  <a:schemeClr val="tx1"/>
                </a:solidFill>
                <a:effectLst/>
                <a:latin typeface="+mn-lt"/>
                <a:ea typeface="+mn-ea"/>
                <a:cs typeface="+mn-cs"/>
              </a:rPr>
              <a:t>cloud storage</a:t>
            </a:r>
          </a:p>
          <a:p>
            <a:pPr marL="171450" indent="-171450">
              <a:buFontTx/>
              <a:buChar char="-"/>
            </a:pPr>
            <a:r>
              <a:rPr lang="zh-TW" altLang="en-US" sz="1200" b="0" i="0" kern="1200" dirty="0" smtClean="0">
                <a:solidFill>
                  <a:schemeClr val="tx1"/>
                </a:solidFill>
                <a:effectLst/>
                <a:latin typeface="+mn-lt"/>
                <a:ea typeface="+mn-ea"/>
                <a:cs typeface="+mn-cs"/>
              </a:rPr>
              <a:t>類區塊鏈 </a:t>
            </a:r>
            <a:r>
              <a:rPr lang="en-US" altLang="zh-TW" sz="1200" b="0" i="0" kern="1200" dirty="0" smtClean="0">
                <a:solidFill>
                  <a:schemeClr val="tx1"/>
                </a:solidFill>
                <a:effectLst/>
                <a:latin typeface="+mn-lt"/>
                <a:ea typeface="+mn-ea"/>
                <a:cs typeface="+mn-cs"/>
              </a:rPr>
              <a:t>for </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0</a:t>
            </a:r>
            <a:r>
              <a:rPr lang="zh-TW" altLang="en-US" sz="1200" b="0" i="0" kern="1200" dirty="0" smtClean="0">
                <a:solidFill>
                  <a:schemeClr val="tx1"/>
                </a:solidFill>
                <a:effectLst/>
                <a:latin typeface="+mn-lt"/>
                <a:ea typeface="+mn-ea"/>
                <a:cs typeface="+mn-cs"/>
              </a:rPr>
              <a:t>手續費交易低計算驗證、可擴展性。</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進入</a:t>
            </a:r>
            <a:r>
              <a:rPr lang="zh-TW" altLang="en-US" sz="1200" b="0" i="0" kern="1200" dirty="0" smtClean="0">
                <a:solidFill>
                  <a:schemeClr val="tx1"/>
                </a:solidFill>
                <a:effectLst/>
                <a:latin typeface="+mn-lt"/>
                <a:ea typeface="+mn-ea"/>
                <a:cs typeface="+mn-cs"/>
              </a:rPr>
              <a:t>研究動機和貢獻部分，強調該研究如何解決物聯網數據的管理，存取控制，數據孤島問題，並提高數據檢索效率。解釋使用 </a:t>
            </a:r>
            <a:r>
              <a:rPr lang="en-US" altLang="zh-TW" sz="1200" b="0" i="0" kern="1200" dirty="0" smtClean="0">
                <a:solidFill>
                  <a:schemeClr val="tx1"/>
                </a:solidFill>
                <a:effectLst/>
                <a:latin typeface="+mn-lt"/>
                <a:ea typeface="+mn-ea"/>
                <a:cs typeface="+mn-cs"/>
              </a:rPr>
              <a:t>Proxy Re-Encryption (PRE) </a:t>
            </a:r>
            <a:r>
              <a:rPr lang="zh-TW" altLang="en-US" sz="1200" b="0" i="0" kern="1200" dirty="0" smtClean="0">
                <a:solidFill>
                  <a:schemeClr val="tx1"/>
                </a:solidFill>
                <a:effectLst/>
                <a:latin typeface="+mn-lt"/>
                <a:ea typeface="+mn-ea"/>
                <a:cs typeface="+mn-cs"/>
              </a:rPr>
              <a:t>和 </a:t>
            </a:r>
            <a:r>
              <a:rPr lang="en-US" altLang="zh-TW" sz="1200" b="0" i="0" kern="1200" dirty="0" smtClean="0">
                <a:solidFill>
                  <a:schemeClr val="tx1"/>
                </a:solidFill>
                <a:effectLst/>
                <a:latin typeface="+mn-lt"/>
                <a:ea typeface="+mn-ea"/>
                <a:cs typeface="+mn-cs"/>
              </a:rPr>
              <a:t>Multi-hop Proxy Re-Encryption </a:t>
            </a:r>
            <a:r>
              <a:rPr lang="zh-TW" altLang="en-US" sz="1200" b="0" i="0" kern="1200" dirty="0" smtClean="0">
                <a:solidFill>
                  <a:schemeClr val="tx1"/>
                </a:solidFill>
                <a:effectLst/>
                <a:latin typeface="+mn-lt"/>
                <a:ea typeface="+mn-ea"/>
                <a:cs typeface="+mn-cs"/>
              </a:rPr>
              <a:t>進行存取控制，以及如何使用 </a:t>
            </a:r>
            <a:r>
              <a:rPr lang="en-US" altLang="zh-TW" sz="1200" b="0" i="0" kern="1200" dirty="0" err="1" smtClean="0">
                <a:solidFill>
                  <a:schemeClr val="tx1"/>
                </a:solidFill>
                <a:effectLst/>
                <a:latin typeface="+mn-lt"/>
                <a:ea typeface="+mn-ea"/>
                <a:cs typeface="+mn-cs"/>
              </a:rPr>
              <a:t>InterPlanetary</a:t>
            </a:r>
            <a:r>
              <a:rPr lang="en-US" altLang="zh-TW" sz="1200" b="0" i="0" kern="1200" dirty="0" smtClean="0">
                <a:solidFill>
                  <a:schemeClr val="tx1"/>
                </a:solidFill>
                <a:effectLst/>
                <a:latin typeface="+mn-lt"/>
                <a:ea typeface="+mn-ea"/>
                <a:cs typeface="+mn-cs"/>
              </a:rPr>
              <a:t> File System (IPFS) </a:t>
            </a:r>
            <a:r>
              <a:rPr lang="zh-TW" altLang="en-US" sz="1200" b="0" i="0" kern="1200" dirty="0" smtClean="0">
                <a:solidFill>
                  <a:schemeClr val="tx1"/>
                </a:solidFill>
                <a:effectLst/>
                <a:latin typeface="+mn-lt"/>
                <a:ea typeface="+mn-ea"/>
                <a:cs typeface="+mn-cs"/>
              </a:rPr>
              <a:t>和智能合約進行分散式數據存儲和搜尋。強調該系統具有精確的存取控制，有效的數據檢索，以及分散且持久的數據存儲等優點。</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8</a:t>
            </a:fld>
            <a:endParaRPr lang="zh-TW" altLang="en-US"/>
          </a:p>
        </p:txBody>
      </p:sp>
    </p:spTree>
    <p:extLst>
      <p:ext uri="{BB962C8B-B14F-4D97-AF65-F5344CB8AC3E}">
        <p14:creationId xmlns:p14="http://schemas.microsoft.com/office/powerpoint/2010/main" val="318490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9</a:t>
            </a:fld>
            <a:endParaRPr lang="zh-TW" altLang="en-US"/>
          </a:p>
        </p:txBody>
      </p:sp>
    </p:spTree>
    <p:extLst>
      <p:ext uri="{BB962C8B-B14F-4D97-AF65-F5344CB8AC3E}">
        <p14:creationId xmlns:p14="http://schemas.microsoft.com/office/powerpoint/2010/main" val="1428708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Tx/>
              <a:buChar char="-"/>
            </a:pP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等人提出了一個基於</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智能合約和</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的數據交易平台。他們主要關注用戶之間的數據交易，使用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作為數據傳輸的媒介。他們的方法要求</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數據在本地存儲，只有在啟動交易時才上傳到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。這與我們的系統有很大不同，我們的系統將所有</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數據一次性上傳到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，消除了保留所有數據在本地的需求。這大大減輕了數據所有者的本地存儲和備份負擔，並促進了多終端數據同步。</a:t>
            </a: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等人的系統還缺乏明確的信任中介的激勵機制，也沒有提供詳細的使用</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模型配對數據買家和數據提供者的機制，這可能給信任中介帶來高計算負擔。</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相反，我們的系統使用基於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的搜索方法，使數據用戶能夠高效地定位所需的數據。我們的方法允許系統以低計算成本產生有效的搜索結果，從而防止數據孤立，最大限度地利用和價值化</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a:t>
            </a:r>
            <a:endParaRPr lang="en-US" altLang="zh-TW" sz="1200" b="0" i="0" kern="1200" dirty="0" smtClean="0">
              <a:solidFill>
                <a:schemeClr val="tx1"/>
              </a:solidFill>
              <a:effectLst/>
              <a:latin typeface="+mn-lt"/>
              <a:ea typeface="+mn-ea"/>
              <a:cs typeface="+mn-cs"/>
            </a:endParaRPr>
          </a:p>
          <a:p>
            <a:pPr marL="171450" indent="-171450">
              <a:buFontTx/>
              <a:buChar char="-"/>
            </a:pPr>
            <a:endParaRPr lang="en-US" altLang="zh-TW" sz="1200" b="0" i="0" kern="1200" dirty="0" smtClean="0">
              <a:solidFill>
                <a:schemeClr val="tx1"/>
              </a:solidFill>
              <a:effectLst/>
              <a:latin typeface="+mn-lt"/>
              <a:ea typeface="+mn-ea"/>
              <a:cs typeface="+mn-cs"/>
            </a:endParaRPr>
          </a:p>
          <a:p>
            <a:pPr marL="171450" indent="-171450">
              <a:buFontTx/>
              <a:buChar char="-"/>
            </a:pPr>
            <a:r>
              <a:rPr lang="en-US" altLang="zh-TW" sz="1200" b="0" i="0" kern="1200" dirty="0" smtClean="0">
                <a:solidFill>
                  <a:schemeClr val="tx1"/>
                </a:solidFill>
                <a:effectLst/>
                <a:latin typeface="+mn-lt"/>
                <a:ea typeface="+mn-ea"/>
                <a:cs typeface="+mn-cs"/>
              </a:rPr>
              <a:t> Zheng</a:t>
            </a:r>
            <a:r>
              <a:rPr lang="zh-TW" altLang="en-US" sz="1200" b="0" i="0" kern="1200" dirty="0" smtClean="0">
                <a:solidFill>
                  <a:schemeClr val="tx1"/>
                </a:solidFill>
                <a:effectLst/>
                <a:latin typeface="+mn-lt"/>
                <a:ea typeface="+mn-ea"/>
                <a:cs typeface="+mn-cs"/>
              </a:rPr>
              <a:t>等人的系統也利用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進行工業物聯網數據管理。他們在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中存儲加密元數據，並使用內容標識符（</a:t>
            </a:r>
            <a:r>
              <a:rPr lang="en-US" altLang="zh-TW" sz="1200" b="0" i="0" kern="1200" dirty="0" smtClean="0">
                <a:solidFill>
                  <a:schemeClr val="tx1"/>
                </a:solidFill>
                <a:effectLst/>
                <a:latin typeface="+mn-lt"/>
                <a:ea typeface="+mn-ea"/>
                <a:cs typeface="+mn-cs"/>
              </a:rPr>
              <a:t>CIDs</a:t>
            </a:r>
            <a:r>
              <a:rPr lang="zh-TW" altLang="en-US" sz="1200" b="0" i="0" kern="1200" dirty="0" smtClean="0">
                <a:solidFill>
                  <a:schemeClr val="tx1"/>
                </a:solidFill>
                <a:effectLst/>
                <a:latin typeface="+mn-lt"/>
                <a:ea typeface="+mn-ea"/>
                <a:cs typeface="+mn-cs"/>
              </a:rPr>
              <a:t>）定位文件。然而，他們的數據搜索方法依賴於在</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上進行交易搜索，這個機制存在一些限制。例如，他們的搜索方法需要知道相應的交易</a:t>
            </a:r>
            <a:r>
              <a:rPr lang="en-US" altLang="zh-TW" sz="1200" b="0" i="0" kern="1200" dirty="0" smtClean="0">
                <a:solidFill>
                  <a:schemeClr val="tx1"/>
                </a:solidFill>
                <a:effectLst/>
                <a:latin typeface="+mn-lt"/>
                <a:ea typeface="+mn-ea"/>
                <a:cs typeface="+mn-cs"/>
              </a:rPr>
              <a:t>ID</a:t>
            </a:r>
            <a:r>
              <a:rPr lang="zh-TW" altLang="en-US" sz="1200" b="0" i="0" kern="1200" dirty="0" smtClean="0">
                <a:solidFill>
                  <a:schemeClr val="tx1"/>
                </a:solidFill>
                <a:effectLst/>
                <a:latin typeface="+mn-lt"/>
                <a:ea typeface="+mn-ea"/>
                <a:cs typeface="+mn-cs"/>
              </a:rPr>
              <a:t>或訂閱節點以被動獲取後續數據。這些方法可能無法快速有效地定位所需的數據，並存在數據孤立的風險。此外，</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定期清除零美元交易，這個過程稱為</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快照</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，可能導致以前的數據無法搜索，從而導致數據搜索的不穩定性和不確定性。</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相比之下，我們的系統實現了基於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的搜索機制，允許數據用戶主動定位所需的數據。所有由數據所有者上傳的數據在我們的系統中也可以搜索和找到，確保沒有數據會在定期清除時丟失。</a:t>
            </a:r>
            <a:endParaRPr lang="en-US" altLang="zh-TW" sz="1200" b="0" i="0" kern="1200" dirty="0" smtClean="0">
              <a:solidFill>
                <a:schemeClr val="tx1"/>
              </a:solidFill>
              <a:effectLst/>
              <a:latin typeface="+mn-lt"/>
              <a:ea typeface="+mn-ea"/>
              <a:cs typeface="+mn-cs"/>
            </a:endParaRPr>
          </a:p>
          <a:p>
            <a:pPr marL="0" indent="0">
              <a:buFontTx/>
              <a:buNone/>
            </a:pPr>
            <a:r>
              <a:rPr lang="zh-TW" altLang="en-US" sz="1200" b="0" i="0" kern="1200" dirty="0" smtClean="0">
                <a:solidFill>
                  <a:schemeClr val="tx1"/>
                </a:solidFill>
                <a:effectLst/>
                <a:latin typeface="+mn-lt"/>
                <a:ea typeface="+mn-ea"/>
                <a:cs typeface="+mn-cs"/>
              </a:rPr>
              <a:t>通過與其他研究的比較，我們可以看到我們的系統在去中心化、靈活性和以用戶為中心的解決方案方面取得了更好的成果。我們的方法確保了更強大的數據管理和共享，更加注重用戶隱私，並簡化了重新加密過程。這是相對於現有系統的明顯進步，使我們的系統更適合應對現代物聯網環境的複雜性。</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提供了一個使用</a:t>
            </a:r>
            <a:r>
              <a:rPr lang="en-US" altLang="zh-TW" sz="1200" b="0" i="0" kern="1200" dirty="0" smtClean="0">
                <a:solidFill>
                  <a:schemeClr val="tx1"/>
                </a:solidFill>
                <a:effectLst/>
                <a:latin typeface="+mn-lt"/>
                <a:ea typeface="+mn-ea"/>
                <a:cs typeface="+mn-cs"/>
              </a:rPr>
              <a:t>Proxy Re-Encryption (PRE)</a:t>
            </a:r>
            <a:r>
              <a:rPr lang="zh-TW" altLang="en-US" sz="1200" b="0" i="0" kern="1200" dirty="0" smtClean="0">
                <a:solidFill>
                  <a:schemeClr val="tx1"/>
                </a:solidFill>
                <a:effectLst/>
                <a:latin typeface="+mn-lt"/>
                <a:ea typeface="+mn-ea"/>
                <a:cs typeface="+mn-cs"/>
              </a:rPr>
              <a:t>方案的群組訪問控制的實際實現。雖然</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的系統展示了</a:t>
            </a:r>
            <a:r>
              <a:rPr lang="en-US" altLang="zh-TW" sz="1200" b="0" i="0" kern="1200" dirty="0" smtClean="0">
                <a:solidFill>
                  <a:schemeClr val="tx1"/>
                </a:solidFill>
                <a:effectLst/>
                <a:latin typeface="+mn-lt"/>
                <a:ea typeface="+mn-ea"/>
                <a:cs typeface="+mn-cs"/>
              </a:rPr>
              <a:t>PRE</a:t>
            </a:r>
            <a:r>
              <a:rPr lang="zh-TW" altLang="en-US" sz="1200" b="0" i="0" kern="1200" dirty="0" smtClean="0">
                <a:solidFill>
                  <a:schemeClr val="tx1"/>
                </a:solidFill>
                <a:effectLst/>
                <a:latin typeface="+mn-lt"/>
                <a:ea typeface="+mn-ea"/>
                <a:cs typeface="+mn-cs"/>
              </a:rPr>
              <a:t>方案在實際情境中的優點，但它存在一些挑戰，而我們的系統旨在解決這些挑戰。具體而言，</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是集中化的，存在單點故障的風險。它也可能存在隱私漏洞，因為中央伺服器有解密所有數據的能力。相比之下，我們的系統是去中心化的，消除了這些潛在的安全和隱私問題。我們的架構確保沒有單點故障，並通過去中心化的控制增強用戶隱私。</a:t>
            </a:r>
            <a:endParaRPr lang="en-US" altLang="zh-TW" sz="1200" b="0" i="0" kern="1200" dirty="0" smtClean="0">
              <a:solidFill>
                <a:schemeClr val="tx1"/>
              </a:solidFill>
              <a:effectLst/>
              <a:latin typeface="+mn-lt"/>
              <a:ea typeface="+mn-ea"/>
              <a:cs typeface="+mn-cs"/>
            </a:endParaRPr>
          </a:p>
          <a:p>
            <a:pPr marL="0" indent="0">
              <a:buFontTx/>
              <a:buNone/>
            </a:pP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10</a:t>
            </a:fld>
            <a:endParaRPr lang="zh-TW" altLang="en-US"/>
          </a:p>
        </p:txBody>
      </p:sp>
    </p:spTree>
    <p:extLst>
      <p:ext uri="{BB962C8B-B14F-4D97-AF65-F5344CB8AC3E}">
        <p14:creationId xmlns:p14="http://schemas.microsoft.com/office/powerpoint/2010/main" val="23102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10BC038-0599-4792-8133-21898937F4E6}" type="datetime1">
              <a:rPr lang="zh-TW" altLang="en-US" smtClean="0"/>
              <a:t>2023/6/30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34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79553CC-E2EE-4533-AF81-6B3865031AC7}" type="datetime1">
              <a:rPr lang="zh-TW" altLang="en-US" smtClean="0"/>
              <a:t>2023/6/30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60868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40931CB-4D4C-4F94-99F7-C48CEDBCC517}" type="datetime1">
              <a:rPr lang="zh-TW" altLang="en-US" smtClean="0"/>
              <a:t>2023/6/30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938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328E69B-173F-4475-9184-BD7997524BF9}" type="datetime1">
              <a:rPr lang="zh-TW" altLang="en-US" smtClean="0"/>
              <a:t>2023/6/30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346262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CBF3052-E657-4E16-818F-77ED221CBF80}" type="datetime1">
              <a:rPr lang="zh-TW" altLang="en-US" smtClean="0"/>
              <a:t>2023/6/30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31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5DEC279-2BDF-4800-8704-BB35367A39C3}" type="datetime1">
              <a:rPr lang="zh-TW" altLang="en-US" smtClean="0"/>
              <a:t>2023/6/30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098548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9F237F3-263E-443F-A4FE-DC324A8A0C9E}" type="datetime1">
              <a:rPr lang="zh-TW" altLang="en-US" smtClean="0"/>
              <a:t>2023/6/30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44591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B4A4902-1CCA-4964-B274-83AB32D0B903}" type="datetime1">
              <a:rPr lang="zh-TW" altLang="en-US" smtClean="0"/>
              <a:t>2023/6/30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796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951951-B2B2-4A54-96B0-E3C4EB6F0AC3}" type="datetime1">
              <a:rPr lang="zh-TW" altLang="en-US" smtClean="0"/>
              <a:t>2023/6/30</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2296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BCFB3C-F12C-4E70-9352-9555405F7FD7}" type="datetime1">
              <a:rPr lang="zh-TW" altLang="en-US" smtClean="0"/>
              <a:t>2023/6/30</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3125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B4A5A98-5BE5-411C-9796-C593A07788A2}" type="datetime1">
              <a:rPr lang="zh-TW" altLang="en-US" smtClean="0"/>
              <a:t>2023/6/30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91099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E4F7EB-B1DC-4690-A776-E13135354443}" type="datetime1">
              <a:rPr lang="zh-TW" altLang="en-US" smtClean="0"/>
              <a:t>2023/6/30</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13A71A-F478-4641-9BF7-C1F9A2D04116}"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1416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2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36.jpg"/></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3.png"/><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3.png"/><Relationship Id="rId4" Type="http://schemas.openxmlformats.org/officeDocument/2006/relationships/image" Target="../media/image62.png"/></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3.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3.png"/></Relationships>
</file>

<file path=ppt/slides/_rels/slide4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3.png"/><Relationship Id="rId4" Type="http://schemas.openxmlformats.org/officeDocument/2006/relationships/image" Target="../media/image62.png"/></Relationships>
</file>

<file path=ppt/slides/_rels/slide4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4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10.png"/><Relationship Id="rId4" Type="http://schemas.openxmlformats.org/officeDocument/2006/relationships/image" Target="../media/image7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51.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10.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5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5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98.png"/></Relationships>
</file>

<file path=ppt/slides/_rels/slide6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4800" dirty="0">
                <a:latin typeface="標楷體" panose="03000509000000000000" pitchFamily="65" charset="-120"/>
                <a:ea typeface="標楷體" panose="03000509000000000000" pitchFamily="65" charset="-120"/>
              </a:rPr>
              <a:t>具安全高效且去中心化的物連網數據搜尋共享系統：整合</a:t>
            </a:r>
            <a:r>
              <a:rPr lang="en-US" altLang="zh-TW" sz="4800" dirty="0">
                <a:latin typeface="標楷體" panose="03000509000000000000" pitchFamily="65" charset="-120"/>
                <a:ea typeface="標楷體" panose="03000509000000000000" pitchFamily="65" charset="-120"/>
              </a:rPr>
              <a:t>IOTA</a:t>
            </a:r>
            <a:r>
              <a:rPr lang="zh-TW" altLang="en-US" sz="4800" dirty="0">
                <a:latin typeface="標楷體" panose="03000509000000000000" pitchFamily="65" charset="-120"/>
                <a:ea typeface="標楷體" panose="03000509000000000000" pitchFamily="65" charset="-120"/>
              </a:rPr>
              <a:t>區塊鏈、</a:t>
            </a:r>
            <a:r>
              <a:rPr lang="en-US" altLang="zh-TW" sz="4800" dirty="0">
                <a:latin typeface="標楷體" panose="03000509000000000000" pitchFamily="65" charset="-120"/>
                <a:ea typeface="標楷體" panose="03000509000000000000" pitchFamily="65" charset="-120"/>
              </a:rPr>
              <a:t>IPFS</a:t>
            </a:r>
            <a:r>
              <a:rPr lang="zh-TW" altLang="en-US" sz="4800" dirty="0">
                <a:latin typeface="標楷體" panose="03000509000000000000" pitchFamily="65" charset="-120"/>
                <a:ea typeface="標楷體" panose="03000509000000000000" pitchFamily="65" charset="-120"/>
              </a:rPr>
              <a:t>與重加密演算法之</a:t>
            </a:r>
            <a:r>
              <a:rPr lang="zh-TW" altLang="en-US" sz="4800" dirty="0" smtClean="0">
                <a:latin typeface="標楷體" panose="03000509000000000000" pitchFamily="65" charset="-120"/>
                <a:ea typeface="標楷體" panose="03000509000000000000" pitchFamily="65" charset="-120"/>
              </a:rPr>
              <a:t>框架</a:t>
            </a:r>
            <a:r>
              <a:rPr lang="en-US" altLang="zh-TW" sz="4800" dirty="0" smtClean="0"/>
              <a:t/>
            </a:r>
            <a:br>
              <a:rPr lang="en-US" altLang="zh-TW" sz="4800" dirty="0" smtClean="0"/>
            </a:br>
            <a:r>
              <a:rPr lang="en-US" altLang="zh-TW" sz="2400" dirty="0" smtClean="0"/>
              <a:t/>
            </a:r>
            <a:br>
              <a:rPr lang="en-US" altLang="zh-TW" sz="2400" dirty="0" smtClean="0"/>
            </a:br>
            <a:r>
              <a:rPr lang="en-US" altLang="zh-TW" sz="2400" dirty="0" smtClean="0"/>
              <a:t>A </a:t>
            </a:r>
            <a:r>
              <a:rPr lang="en-US" altLang="zh-TW" sz="2400" dirty="0"/>
              <a:t>Secure, Efficient, and Decentralized </a:t>
            </a:r>
            <a:r>
              <a:rPr lang="en-US" altLang="zh-TW" sz="2400" dirty="0" err="1"/>
              <a:t>IoT</a:t>
            </a:r>
            <a:r>
              <a:rPr lang="en-US" altLang="zh-TW" sz="2400" dirty="0"/>
              <a:t> Data Sharing and Search System: An Integrated Framework of IOTA, IPFS, and Proxy Re-Encryption Algorithms.</a:t>
            </a:r>
            <a:endParaRPr lang="zh-TW" altLang="en-US" sz="2400" dirty="0"/>
          </a:p>
        </p:txBody>
      </p:sp>
      <p:sp>
        <p:nvSpPr>
          <p:cNvPr id="3" name="副標題 2"/>
          <p:cNvSpPr>
            <a:spLocks noGrp="1"/>
          </p:cNvSpPr>
          <p:nvPr>
            <p:ph type="subTitle" idx="1"/>
          </p:nvPr>
        </p:nvSpPr>
        <p:spPr>
          <a:xfrm>
            <a:off x="1100051" y="4455619"/>
            <a:ext cx="10058400" cy="1539663"/>
          </a:xfrm>
        </p:spPr>
        <p:txBody>
          <a:bodyPr>
            <a:noAutofit/>
          </a:bodyPr>
          <a:lstStyle/>
          <a:p>
            <a:r>
              <a:rPr lang="zh-TW" altLang="en-US" sz="1600" dirty="0" smtClean="0">
                <a:latin typeface="標楷體" panose="03000509000000000000" pitchFamily="65" charset="-120"/>
                <a:ea typeface="標楷體" panose="03000509000000000000" pitchFamily="65" charset="-120"/>
              </a:rPr>
              <a:t>學生</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a:t>
            </a:r>
            <a:r>
              <a:rPr lang="zh-TW" altLang="en-US" sz="1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黃澤洋</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指導教授</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張經略 博士</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陳昱圻 博士</a:t>
            </a:r>
            <a:endParaRPr lang="zh-TW" altLang="en-US" sz="16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a:t>
            </a:fld>
            <a:endParaRPr lang="zh-TW" altLang="en-US"/>
          </a:p>
        </p:txBody>
      </p:sp>
    </p:spTree>
    <p:extLst>
      <p:ext uri="{BB962C8B-B14F-4D97-AF65-F5344CB8AC3E}">
        <p14:creationId xmlns:p14="http://schemas.microsoft.com/office/powerpoint/2010/main" val="2647828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Related Works</a:t>
            </a:r>
            <a:endParaRPr lang="zh-TW" altLang="en-US" dirty="0"/>
          </a:p>
        </p:txBody>
      </p:sp>
      <p:sp>
        <p:nvSpPr>
          <p:cNvPr id="5" name="內容版面配置區 2"/>
          <p:cNvSpPr txBox="1">
            <a:spLocks/>
          </p:cNvSpPr>
          <p:nvPr/>
        </p:nvSpPr>
        <p:spPr>
          <a:xfrm>
            <a:off x="1178169" y="2351060"/>
            <a:ext cx="10058400" cy="277485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zh-TW" altLang="en-US" dirty="0" smtClean="0"/>
              <a:t> </a:t>
            </a:r>
            <a:r>
              <a:rPr lang="en-US" altLang="zh-TW" dirty="0" err="1" smtClean="0"/>
              <a:t>Hadi</a:t>
            </a:r>
            <a:r>
              <a:rPr lang="en-US" altLang="zh-TW" dirty="0" smtClean="0"/>
              <a:t> </a:t>
            </a:r>
            <a:r>
              <a:rPr lang="en-US" altLang="zh-TW" dirty="0" err="1" smtClean="0"/>
              <a:t>Farahani</a:t>
            </a:r>
            <a:r>
              <a:rPr lang="zh-TW" altLang="en-US" dirty="0" smtClean="0"/>
              <a:t> </a:t>
            </a:r>
            <a:r>
              <a:rPr lang="en-US" altLang="zh-TW" dirty="0" smtClean="0"/>
              <a:t>et </a:t>
            </a:r>
            <a:r>
              <a:rPr lang="en-US" altLang="zh-TW" dirty="0"/>
              <a:t>al.'s  System </a:t>
            </a:r>
            <a:endParaRPr lang="en-US" altLang="zh-TW" b="1" dirty="0" smtClean="0"/>
          </a:p>
          <a:p>
            <a:pPr>
              <a:lnSpc>
                <a:spcPct val="220000"/>
              </a:lnSpc>
              <a:buFont typeface="Arial" panose="020B0604020202020204" pitchFamily="34" charset="0"/>
              <a:buChar char="•"/>
            </a:pPr>
            <a:r>
              <a:rPr lang="en-US" altLang="zh-TW" dirty="0" smtClean="0"/>
              <a:t> Zheng </a:t>
            </a:r>
            <a:r>
              <a:rPr lang="en-US" altLang="zh-TW" dirty="0"/>
              <a:t>et </a:t>
            </a:r>
            <a:r>
              <a:rPr lang="en-US" altLang="zh-TW" dirty="0" smtClean="0"/>
              <a:t>al.’s System</a:t>
            </a:r>
            <a:endParaRPr lang="en-US" altLang="zh-TW" b="1" dirty="0" smtClean="0"/>
          </a:p>
          <a:p>
            <a:pPr>
              <a:lnSpc>
                <a:spcPct val="220000"/>
              </a:lnSpc>
              <a:buFont typeface="Arial" panose="020B0604020202020204" pitchFamily="34" charset="0"/>
              <a:buChar char="•"/>
            </a:pPr>
            <a:r>
              <a:rPr lang="en-US" altLang="zh-TW" b="1" dirty="0"/>
              <a:t> </a:t>
            </a:r>
            <a:r>
              <a:rPr lang="en-US" altLang="zh-TW" dirty="0" err="1"/>
              <a:t>IronCore</a:t>
            </a:r>
            <a:r>
              <a:rPr lang="en-US" altLang="zh-TW" dirty="0"/>
              <a:t> Labs’</a:t>
            </a:r>
            <a:r>
              <a:rPr lang="zh-TW" altLang="en-US" dirty="0"/>
              <a:t> </a:t>
            </a:r>
            <a:r>
              <a:rPr lang="en-US" altLang="zh-TW" dirty="0"/>
              <a:t>System</a:t>
            </a:r>
            <a:endParaRPr lang="en-US" altLang="zh-TW" b="1"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10</a:t>
            </a:fld>
            <a:endParaRPr lang="zh-TW" altLang="en-US"/>
          </a:p>
        </p:txBody>
      </p:sp>
    </p:spTree>
    <p:extLst>
      <p:ext uri="{BB962C8B-B14F-4D97-AF65-F5344CB8AC3E}">
        <p14:creationId xmlns:p14="http://schemas.microsoft.com/office/powerpoint/2010/main" val="3321581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99260"/>
            <a:ext cx="10058400" cy="1450757"/>
          </a:xfrm>
        </p:spPr>
        <p:txBody>
          <a:bodyPr>
            <a:normAutofit/>
          </a:bodyPr>
          <a:lstStyle/>
          <a:p>
            <a:pPr>
              <a:lnSpc>
                <a:spcPct val="220000"/>
              </a:lnSpc>
            </a:pPr>
            <a:r>
              <a:rPr lang="en-US" altLang="zh-TW" sz="3200" dirty="0" err="1" smtClean="0"/>
              <a:t>Farahani</a:t>
            </a:r>
            <a:r>
              <a:rPr lang="zh-TW" altLang="en-US" sz="3200" dirty="0" smtClean="0"/>
              <a:t> </a:t>
            </a:r>
            <a:r>
              <a:rPr lang="en-US" altLang="zh-TW" sz="3200" dirty="0"/>
              <a:t>et al.'s  </a:t>
            </a:r>
            <a:r>
              <a:rPr lang="en-US" altLang="zh-TW" sz="3200" dirty="0" smtClean="0"/>
              <a:t>System </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11</a:t>
            </a:fld>
            <a:endParaRPr lang="zh-TW" altLang="en-US"/>
          </a:p>
        </p:txBody>
      </p:sp>
      <p:pic>
        <p:nvPicPr>
          <p:cNvPr id="6" name="圖片 5"/>
          <p:cNvPicPr>
            <a:picLocks noChangeAspect="1"/>
          </p:cNvPicPr>
          <p:nvPr/>
        </p:nvPicPr>
        <p:blipFill>
          <a:blip r:embed="rId3"/>
          <a:stretch>
            <a:fillRect/>
          </a:stretch>
        </p:blipFill>
        <p:spPr>
          <a:xfrm>
            <a:off x="527156" y="1322166"/>
            <a:ext cx="3594634" cy="1495634"/>
          </a:xfrm>
          <a:prstGeom prst="rect">
            <a:avLst/>
          </a:prstGeom>
        </p:spPr>
      </p:pic>
      <p:pic>
        <p:nvPicPr>
          <p:cNvPr id="7" name="圖片 6"/>
          <p:cNvPicPr>
            <a:picLocks noChangeAspect="1"/>
          </p:cNvPicPr>
          <p:nvPr/>
        </p:nvPicPr>
        <p:blipFill>
          <a:blip r:embed="rId4"/>
          <a:stretch>
            <a:fillRect/>
          </a:stretch>
        </p:blipFill>
        <p:spPr>
          <a:xfrm>
            <a:off x="0" y="4050627"/>
            <a:ext cx="5646631" cy="2261394"/>
          </a:xfrm>
          <a:prstGeom prst="rect">
            <a:avLst/>
          </a:prstGeom>
        </p:spPr>
      </p:pic>
      <p:pic>
        <p:nvPicPr>
          <p:cNvPr id="5" name="內容版面配置區 4"/>
          <p:cNvPicPr>
            <a:picLocks noGrp="1" noChangeAspect="1"/>
          </p:cNvPicPr>
          <p:nvPr>
            <p:ph idx="1"/>
          </p:nvPr>
        </p:nvPicPr>
        <p:blipFill>
          <a:blip r:embed="rId5"/>
          <a:stretch>
            <a:fillRect/>
          </a:stretch>
        </p:blipFill>
        <p:spPr>
          <a:xfrm>
            <a:off x="4121790" y="0"/>
            <a:ext cx="7894041" cy="6312021"/>
          </a:xfrm>
          <a:prstGeom prst="rect">
            <a:avLst/>
          </a:prstGeom>
        </p:spPr>
      </p:pic>
      <p:sp>
        <p:nvSpPr>
          <p:cNvPr id="8" name="矩形 7"/>
          <p:cNvSpPr/>
          <p:nvPr/>
        </p:nvSpPr>
        <p:spPr>
          <a:xfrm>
            <a:off x="7716424" y="2533475"/>
            <a:ext cx="1427576" cy="4865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0588255" y="3080157"/>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9128894" y="3238478"/>
            <a:ext cx="1427576" cy="4865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714564" y="4179115"/>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923419" y="6150793"/>
            <a:ext cx="6635691" cy="215444"/>
          </a:xfrm>
          <a:prstGeom prst="rect">
            <a:avLst/>
          </a:prstGeom>
          <a:noFill/>
        </p:spPr>
        <p:txBody>
          <a:bodyPr wrap="square" rtlCol="0">
            <a:spAutoFit/>
          </a:bodyPr>
          <a:lstStyle/>
          <a:p>
            <a:r>
              <a:rPr lang="en-US" altLang="zh-TW" sz="800" b="1" dirty="0" smtClean="0"/>
              <a:t>Source: </a:t>
            </a:r>
            <a:r>
              <a:rPr lang="en-US" altLang="zh-TW" sz="800" dirty="0"/>
              <a:t>H. </a:t>
            </a:r>
            <a:r>
              <a:rPr lang="en-US" altLang="zh-TW" sz="800" dirty="0" err="1"/>
              <a:t>Farahani</a:t>
            </a:r>
            <a:r>
              <a:rPr lang="en-US" altLang="zh-TW" sz="800" dirty="0"/>
              <a:t> and H. R. </a:t>
            </a:r>
            <a:r>
              <a:rPr lang="en-US" altLang="zh-TW" sz="800" dirty="0" err="1"/>
              <a:t>Shahriari</a:t>
            </a:r>
            <a:r>
              <a:rPr lang="en-US" altLang="zh-TW" sz="800" dirty="0"/>
              <a:t>, “A privacy preserving </a:t>
            </a:r>
            <a:r>
              <a:rPr lang="en-US" altLang="zh-TW" sz="800" dirty="0" err="1"/>
              <a:t>iot</a:t>
            </a:r>
            <a:r>
              <a:rPr lang="en-US" altLang="zh-TW" sz="800" dirty="0"/>
              <a:t> data marketplace using iota smart contracts,” </a:t>
            </a:r>
            <a:r>
              <a:rPr lang="en-US" altLang="zh-TW" sz="800" dirty="0" err="1"/>
              <a:t>arXiv</a:t>
            </a:r>
            <a:r>
              <a:rPr lang="en-US" altLang="zh-TW" sz="800" dirty="0"/>
              <a:t> preprint arXiv:2210.04733, 2022.</a:t>
            </a:r>
            <a:endParaRPr lang="zh-TW" altLang="en-US" sz="800" b="1" dirty="0"/>
          </a:p>
        </p:txBody>
      </p:sp>
      <p:sp>
        <p:nvSpPr>
          <p:cNvPr id="13" name="矩形 12"/>
          <p:cNvSpPr/>
          <p:nvPr/>
        </p:nvSpPr>
        <p:spPr>
          <a:xfrm>
            <a:off x="9137689" y="670955"/>
            <a:ext cx="1427576" cy="4865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714564" y="699624"/>
            <a:ext cx="1427576" cy="4865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6457881" y="514958"/>
            <a:ext cx="722377" cy="369332"/>
          </a:xfrm>
          <a:prstGeom prst="rect">
            <a:avLst/>
          </a:prstGeom>
          <a:noFill/>
        </p:spPr>
        <p:txBody>
          <a:bodyPr wrap="none" rtlCol="0">
            <a:spAutoFit/>
          </a:bodyPr>
          <a:lstStyle/>
          <a:p>
            <a:r>
              <a:rPr lang="en-US" altLang="zh-TW" dirty="0" smtClean="0">
                <a:solidFill>
                  <a:srgbClr val="FFC000"/>
                </a:solidFill>
              </a:rPr>
              <a:t>How?</a:t>
            </a:r>
            <a:endParaRPr lang="zh-TW" altLang="en-US" dirty="0">
              <a:solidFill>
                <a:srgbClr val="FFC000"/>
              </a:solidFill>
            </a:endParaRPr>
          </a:p>
        </p:txBody>
      </p:sp>
      <p:sp>
        <p:nvSpPr>
          <p:cNvPr id="15" name="文字方塊 14"/>
          <p:cNvSpPr txBox="1"/>
          <p:nvPr/>
        </p:nvSpPr>
        <p:spPr>
          <a:xfrm>
            <a:off x="9110746" y="1887144"/>
            <a:ext cx="1895307" cy="646331"/>
          </a:xfrm>
          <a:prstGeom prst="rect">
            <a:avLst/>
          </a:prstGeom>
          <a:noFill/>
        </p:spPr>
        <p:txBody>
          <a:bodyPr wrap="square" rtlCol="0">
            <a:spAutoFit/>
          </a:bodyPr>
          <a:lstStyle/>
          <a:p>
            <a:r>
              <a:rPr lang="en-US" altLang="zh-TW" dirty="0" smtClean="0">
                <a:solidFill>
                  <a:srgbClr val="00B050"/>
                </a:solidFill>
              </a:rPr>
              <a:t>Access Control Management?</a:t>
            </a:r>
            <a:endParaRPr lang="zh-TW" altLang="en-US" dirty="0">
              <a:solidFill>
                <a:srgbClr val="00B050"/>
              </a:solidFill>
            </a:endParaRPr>
          </a:p>
        </p:txBody>
      </p:sp>
      <p:sp>
        <p:nvSpPr>
          <p:cNvPr id="16" name="文字方塊 15"/>
          <p:cNvSpPr txBox="1"/>
          <p:nvPr/>
        </p:nvSpPr>
        <p:spPr>
          <a:xfrm>
            <a:off x="5646631" y="5178289"/>
            <a:ext cx="1895307" cy="369332"/>
          </a:xfrm>
          <a:prstGeom prst="rect">
            <a:avLst/>
          </a:prstGeom>
          <a:noFill/>
        </p:spPr>
        <p:txBody>
          <a:bodyPr wrap="square" rtlCol="0">
            <a:spAutoFit/>
          </a:bodyPr>
          <a:lstStyle/>
          <a:p>
            <a:r>
              <a:rPr lang="en-US" altLang="zh-TW" dirty="0" smtClean="0">
                <a:solidFill>
                  <a:srgbClr val="FF0000"/>
                </a:solidFill>
              </a:rPr>
              <a:t>Storage Burden?</a:t>
            </a:r>
            <a:endParaRPr lang="zh-TW" altLang="en-US" dirty="0">
              <a:solidFill>
                <a:srgbClr val="FF0000"/>
              </a:solidFill>
            </a:endParaRPr>
          </a:p>
        </p:txBody>
      </p:sp>
    </p:spTree>
    <p:extLst>
      <p:ext uri="{BB962C8B-B14F-4D97-AF65-F5344CB8AC3E}">
        <p14:creationId xmlns:p14="http://schemas.microsoft.com/office/powerpoint/2010/main" val="214638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P spid="3"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Zheng et al.’s</a:t>
            </a:r>
            <a:br>
              <a:rPr lang="en-US" altLang="zh-TW" dirty="0"/>
            </a:br>
            <a:r>
              <a:rPr lang="en-US" altLang="zh-TW" dirty="0"/>
              <a:t>Decentralized </a:t>
            </a:r>
            <a:r>
              <a:rPr lang="en-US" altLang="zh-TW" dirty="0" err="1"/>
              <a:t>IoT</a:t>
            </a:r>
            <a:r>
              <a:rPr lang="en-US" altLang="zh-TW" dirty="0"/>
              <a:t> Data </a:t>
            </a:r>
            <a:r>
              <a:rPr lang="en-US" altLang="zh-TW" dirty="0" smtClean="0"/>
              <a:t>Management</a:t>
            </a:r>
            <a:r>
              <a:rPr lang="zh-TW" altLang="en-US" dirty="0" smtClean="0"/>
              <a:t> </a:t>
            </a:r>
            <a:r>
              <a:rPr lang="en-US" altLang="zh-TW" dirty="0" smtClean="0"/>
              <a:t>System</a:t>
            </a:r>
            <a:endParaRPr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81871" y="2245709"/>
            <a:ext cx="6848475" cy="3362325"/>
          </a:xfr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12</a:t>
            </a:fld>
            <a:endParaRPr lang="zh-TW" altLang="en-US"/>
          </a:p>
        </p:txBody>
      </p:sp>
      <p:sp>
        <p:nvSpPr>
          <p:cNvPr id="5" name="內容版面配置區 2"/>
          <p:cNvSpPr txBox="1">
            <a:spLocks/>
          </p:cNvSpPr>
          <p:nvPr/>
        </p:nvSpPr>
        <p:spPr>
          <a:xfrm>
            <a:off x="1097280" y="2074008"/>
            <a:ext cx="6006165" cy="3705726"/>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Search Mechanism</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smtClean="0"/>
              <a:t>Periodic </a:t>
            </a:r>
            <a:r>
              <a:rPr lang="en-US" altLang="zh-TW" dirty="0"/>
              <a:t>Data Purge (Snapshot)</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Access </a:t>
            </a:r>
            <a:r>
              <a:rPr lang="en-US" altLang="zh-TW" dirty="0"/>
              <a:t>Control</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Update </a:t>
            </a:r>
            <a:r>
              <a:rPr lang="en-US" altLang="zh-TW" dirty="0" smtClean="0"/>
              <a:t>Mechanism</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Privacy Data Storage</a:t>
            </a:r>
            <a:endParaRPr lang="en-US" altLang="zh-TW" b="1" dirty="0" smtClean="0"/>
          </a:p>
          <a:p>
            <a:pPr>
              <a:lnSpc>
                <a:spcPct val="220000"/>
              </a:lnSpc>
              <a:buFont typeface="Arial" panose="020B0604020202020204" pitchFamily="34" charset="0"/>
              <a:buChar char="•"/>
            </a:pPr>
            <a:endParaRPr lang="en-US" altLang="zh-TW" b="1" dirty="0" smtClean="0"/>
          </a:p>
        </p:txBody>
      </p:sp>
    </p:spTree>
    <p:extLst>
      <p:ext uri="{BB962C8B-B14F-4D97-AF65-F5344CB8AC3E}">
        <p14:creationId xmlns:p14="http://schemas.microsoft.com/office/powerpoint/2010/main" val="230699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84897"/>
            <a:ext cx="10058400" cy="1450757"/>
          </a:xfrm>
        </p:spPr>
        <p:txBody>
          <a:bodyPr/>
          <a:lstStyle/>
          <a:p>
            <a:r>
              <a:rPr lang="en-US" altLang="zh-TW" sz="3200" dirty="0" err="1"/>
              <a:t>IronCore</a:t>
            </a:r>
            <a:r>
              <a:rPr lang="en-US" altLang="zh-TW" sz="3200" dirty="0"/>
              <a:t> Labs’</a:t>
            </a:r>
            <a:r>
              <a:rPr lang="zh-TW" altLang="en-US" sz="3200" dirty="0"/>
              <a:t> </a:t>
            </a:r>
            <a:r>
              <a:rPr lang="en-US" altLang="zh-TW" sz="3200" dirty="0"/>
              <a:t>System</a:t>
            </a:r>
            <a:r>
              <a:rPr lang="en-US" altLang="zh-TW" b="1" dirty="0"/>
              <a:t/>
            </a:r>
            <a:br>
              <a:rPr lang="en-US" altLang="zh-TW" b="1" dirty="0"/>
            </a:br>
            <a:endParaRPr lang="zh-TW" altLang="en-US" dirty="0"/>
          </a:p>
        </p:txBody>
      </p:sp>
      <p:pic>
        <p:nvPicPr>
          <p:cNvPr id="5" name="內容版面配置區 4"/>
          <p:cNvPicPr>
            <a:picLocks noGrp="1" noChangeAspect="1"/>
          </p:cNvPicPr>
          <p:nvPr>
            <p:ph idx="1"/>
          </p:nvPr>
        </p:nvPicPr>
        <p:blipFill>
          <a:blip r:embed="rId3"/>
          <a:stretch>
            <a:fillRect/>
          </a:stretch>
        </p:blipFill>
        <p:spPr>
          <a:xfrm>
            <a:off x="181548" y="3220383"/>
            <a:ext cx="5523355" cy="2832946"/>
          </a:xfrm>
          <a:prstGeom prst="rect">
            <a:avLst/>
          </a:prstGeo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13</a:t>
            </a:fld>
            <a:endParaRPr lang="zh-TW" altLang="en-US"/>
          </a:p>
        </p:txBody>
      </p:sp>
      <p:pic>
        <p:nvPicPr>
          <p:cNvPr id="6" name="圖片 5"/>
          <p:cNvPicPr>
            <a:picLocks noChangeAspect="1"/>
          </p:cNvPicPr>
          <p:nvPr/>
        </p:nvPicPr>
        <p:blipFill>
          <a:blip r:embed="rId4"/>
          <a:stretch>
            <a:fillRect/>
          </a:stretch>
        </p:blipFill>
        <p:spPr>
          <a:xfrm>
            <a:off x="5886450" y="0"/>
            <a:ext cx="6305550" cy="6053329"/>
          </a:xfrm>
          <a:prstGeom prst="rect">
            <a:avLst/>
          </a:prstGeom>
        </p:spPr>
      </p:pic>
      <p:pic>
        <p:nvPicPr>
          <p:cNvPr id="7" name="圖片 6"/>
          <p:cNvPicPr>
            <a:picLocks noChangeAspect="1"/>
          </p:cNvPicPr>
          <p:nvPr/>
        </p:nvPicPr>
        <p:blipFill>
          <a:blip r:embed="rId5"/>
          <a:stretch>
            <a:fillRect/>
          </a:stretch>
        </p:blipFill>
        <p:spPr>
          <a:xfrm>
            <a:off x="1133475" y="1165860"/>
            <a:ext cx="4752975" cy="1142850"/>
          </a:xfrm>
          <a:prstGeom prst="rect">
            <a:avLst/>
          </a:prstGeom>
        </p:spPr>
      </p:pic>
      <p:sp>
        <p:nvSpPr>
          <p:cNvPr id="8" name="文字方塊 7"/>
          <p:cNvSpPr txBox="1"/>
          <p:nvPr/>
        </p:nvSpPr>
        <p:spPr>
          <a:xfrm>
            <a:off x="5556309" y="6053329"/>
            <a:ext cx="6635691" cy="338554"/>
          </a:xfrm>
          <a:prstGeom prst="rect">
            <a:avLst/>
          </a:prstGeom>
          <a:noFill/>
        </p:spPr>
        <p:txBody>
          <a:bodyPr wrap="square" rtlCol="0">
            <a:spAutoFit/>
          </a:bodyPr>
          <a:lstStyle/>
          <a:p>
            <a:r>
              <a:rPr lang="en-US" altLang="zh-TW" sz="800" b="1" dirty="0" smtClean="0"/>
              <a:t>Source: </a:t>
            </a:r>
            <a:r>
              <a:rPr lang="en-US" altLang="zh-TW" sz="800" dirty="0"/>
              <a:t>B. Wall and P. Walsh, “Cryptographically enforced orthogonal access control at scale,” in Proceedings of the 6th International Workshop on Security in Cloud Computing, 2018, pp. 57–65. </a:t>
            </a:r>
            <a:endParaRPr lang="zh-TW" altLang="en-US" sz="800" b="1" dirty="0"/>
          </a:p>
        </p:txBody>
      </p:sp>
      <p:sp>
        <p:nvSpPr>
          <p:cNvPr id="9" name="文字方塊 8"/>
          <p:cNvSpPr txBox="1"/>
          <p:nvPr/>
        </p:nvSpPr>
        <p:spPr>
          <a:xfrm>
            <a:off x="350601" y="1643526"/>
            <a:ext cx="2727798" cy="369332"/>
          </a:xfrm>
          <a:prstGeom prst="rect">
            <a:avLst/>
          </a:prstGeom>
          <a:noFill/>
        </p:spPr>
        <p:txBody>
          <a:bodyPr wrap="none" rtlCol="0">
            <a:spAutoFit/>
          </a:bodyPr>
          <a:lstStyle/>
          <a:p>
            <a:r>
              <a:rPr lang="fr-FR" altLang="zh-TW" dirty="0">
                <a:solidFill>
                  <a:srgbClr val="C00000"/>
                </a:solidFill>
              </a:rPr>
              <a:t>Storage Single Point </a:t>
            </a:r>
            <a:r>
              <a:rPr lang="fr-FR" altLang="zh-TW" dirty="0" smtClean="0">
                <a:solidFill>
                  <a:srgbClr val="C00000"/>
                </a:solidFill>
              </a:rPr>
              <a:t>Failure</a:t>
            </a:r>
            <a:endParaRPr lang="fr-FR" altLang="zh-TW" dirty="0">
              <a:solidFill>
                <a:srgbClr val="C00000"/>
              </a:solidFill>
            </a:endParaRPr>
          </a:p>
        </p:txBody>
      </p:sp>
      <p:sp>
        <p:nvSpPr>
          <p:cNvPr id="10" name="文字方塊 9"/>
          <p:cNvSpPr txBox="1"/>
          <p:nvPr/>
        </p:nvSpPr>
        <p:spPr>
          <a:xfrm>
            <a:off x="350601" y="2204452"/>
            <a:ext cx="2519601" cy="369332"/>
          </a:xfrm>
          <a:prstGeom prst="rect">
            <a:avLst/>
          </a:prstGeom>
          <a:noFill/>
        </p:spPr>
        <p:txBody>
          <a:bodyPr wrap="none" rtlCol="0">
            <a:spAutoFit/>
          </a:bodyPr>
          <a:lstStyle/>
          <a:p>
            <a:r>
              <a:rPr lang="fr-FR" altLang="zh-TW" dirty="0">
                <a:solidFill>
                  <a:srgbClr val="C00000"/>
                </a:solidFill>
              </a:rPr>
              <a:t>Permission Management</a:t>
            </a:r>
            <a:endParaRPr lang="zh-TW" altLang="en-US" dirty="0">
              <a:solidFill>
                <a:srgbClr val="C00000"/>
              </a:solidFill>
            </a:endParaRPr>
          </a:p>
        </p:txBody>
      </p:sp>
    </p:spTree>
    <p:extLst>
      <p:ext uri="{BB962C8B-B14F-4D97-AF65-F5344CB8AC3E}">
        <p14:creationId xmlns:p14="http://schemas.microsoft.com/office/powerpoint/2010/main" val="94877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Preliminaries</a:t>
            </a:r>
          </a:p>
          <a:p>
            <a:pPr>
              <a:lnSpc>
                <a:spcPct val="150000"/>
              </a:lnSpc>
              <a:buFont typeface="Wingdings" panose="05000000000000000000" pitchFamily="2" charset="2"/>
              <a:buChar char="Ø"/>
            </a:pPr>
            <a:r>
              <a:rPr lang="zh-TW" altLang="en-US" dirty="0" smtClean="0"/>
              <a:t> </a:t>
            </a:r>
            <a:r>
              <a:rPr lang="en-US" altLang="zh-TW" dirty="0" smtClean="0"/>
              <a:t>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14</a:t>
            </a:fld>
            <a:endParaRPr lang="zh-TW" altLang="en-US"/>
          </a:p>
        </p:txBody>
      </p:sp>
    </p:spTree>
    <p:extLst>
      <p:ext uri="{BB962C8B-B14F-4D97-AF65-F5344CB8AC3E}">
        <p14:creationId xmlns:p14="http://schemas.microsoft.com/office/powerpoint/2010/main" val="2735872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IOTA</a:t>
            </a:r>
            <a:r>
              <a:rPr lang="zh-TW" altLang="en-US" dirty="0" smtClean="0"/>
              <a:t> </a:t>
            </a:r>
            <a:r>
              <a:rPr lang="en-US" altLang="zh-TW" dirty="0" smtClean="0"/>
              <a:t>Tangle</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en-US" altLang="zh-TW" dirty="0" smtClean="0"/>
              <a:t>Transaction Rate</a:t>
            </a:r>
          </a:p>
          <a:p>
            <a:pPr>
              <a:lnSpc>
                <a:spcPct val="200000"/>
              </a:lnSpc>
              <a:buFont typeface="Arial" panose="020B0604020202020204" pitchFamily="34" charset="0"/>
              <a:buChar char="•"/>
            </a:pPr>
            <a:r>
              <a:rPr lang="en-US" altLang="zh-TW" dirty="0" smtClean="0"/>
              <a:t>Scalability</a:t>
            </a:r>
            <a:endParaRPr lang="en-US" altLang="zh-TW" dirty="0"/>
          </a:p>
          <a:p>
            <a:pPr>
              <a:lnSpc>
                <a:spcPct val="200000"/>
              </a:lnSpc>
              <a:buFont typeface="Arial" panose="020B0604020202020204" pitchFamily="34" charset="0"/>
              <a:buChar char="•"/>
            </a:pPr>
            <a:r>
              <a:rPr lang="en-US" altLang="zh-TW" dirty="0"/>
              <a:t>Resistant to Quantum </a:t>
            </a:r>
            <a:r>
              <a:rPr lang="en-US" altLang="zh-TW" dirty="0" smtClean="0"/>
              <a:t>Computing</a:t>
            </a:r>
          </a:p>
          <a:p>
            <a:pPr>
              <a:lnSpc>
                <a:spcPct val="200000"/>
              </a:lnSpc>
              <a:buFont typeface="Arial" panose="020B0604020202020204" pitchFamily="34" charset="0"/>
              <a:buChar char="•"/>
            </a:pPr>
            <a:r>
              <a:rPr lang="en-US" altLang="zh-TW" dirty="0" smtClean="0"/>
              <a:t>Zero </a:t>
            </a:r>
            <a:r>
              <a:rPr lang="en-US" altLang="zh-TW" dirty="0"/>
              <a:t>Fee </a:t>
            </a:r>
            <a:r>
              <a:rPr lang="en-US" altLang="zh-TW" dirty="0" smtClean="0"/>
              <a:t>Transactions</a:t>
            </a:r>
          </a:p>
          <a:p>
            <a:pPr>
              <a:lnSpc>
                <a:spcPct val="200000"/>
              </a:lnSpc>
              <a:buFont typeface="Arial" panose="020B0604020202020204" pitchFamily="34" charset="0"/>
              <a:buChar char="•"/>
            </a:pPr>
            <a:r>
              <a:rPr lang="en-US" altLang="zh-TW" dirty="0" smtClean="0"/>
              <a:t>Decentralization</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401" y="2857500"/>
            <a:ext cx="7551599" cy="2755900"/>
          </a:xfrm>
          <a:prstGeom prst="rect">
            <a:avLst/>
          </a:prstGeo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15</a:t>
            </a:fld>
            <a:endParaRPr lang="zh-TW" altLang="en-US"/>
          </a:p>
        </p:txBody>
      </p:sp>
    </p:spTree>
    <p:extLst>
      <p:ext uri="{BB962C8B-B14F-4D97-AF65-F5344CB8AC3E}">
        <p14:creationId xmlns:p14="http://schemas.microsoft.com/office/powerpoint/2010/main" val="4824970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IPFS and IPNS</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en-US" altLang="zh-TW" dirty="0" smtClean="0"/>
              <a:t> Permanent </a:t>
            </a:r>
            <a:r>
              <a:rPr lang="en-US" altLang="zh-TW" dirty="0" smtClean="0"/>
              <a:t>Data  –  IPFS</a:t>
            </a:r>
            <a:endParaRPr lang="en-US" altLang="zh-TW" dirty="0" smtClean="0"/>
          </a:p>
          <a:p>
            <a:pPr>
              <a:lnSpc>
                <a:spcPct val="200000"/>
              </a:lnSpc>
              <a:buFont typeface="Arial" panose="020B0604020202020204" pitchFamily="34" charset="0"/>
              <a:buChar char="•"/>
            </a:pPr>
            <a:r>
              <a:rPr lang="en-US" altLang="zh-TW" dirty="0" smtClean="0"/>
              <a:t> Traceable Document Modification </a:t>
            </a:r>
            <a:r>
              <a:rPr lang="en-US" altLang="zh-TW" dirty="0" smtClean="0"/>
              <a:t>History  –  IPNS</a:t>
            </a:r>
            <a:endParaRPr lang="en-US" altLang="zh-TW" dirty="0" smtClean="0"/>
          </a:p>
          <a:p>
            <a:pPr>
              <a:lnSpc>
                <a:spcPct val="200000"/>
              </a:lnSpc>
              <a:buFont typeface="Arial" panose="020B0604020202020204" pitchFamily="34" charset="0"/>
              <a:buChar char="•"/>
            </a:pPr>
            <a:r>
              <a:rPr lang="en-US" altLang="zh-TW" dirty="0" smtClean="0"/>
              <a:t> </a:t>
            </a:r>
            <a:r>
              <a:rPr lang="en-US" altLang="zh-TW" dirty="0"/>
              <a:t>Content Addressing and </a:t>
            </a:r>
            <a:r>
              <a:rPr lang="en-US" altLang="zh-TW" dirty="0" smtClean="0"/>
              <a:t>Integrity – IPFS</a:t>
            </a:r>
            <a:endParaRPr lang="en-US" altLang="zh-TW" dirty="0" smtClean="0"/>
          </a:p>
          <a:p>
            <a:pPr>
              <a:lnSpc>
                <a:spcPct val="200000"/>
              </a:lnSpc>
              <a:buFont typeface="Arial" panose="020B0604020202020204" pitchFamily="34" charset="0"/>
              <a:buChar char="•"/>
            </a:pPr>
            <a:r>
              <a:rPr lang="en-US" altLang="zh-TW" dirty="0"/>
              <a:t> </a:t>
            </a:r>
            <a:r>
              <a:rPr lang="en-US" altLang="zh-TW" dirty="0" smtClean="0"/>
              <a:t>Self-Certification – IPNS</a:t>
            </a:r>
            <a:endParaRPr lang="en-US" altLang="zh-TW" dirty="0" smtClean="0"/>
          </a:p>
          <a:p>
            <a:pPr>
              <a:lnSpc>
                <a:spcPct val="200000"/>
              </a:lnSpc>
              <a:buFont typeface="Arial" panose="020B0604020202020204" pitchFamily="34" charset="0"/>
              <a:buChar char="•"/>
            </a:pPr>
            <a:r>
              <a:rPr lang="en-US" altLang="zh-TW" dirty="0"/>
              <a:t> </a:t>
            </a:r>
            <a:r>
              <a:rPr lang="en-US" altLang="zh-TW" dirty="0" smtClean="0"/>
              <a:t>Reliability </a:t>
            </a:r>
            <a:r>
              <a:rPr lang="en-US" altLang="zh-TW" dirty="0"/>
              <a:t>and </a:t>
            </a:r>
            <a:r>
              <a:rPr lang="en-US" altLang="zh-TW" dirty="0" smtClean="0"/>
              <a:t>Availability – IPFS</a:t>
            </a:r>
            <a:endParaRPr lang="en-US" altLang="zh-TW"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16</a:t>
            </a:fld>
            <a:endParaRPr lang="zh-TW" altLang="en-US"/>
          </a:p>
        </p:txBody>
      </p:sp>
      <p:pic>
        <p:nvPicPr>
          <p:cNvPr id="5" name="圖片 4"/>
          <p:cNvPicPr>
            <a:picLocks noChangeAspect="1"/>
          </p:cNvPicPr>
          <p:nvPr/>
        </p:nvPicPr>
        <p:blipFill>
          <a:blip r:embed="rId3"/>
          <a:stretch>
            <a:fillRect/>
          </a:stretch>
        </p:blipFill>
        <p:spPr>
          <a:xfrm>
            <a:off x="6439957" y="3285102"/>
            <a:ext cx="5752043" cy="3038579"/>
          </a:xfrm>
          <a:prstGeom prst="rect">
            <a:avLst/>
          </a:prstGeom>
        </p:spPr>
      </p:pic>
      <p:sp>
        <p:nvSpPr>
          <p:cNvPr id="6" name="文字方塊 5"/>
          <p:cNvSpPr txBox="1"/>
          <p:nvPr/>
        </p:nvSpPr>
        <p:spPr>
          <a:xfrm>
            <a:off x="10519794" y="6123963"/>
            <a:ext cx="1672206" cy="215444"/>
          </a:xfrm>
          <a:prstGeom prst="rect">
            <a:avLst/>
          </a:prstGeom>
          <a:noFill/>
        </p:spPr>
        <p:txBody>
          <a:bodyPr wrap="square" rtlCol="0">
            <a:spAutoFit/>
          </a:bodyPr>
          <a:lstStyle/>
          <a:p>
            <a:r>
              <a:rPr lang="en-US" altLang="zh-TW" sz="800" b="1" dirty="0" smtClean="0"/>
              <a:t>Source: </a:t>
            </a:r>
            <a:r>
              <a:rPr lang="en-US" altLang="zh-TW" sz="800" dirty="0"/>
              <a:t>https://ipfs.tech/#why</a:t>
            </a:r>
            <a:endParaRPr lang="zh-TW" altLang="en-US" sz="800" b="1" dirty="0"/>
          </a:p>
        </p:txBody>
      </p:sp>
    </p:spTree>
    <p:extLst>
      <p:ext uri="{BB962C8B-B14F-4D97-AF65-F5344CB8AC3E}">
        <p14:creationId xmlns:p14="http://schemas.microsoft.com/office/powerpoint/2010/main" val="1638910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Multi-use Proxy Re-Encryption</a:t>
            </a:r>
            <a:endParaRPr lang="zh-TW" altLang="en-US" dirty="0"/>
          </a:p>
        </p:txBody>
      </p:sp>
      <p:sp>
        <p:nvSpPr>
          <p:cNvPr id="11" name="內容版面配置區 2"/>
          <p:cNvSpPr txBox="1">
            <a:spLocks noGrp="1"/>
          </p:cNvSpPr>
          <p:nvPr>
            <p:ph idx="1"/>
          </p:nvPr>
        </p:nvSpPr>
        <p:spPr>
          <a:xfrm>
            <a:off x="1097280" y="1934634"/>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endParaRPr lang="en-US" altLang="zh-TW" b="1" dirty="0" smtClean="0"/>
          </a:p>
        </p:txBody>
      </p:sp>
      <p:pic>
        <p:nvPicPr>
          <p:cNvPr id="16" name="圖片 15"/>
          <p:cNvPicPr>
            <a:picLocks noChangeAspect="1"/>
          </p:cNvPicPr>
          <p:nvPr/>
        </p:nvPicPr>
        <p:blipFill>
          <a:blip r:embed="rId3"/>
          <a:stretch>
            <a:fillRect/>
          </a:stretch>
        </p:blipFill>
        <p:spPr>
          <a:xfrm>
            <a:off x="1290320" y="2179610"/>
            <a:ext cx="2981741" cy="390580"/>
          </a:xfrm>
          <a:prstGeom prst="rect">
            <a:avLst/>
          </a:prstGeom>
        </p:spPr>
      </p:pic>
      <p:pic>
        <p:nvPicPr>
          <p:cNvPr id="17" name="圖片 16"/>
          <p:cNvPicPr>
            <a:picLocks noChangeAspect="1"/>
          </p:cNvPicPr>
          <p:nvPr/>
        </p:nvPicPr>
        <p:blipFill>
          <a:blip r:embed="rId4"/>
          <a:stretch>
            <a:fillRect/>
          </a:stretch>
        </p:blipFill>
        <p:spPr>
          <a:xfrm>
            <a:off x="1277620" y="2927321"/>
            <a:ext cx="3801005" cy="419158"/>
          </a:xfrm>
          <a:prstGeom prst="rect">
            <a:avLst/>
          </a:prstGeom>
        </p:spPr>
      </p:pic>
      <p:pic>
        <p:nvPicPr>
          <p:cNvPr id="18" name="圖片 17"/>
          <p:cNvPicPr>
            <a:picLocks noChangeAspect="1"/>
          </p:cNvPicPr>
          <p:nvPr/>
        </p:nvPicPr>
        <p:blipFill>
          <a:blip r:embed="rId5"/>
          <a:stretch>
            <a:fillRect/>
          </a:stretch>
        </p:blipFill>
        <p:spPr>
          <a:xfrm>
            <a:off x="1264920" y="3704081"/>
            <a:ext cx="2962688" cy="609685"/>
          </a:xfrm>
          <a:prstGeom prst="rect">
            <a:avLst/>
          </a:prstGeom>
        </p:spPr>
      </p:pic>
      <p:pic>
        <p:nvPicPr>
          <p:cNvPr id="19" name="圖片 18"/>
          <p:cNvPicPr>
            <a:picLocks noChangeAspect="1"/>
          </p:cNvPicPr>
          <p:nvPr/>
        </p:nvPicPr>
        <p:blipFill>
          <a:blip r:embed="rId6"/>
          <a:stretch>
            <a:fillRect/>
          </a:stretch>
        </p:blipFill>
        <p:spPr>
          <a:xfrm>
            <a:off x="1315720" y="4550046"/>
            <a:ext cx="5010849" cy="600159"/>
          </a:xfrm>
          <a:prstGeom prst="rect">
            <a:avLst/>
          </a:prstGeom>
        </p:spPr>
      </p:pic>
      <p:pic>
        <p:nvPicPr>
          <p:cNvPr id="20" name="圖片 19"/>
          <p:cNvPicPr>
            <a:picLocks noChangeAspect="1"/>
          </p:cNvPicPr>
          <p:nvPr/>
        </p:nvPicPr>
        <p:blipFill>
          <a:blip r:embed="rId7"/>
          <a:stretch>
            <a:fillRect/>
          </a:stretch>
        </p:blipFill>
        <p:spPr>
          <a:xfrm>
            <a:off x="1264920" y="5386485"/>
            <a:ext cx="3010320" cy="47631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17</a:t>
            </a:fld>
            <a:endParaRPr lang="zh-TW" altLang="en-US"/>
          </a:p>
        </p:txBody>
      </p:sp>
    </p:spTree>
    <p:extLst>
      <p:ext uri="{BB962C8B-B14F-4D97-AF65-F5344CB8AC3E}">
        <p14:creationId xmlns:p14="http://schemas.microsoft.com/office/powerpoint/2010/main" val="683302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865846" y="912583"/>
            <a:ext cx="10386731" cy="2210108"/>
          </a:xfrm>
          <a:prstGeom prst="rect">
            <a:avLst/>
          </a:prstGeom>
        </p:spPr>
      </p:pic>
      <p:sp>
        <p:nvSpPr>
          <p:cNvPr id="2" name="標題 1"/>
          <p:cNvSpPr>
            <a:spLocks noGrp="1"/>
          </p:cNvSpPr>
          <p:nvPr>
            <p:ph type="title"/>
          </p:nvPr>
        </p:nvSpPr>
        <p:spPr>
          <a:xfrm>
            <a:off x="12804" y="-733041"/>
            <a:ext cx="10058400" cy="1450757"/>
          </a:xfrm>
        </p:spPr>
        <p:txBody>
          <a:bodyPr>
            <a:normAutofit/>
          </a:bodyPr>
          <a:lstStyle/>
          <a:p>
            <a:r>
              <a:rPr lang="en-US" altLang="zh-TW" sz="4000" dirty="0" err="1">
                <a:solidFill>
                  <a:schemeClr val="tx1"/>
                </a:solidFill>
              </a:rPr>
              <a:t>Cai</a:t>
            </a:r>
            <a:r>
              <a:rPr lang="en-US" altLang="zh-TW" sz="4000" dirty="0">
                <a:solidFill>
                  <a:schemeClr val="tx1"/>
                </a:solidFill>
              </a:rPr>
              <a:t> and Liu et al</a:t>
            </a:r>
            <a:r>
              <a:rPr lang="en-US" altLang="zh-TW" sz="4000" dirty="0" smtClean="0">
                <a:solidFill>
                  <a:schemeClr val="tx1"/>
                </a:solidFill>
              </a:rPr>
              <a:t>. ‘s </a:t>
            </a:r>
            <a:r>
              <a:rPr lang="en-US" altLang="zh-TW" sz="4000" dirty="0" smtClean="0"/>
              <a:t>Multi-use </a:t>
            </a:r>
            <a:r>
              <a:rPr lang="en-US" altLang="zh-TW" sz="4000" dirty="0"/>
              <a:t>Proxy Re-Encryption</a:t>
            </a:r>
            <a:endParaRPr lang="zh-TW" altLang="en-US" sz="40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18</a:t>
            </a:fld>
            <a:endParaRPr lang="zh-TW" altLang="en-US"/>
          </a:p>
        </p:txBody>
      </p:sp>
      <p:sp>
        <p:nvSpPr>
          <p:cNvPr id="6" name="文字方塊 5"/>
          <p:cNvSpPr txBox="1"/>
          <p:nvPr/>
        </p:nvSpPr>
        <p:spPr>
          <a:xfrm>
            <a:off x="2253041" y="6025528"/>
            <a:ext cx="8959442" cy="523220"/>
          </a:xfrm>
          <a:prstGeom prst="rect">
            <a:avLst/>
          </a:prstGeom>
          <a:noFill/>
        </p:spPr>
        <p:txBody>
          <a:bodyPr wrap="square" rtlCol="0">
            <a:spAutoFit/>
          </a:bodyPr>
          <a:lstStyle/>
          <a:p>
            <a:pPr marL="0" lvl="2"/>
            <a:r>
              <a:rPr lang="en-US" altLang="zh-TW" sz="1400" b="1" dirty="0" err="1">
                <a:solidFill>
                  <a:srgbClr val="FF0000"/>
                </a:solidFill>
              </a:rPr>
              <a:t>Cai</a:t>
            </a:r>
            <a:r>
              <a:rPr lang="en-US" altLang="zh-TW" sz="1400" b="1" dirty="0">
                <a:solidFill>
                  <a:srgbClr val="FF0000"/>
                </a:solidFill>
              </a:rPr>
              <a:t> and Liu et al. have proof that the proposed MPRE scheme possesses (IND-CCA2) security.</a:t>
            </a:r>
          </a:p>
          <a:p>
            <a:endParaRPr lang="zh-TW" altLang="en-US" sz="1400" dirty="0"/>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6605" y="3662397"/>
            <a:ext cx="3024599" cy="1686281"/>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3148" y="1019670"/>
            <a:ext cx="2922854" cy="1601123"/>
          </a:xfrm>
          <a:prstGeom prst="rect">
            <a:avLst/>
          </a:prstGeom>
        </p:spPr>
      </p:pic>
      <p:pic>
        <p:nvPicPr>
          <p:cNvPr id="9" name="圖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1896" y="1036392"/>
            <a:ext cx="4344717" cy="1567681"/>
          </a:xfrm>
          <a:prstGeom prst="rect">
            <a:avLst/>
          </a:prstGeom>
        </p:spPr>
      </p:pic>
      <p:pic>
        <p:nvPicPr>
          <p:cNvPr id="10" name="圖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61326" y="3259839"/>
            <a:ext cx="3260564" cy="1985757"/>
          </a:xfrm>
          <a:prstGeom prst="rect">
            <a:avLst/>
          </a:prstGeom>
        </p:spPr>
      </p:pic>
      <p:sp>
        <p:nvSpPr>
          <p:cNvPr id="20" name="文字方塊 19"/>
          <p:cNvSpPr txBox="1"/>
          <p:nvPr/>
        </p:nvSpPr>
        <p:spPr>
          <a:xfrm>
            <a:off x="1884770" y="2238720"/>
            <a:ext cx="1770412" cy="818044"/>
          </a:xfrm>
          <a:prstGeom prst="rect">
            <a:avLst/>
          </a:prstGeom>
          <a:noFill/>
        </p:spPr>
        <p:txBody>
          <a:bodyPr wrap="square" rtlCol="0">
            <a:spAutoFit/>
          </a:bodyPr>
          <a:lstStyle/>
          <a:p>
            <a:pPr>
              <a:lnSpc>
                <a:spcPct val="320000"/>
              </a:lnSpc>
            </a:pPr>
            <a:r>
              <a:rPr lang="en-US" altLang="zh-TW" sz="1400" b="1" dirty="0" smtClean="0"/>
              <a:t>     </a:t>
            </a:r>
            <a:r>
              <a:rPr lang="en-US" altLang="zh-TW" sz="1400" b="1" dirty="0" err="1" smtClean="0"/>
              <a:t>Unidirectionality</a:t>
            </a:r>
            <a:r>
              <a:rPr lang="en-US" altLang="zh-TW" b="1" dirty="0" smtClean="0"/>
              <a:t> </a:t>
            </a:r>
            <a:endParaRPr lang="en-US" altLang="zh-TW" b="1" dirty="0"/>
          </a:p>
        </p:txBody>
      </p:sp>
      <p:sp>
        <p:nvSpPr>
          <p:cNvPr id="21" name="文字方塊 20"/>
          <p:cNvSpPr txBox="1"/>
          <p:nvPr/>
        </p:nvSpPr>
        <p:spPr>
          <a:xfrm>
            <a:off x="7369493" y="2458452"/>
            <a:ext cx="1770412" cy="656783"/>
          </a:xfrm>
          <a:prstGeom prst="rect">
            <a:avLst/>
          </a:prstGeom>
          <a:noFill/>
        </p:spPr>
        <p:txBody>
          <a:bodyPr wrap="square" rtlCol="0">
            <a:spAutoFit/>
          </a:bodyPr>
          <a:lstStyle/>
          <a:p>
            <a:pPr>
              <a:lnSpc>
                <a:spcPct val="320000"/>
              </a:lnSpc>
            </a:pPr>
            <a:r>
              <a:rPr lang="en-US" altLang="zh-TW" sz="1400" b="1" dirty="0"/>
              <a:t>Multi-hop Capability</a:t>
            </a:r>
          </a:p>
        </p:txBody>
      </p:sp>
      <p:sp>
        <p:nvSpPr>
          <p:cNvPr id="22" name="文字方塊 21"/>
          <p:cNvSpPr txBox="1"/>
          <p:nvPr/>
        </p:nvSpPr>
        <p:spPr>
          <a:xfrm>
            <a:off x="2140325" y="4917204"/>
            <a:ext cx="1770412" cy="656783"/>
          </a:xfrm>
          <a:prstGeom prst="rect">
            <a:avLst/>
          </a:prstGeom>
          <a:noFill/>
        </p:spPr>
        <p:txBody>
          <a:bodyPr wrap="square" rtlCol="0">
            <a:spAutoFit/>
          </a:bodyPr>
          <a:lstStyle/>
          <a:p>
            <a:pPr>
              <a:lnSpc>
                <a:spcPct val="320000"/>
              </a:lnSpc>
            </a:pPr>
            <a:r>
              <a:rPr lang="en-US" altLang="zh-TW" sz="1400" b="1" dirty="0"/>
              <a:t>Non-interactive </a:t>
            </a:r>
          </a:p>
        </p:txBody>
      </p:sp>
      <p:sp>
        <p:nvSpPr>
          <p:cNvPr id="23" name="文字方塊 22"/>
          <p:cNvSpPr txBox="1"/>
          <p:nvPr/>
        </p:nvSpPr>
        <p:spPr>
          <a:xfrm>
            <a:off x="7597485" y="5030319"/>
            <a:ext cx="1770412" cy="656783"/>
          </a:xfrm>
          <a:prstGeom prst="rect">
            <a:avLst/>
          </a:prstGeom>
          <a:noFill/>
        </p:spPr>
        <p:txBody>
          <a:bodyPr wrap="square" rtlCol="0">
            <a:spAutoFit/>
          </a:bodyPr>
          <a:lstStyle/>
          <a:p>
            <a:pPr>
              <a:lnSpc>
                <a:spcPct val="320000"/>
              </a:lnSpc>
            </a:pPr>
            <a:r>
              <a:rPr lang="en-US" altLang="zh-TW" sz="1400" b="1" dirty="0"/>
              <a:t>Non-transitivity </a:t>
            </a:r>
          </a:p>
        </p:txBody>
      </p:sp>
    </p:spTree>
    <p:extLst>
      <p:ext uri="{BB962C8B-B14F-4D97-AF65-F5344CB8AC3E}">
        <p14:creationId xmlns:p14="http://schemas.microsoft.com/office/powerpoint/2010/main" val="2401324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smtClean="0">
                <a:solidFill>
                  <a:srgbClr val="FF0000"/>
                </a:solidFill>
              </a:rPr>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19</a:t>
            </a:fld>
            <a:endParaRPr lang="zh-TW" altLang="en-US"/>
          </a:p>
        </p:txBody>
      </p:sp>
    </p:spTree>
    <p:extLst>
      <p:ext uri="{BB962C8B-B14F-4D97-AF65-F5344CB8AC3E}">
        <p14:creationId xmlns:p14="http://schemas.microsoft.com/office/powerpoint/2010/main" val="3243929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2</a:t>
            </a:fld>
            <a:endParaRPr lang="zh-TW" altLang="en-US"/>
          </a:p>
        </p:txBody>
      </p:sp>
    </p:spTree>
    <p:extLst>
      <p:ext uri="{BB962C8B-B14F-4D97-AF65-F5344CB8AC3E}">
        <p14:creationId xmlns:p14="http://schemas.microsoft.com/office/powerpoint/2010/main" val="2001994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Model</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Owner (DO)</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Data User (DU)</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Proxy </a:t>
            </a:r>
            <a:r>
              <a:rPr lang="en-US" altLang="zh-TW" dirty="0"/>
              <a:t>Re-Encryption Service Provider (</a:t>
            </a:r>
            <a:r>
              <a:rPr lang="en-US" altLang="zh-TW" dirty="0" smtClean="0"/>
              <a:t>CSP)</a:t>
            </a:r>
            <a:endParaRPr lang="en-US" altLang="zh-TW" b="1" dirty="0" smtClean="0"/>
          </a:p>
          <a:p>
            <a:pPr>
              <a:lnSpc>
                <a:spcPct val="220000"/>
              </a:lnSpc>
              <a:buFont typeface="Arial" panose="020B0604020202020204" pitchFamily="34" charset="0"/>
              <a:buChar char="•"/>
            </a:pPr>
            <a:r>
              <a:rPr lang="zh-TW" altLang="en-US" dirty="0" smtClean="0"/>
              <a:t> </a:t>
            </a:r>
            <a:r>
              <a:rPr lang="en-US" altLang="zh-TW" dirty="0" smtClean="0"/>
              <a:t>The </a:t>
            </a:r>
            <a:r>
              <a:rPr lang="en-US" altLang="zh-TW" dirty="0"/>
              <a:t>File Structure Access Control Storage (ACS</a:t>
            </a:r>
            <a:r>
              <a:rPr lang="en-US" altLang="zh-TW" dirty="0" smtClean="0"/>
              <a:t>)</a:t>
            </a:r>
          </a:p>
          <a:p>
            <a:pPr>
              <a:lnSpc>
                <a:spcPct val="220000"/>
              </a:lnSpc>
              <a:buFont typeface="Arial" panose="020B0604020202020204" pitchFamily="34" charset="0"/>
              <a:buChar char="•"/>
            </a:pPr>
            <a:r>
              <a:rPr lang="zh-TW" altLang="en-US" b="1" dirty="0"/>
              <a:t> </a:t>
            </a:r>
            <a:r>
              <a:rPr lang="en-US" altLang="zh-TW" b="1" dirty="0" smtClean="0"/>
              <a:t> </a:t>
            </a:r>
            <a:r>
              <a:rPr lang="en-US" altLang="zh-TW" dirty="0" smtClean="0"/>
              <a:t>IOTA </a:t>
            </a:r>
            <a:r>
              <a:rPr lang="en-US" altLang="zh-TW" dirty="0"/>
              <a:t>Smart Contract (SC)</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20</a:t>
            </a:fld>
            <a:endParaRPr lang="zh-TW" altLang="en-US"/>
          </a:p>
        </p:txBody>
      </p:sp>
    </p:spTree>
    <p:extLst>
      <p:ext uri="{BB962C8B-B14F-4D97-AF65-F5344CB8AC3E}">
        <p14:creationId xmlns:p14="http://schemas.microsoft.com/office/powerpoint/2010/main" val="2439035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 y="-606526"/>
            <a:ext cx="12192000" cy="1450757"/>
          </a:xfrm>
        </p:spPr>
        <p:txBody>
          <a:bodyPr>
            <a:normAutofit/>
          </a:bodyPr>
          <a:lstStyle/>
          <a:p>
            <a:pPr>
              <a:lnSpc>
                <a:spcPct val="220000"/>
              </a:lnSpc>
            </a:pPr>
            <a:r>
              <a:rPr lang="en-US" altLang="zh-TW" sz="3200" dirty="0" smtClean="0"/>
              <a:t>Data Owner (DO)</a:t>
            </a:r>
            <a:r>
              <a:rPr lang="en-US" altLang="zh-TW" sz="3200" b="1" dirty="0" smtClean="0"/>
              <a:t> </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21</a:t>
            </a:fld>
            <a:endParaRPr lang="zh-TW" altLang="en-US"/>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130" y="844231"/>
            <a:ext cx="5490709" cy="5167726"/>
          </a:xfrm>
          <a:prstGeom prst="rect">
            <a:avLst/>
          </a:prstGeom>
        </p:spPr>
      </p:pic>
      <p:pic>
        <p:nvPicPr>
          <p:cNvPr id="7" name="圖片 6"/>
          <p:cNvPicPr>
            <a:picLocks noChangeAspect="1"/>
          </p:cNvPicPr>
          <p:nvPr/>
        </p:nvPicPr>
        <p:blipFill>
          <a:blip r:embed="rId3"/>
          <a:stretch>
            <a:fillRect/>
          </a:stretch>
        </p:blipFill>
        <p:spPr>
          <a:xfrm>
            <a:off x="8826839" y="1329738"/>
            <a:ext cx="2595904" cy="1905266"/>
          </a:xfrm>
          <a:prstGeom prst="rect">
            <a:avLst/>
          </a:prstGeom>
        </p:spPr>
      </p:pic>
      <p:pic>
        <p:nvPicPr>
          <p:cNvPr id="8" name="圖片 7"/>
          <p:cNvPicPr>
            <a:picLocks noChangeAspect="1"/>
          </p:cNvPicPr>
          <p:nvPr/>
        </p:nvPicPr>
        <p:blipFill>
          <a:blip r:embed="rId3"/>
          <a:stretch>
            <a:fillRect/>
          </a:stretch>
        </p:blipFill>
        <p:spPr>
          <a:xfrm>
            <a:off x="1033577" y="1068481"/>
            <a:ext cx="2317068" cy="1905266"/>
          </a:xfrm>
          <a:prstGeom prst="rect">
            <a:avLst/>
          </a:prstGeom>
        </p:spPr>
      </p:pic>
    </p:spTree>
    <p:extLst>
      <p:ext uri="{BB962C8B-B14F-4D97-AF65-F5344CB8AC3E}">
        <p14:creationId xmlns:p14="http://schemas.microsoft.com/office/powerpoint/2010/main" val="1542691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 y="-793768"/>
            <a:ext cx="12192000" cy="1450757"/>
          </a:xfrm>
        </p:spPr>
        <p:txBody>
          <a:bodyPr>
            <a:normAutofit/>
          </a:bodyPr>
          <a:lstStyle/>
          <a:p>
            <a:pPr>
              <a:lnSpc>
                <a:spcPct val="220000"/>
              </a:lnSpc>
            </a:pPr>
            <a:r>
              <a:rPr lang="en-US" altLang="zh-TW" sz="3200" dirty="0"/>
              <a:t>Data User (DU)</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22</a:t>
            </a:fld>
            <a:endParaRPr lang="zh-TW" altLang="en-US"/>
          </a:p>
        </p:txBody>
      </p:sp>
      <p:pic>
        <p:nvPicPr>
          <p:cNvPr id="7" name="圖片 6"/>
          <p:cNvPicPr>
            <a:picLocks noChangeAspect="1"/>
          </p:cNvPicPr>
          <p:nvPr/>
        </p:nvPicPr>
        <p:blipFill>
          <a:blip r:embed="rId2"/>
          <a:stretch>
            <a:fillRect/>
          </a:stretch>
        </p:blipFill>
        <p:spPr>
          <a:xfrm>
            <a:off x="8826839" y="1329738"/>
            <a:ext cx="2595904" cy="1905266"/>
          </a:xfrm>
          <a:prstGeom prst="rect">
            <a:avLst/>
          </a:prstGeom>
        </p:spPr>
      </p:pic>
      <p:pic>
        <p:nvPicPr>
          <p:cNvPr id="8" name="圖片 7"/>
          <p:cNvPicPr>
            <a:picLocks noChangeAspect="1"/>
          </p:cNvPicPr>
          <p:nvPr/>
        </p:nvPicPr>
        <p:blipFill>
          <a:blip r:embed="rId2"/>
          <a:stretch>
            <a:fillRect/>
          </a:stretch>
        </p:blipFill>
        <p:spPr>
          <a:xfrm>
            <a:off x="1033577" y="1068481"/>
            <a:ext cx="2317068" cy="1905266"/>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945" y="656989"/>
            <a:ext cx="8545513" cy="5581685"/>
          </a:xfrm>
          <a:prstGeom prst="rect">
            <a:avLst/>
          </a:prstGeom>
        </p:spPr>
      </p:pic>
    </p:spTree>
    <p:extLst>
      <p:ext uri="{BB962C8B-B14F-4D97-AF65-F5344CB8AC3E}">
        <p14:creationId xmlns:p14="http://schemas.microsoft.com/office/powerpoint/2010/main" val="1853108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25379"/>
            <a:ext cx="12192000" cy="1450757"/>
          </a:xfrm>
        </p:spPr>
        <p:txBody>
          <a:bodyPr>
            <a:normAutofit/>
          </a:bodyPr>
          <a:lstStyle/>
          <a:p>
            <a:pPr>
              <a:lnSpc>
                <a:spcPct val="220000"/>
              </a:lnSpc>
            </a:pPr>
            <a:r>
              <a:rPr lang="en-US" altLang="zh-TW" sz="3200" dirty="0"/>
              <a:t>Proxy Re-Encryption Service Provider (CSP)</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23</a:t>
            </a:fld>
            <a:endParaRPr lang="zh-TW" altLang="en-US"/>
          </a:p>
        </p:txBody>
      </p:sp>
      <p:pic>
        <p:nvPicPr>
          <p:cNvPr id="7" name="圖片 6"/>
          <p:cNvPicPr>
            <a:picLocks noChangeAspect="1"/>
          </p:cNvPicPr>
          <p:nvPr/>
        </p:nvPicPr>
        <p:blipFill>
          <a:blip r:embed="rId2"/>
          <a:stretch>
            <a:fillRect/>
          </a:stretch>
        </p:blipFill>
        <p:spPr>
          <a:xfrm>
            <a:off x="8826839" y="1329738"/>
            <a:ext cx="2595904" cy="1905266"/>
          </a:xfrm>
          <a:prstGeom prst="rect">
            <a:avLst/>
          </a:prstGeom>
        </p:spPr>
      </p:pic>
      <p:pic>
        <p:nvPicPr>
          <p:cNvPr id="8" name="圖片 7"/>
          <p:cNvPicPr>
            <a:picLocks noChangeAspect="1"/>
          </p:cNvPicPr>
          <p:nvPr/>
        </p:nvPicPr>
        <p:blipFill>
          <a:blip r:embed="rId2"/>
          <a:stretch>
            <a:fillRect/>
          </a:stretch>
        </p:blipFill>
        <p:spPr>
          <a:xfrm>
            <a:off x="1033577" y="1068481"/>
            <a:ext cx="2317068" cy="1905266"/>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959" y="538105"/>
            <a:ext cx="5764326" cy="5775607"/>
          </a:xfrm>
          <a:prstGeom prst="rect">
            <a:avLst/>
          </a:prstGeom>
        </p:spPr>
      </p:pic>
    </p:spTree>
    <p:extLst>
      <p:ext uri="{BB962C8B-B14F-4D97-AF65-F5344CB8AC3E}">
        <p14:creationId xmlns:p14="http://schemas.microsoft.com/office/powerpoint/2010/main" val="2959160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80337"/>
            <a:ext cx="12192000" cy="1450757"/>
          </a:xfrm>
        </p:spPr>
        <p:txBody>
          <a:bodyPr>
            <a:normAutofit/>
          </a:bodyPr>
          <a:lstStyle/>
          <a:p>
            <a:r>
              <a:rPr lang="en-US" altLang="zh-TW" sz="3200" dirty="0" smtClean="0"/>
              <a:t>The File Structure Access Control Storage (ACS) that we store in IPFS</a:t>
            </a:r>
            <a:endParaRPr lang="zh-TW" altLang="en-US" sz="3200"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24</a:t>
            </a:fld>
            <a:endParaRPr lang="zh-TW" altLang="en-US"/>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356" y="637623"/>
            <a:ext cx="10635288" cy="5654958"/>
          </a:xfrm>
        </p:spPr>
      </p:pic>
    </p:spTree>
    <p:extLst>
      <p:ext uri="{BB962C8B-B14F-4D97-AF65-F5344CB8AC3E}">
        <p14:creationId xmlns:p14="http://schemas.microsoft.com/office/powerpoint/2010/main" val="2786980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258" y="-725379"/>
            <a:ext cx="12192000" cy="1450757"/>
          </a:xfrm>
        </p:spPr>
        <p:txBody>
          <a:bodyPr>
            <a:normAutofit/>
          </a:bodyPr>
          <a:lstStyle/>
          <a:p>
            <a:pPr>
              <a:lnSpc>
                <a:spcPct val="220000"/>
              </a:lnSpc>
            </a:pPr>
            <a:r>
              <a:rPr lang="en-US" altLang="zh-TW" sz="3200" dirty="0"/>
              <a:t>IOTA Smart Contract (SC)</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25</a:t>
            </a:fld>
            <a:endParaRPr lang="zh-TW" altLang="en-US"/>
          </a:p>
        </p:txBody>
      </p:sp>
      <p:pic>
        <p:nvPicPr>
          <p:cNvPr id="7" name="圖片 6"/>
          <p:cNvPicPr>
            <a:picLocks noChangeAspect="1"/>
          </p:cNvPicPr>
          <p:nvPr/>
        </p:nvPicPr>
        <p:blipFill>
          <a:blip r:embed="rId2"/>
          <a:stretch>
            <a:fillRect/>
          </a:stretch>
        </p:blipFill>
        <p:spPr>
          <a:xfrm>
            <a:off x="8826839" y="1329738"/>
            <a:ext cx="2595904" cy="1905266"/>
          </a:xfrm>
          <a:prstGeom prst="rect">
            <a:avLst/>
          </a:prstGeom>
        </p:spPr>
      </p:pic>
      <p:pic>
        <p:nvPicPr>
          <p:cNvPr id="8" name="圖片 7"/>
          <p:cNvPicPr>
            <a:picLocks noChangeAspect="1"/>
          </p:cNvPicPr>
          <p:nvPr/>
        </p:nvPicPr>
        <p:blipFill>
          <a:blip r:embed="rId2"/>
          <a:stretch>
            <a:fillRect/>
          </a:stretch>
        </p:blipFill>
        <p:spPr>
          <a:xfrm>
            <a:off x="1033577" y="1068481"/>
            <a:ext cx="2317068" cy="1905266"/>
          </a:xfrm>
          <a:prstGeom prst="rect">
            <a:avLst/>
          </a:prstGeom>
        </p:spPr>
      </p:pic>
      <p:pic>
        <p:nvPicPr>
          <p:cNvPr id="5" name="圖片 4"/>
          <p:cNvPicPr>
            <a:picLocks noChangeAspect="1"/>
          </p:cNvPicPr>
          <p:nvPr/>
        </p:nvPicPr>
        <p:blipFill rotWithShape="1">
          <a:blip r:embed="rId3">
            <a:extLst>
              <a:ext uri="{28A0092B-C50C-407E-A947-70E740481C1C}">
                <a14:useLocalDpi xmlns:a14="http://schemas.microsoft.com/office/drawing/2010/main" val="0"/>
              </a:ext>
            </a:extLst>
          </a:blip>
          <a:srcRect b="4677"/>
          <a:stretch/>
        </p:blipFill>
        <p:spPr>
          <a:xfrm>
            <a:off x="2844557" y="538105"/>
            <a:ext cx="6488371" cy="5765598"/>
          </a:xfrm>
          <a:prstGeom prst="rect">
            <a:avLst/>
          </a:prstGeom>
        </p:spPr>
      </p:pic>
    </p:spTree>
    <p:extLst>
      <p:ext uri="{BB962C8B-B14F-4D97-AF65-F5344CB8AC3E}">
        <p14:creationId xmlns:p14="http://schemas.microsoft.com/office/powerpoint/2010/main" val="1428156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System</a:t>
            </a:r>
            <a:r>
              <a:rPr lang="zh-TW" altLang="en-US" dirty="0" smtClean="0"/>
              <a:t> </a:t>
            </a:r>
            <a:r>
              <a:rPr lang="en-US" altLang="zh-TW" dirty="0" smtClean="0"/>
              <a:t>Frameworks</a:t>
            </a:r>
            <a:endParaRPr lang="zh-TW" altLang="en-US" dirty="0"/>
          </a:p>
        </p:txBody>
      </p:sp>
      <p:sp>
        <p:nvSpPr>
          <p:cNvPr id="5" name="內容版面配置區 2"/>
          <p:cNvSpPr txBox="1">
            <a:spLocks/>
          </p:cNvSpPr>
          <p:nvPr/>
        </p:nvSpPr>
        <p:spPr>
          <a:xfrm>
            <a:off x="1248911" y="2232565"/>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zh-TW" altLang="en-US" sz="1800" dirty="0" smtClean="0"/>
              <a:t> </a:t>
            </a:r>
            <a:r>
              <a:rPr lang="en-US" altLang="zh-TW" sz="1800" dirty="0" smtClean="0"/>
              <a:t>The </a:t>
            </a:r>
            <a:r>
              <a:rPr lang="en-US" altLang="zh-TW" sz="1800" dirty="0"/>
              <a:t>Encryption-Enhanced System Architecture with KEM/DEM </a:t>
            </a:r>
            <a:r>
              <a:rPr lang="en-US" altLang="zh-TW" sz="1800" dirty="0" smtClean="0"/>
              <a:t>Mechanism</a:t>
            </a:r>
          </a:p>
          <a:p>
            <a:pPr>
              <a:lnSpc>
                <a:spcPct val="200000"/>
              </a:lnSpc>
              <a:buFont typeface="Arial" panose="020B0604020202020204" pitchFamily="34" charset="0"/>
              <a:buChar char="•"/>
            </a:pPr>
            <a:r>
              <a:rPr lang="zh-TW" altLang="en-US" sz="1800" b="1" dirty="0"/>
              <a:t> </a:t>
            </a:r>
            <a:r>
              <a:rPr lang="en-US" altLang="zh-TW" sz="1800" dirty="0"/>
              <a:t>Hashtag-based Search </a:t>
            </a:r>
            <a:r>
              <a:rPr lang="en-US" altLang="zh-TW" sz="1800" dirty="0" smtClean="0"/>
              <a:t>Mechanism</a:t>
            </a:r>
          </a:p>
          <a:p>
            <a:pPr>
              <a:lnSpc>
                <a:spcPct val="200000"/>
              </a:lnSpc>
              <a:buFont typeface="Arial" panose="020B0604020202020204" pitchFamily="34" charset="0"/>
              <a:buChar char="•"/>
            </a:pPr>
            <a:r>
              <a:rPr lang="zh-TW" altLang="en-US" sz="1800" dirty="0"/>
              <a:t> </a:t>
            </a:r>
            <a:r>
              <a:rPr lang="en-US" altLang="zh-TW" sz="1800" dirty="0"/>
              <a:t>Implementing Access Control with Proxy </a:t>
            </a:r>
            <a:r>
              <a:rPr lang="en-US" altLang="zh-TW" sz="1800" dirty="0" smtClean="0"/>
              <a:t>Re-Encryption </a:t>
            </a:r>
            <a:r>
              <a:rPr lang="en-US" altLang="zh-TW" sz="1800" dirty="0"/>
              <a:t>(PRE</a:t>
            </a:r>
            <a:r>
              <a:rPr lang="en-US" altLang="zh-TW" sz="1800" dirty="0" smtClean="0"/>
              <a:t>)</a:t>
            </a:r>
          </a:p>
          <a:p>
            <a:pPr>
              <a:lnSpc>
                <a:spcPct val="200000"/>
              </a:lnSpc>
              <a:buFont typeface="Arial" panose="020B0604020202020204" pitchFamily="34" charset="0"/>
              <a:buChar char="•"/>
            </a:pPr>
            <a:r>
              <a:rPr lang="zh-TW" altLang="en-US" sz="1800" dirty="0"/>
              <a:t> </a:t>
            </a:r>
            <a:r>
              <a:rPr lang="en-US" altLang="zh-TW" sz="1800" dirty="0"/>
              <a:t>Achieving More Flexible Access Control </a:t>
            </a:r>
            <a:r>
              <a:rPr lang="en-US" altLang="zh-TW" sz="1800" dirty="0" smtClean="0"/>
              <a:t>with</a:t>
            </a:r>
            <a:r>
              <a:rPr lang="zh-TW" altLang="en-US" sz="1800" dirty="0" smtClean="0"/>
              <a:t> </a:t>
            </a:r>
            <a:r>
              <a:rPr lang="en-US" altLang="zh-TW" sz="1800" dirty="0" smtClean="0"/>
              <a:t>Multi-hop </a:t>
            </a:r>
            <a:r>
              <a:rPr lang="en-US" altLang="zh-TW" sz="1800" dirty="0"/>
              <a:t>Proxy Re-Encryption (</a:t>
            </a:r>
            <a:r>
              <a:rPr lang="en-US" altLang="zh-TW" sz="1800" dirty="0" smtClean="0"/>
              <a:t>MPRE)</a:t>
            </a:r>
            <a:r>
              <a:rPr lang="en-US" altLang="zh-TW" sz="1400" dirty="0" smtClean="0"/>
              <a:t/>
            </a:r>
            <a:br>
              <a:rPr lang="en-US" altLang="zh-TW" sz="1400" dirty="0" smtClean="0"/>
            </a:br>
            <a:endParaRPr lang="en-US" altLang="zh-TW" sz="1400"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26</a:t>
            </a:fld>
            <a:endParaRPr lang="zh-TW" altLang="en-US"/>
          </a:p>
        </p:txBody>
      </p:sp>
    </p:spTree>
    <p:extLst>
      <p:ext uri="{BB962C8B-B14F-4D97-AF65-F5344CB8AC3E}">
        <p14:creationId xmlns:p14="http://schemas.microsoft.com/office/powerpoint/2010/main" val="41840435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a:t>The Encryption-Enhanced System </a:t>
            </a:r>
            <a:r>
              <a:rPr lang="en-US" altLang="zh-TW" sz="3200" dirty="0" smtClean="0"/>
              <a:t>Architecture </a:t>
            </a:r>
            <a:r>
              <a:rPr lang="en-US" altLang="zh-TW" sz="3200" dirty="0"/>
              <a:t>with KEM/DEM </a:t>
            </a:r>
            <a:r>
              <a:rPr lang="en-US" altLang="zh-TW" sz="3200" dirty="0" smtClean="0"/>
              <a:t>Mechanism</a:t>
            </a:r>
            <a:br>
              <a:rPr lang="en-US" altLang="zh-TW" sz="3200" dirty="0" smtClean="0"/>
            </a:br>
            <a:endParaRPr lang="zh-TW" altLang="en-US" sz="32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338" y="1157288"/>
            <a:ext cx="9599612" cy="4901659"/>
          </a:xfrm>
        </p:spPr>
      </p:pic>
      <p:pic>
        <p:nvPicPr>
          <p:cNvPr id="5" name="圖片 4"/>
          <p:cNvPicPr>
            <a:picLocks noChangeAspect="1"/>
          </p:cNvPicPr>
          <p:nvPr/>
        </p:nvPicPr>
        <p:blipFill>
          <a:blip r:embed="rId3"/>
          <a:stretch>
            <a:fillRect/>
          </a:stretch>
        </p:blipFill>
        <p:spPr>
          <a:xfrm>
            <a:off x="877758" y="1222105"/>
            <a:ext cx="933580" cy="3029373"/>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27</a:t>
            </a:fld>
            <a:endParaRPr lang="zh-TW" altLang="en-US"/>
          </a:p>
        </p:txBody>
      </p:sp>
    </p:spTree>
    <p:extLst>
      <p:ext uri="{BB962C8B-B14F-4D97-AF65-F5344CB8AC3E}">
        <p14:creationId xmlns:p14="http://schemas.microsoft.com/office/powerpoint/2010/main" val="35762027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4515" y="353604"/>
            <a:ext cx="10058400" cy="1450757"/>
          </a:xfrm>
        </p:spPr>
        <p:txBody>
          <a:bodyPr>
            <a:normAutofit fontScale="90000"/>
          </a:bodyPr>
          <a:lstStyle/>
          <a:p>
            <a:r>
              <a:rPr lang="en-US" altLang="zh-TW" dirty="0"/>
              <a:t>Hashtag-based Search Mechanism</a:t>
            </a:r>
            <a:br>
              <a:rPr lang="en-US" altLang="zh-TW" dirty="0"/>
            </a:br>
            <a:r>
              <a:rPr lang="en-US" altLang="zh-TW" dirty="0"/>
              <a:t/>
            </a:r>
            <a:br>
              <a:rPr lang="en-US" altLang="zh-TW" dirty="0"/>
            </a:br>
            <a:endParaRPr lang="zh-TW" altLang="en-US"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28</a:t>
            </a:fld>
            <a:endParaRPr lang="zh-TW" altLang="en-US"/>
          </a:p>
        </p:txBody>
      </p:sp>
      <p:pic>
        <p:nvPicPr>
          <p:cNvPr id="8" name="圖片 7"/>
          <p:cNvPicPr>
            <a:picLocks noChangeAspect="1"/>
          </p:cNvPicPr>
          <p:nvPr/>
        </p:nvPicPr>
        <p:blipFill>
          <a:blip r:embed="rId2"/>
          <a:stretch>
            <a:fillRect/>
          </a:stretch>
        </p:blipFill>
        <p:spPr>
          <a:xfrm>
            <a:off x="980501" y="1246599"/>
            <a:ext cx="1699435" cy="2172003"/>
          </a:xfrm>
          <a:prstGeom prst="rect">
            <a:avLst/>
          </a:prstGeom>
        </p:spPr>
      </p:pic>
      <p:pic>
        <p:nvPicPr>
          <p:cNvPr id="11" name="圖片 10"/>
          <p:cNvPicPr>
            <a:picLocks noChangeAspect="1"/>
          </p:cNvPicPr>
          <p:nvPr/>
        </p:nvPicPr>
        <p:blipFill>
          <a:blip r:embed="rId3"/>
          <a:stretch>
            <a:fillRect/>
          </a:stretch>
        </p:blipFill>
        <p:spPr>
          <a:xfrm>
            <a:off x="8723773" y="1078982"/>
            <a:ext cx="2788854" cy="2524477"/>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1523" y="1000588"/>
            <a:ext cx="6572250" cy="5205742"/>
          </a:xfrm>
          <a:prstGeom prst="rect">
            <a:avLst/>
          </a:prstGeom>
        </p:spPr>
      </p:pic>
    </p:spTree>
    <p:extLst>
      <p:ext uri="{BB962C8B-B14F-4D97-AF65-F5344CB8AC3E}">
        <p14:creationId xmlns:p14="http://schemas.microsoft.com/office/powerpoint/2010/main" val="29125257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a:t>Implementing Access Control with Proxy Re-</a:t>
            </a:r>
            <a:br>
              <a:rPr lang="en-US" altLang="zh-TW" sz="3200" dirty="0"/>
            </a:br>
            <a:r>
              <a:rPr lang="en-US" altLang="zh-TW" sz="3200" dirty="0"/>
              <a:t>Encryption (PRE</a:t>
            </a:r>
            <a:r>
              <a:rPr lang="en-US" altLang="zh-TW" sz="3200" dirty="0" smtClean="0"/>
              <a:t>)</a:t>
            </a:r>
            <a:br>
              <a:rPr lang="en-US" altLang="zh-TW" sz="3200" dirty="0" smtClean="0"/>
            </a:br>
            <a:endParaRPr lang="zh-TW" altLang="en-US" sz="3200"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220000"/>
              </a:lnSpc>
              <a:buNone/>
            </a:pPr>
            <a:r>
              <a:rPr lang="en-US" altLang="zh-TW" b="1" dirty="0" smtClean="0"/>
              <a:t> </a:t>
            </a:r>
          </a:p>
          <a:p>
            <a:pPr>
              <a:lnSpc>
                <a:spcPct val="220000"/>
              </a:lnSpc>
              <a:buFont typeface="Arial" panose="020B0604020202020204" pitchFamily="34" charset="0"/>
              <a:buChar char="•"/>
            </a:pPr>
            <a:endParaRPr lang="en-US" altLang="zh-TW" b="1"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1099066"/>
            <a:ext cx="9525000" cy="5142004"/>
          </a:xfrm>
          <a:prstGeom prst="rect">
            <a:avLst/>
          </a:prstGeom>
        </p:spPr>
      </p:pic>
      <p:pic>
        <p:nvPicPr>
          <p:cNvPr id="6" name="圖片 5"/>
          <p:cNvPicPr>
            <a:picLocks noChangeAspect="1"/>
          </p:cNvPicPr>
          <p:nvPr/>
        </p:nvPicPr>
        <p:blipFill>
          <a:blip r:embed="rId4"/>
          <a:stretch>
            <a:fillRect/>
          </a:stretch>
        </p:blipFill>
        <p:spPr>
          <a:xfrm>
            <a:off x="10472662" y="1099066"/>
            <a:ext cx="1076475" cy="2886478"/>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29</a:t>
            </a:fld>
            <a:endParaRPr lang="zh-TW" altLang="en-US"/>
          </a:p>
        </p:txBody>
      </p:sp>
    </p:spTree>
    <p:extLst>
      <p:ext uri="{BB962C8B-B14F-4D97-AF65-F5344CB8AC3E}">
        <p14:creationId xmlns:p14="http://schemas.microsoft.com/office/powerpoint/2010/main" val="4084027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solidFill>
                  <a:srgbClr val="FF0000"/>
                </a:solidFill>
              </a:rPr>
              <a:t> Introduction</a:t>
            </a:r>
            <a:endParaRPr lang="en-US" altLang="zh-TW" dirty="0">
              <a:solidFill>
                <a:srgbClr val="FF0000"/>
              </a:solidFill>
            </a:endParaRPr>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zh-TW" altLang="en-US" dirty="0" smtClean="0"/>
              <a:t> </a:t>
            </a:r>
            <a:r>
              <a:rPr lang="en-US" altLang="zh-TW" dirty="0" smtClean="0"/>
              <a:t>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3</a:t>
            </a:fld>
            <a:endParaRPr lang="zh-TW" altLang="en-US"/>
          </a:p>
        </p:txBody>
      </p:sp>
    </p:spTree>
    <p:extLst>
      <p:ext uri="{BB962C8B-B14F-4D97-AF65-F5344CB8AC3E}">
        <p14:creationId xmlns:p14="http://schemas.microsoft.com/office/powerpoint/2010/main" val="789204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32085"/>
            <a:ext cx="12522200" cy="1203960"/>
          </a:xfrm>
        </p:spPr>
        <p:txBody>
          <a:bodyPr>
            <a:normAutofit/>
          </a:bodyPr>
          <a:lstStyle/>
          <a:p>
            <a:r>
              <a:rPr lang="en-US" altLang="zh-TW" sz="2800" dirty="0"/>
              <a:t>Achieving More Flexible Access Control </a:t>
            </a:r>
            <a:r>
              <a:rPr lang="en-US" altLang="zh-TW" sz="2800" dirty="0" smtClean="0"/>
              <a:t>with</a:t>
            </a:r>
            <a:r>
              <a:rPr lang="zh-TW" altLang="en-US" sz="2800" dirty="0" smtClean="0"/>
              <a:t> </a:t>
            </a:r>
            <a:r>
              <a:rPr lang="en-US" altLang="zh-TW" sz="2800" dirty="0" smtClean="0"/>
              <a:t>Multi-hop </a:t>
            </a:r>
            <a:r>
              <a:rPr lang="en-US" altLang="zh-TW" sz="2800" dirty="0"/>
              <a:t>Proxy Re-Encryption (</a:t>
            </a:r>
            <a:r>
              <a:rPr lang="en-US" altLang="zh-TW" sz="2800" dirty="0" smtClean="0"/>
              <a:t>MPRE</a:t>
            </a:r>
            <a:r>
              <a:rPr lang="en-US" altLang="zh-TW" sz="2800" dirty="0"/>
              <a:t>)</a:t>
            </a:r>
            <a:endParaRPr lang="zh-TW" altLang="en-US" sz="2800" dirty="0"/>
          </a:p>
        </p:txBody>
      </p:sp>
      <p:pic>
        <p:nvPicPr>
          <p:cNvPr id="6"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788" y="671884"/>
            <a:ext cx="12067212" cy="5630279"/>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30</a:t>
            </a:fld>
            <a:endParaRPr lang="zh-TW" altLang="en-US"/>
          </a:p>
        </p:txBody>
      </p:sp>
    </p:spTree>
    <p:extLst>
      <p:ext uri="{BB962C8B-B14F-4D97-AF65-F5344CB8AC3E}">
        <p14:creationId xmlns:p14="http://schemas.microsoft.com/office/powerpoint/2010/main" val="31768559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5" name="內容版面配置區 2"/>
          <p:cNvSpPr txBox="1">
            <a:spLocks/>
          </p:cNvSpPr>
          <p:nvPr/>
        </p:nvSpPr>
        <p:spPr>
          <a:xfrm>
            <a:off x="1154083" y="1600451"/>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err="1" smtClean="0">
                <a:latin typeface="Times New Roman" panose="02020603050405020304" pitchFamily="18" charset="0"/>
                <a:cs typeface="Times New Roman" panose="02020603050405020304" pitchFamily="18" charset="0"/>
              </a:rPr>
              <a:t>IoT</a:t>
            </a: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Device </a:t>
            </a:r>
            <a:r>
              <a:rPr lang="en-US" altLang="zh-TW" sz="1400" b="1" dirty="0" smtClean="0">
                <a:latin typeface="Times New Roman" panose="02020603050405020304" pitchFamily="18" charset="0"/>
                <a:cs typeface="Times New Roman" panose="02020603050405020304" pitchFamily="18" charset="0"/>
              </a:rPr>
              <a:t>Registering.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err="1">
                <a:latin typeface="Times New Roman" panose="02020603050405020304" pitchFamily="18" charset="0"/>
                <a:cs typeface="Times New Roman" panose="02020603050405020304" pitchFamily="18" charset="0"/>
              </a:rPr>
              <a:t>IoT</a:t>
            </a:r>
            <a:r>
              <a:rPr lang="en-US" altLang="zh-TW" sz="1400" b="1" dirty="0">
                <a:latin typeface="Times New Roman" panose="02020603050405020304" pitchFamily="18" charset="0"/>
                <a:cs typeface="Times New Roman" panose="02020603050405020304" pitchFamily="18" charset="0"/>
              </a:rPr>
              <a:t> Data Uploading or </a:t>
            </a:r>
            <a:r>
              <a:rPr lang="en-US" altLang="zh-TW" sz="1400" b="1" dirty="0" smtClean="0">
                <a:latin typeface="Times New Roman" panose="02020603050405020304" pitchFamily="18" charset="0"/>
                <a:cs typeface="Times New Roman" panose="02020603050405020304" pitchFamily="18" charset="0"/>
              </a:rPr>
              <a:t>Updating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DU Group </a:t>
            </a:r>
            <a:r>
              <a:rPr lang="en-US" altLang="zh-TW" sz="1400" b="1" dirty="0" smtClean="0">
                <a:latin typeface="Times New Roman" panose="02020603050405020304" pitchFamily="18" charset="0"/>
                <a:cs typeface="Times New Roman" panose="02020603050405020304" pitchFamily="18" charset="0"/>
              </a:rPr>
              <a:t>Registering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Hashtag-based Search </a:t>
            </a:r>
            <a:r>
              <a:rPr lang="en-US" altLang="zh-TW" sz="1400" b="1" dirty="0" smtClean="0">
                <a:latin typeface="Times New Roman" panose="02020603050405020304" pitchFamily="18" charset="0"/>
                <a:cs typeface="Times New Roman" panose="02020603050405020304" pitchFamily="18" charset="0"/>
              </a:rPr>
              <a:t>Mechanism</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Asking Access </a:t>
            </a:r>
            <a:r>
              <a:rPr lang="en-US" altLang="zh-TW" sz="1400" b="1" dirty="0" smtClean="0">
                <a:latin typeface="Times New Roman" panose="02020603050405020304" pitchFamily="18" charset="0"/>
                <a:cs typeface="Times New Roman" panose="02020603050405020304" pitchFamily="18" charset="0"/>
              </a:rPr>
              <a:t>Right</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DO Granting/Revoking Access </a:t>
            </a:r>
            <a:r>
              <a:rPr lang="en-US" altLang="zh-TW" sz="1400" b="1" dirty="0" smtClean="0">
                <a:latin typeface="Times New Roman" panose="02020603050405020304" pitchFamily="18" charset="0"/>
                <a:cs typeface="Times New Roman" panose="02020603050405020304" pitchFamily="18" charset="0"/>
              </a:rPr>
              <a:t>Right</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GDU Add/Delete Members of GDU or Grant/Revoke Access right of </a:t>
            </a:r>
            <a:r>
              <a:rPr lang="en-US" altLang="zh-TW" sz="1400" b="1" dirty="0" smtClean="0">
                <a:latin typeface="Times New Roman" panose="02020603050405020304" pitchFamily="18" charset="0"/>
                <a:cs typeface="Times New Roman" panose="02020603050405020304" pitchFamily="18" charset="0"/>
              </a:rPr>
              <a:t>Members</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Data </a:t>
            </a:r>
            <a:r>
              <a:rPr lang="en-US" altLang="zh-TW" sz="1400" b="1" dirty="0">
                <a:latin typeface="Times New Roman" panose="02020603050405020304" pitchFamily="18" charset="0"/>
                <a:cs typeface="Times New Roman" panose="02020603050405020304" pitchFamily="18" charset="0"/>
              </a:rPr>
              <a:t>Accessing</a:t>
            </a:r>
            <a:endParaRPr lang="en-US" altLang="zh-TW" sz="1400" b="1" dirty="0" smtClean="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31</a:t>
            </a:fld>
            <a:endParaRPr lang="zh-TW" altLang="en-US"/>
          </a:p>
        </p:txBody>
      </p:sp>
    </p:spTree>
    <p:extLst>
      <p:ext uri="{BB962C8B-B14F-4D97-AF65-F5344CB8AC3E}">
        <p14:creationId xmlns:p14="http://schemas.microsoft.com/office/powerpoint/2010/main" val="6127981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3850"/>
            <a:ext cx="10058400" cy="1450757"/>
          </a:xfrm>
        </p:spPr>
        <p:txBody>
          <a:bodyPr>
            <a:normAutofit/>
          </a:bodyPr>
          <a:lstStyle/>
          <a:p>
            <a:r>
              <a:rPr lang="en-US" altLang="zh-TW" sz="3200" dirty="0" err="1" smtClean="0"/>
              <a:t>IoT</a:t>
            </a:r>
            <a:r>
              <a:rPr lang="en-US" altLang="zh-TW" sz="3200" dirty="0" smtClean="0"/>
              <a:t> Device Registering</a:t>
            </a:r>
            <a:r>
              <a:rPr lang="en-US" altLang="zh-TW" dirty="0" smtClean="0"/>
              <a:t/>
            </a:r>
            <a:br>
              <a:rPr lang="en-US" altLang="zh-TW" dirty="0" smtClean="0"/>
            </a:br>
            <a:endParaRPr lang="zh-TW" altLang="en-US" dirty="0"/>
          </a:p>
        </p:txBody>
      </p:sp>
      <p:pic>
        <p:nvPicPr>
          <p:cNvPr id="4" name="圖片 3"/>
          <p:cNvPicPr>
            <a:picLocks noChangeAspect="1"/>
          </p:cNvPicPr>
          <p:nvPr/>
        </p:nvPicPr>
        <p:blipFill>
          <a:blip r:embed="rId3"/>
          <a:stretch>
            <a:fillRect/>
          </a:stretch>
        </p:blipFill>
        <p:spPr>
          <a:xfrm>
            <a:off x="10834649" y="928473"/>
            <a:ext cx="543001" cy="3077004"/>
          </a:xfrm>
          <a:prstGeom prst="rect">
            <a:avLst/>
          </a:prstGeom>
        </p:spPr>
      </p:pic>
      <p:pic>
        <p:nvPicPr>
          <p:cNvPr id="6" name="圖片 5"/>
          <p:cNvPicPr>
            <a:picLocks noChangeAspect="1"/>
          </p:cNvPicPr>
          <p:nvPr/>
        </p:nvPicPr>
        <p:blipFill>
          <a:blip r:embed="rId3"/>
          <a:stretch>
            <a:fillRect/>
          </a:stretch>
        </p:blipFill>
        <p:spPr>
          <a:xfrm>
            <a:off x="992429" y="1195173"/>
            <a:ext cx="543001" cy="3077004"/>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32</a:t>
            </a:fld>
            <a:endParaRPr lang="zh-TW" altLang="en-US"/>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6698" y="580689"/>
            <a:ext cx="6807971" cy="5714287"/>
          </a:xfrm>
          <a:prstGeom prst="rect">
            <a:avLst/>
          </a:prstGeom>
        </p:spPr>
      </p:pic>
      <p:pic>
        <p:nvPicPr>
          <p:cNvPr id="8" name="圖片 7"/>
          <p:cNvPicPr>
            <a:picLocks noChangeAspect="1"/>
          </p:cNvPicPr>
          <p:nvPr/>
        </p:nvPicPr>
        <p:blipFill>
          <a:blip r:embed="rId5"/>
          <a:stretch>
            <a:fillRect/>
          </a:stretch>
        </p:blipFill>
        <p:spPr>
          <a:xfrm>
            <a:off x="9324669" y="1195173"/>
            <a:ext cx="1782355" cy="1943371"/>
          </a:xfrm>
          <a:prstGeom prst="rect">
            <a:avLst/>
          </a:prstGeom>
        </p:spPr>
      </p:pic>
      <p:pic>
        <p:nvPicPr>
          <p:cNvPr id="9" name="圖片 8"/>
          <p:cNvPicPr>
            <a:picLocks noChangeAspect="1"/>
          </p:cNvPicPr>
          <p:nvPr/>
        </p:nvPicPr>
        <p:blipFill>
          <a:blip r:embed="rId5"/>
          <a:stretch>
            <a:fillRect/>
          </a:stretch>
        </p:blipFill>
        <p:spPr>
          <a:xfrm>
            <a:off x="1163959" y="1126907"/>
            <a:ext cx="1352739" cy="1943371"/>
          </a:xfrm>
          <a:prstGeom prst="rect">
            <a:avLst/>
          </a:prstGeom>
        </p:spPr>
      </p:pic>
      <p:pic>
        <p:nvPicPr>
          <p:cNvPr id="10" name="圖片 9"/>
          <p:cNvPicPr>
            <a:picLocks noChangeAspect="1"/>
          </p:cNvPicPr>
          <p:nvPr/>
        </p:nvPicPr>
        <p:blipFill>
          <a:blip r:embed="rId5"/>
          <a:stretch>
            <a:fillRect/>
          </a:stretch>
        </p:blipFill>
        <p:spPr>
          <a:xfrm>
            <a:off x="7298422" y="3043193"/>
            <a:ext cx="218114" cy="313346"/>
          </a:xfrm>
          <a:prstGeom prst="rect">
            <a:avLst/>
          </a:prstGeom>
        </p:spPr>
      </p:pic>
    </p:spTree>
    <p:extLst>
      <p:ext uri="{BB962C8B-B14F-4D97-AF65-F5344CB8AC3E}">
        <p14:creationId xmlns:p14="http://schemas.microsoft.com/office/powerpoint/2010/main" val="13585863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3850"/>
            <a:ext cx="10058400" cy="1450757"/>
          </a:xfrm>
        </p:spPr>
        <p:txBody>
          <a:bodyPr>
            <a:normAutofit/>
          </a:bodyPr>
          <a:lstStyle/>
          <a:p>
            <a:r>
              <a:rPr lang="en-US" altLang="zh-TW" sz="3200" dirty="0" err="1" smtClean="0"/>
              <a:t>IoT</a:t>
            </a:r>
            <a:r>
              <a:rPr lang="en-US" altLang="zh-TW" sz="3200" dirty="0" smtClean="0"/>
              <a:t> Device Registering – ACS in IPFS</a:t>
            </a:r>
            <a:r>
              <a:rPr lang="en-US" altLang="zh-TW" dirty="0" smtClean="0"/>
              <a:t/>
            </a:r>
            <a:br>
              <a:rPr lang="en-US" altLang="zh-TW" dirty="0" smtClean="0"/>
            </a:br>
            <a:endParaRPr lang="zh-TW" altLang="en-US" dirty="0"/>
          </a:p>
        </p:txBody>
      </p:sp>
      <p:pic>
        <p:nvPicPr>
          <p:cNvPr id="4" name="圖片 3"/>
          <p:cNvPicPr>
            <a:picLocks noChangeAspect="1"/>
          </p:cNvPicPr>
          <p:nvPr/>
        </p:nvPicPr>
        <p:blipFill>
          <a:blip r:embed="rId3"/>
          <a:stretch>
            <a:fillRect/>
          </a:stretch>
        </p:blipFill>
        <p:spPr>
          <a:xfrm>
            <a:off x="951917" y="1205503"/>
            <a:ext cx="10478083" cy="114316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33</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462" y="2100088"/>
            <a:ext cx="10860195" cy="2466669"/>
          </a:xfrm>
          <a:prstGeom prst="rect">
            <a:avLst/>
          </a:prstGeom>
        </p:spPr>
      </p:pic>
    </p:spTree>
    <p:extLst>
      <p:ext uri="{BB962C8B-B14F-4D97-AF65-F5344CB8AC3E}">
        <p14:creationId xmlns:p14="http://schemas.microsoft.com/office/powerpoint/2010/main" val="22015209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90" y="-1102075"/>
            <a:ext cx="10058400" cy="1450757"/>
          </a:xfrm>
        </p:spPr>
        <p:txBody>
          <a:bodyPr>
            <a:normAutofit/>
          </a:bodyPr>
          <a:lstStyle/>
          <a:p>
            <a:r>
              <a:rPr lang="en-US" altLang="zh-TW" sz="2000" dirty="0" err="1" smtClean="0"/>
              <a:t>IoT</a:t>
            </a:r>
            <a:r>
              <a:rPr lang="en-US" altLang="zh-TW" sz="2000" dirty="0" smtClean="0"/>
              <a:t> Device Registering – Smart Contract Storage</a:t>
            </a:r>
            <a:endParaRPr lang="zh-TW" altLang="en-US" sz="2000" dirty="0"/>
          </a:p>
        </p:txBody>
      </p:sp>
      <p:pic>
        <p:nvPicPr>
          <p:cNvPr id="4" name="圖片 3"/>
          <p:cNvPicPr>
            <a:picLocks noChangeAspect="1"/>
          </p:cNvPicPr>
          <p:nvPr/>
        </p:nvPicPr>
        <p:blipFill>
          <a:blip r:embed="rId3"/>
          <a:stretch>
            <a:fillRect/>
          </a:stretch>
        </p:blipFill>
        <p:spPr>
          <a:xfrm>
            <a:off x="951917" y="1205503"/>
            <a:ext cx="10478083" cy="1143160"/>
          </a:xfrm>
          <a:prstGeom prst="rect">
            <a:avLst/>
          </a:prstGeom>
        </p:spPr>
      </p:pic>
      <p:sp>
        <p:nvSpPr>
          <p:cNvPr id="5" name="投影片編號版面配置區 4"/>
          <p:cNvSpPr>
            <a:spLocks noGrp="1"/>
          </p:cNvSpPr>
          <p:nvPr>
            <p:ph type="sldNum" sz="quarter" idx="12"/>
          </p:nvPr>
        </p:nvSpPr>
        <p:spPr>
          <a:xfrm>
            <a:off x="7726905" y="6592392"/>
            <a:ext cx="1312025" cy="365125"/>
          </a:xfrm>
        </p:spPr>
        <p:txBody>
          <a:bodyPr/>
          <a:lstStyle/>
          <a:p>
            <a:fld id="{DF13A71A-F478-4641-9BF7-C1F9A2D04116}" type="slidenum">
              <a:rPr lang="zh-TW" altLang="en-US" smtClean="0"/>
              <a:t>34</a:t>
            </a:fld>
            <a:endParaRPr lang="zh-TW" altLang="en-US"/>
          </a:p>
        </p:txBody>
      </p:sp>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0133" y="0"/>
            <a:ext cx="5417479" cy="6490673"/>
          </a:xfrm>
          <a:prstGeom prst="rect">
            <a:avLst/>
          </a:prstGeom>
        </p:spPr>
      </p:pic>
      <p:grpSp>
        <p:nvGrpSpPr>
          <p:cNvPr id="30" name="群組 29"/>
          <p:cNvGrpSpPr/>
          <p:nvPr/>
        </p:nvGrpSpPr>
        <p:grpSpPr>
          <a:xfrm>
            <a:off x="5131940" y="1777083"/>
            <a:ext cx="2279017" cy="591095"/>
            <a:chOff x="5588950" y="348683"/>
            <a:chExt cx="1245529" cy="851312"/>
          </a:xfrm>
        </p:grpSpPr>
        <p:sp>
          <p:nvSpPr>
            <p:cNvPr id="28" name="圓角矩形 2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p:cNvSpPr txBox="1"/>
            <p:nvPr/>
          </p:nvSpPr>
          <p:spPr>
            <a:xfrm>
              <a:off x="6399745" y="946078"/>
              <a:ext cx="434734" cy="253917"/>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31" name="群組 30"/>
          <p:cNvGrpSpPr/>
          <p:nvPr/>
        </p:nvGrpSpPr>
        <p:grpSpPr>
          <a:xfrm>
            <a:off x="7245076" y="4515771"/>
            <a:ext cx="1526082" cy="1448614"/>
            <a:chOff x="5588950" y="348683"/>
            <a:chExt cx="1094693" cy="851306"/>
          </a:xfrm>
        </p:grpSpPr>
        <p:sp>
          <p:nvSpPr>
            <p:cNvPr id="32" name="圓角矩形 3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6248909" y="94607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34" name="群組 33"/>
          <p:cNvGrpSpPr/>
          <p:nvPr/>
        </p:nvGrpSpPr>
        <p:grpSpPr>
          <a:xfrm>
            <a:off x="7169919" y="2327057"/>
            <a:ext cx="2746460" cy="2522392"/>
            <a:chOff x="5588950" y="348683"/>
            <a:chExt cx="1025495" cy="756312"/>
          </a:xfrm>
        </p:grpSpPr>
        <p:sp>
          <p:nvSpPr>
            <p:cNvPr id="35" name="圓角矩形 34"/>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6381985" y="980412"/>
              <a:ext cx="219785" cy="124583"/>
            </a:xfrm>
            <a:prstGeom prst="rect">
              <a:avLst/>
            </a:prstGeom>
            <a:noFill/>
            <a:ln>
              <a:noFill/>
            </a:ln>
          </p:spPr>
          <p:txBody>
            <a:bodyPr wrap="none" rtlCol="0">
              <a:spAutoFit/>
            </a:bodyPr>
            <a:lstStyle/>
            <a:p>
              <a:r>
                <a:rPr lang="en-US" altLang="zh-TW" sz="1050" dirty="0" smtClean="0">
                  <a:solidFill>
                    <a:srgbClr val="00B0F0"/>
                  </a:solidFill>
                </a:rPr>
                <a:t>Update</a:t>
              </a:r>
              <a:endParaRPr lang="zh-TW" altLang="en-US" sz="1050" dirty="0">
                <a:solidFill>
                  <a:srgbClr val="00B0F0"/>
                </a:solidFill>
              </a:endParaRPr>
            </a:p>
            <a:p>
              <a:endParaRPr lang="zh-TW" altLang="en-US" sz="1050" dirty="0">
                <a:solidFill>
                  <a:srgbClr val="FF0000"/>
                </a:solidFill>
              </a:endParaRPr>
            </a:p>
          </p:txBody>
        </p:sp>
      </p:grpSp>
      <p:grpSp>
        <p:nvGrpSpPr>
          <p:cNvPr id="40" name="群組 39"/>
          <p:cNvGrpSpPr/>
          <p:nvPr/>
        </p:nvGrpSpPr>
        <p:grpSpPr>
          <a:xfrm>
            <a:off x="7675186" y="1624991"/>
            <a:ext cx="2115747" cy="600347"/>
            <a:chOff x="5588950" y="348683"/>
            <a:chExt cx="1245529" cy="851312"/>
          </a:xfrm>
        </p:grpSpPr>
        <p:sp>
          <p:nvSpPr>
            <p:cNvPr id="41" name="圓角矩形 40"/>
            <p:cNvSpPr/>
            <p:nvPr/>
          </p:nvSpPr>
          <p:spPr>
            <a:xfrm>
              <a:off x="5588950" y="348683"/>
              <a:ext cx="1025495" cy="6434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6399745" y="946078"/>
              <a:ext cx="434734" cy="253917"/>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52" name="群組 51"/>
          <p:cNvGrpSpPr/>
          <p:nvPr/>
        </p:nvGrpSpPr>
        <p:grpSpPr>
          <a:xfrm>
            <a:off x="1290320" y="1007691"/>
            <a:ext cx="1840492" cy="662319"/>
            <a:chOff x="1290320" y="1007691"/>
            <a:chExt cx="1840492" cy="662319"/>
          </a:xfrm>
        </p:grpSpPr>
        <p:pic>
          <p:nvPicPr>
            <p:cNvPr id="46" name="圖片 45"/>
            <p:cNvPicPr>
              <a:picLocks noChangeAspect="1"/>
            </p:cNvPicPr>
            <p:nvPr/>
          </p:nvPicPr>
          <p:blipFill>
            <a:blip r:embed="rId5"/>
            <a:stretch>
              <a:fillRect/>
            </a:stretch>
          </p:blipFill>
          <p:spPr>
            <a:xfrm>
              <a:off x="1290320" y="1007691"/>
              <a:ext cx="1840492" cy="626550"/>
            </a:xfrm>
            <a:prstGeom prst="rect">
              <a:avLst/>
            </a:prstGeom>
          </p:spPr>
        </p:pic>
        <p:grpSp>
          <p:nvGrpSpPr>
            <p:cNvPr id="47" name="群組 46"/>
            <p:cNvGrpSpPr/>
            <p:nvPr/>
          </p:nvGrpSpPr>
          <p:grpSpPr>
            <a:xfrm>
              <a:off x="2390233" y="1205504"/>
              <a:ext cx="679994" cy="464506"/>
              <a:chOff x="5475051" y="348683"/>
              <a:chExt cx="2642369" cy="1120710"/>
            </a:xfrm>
          </p:grpSpPr>
          <p:sp>
            <p:nvSpPr>
              <p:cNvPr id="48" name="圓角矩形 4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5475051" y="856772"/>
                <a:ext cx="2642369" cy="612621"/>
              </a:xfrm>
              <a:prstGeom prst="rect">
                <a:avLst/>
              </a:prstGeom>
              <a:noFill/>
            </p:spPr>
            <p:txBody>
              <a:bodyPr wrap="none" rtlCol="0">
                <a:spAutoFit/>
              </a:bodyPr>
              <a:lstStyle/>
              <a:p>
                <a:r>
                  <a:rPr lang="en-US" altLang="zh-TW" sz="1050" dirty="0" smtClean="0">
                    <a:solidFill>
                      <a:srgbClr val="FF0000"/>
                    </a:solidFill>
                  </a:rPr>
                  <a:t>New </a:t>
                </a:r>
                <a:r>
                  <a:rPr lang="en-US" altLang="zh-TW" sz="1050" dirty="0" err="1" smtClean="0">
                    <a:solidFill>
                      <a:srgbClr val="FF0000"/>
                    </a:solidFill>
                  </a:rPr>
                  <a:t>Attr</a:t>
                </a:r>
                <a:endParaRPr lang="zh-TW" altLang="en-US" sz="1050" dirty="0">
                  <a:solidFill>
                    <a:srgbClr val="FF0000"/>
                  </a:solidFill>
                </a:endParaRPr>
              </a:p>
            </p:txBody>
          </p:sp>
        </p:grpSp>
        <p:pic>
          <p:nvPicPr>
            <p:cNvPr id="50" name="圖片 49"/>
            <p:cNvPicPr>
              <a:picLocks noChangeAspect="1"/>
            </p:cNvPicPr>
            <p:nvPr/>
          </p:nvPicPr>
          <p:blipFill>
            <a:blip r:embed="rId6"/>
            <a:stretch>
              <a:fillRect/>
            </a:stretch>
          </p:blipFill>
          <p:spPr>
            <a:xfrm>
              <a:off x="1895912" y="1075870"/>
              <a:ext cx="183331" cy="162177"/>
            </a:xfrm>
            <a:prstGeom prst="rect">
              <a:avLst/>
            </a:prstGeom>
          </p:spPr>
        </p:pic>
        <p:pic>
          <p:nvPicPr>
            <p:cNvPr id="51" name="圖片 50"/>
            <p:cNvPicPr>
              <a:picLocks noChangeAspect="1"/>
            </p:cNvPicPr>
            <p:nvPr/>
          </p:nvPicPr>
          <p:blipFill>
            <a:blip r:embed="rId6"/>
            <a:stretch>
              <a:fillRect/>
            </a:stretch>
          </p:blipFill>
          <p:spPr>
            <a:xfrm>
              <a:off x="2031535" y="1052102"/>
              <a:ext cx="160834" cy="142276"/>
            </a:xfrm>
            <a:prstGeom prst="rect">
              <a:avLst/>
            </a:prstGeom>
          </p:spPr>
        </p:pic>
      </p:grpSp>
    </p:spTree>
    <p:extLst>
      <p:ext uri="{BB962C8B-B14F-4D97-AF65-F5344CB8AC3E}">
        <p14:creationId xmlns:p14="http://schemas.microsoft.com/office/powerpoint/2010/main" val="376083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a:blip r:embed="rId3"/>
          <a:stretch>
            <a:fillRect/>
          </a:stretch>
        </p:blipFill>
        <p:spPr>
          <a:xfrm>
            <a:off x="1227054" y="784860"/>
            <a:ext cx="2413263" cy="4877481"/>
          </a:xfrm>
          <a:prstGeom prst="rect">
            <a:avLst/>
          </a:prstGeom>
        </p:spPr>
      </p:pic>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endParaRPr lang="zh-TW" altLang="en-US" sz="3200" dirty="0"/>
          </a:p>
        </p:txBody>
      </p:sp>
      <p:pic>
        <p:nvPicPr>
          <p:cNvPr id="4" name="圖片 3"/>
          <p:cNvPicPr>
            <a:picLocks noChangeAspect="1"/>
          </p:cNvPicPr>
          <p:nvPr/>
        </p:nvPicPr>
        <p:blipFill>
          <a:blip r:embed="rId3"/>
          <a:stretch>
            <a:fillRect/>
          </a:stretch>
        </p:blipFill>
        <p:spPr>
          <a:xfrm>
            <a:off x="8851768" y="632459"/>
            <a:ext cx="2413263" cy="4877481"/>
          </a:xfrm>
          <a:prstGeom prst="rect">
            <a:avLst/>
          </a:prstGeom>
        </p:spPr>
      </p:pic>
      <p:pic>
        <p:nvPicPr>
          <p:cNvPr id="7" name="圖片 6"/>
          <p:cNvPicPr>
            <a:picLocks noChangeAspect="1"/>
          </p:cNvPicPr>
          <p:nvPr/>
        </p:nvPicPr>
        <p:blipFill>
          <a:blip r:embed="rId3"/>
          <a:stretch>
            <a:fillRect/>
          </a:stretch>
        </p:blipFill>
        <p:spPr>
          <a:xfrm>
            <a:off x="866774" y="632460"/>
            <a:ext cx="1476375" cy="4877481"/>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35</a:t>
            </a:fld>
            <a:endParaRPr lang="zh-TW" altLang="en-US"/>
          </a:p>
        </p:txBody>
      </p:sp>
      <p:grpSp>
        <p:nvGrpSpPr>
          <p:cNvPr id="11" name="群組 10"/>
          <p:cNvGrpSpPr/>
          <p:nvPr/>
        </p:nvGrpSpPr>
        <p:grpSpPr>
          <a:xfrm>
            <a:off x="1700587" y="632460"/>
            <a:ext cx="7784299" cy="5759979"/>
            <a:chOff x="1700587" y="632460"/>
            <a:chExt cx="7784299" cy="5759979"/>
          </a:xfrm>
        </p:grpSpPr>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9199" y="632460"/>
              <a:ext cx="7405687" cy="5759979"/>
            </a:xfrm>
            <a:prstGeom prst="rect">
              <a:avLst/>
            </a:prstGeom>
          </p:spPr>
        </p:pic>
        <p:pic>
          <p:nvPicPr>
            <p:cNvPr id="10" name="圖片 9"/>
            <p:cNvPicPr>
              <a:picLocks noChangeAspect="1"/>
            </p:cNvPicPr>
            <p:nvPr/>
          </p:nvPicPr>
          <p:blipFill>
            <a:blip r:embed="rId5"/>
            <a:stretch>
              <a:fillRect/>
            </a:stretch>
          </p:blipFill>
          <p:spPr>
            <a:xfrm>
              <a:off x="1700587" y="3384222"/>
              <a:ext cx="1841643" cy="1395849"/>
            </a:xfrm>
            <a:prstGeom prst="rect">
              <a:avLst/>
            </a:prstGeom>
          </p:spPr>
        </p:pic>
      </p:grpSp>
    </p:spTree>
    <p:extLst>
      <p:ext uri="{BB962C8B-B14F-4D97-AF65-F5344CB8AC3E}">
        <p14:creationId xmlns:p14="http://schemas.microsoft.com/office/powerpoint/2010/main" val="17659077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r>
              <a:rPr lang="en-US" altLang="zh-TW" sz="3200" dirty="0"/>
              <a:t> </a:t>
            </a:r>
            <a:r>
              <a:rPr lang="en-US" altLang="zh-TW" sz="3200" dirty="0" smtClean="0"/>
              <a:t>– ACS </a:t>
            </a:r>
            <a:r>
              <a:rPr lang="en-US" altLang="zh-TW" sz="3200" dirty="0"/>
              <a:t>in IPFS</a:t>
            </a:r>
            <a:endParaRPr lang="zh-TW" altLang="en-US" sz="3200"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36</a:t>
            </a:fld>
            <a:endParaRPr lang="zh-TW" altLang="en-US"/>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07" y="2526384"/>
            <a:ext cx="11511221" cy="1276938"/>
          </a:xfrm>
          <a:prstGeom prst="rect">
            <a:avLst/>
          </a:prstGeom>
        </p:spPr>
      </p:pic>
      <p:grpSp>
        <p:nvGrpSpPr>
          <p:cNvPr id="6" name="群組 5"/>
          <p:cNvGrpSpPr/>
          <p:nvPr/>
        </p:nvGrpSpPr>
        <p:grpSpPr>
          <a:xfrm>
            <a:off x="4823824" y="2744222"/>
            <a:ext cx="1897487" cy="808293"/>
            <a:chOff x="5588950" y="348683"/>
            <a:chExt cx="1182839" cy="880839"/>
          </a:xfrm>
        </p:grpSpPr>
        <p:sp>
          <p:nvSpPr>
            <p:cNvPr id="7" name="圓角矩形 6"/>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6337055" y="975606"/>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pic>
        <p:nvPicPr>
          <p:cNvPr id="9" name="圖片 8"/>
          <p:cNvPicPr>
            <a:picLocks noChangeAspect="1"/>
          </p:cNvPicPr>
          <p:nvPr/>
        </p:nvPicPr>
        <p:blipFill>
          <a:blip r:embed="rId4"/>
          <a:stretch>
            <a:fillRect/>
          </a:stretch>
        </p:blipFill>
        <p:spPr>
          <a:xfrm>
            <a:off x="402772" y="1503448"/>
            <a:ext cx="11031489" cy="304843"/>
          </a:xfrm>
          <a:prstGeom prst="rect">
            <a:avLst/>
          </a:prstGeom>
        </p:spPr>
      </p:pic>
    </p:spTree>
    <p:extLst>
      <p:ext uri="{BB962C8B-B14F-4D97-AF65-F5344CB8AC3E}">
        <p14:creationId xmlns:p14="http://schemas.microsoft.com/office/powerpoint/2010/main" val="293042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endParaRPr lang="zh-TW" altLang="en-US" sz="32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37</a:t>
            </a:fld>
            <a:endParaRPr lang="zh-TW" altLang="en-US"/>
          </a:p>
        </p:txBody>
      </p:sp>
      <p:pic>
        <p:nvPicPr>
          <p:cNvPr id="7" name="圖片 6"/>
          <p:cNvPicPr>
            <a:picLocks noChangeAspect="1"/>
          </p:cNvPicPr>
          <p:nvPr/>
        </p:nvPicPr>
        <p:blipFill>
          <a:blip r:embed="rId3"/>
          <a:stretch>
            <a:fillRect/>
          </a:stretch>
        </p:blipFill>
        <p:spPr>
          <a:xfrm>
            <a:off x="448279" y="1622622"/>
            <a:ext cx="11031489" cy="219106"/>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260" y="1144965"/>
            <a:ext cx="8521415" cy="4850482"/>
          </a:xfrm>
          <a:prstGeom prst="rect">
            <a:avLst/>
          </a:prstGeom>
        </p:spPr>
      </p:pic>
    </p:spTree>
    <p:extLst>
      <p:ext uri="{BB962C8B-B14F-4D97-AF65-F5344CB8AC3E}">
        <p14:creationId xmlns:p14="http://schemas.microsoft.com/office/powerpoint/2010/main" val="27693242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r>
              <a:rPr lang="en-US" altLang="zh-TW" sz="3200" dirty="0"/>
              <a:t>– </a:t>
            </a:r>
            <a:r>
              <a:rPr lang="en-US" altLang="zh-TW" sz="3200" dirty="0" smtClean="0"/>
              <a:t>primary ACS </a:t>
            </a:r>
            <a:r>
              <a:rPr lang="en-US" altLang="zh-TW" sz="3200" dirty="0"/>
              <a:t>in IPFS</a:t>
            </a:r>
            <a:endParaRPr lang="zh-TW" altLang="en-US" sz="3200" dirty="0"/>
          </a:p>
        </p:txBody>
      </p:sp>
      <p:pic>
        <p:nvPicPr>
          <p:cNvPr id="3" name="圖片 2"/>
          <p:cNvPicPr>
            <a:picLocks noChangeAspect="1"/>
          </p:cNvPicPr>
          <p:nvPr/>
        </p:nvPicPr>
        <p:blipFill>
          <a:blip r:embed="rId3"/>
          <a:stretch>
            <a:fillRect/>
          </a:stretch>
        </p:blipFill>
        <p:spPr>
          <a:xfrm>
            <a:off x="748936" y="1258888"/>
            <a:ext cx="11222016" cy="64779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38</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354" y="1906678"/>
            <a:ext cx="11146178" cy="2590309"/>
          </a:xfrm>
          <a:prstGeom prst="rect">
            <a:avLst/>
          </a:prstGeom>
        </p:spPr>
      </p:pic>
    </p:spTree>
    <p:extLst>
      <p:ext uri="{BB962C8B-B14F-4D97-AF65-F5344CB8AC3E}">
        <p14:creationId xmlns:p14="http://schemas.microsoft.com/office/powerpoint/2010/main" val="42413145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r>
              <a:rPr lang="en-US" altLang="zh-TW" sz="3200" dirty="0"/>
              <a:t>– Smart Contract Storage</a:t>
            </a:r>
            <a:endParaRPr lang="zh-TW" altLang="en-US" sz="3200" dirty="0"/>
          </a:p>
        </p:txBody>
      </p:sp>
      <p:pic>
        <p:nvPicPr>
          <p:cNvPr id="3" name="圖片 2"/>
          <p:cNvPicPr>
            <a:picLocks noChangeAspect="1"/>
          </p:cNvPicPr>
          <p:nvPr/>
        </p:nvPicPr>
        <p:blipFill>
          <a:blip r:embed="rId3"/>
          <a:stretch>
            <a:fillRect/>
          </a:stretch>
        </p:blipFill>
        <p:spPr>
          <a:xfrm>
            <a:off x="748936" y="1258888"/>
            <a:ext cx="11222016" cy="64779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39</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4225" y="685800"/>
            <a:ext cx="5543550" cy="5486400"/>
          </a:xfrm>
          <a:prstGeom prst="rect">
            <a:avLst/>
          </a:prstGeom>
        </p:spPr>
      </p:pic>
      <p:grpSp>
        <p:nvGrpSpPr>
          <p:cNvPr id="7" name="群組 6"/>
          <p:cNvGrpSpPr/>
          <p:nvPr/>
        </p:nvGrpSpPr>
        <p:grpSpPr>
          <a:xfrm>
            <a:off x="6266125" y="4430597"/>
            <a:ext cx="2067170" cy="677339"/>
            <a:chOff x="5588950" y="348683"/>
            <a:chExt cx="1182839" cy="880839"/>
          </a:xfrm>
        </p:grpSpPr>
        <p:sp>
          <p:nvSpPr>
            <p:cNvPr id="8" name="圓角矩形 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6337055" y="975606"/>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spTree>
    <p:extLst>
      <p:ext uri="{BB962C8B-B14F-4D97-AF65-F5344CB8AC3E}">
        <p14:creationId xmlns:p14="http://schemas.microsoft.com/office/powerpoint/2010/main" val="249073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solidFill>
                  <a:srgbClr val="FF0000"/>
                </a:solidFill>
              </a:rPr>
              <a:t>The prevalence of </a:t>
            </a:r>
            <a:r>
              <a:rPr lang="en-US" altLang="zh-TW" dirty="0" err="1" smtClean="0">
                <a:solidFill>
                  <a:srgbClr val="FF0000"/>
                </a:solidFill>
              </a:rPr>
              <a:t>IoT</a:t>
            </a:r>
            <a:r>
              <a:rPr lang="en-US" altLang="zh-TW" dirty="0" smtClean="0">
                <a:solidFill>
                  <a:srgbClr val="FF0000"/>
                </a:solidFill>
              </a:rPr>
              <a:t> devices </a:t>
            </a:r>
            <a:r>
              <a:rPr lang="en-US" altLang="zh-TW" dirty="0">
                <a:solidFill>
                  <a:srgbClr val="FF0000"/>
                </a:solidFill>
              </a:rPr>
              <a:t>and the Internet of Things (</a:t>
            </a:r>
            <a:r>
              <a:rPr lang="en-US" altLang="zh-TW" dirty="0" err="1">
                <a:solidFill>
                  <a:srgbClr val="FF0000"/>
                </a:solidFill>
              </a:rPr>
              <a:t>IoT</a:t>
            </a:r>
            <a:r>
              <a:rPr lang="en-US" altLang="zh-TW" dirty="0" smtClean="0">
                <a:solidFill>
                  <a:srgbClr val="FF0000"/>
                </a:solidFill>
              </a:rPr>
              <a:t>)</a:t>
            </a:r>
          </a:p>
          <a:p>
            <a:pPr>
              <a:lnSpc>
                <a:spcPct val="200000"/>
              </a:lnSpc>
              <a:buFont typeface="Arial" panose="020B0604020202020204" pitchFamily="34" charset="0"/>
              <a:buChar char="•"/>
            </a:pPr>
            <a:r>
              <a:rPr lang="en-US" altLang="zh-TW" dirty="0"/>
              <a:t> Data collection and </a:t>
            </a:r>
            <a:r>
              <a:rPr lang="en-US" altLang="zh-TW" dirty="0" smtClean="0"/>
              <a:t>storage issues </a:t>
            </a:r>
            <a:r>
              <a:rPr lang="en-US" altLang="zh-TW" dirty="0"/>
              <a:t>in </a:t>
            </a:r>
            <a:r>
              <a:rPr lang="en-US" altLang="zh-TW" dirty="0" err="1"/>
              <a:t>IoT</a:t>
            </a:r>
            <a:endParaRPr lang="en-US" altLang="zh-TW" dirty="0"/>
          </a:p>
          <a:p>
            <a:pPr>
              <a:lnSpc>
                <a:spcPct val="200000"/>
              </a:lnSpc>
              <a:buFont typeface="Arial" panose="020B0604020202020204" pitchFamily="34" charset="0"/>
              <a:buChar char="•"/>
            </a:pPr>
            <a:r>
              <a:rPr lang="en-US" altLang="zh-TW" dirty="0" smtClean="0"/>
              <a:t> Privacy and trust issues in </a:t>
            </a:r>
            <a:r>
              <a:rPr lang="en-US" altLang="zh-TW" dirty="0" err="1" smtClean="0"/>
              <a:t>IoT</a:t>
            </a:r>
            <a:endParaRPr lang="en-US" altLang="zh-TW"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4</a:t>
            </a:fld>
            <a:endParaRPr lang="zh-TW" altLang="en-US"/>
          </a:p>
        </p:txBody>
      </p:sp>
      <p:pic>
        <p:nvPicPr>
          <p:cNvPr id="2050" name="Picture 2" descr="The New Office and the Internet of Things - End to End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463" y="4249371"/>
            <a:ext cx="6011537" cy="2075595"/>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6126480" y="6324966"/>
            <a:ext cx="6011537" cy="215444"/>
          </a:xfrm>
          <a:prstGeom prst="rect">
            <a:avLst/>
          </a:prstGeom>
          <a:noFill/>
        </p:spPr>
        <p:txBody>
          <a:bodyPr wrap="square" rtlCol="0">
            <a:spAutoFit/>
          </a:bodyPr>
          <a:lstStyle/>
          <a:p>
            <a:r>
              <a:rPr lang="en-US" altLang="zh-TW" sz="800" b="1" dirty="0" smtClean="0"/>
              <a:t>Source: </a:t>
            </a:r>
            <a:r>
              <a:rPr lang="en-US" altLang="zh-TW" sz="800" dirty="0"/>
              <a:t>https://www.endtoend.com/the-new-office-and-the-internet-of-things/</a:t>
            </a:r>
            <a:endParaRPr lang="zh-TW" altLang="en-US" sz="800" b="1" dirty="0"/>
          </a:p>
        </p:txBody>
      </p:sp>
    </p:spTree>
    <p:extLst>
      <p:ext uri="{BB962C8B-B14F-4D97-AF65-F5344CB8AC3E}">
        <p14:creationId xmlns:p14="http://schemas.microsoft.com/office/powerpoint/2010/main" val="25541822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94595" cy="1450757"/>
          </a:xfrm>
        </p:spPr>
        <p:txBody>
          <a:bodyPr>
            <a:normAutofit/>
          </a:bodyPr>
          <a:lstStyle/>
          <a:p>
            <a:r>
              <a:rPr lang="en-US" altLang="zh-TW" sz="3200" dirty="0" smtClean="0"/>
              <a:t>Hashtag-based Search Mechanism</a:t>
            </a:r>
            <a:br>
              <a:rPr lang="en-US" altLang="zh-TW" sz="3200" dirty="0" smtClean="0"/>
            </a:b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3"/>
          <a:stretch>
            <a:fillRect/>
          </a:stretch>
        </p:blipFill>
        <p:spPr>
          <a:xfrm>
            <a:off x="10997134" y="628650"/>
            <a:ext cx="1194866" cy="2086266"/>
          </a:xfrm>
          <a:prstGeom prst="rect">
            <a:avLst/>
          </a:prstGeom>
        </p:spPr>
      </p:pic>
      <p:pic>
        <p:nvPicPr>
          <p:cNvPr id="7" name="圖片 6"/>
          <p:cNvPicPr>
            <a:picLocks noChangeAspect="1"/>
          </p:cNvPicPr>
          <p:nvPr/>
        </p:nvPicPr>
        <p:blipFill>
          <a:blip r:embed="rId3"/>
          <a:stretch>
            <a:fillRect/>
          </a:stretch>
        </p:blipFill>
        <p:spPr>
          <a:xfrm>
            <a:off x="649487" y="1176192"/>
            <a:ext cx="2474034" cy="208626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40</a:t>
            </a:fld>
            <a:endParaRPr lang="zh-TW" altLang="en-US"/>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3521" y="1348032"/>
            <a:ext cx="5181494" cy="4104153"/>
          </a:xfrm>
          <a:prstGeom prst="rect">
            <a:avLst/>
          </a:prstGeom>
        </p:spPr>
      </p:pic>
      <p:pic>
        <p:nvPicPr>
          <p:cNvPr id="4" name="圖片 3"/>
          <p:cNvPicPr>
            <a:picLocks noChangeAspect="1"/>
          </p:cNvPicPr>
          <p:nvPr/>
        </p:nvPicPr>
        <p:blipFill>
          <a:blip r:embed="rId5"/>
          <a:stretch>
            <a:fillRect/>
          </a:stretch>
        </p:blipFill>
        <p:spPr>
          <a:xfrm>
            <a:off x="8305015" y="1204771"/>
            <a:ext cx="3591612" cy="2057687"/>
          </a:xfrm>
          <a:prstGeom prst="rect">
            <a:avLst/>
          </a:prstGeom>
        </p:spPr>
      </p:pic>
    </p:spTree>
    <p:extLst>
      <p:ext uri="{BB962C8B-B14F-4D97-AF65-F5344CB8AC3E}">
        <p14:creationId xmlns:p14="http://schemas.microsoft.com/office/powerpoint/2010/main" val="21132640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94595" cy="1450757"/>
          </a:xfrm>
        </p:spPr>
        <p:txBody>
          <a:bodyPr>
            <a:normAutofit/>
          </a:bodyPr>
          <a:lstStyle/>
          <a:p>
            <a:r>
              <a:rPr lang="en-US" altLang="zh-TW" sz="3200" dirty="0" smtClean="0"/>
              <a:t>Hashtag-based Search </a:t>
            </a:r>
            <a:r>
              <a:rPr lang="en-US" altLang="zh-TW" sz="3200" dirty="0"/>
              <a:t>Mechanism – Smart Contract Storage</a:t>
            </a:r>
            <a:r>
              <a:rPr lang="en-US" altLang="zh-TW" sz="3200" dirty="0" smtClean="0"/>
              <a:t/>
            </a:r>
            <a:br>
              <a:rPr lang="en-US" altLang="zh-TW" sz="3200" dirty="0" smtClean="0"/>
            </a:b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3"/>
          <a:stretch>
            <a:fillRect/>
          </a:stretch>
        </p:blipFill>
        <p:spPr>
          <a:xfrm>
            <a:off x="10997134" y="628650"/>
            <a:ext cx="1194866" cy="2086266"/>
          </a:xfrm>
          <a:prstGeom prst="rect">
            <a:avLst/>
          </a:prstGeom>
        </p:spPr>
      </p:pic>
      <p:pic>
        <p:nvPicPr>
          <p:cNvPr id="7" name="圖片 6"/>
          <p:cNvPicPr>
            <a:picLocks noChangeAspect="1"/>
          </p:cNvPicPr>
          <p:nvPr/>
        </p:nvPicPr>
        <p:blipFill>
          <a:blip r:embed="rId3"/>
          <a:stretch>
            <a:fillRect/>
          </a:stretch>
        </p:blipFill>
        <p:spPr>
          <a:xfrm>
            <a:off x="649487" y="1176192"/>
            <a:ext cx="2474034" cy="208626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41</a:t>
            </a:fld>
            <a:endParaRPr lang="zh-TW" altLang="en-US"/>
          </a:p>
        </p:txBody>
      </p:sp>
      <p:pic>
        <p:nvPicPr>
          <p:cNvPr id="4" name="圖片 3"/>
          <p:cNvPicPr>
            <a:picLocks noChangeAspect="1"/>
          </p:cNvPicPr>
          <p:nvPr/>
        </p:nvPicPr>
        <p:blipFill>
          <a:blip r:embed="rId4"/>
          <a:stretch>
            <a:fillRect/>
          </a:stretch>
        </p:blipFill>
        <p:spPr>
          <a:xfrm>
            <a:off x="8305015" y="1204771"/>
            <a:ext cx="3591612" cy="2057687"/>
          </a:xfrm>
          <a:prstGeom prst="rect">
            <a:avLst/>
          </a:prstGeom>
        </p:spPr>
      </p:pic>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4710" y="725378"/>
            <a:ext cx="6118144" cy="5667544"/>
          </a:xfrm>
          <a:prstGeom prst="rect">
            <a:avLst/>
          </a:prstGeom>
        </p:spPr>
      </p:pic>
      <p:grpSp>
        <p:nvGrpSpPr>
          <p:cNvPr id="9" name="群組 8"/>
          <p:cNvGrpSpPr/>
          <p:nvPr/>
        </p:nvGrpSpPr>
        <p:grpSpPr>
          <a:xfrm>
            <a:off x="3453153" y="2833278"/>
            <a:ext cx="2099235" cy="731936"/>
            <a:chOff x="5588950" y="348683"/>
            <a:chExt cx="1025495" cy="959934"/>
          </a:xfrm>
        </p:grpSpPr>
        <p:sp>
          <p:nvSpPr>
            <p:cNvPr id="10" name="圓角矩形 9"/>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337055" y="975606"/>
              <a:ext cx="204541" cy="333011"/>
            </a:xfrm>
            <a:prstGeom prst="rect">
              <a:avLst/>
            </a:prstGeom>
            <a:noFill/>
          </p:spPr>
          <p:txBody>
            <a:bodyPr wrap="none" rtlCol="0">
              <a:spAutoFit/>
            </a:bodyPr>
            <a:lstStyle/>
            <a:p>
              <a:r>
                <a:rPr lang="en-US" altLang="zh-TW" sz="1050" dirty="0">
                  <a:solidFill>
                    <a:srgbClr val="FF0000"/>
                  </a:solidFill>
                </a:rPr>
                <a:t>F</a:t>
              </a:r>
              <a:r>
                <a:rPr lang="en-US" altLang="zh-TW" sz="1050" dirty="0" smtClean="0">
                  <a:solidFill>
                    <a:srgbClr val="FF0000"/>
                  </a:solidFill>
                </a:rPr>
                <a:t>ind</a:t>
              </a:r>
              <a:endParaRPr lang="zh-TW" altLang="en-US" sz="1050" dirty="0">
                <a:solidFill>
                  <a:srgbClr val="FF0000"/>
                </a:solidFill>
              </a:endParaRPr>
            </a:p>
          </p:txBody>
        </p:sp>
      </p:grpSp>
      <p:grpSp>
        <p:nvGrpSpPr>
          <p:cNvPr id="12" name="群組 11"/>
          <p:cNvGrpSpPr/>
          <p:nvPr/>
        </p:nvGrpSpPr>
        <p:grpSpPr>
          <a:xfrm>
            <a:off x="3447790" y="2102179"/>
            <a:ext cx="2099235" cy="426000"/>
            <a:chOff x="5588950" y="348683"/>
            <a:chExt cx="1025495" cy="1551973"/>
          </a:xfrm>
        </p:grpSpPr>
        <p:sp>
          <p:nvSpPr>
            <p:cNvPr id="13" name="圓角矩形 12"/>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6337055" y="975607"/>
              <a:ext cx="204541" cy="925049"/>
            </a:xfrm>
            <a:prstGeom prst="rect">
              <a:avLst/>
            </a:prstGeom>
            <a:noFill/>
          </p:spPr>
          <p:txBody>
            <a:bodyPr wrap="none" rtlCol="0">
              <a:spAutoFit/>
            </a:bodyPr>
            <a:lstStyle/>
            <a:p>
              <a:r>
                <a:rPr lang="en-US" altLang="zh-TW" sz="1050" dirty="0">
                  <a:solidFill>
                    <a:srgbClr val="FF0000"/>
                  </a:solidFill>
                </a:rPr>
                <a:t>F</a:t>
              </a:r>
              <a:r>
                <a:rPr lang="en-US" altLang="zh-TW" sz="1050" dirty="0" smtClean="0">
                  <a:solidFill>
                    <a:srgbClr val="FF0000"/>
                  </a:solidFill>
                </a:rPr>
                <a:t>ind</a:t>
              </a:r>
              <a:endParaRPr lang="zh-TW" altLang="en-US" sz="1050" dirty="0">
                <a:solidFill>
                  <a:srgbClr val="FF0000"/>
                </a:solidFill>
              </a:endParaRPr>
            </a:p>
          </p:txBody>
        </p:sp>
      </p:grpSp>
      <p:grpSp>
        <p:nvGrpSpPr>
          <p:cNvPr id="15" name="群組 14"/>
          <p:cNvGrpSpPr/>
          <p:nvPr/>
        </p:nvGrpSpPr>
        <p:grpSpPr>
          <a:xfrm>
            <a:off x="5872902" y="3512012"/>
            <a:ext cx="1244338" cy="1475255"/>
            <a:chOff x="5712010" y="402418"/>
            <a:chExt cx="902435" cy="692354"/>
          </a:xfrm>
        </p:grpSpPr>
        <p:sp>
          <p:nvSpPr>
            <p:cNvPr id="16" name="圓角矩形 15"/>
            <p:cNvSpPr/>
            <p:nvPr/>
          </p:nvSpPr>
          <p:spPr>
            <a:xfrm>
              <a:off x="5712010" y="402418"/>
              <a:ext cx="902435" cy="58971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00B0F0"/>
                </a:solidFill>
              </a:endParaRPr>
            </a:p>
          </p:txBody>
        </p:sp>
        <p:sp>
          <p:nvSpPr>
            <p:cNvPr id="17" name="文字方塊 16"/>
            <p:cNvSpPr txBox="1"/>
            <p:nvPr/>
          </p:nvSpPr>
          <p:spPr>
            <a:xfrm>
              <a:off x="6337055" y="975606"/>
              <a:ext cx="276920" cy="119166"/>
            </a:xfrm>
            <a:prstGeom prst="rect">
              <a:avLst/>
            </a:prstGeom>
            <a:noFill/>
          </p:spPr>
          <p:txBody>
            <a:bodyPr wrap="none" rtlCol="0">
              <a:spAutoFit/>
            </a:bodyPr>
            <a:lstStyle/>
            <a:p>
              <a:r>
                <a:rPr lang="en-US" altLang="zh-TW" sz="1050" dirty="0">
                  <a:solidFill>
                    <a:srgbClr val="00B0F0"/>
                  </a:solidFill>
                </a:rPr>
                <a:t>G</a:t>
              </a:r>
              <a:r>
                <a:rPr lang="en-US" altLang="zh-TW" sz="1050" dirty="0" smtClean="0">
                  <a:solidFill>
                    <a:srgbClr val="00B0F0"/>
                  </a:solidFill>
                </a:rPr>
                <a:t>et</a:t>
              </a:r>
              <a:endParaRPr lang="zh-TW" altLang="en-US" sz="1050" dirty="0">
                <a:solidFill>
                  <a:srgbClr val="00B0F0"/>
                </a:solidFill>
              </a:endParaRPr>
            </a:p>
          </p:txBody>
        </p:sp>
      </p:grpSp>
      <p:grpSp>
        <p:nvGrpSpPr>
          <p:cNvPr id="18" name="群組 17"/>
          <p:cNvGrpSpPr/>
          <p:nvPr/>
        </p:nvGrpSpPr>
        <p:grpSpPr>
          <a:xfrm>
            <a:off x="7117240" y="3512012"/>
            <a:ext cx="1489432" cy="1475255"/>
            <a:chOff x="5712010" y="402418"/>
            <a:chExt cx="902435" cy="692354"/>
          </a:xfrm>
        </p:grpSpPr>
        <p:sp>
          <p:nvSpPr>
            <p:cNvPr id="19" name="圓角矩形 18"/>
            <p:cNvSpPr/>
            <p:nvPr/>
          </p:nvSpPr>
          <p:spPr>
            <a:xfrm>
              <a:off x="5712010" y="402418"/>
              <a:ext cx="902435" cy="58971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6337055" y="975606"/>
              <a:ext cx="231351" cy="119166"/>
            </a:xfrm>
            <a:prstGeom prst="rect">
              <a:avLst/>
            </a:prstGeom>
            <a:noFill/>
          </p:spPr>
          <p:txBody>
            <a:bodyPr wrap="none" rtlCol="0">
              <a:spAutoFit/>
            </a:bodyPr>
            <a:lstStyle/>
            <a:p>
              <a:r>
                <a:rPr lang="en-US" altLang="zh-TW" sz="1050" dirty="0">
                  <a:solidFill>
                    <a:srgbClr val="00B0F0"/>
                  </a:solidFill>
                </a:rPr>
                <a:t>G</a:t>
              </a:r>
              <a:r>
                <a:rPr lang="en-US" altLang="zh-TW" sz="1050" dirty="0" smtClean="0">
                  <a:solidFill>
                    <a:srgbClr val="00B0F0"/>
                  </a:solidFill>
                </a:rPr>
                <a:t>et</a:t>
              </a:r>
              <a:endParaRPr lang="zh-TW" altLang="en-US" sz="1050" dirty="0">
                <a:solidFill>
                  <a:srgbClr val="00B0F0"/>
                </a:solidFill>
              </a:endParaRPr>
            </a:p>
          </p:txBody>
        </p:sp>
      </p:grpSp>
    </p:spTree>
    <p:extLst>
      <p:ext uri="{BB962C8B-B14F-4D97-AF65-F5344CB8AC3E}">
        <p14:creationId xmlns:p14="http://schemas.microsoft.com/office/powerpoint/2010/main" val="173577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Asking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42</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00" y="754144"/>
            <a:ext cx="12018396" cy="5259078"/>
          </a:xfrm>
          <a:prstGeom prst="rect">
            <a:avLst/>
          </a:prstGeom>
        </p:spPr>
      </p:pic>
    </p:spTree>
    <p:extLst>
      <p:ext uri="{BB962C8B-B14F-4D97-AF65-F5344CB8AC3E}">
        <p14:creationId xmlns:p14="http://schemas.microsoft.com/office/powerpoint/2010/main" val="35348263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4841" y="-451185"/>
            <a:ext cx="10058400" cy="1450757"/>
          </a:xfrm>
        </p:spPr>
        <p:txBody>
          <a:bodyPr>
            <a:normAutofit/>
          </a:bodyPr>
          <a:lstStyle/>
          <a:p>
            <a:r>
              <a:rPr lang="en-US" altLang="zh-TW" sz="3200" dirty="0" smtClean="0"/>
              <a:t>Asking Access </a:t>
            </a:r>
            <a:r>
              <a:rPr lang="en-US" altLang="zh-TW" sz="3200" dirty="0"/>
              <a:t>Right– </a:t>
            </a:r>
            <a:r>
              <a:rPr lang="en-US" altLang="zh-TW" sz="3200" dirty="0" smtClean="0"/>
              <a:t>Request File</a:t>
            </a: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43</a:t>
            </a:fld>
            <a:endParaRPr lang="zh-TW" altLang="en-US"/>
          </a:p>
        </p:txBody>
      </p:sp>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113" y="2196476"/>
            <a:ext cx="10183341" cy="2288651"/>
          </a:xfrm>
          <a:prstGeom prst="rect">
            <a:avLst/>
          </a:prstGeom>
        </p:spPr>
      </p:pic>
      <p:grpSp>
        <p:nvGrpSpPr>
          <p:cNvPr id="9" name="群組 8"/>
          <p:cNvGrpSpPr/>
          <p:nvPr/>
        </p:nvGrpSpPr>
        <p:grpSpPr>
          <a:xfrm>
            <a:off x="714103" y="1765300"/>
            <a:ext cx="14805297" cy="3848099"/>
            <a:chOff x="5588950" y="348683"/>
            <a:chExt cx="1397261" cy="904836"/>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1477" y="99960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spTree>
    <p:extLst>
      <p:ext uri="{BB962C8B-B14F-4D97-AF65-F5344CB8AC3E}">
        <p14:creationId xmlns:p14="http://schemas.microsoft.com/office/powerpoint/2010/main" val="95978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Granting/Revoking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44</a:t>
            </a:fld>
            <a:endParaRPr lang="zh-TW" altLang="en-US"/>
          </a:p>
        </p:txBody>
      </p:sp>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492" y="465191"/>
            <a:ext cx="11560456" cy="6167730"/>
          </a:xfrm>
          <a:prstGeom prst="rect">
            <a:avLst/>
          </a:prstGeom>
        </p:spPr>
      </p:pic>
    </p:spTree>
    <p:extLst>
      <p:ext uri="{BB962C8B-B14F-4D97-AF65-F5344CB8AC3E}">
        <p14:creationId xmlns:p14="http://schemas.microsoft.com/office/powerpoint/2010/main" val="11702543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Granting/Revoking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45</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471" y="2429061"/>
            <a:ext cx="12035150" cy="1589351"/>
          </a:xfrm>
          <a:prstGeom prst="rect">
            <a:avLst/>
          </a:prstGeom>
        </p:spPr>
      </p:pic>
      <p:grpSp>
        <p:nvGrpSpPr>
          <p:cNvPr id="9" name="群組 8"/>
          <p:cNvGrpSpPr/>
          <p:nvPr/>
        </p:nvGrpSpPr>
        <p:grpSpPr>
          <a:xfrm>
            <a:off x="6926368" y="3035430"/>
            <a:ext cx="1299674" cy="529489"/>
            <a:chOff x="5588950" y="348683"/>
            <a:chExt cx="1053597" cy="907492"/>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101697" y="903586"/>
              <a:ext cx="540850" cy="352589"/>
            </a:xfrm>
            <a:prstGeom prst="rect">
              <a:avLst/>
            </a:prstGeom>
            <a:noFill/>
          </p:spPr>
          <p:txBody>
            <a:bodyPr wrap="none" rtlCol="0">
              <a:spAutoFit/>
            </a:bodyPr>
            <a:lstStyle/>
            <a:p>
              <a:r>
                <a:rPr lang="en-US" altLang="zh-TW" sz="1050" dirty="0" smtClean="0">
                  <a:solidFill>
                    <a:srgbClr val="FF0000"/>
                  </a:solidFill>
                </a:rPr>
                <a:t>New/Del</a:t>
              </a:r>
              <a:endParaRPr lang="zh-TW" altLang="en-US" sz="1050" dirty="0">
                <a:solidFill>
                  <a:srgbClr val="FF0000"/>
                </a:solidFill>
              </a:endParaRPr>
            </a:p>
          </p:txBody>
        </p:sp>
      </p:grpSp>
      <p:grpSp>
        <p:nvGrpSpPr>
          <p:cNvPr id="13" name="群組 12"/>
          <p:cNvGrpSpPr/>
          <p:nvPr/>
        </p:nvGrpSpPr>
        <p:grpSpPr>
          <a:xfrm>
            <a:off x="9000515" y="3000143"/>
            <a:ext cx="899943" cy="602484"/>
            <a:chOff x="5588950" y="348683"/>
            <a:chExt cx="1053597" cy="907492"/>
          </a:xfrm>
        </p:grpSpPr>
        <p:sp>
          <p:nvSpPr>
            <p:cNvPr id="14" name="圓角矩形 13"/>
            <p:cNvSpPr/>
            <p:nvPr/>
          </p:nvSpPr>
          <p:spPr>
            <a:xfrm>
              <a:off x="5588950" y="348683"/>
              <a:ext cx="1025495" cy="63531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6101697" y="903586"/>
              <a:ext cx="540850" cy="352589"/>
            </a:xfrm>
            <a:prstGeom prst="rect">
              <a:avLst/>
            </a:prstGeom>
            <a:noFill/>
          </p:spPr>
          <p:txBody>
            <a:bodyPr wrap="none" rtlCol="0">
              <a:spAutoFit/>
            </a:bodyPr>
            <a:lstStyle/>
            <a:p>
              <a:r>
                <a:rPr lang="en-US" altLang="zh-TW" sz="1050" dirty="0" smtClean="0">
                  <a:solidFill>
                    <a:srgbClr val="FF0000"/>
                  </a:solidFill>
                </a:rPr>
                <a:t>New/Del</a:t>
              </a:r>
              <a:endParaRPr lang="zh-TW" altLang="en-US" sz="1050" dirty="0">
                <a:solidFill>
                  <a:srgbClr val="FF0000"/>
                </a:solidFill>
              </a:endParaRPr>
            </a:p>
          </p:txBody>
        </p:sp>
      </p:grpSp>
    </p:spTree>
    <p:extLst>
      <p:ext uri="{BB962C8B-B14F-4D97-AF65-F5344CB8AC3E}">
        <p14:creationId xmlns:p14="http://schemas.microsoft.com/office/powerpoint/2010/main" val="104626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724937" y="1093828"/>
            <a:ext cx="10681496" cy="697265"/>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DU Group Updating</a:t>
            </a:r>
            <a:endParaRPr lang="zh-TW" altLang="en-US" sz="3200" dirty="0"/>
          </a:p>
        </p:txBody>
      </p:sp>
      <p:pic>
        <p:nvPicPr>
          <p:cNvPr id="10" name="圖片 9"/>
          <p:cNvPicPr>
            <a:picLocks noChangeAspect="1"/>
          </p:cNvPicPr>
          <p:nvPr/>
        </p:nvPicPr>
        <p:blipFill>
          <a:blip r:embed="rId4"/>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46</a:t>
            </a:fld>
            <a:endParaRPr lang="zh-TW" altLang="en-US"/>
          </a:p>
        </p:txBody>
      </p:sp>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0546" y="1442460"/>
            <a:ext cx="8759627" cy="3666281"/>
          </a:xfrm>
          <a:prstGeom prst="rect">
            <a:avLst/>
          </a:prstGeom>
        </p:spPr>
      </p:pic>
    </p:spTree>
    <p:extLst>
      <p:ext uri="{BB962C8B-B14F-4D97-AF65-F5344CB8AC3E}">
        <p14:creationId xmlns:p14="http://schemas.microsoft.com/office/powerpoint/2010/main" val="30506230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724938" y="1093828"/>
            <a:ext cx="10709775" cy="2924583"/>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a:t>DU Group </a:t>
            </a:r>
            <a:r>
              <a:rPr lang="en-US" altLang="zh-TW" sz="3200" dirty="0" smtClean="0"/>
              <a:t>Updating–ACSs </a:t>
            </a:r>
            <a:r>
              <a:rPr lang="en-US" altLang="zh-TW" sz="3200" dirty="0"/>
              <a:t>in IPFS</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47</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453" y="1245297"/>
            <a:ext cx="10955752" cy="4268748"/>
          </a:xfrm>
          <a:prstGeom prst="rect">
            <a:avLst/>
          </a:prstGeom>
        </p:spPr>
      </p:pic>
      <p:grpSp>
        <p:nvGrpSpPr>
          <p:cNvPr id="11" name="群組 10"/>
          <p:cNvGrpSpPr/>
          <p:nvPr/>
        </p:nvGrpSpPr>
        <p:grpSpPr>
          <a:xfrm>
            <a:off x="195629" y="3553905"/>
            <a:ext cx="15584847" cy="2935320"/>
            <a:chOff x="5588950" y="348683"/>
            <a:chExt cx="1397261" cy="904836"/>
          </a:xfrm>
        </p:grpSpPr>
        <p:sp>
          <p:nvSpPr>
            <p:cNvPr id="12" name="圓角矩形 1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6551477" y="99960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14" name="群組 13"/>
          <p:cNvGrpSpPr/>
          <p:nvPr/>
        </p:nvGrpSpPr>
        <p:grpSpPr>
          <a:xfrm>
            <a:off x="2967106" y="2058271"/>
            <a:ext cx="3000061" cy="851912"/>
            <a:chOff x="5588950" y="348683"/>
            <a:chExt cx="1092732" cy="851912"/>
          </a:xfrm>
        </p:grpSpPr>
        <p:sp>
          <p:nvSpPr>
            <p:cNvPr id="15" name="圓角矩形 14"/>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6454557" y="946679"/>
              <a:ext cx="227125" cy="253916"/>
            </a:xfrm>
            <a:prstGeom prst="rect">
              <a:avLst/>
            </a:prstGeom>
            <a:noFill/>
          </p:spPr>
          <p:txBody>
            <a:bodyPr wrap="none" rtlCol="0">
              <a:spAutoFit/>
            </a:bodyPr>
            <a:lstStyle/>
            <a:p>
              <a:r>
                <a:rPr lang="en-US" altLang="zh-TW" sz="1050" dirty="0" smtClean="0">
                  <a:solidFill>
                    <a:srgbClr val="FF0000"/>
                  </a:solidFill>
                </a:rPr>
                <a:t>Append</a:t>
              </a:r>
              <a:endParaRPr lang="zh-TW" altLang="en-US" sz="1050" dirty="0">
                <a:solidFill>
                  <a:srgbClr val="FF0000"/>
                </a:solidFill>
              </a:endParaRPr>
            </a:p>
          </p:txBody>
        </p:sp>
      </p:grpSp>
    </p:spTree>
    <p:extLst>
      <p:ext uri="{BB962C8B-B14F-4D97-AF65-F5344CB8AC3E}">
        <p14:creationId xmlns:p14="http://schemas.microsoft.com/office/powerpoint/2010/main" val="182267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3"/>
          <a:stretch>
            <a:fillRect/>
          </a:stretch>
        </p:blipFill>
        <p:spPr>
          <a:xfrm>
            <a:off x="1574867" y="1477326"/>
            <a:ext cx="10028248" cy="609685"/>
          </a:xfrm>
          <a:prstGeom prst="rect">
            <a:avLst/>
          </a:prstGeom>
        </p:spPr>
      </p:pic>
      <p:sp>
        <p:nvSpPr>
          <p:cNvPr id="2" name="標題 1"/>
          <p:cNvSpPr>
            <a:spLocks noGrp="1"/>
          </p:cNvSpPr>
          <p:nvPr>
            <p:ph type="title"/>
          </p:nvPr>
        </p:nvSpPr>
        <p:spPr>
          <a:xfrm>
            <a:off x="0" y="-830997"/>
            <a:ext cx="10058400" cy="1450757"/>
          </a:xfrm>
        </p:spPr>
        <p:txBody>
          <a:bodyPr>
            <a:normAutofit/>
          </a:bodyPr>
          <a:lstStyle/>
          <a:p>
            <a:r>
              <a:rPr lang="en-US" altLang="zh-TW" sz="2400" dirty="0"/>
              <a:t>GDU Add/Delete Members of GDU or Grant/Revoke Access right of Members</a:t>
            </a:r>
            <a:endParaRPr lang="zh-TW" altLang="en-US" sz="2400" dirty="0"/>
          </a:p>
        </p:txBody>
      </p:sp>
      <p:pic>
        <p:nvPicPr>
          <p:cNvPr id="6" name="圖片 5"/>
          <p:cNvPicPr>
            <a:picLocks noChangeAspect="1"/>
          </p:cNvPicPr>
          <p:nvPr/>
        </p:nvPicPr>
        <p:blipFill>
          <a:blip r:embed="rId4"/>
          <a:stretch>
            <a:fillRect/>
          </a:stretch>
        </p:blipFill>
        <p:spPr>
          <a:xfrm>
            <a:off x="1100993" y="1125049"/>
            <a:ext cx="704948" cy="4858428"/>
          </a:xfrm>
          <a:prstGeom prst="rect">
            <a:avLst/>
          </a:prstGeom>
        </p:spPr>
      </p:pic>
      <p:pic>
        <p:nvPicPr>
          <p:cNvPr id="7" name="圖片 6"/>
          <p:cNvPicPr>
            <a:picLocks noChangeAspect="1"/>
          </p:cNvPicPr>
          <p:nvPr/>
        </p:nvPicPr>
        <p:blipFill>
          <a:blip r:embed="rId4"/>
          <a:stretch>
            <a:fillRect/>
          </a:stretch>
        </p:blipFill>
        <p:spPr>
          <a:xfrm>
            <a:off x="11029669" y="619760"/>
            <a:ext cx="704948" cy="4858428"/>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48</a:t>
            </a:fld>
            <a:endParaRPr lang="zh-TW" altLang="en-US"/>
          </a:p>
        </p:txBody>
      </p:sp>
      <p:pic>
        <p:nvPicPr>
          <p:cNvPr id="9" name="圖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1964" y="619760"/>
            <a:ext cx="7502895" cy="5647875"/>
          </a:xfrm>
          <a:prstGeom prst="rect">
            <a:avLst/>
          </a:prstGeom>
        </p:spPr>
      </p:pic>
    </p:spTree>
    <p:extLst>
      <p:ext uri="{BB962C8B-B14F-4D97-AF65-F5344CB8AC3E}">
        <p14:creationId xmlns:p14="http://schemas.microsoft.com/office/powerpoint/2010/main" val="16813006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830997"/>
            <a:ext cx="12725400" cy="1450757"/>
          </a:xfrm>
        </p:spPr>
        <p:txBody>
          <a:bodyPr>
            <a:normAutofit/>
          </a:bodyPr>
          <a:lstStyle/>
          <a:p>
            <a:r>
              <a:rPr lang="en-US" altLang="zh-TW" sz="2400" dirty="0"/>
              <a:t>GDU Add/Delete Members of GDU or Grant/Revoke Access right of </a:t>
            </a:r>
            <a:r>
              <a:rPr lang="en-US" altLang="zh-TW" sz="2400" dirty="0" smtClean="0"/>
              <a:t>Members–</a:t>
            </a:r>
            <a:r>
              <a:rPr lang="zh-TW" altLang="en-US" sz="2400" dirty="0" smtClean="0"/>
              <a:t> </a:t>
            </a:r>
            <a:r>
              <a:rPr lang="en-US" altLang="zh-TW" sz="2400" dirty="0" smtClean="0"/>
              <a:t>ACSs </a:t>
            </a:r>
            <a:r>
              <a:rPr lang="en-US" altLang="zh-TW" sz="2400" dirty="0"/>
              <a:t>in IPFS</a:t>
            </a:r>
            <a:endParaRPr lang="zh-TW" altLang="en-US" sz="2400" dirty="0"/>
          </a:p>
        </p:txBody>
      </p:sp>
      <p:pic>
        <p:nvPicPr>
          <p:cNvPr id="5" name="圖片 4"/>
          <p:cNvPicPr>
            <a:picLocks noChangeAspect="1"/>
          </p:cNvPicPr>
          <p:nvPr/>
        </p:nvPicPr>
        <p:blipFill>
          <a:blip r:embed="rId3"/>
          <a:stretch>
            <a:fillRect/>
          </a:stretch>
        </p:blipFill>
        <p:spPr>
          <a:xfrm>
            <a:off x="1158241" y="784493"/>
            <a:ext cx="10390403" cy="992679"/>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49</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84493"/>
            <a:ext cx="12192000" cy="5335667"/>
          </a:xfrm>
          <a:prstGeom prst="rect">
            <a:avLst/>
          </a:prstGeom>
        </p:spPr>
      </p:pic>
      <p:grpSp>
        <p:nvGrpSpPr>
          <p:cNvPr id="8" name="群組 7"/>
          <p:cNvGrpSpPr/>
          <p:nvPr/>
        </p:nvGrpSpPr>
        <p:grpSpPr>
          <a:xfrm>
            <a:off x="8664606" y="1553592"/>
            <a:ext cx="591401" cy="637380"/>
            <a:chOff x="5588950" y="348683"/>
            <a:chExt cx="1157535" cy="1059634"/>
          </a:xfrm>
        </p:grpSpPr>
        <p:sp>
          <p:nvSpPr>
            <p:cNvPr id="9" name="圓角矩形 8"/>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1" name="群組 10"/>
          <p:cNvGrpSpPr/>
          <p:nvPr/>
        </p:nvGrpSpPr>
        <p:grpSpPr>
          <a:xfrm>
            <a:off x="6810652" y="4521693"/>
            <a:ext cx="868532" cy="637380"/>
            <a:chOff x="5588950" y="348683"/>
            <a:chExt cx="1157535" cy="1059634"/>
          </a:xfrm>
        </p:grpSpPr>
        <p:sp>
          <p:nvSpPr>
            <p:cNvPr id="12" name="圓角矩形 1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4" name="群組 13"/>
          <p:cNvGrpSpPr/>
          <p:nvPr/>
        </p:nvGrpSpPr>
        <p:grpSpPr>
          <a:xfrm>
            <a:off x="9604757" y="4521693"/>
            <a:ext cx="591401" cy="637380"/>
            <a:chOff x="5588950" y="348683"/>
            <a:chExt cx="1157535" cy="1059634"/>
          </a:xfrm>
        </p:grpSpPr>
        <p:sp>
          <p:nvSpPr>
            <p:cNvPr id="15" name="圓角矩形 14"/>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7" name="群組 16"/>
          <p:cNvGrpSpPr/>
          <p:nvPr/>
        </p:nvGrpSpPr>
        <p:grpSpPr>
          <a:xfrm>
            <a:off x="5919176" y="3042461"/>
            <a:ext cx="868532" cy="637380"/>
            <a:chOff x="5588950" y="348683"/>
            <a:chExt cx="1157535" cy="1059634"/>
          </a:xfrm>
        </p:grpSpPr>
        <p:sp>
          <p:nvSpPr>
            <p:cNvPr id="18" name="圓角矩形 1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20" name="群組 19"/>
          <p:cNvGrpSpPr/>
          <p:nvPr/>
        </p:nvGrpSpPr>
        <p:grpSpPr>
          <a:xfrm>
            <a:off x="8817826" y="3022474"/>
            <a:ext cx="741440" cy="637380"/>
            <a:chOff x="5588950" y="348683"/>
            <a:chExt cx="1157535" cy="1059634"/>
          </a:xfrm>
        </p:grpSpPr>
        <p:sp>
          <p:nvSpPr>
            <p:cNvPr id="21" name="圓角矩形 2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mc:AlternateContent xmlns:mc="http://schemas.openxmlformats.org/markup-compatibility/2006" xmlns:a14="http://schemas.microsoft.com/office/drawing/2010/main">
        <mc:Choice Requires="a14">
          <p:sp>
            <p:nvSpPr>
              <p:cNvPr id="23" name="文字方塊 22"/>
              <p:cNvSpPr txBox="1"/>
              <p:nvPr/>
            </p:nvSpPr>
            <p:spPr>
              <a:xfrm>
                <a:off x="9146258" y="687851"/>
                <a:ext cx="3638550" cy="369332"/>
              </a:xfrm>
              <a:prstGeom prst="rect">
                <a:avLst/>
              </a:prstGeom>
              <a:noFill/>
            </p:spPr>
            <p:txBody>
              <a:bodyPr wrap="square" rtlCol="0">
                <a:spAutoFit/>
              </a:bodyPr>
              <a:lstStyle/>
              <a:p>
                <a:r>
                  <a:rPr lang="en-US" altLang="zh-TW" dirty="0" smtClean="0">
                    <a:solidFill>
                      <a:srgbClr val="FF0000"/>
                    </a:solidFill>
                  </a:rPr>
                  <a:t>If DUA want to Edit </a:t>
                </a:r>
                <a14:m>
                  <m:oMath xmlns:m="http://schemas.openxmlformats.org/officeDocument/2006/math">
                    <m:sSub>
                      <m:sSubPr>
                        <m:ctrlPr>
                          <a:rPr lang="en-US" altLang="zh-TW" i="1" smtClean="0">
                            <a:solidFill>
                              <a:srgbClr val="FF0000"/>
                            </a:solidFill>
                            <a:latin typeface="Cambria Math" panose="02040503050406030204" pitchFamily="18" charset="0"/>
                          </a:rPr>
                        </m:ctrlPr>
                      </m:sSubPr>
                      <m:e>
                        <m:r>
                          <m:rPr>
                            <m:nor/>
                          </m:rPr>
                          <a:rPr lang="en-US" altLang="zh-TW" dirty="0">
                            <a:solidFill>
                              <a:srgbClr val="FF0000"/>
                            </a:solidFill>
                          </a:rPr>
                          <m:t>DU</m:t>
                        </m:r>
                      </m:e>
                      <m:sub>
                        <m:r>
                          <a:rPr lang="en-US" altLang="zh-TW" b="0" i="1" smtClean="0">
                            <a:solidFill>
                              <a:srgbClr val="FF0000"/>
                            </a:solidFill>
                            <a:latin typeface="Cambria Math" panose="02040503050406030204" pitchFamily="18" charset="0"/>
                          </a:rPr>
                          <m:t>𝑚</m:t>
                        </m:r>
                        <m:r>
                          <a:rPr lang="en-US" altLang="zh-TW" b="0" i="1" smtClean="0">
                            <a:solidFill>
                              <a:srgbClr val="FF0000"/>
                            </a:solidFill>
                            <a:latin typeface="Cambria Math" panose="02040503050406030204" pitchFamily="18" charset="0"/>
                          </a:rPr>
                          <m:t>3</m:t>
                        </m:r>
                      </m:sub>
                    </m:sSub>
                  </m:oMath>
                </a14:m>
                <a:endParaRPr lang="zh-TW" altLang="en-US" dirty="0">
                  <a:solidFill>
                    <a:srgbClr val="FF0000"/>
                  </a:solidFill>
                </a:endParaRPr>
              </a:p>
            </p:txBody>
          </p:sp>
        </mc:Choice>
        <mc:Fallback xmlns="">
          <p:sp>
            <p:nvSpPr>
              <p:cNvPr id="23" name="文字方塊 22"/>
              <p:cNvSpPr txBox="1">
                <a:spLocks noRot="1" noChangeAspect="1" noMove="1" noResize="1" noEditPoints="1" noAdjustHandles="1" noChangeArrowheads="1" noChangeShapeType="1" noTextEdit="1"/>
              </p:cNvSpPr>
              <p:nvPr/>
            </p:nvSpPr>
            <p:spPr>
              <a:xfrm>
                <a:off x="9146258" y="687851"/>
                <a:ext cx="3638550" cy="369332"/>
              </a:xfrm>
              <a:prstGeom prst="rect">
                <a:avLst/>
              </a:prstGeom>
              <a:blipFill>
                <a:blip r:embed="rId5"/>
                <a:stretch>
                  <a:fillRect l="-1340" t="-10000" b="-26667"/>
                </a:stretch>
              </a:blipFill>
            </p:spPr>
            <p:txBody>
              <a:bodyPr/>
              <a:lstStyle/>
              <a:p>
                <a:r>
                  <a:rPr lang="zh-TW" altLang="en-US">
                    <a:noFill/>
                  </a:rPr>
                  <a:t> </a:t>
                </a:r>
              </a:p>
            </p:txBody>
          </p:sp>
        </mc:Fallback>
      </mc:AlternateContent>
      <p:pic>
        <p:nvPicPr>
          <p:cNvPr id="24" name="圖片 23"/>
          <p:cNvPicPr>
            <a:picLocks noChangeAspect="1"/>
          </p:cNvPicPr>
          <p:nvPr/>
        </p:nvPicPr>
        <p:blipFill>
          <a:blip r:embed="rId6"/>
          <a:stretch>
            <a:fillRect/>
          </a:stretch>
        </p:blipFill>
        <p:spPr>
          <a:xfrm>
            <a:off x="1984833" y="784493"/>
            <a:ext cx="5019649" cy="676369"/>
          </a:xfrm>
          <a:prstGeom prst="rect">
            <a:avLst/>
          </a:prstGeom>
        </p:spPr>
      </p:pic>
    </p:spTree>
    <p:extLst>
      <p:ext uri="{BB962C8B-B14F-4D97-AF65-F5344CB8AC3E}">
        <p14:creationId xmlns:p14="http://schemas.microsoft.com/office/powerpoint/2010/main" val="196586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t>The prevalence of </a:t>
            </a:r>
            <a:r>
              <a:rPr lang="en-US" altLang="zh-TW" dirty="0" err="1" smtClean="0"/>
              <a:t>IoT</a:t>
            </a:r>
            <a:r>
              <a:rPr lang="en-US" altLang="zh-TW" dirty="0" smtClean="0"/>
              <a:t> devices </a:t>
            </a:r>
            <a:r>
              <a:rPr lang="en-US" altLang="zh-TW" dirty="0"/>
              <a:t>and the Internet of Things (</a:t>
            </a:r>
            <a:r>
              <a:rPr lang="en-US" altLang="zh-TW" dirty="0" err="1"/>
              <a:t>IoT</a:t>
            </a:r>
            <a:r>
              <a:rPr lang="en-US" altLang="zh-TW" dirty="0" smtClean="0"/>
              <a:t>)</a:t>
            </a:r>
          </a:p>
          <a:p>
            <a:pPr>
              <a:lnSpc>
                <a:spcPct val="200000"/>
              </a:lnSpc>
              <a:buFont typeface="Arial" panose="020B0604020202020204" pitchFamily="34" charset="0"/>
              <a:buChar char="•"/>
            </a:pPr>
            <a:r>
              <a:rPr lang="en-US" altLang="zh-TW" dirty="0"/>
              <a:t> </a:t>
            </a:r>
            <a:r>
              <a:rPr lang="en-US" altLang="zh-TW" dirty="0">
                <a:solidFill>
                  <a:srgbClr val="FF0000"/>
                </a:solidFill>
              </a:rPr>
              <a:t>Data collection and </a:t>
            </a:r>
            <a:r>
              <a:rPr lang="en-US" altLang="zh-TW" dirty="0" smtClean="0">
                <a:solidFill>
                  <a:srgbClr val="FF0000"/>
                </a:solidFill>
              </a:rPr>
              <a:t>storage issues </a:t>
            </a:r>
            <a:r>
              <a:rPr lang="en-US" altLang="zh-TW" dirty="0">
                <a:solidFill>
                  <a:srgbClr val="FF0000"/>
                </a:solidFill>
              </a:rPr>
              <a:t>in </a:t>
            </a:r>
            <a:r>
              <a:rPr lang="en-US" altLang="zh-TW" dirty="0" err="1">
                <a:solidFill>
                  <a:srgbClr val="FF0000"/>
                </a:solidFill>
              </a:rPr>
              <a:t>IoT</a:t>
            </a:r>
            <a:endParaRPr lang="en-US" altLang="zh-TW" dirty="0">
              <a:solidFill>
                <a:srgbClr val="FF0000"/>
              </a:solidFill>
            </a:endParaRPr>
          </a:p>
          <a:p>
            <a:pPr>
              <a:lnSpc>
                <a:spcPct val="200000"/>
              </a:lnSpc>
              <a:buFont typeface="Arial" panose="020B0604020202020204" pitchFamily="34" charset="0"/>
              <a:buChar char="•"/>
            </a:pPr>
            <a:r>
              <a:rPr lang="en-US" altLang="zh-TW" dirty="0" smtClean="0"/>
              <a:t> Privacy and trust issues in </a:t>
            </a:r>
            <a:r>
              <a:rPr lang="en-US" altLang="zh-TW" dirty="0" err="1" smtClean="0"/>
              <a:t>IoT</a:t>
            </a:r>
            <a:endParaRPr lang="en-US" altLang="zh-TW"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5</a:t>
            </a:fld>
            <a:endParaRPr lang="zh-TW" altLang="en-US"/>
          </a:p>
        </p:txBody>
      </p:sp>
      <p:sp>
        <p:nvSpPr>
          <p:cNvPr id="6" name="文字方塊 5"/>
          <p:cNvSpPr txBox="1"/>
          <p:nvPr/>
        </p:nvSpPr>
        <p:spPr>
          <a:xfrm>
            <a:off x="6126480" y="6324966"/>
            <a:ext cx="6011537" cy="215444"/>
          </a:xfrm>
          <a:prstGeom prst="rect">
            <a:avLst/>
          </a:prstGeom>
          <a:noFill/>
        </p:spPr>
        <p:txBody>
          <a:bodyPr wrap="square" rtlCol="0">
            <a:spAutoFit/>
          </a:bodyPr>
          <a:lstStyle/>
          <a:p>
            <a:r>
              <a:rPr lang="en-US" altLang="zh-TW" sz="800" b="1" dirty="0" smtClean="0"/>
              <a:t>Source: </a:t>
            </a:r>
            <a:r>
              <a:rPr lang="en-US" altLang="zh-TW" sz="800" dirty="0"/>
              <a:t>https://essencesoftwares.com/blog/the-solution-to-data-storage-problems-of-iot-devices-cloud/</a:t>
            </a:r>
            <a:endParaRPr lang="zh-TW" altLang="en-US" sz="800" b="1" dirty="0"/>
          </a:p>
        </p:txBody>
      </p:sp>
      <p:pic>
        <p:nvPicPr>
          <p:cNvPr id="8" name="Picture 4" descr="The solution to the problems in IoT data storage - Clou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7435" y="2148789"/>
            <a:ext cx="3666046" cy="18330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oT data collection &amp; reporting in the light of cloud compu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9948" y="4164376"/>
            <a:ext cx="4922052" cy="2160590"/>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6126479" y="6483657"/>
            <a:ext cx="6011537" cy="215444"/>
          </a:xfrm>
          <a:prstGeom prst="rect">
            <a:avLst/>
          </a:prstGeom>
          <a:noFill/>
        </p:spPr>
        <p:txBody>
          <a:bodyPr wrap="square" rtlCol="0">
            <a:spAutoFit/>
          </a:bodyPr>
          <a:lstStyle/>
          <a:p>
            <a:r>
              <a:rPr lang="en-US" altLang="zh-TW" sz="800" b="1" dirty="0" smtClean="0"/>
              <a:t>Source: </a:t>
            </a:r>
            <a:r>
              <a:rPr lang="en-US" altLang="zh-TW" sz="800" dirty="0" smtClean="0"/>
              <a:t>https</a:t>
            </a:r>
            <a:r>
              <a:rPr lang="en-US" altLang="zh-TW" sz="800" dirty="0"/>
              <a:t>://logicsimplified.com/newgames/cloud-based-data-collection-and-reporting/</a:t>
            </a:r>
            <a:endParaRPr lang="zh-TW" altLang="en-US" sz="800" b="1" dirty="0"/>
          </a:p>
        </p:txBody>
      </p:sp>
    </p:spTree>
    <p:extLst>
      <p:ext uri="{BB962C8B-B14F-4D97-AF65-F5344CB8AC3E}">
        <p14:creationId xmlns:p14="http://schemas.microsoft.com/office/powerpoint/2010/main" val="32032327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469182" y="1423006"/>
            <a:ext cx="11164858" cy="800212"/>
          </a:xfrm>
          <a:prstGeom prst="rect">
            <a:avLst/>
          </a:prstGeom>
        </p:spPr>
      </p:pic>
      <p:sp>
        <p:nvSpPr>
          <p:cNvPr id="2" name="標題 1"/>
          <p:cNvSpPr>
            <a:spLocks noGrp="1"/>
          </p:cNvSpPr>
          <p:nvPr>
            <p:ph type="title"/>
          </p:nvPr>
        </p:nvSpPr>
        <p:spPr>
          <a:xfrm>
            <a:off x="0" y="-980222"/>
            <a:ext cx="10058400" cy="1450757"/>
          </a:xfrm>
        </p:spPr>
        <p:txBody>
          <a:bodyPr>
            <a:normAutofit/>
          </a:bodyPr>
          <a:lstStyle/>
          <a:p>
            <a:r>
              <a:rPr lang="en-US" altLang="zh-TW" sz="3200" dirty="0" smtClean="0"/>
              <a:t>Data Accessing</a:t>
            </a:r>
            <a:endParaRPr lang="zh-TW" altLang="en-US" sz="3200" dirty="0"/>
          </a:p>
        </p:txBody>
      </p:sp>
      <p:pic>
        <p:nvPicPr>
          <p:cNvPr id="9" name="圖片 8"/>
          <p:cNvPicPr>
            <a:picLocks noChangeAspect="1"/>
          </p:cNvPicPr>
          <p:nvPr/>
        </p:nvPicPr>
        <p:blipFill>
          <a:blip r:embed="rId4"/>
          <a:stretch>
            <a:fillRect/>
          </a:stretch>
        </p:blipFill>
        <p:spPr>
          <a:xfrm>
            <a:off x="1036320" y="699446"/>
            <a:ext cx="1910081" cy="3334215"/>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50</a:t>
            </a:fld>
            <a:endParaRPr lang="zh-TW" altLang="en-US"/>
          </a:p>
        </p:txBody>
      </p:sp>
      <p:pic>
        <p:nvPicPr>
          <p:cNvPr id="4" name="圖片 3"/>
          <p:cNvPicPr>
            <a:picLocks noChangeAspect="1"/>
          </p:cNvPicPr>
          <p:nvPr/>
        </p:nvPicPr>
        <p:blipFill rotWithShape="1">
          <a:blip r:embed="rId5">
            <a:extLst>
              <a:ext uri="{28A0092B-C50C-407E-A947-70E740481C1C}">
                <a14:useLocalDpi xmlns:a14="http://schemas.microsoft.com/office/drawing/2010/main" val="0"/>
              </a:ext>
            </a:extLst>
          </a:blip>
          <a:srcRect l="23375"/>
          <a:stretch/>
        </p:blipFill>
        <p:spPr>
          <a:xfrm>
            <a:off x="1991360" y="699446"/>
            <a:ext cx="7784283" cy="5469374"/>
          </a:xfrm>
          <a:prstGeom prst="rect">
            <a:avLst/>
          </a:prstGeom>
        </p:spPr>
      </p:pic>
    </p:spTree>
    <p:extLst>
      <p:ext uri="{BB962C8B-B14F-4D97-AF65-F5344CB8AC3E}">
        <p14:creationId xmlns:p14="http://schemas.microsoft.com/office/powerpoint/2010/main" val="40619072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478486" y="1588844"/>
            <a:ext cx="11021963" cy="352474"/>
          </a:xfrm>
          <a:prstGeom prst="rect">
            <a:avLst/>
          </a:prstGeom>
        </p:spPr>
      </p:pic>
      <p:pic>
        <p:nvPicPr>
          <p:cNvPr id="5" name="圖片 4"/>
          <p:cNvPicPr>
            <a:picLocks noChangeAspect="1"/>
          </p:cNvPicPr>
          <p:nvPr/>
        </p:nvPicPr>
        <p:blipFill>
          <a:blip r:embed="rId3"/>
          <a:stretch>
            <a:fillRect/>
          </a:stretch>
        </p:blipFill>
        <p:spPr>
          <a:xfrm flipH="1">
            <a:off x="0" y="-1"/>
            <a:ext cx="183179" cy="647941"/>
          </a:xfrm>
          <a:prstGeom prst="rect">
            <a:avLst/>
          </a:prstGeom>
        </p:spPr>
      </p:pic>
      <p:pic>
        <p:nvPicPr>
          <p:cNvPr id="8" name="圖片 7"/>
          <p:cNvPicPr>
            <a:picLocks noChangeAspect="1"/>
          </p:cNvPicPr>
          <p:nvPr/>
        </p:nvPicPr>
        <p:blipFill>
          <a:blip r:embed="rId4"/>
          <a:stretch>
            <a:fillRect/>
          </a:stretch>
        </p:blipFill>
        <p:spPr>
          <a:xfrm>
            <a:off x="1323932" y="2091"/>
            <a:ext cx="7229518" cy="645849"/>
          </a:xfrm>
          <a:prstGeom prst="rect">
            <a:avLst/>
          </a:prstGeom>
        </p:spPr>
      </p:pic>
      <p:pic>
        <p:nvPicPr>
          <p:cNvPr id="9" name="圖片 8"/>
          <p:cNvPicPr>
            <a:picLocks noChangeAspect="1"/>
          </p:cNvPicPr>
          <p:nvPr/>
        </p:nvPicPr>
        <p:blipFill>
          <a:blip r:embed="rId5"/>
          <a:stretch>
            <a:fillRect/>
          </a:stretch>
        </p:blipFill>
        <p:spPr>
          <a:xfrm>
            <a:off x="1120281" y="314324"/>
            <a:ext cx="170380" cy="447855"/>
          </a:xfrm>
          <a:prstGeom prst="rect">
            <a:avLst/>
          </a:prstGeom>
        </p:spPr>
      </p:pic>
      <p:sp>
        <p:nvSpPr>
          <p:cNvPr id="2" name="標題 1"/>
          <p:cNvSpPr>
            <a:spLocks noGrp="1"/>
          </p:cNvSpPr>
          <p:nvPr>
            <p:ph type="title"/>
          </p:nvPr>
        </p:nvSpPr>
        <p:spPr>
          <a:xfrm>
            <a:off x="-90509" y="-1019881"/>
            <a:ext cx="10058400" cy="1450757"/>
          </a:xfrm>
        </p:spPr>
        <p:txBody>
          <a:bodyPr>
            <a:normAutofit/>
          </a:bodyPr>
          <a:lstStyle/>
          <a:p>
            <a:r>
              <a:rPr lang="en-US" altLang="zh-TW" sz="2800" dirty="0"/>
              <a:t>Data </a:t>
            </a:r>
            <a:r>
              <a:rPr lang="en-US" altLang="zh-TW" sz="2800" dirty="0" smtClean="0"/>
              <a:t>Accessing–ACSs </a:t>
            </a:r>
            <a:r>
              <a:rPr lang="en-US" altLang="zh-TW" sz="2800" dirty="0"/>
              <a:t>in IPFS</a:t>
            </a:r>
            <a:endParaRPr lang="zh-TW" altLang="en-US" sz="28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51</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48787"/>
            <a:ext cx="12192000" cy="6376123"/>
          </a:xfrm>
          <a:prstGeom prst="rect">
            <a:avLst/>
          </a:prstGeom>
        </p:spPr>
      </p:pic>
      <p:grpSp>
        <p:nvGrpSpPr>
          <p:cNvPr id="10" name="群組 9"/>
          <p:cNvGrpSpPr/>
          <p:nvPr/>
        </p:nvGrpSpPr>
        <p:grpSpPr>
          <a:xfrm>
            <a:off x="7554897" y="905522"/>
            <a:ext cx="834501" cy="466258"/>
            <a:chOff x="5588950" y="348683"/>
            <a:chExt cx="1075158" cy="889713"/>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13" name="群組 12"/>
          <p:cNvGrpSpPr/>
          <p:nvPr/>
        </p:nvGrpSpPr>
        <p:grpSpPr>
          <a:xfrm>
            <a:off x="8655728" y="2991775"/>
            <a:ext cx="568171" cy="533844"/>
            <a:chOff x="5588950" y="348683"/>
            <a:chExt cx="1075158" cy="889713"/>
          </a:xfrm>
        </p:grpSpPr>
        <p:sp>
          <p:nvSpPr>
            <p:cNvPr id="14" name="圓角矩形 13"/>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16" name="群組 15"/>
          <p:cNvGrpSpPr/>
          <p:nvPr/>
        </p:nvGrpSpPr>
        <p:grpSpPr>
          <a:xfrm>
            <a:off x="5690210" y="2991775"/>
            <a:ext cx="1065697" cy="461639"/>
            <a:chOff x="5588950" y="348683"/>
            <a:chExt cx="1075158" cy="889713"/>
          </a:xfrm>
        </p:grpSpPr>
        <p:sp>
          <p:nvSpPr>
            <p:cNvPr id="17" name="圓角矩形 16"/>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22" name="群組 21"/>
          <p:cNvGrpSpPr/>
          <p:nvPr/>
        </p:nvGrpSpPr>
        <p:grpSpPr>
          <a:xfrm>
            <a:off x="9624498" y="5301449"/>
            <a:ext cx="522680" cy="461639"/>
            <a:chOff x="5588950" y="348683"/>
            <a:chExt cx="1075158" cy="889713"/>
          </a:xfrm>
        </p:grpSpPr>
        <p:sp>
          <p:nvSpPr>
            <p:cNvPr id="23" name="圓角矩形 22"/>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25" name="群組 24"/>
          <p:cNvGrpSpPr/>
          <p:nvPr/>
        </p:nvGrpSpPr>
        <p:grpSpPr>
          <a:xfrm>
            <a:off x="5779362" y="905522"/>
            <a:ext cx="1038519" cy="579445"/>
            <a:chOff x="5588950" y="348683"/>
            <a:chExt cx="1025495" cy="1045484"/>
          </a:xfrm>
        </p:grpSpPr>
        <p:sp>
          <p:nvSpPr>
            <p:cNvPr id="26" name="圓角矩形 25"/>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p:grpSp>
        <p:nvGrpSpPr>
          <p:cNvPr id="34" name="群組 33"/>
          <p:cNvGrpSpPr/>
          <p:nvPr/>
        </p:nvGrpSpPr>
        <p:grpSpPr>
          <a:xfrm>
            <a:off x="4634144" y="2991775"/>
            <a:ext cx="928428" cy="579445"/>
            <a:chOff x="5588950" y="348683"/>
            <a:chExt cx="1025495" cy="1045484"/>
          </a:xfrm>
        </p:grpSpPr>
        <p:sp>
          <p:nvSpPr>
            <p:cNvPr id="35" name="圓角矩形 34"/>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p:grpSp>
        <p:nvGrpSpPr>
          <p:cNvPr id="37" name="群組 36"/>
          <p:cNvGrpSpPr/>
          <p:nvPr/>
        </p:nvGrpSpPr>
        <p:grpSpPr>
          <a:xfrm>
            <a:off x="6799351" y="5261679"/>
            <a:ext cx="780325" cy="579445"/>
            <a:chOff x="5588950" y="348683"/>
            <a:chExt cx="1025495" cy="1045484"/>
          </a:xfrm>
        </p:grpSpPr>
        <p:sp>
          <p:nvSpPr>
            <p:cNvPr id="38" name="圓角矩形 37"/>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mc:AlternateContent xmlns:mc="http://schemas.openxmlformats.org/markup-compatibility/2006" xmlns:a14="http://schemas.microsoft.com/office/drawing/2010/main">
        <mc:Choice Requires="a14">
          <p:sp>
            <p:nvSpPr>
              <p:cNvPr id="40" name="文字方塊 39"/>
              <p:cNvSpPr txBox="1"/>
              <p:nvPr/>
            </p:nvSpPr>
            <p:spPr>
              <a:xfrm>
                <a:off x="8553450" y="1677881"/>
                <a:ext cx="3638550" cy="369332"/>
              </a:xfrm>
              <a:prstGeom prst="rect">
                <a:avLst/>
              </a:prstGeom>
              <a:noFill/>
            </p:spPr>
            <p:txBody>
              <a:bodyPr wrap="square" rtlCol="0">
                <a:spAutoFit/>
              </a:bodyPr>
              <a:lstStyle/>
              <a:p>
                <a:r>
                  <a:rPr lang="en-US" altLang="zh-TW" dirty="0" smtClean="0">
                    <a:solidFill>
                      <a:srgbClr val="FF0000"/>
                    </a:solidFill>
                  </a:rPr>
                  <a:t>If the quest is from </a:t>
                </a:r>
                <a14:m>
                  <m:oMath xmlns:m="http://schemas.openxmlformats.org/officeDocument/2006/math">
                    <m:sSub>
                      <m:sSubPr>
                        <m:ctrlPr>
                          <a:rPr lang="en-US" altLang="zh-TW" i="1" smtClean="0">
                            <a:solidFill>
                              <a:srgbClr val="FF0000"/>
                            </a:solidFill>
                            <a:latin typeface="Cambria Math" panose="02040503050406030204" pitchFamily="18" charset="0"/>
                          </a:rPr>
                        </m:ctrlPr>
                      </m:sSubPr>
                      <m:e>
                        <m:r>
                          <m:rPr>
                            <m:nor/>
                          </m:rPr>
                          <a:rPr lang="en-US" altLang="zh-TW" dirty="0">
                            <a:solidFill>
                              <a:srgbClr val="FF0000"/>
                            </a:solidFill>
                          </a:rPr>
                          <m:t>DU</m:t>
                        </m:r>
                      </m:e>
                      <m:sub>
                        <m:r>
                          <a:rPr lang="en-US" altLang="zh-TW" b="0" i="1" smtClean="0">
                            <a:solidFill>
                              <a:srgbClr val="FF0000"/>
                            </a:solidFill>
                            <a:latin typeface="Cambria Math" panose="02040503050406030204" pitchFamily="18" charset="0"/>
                          </a:rPr>
                          <m:t>𝑚</m:t>
                        </m:r>
                        <m:r>
                          <a:rPr lang="en-US" altLang="zh-TW" b="0" i="1" smtClean="0">
                            <a:solidFill>
                              <a:srgbClr val="FF0000"/>
                            </a:solidFill>
                            <a:latin typeface="Cambria Math" panose="02040503050406030204" pitchFamily="18" charset="0"/>
                          </a:rPr>
                          <m:t>3</m:t>
                        </m:r>
                      </m:sub>
                    </m:sSub>
                  </m:oMath>
                </a14:m>
                <a:r>
                  <a:rPr lang="zh-TW" altLang="en-US" dirty="0" smtClean="0">
                    <a:solidFill>
                      <a:srgbClr val="FF0000"/>
                    </a:solidFill>
                  </a:rPr>
                  <a:t> </a:t>
                </a:r>
                <a:r>
                  <a:rPr lang="en-US" altLang="zh-TW" dirty="0" smtClean="0">
                    <a:solidFill>
                      <a:srgbClr val="FF0000"/>
                    </a:solidFill>
                  </a:rPr>
                  <a:t>of GDU</a:t>
                </a:r>
                <a:endParaRPr lang="zh-TW" altLang="en-US" dirty="0">
                  <a:solidFill>
                    <a:srgbClr val="FF0000"/>
                  </a:solidFill>
                </a:endParaRPr>
              </a:p>
            </p:txBody>
          </p:sp>
        </mc:Choice>
        <mc:Fallback xmlns="">
          <p:sp>
            <p:nvSpPr>
              <p:cNvPr id="40" name="文字方塊 39"/>
              <p:cNvSpPr txBox="1">
                <a:spLocks noRot="1" noChangeAspect="1" noMove="1" noResize="1" noEditPoints="1" noAdjustHandles="1" noChangeArrowheads="1" noChangeShapeType="1" noTextEdit="1"/>
              </p:cNvSpPr>
              <p:nvPr/>
            </p:nvSpPr>
            <p:spPr>
              <a:xfrm>
                <a:off x="8553450" y="1677881"/>
                <a:ext cx="3638550" cy="369332"/>
              </a:xfrm>
              <a:prstGeom prst="rect">
                <a:avLst/>
              </a:prstGeom>
              <a:blipFill>
                <a:blip r:embed="rId7"/>
                <a:stretch>
                  <a:fillRect l="-1340" t="-8197"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5482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52</a:t>
            </a:fld>
            <a:endParaRPr lang="zh-TW" altLang="en-US"/>
          </a:p>
        </p:txBody>
      </p:sp>
    </p:spTree>
    <p:extLst>
      <p:ext uri="{BB962C8B-B14F-4D97-AF65-F5344CB8AC3E}">
        <p14:creationId xmlns:p14="http://schemas.microsoft.com/office/powerpoint/2010/main" val="30592324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Security Definitions</a:t>
            </a:r>
            <a:endParaRPr lang="zh-TW" altLang="en-US" dirty="0"/>
          </a:p>
        </p:txBody>
      </p:sp>
      <p:sp>
        <p:nvSpPr>
          <p:cNvPr id="5" name="內容版面配置區 2"/>
          <p:cNvSpPr txBox="1">
            <a:spLocks/>
          </p:cNvSpPr>
          <p:nvPr/>
        </p:nvSpPr>
        <p:spPr>
          <a:xfrm>
            <a:off x="1097280" y="1779560"/>
            <a:ext cx="10770870" cy="443074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250000"/>
              </a:lnSpc>
              <a:buFont typeface="+mj-lt"/>
              <a:buAutoNum type="arabicPeriod"/>
            </a:pPr>
            <a:r>
              <a:rPr lang="en-US" altLang="zh-TW" b="1" dirty="0"/>
              <a:t>Environment</a:t>
            </a:r>
            <a:r>
              <a:rPr lang="en-US" altLang="zh-TW" dirty="0"/>
              <a:t>: Heterogeneous environment with DO, DU, and CSP participants.</a:t>
            </a:r>
          </a:p>
          <a:p>
            <a:pPr marL="457200" indent="-457200">
              <a:lnSpc>
                <a:spcPct val="250000"/>
              </a:lnSpc>
              <a:buFont typeface="+mj-lt"/>
              <a:buAutoNum type="arabicPeriod"/>
            </a:pPr>
            <a:r>
              <a:rPr lang="en-US" altLang="zh-TW" b="1" dirty="0"/>
              <a:t>DO, GDO, and DUA</a:t>
            </a:r>
            <a:r>
              <a:rPr lang="en-US" altLang="zh-TW" dirty="0"/>
              <a:t>: Always follow protocol, fully trustworthy.</a:t>
            </a:r>
          </a:p>
          <a:p>
            <a:pPr marL="457200" indent="-457200">
              <a:lnSpc>
                <a:spcPct val="250000"/>
              </a:lnSpc>
              <a:buFont typeface="+mj-lt"/>
              <a:buAutoNum type="arabicPeriod"/>
            </a:pPr>
            <a:r>
              <a:rPr lang="en-US" altLang="zh-TW" b="1" dirty="0"/>
              <a:t>CSP</a:t>
            </a:r>
            <a:r>
              <a:rPr lang="en-US" altLang="zh-TW" dirty="0"/>
              <a:t>: Semi-trusted, might misuse power for extra information.</a:t>
            </a:r>
          </a:p>
          <a:p>
            <a:pPr marL="457200" indent="-457200">
              <a:lnSpc>
                <a:spcPct val="250000"/>
              </a:lnSpc>
              <a:buFont typeface="+mj-lt"/>
              <a:buAutoNum type="arabicPeriod"/>
            </a:pPr>
            <a:r>
              <a:rPr lang="en-US" altLang="zh-TW" b="1" dirty="0"/>
              <a:t>DU</a:t>
            </a:r>
            <a:r>
              <a:rPr lang="en-US" altLang="zh-TW" dirty="0"/>
              <a:t>: Could attempt unauthorized data access or privilege manipulation.</a:t>
            </a: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53</a:t>
            </a:fld>
            <a:endParaRPr lang="zh-TW" altLang="en-US"/>
          </a:p>
        </p:txBody>
      </p:sp>
    </p:spTree>
    <p:extLst>
      <p:ext uri="{BB962C8B-B14F-4D97-AF65-F5344CB8AC3E}">
        <p14:creationId xmlns:p14="http://schemas.microsoft.com/office/powerpoint/2010/main" val="187499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Goals</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Data </a:t>
            </a:r>
            <a:r>
              <a:rPr lang="en-US" altLang="zh-TW" dirty="0"/>
              <a:t>Confidentiality</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Permissions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err="1" smtClean="0"/>
              <a:t>IoT</a:t>
            </a:r>
            <a:r>
              <a:rPr lang="en-US" altLang="zh-TW" dirty="0" smtClean="0"/>
              <a:t> </a:t>
            </a:r>
            <a:r>
              <a:rPr lang="en-US" altLang="zh-TW" dirty="0"/>
              <a:t>Data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Authentication</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Non-Repudiation</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54</a:t>
            </a:fld>
            <a:endParaRPr lang="zh-TW" altLang="en-US"/>
          </a:p>
        </p:txBody>
      </p:sp>
    </p:spTree>
    <p:extLst>
      <p:ext uri="{BB962C8B-B14F-4D97-AF65-F5344CB8AC3E}">
        <p14:creationId xmlns:p14="http://schemas.microsoft.com/office/powerpoint/2010/main" val="38930857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Threat Model</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250000"/>
              </a:lnSpc>
              <a:buFont typeface="+mj-lt"/>
              <a:buAutoNum type="arabicPeriod"/>
            </a:pPr>
            <a:endParaRPr lang="en-US" altLang="zh-TW"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55</a:t>
            </a:fld>
            <a:endParaRPr lang="zh-TW" altLang="en-US"/>
          </a:p>
        </p:txBody>
      </p:sp>
      <p:sp>
        <p:nvSpPr>
          <p:cNvPr id="6" name="內容版面配置區 2"/>
          <p:cNvSpPr txBox="1">
            <a:spLocks/>
          </p:cNvSpPr>
          <p:nvPr/>
        </p:nvSpPr>
        <p:spPr>
          <a:xfrm>
            <a:off x="1097280" y="1779560"/>
            <a:ext cx="10770870" cy="443074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TW" dirty="0"/>
              <a:t>In our threat model, all entities involved are honest-but-curious.</a:t>
            </a:r>
          </a:p>
          <a:p>
            <a:pPr marL="457200" indent="-457200">
              <a:buFont typeface="+mj-lt"/>
              <a:buAutoNum type="arabicPeriod"/>
            </a:pPr>
            <a:r>
              <a:rPr lang="en-US" altLang="zh-TW" dirty="0"/>
              <a:t>CSP may attempt to extract sensitive information of the data owner from the re-encryption keys or make inferences on the plaintext file f.</a:t>
            </a:r>
          </a:p>
          <a:p>
            <a:pPr marL="457200" indent="-457200">
              <a:buFont typeface="+mj-lt"/>
              <a:buAutoNum type="arabicPeriod"/>
            </a:pPr>
            <a:r>
              <a:rPr lang="en-US" altLang="zh-TW" dirty="0"/>
              <a:t>DU or DUM may attempt to extract the re-encryption keys from the ACS to illicitly perform file re-encryption and decrypt the unauthorized plaintext file f.</a:t>
            </a:r>
          </a:p>
          <a:p>
            <a:pPr marL="457200" indent="-457200">
              <a:buFont typeface="+mj-lt"/>
              <a:buAutoNum type="arabicPeriod"/>
            </a:pPr>
            <a:r>
              <a:rPr lang="en-US" altLang="zh-TW" dirty="0"/>
              <a:t>DU or DUM may attempt to deceive CSP into re-encrypting the file f for them to decrypt the unauthorized plaintext file f</a:t>
            </a:r>
            <a:r>
              <a:rPr lang="en-US" altLang="zh-TW" dirty="0" smtClean="0"/>
              <a:t>.</a:t>
            </a:r>
          </a:p>
          <a:p>
            <a:pPr marL="0" indent="0">
              <a:buNone/>
            </a:pPr>
            <a:endParaRPr lang="en-US" altLang="zh-TW" dirty="0"/>
          </a:p>
          <a:p>
            <a:r>
              <a:rPr lang="zh-TW" altLang="en-US" dirty="0">
                <a:solidFill>
                  <a:srgbClr val="FF0000"/>
                </a:solidFill>
              </a:rPr>
              <a:t>Premise:</a:t>
            </a:r>
            <a:r>
              <a:rPr lang="en-US" altLang="zh-TW" dirty="0">
                <a:solidFill>
                  <a:srgbClr val="FF0000"/>
                </a:solidFill>
              </a:rPr>
              <a:t> </a:t>
            </a:r>
            <a:r>
              <a:rPr lang="en-US" altLang="zh-TW" dirty="0" smtClean="0"/>
              <a:t>CSP </a:t>
            </a:r>
            <a:r>
              <a:rPr lang="en-US" altLang="zh-TW" dirty="0"/>
              <a:t>cannot collude with DU or DUM.</a:t>
            </a:r>
          </a:p>
        </p:txBody>
      </p:sp>
    </p:spTree>
    <p:extLst>
      <p:ext uri="{BB962C8B-B14F-4D97-AF65-F5344CB8AC3E}">
        <p14:creationId xmlns:p14="http://schemas.microsoft.com/office/powerpoint/2010/main" val="16680605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Analysis</a:t>
            </a:r>
            <a:endParaRPr lang="zh-TW" altLang="en-US" dirty="0"/>
          </a:p>
        </p:txBody>
      </p:sp>
      <mc:AlternateContent xmlns:mc="http://schemas.openxmlformats.org/markup-compatibility/2006" xmlns:a14="http://schemas.microsoft.com/office/drawing/2010/main">
        <mc:Choice Requires="a14">
          <p:sp>
            <p:nvSpPr>
              <p:cNvPr id="5" name="內容版面配置區 2"/>
              <p:cNvSpPr txBox="1">
                <a:spLocks/>
              </p:cNvSpPr>
              <p:nvPr/>
            </p:nvSpPr>
            <p:spPr>
              <a:xfrm>
                <a:off x="1097280" y="261898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Case 1 : </a:t>
                </a:r>
                <a:r>
                  <a:rPr lang="en-US" altLang="zh-TW" dirty="0"/>
                  <a:t>CSP's attack on the data owner (</a:t>
                </a:r>
                <a14:m>
                  <m:oMath xmlns:m="http://schemas.openxmlformats.org/officeDocument/2006/math">
                    <m:sSub>
                      <m:sSubPr>
                        <m:ctrlPr>
                          <a:rPr lang="en-US" altLang="zh-TW" i="1" dirty="0" smtClean="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1</m:t>
                        </m:r>
                      </m:sub>
                    </m:sSub>
                  </m:oMath>
                </a14:m>
                <a:r>
                  <a:rPr lang="en-US" altLang="zh-TW" dirty="0" smtClean="0"/>
                  <a:t>)</a:t>
                </a:r>
                <a:endParaRPr lang="en-US" altLang="zh-TW" b="1" dirty="0" smtClean="0"/>
              </a:p>
              <a:p>
                <a:pPr>
                  <a:lnSpc>
                    <a:spcPct val="220000"/>
                  </a:lnSpc>
                  <a:buFont typeface="Arial" panose="020B0604020202020204" pitchFamily="34" charset="0"/>
                  <a:buChar char="•"/>
                </a:pPr>
                <a:r>
                  <a:rPr lang="en-US" altLang="zh-TW" dirty="0" smtClean="0"/>
                  <a:t> Case 2 : </a:t>
                </a:r>
                <a:r>
                  <a:rPr lang="en-US" altLang="zh-TW" dirty="0"/>
                  <a:t>DU or DUM's attack on the data owner (</a:t>
                </a: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2</m:t>
                        </m:r>
                      </m:sub>
                    </m:sSub>
                  </m:oMath>
                </a14:m>
                <a:r>
                  <a:rPr lang="en-US" altLang="zh-TW" dirty="0" smtClean="0"/>
                  <a:t>)</a:t>
                </a:r>
              </a:p>
              <a:p>
                <a:pPr>
                  <a:lnSpc>
                    <a:spcPct val="220000"/>
                  </a:lnSpc>
                  <a:buFont typeface="Arial" panose="020B0604020202020204" pitchFamily="34" charset="0"/>
                  <a:buChar char="•"/>
                </a:pPr>
                <a:r>
                  <a:rPr lang="en-US" altLang="zh-TW" b="1" dirty="0" smtClean="0"/>
                  <a:t> </a:t>
                </a:r>
                <a:r>
                  <a:rPr lang="en-US" altLang="zh-TW" dirty="0" smtClean="0"/>
                  <a:t>Case 3 : </a:t>
                </a:r>
                <a:r>
                  <a:rPr lang="en-US" altLang="zh-TW" dirty="0"/>
                  <a:t>DU or DUM's attack on CSP (</a:t>
                </a: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3</m:t>
                        </m:r>
                      </m:sub>
                    </m:sSub>
                  </m:oMath>
                </a14:m>
                <a:r>
                  <a:rPr lang="en-US" altLang="zh-TW" dirty="0" smtClean="0"/>
                  <a:t>)</a:t>
                </a:r>
                <a:endParaRPr lang="en-US" altLang="zh-TW" b="1" dirty="0" smtClean="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97280" y="2618987"/>
                <a:ext cx="10058400" cy="4023360"/>
              </a:xfrm>
              <a:prstGeom prst="rect">
                <a:avLst/>
              </a:prstGeom>
              <a:blipFill>
                <a:blip r:embed="rId3"/>
                <a:stretch>
                  <a:fillRect l="-1455"/>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56</a:t>
            </a:fld>
            <a:endParaRPr lang="zh-TW" altLang="en-US"/>
          </a:p>
        </p:txBody>
      </p:sp>
    </p:spTree>
    <p:extLst>
      <p:ext uri="{BB962C8B-B14F-4D97-AF65-F5344CB8AC3E}">
        <p14:creationId xmlns:p14="http://schemas.microsoft.com/office/powerpoint/2010/main" val="3152792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en-US" altLang="zh-TW" sz="3200" dirty="0"/>
                  <a:t>Case 1: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1</m:t>
                        </m:r>
                      </m:sub>
                    </m:sSub>
                  </m:oMath>
                </a14:m>
                <a:r>
                  <a:rPr lang="zh-TW" altLang="en-US" sz="3200" dirty="0"/>
                  <a:t> </a:t>
                </a:r>
                <a:r>
                  <a:rPr lang="en-US" altLang="zh-TW" sz="3200" dirty="0"/>
                  <a:t>- </a:t>
                </a:r>
                <a:r>
                  <a:rPr lang="en-US" altLang="zh-TW" dirty="0" smtClean="0"/>
                  <a:t> </a:t>
                </a:r>
                <a:r>
                  <a:rPr lang="en-US" altLang="zh-TW" sz="3200" b="1" dirty="0">
                    <a:latin typeface="Times New Roman" panose="02020603050405020304" pitchFamily="18" charset="0"/>
                    <a:cs typeface="Times New Roman" panose="02020603050405020304" pitchFamily="18" charset="0"/>
                  </a:rPr>
                  <a:t>IND-CCA2</a:t>
                </a:r>
                <a:r>
                  <a:rPr lang="en-US" altLang="zh-TW" sz="3200" b="1" dirty="0"/>
                  <a:t> </a:t>
                </a:r>
                <a:r>
                  <a:rPr lang="en-US" altLang="zh-TW" sz="3200" dirty="0"/>
                  <a:t>Security of </a:t>
                </a:r>
                <a:r>
                  <a:rPr lang="en-US" altLang="zh-TW" sz="3200" dirty="0">
                    <a:latin typeface="Times New Roman" panose="02020603050405020304" pitchFamily="18" charset="0"/>
                    <a:cs typeface="Times New Roman" panose="02020603050405020304" pitchFamily="18" charset="0"/>
                  </a:rPr>
                  <a:t>MPRE</a:t>
                </a:r>
                <a:endParaRPr lang="zh-TW" altLang="en-US" sz="1800" dirty="0">
                  <a:latin typeface="Times New Roman" panose="02020603050405020304" pitchFamily="18" charset="0"/>
                  <a:cs typeface="Times New Roman" panose="02020603050405020304" pitchFamily="18" charset="0"/>
                </a:endParaRPr>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1092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i="1" dirty="0">
                            <a:latin typeface="Cambria Math" panose="02040503050406030204" pitchFamily="18" charset="0"/>
                          </a:rPr>
                          <m:t>1</m:t>
                        </m:r>
                      </m:sub>
                    </m:sSub>
                  </m:oMath>
                </a14:m>
                <a:r>
                  <a:rPr lang="en-US" altLang="zh-TW" dirty="0" smtClean="0"/>
                  <a:t>’s view: </a:t>
                </a:r>
                <a:endParaRPr lang="en-US" altLang="zh-TW" dirty="0"/>
              </a:p>
              <a:p>
                <a:pPr marL="0" indent="0">
                  <a:buNone/>
                </a:pPr>
                <a:r>
                  <a:rPr lang="en-US" altLang="zh-TW" sz="1800" dirty="0"/>
                  <a:t>	</a:t>
                </a:r>
                <a:endParaRPr lang="en-US" altLang="zh-TW" sz="1800" dirty="0" smtClean="0"/>
              </a:p>
              <a:p>
                <a:pPr marL="0" indent="0">
                  <a:buNone/>
                </a:pPr>
                <a:endParaRPr lang="en-US" altLang="zh-TW" sz="1800" dirty="0"/>
              </a:p>
              <a:p>
                <a:pPr marL="0" indent="0" algn="just">
                  <a:lnSpc>
                    <a:spcPct val="150000"/>
                  </a:lnSpc>
                  <a:buNone/>
                </a:pPr>
                <a:r>
                  <a:rPr lang="en-US" altLang="zh-TW" sz="1800" b="1" dirty="0" smtClean="0">
                    <a:latin typeface="Times New Roman" panose="02020603050405020304" pitchFamily="18" charset="0"/>
                    <a:cs typeface="Times New Roman" panose="02020603050405020304" pitchFamily="18" charset="0"/>
                  </a:rPr>
                  <a:t>Definition </a:t>
                </a:r>
                <a:r>
                  <a:rPr lang="en-US" altLang="zh-TW" sz="1800" b="1" dirty="0">
                    <a:latin typeface="Times New Roman" panose="02020603050405020304" pitchFamily="18" charset="0"/>
                    <a:cs typeface="Times New Roman" panose="02020603050405020304" pitchFamily="18" charset="0"/>
                  </a:rPr>
                  <a:t>1</a:t>
                </a:r>
                <a:r>
                  <a:rPr lang="en-US" altLang="zh-TW" sz="1800" dirty="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t>
                </a:r>
                <a:r>
                  <a:rPr lang="en-US" altLang="zh-TW" sz="1800" b="1" dirty="0">
                    <a:latin typeface="Times New Roman" panose="02020603050405020304" pitchFamily="18" charset="0"/>
                    <a:cs typeface="Times New Roman" panose="02020603050405020304" pitchFamily="18" charset="0"/>
                  </a:rPr>
                  <a:t>IND-CCA2</a:t>
                </a:r>
                <a:r>
                  <a:rPr lang="en-US" altLang="zh-TW" sz="1800" b="1" dirty="0"/>
                  <a:t> </a:t>
                </a:r>
                <a:r>
                  <a:rPr lang="en-US" altLang="zh-TW" sz="1800" dirty="0">
                    <a:latin typeface="Times New Roman" panose="02020603050405020304" pitchFamily="18" charset="0"/>
                    <a:cs typeface="Times New Roman" panose="02020603050405020304" pitchFamily="18" charset="0"/>
                  </a:rPr>
                  <a:t>Security of </a:t>
                </a:r>
                <a:r>
                  <a:rPr lang="en-US" altLang="zh-TW" sz="1800" dirty="0" smtClean="0">
                    <a:latin typeface="Times New Roman" panose="02020603050405020304" pitchFamily="18" charset="0"/>
                    <a:cs typeface="Times New Roman" panose="02020603050405020304" pitchFamily="18" charset="0"/>
                  </a:rPr>
                  <a:t>MPRE)</a:t>
                </a:r>
                <a:endParaRPr lang="en-US" altLang="zh-TW" dirty="0" smtClean="0"/>
              </a:p>
              <a:p>
                <a:pPr marL="0" indent="0">
                  <a:buNone/>
                </a:pPr>
                <a:r>
                  <a:rPr lang="en-US" altLang="zh-TW" dirty="0" smtClean="0"/>
                  <a:t>	</a:t>
                </a:r>
                <a:r>
                  <a:rPr lang="en-US" altLang="zh-TW" sz="1800" dirty="0" smtClean="0"/>
                  <a:t>Based </a:t>
                </a:r>
                <a:r>
                  <a:rPr lang="en-US" altLang="zh-TW" sz="1800" dirty="0"/>
                  <a:t>on the work of </a:t>
                </a:r>
                <a:r>
                  <a:rPr lang="en-US" altLang="zh-TW" sz="1800" dirty="0" err="1"/>
                  <a:t>Cai</a:t>
                </a:r>
                <a:r>
                  <a:rPr lang="en-US" altLang="zh-TW" sz="1800" dirty="0"/>
                  <a:t> and Liu et al. on MPRE, the multi-use public key re-encryption </a:t>
                </a:r>
                <a:r>
                  <a:rPr lang="en-US" altLang="zh-TW" sz="1800" dirty="0" smtClean="0"/>
                  <a:t>(</a:t>
                </a:r>
                <a:r>
                  <a:rPr lang="en-US" altLang="zh-TW" sz="1800" dirty="0">
                    <a:latin typeface="Times New Roman" panose="02020603050405020304" pitchFamily="18" charset="0"/>
                    <a:cs typeface="Times New Roman" panose="02020603050405020304" pitchFamily="18" charset="0"/>
                  </a:rPr>
                  <a:t>MPRE</a:t>
                </a:r>
                <a:r>
                  <a:rPr lang="en-US" altLang="zh-TW" sz="1800" dirty="0" smtClean="0"/>
                  <a:t>) scheme </a:t>
                </a:r>
                <a:r>
                  <a:rPr lang="en-US" altLang="zh-TW" sz="1800" dirty="0"/>
                  <a:t>is </a:t>
                </a:r>
                <a:r>
                  <a:rPr lang="en-US" altLang="zh-TW" sz="1800" dirty="0" smtClean="0"/>
                  <a:t>	secure </a:t>
                </a:r>
                <a:r>
                  <a:rPr lang="en-US" altLang="zh-TW" sz="1800" dirty="0"/>
                  <a:t>under </a:t>
                </a:r>
                <a:r>
                  <a:rPr lang="en-US" altLang="zh-TW" sz="1800" dirty="0" smtClean="0"/>
                  <a:t>chosen </a:t>
                </a:r>
                <a:r>
                  <a:rPr lang="en-US" altLang="zh-TW" sz="1800" dirty="0" err="1"/>
                  <a:t>ciphertext</a:t>
                </a:r>
                <a:r>
                  <a:rPr lang="en-US" altLang="zh-TW" sz="1800" dirty="0"/>
                  <a:t> attack </a:t>
                </a:r>
                <a:r>
                  <a:rPr lang="en-US" altLang="zh-TW" sz="1800" dirty="0" smtClean="0"/>
                  <a:t>(</a:t>
                </a:r>
                <a:r>
                  <a:rPr lang="en-US" altLang="zh-TW" sz="1800" dirty="0">
                    <a:latin typeface="Times New Roman" panose="02020603050405020304" pitchFamily="18" charset="0"/>
                    <a:cs typeface="Times New Roman" panose="02020603050405020304" pitchFamily="18" charset="0"/>
                  </a:rPr>
                  <a:t>(</a:t>
                </a:r>
                <a:r>
                  <a:rPr lang="en-US" altLang="zh-TW" sz="1800" b="1" dirty="0">
                    <a:latin typeface="Times New Roman" panose="02020603050405020304" pitchFamily="18" charset="0"/>
                    <a:cs typeface="Times New Roman" panose="02020603050405020304" pitchFamily="18" charset="0"/>
                  </a:rPr>
                  <a:t>IND-CCA2</a:t>
                </a:r>
                <a:r>
                  <a:rPr lang="en-US" altLang="zh-TW" sz="1800" b="1" dirty="0"/>
                  <a:t> </a:t>
                </a:r>
                <a:r>
                  <a:rPr lang="en-US" altLang="zh-TW" sz="1800" dirty="0" smtClean="0"/>
                  <a:t>), </a:t>
                </a:r>
                <a:r>
                  <a:rPr lang="en-US" altLang="zh-TW" sz="1800" dirty="0"/>
                  <a:t>which means even if the attackers </a:t>
                </a:r>
                <a:r>
                  <a:rPr lang="en-US" altLang="zh-TW" sz="1800" dirty="0" smtClean="0"/>
                  <a:t>have </a:t>
                </a:r>
                <a:r>
                  <a:rPr lang="en-US" altLang="zh-TW" sz="1800" dirty="0"/>
                  <a:t>infinite </a:t>
                </a:r>
                <a:r>
                  <a:rPr lang="en-US" altLang="zh-TW" sz="1800" dirty="0" smtClean="0"/>
                  <a:t>	computational </a:t>
                </a:r>
                <a:r>
                  <a:rPr lang="en-US" altLang="zh-TW" sz="1800" dirty="0"/>
                  <a:t>power and time, </a:t>
                </a:r>
                <a:r>
                  <a:rPr lang="en-US" altLang="zh-TW" sz="1800" dirty="0" smtClean="0"/>
                  <a:t>they </a:t>
                </a:r>
                <a:r>
                  <a:rPr lang="en-US" altLang="zh-TW" sz="1800" dirty="0"/>
                  <a:t>cannot effectively distinguish between the </a:t>
                </a:r>
                <a:r>
                  <a:rPr lang="en-US" altLang="zh-TW" sz="1800" dirty="0" smtClean="0"/>
                  <a:t>re-encrypted texts 	generated </a:t>
                </a:r>
                <a:r>
                  <a:rPr lang="en-US" altLang="zh-TW" sz="1800" dirty="0"/>
                  <a:t>from two different plaintexts </a:t>
                </a:r>
                <a14:m>
                  <m:oMath xmlns:m="http://schemas.openxmlformats.org/officeDocument/2006/math">
                    <m:sSub>
                      <m:sSubPr>
                        <m:ctrlPr>
                          <a:rPr lang="en-US" altLang="zh-TW" sz="1800" i="1">
                            <a:latin typeface="Cambria Math" panose="02040503050406030204" pitchFamily="18" charset="0"/>
                            <a:cs typeface="Times New Roman" panose="02020603050405020304" pitchFamily="18" charset="0"/>
                          </a:rPr>
                        </m:ctrlPr>
                      </m:sSubPr>
                      <m:e>
                        <m:r>
                          <a:rPr lang="en-US" altLang="zh-TW" sz="1800" i="1">
                            <a:latin typeface="Cambria Math" panose="02040503050406030204" pitchFamily="18" charset="0"/>
                            <a:cs typeface="Times New Roman" panose="02020603050405020304" pitchFamily="18" charset="0"/>
                          </a:rPr>
                          <m:t>𝑚</m:t>
                        </m:r>
                      </m:e>
                      <m:sub>
                        <m:r>
                          <a:rPr lang="en-US" altLang="zh-TW" sz="1800" i="1">
                            <a:latin typeface="Cambria Math" panose="02040503050406030204" pitchFamily="18" charset="0"/>
                            <a:cs typeface="Times New Roman" panose="02020603050405020304" pitchFamily="18" charset="0"/>
                          </a:rPr>
                          <m:t>0</m:t>
                        </m:r>
                      </m:sub>
                    </m:sSub>
                  </m:oMath>
                </a14:m>
                <a:r>
                  <a:rPr lang="en-US" altLang="zh-TW" sz="1800" dirty="0"/>
                  <a:t>and </a:t>
                </a:r>
                <a14:m>
                  <m:oMath xmlns:m="http://schemas.openxmlformats.org/officeDocument/2006/math">
                    <m:sSub>
                      <m:sSubPr>
                        <m:ctrlPr>
                          <a:rPr lang="en-US" altLang="zh-TW" sz="1800" i="1">
                            <a:latin typeface="Cambria Math" panose="02040503050406030204" pitchFamily="18" charset="0"/>
                            <a:cs typeface="Times New Roman" panose="02020603050405020304" pitchFamily="18" charset="0"/>
                          </a:rPr>
                        </m:ctrlPr>
                      </m:sSubPr>
                      <m:e>
                        <m:r>
                          <a:rPr lang="en-US" altLang="zh-TW" sz="1800" i="1">
                            <a:latin typeface="Cambria Math" panose="02040503050406030204" pitchFamily="18" charset="0"/>
                            <a:cs typeface="Times New Roman" panose="02020603050405020304" pitchFamily="18" charset="0"/>
                          </a:rPr>
                          <m:t>𝑚</m:t>
                        </m:r>
                      </m:e>
                      <m:sub>
                        <m:r>
                          <a:rPr lang="en-US" altLang="zh-TW" sz="1800" i="1">
                            <a:latin typeface="Cambria Math" panose="02040503050406030204" pitchFamily="18" charset="0"/>
                            <a:cs typeface="Times New Roman" panose="02020603050405020304" pitchFamily="18" charset="0"/>
                          </a:rPr>
                          <m:t>1</m:t>
                        </m:r>
                      </m:sub>
                    </m:sSub>
                  </m:oMath>
                </a14:m>
                <a:r>
                  <a:rPr lang="en-US" altLang="zh-TW" sz="1800" dirty="0"/>
                  <a:t>. </a:t>
                </a:r>
                <a:endParaRPr lang="en-US" altLang="zh-TW" sz="1800" dirty="0" smtClean="0"/>
              </a:p>
              <a:p>
                <a:pPr marL="0" indent="0">
                  <a:lnSpc>
                    <a:spcPct val="200000"/>
                  </a:lnSpc>
                  <a:buNone/>
                </a:pPr>
                <a:r>
                  <a:rPr lang="en-US" altLang="zh-TW" sz="1800" dirty="0" smtClean="0"/>
                  <a:t>	In </a:t>
                </a:r>
                <a:r>
                  <a:rPr lang="en-US" altLang="zh-TW" sz="1800" dirty="0"/>
                  <a:t>other words:</a:t>
                </a:r>
                <a:r>
                  <a:rPr lang="en-US" altLang="zh-TW" dirty="0" smtClean="0"/>
                  <a:t/>
                </a:r>
                <a:br>
                  <a:rPr lang="en-US" altLang="zh-TW" dirty="0" smtClean="0"/>
                </a:br>
                <a:endParaRPr lang="en-US" altLang="zh-TW" dirty="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099" r="-783"/>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57</a:t>
            </a:fld>
            <a:endParaRPr lang="zh-TW" altLang="en-US"/>
          </a:p>
        </p:txBody>
      </p:sp>
      <p:pic>
        <p:nvPicPr>
          <p:cNvPr id="6" name="圖片 5"/>
          <p:cNvPicPr>
            <a:picLocks noChangeAspect="1"/>
          </p:cNvPicPr>
          <p:nvPr/>
        </p:nvPicPr>
        <p:blipFill>
          <a:blip r:embed="rId5"/>
          <a:stretch>
            <a:fillRect/>
          </a:stretch>
        </p:blipFill>
        <p:spPr>
          <a:xfrm>
            <a:off x="3695700" y="5629275"/>
            <a:ext cx="6390373" cy="438149"/>
          </a:xfrm>
          <a:prstGeom prst="rect">
            <a:avLst/>
          </a:prstGeom>
        </p:spPr>
      </p:pic>
      <p:sp>
        <p:nvSpPr>
          <p:cNvPr id="8" name="矩形 7"/>
          <p:cNvSpPr/>
          <p:nvPr/>
        </p:nvSpPr>
        <p:spPr>
          <a:xfrm>
            <a:off x="2905126" y="1841652"/>
            <a:ext cx="5229224" cy="128967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9" name="矩形 8"/>
          <p:cNvSpPr/>
          <p:nvPr/>
        </p:nvSpPr>
        <p:spPr>
          <a:xfrm>
            <a:off x="2990653" y="1948575"/>
            <a:ext cx="5029393" cy="10327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0" name="矩形 9"/>
          <p:cNvSpPr/>
          <p:nvPr/>
        </p:nvSpPr>
        <p:spPr>
          <a:xfrm>
            <a:off x="944682" y="3268912"/>
            <a:ext cx="10953948" cy="29571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pic>
        <p:nvPicPr>
          <p:cNvPr id="12" name="圖片 11"/>
          <p:cNvPicPr>
            <a:picLocks noChangeAspect="1"/>
          </p:cNvPicPr>
          <p:nvPr/>
        </p:nvPicPr>
        <p:blipFill>
          <a:blip r:embed="rId6"/>
          <a:stretch>
            <a:fillRect/>
          </a:stretch>
        </p:blipFill>
        <p:spPr>
          <a:xfrm>
            <a:off x="3019325" y="2047875"/>
            <a:ext cx="4972047" cy="828675"/>
          </a:xfrm>
          <a:prstGeom prst="rect">
            <a:avLst/>
          </a:prstGeom>
        </p:spPr>
      </p:pic>
    </p:spTree>
    <p:extLst>
      <p:ext uri="{BB962C8B-B14F-4D97-AF65-F5344CB8AC3E}">
        <p14:creationId xmlns:p14="http://schemas.microsoft.com/office/powerpoint/2010/main" val="40963187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en-US" altLang="zh-TW" sz="3200" dirty="0"/>
                  <a:t>Case 2: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2</m:t>
                        </m:r>
                      </m:sub>
                    </m:sSub>
                  </m:oMath>
                </a14:m>
                <a:r>
                  <a:rPr lang="en-US" altLang="zh-TW" dirty="0"/>
                  <a:t>- </a:t>
                </a:r>
                <a:r>
                  <a:rPr lang="en-US" altLang="zh-TW" sz="3200" dirty="0"/>
                  <a:t>Security of </a:t>
                </a:r>
                <a:r>
                  <a:rPr lang="en-US" altLang="zh-TW" sz="3200" dirty="0">
                    <a:latin typeface="Times New Roman" panose="02020603050405020304" pitchFamily="18" charset="0"/>
                    <a:cs typeface="Times New Roman" panose="02020603050405020304" pitchFamily="18" charset="0"/>
                  </a:rPr>
                  <a:t>OTP</a:t>
                </a:r>
                <a:endParaRPr lang="zh-TW" altLang="en-US" sz="2000" dirty="0">
                  <a:latin typeface="Times New Roman" panose="02020603050405020304" pitchFamily="18" charset="0"/>
                  <a:cs typeface="Times New Roman" panose="02020603050405020304" pitchFamily="18" charset="0"/>
                </a:endParaRPr>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2310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sz="2900" i="1" dirty="0" smtClean="0">
                            <a:latin typeface="Cambria Math" panose="02040503050406030204" pitchFamily="18" charset="0"/>
                          </a:rPr>
                        </m:ctrlPr>
                      </m:sSubPr>
                      <m:e>
                        <m:r>
                          <a:rPr lang="zh-TW" altLang="en-US" sz="2900" i="1" dirty="0">
                            <a:latin typeface="Cambria Math" panose="02040503050406030204" pitchFamily="18" charset="0"/>
                          </a:rPr>
                          <m:t>𝒜</m:t>
                        </m:r>
                      </m:e>
                      <m:sub>
                        <m:r>
                          <a:rPr lang="en-US" altLang="zh-TW" sz="2900" b="0" i="1" dirty="0" smtClean="0">
                            <a:latin typeface="Cambria Math" panose="02040503050406030204" pitchFamily="18" charset="0"/>
                          </a:rPr>
                          <m:t>2</m:t>
                        </m:r>
                      </m:sub>
                    </m:sSub>
                  </m:oMath>
                </a14:m>
                <a:r>
                  <a:rPr lang="en-US" altLang="zh-TW" sz="2900" dirty="0"/>
                  <a:t>’s view: </a:t>
                </a:r>
              </a:p>
              <a:p>
                <a:pPr marL="0" indent="0">
                  <a:lnSpc>
                    <a:spcPct val="150000"/>
                  </a:lnSpc>
                  <a:buNone/>
                </a:pPr>
                <a:r>
                  <a:rPr lang="en-US" altLang="zh-TW" sz="1800" dirty="0"/>
                  <a:t>	</a:t>
                </a:r>
                <a:endParaRPr lang="en-US" altLang="zh-TW" sz="1800" dirty="0" smtClean="0"/>
              </a:p>
              <a:p>
                <a:pPr marL="0" indent="0">
                  <a:lnSpc>
                    <a:spcPct val="150000"/>
                  </a:lnSpc>
                  <a:buNone/>
                </a:pPr>
                <a:endParaRPr lang="en-US" altLang="zh-TW" sz="1800" dirty="0" smtClean="0"/>
              </a:p>
              <a:p>
                <a:pPr marL="0" indent="0">
                  <a:lnSpc>
                    <a:spcPct val="150000"/>
                  </a:lnSpc>
                  <a:buNone/>
                </a:pPr>
                <a:r>
                  <a:rPr lang="en-US" altLang="zh-TW" sz="2600" b="1" dirty="0" smtClean="0">
                    <a:latin typeface="Times New Roman" panose="02020603050405020304" pitchFamily="18" charset="0"/>
                    <a:cs typeface="Times New Roman" panose="02020603050405020304" pitchFamily="18" charset="0"/>
                  </a:rPr>
                  <a:t>Definition </a:t>
                </a:r>
                <a:r>
                  <a:rPr lang="en-US" altLang="zh-TW" sz="2600" b="1" dirty="0">
                    <a:latin typeface="Times New Roman" panose="02020603050405020304" pitchFamily="18" charset="0"/>
                    <a:cs typeface="Times New Roman" panose="02020603050405020304" pitchFamily="18" charset="0"/>
                  </a:rPr>
                  <a:t>2</a:t>
                </a:r>
                <a:r>
                  <a:rPr lang="en-US" altLang="zh-TW" sz="2600" dirty="0">
                    <a:latin typeface="Times New Roman" panose="02020603050405020304" pitchFamily="18" charset="0"/>
                    <a:cs typeface="Times New Roman" panose="02020603050405020304" pitchFamily="18" charset="0"/>
                  </a:rPr>
                  <a:t> </a:t>
                </a:r>
                <a:r>
                  <a:rPr lang="en-US" altLang="zh-TW" sz="2600" dirty="0" smtClean="0">
                    <a:latin typeface="Times New Roman" panose="02020603050405020304" pitchFamily="18" charset="0"/>
                    <a:cs typeface="Times New Roman" panose="02020603050405020304" pitchFamily="18" charset="0"/>
                  </a:rPr>
                  <a:t>(Perfect Secrecy of One-Time Pad)</a:t>
                </a:r>
              </a:p>
              <a:p>
                <a:pPr marL="0" indent="0">
                  <a:lnSpc>
                    <a:spcPct val="150000"/>
                  </a:lnSpc>
                  <a:buNone/>
                </a:pPr>
                <a:r>
                  <a:rPr lang="en-US" altLang="zh-TW" sz="2300" dirty="0" smtClean="0"/>
                  <a:t>  The </a:t>
                </a:r>
                <a:r>
                  <a:rPr lang="en-US" altLang="zh-TW" sz="2300" dirty="0"/>
                  <a:t>one-time pad (OTP) is said to be theoretically secure and offers perfect secrecy if the following conditions are met:</a:t>
                </a:r>
              </a:p>
              <a:p>
                <a:pPr marL="457200" indent="-457200">
                  <a:buFont typeface="+mj-lt"/>
                  <a:buAutoNum type="arabicPeriod"/>
                </a:pPr>
                <a:r>
                  <a:rPr lang="en-US" altLang="zh-TW" sz="2300" dirty="0"/>
                  <a:t>The length of the key is at least as long as the plaintext.</a:t>
                </a:r>
              </a:p>
              <a:p>
                <a:pPr marL="457200" indent="-457200">
                  <a:buFont typeface="+mj-lt"/>
                  <a:buAutoNum type="arabicPeriod"/>
                </a:pPr>
                <a:r>
                  <a:rPr lang="en-US" altLang="zh-TW" sz="2300" dirty="0"/>
                  <a:t>The key must be truly random and uniformly distributed.</a:t>
                </a:r>
              </a:p>
              <a:p>
                <a:pPr marL="457200" indent="-457200">
                  <a:buFont typeface="+mj-lt"/>
                  <a:buAutoNum type="arabicPeriod"/>
                </a:pPr>
                <a:r>
                  <a:rPr lang="en-US" altLang="zh-TW" sz="2300" dirty="0"/>
                  <a:t>The key cannot be reused throughout the process.</a:t>
                </a:r>
              </a:p>
              <a:p>
                <a:pPr marL="457200" indent="-457200">
                  <a:buFont typeface="+mj-lt"/>
                  <a:buAutoNum type="arabicPeriod"/>
                </a:pPr>
                <a:r>
                  <a:rPr lang="en-US" altLang="zh-TW" sz="2300" dirty="0"/>
                  <a:t>The key must be kept completely private.</a:t>
                </a:r>
              </a:p>
              <a:p>
                <a:r>
                  <a:rPr lang="en-US" altLang="zh-TW" sz="1800" dirty="0"/>
                  <a:t/>
                </a:r>
                <a:br>
                  <a:rPr lang="en-US" altLang="zh-TW" sz="1800" dirty="0"/>
                </a:br>
                <a:endParaRPr lang="en-US" altLang="zh-TW" sz="1700" b="1" dirty="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699"/>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58</a:t>
            </a:fld>
            <a:endParaRPr lang="zh-TW" altLang="en-US"/>
          </a:p>
        </p:txBody>
      </p:sp>
      <p:sp>
        <p:nvSpPr>
          <p:cNvPr id="6" name="矩形 5"/>
          <p:cNvSpPr/>
          <p:nvPr/>
        </p:nvSpPr>
        <p:spPr>
          <a:xfrm>
            <a:off x="860515" y="3287506"/>
            <a:ext cx="10351968" cy="25213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pic>
        <p:nvPicPr>
          <p:cNvPr id="4" name="圖片 3"/>
          <p:cNvPicPr>
            <a:picLocks noChangeAspect="1"/>
          </p:cNvPicPr>
          <p:nvPr/>
        </p:nvPicPr>
        <p:blipFill>
          <a:blip r:embed="rId5"/>
          <a:stretch>
            <a:fillRect/>
          </a:stretch>
        </p:blipFill>
        <p:spPr>
          <a:xfrm>
            <a:off x="3716433" y="2053389"/>
            <a:ext cx="1369917" cy="841756"/>
          </a:xfrm>
          <a:prstGeom prst="rect">
            <a:avLst/>
          </a:prstGeom>
        </p:spPr>
      </p:pic>
      <p:sp>
        <p:nvSpPr>
          <p:cNvPr id="7" name="矩形 6"/>
          <p:cNvSpPr/>
          <p:nvPr/>
        </p:nvSpPr>
        <p:spPr>
          <a:xfrm>
            <a:off x="3716434" y="2053389"/>
            <a:ext cx="1436592" cy="8948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8" name="矩形 7"/>
          <p:cNvSpPr/>
          <p:nvPr/>
        </p:nvSpPr>
        <p:spPr>
          <a:xfrm>
            <a:off x="3765985" y="2128561"/>
            <a:ext cx="1320365" cy="7607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Tree>
    <p:extLst>
      <p:ext uri="{BB962C8B-B14F-4D97-AF65-F5344CB8AC3E}">
        <p14:creationId xmlns:p14="http://schemas.microsoft.com/office/powerpoint/2010/main" val="28236293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en-US" altLang="zh-TW" sz="3200" dirty="0"/>
                  <a:t>Case 3: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3</m:t>
                        </m:r>
                      </m:sub>
                    </m:sSub>
                  </m:oMath>
                </a14:m>
                <a:r>
                  <a:rPr lang="zh-TW" altLang="en-US" sz="3200" dirty="0"/>
                  <a:t> </a:t>
                </a:r>
                <a:r>
                  <a:rPr lang="en-US" altLang="zh-TW" sz="3200" dirty="0"/>
                  <a:t>-  </a:t>
                </a:r>
                <a:r>
                  <a:rPr lang="en-US" altLang="zh-TW" sz="3200" dirty="0">
                    <a:latin typeface="Times New Roman" panose="02020603050405020304" pitchFamily="18" charset="0"/>
                    <a:cs typeface="Times New Roman" panose="02020603050405020304" pitchFamily="18" charset="0"/>
                  </a:rPr>
                  <a:t>CCA</a:t>
                </a:r>
                <a:r>
                  <a:rPr lang="en-US" altLang="zh-TW" sz="3200" dirty="0"/>
                  <a:t> Security of </a:t>
                </a:r>
                <a:r>
                  <a:rPr lang="en-US" altLang="zh-TW" sz="3200" dirty="0">
                    <a:latin typeface="Times New Roman" panose="02020603050405020304" pitchFamily="18" charset="0"/>
                    <a:cs typeface="Times New Roman" panose="02020603050405020304" pitchFamily="18" charset="0"/>
                  </a:rPr>
                  <a:t>PKE</a:t>
                </a:r>
                <a:endParaRPr lang="zh-TW" altLang="en-US" sz="1800" dirty="0">
                  <a:latin typeface="Times New Roman" panose="02020603050405020304" pitchFamily="18" charset="0"/>
                  <a:cs typeface="Times New Roman" panose="02020603050405020304" pitchFamily="18" charset="0"/>
                </a:endParaRPr>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sz="2600" i="1" dirty="0" smtClean="0">
                            <a:latin typeface="Cambria Math" panose="02040503050406030204" pitchFamily="18" charset="0"/>
                          </a:rPr>
                        </m:ctrlPr>
                      </m:sSubPr>
                      <m:e>
                        <m:r>
                          <a:rPr lang="zh-TW" altLang="en-US" sz="2600" i="1" dirty="0">
                            <a:latin typeface="Cambria Math" panose="02040503050406030204" pitchFamily="18" charset="0"/>
                          </a:rPr>
                          <m:t>𝒜</m:t>
                        </m:r>
                      </m:e>
                      <m:sub>
                        <m:r>
                          <a:rPr lang="en-US" altLang="zh-TW" sz="2600" b="0" i="1" dirty="0" smtClean="0">
                            <a:latin typeface="Cambria Math" panose="02040503050406030204" pitchFamily="18" charset="0"/>
                          </a:rPr>
                          <m:t>3</m:t>
                        </m:r>
                      </m:sub>
                    </m:sSub>
                  </m:oMath>
                </a14:m>
                <a:r>
                  <a:rPr lang="en-US" altLang="zh-TW" sz="2600" dirty="0"/>
                  <a:t>’s view: </a:t>
                </a:r>
              </a:p>
              <a:p>
                <a:pPr marL="0" indent="0">
                  <a:lnSpc>
                    <a:spcPct val="150000"/>
                  </a:lnSpc>
                  <a:buNone/>
                </a:pPr>
                <a:r>
                  <a:rPr lang="en-US" altLang="zh-TW" sz="1800" dirty="0"/>
                  <a:t>	</a:t>
                </a:r>
                <a:endParaRPr lang="en-US" altLang="zh-TW" sz="1800" dirty="0" smtClean="0"/>
              </a:p>
              <a:p>
                <a:pPr marL="0" indent="0">
                  <a:lnSpc>
                    <a:spcPct val="150000"/>
                  </a:lnSpc>
                  <a:buNone/>
                </a:pPr>
                <a:endParaRPr lang="en-US" altLang="zh-TW" sz="1800" b="1" dirty="0" smtClean="0">
                  <a:latin typeface="Times New Roman" panose="02020603050405020304" pitchFamily="18" charset="0"/>
                  <a:cs typeface="Times New Roman" panose="02020603050405020304" pitchFamily="18" charset="0"/>
                </a:endParaRPr>
              </a:p>
              <a:p>
                <a:pPr marL="0" indent="0">
                  <a:lnSpc>
                    <a:spcPct val="150000"/>
                  </a:lnSpc>
                  <a:buNone/>
                </a:pPr>
                <a:r>
                  <a:rPr lang="en-US" altLang="zh-TW" sz="2300" b="1" dirty="0" smtClean="0">
                    <a:latin typeface="Times New Roman" panose="02020603050405020304" pitchFamily="18" charset="0"/>
                    <a:cs typeface="Times New Roman" panose="02020603050405020304" pitchFamily="18" charset="0"/>
                  </a:rPr>
                  <a:t>Definition 3</a:t>
                </a:r>
                <a:r>
                  <a:rPr lang="en-US" altLang="zh-TW" sz="2300" dirty="0" smtClean="0">
                    <a:latin typeface="Times New Roman" panose="02020603050405020304" pitchFamily="18" charset="0"/>
                    <a:cs typeface="Times New Roman" panose="02020603050405020304" pitchFamily="18" charset="0"/>
                  </a:rPr>
                  <a:t>(CCA-security of PKE)</a:t>
                </a:r>
                <a:r>
                  <a:rPr lang="en-US" altLang="zh-TW" sz="2300" dirty="0" smtClean="0"/>
                  <a:t>:</a:t>
                </a:r>
              </a:p>
              <a:p>
                <a:pPr marL="0" indent="0">
                  <a:lnSpc>
                    <a:spcPct val="150000"/>
                  </a:lnSpc>
                  <a:buNone/>
                </a:pPr>
                <a:r>
                  <a:rPr lang="en-US" altLang="zh-TW" sz="1900" dirty="0" smtClean="0"/>
                  <a:t>	</a:t>
                </a:r>
                <a:r>
                  <a:rPr lang="en-US" altLang="zh-TW" sz="2100" dirty="0" smtClean="0"/>
                  <a:t>The </a:t>
                </a:r>
                <a:r>
                  <a:rPr lang="en-US" altLang="zh-TW" sz="2100" dirty="0"/>
                  <a:t>public key encryption scheme </a:t>
                </a:r>
                <a:r>
                  <a:rPr lang="en-US" altLang="zh-TW" sz="2100" dirty="0">
                    <a:latin typeface="Times New Roman" panose="02020603050405020304" pitchFamily="18" charset="0"/>
                    <a:cs typeface="Times New Roman" panose="02020603050405020304" pitchFamily="18" charset="0"/>
                  </a:rPr>
                  <a:t>PKE </a:t>
                </a:r>
                <a:r>
                  <a:rPr lang="en-US" altLang="zh-TW" sz="2100" dirty="0"/>
                  <a:t>is secure under chosen </a:t>
                </a:r>
                <a:r>
                  <a:rPr lang="en-US" altLang="zh-TW" sz="2100" dirty="0" err="1"/>
                  <a:t>ciphertext</a:t>
                </a:r>
                <a:r>
                  <a:rPr lang="en-US" altLang="zh-TW" sz="2100" dirty="0"/>
                  <a:t> attack (</a:t>
                </a:r>
                <a:r>
                  <a:rPr lang="en-US" altLang="zh-TW" sz="2100" dirty="0">
                    <a:latin typeface="Times New Roman" panose="02020603050405020304" pitchFamily="18" charset="0"/>
                    <a:cs typeface="Times New Roman" panose="02020603050405020304" pitchFamily="18" charset="0"/>
                  </a:rPr>
                  <a:t>CCA</a:t>
                </a:r>
                <a:r>
                  <a:rPr lang="en-US" altLang="zh-TW" sz="2100" dirty="0"/>
                  <a:t>), that is, for all probabilistic </a:t>
                </a:r>
                <a:r>
                  <a:rPr lang="en-US" altLang="zh-TW" sz="2100" dirty="0" smtClean="0"/>
                  <a:t>	polynomial-time </a:t>
                </a:r>
                <a:r>
                  <a:rPr lang="en-US" altLang="zh-TW" sz="2100" dirty="0"/>
                  <a:t>adversaries </a:t>
                </a:r>
                <a:r>
                  <a:rPr lang="zh-TW" altLang="en-US" sz="2100" dirty="0"/>
                  <a:t>𝒜</a:t>
                </a:r>
                <a:r>
                  <a:rPr lang="en-US" altLang="zh-TW" sz="2100" dirty="0"/>
                  <a:t>, their probability of distinguishing </a:t>
                </a:r>
                <a14:m>
                  <m:oMath xmlns:m="http://schemas.openxmlformats.org/officeDocument/2006/math">
                    <m:r>
                      <a:rPr lang="en-US" altLang="zh-TW" sz="2100" i="1">
                        <a:latin typeface="Cambria Math" panose="02040503050406030204" pitchFamily="18" charset="0"/>
                        <a:cs typeface="Times New Roman" panose="02020603050405020304" pitchFamily="18" charset="0"/>
                      </a:rPr>
                      <m:t>𝐸𝑛𝑐</m:t>
                    </m:r>
                    <m:r>
                      <a:rPr lang="en-US" altLang="zh-TW" sz="2100" i="1">
                        <a:latin typeface="Cambria Math" panose="02040503050406030204" pitchFamily="18" charset="0"/>
                        <a:cs typeface="Times New Roman" panose="02020603050405020304" pitchFamily="18" charset="0"/>
                      </a:rPr>
                      <m:t>(</m:t>
                    </m:r>
                    <m:r>
                      <a:rPr lang="en-US" altLang="zh-TW" sz="2100" i="1">
                        <a:latin typeface="Cambria Math" panose="02040503050406030204" pitchFamily="18" charset="0"/>
                        <a:cs typeface="Times New Roman" panose="02020603050405020304" pitchFamily="18" charset="0"/>
                      </a:rPr>
                      <m:t>𝑝𝑘</m:t>
                    </m:r>
                    <m:r>
                      <a:rPr lang="en-US" altLang="zh-TW" sz="2100" i="1">
                        <a:latin typeface="Cambria Math" panose="02040503050406030204" pitchFamily="18" charset="0"/>
                        <a:cs typeface="Times New Roman" panose="02020603050405020304" pitchFamily="18" charset="0"/>
                      </a:rPr>
                      <m:t>,</m:t>
                    </m:r>
                    <m:sSub>
                      <m:sSubPr>
                        <m:ctrlPr>
                          <a:rPr lang="en-US" altLang="zh-TW" sz="2100" i="1">
                            <a:latin typeface="Cambria Math" panose="02040503050406030204" pitchFamily="18" charset="0"/>
                            <a:cs typeface="Times New Roman" panose="02020603050405020304" pitchFamily="18" charset="0"/>
                          </a:rPr>
                        </m:ctrlPr>
                      </m:sSubPr>
                      <m:e>
                        <m:r>
                          <a:rPr lang="en-US" altLang="zh-TW" sz="2100" i="1">
                            <a:latin typeface="Cambria Math" panose="02040503050406030204" pitchFamily="18" charset="0"/>
                            <a:cs typeface="Times New Roman" panose="02020603050405020304" pitchFamily="18" charset="0"/>
                          </a:rPr>
                          <m:t>𝑚</m:t>
                        </m:r>
                      </m:e>
                      <m:sub>
                        <m:r>
                          <a:rPr lang="en-US" altLang="zh-TW" sz="2100" i="1">
                            <a:latin typeface="Cambria Math" panose="02040503050406030204" pitchFamily="18" charset="0"/>
                            <a:cs typeface="Times New Roman" panose="02020603050405020304" pitchFamily="18" charset="0"/>
                          </a:rPr>
                          <m:t>0</m:t>
                        </m:r>
                      </m:sub>
                    </m:sSub>
                    <m:r>
                      <a:rPr lang="en-US" altLang="zh-TW" sz="2100" i="1">
                        <a:latin typeface="Cambria Math" panose="02040503050406030204" pitchFamily="18" charset="0"/>
                        <a:cs typeface="Times New Roman" panose="02020603050405020304" pitchFamily="18" charset="0"/>
                      </a:rPr>
                      <m:t>)</m:t>
                    </m:r>
                  </m:oMath>
                </a14:m>
                <a:r>
                  <a:rPr lang="en-US" altLang="zh-TW" sz="2100" dirty="0"/>
                  <a:t> and </a:t>
                </a:r>
                <a14:m>
                  <m:oMath xmlns:m="http://schemas.openxmlformats.org/officeDocument/2006/math">
                    <m:r>
                      <a:rPr lang="en-US" altLang="zh-TW" sz="2100" i="1">
                        <a:latin typeface="Cambria Math" panose="02040503050406030204" pitchFamily="18" charset="0"/>
                        <a:cs typeface="Times New Roman" panose="02020603050405020304" pitchFamily="18" charset="0"/>
                      </a:rPr>
                      <m:t>𝐸𝑛𝑐</m:t>
                    </m:r>
                    <m:r>
                      <a:rPr lang="en-US" altLang="zh-TW" sz="2100" i="1">
                        <a:latin typeface="Cambria Math" panose="02040503050406030204" pitchFamily="18" charset="0"/>
                        <a:cs typeface="Times New Roman" panose="02020603050405020304" pitchFamily="18" charset="0"/>
                      </a:rPr>
                      <m:t>(</m:t>
                    </m:r>
                    <m:r>
                      <a:rPr lang="en-US" altLang="zh-TW" sz="2100" i="1">
                        <a:latin typeface="Cambria Math" panose="02040503050406030204" pitchFamily="18" charset="0"/>
                        <a:cs typeface="Times New Roman" panose="02020603050405020304" pitchFamily="18" charset="0"/>
                      </a:rPr>
                      <m:t>𝑝𝑘</m:t>
                    </m:r>
                    <m:r>
                      <a:rPr lang="en-US" altLang="zh-TW" sz="2100" i="1">
                        <a:latin typeface="Cambria Math" panose="02040503050406030204" pitchFamily="18" charset="0"/>
                        <a:cs typeface="Times New Roman" panose="02020603050405020304" pitchFamily="18" charset="0"/>
                      </a:rPr>
                      <m:t>,</m:t>
                    </m:r>
                    <m:sSub>
                      <m:sSubPr>
                        <m:ctrlPr>
                          <a:rPr lang="en-US" altLang="zh-TW" sz="2100" i="1">
                            <a:latin typeface="Cambria Math" panose="02040503050406030204" pitchFamily="18" charset="0"/>
                            <a:cs typeface="Times New Roman" panose="02020603050405020304" pitchFamily="18" charset="0"/>
                          </a:rPr>
                        </m:ctrlPr>
                      </m:sSubPr>
                      <m:e>
                        <m:r>
                          <a:rPr lang="en-US" altLang="zh-TW" sz="2100" i="1">
                            <a:latin typeface="Cambria Math" panose="02040503050406030204" pitchFamily="18" charset="0"/>
                            <a:cs typeface="Times New Roman" panose="02020603050405020304" pitchFamily="18" charset="0"/>
                          </a:rPr>
                          <m:t>𝑚</m:t>
                        </m:r>
                      </m:e>
                      <m:sub>
                        <m:r>
                          <a:rPr lang="en-US" altLang="zh-TW" sz="2100" i="1">
                            <a:latin typeface="Cambria Math" panose="02040503050406030204" pitchFamily="18" charset="0"/>
                            <a:cs typeface="Times New Roman" panose="02020603050405020304" pitchFamily="18" charset="0"/>
                          </a:rPr>
                          <m:t>1</m:t>
                        </m:r>
                      </m:sub>
                    </m:sSub>
                    <m:r>
                      <a:rPr lang="en-US" altLang="zh-TW" sz="2100" i="1">
                        <a:latin typeface="Cambria Math" panose="02040503050406030204" pitchFamily="18" charset="0"/>
                        <a:cs typeface="Times New Roman" panose="02020603050405020304" pitchFamily="18" charset="0"/>
                      </a:rPr>
                      <m:t>)</m:t>
                    </m:r>
                  </m:oMath>
                </a14:m>
                <a:r>
                  <a:rPr lang="en-US" altLang="zh-TW" sz="2100" dirty="0"/>
                  <a:t>is negligible. </a:t>
                </a:r>
                <a:endParaRPr lang="en-US" altLang="zh-TW" sz="2100" dirty="0" smtClean="0"/>
              </a:p>
              <a:p>
                <a:pPr marL="0" indent="0">
                  <a:lnSpc>
                    <a:spcPct val="270000"/>
                  </a:lnSpc>
                  <a:buNone/>
                </a:pPr>
                <a:r>
                  <a:rPr lang="en-US" altLang="zh-TW" sz="2100" dirty="0" smtClean="0"/>
                  <a:t>	That </a:t>
                </a:r>
                <a:r>
                  <a:rPr lang="en-US" altLang="zh-TW" sz="2100" dirty="0"/>
                  <a:t>is</a:t>
                </a:r>
                <a:r>
                  <a:rPr lang="en-US" altLang="zh-TW" sz="2100" dirty="0" smtClean="0"/>
                  <a:t>:</a:t>
                </a:r>
              </a:p>
              <a:p>
                <a:pPr marL="0" indent="0">
                  <a:lnSpc>
                    <a:spcPct val="150000"/>
                  </a:lnSpc>
                  <a:buNone/>
                </a:pPr>
                <a:r>
                  <a:rPr lang="en-US" altLang="zh-TW" sz="1800" dirty="0"/>
                  <a:t/>
                </a:r>
                <a:br>
                  <a:rPr lang="en-US" altLang="zh-TW" sz="1800" dirty="0"/>
                </a:br>
                <a:endParaRPr lang="en-US" altLang="zh-TW" sz="1700" b="1" dirty="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699"/>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59</a:t>
            </a:fld>
            <a:endParaRPr lang="zh-TW" altLang="en-US"/>
          </a:p>
        </p:txBody>
      </p:sp>
      <p:pic>
        <p:nvPicPr>
          <p:cNvPr id="6" name="圖片 5"/>
          <p:cNvPicPr>
            <a:picLocks noChangeAspect="1"/>
          </p:cNvPicPr>
          <p:nvPr/>
        </p:nvPicPr>
        <p:blipFill>
          <a:blip r:embed="rId5"/>
          <a:stretch>
            <a:fillRect/>
          </a:stretch>
        </p:blipFill>
        <p:spPr>
          <a:xfrm>
            <a:off x="3754308" y="2138294"/>
            <a:ext cx="5551617" cy="850918"/>
          </a:xfrm>
          <a:prstGeom prst="rect">
            <a:avLst/>
          </a:prstGeom>
        </p:spPr>
      </p:pic>
      <p:pic>
        <p:nvPicPr>
          <p:cNvPr id="8" name="圖片 7"/>
          <p:cNvPicPr>
            <a:picLocks noChangeAspect="1"/>
          </p:cNvPicPr>
          <p:nvPr/>
        </p:nvPicPr>
        <p:blipFill>
          <a:blip r:embed="rId6"/>
          <a:stretch>
            <a:fillRect/>
          </a:stretch>
        </p:blipFill>
        <p:spPr>
          <a:xfrm>
            <a:off x="4600333" y="5612727"/>
            <a:ext cx="3467584" cy="381053"/>
          </a:xfrm>
          <a:prstGeom prst="rect">
            <a:avLst/>
          </a:prstGeom>
        </p:spPr>
      </p:pic>
      <p:sp>
        <p:nvSpPr>
          <p:cNvPr id="9" name="矩形 8"/>
          <p:cNvSpPr/>
          <p:nvPr/>
        </p:nvSpPr>
        <p:spPr>
          <a:xfrm>
            <a:off x="3545967" y="1962150"/>
            <a:ext cx="5912362" cy="128967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0" name="矩形 9"/>
          <p:cNvSpPr/>
          <p:nvPr/>
        </p:nvSpPr>
        <p:spPr>
          <a:xfrm>
            <a:off x="3657600" y="2069073"/>
            <a:ext cx="5686425" cy="10327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1" name="矩形 10"/>
          <p:cNvSpPr/>
          <p:nvPr/>
        </p:nvSpPr>
        <p:spPr>
          <a:xfrm>
            <a:off x="944682" y="3320644"/>
            <a:ext cx="10953948" cy="29053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Tree>
    <p:extLst>
      <p:ext uri="{BB962C8B-B14F-4D97-AF65-F5344CB8AC3E}">
        <p14:creationId xmlns:p14="http://schemas.microsoft.com/office/powerpoint/2010/main" val="4272632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t>The prevalence of </a:t>
            </a:r>
            <a:r>
              <a:rPr lang="en-US" altLang="zh-TW" dirty="0" err="1" smtClean="0"/>
              <a:t>IoT</a:t>
            </a:r>
            <a:r>
              <a:rPr lang="en-US" altLang="zh-TW" dirty="0" smtClean="0"/>
              <a:t> devices </a:t>
            </a:r>
            <a:r>
              <a:rPr lang="en-US" altLang="zh-TW" dirty="0"/>
              <a:t>and the Internet of Things (</a:t>
            </a:r>
            <a:r>
              <a:rPr lang="en-US" altLang="zh-TW" dirty="0" err="1"/>
              <a:t>IoT</a:t>
            </a:r>
            <a:r>
              <a:rPr lang="en-US" altLang="zh-TW" dirty="0" smtClean="0"/>
              <a:t>)</a:t>
            </a:r>
          </a:p>
          <a:p>
            <a:pPr>
              <a:lnSpc>
                <a:spcPct val="200000"/>
              </a:lnSpc>
              <a:buFont typeface="Arial" panose="020B0604020202020204" pitchFamily="34" charset="0"/>
              <a:buChar char="•"/>
            </a:pPr>
            <a:r>
              <a:rPr lang="en-US" altLang="zh-TW" dirty="0"/>
              <a:t> Data collection and </a:t>
            </a:r>
            <a:r>
              <a:rPr lang="en-US" altLang="zh-TW" dirty="0" smtClean="0"/>
              <a:t>storage issues </a:t>
            </a:r>
            <a:r>
              <a:rPr lang="en-US" altLang="zh-TW" dirty="0"/>
              <a:t>in </a:t>
            </a:r>
            <a:r>
              <a:rPr lang="en-US" altLang="zh-TW" dirty="0" err="1"/>
              <a:t>IoT</a:t>
            </a:r>
            <a:endParaRPr lang="en-US" altLang="zh-TW" dirty="0"/>
          </a:p>
          <a:p>
            <a:pPr>
              <a:lnSpc>
                <a:spcPct val="200000"/>
              </a:lnSpc>
              <a:buFont typeface="Arial" panose="020B0604020202020204" pitchFamily="34" charset="0"/>
              <a:buChar char="•"/>
            </a:pPr>
            <a:r>
              <a:rPr lang="en-US" altLang="zh-TW" dirty="0" smtClean="0">
                <a:solidFill>
                  <a:srgbClr val="FF0000"/>
                </a:solidFill>
              </a:rPr>
              <a:t> Privacy and trust issues in </a:t>
            </a:r>
            <a:r>
              <a:rPr lang="en-US" altLang="zh-TW" dirty="0" err="1" smtClean="0">
                <a:solidFill>
                  <a:srgbClr val="FF0000"/>
                </a:solidFill>
              </a:rPr>
              <a:t>IoT</a:t>
            </a:r>
            <a:endParaRPr lang="en-US" altLang="zh-TW" dirty="0" smtClean="0">
              <a:solidFill>
                <a:srgbClr val="FF0000"/>
              </a:solidFill>
            </a:endParaRP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a:t>
            </a:fld>
            <a:endParaRPr lang="zh-TW" altLang="en-US"/>
          </a:p>
        </p:txBody>
      </p:sp>
      <p:sp>
        <p:nvSpPr>
          <p:cNvPr id="6" name="文字方塊 5"/>
          <p:cNvSpPr txBox="1"/>
          <p:nvPr/>
        </p:nvSpPr>
        <p:spPr>
          <a:xfrm>
            <a:off x="7550701" y="6352063"/>
            <a:ext cx="6011537" cy="215444"/>
          </a:xfrm>
          <a:prstGeom prst="rect">
            <a:avLst/>
          </a:prstGeom>
          <a:noFill/>
        </p:spPr>
        <p:txBody>
          <a:bodyPr wrap="square" rtlCol="0">
            <a:spAutoFit/>
          </a:bodyPr>
          <a:lstStyle/>
          <a:p>
            <a:r>
              <a:rPr lang="en-US" altLang="zh-TW" sz="800" b="1" dirty="0" smtClean="0"/>
              <a:t>Source: </a:t>
            </a:r>
            <a:r>
              <a:rPr lang="en-US" altLang="zh-TW" sz="800" dirty="0"/>
              <a:t>https://www.istockphoto.com/photos/centralized-server</a:t>
            </a:r>
            <a:endParaRPr lang="zh-TW" altLang="en-US" sz="800" b="1" dirty="0"/>
          </a:p>
        </p:txBody>
      </p:sp>
      <p:pic>
        <p:nvPicPr>
          <p:cNvPr id="5124" name="Picture 4" descr="30+ Centralized Server Stock Photos, Pictures &amp; Royalty-Free Images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075" y="3145957"/>
            <a:ext cx="3686175" cy="2969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2850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54083" y="252313"/>
            <a:ext cx="10058400" cy="1450757"/>
          </a:xfrm>
        </p:spPr>
        <p:txBody>
          <a:bodyPr>
            <a:normAutofit/>
          </a:bodyPr>
          <a:lstStyle/>
          <a:p>
            <a:r>
              <a:rPr lang="en-US" altLang="zh-TW" dirty="0"/>
              <a:t>Security Goals Achievement Analysis</a:t>
            </a:r>
            <a:endParaRPr lang="zh-TW" altLang="en-US" dirty="0"/>
          </a:p>
        </p:txBody>
      </p:sp>
      <p:sp>
        <p:nvSpPr>
          <p:cNvPr id="5" name="內容版面配置區 2"/>
          <p:cNvSpPr txBox="1">
            <a:spLocks/>
          </p:cNvSpPr>
          <p:nvPr/>
        </p:nvSpPr>
        <p:spPr>
          <a:xfrm>
            <a:off x="1228725" y="2163665"/>
            <a:ext cx="10058400" cy="464029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US" altLang="zh-TW" sz="1800" b="1" dirty="0" smtClean="0"/>
              <a:t>Data </a:t>
            </a:r>
            <a:r>
              <a:rPr lang="en-US" altLang="zh-TW" sz="1800" b="1" dirty="0"/>
              <a:t>Confidentiality</a:t>
            </a:r>
            <a:r>
              <a:rPr lang="en-US" altLang="zh-TW" sz="1600" dirty="0"/>
              <a:t>:</a:t>
            </a:r>
          </a:p>
          <a:p>
            <a:pPr marL="0" indent="0">
              <a:lnSpc>
                <a:spcPct val="100000"/>
              </a:lnSpc>
              <a:buNone/>
            </a:pPr>
            <a:r>
              <a:rPr lang="en-US" altLang="zh-TW" sz="1200" dirty="0" smtClean="0"/>
              <a:t>				</a:t>
            </a:r>
            <a:r>
              <a:rPr lang="en-US" altLang="zh-TW" sz="1400" dirty="0" smtClean="0"/>
              <a:t>By </a:t>
            </a:r>
            <a:r>
              <a:rPr lang="en-US" altLang="zh-TW" sz="1400" b="1" dirty="0" smtClean="0">
                <a:latin typeface="Times New Roman" panose="02020603050405020304" pitchFamily="18" charset="0"/>
                <a:cs typeface="Times New Roman" panose="02020603050405020304" pitchFamily="18" charset="0"/>
              </a:rPr>
              <a:t>Case 1</a:t>
            </a:r>
            <a:r>
              <a:rPr lang="en-US" altLang="zh-TW" sz="1400" b="1" dirty="0" smtClean="0"/>
              <a:t> </a:t>
            </a:r>
            <a:r>
              <a:rPr lang="en-US" altLang="zh-TW" sz="1400" dirty="0" smtClean="0"/>
              <a:t>to </a:t>
            </a:r>
            <a:r>
              <a:rPr lang="en-US" altLang="zh-TW" sz="1400" b="1" dirty="0" smtClean="0">
                <a:latin typeface="Times New Roman" panose="02020603050405020304" pitchFamily="18" charset="0"/>
                <a:cs typeface="Times New Roman" panose="02020603050405020304" pitchFamily="18" charset="0"/>
              </a:rPr>
              <a:t>Case3</a:t>
            </a:r>
            <a:r>
              <a:rPr lang="en-US" altLang="zh-TW" sz="1400" dirty="0" smtClean="0">
                <a:latin typeface="Times New Roman" panose="02020603050405020304" pitchFamily="18" charset="0"/>
                <a:cs typeface="Times New Roman" panose="02020603050405020304" pitchFamily="18" charset="0"/>
              </a:rPr>
              <a:t> </a:t>
            </a:r>
            <a:r>
              <a:rPr lang="en-US" altLang="zh-TW" sz="1400" dirty="0" smtClean="0"/>
              <a:t>we proved above.</a:t>
            </a:r>
          </a:p>
          <a:p>
            <a:pPr>
              <a:lnSpc>
                <a:spcPct val="100000"/>
              </a:lnSpc>
              <a:buFont typeface="Arial" panose="020B0604020202020204" pitchFamily="34" charset="0"/>
              <a:buChar char="•"/>
            </a:pPr>
            <a:r>
              <a:rPr lang="en-US" altLang="zh-TW" sz="1800" b="1" dirty="0" smtClean="0"/>
              <a:t>Permissions Integrity</a:t>
            </a:r>
            <a:r>
              <a:rPr lang="en-US" altLang="zh-TW" sz="1600" dirty="0" smtClean="0"/>
              <a:t>:</a:t>
            </a:r>
          </a:p>
          <a:p>
            <a:pPr marL="0" indent="0">
              <a:lnSpc>
                <a:spcPct val="100000"/>
              </a:lnSpc>
              <a:buNone/>
            </a:pPr>
            <a:r>
              <a:rPr lang="en-US" altLang="zh-TW" sz="1200" dirty="0" smtClean="0"/>
              <a:t>				</a:t>
            </a:r>
            <a:r>
              <a:rPr lang="en-US" altLang="zh-TW" sz="1400" dirty="0" smtClean="0"/>
              <a:t>By </a:t>
            </a:r>
            <a:r>
              <a:rPr lang="en-US" altLang="zh-TW" sz="1400" b="1" dirty="0" smtClean="0">
                <a:latin typeface="Times New Roman" panose="02020603050405020304" pitchFamily="18" charset="0"/>
                <a:cs typeface="Times New Roman" panose="02020603050405020304" pitchFamily="18" charset="0"/>
              </a:rPr>
              <a:t>IPFS</a:t>
            </a:r>
            <a:r>
              <a:rPr lang="en-US" altLang="zh-TW" sz="1400" dirty="0" smtClean="0">
                <a:latin typeface="Times New Roman" panose="02020603050405020304" pitchFamily="18" charset="0"/>
                <a:cs typeface="Times New Roman" panose="02020603050405020304" pitchFamily="18" charset="0"/>
              </a:rPr>
              <a:t> </a:t>
            </a:r>
            <a:r>
              <a:rPr lang="en-US" altLang="zh-TW" sz="1400" dirty="0" smtClean="0"/>
              <a:t>and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a:p>
            <a:pPr>
              <a:lnSpc>
                <a:spcPct val="100000"/>
              </a:lnSpc>
              <a:buFont typeface="Arial" panose="020B0604020202020204" pitchFamily="34" charset="0"/>
              <a:buChar char="•"/>
            </a:pPr>
            <a:r>
              <a:rPr lang="en-US" altLang="zh-TW" sz="1800" b="1" dirty="0" err="1" smtClean="0"/>
              <a:t>IoT</a:t>
            </a:r>
            <a:r>
              <a:rPr lang="en-US" altLang="zh-TW" sz="1800" b="1" dirty="0" smtClean="0"/>
              <a:t> </a:t>
            </a:r>
            <a:r>
              <a:rPr lang="en-US" altLang="zh-TW" sz="1800" b="1" dirty="0"/>
              <a:t>Data Integrity</a:t>
            </a:r>
            <a:r>
              <a:rPr lang="en-US" altLang="zh-TW" sz="1600" dirty="0"/>
              <a:t>:</a:t>
            </a:r>
          </a:p>
          <a:p>
            <a:pPr marL="0" indent="0">
              <a:lnSpc>
                <a:spcPct val="100000"/>
              </a:lnSpc>
              <a:buNone/>
            </a:pP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IPFS</a:t>
            </a:r>
            <a:r>
              <a:rPr lang="en-US" altLang="zh-TW" sz="1400" dirty="0" smtClean="0"/>
              <a:t> </a:t>
            </a:r>
            <a:r>
              <a:rPr lang="en-US" altLang="zh-TW" sz="1400" dirty="0"/>
              <a:t>and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a:p>
            <a:pPr>
              <a:lnSpc>
                <a:spcPct val="100000"/>
              </a:lnSpc>
              <a:buFont typeface="Arial" panose="020B0604020202020204" pitchFamily="34" charset="0"/>
              <a:buChar char="•"/>
            </a:pPr>
            <a:r>
              <a:rPr lang="en-US" altLang="zh-TW" sz="1800" b="1" dirty="0" smtClean="0"/>
              <a:t>Authentication</a:t>
            </a:r>
            <a:r>
              <a:rPr lang="en-US" altLang="zh-TW" sz="1600" dirty="0"/>
              <a:t>:</a:t>
            </a:r>
          </a:p>
          <a:p>
            <a:pPr marL="0" indent="0">
              <a:lnSpc>
                <a:spcPct val="100000"/>
              </a:lnSpc>
              <a:buNone/>
            </a:pP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 </a:t>
            </a:r>
            <a:r>
              <a:rPr lang="en-US" altLang="zh-TW" sz="1400" dirty="0"/>
              <a:t>and </a:t>
            </a:r>
            <a:r>
              <a:rPr lang="en-US" altLang="zh-TW" sz="1400" b="1" dirty="0">
                <a:latin typeface="Times New Roman" panose="02020603050405020304" pitchFamily="18" charset="0"/>
                <a:cs typeface="Times New Roman" panose="02020603050405020304" pitchFamily="18" charset="0"/>
              </a:rPr>
              <a:t>IOTA </a:t>
            </a:r>
            <a:r>
              <a:rPr lang="en-US" altLang="zh-TW" sz="1400" b="1" dirty="0" smtClean="0">
                <a:latin typeface="Times New Roman" panose="02020603050405020304" pitchFamily="18" charset="0"/>
                <a:cs typeface="Times New Roman" panose="02020603050405020304" pitchFamily="18" charset="0"/>
              </a:rPr>
              <a:t>Tangle</a:t>
            </a:r>
            <a:r>
              <a:rPr lang="en-US" altLang="zh-TW" sz="1400" dirty="0" smtClean="0"/>
              <a:t>.</a:t>
            </a:r>
          </a:p>
          <a:p>
            <a:pPr>
              <a:lnSpc>
                <a:spcPct val="100000"/>
              </a:lnSpc>
              <a:buFont typeface="Arial" panose="020B0604020202020204" pitchFamily="34" charset="0"/>
              <a:buChar char="•"/>
            </a:pPr>
            <a:r>
              <a:rPr lang="en-US" altLang="zh-TW" sz="1800" b="1" dirty="0" smtClean="0"/>
              <a:t>Non-Reputation</a:t>
            </a:r>
            <a:r>
              <a:rPr lang="en-US" altLang="zh-TW" sz="1600" dirty="0" smtClean="0"/>
              <a:t>:</a:t>
            </a:r>
          </a:p>
          <a:p>
            <a:pPr marL="0" indent="0">
              <a:lnSpc>
                <a:spcPct val="100000"/>
              </a:lnSpc>
              <a:buNone/>
            </a:pP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IPFS</a:t>
            </a:r>
            <a:r>
              <a:rPr lang="en-US" altLang="zh-TW" sz="1400" dirty="0" smtClean="0"/>
              <a:t> </a:t>
            </a:r>
            <a:r>
              <a:rPr lang="en-US" altLang="zh-TW" sz="1400" dirty="0"/>
              <a:t>and </a:t>
            </a:r>
            <a:r>
              <a:rPr lang="en-US" altLang="zh-TW" sz="1400" i="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60</a:t>
            </a:fld>
            <a:endParaRPr lang="zh-TW" altLang="en-US"/>
          </a:p>
        </p:txBody>
      </p:sp>
    </p:spTree>
    <p:extLst>
      <p:ext uri="{BB962C8B-B14F-4D97-AF65-F5344CB8AC3E}">
        <p14:creationId xmlns:p14="http://schemas.microsoft.com/office/powerpoint/2010/main" val="40972809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System Specifications</a:t>
            </a:r>
            <a:endParaRPr lang="zh-TW" altLang="en-US"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61</a:t>
            </a:fld>
            <a:endParaRPr lang="zh-TW" altLang="en-US"/>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1859373629"/>
              </p:ext>
            </p:extLst>
          </p:nvPr>
        </p:nvGraphicFramePr>
        <p:xfrm>
          <a:off x="2175272" y="1846266"/>
          <a:ext cx="7901782" cy="4022718"/>
        </p:xfrm>
        <a:graphic>
          <a:graphicData uri="http://schemas.openxmlformats.org/drawingml/2006/table">
            <a:tbl>
              <a:tblPr>
                <a:tableStyleId>{3C2FFA5D-87B4-456A-9821-1D502468CF0F}</a:tableStyleId>
              </a:tblPr>
              <a:tblGrid>
                <a:gridCol w="3950891">
                  <a:extLst>
                    <a:ext uri="{9D8B030D-6E8A-4147-A177-3AD203B41FA5}">
                      <a16:colId xmlns:a16="http://schemas.microsoft.com/office/drawing/2014/main" val="3331811603"/>
                    </a:ext>
                  </a:extLst>
                </a:gridCol>
                <a:gridCol w="3950891">
                  <a:extLst>
                    <a:ext uri="{9D8B030D-6E8A-4147-A177-3AD203B41FA5}">
                      <a16:colId xmlns:a16="http://schemas.microsoft.com/office/drawing/2014/main" val="3410266734"/>
                    </a:ext>
                  </a:extLst>
                </a:gridCol>
              </a:tblGrid>
              <a:tr h="287337">
                <a:tc>
                  <a:txBody>
                    <a:bodyPr/>
                    <a:lstStyle/>
                    <a:p>
                      <a:r>
                        <a:rPr lang="en-US" sz="1400" dirty="0"/>
                        <a:t>Specification</a:t>
                      </a:r>
                    </a:p>
                  </a:txBody>
                  <a:tcPr marL="71834" marR="71834" marT="35917" marB="35917" anchor="ctr">
                    <a:solidFill>
                      <a:schemeClr val="accent5"/>
                    </a:solidFill>
                  </a:tcPr>
                </a:tc>
                <a:tc>
                  <a:txBody>
                    <a:bodyPr/>
                    <a:lstStyle/>
                    <a:p>
                      <a:r>
                        <a:rPr lang="en-US" sz="1400" dirty="0"/>
                        <a:t>Detail</a:t>
                      </a:r>
                    </a:p>
                  </a:txBody>
                  <a:tcPr marL="71834" marR="71834" marT="35917" marB="35917" anchor="ctr">
                    <a:solidFill>
                      <a:schemeClr val="accent5"/>
                    </a:solidFill>
                  </a:tcPr>
                </a:tc>
                <a:extLst>
                  <a:ext uri="{0D108BD9-81ED-4DB2-BD59-A6C34878D82A}">
                    <a16:rowId xmlns:a16="http://schemas.microsoft.com/office/drawing/2014/main" val="3619555135"/>
                  </a:ext>
                </a:extLst>
              </a:tr>
              <a:tr h="287337">
                <a:tc>
                  <a:txBody>
                    <a:bodyPr/>
                    <a:lstStyle/>
                    <a:p>
                      <a:r>
                        <a:rPr lang="en-US" sz="1400"/>
                        <a:t>CPU</a:t>
                      </a:r>
                    </a:p>
                  </a:txBody>
                  <a:tcPr marL="71834" marR="71834" marT="35917" marB="35917" anchor="ctr">
                    <a:solidFill>
                      <a:schemeClr val="bg1">
                        <a:lumMod val="85000"/>
                      </a:schemeClr>
                    </a:solidFill>
                  </a:tcPr>
                </a:tc>
                <a:tc>
                  <a:txBody>
                    <a:bodyPr/>
                    <a:lstStyle/>
                    <a:p>
                      <a:r>
                        <a:rPr lang="pt-BR" sz="1400"/>
                        <a:t>Intel(R) Xeon(R) Platinum 8272CL @ 2.60GHz</a:t>
                      </a:r>
                    </a:p>
                  </a:txBody>
                  <a:tcPr marL="71834" marR="71834" marT="35917" marB="35917" anchor="ctr">
                    <a:solidFill>
                      <a:schemeClr val="bg1">
                        <a:lumMod val="85000"/>
                      </a:schemeClr>
                    </a:solidFill>
                  </a:tcPr>
                </a:tc>
                <a:extLst>
                  <a:ext uri="{0D108BD9-81ED-4DB2-BD59-A6C34878D82A}">
                    <a16:rowId xmlns:a16="http://schemas.microsoft.com/office/drawing/2014/main" val="2448905683"/>
                  </a:ext>
                </a:extLst>
              </a:tr>
              <a:tr h="287337">
                <a:tc>
                  <a:txBody>
                    <a:bodyPr/>
                    <a:lstStyle/>
                    <a:p>
                      <a:r>
                        <a:rPr lang="en-US" sz="1400"/>
                        <a:t>Number of CPUs</a:t>
                      </a:r>
                    </a:p>
                  </a:txBody>
                  <a:tcPr marL="71834" marR="71834" marT="35917" marB="35917" anchor="ctr">
                    <a:solidFill>
                      <a:schemeClr val="bg1">
                        <a:lumMod val="85000"/>
                      </a:schemeClr>
                    </a:solidFill>
                  </a:tcPr>
                </a:tc>
                <a:tc>
                  <a:txBody>
                    <a:bodyPr/>
                    <a:lstStyle/>
                    <a:p>
                      <a:r>
                        <a:rPr lang="en-US" altLang="zh-TW" sz="1400"/>
                        <a:t>2</a:t>
                      </a:r>
                    </a:p>
                  </a:txBody>
                  <a:tcPr marL="71834" marR="71834" marT="35917" marB="35917" anchor="ctr">
                    <a:solidFill>
                      <a:schemeClr val="bg1">
                        <a:lumMod val="85000"/>
                      </a:schemeClr>
                    </a:solidFill>
                  </a:tcPr>
                </a:tc>
                <a:extLst>
                  <a:ext uri="{0D108BD9-81ED-4DB2-BD59-A6C34878D82A}">
                    <a16:rowId xmlns:a16="http://schemas.microsoft.com/office/drawing/2014/main" val="4148975913"/>
                  </a:ext>
                </a:extLst>
              </a:tr>
              <a:tr h="287337">
                <a:tc>
                  <a:txBody>
                    <a:bodyPr/>
                    <a:lstStyle/>
                    <a:p>
                      <a:r>
                        <a:rPr lang="en-US" sz="1400"/>
                        <a:t>RAM</a:t>
                      </a:r>
                    </a:p>
                  </a:txBody>
                  <a:tcPr marL="71834" marR="71834" marT="35917" marB="35917" anchor="ctr">
                    <a:solidFill>
                      <a:schemeClr val="bg1">
                        <a:lumMod val="85000"/>
                      </a:schemeClr>
                    </a:solidFill>
                  </a:tcPr>
                </a:tc>
                <a:tc>
                  <a:txBody>
                    <a:bodyPr/>
                    <a:lstStyle/>
                    <a:p>
                      <a:r>
                        <a:rPr lang="en-US" sz="1400"/>
                        <a:t>4GB</a:t>
                      </a:r>
                    </a:p>
                  </a:txBody>
                  <a:tcPr marL="71834" marR="71834" marT="35917" marB="35917" anchor="ctr">
                    <a:solidFill>
                      <a:schemeClr val="bg1">
                        <a:lumMod val="85000"/>
                      </a:schemeClr>
                    </a:solidFill>
                  </a:tcPr>
                </a:tc>
                <a:extLst>
                  <a:ext uri="{0D108BD9-81ED-4DB2-BD59-A6C34878D82A}">
                    <a16:rowId xmlns:a16="http://schemas.microsoft.com/office/drawing/2014/main" val="3285338276"/>
                  </a:ext>
                </a:extLst>
              </a:tr>
              <a:tr h="287337">
                <a:tc>
                  <a:txBody>
                    <a:bodyPr/>
                    <a:lstStyle/>
                    <a:p>
                      <a:r>
                        <a:rPr lang="en-US" sz="1400"/>
                        <a:t>Operating System</a:t>
                      </a:r>
                    </a:p>
                  </a:txBody>
                  <a:tcPr marL="71834" marR="71834" marT="35917" marB="35917" anchor="ctr">
                    <a:solidFill>
                      <a:schemeClr val="bg1">
                        <a:lumMod val="85000"/>
                      </a:schemeClr>
                    </a:solidFill>
                  </a:tcPr>
                </a:tc>
                <a:tc>
                  <a:txBody>
                    <a:bodyPr/>
                    <a:lstStyle/>
                    <a:p>
                      <a:r>
                        <a:rPr lang="en-US" sz="1400"/>
                        <a:t>Ubuntu 20.04 LTS</a:t>
                      </a:r>
                    </a:p>
                  </a:txBody>
                  <a:tcPr marL="71834" marR="71834" marT="35917" marB="35917" anchor="ctr">
                    <a:solidFill>
                      <a:schemeClr val="bg1">
                        <a:lumMod val="85000"/>
                      </a:schemeClr>
                    </a:solidFill>
                  </a:tcPr>
                </a:tc>
                <a:extLst>
                  <a:ext uri="{0D108BD9-81ED-4DB2-BD59-A6C34878D82A}">
                    <a16:rowId xmlns:a16="http://schemas.microsoft.com/office/drawing/2014/main" val="3154483238"/>
                  </a:ext>
                </a:extLst>
              </a:tr>
              <a:tr h="287337">
                <a:tc>
                  <a:txBody>
                    <a:bodyPr/>
                    <a:lstStyle/>
                    <a:p>
                      <a:r>
                        <a:rPr lang="en-US" sz="1400"/>
                        <a:t>Libraries</a:t>
                      </a:r>
                    </a:p>
                  </a:txBody>
                  <a:tcPr marL="71834" marR="71834" marT="35917" marB="35917" anchor="ctr">
                    <a:solidFill>
                      <a:schemeClr val="bg1">
                        <a:lumMod val="85000"/>
                      </a:schemeClr>
                    </a:solidFill>
                  </a:tcPr>
                </a:tc>
                <a:tc>
                  <a:txBody>
                    <a:bodyPr/>
                    <a:lstStyle/>
                    <a:p>
                      <a:r>
                        <a:rPr lang="en-US" sz="1400"/>
                        <a:t>aes (0.7.4)</a:t>
                      </a:r>
                    </a:p>
                  </a:txBody>
                  <a:tcPr marL="71834" marR="71834" marT="35917" marB="35917" anchor="ctr">
                    <a:solidFill>
                      <a:schemeClr val="bg1">
                        <a:lumMod val="85000"/>
                      </a:schemeClr>
                    </a:solidFill>
                  </a:tcPr>
                </a:tc>
                <a:extLst>
                  <a:ext uri="{0D108BD9-81ED-4DB2-BD59-A6C34878D82A}">
                    <a16:rowId xmlns:a16="http://schemas.microsoft.com/office/drawing/2014/main" val="2449713034"/>
                  </a:ext>
                </a:extLst>
              </a:tr>
              <a:tr h="287337">
                <a:tc>
                  <a:txBody>
                    <a:bodyPr/>
                    <a:lstStyle/>
                    <a:p>
                      <a:endParaRPr lang="zh-TW" altLang="en-US" sz="1400" dirty="0"/>
                    </a:p>
                  </a:txBody>
                  <a:tcPr marL="71834" marR="71834" marT="35917" marB="35917" anchor="ctr">
                    <a:solidFill>
                      <a:schemeClr val="bg1">
                        <a:lumMod val="85000"/>
                      </a:schemeClr>
                    </a:solidFill>
                  </a:tcPr>
                </a:tc>
                <a:tc>
                  <a:txBody>
                    <a:bodyPr/>
                    <a:lstStyle/>
                    <a:p>
                      <a:r>
                        <a:rPr lang="en-US" sz="1400"/>
                        <a:t>block-modes (0.8.1)</a:t>
                      </a:r>
                    </a:p>
                  </a:txBody>
                  <a:tcPr marL="71834" marR="71834" marT="35917" marB="35917" anchor="ctr">
                    <a:solidFill>
                      <a:schemeClr val="bg1">
                        <a:lumMod val="85000"/>
                      </a:schemeClr>
                    </a:solidFill>
                  </a:tcPr>
                </a:tc>
                <a:extLst>
                  <a:ext uri="{0D108BD9-81ED-4DB2-BD59-A6C34878D82A}">
                    <a16:rowId xmlns:a16="http://schemas.microsoft.com/office/drawing/2014/main" val="1673283557"/>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a:t>block-padding (0.2.1)</a:t>
                      </a:r>
                    </a:p>
                  </a:txBody>
                  <a:tcPr marL="71834" marR="71834" marT="35917" marB="35917" anchor="ctr">
                    <a:solidFill>
                      <a:schemeClr val="bg1">
                        <a:lumMod val="85000"/>
                      </a:schemeClr>
                    </a:solidFill>
                  </a:tcPr>
                </a:tc>
                <a:extLst>
                  <a:ext uri="{0D108BD9-81ED-4DB2-BD59-A6C34878D82A}">
                    <a16:rowId xmlns:a16="http://schemas.microsoft.com/office/drawing/2014/main" val="1202723710"/>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a:t>recrypt (0.13.1)</a:t>
                      </a:r>
                    </a:p>
                  </a:txBody>
                  <a:tcPr marL="71834" marR="71834" marT="35917" marB="35917" anchor="ctr">
                    <a:solidFill>
                      <a:schemeClr val="bg1">
                        <a:lumMod val="85000"/>
                      </a:schemeClr>
                    </a:solidFill>
                  </a:tcPr>
                </a:tc>
                <a:extLst>
                  <a:ext uri="{0D108BD9-81ED-4DB2-BD59-A6C34878D82A}">
                    <a16:rowId xmlns:a16="http://schemas.microsoft.com/office/drawing/2014/main" val="528300911"/>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a:t>serde (1.0.164)</a:t>
                      </a:r>
                    </a:p>
                  </a:txBody>
                  <a:tcPr marL="71834" marR="71834" marT="35917" marB="35917" anchor="ctr">
                    <a:solidFill>
                      <a:schemeClr val="bg1">
                        <a:lumMod val="85000"/>
                      </a:schemeClr>
                    </a:solidFill>
                  </a:tcPr>
                </a:tc>
                <a:extLst>
                  <a:ext uri="{0D108BD9-81ED-4DB2-BD59-A6C34878D82A}">
                    <a16:rowId xmlns:a16="http://schemas.microsoft.com/office/drawing/2014/main" val="1367876655"/>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a:t>serde_json (1.0.96)</a:t>
                      </a:r>
                    </a:p>
                  </a:txBody>
                  <a:tcPr marL="71834" marR="71834" marT="35917" marB="35917" anchor="ctr">
                    <a:solidFill>
                      <a:schemeClr val="bg1">
                        <a:lumMod val="85000"/>
                      </a:schemeClr>
                    </a:solidFill>
                  </a:tcPr>
                </a:tc>
                <a:extLst>
                  <a:ext uri="{0D108BD9-81ED-4DB2-BD59-A6C34878D82A}">
                    <a16:rowId xmlns:a16="http://schemas.microsoft.com/office/drawing/2014/main" val="2941883152"/>
                  </a:ext>
                </a:extLst>
              </a:tr>
              <a:tr h="287337">
                <a:tc>
                  <a:txBody>
                    <a:bodyPr/>
                    <a:lstStyle/>
                    <a:p>
                      <a:r>
                        <a:rPr lang="en-US" sz="1400"/>
                        <a:t>Rust Version</a:t>
                      </a:r>
                    </a:p>
                  </a:txBody>
                  <a:tcPr marL="71834" marR="71834" marT="35917" marB="35917" anchor="ctr">
                    <a:solidFill>
                      <a:schemeClr val="bg1">
                        <a:lumMod val="85000"/>
                      </a:schemeClr>
                    </a:solidFill>
                  </a:tcPr>
                </a:tc>
                <a:tc>
                  <a:txBody>
                    <a:bodyPr/>
                    <a:lstStyle/>
                    <a:p>
                      <a:r>
                        <a:rPr lang="en-US" sz="1400"/>
                        <a:t>cargo 1.70.0 (ec8a8a0ca 2023-04-25)</a:t>
                      </a:r>
                    </a:p>
                  </a:txBody>
                  <a:tcPr marL="71834" marR="71834" marT="35917" marB="35917" anchor="ctr">
                    <a:solidFill>
                      <a:schemeClr val="bg1">
                        <a:lumMod val="85000"/>
                      </a:schemeClr>
                    </a:solidFill>
                  </a:tcPr>
                </a:tc>
                <a:extLst>
                  <a:ext uri="{0D108BD9-81ED-4DB2-BD59-A6C34878D82A}">
                    <a16:rowId xmlns:a16="http://schemas.microsoft.com/office/drawing/2014/main" val="3874790531"/>
                  </a:ext>
                </a:extLst>
              </a:tr>
              <a:tr h="287337">
                <a:tc>
                  <a:txBody>
                    <a:bodyPr/>
                    <a:lstStyle/>
                    <a:p>
                      <a:r>
                        <a:rPr lang="en-US" sz="1400"/>
                        <a:t>EVM Version</a:t>
                      </a:r>
                    </a:p>
                  </a:txBody>
                  <a:tcPr marL="71834" marR="71834" marT="35917" marB="35917" anchor="ctr">
                    <a:solidFill>
                      <a:schemeClr val="bg1">
                        <a:lumMod val="85000"/>
                      </a:schemeClr>
                    </a:solidFill>
                  </a:tcPr>
                </a:tc>
                <a:tc>
                  <a:txBody>
                    <a:bodyPr/>
                    <a:lstStyle/>
                    <a:p>
                      <a:r>
                        <a:rPr lang="en-US" sz="1400"/>
                        <a:t>London upgrade</a:t>
                      </a:r>
                    </a:p>
                  </a:txBody>
                  <a:tcPr marL="71834" marR="71834" marT="35917" marB="35917" anchor="ctr">
                    <a:solidFill>
                      <a:schemeClr val="bg1">
                        <a:lumMod val="85000"/>
                      </a:schemeClr>
                    </a:solidFill>
                  </a:tcPr>
                </a:tc>
                <a:extLst>
                  <a:ext uri="{0D108BD9-81ED-4DB2-BD59-A6C34878D82A}">
                    <a16:rowId xmlns:a16="http://schemas.microsoft.com/office/drawing/2014/main" val="3071626501"/>
                  </a:ext>
                </a:extLst>
              </a:tr>
              <a:tr h="287337">
                <a:tc>
                  <a:txBody>
                    <a:bodyPr/>
                    <a:lstStyle/>
                    <a:p>
                      <a:r>
                        <a:rPr lang="en-US" sz="1400"/>
                        <a:t>Solidity Version</a:t>
                      </a:r>
                    </a:p>
                  </a:txBody>
                  <a:tcPr marL="71834" marR="71834" marT="35917" marB="35917" anchor="ctr">
                    <a:solidFill>
                      <a:schemeClr val="bg1">
                        <a:lumMod val="85000"/>
                      </a:schemeClr>
                    </a:solidFill>
                  </a:tcPr>
                </a:tc>
                <a:tc>
                  <a:txBody>
                    <a:bodyPr/>
                    <a:lstStyle/>
                    <a:p>
                      <a:r>
                        <a:rPr lang="en-US" altLang="zh-TW" sz="1400" dirty="0"/>
                        <a:t>0.8.0</a:t>
                      </a:r>
                    </a:p>
                  </a:txBody>
                  <a:tcPr marL="71834" marR="71834" marT="35917" marB="35917" anchor="ctr">
                    <a:solidFill>
                      <a:schemeClr val="bg1">
                        <a:lumMod val="85000"/>
                      </a:schemeClr>
                    </a:solidFill>
                  </a:tcPr>
                </a:tc>
                <a:extLst>
                  <a:ext uri="{0D108BD9-81ED-4DB2-BD59-A6C34878D82A}">
                    <a16:rowId xmlns:a16="http://schemas.microsoft.com/office/drawing/2014/main" val="3910274503"/>
                  </a:ext>
                </a:extLst>
              </a:tr>
            </a:tbl>
          </a:graphicData>
        </a:graphic>
      </p:graphicFrame>
    </p:spTree>
    <p:extLst>
      <p:ext uri="{BB962C8B-B14F-4D97-AF65-F5344CB8AC3E}">
        <p14:creationId xmlns:p14="http://schemas.microsoft.com/office/powerpoint/2010/main" val="23658909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PRE Time Cost</a:t>
            </a:r>
            <a:endParaRPr lang="zh-TW" altLang="en-US" dirty="0"/>
          </a:p>
        </p:txBody>
      </p:sp>
      <p:graphicFrame>
        <p:nvGraphicFramePr>
          <p:cNvPr id="12" name="內容版面配置區 11"/>
          <p:cNvGraphicFramePr>
            <a:graphicFrameLocks noGrp="1"/>
          </p:cNvGraphicFramePr>
          <p:nvPr>
            <p:ph idx="1"/>
            <p:extLst>
              <p:ext uri="{D42A27DB-BD31-4B8C-83A1-F6EECF244321}">
                <p14:modId xmlns:p14="http://schemas.microsoft.com/office/powerpoint/2010/main" val="3491506078"/>
              </p:ext>
            </p:extLst>
          </p:nvPr>
        </p:nvGraphicFramePr>
        <p:xfrm>
          <a:off x="1097280" y="2028825"/>
          <a:ext cx="10058400" cy="4023360"/>
        </p:xfrm>
        <a:graphic>
          <a:graphicData uri="http://schemas.openxmlformats.org/drawingml/2006/table">
            <a:tbl>
              <a:tblPr>
                <a:tableStyleId>{3C2FFA5D-87B4-456A-9821-1D502468CF0F}</a:tableStyleId>
              </a:tblPr>
              <a:tblGrid>
                <a:gridCol w="5029200">
                  <a:extLst>
                    <a:ext uri="{9D8B030D-6E8A-4147-A177-3AD203B41FA5}">
                      <a16:colId xmlns:a16="http://schemas.microsoft.com/office/drawing/2014/main" val="481026898"/>
                    </a:ext>
                  </a:extLst>
                </a:gridCol>
                <a:gridCol w="5029200">
                  <a:extLst>
                    <a:ext uri="{9D8B030D-6E8A-4147-A177-3AD203B41FA5}">
                      <a16:colId xmlns:a16="http://schemas.microsoft.com/office/drawing/2014/main" val="3232311720"/>
                    </a:ext>
                  </a:extLst>
                </a:gridCol>
              </a:tblGrid>
              <a:tr h="0">
                <a:tc>
                  <a:txBody>
                    <a:bodyPr/>
                    <a:lstStyle/>
                    <a:p>
                      <a:r>
                        <a:rPr lang="en-US" dirty="0"/>
                        <a:t>Key Operation</a:t>
                      </a:r>
                    </a:p>
                  </a:txBody>
                  <a:tcPr anchor="ctr">
                    <a:solidFill>
                      <a:schemeClr val="accent5"/>
                    </a:solidFill>
                  </a:tcPr>
                </a:tc>
                <a:tc>
                  <a:txBody>
                    <a:bodyPr/>
                    <a:lstStyle/>
                    <a:p>
                      <a:r>
                        <a:rPr lang="en-US" dirty="0"/>
                        <a:t>Time</a:t>
                      </a:r>
                    </a:p>
                  </a:txBody>
                  <a:tcPr anchor="ctr">
                    <a:solidFill>
                      <a:schemeClr val="accent5"/>
                    </a:solidFill>
                  </a:tcPr>
                </a:tc>
                <a:extLst>
                  <a:ext uri="{0D108BD9-81ED-4DB2-BD59-A6C34878D82A}">
                    <a16:rowId xmlns:a16="http://schemas.microsoft.com/office/drawing/2014/main" val="1144815656"/>
                  </a:ext>
                </a:extLst>
              </a:tr>
              <a:tr h="0">
                <a:tc>
                  <a:txBody>
                    <a:bodyPr/>
                    <a:lstStyle/>
                    <a:p>
                      <a:r>
                        <a:rPr lang="en-US" dirty="0" smtClean="0"/>
                        <a:t>AES Encryption</a:t>
                      </a:r>
                      <a:endParaRPr lang="en-US" dirty="0"/>
                    </a:p>
                  </a:txBody>
                  <a:tcPr anchor="ctr">
                    <a:solidFill>
                      <a:schemeClr val="bg1">
                        <a:lumMod val="85000"/>
                      </a:schemeClr>
                    </a:solidFill>
                  </a:tcPr>
                </a:tc>
                <a:tc>
                  <a:txBody>
                    <a:bodyPr/>
                    <a:lstStyle/>
                    <a:p>
                      <a:r>
                        <a:rPr lang="en-US" dirty="0" smtClean="0"/>
                        <a:t>7.421µs</a:t>
                      </a:r>
                      <a:endParaRPr lang="en-US" dirty="0"/>
                    </a:p>
                  </a:txBody>
                  <a:tcPr anchor="ctr">
                    <a:solidFill>
                      <a:schemeClr val="bg1">
                        <a:lumMod val="85000"/>
                      </a:schemeClr>
                    </a:solidFill>
                  </a:tcPr>
                </a:tc>
                <a:extLst>
                  <a:ext uri="{0D108BD9-81ED-4DB2-BD59-A6C34878D82A}">
                    <a16:rowId xmlns:a16="http://schemas.microsoft.com/office/drawing/2014/main" val="3297506363"/>
                  </a:ext>
                </a:extLst>
              </a:tr>
              <a:tr h="0">
                <a:tc>
                  <a:txBody>
                    <a:bodyPr/>
                    <a:lstStyle/>
                    <a:p>
                      <a:r>
                        <a:rPr lang="en-US" altLang="zh-TW" dirty="0" err="1" smtClean="0"/>
                        <a:t>sPRE_</a:t>
                      </a:r>
                      <a:r>
                        <a:rPr lang="en-US" dirty="0" err="1" smtClean="0"/>
                        <a:t>RekeyGen</a:t>
                      </a:r>
                      <a:endParaRPr lang="en-US" dirty="0"/>
                    </a:p>
                  </a:txBody>
                  <a:tcPr anchor="ctr">
                    <a:solidFill>
                      <a:schemeClr val="bg1">
                        <a:lumMod val="85000"/>
                      </a:schemeClr>
                    </a:solidFill>
                  </a:tcPr>
                </a:tc>
                <a:tc>
                  <a:txBody>
                    <a:bodyPr/>
                    <a:lstStyle/>
                    <a:p>
                      <a:r>
                        <a:rPr lang="en-US" dirty="0" smtClean="0"/>
                        <a:t>468.303412ms</a:t>
                      </a:r>
                      <a:endParaRPr lang="en-US" dirty="0"/>
                    </a:p>
                  </a:txBody>
                  <a:tcPr anchor="ctr">
                    <a:solidFill>
                      <a:schemeClr val="bg1">
                        <a:lumMod val="85000"/>
                      </a:schemeClr>
                    </a:solidFill>
                  </a:tcPr>
                </a:tc>
                <a:extLst>
                  <a:ext uri="{0D108BD9-81ED-4DB2-BD59-A6C34878D82A}">
                    <a16:rowId xmlns:a16="http://schemas.microsoft.com/office/drawing/2014/main" val="409535705"/>
                  </a:ext>
                </a:extLst>
              </a:tr>
              <a:tr h="338548">
                <a:tc>
                  <a:txBody>
                    <a:bodyPr/>
                    <a:lstStyle/>
                    <a:p>
                      <a:r>
                        <a:rPr lang="en-US" dirty="0" err="1" smtClean="0"/>
                        <a:t>sPRE_ReEnc</a:t>
                      </a:r>
                      <a:endParaRPr lang="en-US" dirty="0"/>
                    </a:p>
                  </a:txBody>
                  <a:tcPr anchor="ctr">
                    <a:solidFill>
                      <a:schemeClr val="bg1">
                        <a:lumMod val="85000"/>
                      </a:schemeClr>
                    </a:solidFill>
                  </a:tcPr>
                </a:tc>
                <a:tc>
                  <a:txBody>
                    <a:bodyPr/>
                    <a:lstStyle/>
                    <a:p>
                      <a:r>
                        <a:rPr lang="en-US" dirty="0" smtClean="0"/>
                        <a:t>553.130201ms</a:t>
                      </a:r>
                      <a:endParaRPr lang="en-US" dirty="0"/>
                    </a:p>
                  </a:txBody>
                  <a:tcPr anchor="ctr">
                    <a:solidFill>
                      <a:schemeClr val="bg1">
                        <a:lumMod val="85000"/>
                      </a:schemeClr>
                    </a:solidFill>
                  </a:tcPr>
                </a:tc>
                <a:extLst>
                  <a:ext uri="{0D108BD9-81ED-4DB2-BD59-A6C34878D82A}">
                    <a16:rowId xmlns:a16="http://schemas.microsoft.com/office/drawing/2014/main" val="1799941858"/>
                  </a:ext>
                </a:extLst>
              </a:tr>
              <a:tr h="338548">
                <a:tc>
                  <a:txBody>
                    <a:bodyPr/>
                    <a:lstStyle/>
                    <a:p>
                      <a:r>
                        <a:rPr lang="en-US" dirty="0" err="1" smtClean="0"/>
                        <a:t>sPRE_Dec</a:t>
                      </a:r>
                      <a:endParaRPr lang="en-US" dirty="0"/>
                    </a:p>
                  </a:txBody>
                  <a:tcPr anchor="ctr">
                    <a:solidFill>
                      <a:schemeClr val="bg1">
                        <a:lumMod val="85000"/>
                      </a:schemeClr>
                    </a:solidFill>
                  </a:tcPr>
                </a:tc>
                <a:tc>
                  <a:txBody>
                    <a:bodyPr/>
                    <a:lstStyle/>
                    <a:p>
                      <a:r>
                        <a:rPr lang="en-US" dirty="0" smtClean="0"/>
                        <a:t>729.20704ms</a:t>
                      </a:r>
                      <a:endParaRPr lang="en-US" dirty="0"/>
                    </a:p>
                  </a:txBody>
                  <a:tcPr anchor="ctr">
                    <a:solidFill>
                      <a:schemeClr val="bg1">
                        <a:lumMod val="85000"/>
                      </a:schemeClr>
                    </a:solidFill>
                  </a:tcPr>
                </a:tc>
                <a:extLst>
                  <a:ext uri="{0D108BD9-81ED-4DB2-BD59-A6C34878D82A}">
                    <a16:rowId xmlns:a16="http://schemas.microsoft.com/office/drawing/2014/main" val="2459494591"/>
                  </a:ext>
                </a:extLst>
              </a:tr>
              <a:tr h="0">
                <a:tc>
                  <a:txBody>
                    <a:bodyPr/>
                    <a:lstStyle/>
                    <a:p>
                      <a:r>
                        <a:rPr lang="en-US" dirty="0" err="1"/>
                        <a:t>MPRE_RekeyGen</a:t>
                      </a:r>
                      <a:endParaRPr lang="en-US" dirty="0"/>
                    </a:p>
                  </a:txBody>
                  <a:tcPr anchor="ctr">
                    <a:solidFill>
                      <a:schemeClr val="bg1">
                        <a:lumMod val="85000"/>
                      </a:schemeClr>
                    </a:solidFill>
                  </a:tcPr>
                </a:tc>
                <a:tc>
                  <a:txBody>
                    <a:bodyPr/>
                    <a:lstStyle/>
                    <a:p>
                      <a:r>
                        <a:rPr lang="en-US" dirty="0" smtClean="0"/>
                        <a:t>469.964535ms</a:t>
                      </a:r>
                      <a:endParaRPr lang="en-US" dirty="0"/>
                    </a:p>
                  </a:txBody>
                  <a:tcPr anchor="ctr">
                    <a:solidFill>
                      <a:schemeClr val="bg1">
                        <a:lumMod val="85000"/>
                      </a:schemeClr>
                    </a:solidFill>
                  </a:tcPr>
                </a:tc>
                <a:extLst>
                  <a:ext uri="{0D108BD9-81ED-4DB2-BD59-A6C34878D82A}">
                    <a16:rowId xmlns:a16="http://schemas.microsoft.com/office/drawing/2014/main" val="1006439273"/>
                  </a:ext>
                </a:extLst>
              </a:tr>
              <a:tr h="0">
                <a:tc>
                  <a:txBody>
                    <a:bodyPr/>
                    <a:lstStyle/>
                    <a:p>
                      <a:r>
                        <a:rPr lang="en-US" dirty="0"/>
                        <a:t>MPRE_RekeyGen2</a:t>
                      </a:r>
                    </a:p>
                  </a:txBody>
                  <a:tcPr anchor="ctr">
                    <a:solidFill>
                      <a:schemeClr val="bg1">
                        <a:lumMod val="85000"/>
                      </a:schemeClr>
                    </a:solidFill>
                  </a:tcPr>
                </a:tc>
                <a:tc>
                  <a:txBody>
                    <a:bodyPr/>
                    <a:lstStyle/>
                    <a:p>
                      <a:r>
                        <a:rPr lang="en-US" dirty="0" smtClean="0"/>
                        <a:t>461.436739ms</a:t>
                      </a:r>
                      <a:endParaRPr lang="en-US" dirty="0"/>
                    </a:p>
                  </a:txBody>
                  <a:tcPr anchor="ctr">
                    <a:solidFill>
                      <a:schemeClr val="bg1">
                        <a:lumMod val="85000"/>
                      </a:schemeClr>
                    </a:solidFill>
                  </a:tcPr>
                </a:tc>
                <a:extLst>
                  <a:ext uri="{0D108BD9-81ED-4DB2-BD59-A6C34878D82A}">
                    <a16:rowId xmlns:a16="http://schemas.microsoft.com/office/drawing/2014/main" val="678090774"/>
                  </a:ext>
                </a:extLst>
              </a:tr>
              <a:tr h="0">
                <a:tc>
                  <a:txBody>
                    <a:bodyPr/>
                    <a:lstStyle/>
                    <a:p>
                      <a:r>
                        <a:rPr lang="en-US"/>
                        <a:t>MPRE_ReEnc1</a:t>
                      </a:r>
                    </a:p>
                  </a:txBody>
                  <a:tcPr anchor="ctr">
                    <a:solidFill>
                      <a:schemeClr val="bg1">
                        <a:lumMod val="85000"/>
                      </a:schemeClr>
                    </a:solidFill>
                  </a:tcPr>
                </a:tc>
                <a:tc>
                  <a:txBody>
                    <a:bodyPr/>
                    <a:lstStyle/>
                    <a:p>
                      <a:r>
                        <a:rPr lang="en-US" dirty="0" smtClean="0"/>
                        <a:t>566.865375ms</a:t>
                      </a:r>
                      <a:endParaRPr lang="en-US" dirty="0"/>
                    </a:p>
                  </a:txBody>
                  <a:tcPr anchor="ctr">
                    <a:solidFill>
                      <a:schemeClr val="bg1">
                        <a:lumMod val="85000"/>
                      </a:schemeClr>
                    </a:solidFill>
                  </a:tcPr>
                </a:tc>
                <a:extLst>
                  <a:ext uri="{0D108BD9-81ED-4DB2-BD59-A6C34878D82A}">
                    <a16:rowId xmlns:a16="http://schemas.microsoft.com/office/drawing/2014/main" val="2679544049"/>
                  </a:ext>
                </a:extLst>
              </a:tr>
              <a:tr h="0">
                <a:tc>
                  <a:txBody>
                    <a:bodyPr/>
                    <a:lstStyle/>
                    <a:p>
                      <a:r>
                        <a:rPr lang="en-US"/>
                        <a:t>MPRE_ReEnc2</a:t>
                      </a:r>
                    </a:p>
                  </a:txBody>
                  <a:tcPr anchor="ctr">
                    <a:solidFill>
                      <a:schemeClr val="bg1">
                        <a:lumMod val="85000"/>
                      </a:schemeClr>
                    </a:solidFill>
                  </a:tcPr>
                </a:tc>
                <a:tc>
                  <a:txBody>
                    <a:bodyPr/>
                    <a:lstStyle/>
                    <a:p>
                      <a:r>
                        <a:rPr lang="en-US" dirty="0" smtClean="0"/>
                        <a:t>731.609049ms</a:t>
                      </a:r>
                      <a:endParaRPr lang="en-US" dirty="0"/>
                    </a:p>
                  </a:txBody>
                  <a:tcPr anchor="ctr">
                    <a:solidFill>
                      <a:schemeClr val="bg1">
                        <a:lumMod val="85000"/>
                      </a:schemeClr>
                    </a:solidFill>
                  </a:tcPr>
                </a:tc>
                <a:extLst>
                  <a:ext uri="{0D108BD9-81ED-4DB2-BD59-A6C34878D82A}">
                    <a16:rowId xmlns:a16="http://schemas.microsoft.com/office/drawing/2014/main" val="1323465018"/>
                  </a:ext>
                </a:extLst>
              </a:tr>
              <a:tr h="0">
                <a:tc>
                  <a:txBody>
                    <a:bodyPr/>
                    <a:lstStyle/>
                    <a:p>
                      <a:r>
                        <a:rPr lang="en-US"/>
                        <a:t>MPRE_ReDec</a:t>
                      </a:r>
                    </a:p>
                  </a:txBody>
                  <a:tcPr anchor="ctr">
                    <a:solidFill>
                      <a:schemeClr val="bg1">
                        <a:lumMod val="85000"/>
                      </a:schemeClr>
                    </a:solidFill>
                  </a:tcPr>
                </a:tc>
                <a:tc>
                  <a:txBody>
                    <a:bodyPr/>
                    <a:lstStyle/>
                    <a:p>
                      <a:r>
                        <a:rPr lang="en-US" dirty="0" smtClean="0"/>
                        <a:t>1.221444384s</a:t>
                      </a:r>
                      <a:endParaRPr lang="en-US" dirty="0"/>
                    </a:p>
                  </a:txBody>
                  <a:tcPr anchor="ctr">
                    <a:solidFill>
                      <a:schemeClr val="bg1">
                        <a:lumMod val="85000"/>
                      </a:schemeClr>
                    </a:solidFill>
                  </a:tcPr>
                </a:tc>
                <a:extLst>
                  <a:ext uri="{0D108BD9-81ED-4DB2-BD59-A6C34878D82A}">
                    <a16:rowId xmlns:a16="http://schemas.microsoft.com/office/drawing/2014/main" val="1377550566"/>
                  </a:ext>
                </a:extLst>
              </a:tr>
              <a:tr h="0">
                <a:tc>
                  <a:txBody>
                    <a:bodyPr/>
                    <a:lstStyle/>
                    <a:p>
                      <a:r>
                        <a:rPr lang="en-US" smtClean="0"/>
                        <a:t>AES Decryption</a:t>
                      </a:r>
                      <a:endParaRPr lang="en-US" dirty="0"/>
                    </a:p>
                  </a:txBody>
                  <a:tcPr anchor="ctr">
                    <a:solidFill>
                      <a:schemeClr val="bg1">
                        <a:lumMod val="85000"/>
                      </a:schemeClr>
                    </a:solidFill>
                  </a:tcPr>
                </a:tc>
                <a:tc>
                  <a:txBody>
                    <a:bodyPr/>
                    <a:lstStyle/>
                    <a:p>
                      <a:r>
                        <a:rPr lang="en-US" dirty="0" smtClean="0"/>
                        <a:t>9.634µs</a:t>
                      </a:r>
                      <a:endParaRPr lang="en-US" dirty="0"/>
                    </a:p>
                  </a:txBody>
                  <a:tcPr anchor="ctr">
                    <a:solidFill>
                      <a:schemeClr val="bg1">
                        <a:lumMod val="85000"/>
                      </a:schemeClr>
                    </a:solidFill>
                  </a:tcPr>
                </a:tc>
                <a:extLst>
                  <a:ext uri="{0D108BD9-81ED-4DB2-BD59-A6C34878D82A}">
                    <a16:rowId xmlns:a16="http://schemas.microsoft.com/office/drawing/2014/main" val="3834192902"/>
                  </a:ext>
                </a:extLst>
              </a:tr>
            </a:tbl>
          </a:graphicData>
        </a:graphic>
      </p:graphicFrame>
      <p:sp>
        <p:nvSpPr>
          <p:cNvPr id="6" name="AutoShape 7"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utoShape 8"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8" name="AutoShape 6" descr="Untitled"/>
          <p:cNvSpPr>
            <a:spLocks noChangeAspect="1" noChangeArrowheads="1"/>
          </p:cNvSpPr>
          <p:nvPr/>
        </p:nvSpPr>
        <p:spPr bwMode="auto">
          <a:xfrm>
            <a:off x="63500" y="-425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62</a:t>
            </a:fld>
            <a:endParaRPr lang="zh-TW" altLang="en-US"/>
          </a:p>
        </p:txBody>
      </p:sp>
    </p:spTree>
    <p:extLst>
      <p:ext uri="{BB962C8B-B14F-4D97-AF65-F5344CB8AC3E}">
        <p14:creationId xmlns:p14="http://schemas.microsoft.com/office/powerpoint/2010/main" val="21587724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Smart Contract Gas Cost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486144333"/>
              </p:ext>
            </p:extLst>
          </p:nvPr>
        </p:nvGraphicFramePr>
        <p:xfrm>
          <a:off x="973455" y="2676525"/>
          <a:ext cx="10058400" cy="1828800"/>
        </p:xfrm>
        <a:graphic>
          <a:graphicData uri="http://schemas.openxmlformats.org/drawingml/2006/table">
            <a:tbl>
              <a:tblPr>
                <a:tableStyleId>{21E4AEA4-8DFA-4A89-87EB-49C32662AFE0}</a:tableStyleId>
              </a:tblPr>
              <a:tblGrid>
                <a:gridCol w="2514600">
                  <a:extLst>
                    <a:ext uri="{9D8B030D-6E8A-4147-A177-3AD203B41FA5}">
                      <a16:colId xmlns:a16="http://schemas.microsoft.com/office/drawing/2014/main" val="55376062"/>
                    </a:ext>
                  </a:extLst>
                </a:gridCol>
                <a:gridCol w="2514600">
                  <a:extLst>
                    <a:ext uri="{9D8B030D-6E8A-4147-A177-3AD203B41FA5}">
                      <a16:colId xmlns:a16="http://schemas.microsoft.com/office/drawing/2014/main" val="1114726788"/>
                    </a:ext>
                  </a:extLst>
                </a:gridCol>
                <a:gridCol w="2514600">
                  <a:extLst>
                    <a:ext uri="{9D8B030D-6E8A-4147-A177-3AD203B41FA5}">
                      <a16:colId xmlns:a16="http://schemas.microsoft.com/office/drawing/2014/main" val="2415650876"/>
                    </a:ext>
                  </a:extLst>
                </a:gridCol>
                <a:gridCol w="2514600">
                  <a:extLst>
                    <a:ext uri="{9D8B030D-6E8A-4147-A177-3AD203B41FA5}">
                      <a16:colId xmlns:a16="http://schemas.microsoft.com/office/drawing/2014/main" val="638496111"/>
                    </a:ext>
                  </a:extLst>
                </a:gridCol>
              </a:tblGrid>
              <a:tr h="0">
                <a:tc>
                  <a:txBody>
                    <a:bodyPr/>
                    <a:lstStyle/>
                    <a:p>
                      <a:r>
                        <a:rPr lang="en-US" dirty="0"/>
                        <a:t>Function</a:t>
                      </a:r>
                    </a:p>
                  </a:txBody>
                  <a:tcPr anchor="ctr">
                    <a:solidFill>
                      <a:schemeClr val="accent5"/>
                    </a:solidFill>
                  </a:tcPr>
                </a:tc>
                <a:tc>
                  <a:txBody>
                    <a:bodyPr/>
                    <a:lstStyle/>
                    <a:p>
                      <a:r>
                        <a:rPr lang="en-US" dirty="0"/>
                        <a:t>Gas</a:t>
                      </a:r>
                    </a:p>
                  </a:txBody>
                  <a:tcPr anchor="ctr">
                    <a:solidFill>
                      <a:schemeClr val="accent5"/>
                    </a:solidFill>
                  </a:tcPr>
                </a:tc>
                <a:tc>
                  <a:txBody>
                    <a:bodyPr/>
                    <a:lstStyle/>
                    <a:p>
                      <a:r>
                        <a:rPr lang="en-US" dirty="0"/>
                        <a:t>Transaction Cost</a:t>
                      </a:r>
                    </a:p>
                  </a:txBody>
                  <a:tcPr anchor="ctr">
                    <a:solidFill>
                      <a:schemeClr val="accent5"/>
                    </a:solidFill>
                  </a:tcPr>
                </a:tc>
                <a:tc>
                  <a:txBody>
                    <a:bodyPr/>
                    <a:lstStyle/>
                    <a:p>
                      <a:r>
                        <a:rPr lang="en-US" dirty="0"/>
                        <a:t>Execution Cost</a:t>
                      </a:r>
                    </a:p>
                  </a:txBody>
                  <a:tcPr anchor="ctr">
                    <a:solidFill>
                      <a:schemeClr val="accent5"/>
                    </a:solidFill>
                  </a:tcPr>
                </a:tc>
                <a:extLst>
                  <a:ext uri="{0D108BD9-81ED-4DB2-BD59-A6C34878D82A}">
                    <a16:rowId xmlns:a16="http://schemas.microsoft.com/office/drawing/2014/main" val="338443047"/>
                  </a:ext>
                </a:extLst>
              </a:tr>
              <a:tr h="0">
                <a:tc>
                  <a:txBody>
                    <a:bodyPr/>
                    <a:lstStyle/>
                    <a:p>
                      <a:r>
                        <a:rPr lang="en-US" dirty="0" err="1"/>
                        <a:t>IoT</a:t>
                      </a:r>
                      <a:r>
                        <a:rPr lang="en-US" dirty="0"/>
                        <a:t> Device Registering</a:t>
                      </a:r>
                    </a:p>
                  </a:txBody>
                  <a:tcPr anchor="ctr">
                    <a:solidFill>
                      <a:schemeClr val="bg1">
                        <a:lumMod val="85000"/>
                      </a:schemeClr>
                    </a:solidFill>
                  </a:tcPr>
                </a:tc>
                <a:tc>
                  <a:txBody>
                    <a:bodyPr/>
                    <a:lstStyle/>
                    <a:p>
                      <a:r>
                        <a:rPr lang="en-US" altLang="zh-TW" dirty="0"/>
                        <a:t>455,340</a:t>
                      </a:r>
                    </a:p>
                  </a:txBody>
                  <a:tcPr anchor="ctr">
                    <a:solidFill>
                      <a:schemeClr val="bg1">
                        <a:lumMod val="85000"/>
                      </a:schemeClr>
                    </a:solidFill>
                  </a:tcPr>
                </a:tc>
                <a:tc>
                  <a:txBody>
                    <a:bodyPr/>
                    <a:lstStyle/>
                    <a:p>
                      <a:r>
                        <a:rPr lang="en-US" altLang="zh-TW" dirty="0"/>
                        <a:t>395,947</a:t>
                      </a:r>
                    </a:p>
                  </a:txBody>
                  <a:tcPr anchor="ctr">
                    <a:solidFill>
                      <a:schemeClr val="bg1">
                        <a:lumMod val="85000"/>
                      </a:schemeClr>
                    </a:solidFill>
                  </a:tcPr>
                </a:tc>
                <a:tc>
                  <a:txBody>
                    <a:bodyPr/>
                    <a:lstStyle/>
                    <a:p>
                      <a:r>
                        <a:rPr lang="en-US" altLang="zh-TW" dirty="0"/>
                        <a:t>371,691</a:t>
                      </a:r>
                    </a:p>
                  </a:txBody>
                  <a:tcPr anchor="ctr">
                    <a:solidFill>
                      <a:schemeClr val="bg1">
                        <a:lumMod val="85000"/>
                      </a:schemeClr>
                    </a:solidFill>
                  </a:tcPr>
                </a:tc>
                <a:extLst>
                  <a:ext uri="{0D108BD9-81ED-4DB2-BD59-A6C34878D82A}">
                    <a16:rowId xmlns:a16="http://schemas.microsoft.com/office/drawing/2014/main" val="683839622"/>
                  </a:ext>
                </a:extLst>
              </a:tr>
              <a:tr h="0">
                <a:tc>
                  <a:txBody>
                    <a:bodyPr/>
                    <a:lstStyle/>
                    <a:p>
                      <a:r>
                        <a:rPr lang="en-US" dirty="0"/>
                        <a:t>Hashtag Search</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39,225</a:t>
                      </a:r>
                    </a:p>
                  </a:txBody>
                  <a:tcPr anchor="ctr">
                    <a:solidFill>
                      <a:schemeClr val="bg1">
                        <a:lumMod val="85000"/>
                      </a:schemeClr>
                    </a:solidFill>
                  </a:tcPr>
                </a:tc>
                <a:extLst>
                  <a:ext uri="{0D108BD9-81ED-4DB2-BD59-A6C34878D82A}">
                    <a16:rowId xmlns:a16="http://schemas.microsoft.com/office/drawing/2014/main" val="80183485"/>
                  </a:ext>
                </a:extLst>
              </a:tr>
              <a:tr h="0">
                <a:tc>
                  <a:txBody>
                    <a:bodyPr/>
                    <a:lstStyle/>
                    <a:p>
                      <a:r>
                        <a:rPr lang="en-US"/>
                        <a:t>Get GDO/GDU IPNS</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17,320</a:t>
                      </a:r>
                    </a:p>
                  </a:txBody>
                  <a:tcPr anchor="ctr">
                    <a:solidFill>
                      <a:schemeClr val="bg1">
                        <a:lumMod val="85000"/>
                      </a:schemeClr>
                    </a:solidFill>
                  </a:tcPr>
                </a:tc>
                <a:extLst>
                  <a:ext uri="{0D108BD9-81ED-4DB2-BD59-A6C34878D82A}">
                    <a16:rowId xmlns:a16="http://schemas.microsoft.com/office/drawing/2014/main" val="663940886"/>
                  </a:ext>
                </a:extLst>
              </a:tr>
              <a:tr h="0">
                <a:tc>
                  <a:txBody>
                    <a:bodyPr/>
                    <a:lstStyle/>
                    <a:p>
                      <a:r>
                        <a:rPr lang="en-US"/>
                        <a:t>GDU Updating</a:t>
                      </a:r>
                    </a:p>
                  </a:txBody>
                  <a:tcPr anchor="ctr">
                    <a:solidFill>
                      <a:schemeClr val="bg1">
                        <a:lumMod val="85000"/>
                      </a:schemeClr>
                    </a:solidFill>
                  </a:tcPr>
                </a:tc>
                <a:tc>
                  <a:txBody>
                    <a:bodyPr/>
                    <a:lstStyle/>
                    <a:p>
                      <a:r>
                        <a:rPr lang="en-US" altLang="zh-TW"/>
                        <a:t>118,169</a:t>
                      </a:r>
                    </a:p>
                  </a:txBody>
                  <a:tcPr anchor="ctr">
                    <a:solidFill>
                      <a:schemeClr val="bg1">
                        <a:lumMod val="85000"/>
                      </a:schemeClr>
                    </a:solidFill>
                  </a:tcPr>
                </a:tc>
                <a:tc>
                  <a:txBody>
                    <a:bodyPr/>
                    <a:lstStyle/>
                    <a:p>
                      <a:r>
                        <a:rPr lang="en-US" altLang="zh-TW" dirty="0"/>
                        <a:t>102,755</a:t>
                      </a:r>
                    </a:p>
                  </a:txBody>
                  <a:tcPr anchor="ctr">
                    <a:solidFill>
                      <a:schemeClr val="bg1">
                        <a:lumMod val="85000"/>
                      </a:schemeClr>
                    </a:solidFill>
                  </a:tcPr>
                </a:tc>
                <a:tc>
                  <a:txBody>
                    <a:bodyPr/>
                    <a:lstStyle/>
                    <a:p>
                      <a:r>
                        <a:rPr lang="en-US" altLang="zh-TW" dirty="0"/>
                        <a:t>79,967</a:t>
                      </a:r>
                    </a:p>
                  </a:txBody>
                  <a:tcPr anchor="ctr">
                    <a:solidFill>
                      <a:schemeClr val="bg1">
                        <a:lumMod val="85000"/>
                      </a:schemeClr>
                    </a:solidFill>
                  </a:tcPr>
                </a:tc>
                <a:extLst>
                  <a:ext uri="{0D108BD9-81ED-4DB2-BD59-A6C34878D82A}">
                    <a16:rowId xmlns:a16="http://schemas.microsoft.com/office/drawing/2014/main" val="216802869"/>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63</a:t>
            </a:fld>
            <a:endParaRPr lang="zh-TW" altLang="en-US"/>
          </a:p>
        </p:txBody>
      </p:sp>
    </p:spTree>
    <p:extLst>
      <p:ext uri="{BB962C8B-B14F-4D97-AF65-F5344CB8AC3E}">
        <p14:creationId xmlns:p14="http://schemas.microsoft.com/office/powerpoint/2010/main" val="9071916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Property Comparisons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600810451"/>
              </p:ext>
            </p:extLst>
          </p:nvPr>
        </p:nvGraphicFramePr>
        <p:xfrm>
          <a:off x="2766059" y="1755574"/>
          <a:ext cx="6666655" cy="4563504"/>
        </p:xfrm>
        <a:graphic>
          <a:graphicData uri="http://schemas.openxmlformats.org/drawingml/2006/table">
            <a:tbl>
              <a:tblPr>
                <a:tableStyleId>{3C2FFA5D-87B4-456A-9821-1D502468CF0F}</a:tableStyleId>
              </a:tblPr>
              <a:tblGrid>
                <a:gridCol w="1333331">
                  <a:extLst>
                    <a:ext uri="{9D8B030D-6E8A-4147-A177-3AD203B41FA5}">
                      <a16:colId xmlns:a16="http://schemas.microsoft.com/office/drawing/2014/main" val="2763126885"/>
                    </a:ext>
                  </a:extLst>
                </a:gridCol>
                <a:gridCol w="1333331">
                  <a:extLst>
                    <a:ext uri="{9D8B030D-6E8A-4147-A177-3AD203B41FA5}">
                      <a16:colId xmlns:a16="http://schemas.microsoft.com/office/drawing/2014/main" val="697734130"/>
                    </a:ext>
                  </a:extLst>
                </a:gridCol>
                <a:gridCol w="1333331">
                  <a:extLst>
                    <a:ext uri="{9D8B030D-6E8A-4147-A177-3AD203B41FA5}">
                      <a16:colId xmlns:a16="http://schemas.microsoft.com/office/drawing/2014/main" val="2218157671"/>
                    </a:ext>
                  </a:extLst>
                </a:gridCol>
                <a:gridCol w="1333331">
                  <a:extLst>
                    <a:ext uri="{9D8B030D-6E8A-4147-A177-3AD203B41FA5}">
                      <a16:colId xmlns:a16="http://schemas.microsoft.com/office/drawing/2014/main" val="1844543027"/>
                    </a:ext>
                  </a:extLst>
                </a:gridCol>
                <a:gridCol w="1333331">
                  <a:extLst>
                    <a:ext uri="{9D8B030D-6E8A-4147-A177-3AD203B41FA5}">
                      <a16:colId xmlns:a16="http://schemas.microsoft.com/office/drawing/2014/main" val="1728227116"/>
                    </a:ext>
                  </a:extLst>
                </a:gridCol>
              </a:tblGrid>
              <a:tr h="424299">
                <a:tc>
                  <a:txBody>
                    <a:bodyPr/>
                    <a:lstStyle/>
                    <a:p>
                      <a:r>
                        <a:rPr lang="en-US" sz="1200" dirty="0"/>
                        <a:t>Feature</a:t>
                      </a:r>
                    </a:p>
                  </a:txBody>
                  <a:tcPr marL="60606" marR="60606" marT="30303" marB="30303" anchor="ctr">
                    <a:solidFill>
                      <a:schemeClr val="accent5"/>
                    </a:solidFill>
                  </a:tcPr>
                </a:tc>
                <a:tc>
                  <a:txBody>
                    <a:bodyPr/>
                    <a:lstStyle/>
                    <a:p>
                      <a:r>
                        <a:rPr lang="en-US" sz="1200" dirty="0"/>
                        <a:t>Traditional AC System</a:t>
                      </a:r>
                    </a:p>
                  </a:txBody>
                  <a:tcPr marL="60606" marR="60606" marT="30303" marB="30303" anchor="ctr">
                    <a:solidFill>
                      <a:schemeClr val="accent5"/>
                    </a:solidFill>
                  </a:tcPr>
                </a:tc>
                <a:tc>
                  <a:txBody>
                    <a:bodyPr/>
                    <a:lstStyle/>
                    <a:p>
                      <a:r>
                        <a:rPr lang="en-US" sz="1200" dirty="0" err="1"/>
                        <a:t>Blockchain</a:t>
                      </a:r>
                      <a:r>
                        <a:rPr lang="en-US" sz="1200" dirty="0"/>
                        <a:t>-based System</a:t>
                      </a:r>
                    </a:p>
                  </a:txBody>
                  <a:tcPr marL="60606" marR="60606" marT="30303" marB="30303" anchor="ctr">
                    <a:solidFill>
                      <a:schemeClr val="accent5"/>
                    </a:solidFill>
                  </a:tcPr>
                </a:tc>
                <a:tc>
                  <a:txBody>
                    <a:bodyPr/>
                    <a:lstStyle/>
                    <a:p>
                      <a:r>
                        <a:rPr lang="en-US" sz="1200" dirty="0" err="1"/>
                        <a:t>IronCore</a:t>
                      </a:r>
                      <a:r>
                        <a:rPr lang="en-US" sz="1200" dirty="0"/>
                        <a:t> Labs</a:t>
                      </a:r>
                    </a:p>
                  </a:txBody>
                  <a:tcPr marL="60606" marR="60606" marT="30303" marB="30303" anchor="ctr">
                    <a:solidFill>
                      <a:schemeClr val="accent5"/>
                    </a:solidFill>
                  </a:tcPr>
                </a:tc>
                <a:tc>
                  <a:txBody>
                    <a:bodyPr/>
                    <a:lstStyle/>
                    <a:p>
                      <a:r>
                        <a:rPr lang="en-US" sz="1200" dirty="0"/>
                        <a:t>Our System</a:t>
                      </a:r>
                    </a:p>
                  </a:txBody>
                  <a:tcPr marL="60606" marR="60606" marT="30303" marB="30303" anchor="ctr">
                    <a:solidFill>
                      <a:schemeClr val="accent5"/>
                    </a:solidFill>
                  </a:tcPr>
                </a:tc>
                <a:extLst>
                  <a:ext uri="{0D108BD9-81ED-4DB2-BD59-A6C34878D82A}">
                    <a16:rowId xmlns:a16="http://schemas.microsoft.com/office/drawing/2014/main" val="3217698238"/>
                  </a:ext>
                </a:extLst>
              </a:tr>
              <a:tr h="6061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Decentralized</a:t>
                      </a:r>
                    </a:p>
                    <a:p>
                      <a:r>
                        <a:rPr lang="en-US" sz="1200" dirty="0" smtClean="0"/>
                        <a:t>Access </a:t>
                      </a:r>
                      <a:r>
                        <a:rPr lang="en-US" sz="1200" dirty="0"/>
                        <a:t>Control </a:t>
                      </a:r>
                      <a:r>
                        <a:rPr lang="en-US" altLang="zh-TW" sz="1200" dirty="0" smtClean="0"/>
                        <a:t>Management</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2094297863"/>
                  </a:ext>
                </a:extLst>
              </a:tr>
              <a:tr h="4242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Decentralized</a:t>
                      </a:r>
                    </a:p>
                    <a:p>
                      <a:r>
                        <a:rPr lang="en-US" sz="1200" dirty="0" smtClean="0"/>
                        <a:t>Data </a:t>
                      </a:r>
                      <a:r>
                        <a:rPr lang="en-US" sz="1200" dirty="0"/>
                        <a:t>Storage</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3659522724"/>
                  </a:ext>
                </a:extLst>
              </a:tr>
              <a:tr h="424242">
                <a:tc>
                  <a:txBody>
                    <a:bodyPr/>
                    <a:lstStyle/>
                    <a:p>
                      <a:r>
                        <a:rPr lang="en-US" sz="1200" dirty="0"/>
                        <a:t>Data </a:t>
                      </a:r>
                      <a:r>
                        <a:rPr lang="en-US" sz="1200" dirty="0" smtClean="0"/>
                        <a:t>Searching</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3727238694"/>
                  </a:ext>
                </a:extLst>
              </a:tr>
              <a:tr h="242452">
                <a:tc>
                  <a:txBody>
                    <a:bodyPr/>
                    <a:lstStyle/>
                    <a:p>
                      <a:r>
                        <a:rPr lang="en-US" sz="1200" dirty="0" smtClean="0"/>
                        <a:t>Trust</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1953072882"/>
                  </a:ext>
                </a:extLst>
              </a:tr>
              <a:tr h="424299">
                <a:tc>
                  <a:txBody>
                    <a:bodyPr/>
                    <a:lstStyle/>
                    <a:p>
                      <a:r>
                        <a:rPr lang="en-US" sz="1200" dirty="0" smtClean="0"/>
                        <a:t>Low Transaction </a:t>
                      </a:r>
                      <a:r>
                        <a:rPr lang="en-US" sz="1200" dirty="0"/>
                        <a:t>Fees</a:t>
                      </a:r>
                    </a:p>
                  </a:txBody>
                  <a:tcPr marL="60606" marR="60606" marT="30303" marB="30303" anchor="ctr">
                    <a:solidFill>
                      <a:schemeClr val="bg1">
                        <a:lumMod val="85000"/>
                      </a:schemeClr>
                    </a:solidFill>
                  </a:tcPr>
                </a:tc>
                <a:tc>
                  <a:txBody>
                    <a:bodyPr/>
                    <a:lstStyle/>
                    <a:p>
                      <a:pPr algn="ctr"/>
                      <a:r>
                        <a:rPr lang="en-US" sz="1200" dirty="0" smtClean="0"/>
                        <a:t>-</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pPr algn="ctr"/>
                      <a:r>
                        <a:rPr lang="en-US" sz="1200" dirty="0" smtClean="0"/>
                        <a:t>-</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3069356270"/>
                  </a:ext>
                </a:extLst>
              </a:tr>
              <a:tr h="242452">
                <a:tc>
                  <a:txBody>
                    <a:bodyPr/>
                    <a:lstStyle/>
                    <a:p>
                      <a:r>
                        <a:rPr lang="en-US" sz="1200"/>
                        <a:t>Scalability</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1086998121"/>
                  </a:ext>
                </a:extLst>
              </a:tr>
              <a:tr h="242452">
                <a:tc>
                  <a:txBody>
                    <a:bodyPr/>
                    <a:lstStyle/>
                    <a:p>
                      <a:r>
                        <a:rPr lang="en-US" sz="1200" dirty="0" smtClean="0"/>
                        <a:t>Privacy</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4165939658"/>
                  </a:ext>
                </a:extLst>
              </a:tr>
              <a:tr h="242452">
                <a:tc>
                  <a:txBody>
                    <a:bodyPr/>
                    <a:lstStyle/>
                    <a:p>
                      <a:r>
                        <a:rPr lang="en-US" sz="1200"/>
                        <a:t>Security</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352949662"/>
                  </a:ext>
                </a:extLst>
              </a:tr>
              <a:tr h="4242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Decentralized</a:t>
                      </a:r>
                    </a:p>
                    <a:p>
                      <a:r>
                        <a:rPr lang="en-US" sz="1200" dirty="0" smtClean="0"/>
                        <a:t>Key </a:t>
                      </a:r>
                      <a:r>
                        <a:rPr lang="en-US" sz="1200" dirty="0"/>
                        <a:t>Management</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2190278017"/>
                  </a:ext>
                </a:extLst>
              </a:tr>
              <a:tr h="424299">
                <a:tc>
                  <a:txBody>
                    <a:bodyPr/>
                    <a:lstStyle/>
                    <a:p>
                      <a:r>
                        <a:rPr lang="en-US" sz="1200"/>
                        <a:t>Single Point of Failure</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3344814689"/>
                  </a:ext>
                </a:extLst>
              </a:tr>
              <a:tr h="424242">
                <a:tc>
                  <a:txBody>
                    <a:bodyPr/>
                    <a:lstStyle/>
                    <a:p>
                      <a:r>
                        <a:rPr lang="en-US" sz="1200" dirty="0"/>
                        <a:t>Role of CSP</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pPr algn="ct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549534329"/>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64</a:t>
            </a:fld>
            <a:endParaRPr lang="zh-TW" altLang="en-US"/>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233" y="6032894"/>
            <a:ext cx="177198" cy="177198"/>
          </a:xfrm>
          <a:prstGeom prst="rect">
            <a:avLst/>
          </a:prstGeom>
        </p:spPr>
      </p:pic>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6597" y="5604555"/>
            <a:ext cx="177198" cy="177198"/>
          </a:xfrm>
          <a:prstGeom prst="rect">
            <a:avLst/>
          </a:prstGeom>
        </p:spPr>
      </p:pic>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7373" y="5618876"/>
            <a:ext cx="177198" cy="177198"/>
          </a:xfrm>
          <a:prstGeom prst="rect">
            <a:avLst/>
          </a:prstGeom>
        </p:spPr>
      </p:pic>
      <p:pic>
        <p:nvPicPr>
          <p:cNvPr id="11" name="圖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2685" y="5593840"/>
            <a:ext cx="198749" cy="198749"/>
          </a:xfrm>
          <a:prstGeom prst="rect">
            <a:avLst/>
          </a:prstGeom>
        </p:spPr>
      </p:pic>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0501" y="5577148"/>
            <a:ext cx="198749" cy="198749"/>
          </a:xfrm>
          <a:prstGeom prst="rect">
            <a:avLst/>
          </a:prstGeom>
        </p:spPr>
      </p:pic>
      <p:pic>
        <p:nvPicPr>
          <p:cNvPr id="13" name="圖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0378" y="5165562"/>
            <a:ext cx="177198" cy="177198"/>
          </a:xfrm>
          <a:prstGeom prst="rect">
            <a:avLst/>
          </a:prstGeom>
        </p:spPr>
      </p:pic>
      <p:pic>
        <p:nvPicPr>
          <p:cNvPr id="14" name="圖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2045" y="5154847"/>
            <a:ext cx="198749" cy="198749"/>
          </a:xfrm>
          <a:prstGeom prst="rect">
            <a:avLst/>
          </a:prstGeom>
        </p:spPr>
      </p:pic>
      <p:pic>
        <p:nvPicPr>
          <p:cNvPr id="15" name="圖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2562" y="5165562"/>
            <a:ext cx="177198" cy="177198"/>
          </a:xfrm>
          <a:prstGeom prst="rect">
            <a:avLst/>
          </a:prstGeom>
        </p:spPr>
      </p:pic>
      <p:pic>
        <p:nvPicPr>
          <p:cNvPr id="16" name="圖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2359" y="5154847"/>
            <a:ext cx="198749" cy="198749"/>
          </a:xfrm>
          <a:prstGeom prst="rect">
            <a:avLst/>
          </a:prstGeom>
        </p:spPr>
      </p:pic>
      <p:pic>
        <p:nvPicPr>
          <p:cNvPr id="17" name="圖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2817" y="6007785"/>
            <a:ext cx="198749" cy="198749"/>
          </a:xfrm>
          <a:prstGeom prst="rect">
            <a:avLst/>
          </a:prstGeom>
        </p:spPr>
      </p:pic>
      <p:pic>
        <p:nvPicPr>
          <p:cNvPr id="18" name="圖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0378" y="4355652"/>
            <a:ext cx="177198" cy="177198"/>
          </a:xfrm>
          <a:prstGeom prst="rect">
            <a:avLst/>
          </a:prstGeom>
        </p:spPr>
      </p:pic>
      <p:pic>
        <p:nvPicPr>
          <p:cNvPr id="19" name="圖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5882" y="4804955"/>
            <a:ext cx="198749" cy="198749"/>
          </a:xfrm>
          <a:prstGeom prst="rect">
            <a:avLst/>
          </a:prstGeom>
        </p:spPr>
      </p:pic>
      <p:pic>
        <p:nvPicPr>
          <p:cNvPr id="20" name="圖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6738" y="4812264"/>
            <a:ext cx="198749" cy="198749"/>
          </a:xfrm>
          <a:prstGeom prst="rect">
            <a:avLst/>
          </a:prstGeom>
        </p:spPr>
      </p:pic>
      <p:grpSp>
        <p:nvGrpSpPr>
          <p:cNvPr id="34" name="群組 33"/>
          <p:cNvGrpSpPr/>
          <p:nvPr/>
        </p:nvGrpSpPr>
        <p:grpSpPr>
          <a:xfrm>
            <a:off x="8675882" y="6007783"/>
            <a:ext cx="198749" cy="198749"/>
            <a:chOff x="10077643" y="5991967"/>
            <a:chExt cx="199879" cy="199879"/>
          </a:xfrm>
        </p:grpSpPr>
        <p:pic>
          <p:nvPicPr>
            <p:cNvPr id="35" name="圖片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36" name="直線接點 35"/>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37" name="圖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0501" y="6007784"/>
            <a:ext cx="198749" cy="198749"/>
          </a:xfrm>
          <a:prstGeom prst="rect">
            <a:avLst/>
          </a:prstGeom>
        </p:spPr>
      </p:pic>
      <p:pic>
        <p:nvPicPr>
          <p:cNvPr id="38" name="圖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1113" y="4011312"/>
            <a:ext cx="198749" cy="198749"/>
          </a:xfrm>
          <a:prstGeom prst="rect">
            <a:avLst/>
          </a:prstGeom>
        </p:spPr>
      </p:pic>
      <p:pic>
        <p:nvPicPr>
          <p:cNvPr id="39" name="圖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0275" y="4812263"/>
            <a:ext cx="198749" cy="198749"/>
          </a:xfrm>
          <a:prstGeom prst="rect">
            <a:avLst/>
          </a:prstGeom>
        </p:spPr>
      </p:pic>
      <p:pic>
        <p:nvPicPr>
          <p:cNvPr id="40" name="圖片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2816" y="4812263"/>
            <a:ext cx="198749" cy="198749"/>
          </a:xfrm>
          <a:prstGeom prst="rect">
            <a:avLst/>
          </a:prstGeom>
        </p:spPr>
      </p:pic>
      <p:pic>
        <p:nvPicPr>
          <p:cNvPr id="41" name="圖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2693" y="4579612"/>
            <a:ext cx="177198" cy="177198"/>
          </a:xfrm>
          <a:prstGeom prst="rect">
            <a:avLst/>
          </a:prstGeom>
        </p:spPr>
      </p:pic>
      <p:grpSp>
        <p:nvGrpSpPr>
          <p:cNvPr id="42" name="群組 41"/>
          <p:cNvGrpSpPr/>
          <p:nvPr/>
        </p:nvGrpSpPr>
        <p:grpSpPr>
          <a:xfrm>
            <a:off x="5985822" y="4558061"/>
            <a:ext cx="198749" cy="198749"/>
            <a:chOff x="10077643" y="5991967"/>
            <a:chExt cx="199879" cy="199879"/>
          </a:xfrm>
        </p:grpSpPr>
        <p:pic>
          <p:nvPicPr>
            <p:cNvPr id="43" name="圖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4" name="直線接點 43"/>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45" name="圖片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5882" y="4568897"/>
            <a:ext cx="198749" cy="198749"/>
          </a:xfrm>
          <a:prstGeom prst="rect">
            <a:avLst/>
          </a:prstGeom>
        </p:spPr>
      </p:pic>
      <p:grpSp>
        <p:nvGrpSpPr>
          <p:cNvPr id="46" name="群組 45"/>
          <p:cNvGrpSpPr/>
          <p:nvPr/>
        </p:nvGrpSpPr>
        <p:grpSpPr>
          <a:xfrm>
            <a:off x="7317655" y="4587443"/>
            <a:ext cx="198749" cy="198749"/>
            <a:chOff x="10077643" y="5991967"/>
            <a:chExt cx="199879" cy="199879"/>
          </a:xfrm>
        </p:grpSpPr>
        <p:pic>
          <p:nvPicPr>
            <p:cNvPr id="47" name="圖片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8" name="直線接點 47"/>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49" name="圖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5882" y="4314695"/>
            <a:ext cx="198749" cy="198749"/>
          </a:xfrm>
          <a:prstGeom prst="rect">
            <a:avLst/>
          </a:prstGeom>
        </p:spPr>
      </p:pic>
      <p:pic>
        <p:nvPicPr>
          <p:cNvPr id="50" name="圖片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70835" y="4026783"/>
            <a:ext cx="177198" cy="177198"/>
          </a:xfrm>
          <a:prstGeom prst="rect">
            <a:avLst/>
          </a:prstGeom>
        </p:spPr>
      </p:pic>
      <p:pic>
        <p:nvPicPr>
          <p:cNvPr id="51" name="圖片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2087" y="4349352"/>
            <a:ext cx="177198" cy="177198"/>
          </a:xfrm>
          <a:prstGeom prst="rect">
            <a:avLst/>
          </a:prstGeom>
        </p:spPr>
      </p:pic>
      <p:grpSp>
        <p:nvGrpSpPr>
          <p:cNvPr id="52" name="群組 51"/>
          <p:cNvGrpSpPr/>
          <p:nvPr/>
        </p:nvGrpSpPr>
        <p:grpSpPr>
          <a:xfrm>
            <a:off x="5985822" y="4309705"/>
            <a:ext cx="198749" cy="198749"/>
            <a:chOff x="10077643" y="5991967"/>
            <a:chExt cx="199879" cy="199879"/>
          </a:xfrm>
        </p:grpSpPr>
        <p:pic>
          <p:nvPicPr>
            <p:cNvPr id="53" name="圖片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4" name="直線接點 53"/>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5" name="圖片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5117" y="3673325"/>
            <a:ext cx="177198" cy="177198"/>
          </a:xfrm>
          <a:prstGeom prst="rect">
            <a:avLst/>
          </a:prstGeom>
        </p:spPr>
      </p:pic>
      <p:pic>
        <p:nvPicPr>
          <p:cNvPr id="59" name="圖片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7496" y="3644405"/>
            <a:ext cx="198749" cy="198749"/>
          </a:xfrm>
          <a:prstGeom prst="rect">
            <a:avLst/>
          </a:prstGeom>
        </p:spPr>
      </p:pic>
      <p:pic>
        <p:nvPicPr>
          <p:cNvPr id="60" name="圖片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5820" y="3360011"/>
            <a:ext cx="177198" cy="177198"/>
          </a:xfrm>
          <a:prstGeom prst="rect">
            <a:avLst/>
          </a:prstGeom>
        </p:spPr>
      </p:pic>
      <p:grpSp>
        <p:nvGrpSpPr>
          <p:cNvPr id="62" name="群組 61"/>
          <p:cNvGrpSpPr/>
          <p:nvPr/>
        </p:nvGrpSpPr>
        <p:grpSpPr>
          <a:xfrm>
            <a:off x="5992358" y="3317425"/>
            <a:ext cx="198749" cy="198749"/>
            <a:chOff x="10077643" y="5991967"/>
            <a:chExt cx="199879" cy="199879"/>
          </a:xfrm>
        </p:grpSpPr>
        <p:pic>
          <p:nvPicPr>
            <p:cNvPr id="63" name="圖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64" name="直線接點 63"/>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71" name="圖片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142" y="3319307"/>
            <a:ext cx="198749" cy="198749"/>
          </a:xfrm>
          <a:prstGeom prst="rect">
            <a:avLst/>
          </a:prstGeom>
        </p:spPr>
      </p:pic>
      <p:pic>
        <p:nvPicPr>
          <p:cNvPr id="72" name="圖片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60120" y="3327122"/>
            <a:ext cx="198749" cy="198749"/>
          </a:xfrm>
          <a:prstGeom prst="rect">
            <a:avLst/>
          </a:prstGeom>
        </p:spPr>
      </p:pic>
      <p:grpSp>
        <p:nvGrpSpPr>
          <p:cNvPr id="76" name="群組 75"/>
          <p:cNvGrpSpPr/>
          <p:nvPr/>
        </p:nvGrpSpPr>
        <p:grpSpPr>
          <a:xfrm>
            <a:off x="7326737" y="3662610"/>
            <a:ext cx="198749" cy="198749"/>
            <a:chOff x="10077643" y="5991967"/>
            <a:chExt cx="199879" cy="199879"/>
          </a:xfrm>
        </p:grpSpPr>
        <p:pic>
          <p:nvPicPr>
            <p:cNvPr id="77" name="圖片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78" name="直線接點 77"/>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79" name="群組 78"/>
          <p:cNvGrpSpPr/>
          <p:nvPr/>
        </p:nvGrpSpPr>
        <p:grpSpPr>
          <a:xfrm>
            <a:off x="8655963" y="3644406"/>
            <a:ext cx="198749" cy="198749"/>
            <a:chOff x="10077643" y="5991967"/>
            <a:chExt cx="199879" cy="199879"/>
          </a:xfrm>
        </p:grpSpPr>
        <p:pic>
          <p:nvPicPr>
            <p:cNvPr id="80" name="圖片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81" name="直線接點 8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82" name="圖片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1019" y="2888390"/>
            <a:ext cx="177198" cy="177198"/>
          </a:xfrm>
          <a:prstGeom prst="rect">
            <a:avLst/>
          </a:prstGeom>
        </p:spPr>
      </p:pic>
      <p:pic>
        <p:nvPicPr>
          <p:cNvPr id="83" name="圖片 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2358" y="2867909"/>
            <a:ext cx="198749" cy="198749"/>
          </a:xfrm>
          <a:prstGeom prst="rect">
            <a:avLst/>
          </a:prstGeom>
        </p:spPr>
      </p:pic>
      <p:pic>
        <p:nvPicPr>
          <p:cNvPr id="84" name="圖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6614" y="2907463"/>
            <a:ext cx="177198" cy="177198"/>
          </a:xfrm>
          <a:prstGeom prst="rect">
            <a:avLst/>
          </a:prstGeom>
        </p:spPr>
      </p:pic>
      <p:pic>
        <p:nvPicPr>
          <p:cNvPr id="85" name="圖片 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5881" y="2935993"/>
            <a:ext cx="198749" cy="198749"/>
          </a:xfrm>
          <a:prstGeom prst="rect">
            <a:avLst/>
          </a:prstGeom>
        </p:spPr>
      </p:pic>
      <p:pic>
        <p:nvPicPr>
          <p:cNvPr id="86" name="圖片 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0958" y="2382598"/>
            <a:ext cx="198749" cy="198749"/>
          </a:xfrm>
          <a:prstGeom prst="rect">
            <a:avLst/>
          </a:prstGeom>
        </p:spPr>
      </p:pic>
      <p:pic>
        <p:nvPicPr>
          <p:cNvPr id="87" name="圖片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7450" y="2395306"/>
            <a:ext cx="177198" cy="177198"/>
          </a:xfrm>
          <a:prstGeom prst="rect">
            <a:avLst/>
          </a:prstGeom>
        </p:spPr>
      </p:pic>
      <p:pic>
        <p:nvPicPr>
          <p:cNvPr id="88" name="圖片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3236" y="2379721"/>
            <a:ext cx="198749" cy="198749"/>
          </a:xfrm>
          <a:prstGeom prst="rect">
            <a:avLst/>
          </a:prstGeom>
        </p:spPr>
      </p:pic>
      <p:pic>
        <p:nvPicPr>
          <p:cNvPr id="89" name="圖片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1019" y="2400194"/>
            <a:ext cx="177198" cy="177198"/>
          </a:xfrm>
          <a:prstGeom prst="rect">
            <a:avLst/>
          </a:prstGeom>
        </p:spPr>
      </p:pic>
      <p:pic>
        <p:nvPicPr>
          <p:cNvPr id="90" name="圖片 8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9091356" y="1482801"/>
            <a:ext cx="527331" cy="527331"/>
          </a:xfrm>
          <a:prstGeom prst="rect">
            <a:avLst/>
          </a:prstGeom>
        </p:spPr>
      </p:pic>
    </p:spTree>
    <p:extLst>
      <p:ext uri="{BB962C8B-B14F-4D97-AF65-F5344CB8AC3E}">
        <p14:creationId xmlns:p14="http://schemas.microsoft.com/office/powerpoint/2010/main" val="596424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Comparisons with the Other Works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940660881"/>
              </p:ext>
            </p:extLst>
          </p:nvPr>
        </p:nvGraphicFramePr>
        <p:xfrm>
          <a:off x="1516790" y="2084388"/>
          <a:ext cx="9218745" cy="4022724"/>
        </p:xfrm>
        <a:graphic>
          <a:graphicData uri="http://schemas.openxmlformats.org/drawingml/2006/table">
            <a:tbl>
              <a:tblPr>
                <a:tableStyleId>{3C2FFA5D-87B4-456A-9821-1D502468CF0F}</a:tableStyleId>
              </a:tblPr>
              <a:tblGrid>
                <a:gridCol w="1843749">
                  <a:extLst>
                    <a:ext uri="{9D8B030D-6E8A-4147-A177-3AD203B41FA5}">
                      <a16:colId xmlns:a16="http://schemas.microsoft.com/office/drawing/2014/main" val="2014027247"/>
                    </a:ext>
                  </a:extLst>
                </a:gridCol>
                <a:gridCol w="1843749">
                  <a:extLst>
                    <a:ext uri="{9D8B030D-6E8A-4147-A177-3AD203B41FA5}">
                      <a16:colId xmlns:a16="http://schemas.microsoft.com/office/drawing/2014/main" val="507542350"/>
                    </a:ext>
                  </a:extLst>
                </a:gridCol>
                <a:gridCol w="1843749">
                  <a:extLst>
                    <a:ext uri="{9D8B030D-6E8A-4147-A177-3AD203B41FA5}">
                      <a16:colId xmlns:a16="http://schemas.microsoft.com/office/drawing/2014/main" val="121753931"/>
                    </a:ext>
                  </a:extLst>
                </a:gridCol>
                <a:gridCol w="1843749">
                  <a:extLst>
                    <a:ext uri="{9D8B030D-6E8A-4147-A177-3AD203B41FA5}">
                      <a16:colId xmlns:a16="http://schemas.microsoft.com/office/drawing/2014/main" val="437709425"/>
                    </a:ext>
                  </a:extLst>
                </a:gridCol>
                <a:gridCol w="1843749">
                  <a:extLst>
                    <a:ext uri="{9D8B030D-6E8A-4147-A177-3AD203B41FA5}">
                      <a16:colId xmlns:a16="http://schemas.microsoft.com/office/drawing/2014/main" val="313909777"/>
                    </a:ext>
                  </a:extLst>
                </a:gridCol>
              </a:tblGrid>
              <a:tr h="586647">
                <a:tc>
                  <a:txBody>
                    <a:bodyPr/>
                    <a:lstStyle/>
                    <a:p>
                      <a:r>
                        <a:rPr lang="en-US" sz="1600" dirty="0"/>
                        <a:t>Aspect</a:t>
                      </a:r>
                    </a:p>
                  </a:txBody>
                  <a:tcPr marL="83807" marR="83807" marT="41903" marB="41903" anchor="ctr">
                    <a:solidFill>
                      <a:schemeClr val="accent5"/>
                    </a:solidFill>
                  </a:tcPr>
                </a:tc>
                <a:tc>
                  <a:txBody>
                    <a:bodyPr/>
                    <a:lstStyle/>
                    <a:p>
                      <a:r>
                        <a:rPr lang="en-US" sz="1600" dirty="0" err="1"/>
                        <a:t>IronCore</a:t>
                      </a:r>
                      <a:r>
                        <a:rPr lang="en-US" sz="1600" dirty="0"/>
                        <a:t> Labs (2018)</a:t>
                      </a:r>
                    </a:p>
                  </a:txBody>
                  <a:tcPr marL="83807" marR="83807" marT="41903" marB="41903" anchor="ctr">
                    <a:solidFill>
                      <a:schemeClr val="accent5"/>
                    </a:solidFill>
                  </a:tcPr>
                </a:tc>
                <a:tc>
                  <a:txBody>
                    <a:bodyPr/>
                    <a:lstStyle/>
                    <a:p>
                      <a:r>
                        <a:rPr lang="en-US" sz="1600" dirty="0" err="1"/>
                        <a:t>Farahani</a:t>
                      </a:r>
                      <a:r>
                        <a:rPr lang="en-US" sz="1600" dirty="0"/>
                        <a:t> et al. (</a:t>
                      </a:r>
                      <a:r>
                        <a:rPr lang="en-US" sz="1600" dirty="0" smtClean="0"/>
                        <a:t>2022)</a:t>
                      </a:r>
                      <a:endParaRPr lang="en-US" sz="1600" dirty="0"/>
                    </a:p>
                  </a:txBody>
                  <a:tcPr marL="83807" marR="83807" marT="41903" marB="41903" anchor="ctr">
                    <a:solidFill>
                      <a:schemeClr val="accent5"/>
                    </a:solidFill>
                  </a:tcPr>
                </a:tc>
                <a:tc>
                  <a:txBody>
                    <a:bodyPr/>
                    <a:lstStyle/>
                    <a:p>
                      <a:r>
                        <a:rPr lang="en-US" sz="1600" dirty="0"/>
                        <a:t>Zheng et al. (2020)</a:t>
                      </a:r>
                    </a:p>
                  </a:txBody>
                  <a:tcPr marL="83807" marR="83807" marT="41903" marB="41903" anchor="ctr">
                    <a:solidFill>
                      <a:schemeClr val="accent5"/>
                    </a:solidFill>
                  </a:tcPr>
                </a:tc>
                <a:tc>
                  <a:txBody>
                    <a:bodyPr/>
                    <a:lstStyle/>
                    <a:p>
                      <a:r>
                        <a:rPr lang="en-US" sz="1600" dirty="0"/>
                        <a:t>Our System</a:t>
                      </a:r>
                    </a:p>
                  </a:txBody>
                  <a:tcPr marL="83807" marR="83807" marT="41903" marB="41903" anchor="ctr">
                    <a:solidFill>
                      <a:schemeClr val="accent5"/>
                    </a:solidFill>
                  </a:tcPr>
                </a:tc>
                <a:extLst>
                  <a:ext uri="{0D108BD9-81ED-4DB2-BD59-A6C34878D82A}">
                    <a16:rowId xmlns:a16="http://schemas.microsoft.com/office/drawing/2014/main" val="1125622470"/>
                  </a:ext>
                </a:extLst>
              </a:tr>
              <a:tr h="838068">
                <a:tc>
                  <a:txBody>
                    <a:bodyPr/>
                    <a:lstStyle/>
                    <a:p>
                      <a:r>
                        <a:rPr lang="en-US" sz="1600" dirty="0"/>
                        <a:t>Purpose</a:t>
                      </a:r>
                    </a:p>
                  </a:txBody>
                  <a:tcPr marL="83807" marR="83807" marT="41903" marB="41903" anchor="ctr">
                    <a:solidFill>
                      <a:schemeClr val="bg1">
                        <a:lumMod val="85000"/>
                      </a:schemeClr>
                    </a:solidFill>
                  </a:tcPr>
                </a:tc>
                <a:tc>
                  <a:txBody>
                    <a:bodyPr/>
                    <a:lstStyle/>
                    <a:p>
                      <a:r>
                        <a:rPr lang="en-US" sz="1600"/>
                        <a:t>Group Access Control</a:t>
                      </a:r>
                    </a:p>
                  </a:txBody>
                  <a:tcPr marL="83807" marR="83807" marT="41903" marB="41903" anchor="ctr">
                    <a:solidFill>
                      <a:schemeClr val="bg1">
                        <a:lumMod val="85000"/>
                      </a:schemeClr>
                    </a:solidFill>
                  </a:tcPr>
                </a:tc>
                <a:tc>
                  <a:txBody>
                    <a:bodyPr/>
                    <a:lstStyle/>
                    <a:p>
                      <a:r>
                        <a:rPr lang="en-US" sz="1600"/>
                        <a:t>Data trading platform</a:t>
                      </a:r>
                    </a:p>
                  </a:txBody>
                  <a:tcPr marL="83807" marR="83807" marT="41903" marB="41903" anchor="ctr">
                    <a:solidFill>
                      <a:schemeClr val="bg1">
                        <a:lumMod val="85000"/>
                      </a:schemeClr>
                    </a:solidFill>
                  </a:tcPr>
                </a:tc>
                <a:tc>
                  <a:txBody>
                    <a:bodyPr/>
                    <a:lstStyle/>
                    <a:p>
                      <a:r>
                        <a:rPr lang="en-US" sz="1600"/>
                        <a:t>Industrial IoT data management</a:t>
                      </a:r>
                    </a:p>
                  </a:txBody>
                  <a:tcPr marL="83807" marR="83807" marT="41903" marB="41903" anchor="ctr">
                    <a:solidFill>
                      <a:schemeClr val="bg1">
                        <a:lumMod val="85000"/>
                      </a:schemeClr>
                    </a:solidFill>
                  </a:tcPr>
                </a:tc>
                <a:tc>
                  <a:txBody>
                    <a:bodyPr/>
                    <a:lstStyle/>
                    <a:p>
                      <a:r>
                        <a:rPr lang="en-US" sz="1600"/>
                        <a:t>Enhanced IoT data management and sharing platform</a:t>
                      </a:r>
                    </a:p>
                  </a:txBody>
                  <a:tcPr marL="83807" marR="83807" marT="41903" marB="41903" anchor="ctr">
                    <a:solidFill>
                      <a:schemeClr val="bg1">
                        <a:lumMod val="85000"/>
                      </a:schemeClr>
                    </a:solidFill>
                  </a:tcPr>
                </a:tc>
                <a:extLst>
                  <a:ext uri="{0D108BD9-81ED-4DB2-BD59-A6C34878D82A}">
                    <a16:rowId xmlns:a16="http://schemas.microsoft.com/office/drawing/2014/main" val="486945113"/>
                  </a:ext>
                </a:extLst>
              </a:tr>
              <a:tr h="838068">
                <a:tc>
                  <a:txBody>
                    <a:bodyPr/>
                    <a:lstStyle/>
                    <a:p>
                      <a:r>
                        <a:rPr lang="en-US" sz="1600" dirty="0"/>
                        <a:t>Data Storage</a:t>
                      </a:r>
                    </a:p>
                  </a:txBody>
                  <a:tcPr marL="83807" marR="83807" marT="41903" marB="41903" anchor="ctr">
                    <a:solidFill>
                      <a:schemeClr val="bg1">
                        <a:lumMod val="85000"/>
                      </a:schemeClr>
                    </a:solidFill>
                  </a:tcPr>
                </a:tc>
                <a:tc>
                  <a:txBody>
                    <a:bodyPr/>
                    <a:lstStyle/>
                    <a:p>
                      <a:r>
                        <a:rPr lang="en-US" sz="1600" dirty="0"/>
                        <a:t>Centralized</a:t>
                      </a:r>
                    </a:p>
                  </a:txBody>
                  <a:tcPr marL="83807" marR="83807" marT="41903" marB="41903" anchor="ctr">
                    <a:solidFill>
                      <a:schemeClr val="bg1">
                        <a:lumMod val="85000"/>
                      </a:schemeClr>
                    </a:solidFill>
                  </a:tcPr>
                </a:tc>
                <a:tc>
                  <a:txBody>
                    <a:bodyPr/>
                    <a:lstStyle/>
                    <a:p>
                      <a:r>
                        <a:rPr lang="en-US" sz="1600" dirty="0"/>
                        <a:t>local storage</a:t>
                      </a:r>
                    </a:p>
                  </a:txBody>
                  <a:tcPr marL="83807" marR="83807" marT="41903" marB="41903" anchor="ctr">
                    <a:solidFill>
                      <a:schemeClr val="bg1">
                        <a:lumMod val="85000"/>
                      </a:schemeClr>
                    </a:solidFill>
                  </a:tcPr>
                </a:tc>
                <a:tc>
                  <a:txBody>
                    <a:bodyPr/>
                    <a:lstStyle/>
                    <a:p>
                      <a:r>
                        <a:rPr lang="en-US" sz="1600"/>
                        <a:t>Encrypted in IPFS and Iota</a:t>
                      </a:r>
                    </a:p>
                  </a:txBody>
                  <a:tcPr marL="83807" marR="83807" marT="41903" marB="41903" anchor="ctr">
                    <a:solidFill>
                      <a:schemeClr val="bg1">
                        <a:lumMod val="85000"/>
                      </a:schemeClr>
                    </a:solidFill>
                  </a:tcPr>
                </a:tc>
                <a:tc>
                  <a:txBody>
                    <a:bodyPr/>
                    <a:lstStyle/>
                    <a:p>
                      <a:r>
                        <a:rPr lang="en-US" sz="1600"/>
                        <a:t>Encrypted in IPFS and On-chain storage</a:t>
                      </a:r>
                    </a:p>
                  </a:txBody>
                  <a:tcPr marL="83807" marR="83807" marT="41903" marB="41903" anchor="ctr">
                    <a:solidFill>
                      <a:schemeClr val="bg1">
                        <a:lumMod val="85000"/>
                      </a:schemeClr>
                    </a:solidFill>
                  </a:tcPr>
                </a:tc>
                <a:extLst>
                  <a:ext uri="{0D108BD9-81ED-4DB2-BD59-A6C34878D82A}">
                    <a16:rowId xmlns:a16="http://schemas.microsoft.com/office/drawing/2014/main" val="428999223"/>
                  </a:ext>
                </a:extLst>
              </a:tr>
              <a:tr h="586647">
                <a:tc>
                  <a:txBody>
                    <a:bodyPr/>
                    <a:lstStyle/>
                    <a:p>
                      <a:r>
                        <a:rPr lang="en-US" sz="1600" dirty="0"/>
                        <a:t>Data </a:t>
                      </a:r>
                      <a:r>
                        <a:rPr lang="en-US" sz="1600" dirty="0" smtClean="0"/>
                        <a:t>Searching</a:t>
                      </a:r>
                      <a:endParaRPr lang="en-US" sz="1600" dirty="0"/>
                    </a:p>
                  </a:txBody>
                  <a:tcPr marL="83807" marR="83807" marT="41903" marB="41903" anchor="ctr">
                    <a:solidFill>
                      <a:schemeClr val="bg1">
                        <a:lumMod val="85000"/>
                      </a:schemeClr>
                    </a:solidFill>
                  </a:tcPr>
                </a:tc>
                <a:tc>
                  <a:txBody>
                    <a:bodyPr/>
                    <a:lstStyle/>
                    <a:p>
                      <a:r>
                        <a:rPr lang="en-US" sz="1600"/>
                        <a:t>No</a:t>
                      </a:r>
                    </a:p>
                  </a:txBody>
                  <a:tcPr marL="83807" marR="83807" marT="41903" marB="41903" anchor="ctr">
                    <a:solidFill>
                      <a:schemeClr val="bg1">
                        <a:lumMod val="85000"/>
                      </a:schemeClr>
                    </a:solidFill>
                  </a:tcPr>
                </a:tc>
                <a:tc>
                  <a:txBody>
                    <a:bodyPr/>
                    <a:lstStyle/>
                    <a:p>
                      <a:r>
                        <a:rPr lang="en-US" sz="1600" dirty="0"/>
                        <a:t>No specific search mechanism</a:t>
                      </a:r>
                    </a:p>
                  </a:txBody>
                  <a:tcPr marL="83807" marR="83807" marT="41903" marB="41903" anchor="ctr">
                    <a:solidFill>
                      <a:schemeClr val="bg1">
                        <a:lumMod val="85000"/>
                      </a:schemeClr>
                    </a:solidFill>
                  </a:tcPr>
                </a:tc>
                <a:tc>
                  <a:txBody>
                    <a:bodyPr/>
                    <a:lstStyle/>
                    <a:p>
                      <a:r>
                        <a:rPr lang="en-US" sz="1600" dirty="0"/>
                        <a:t>Transaction search on IOTA Tangle</a:t>
                      </a:r>
                    </a:p>
                  </a:txBody>
                  <a:tcPr marL="83807" marR="83807" marT="41903" marB="41903" anchor="ctr">
                    <a:solidFill>
                      <a:schemeClr val="bg1">
                        <a:lumMod val="85000"/>
                      </a:schemeClr>
                    </a:solidFill>
                  </a:tcPr>
                </a:tc>
                <a:tc>
                  <a:txBody>
                    <a:bodyPr/>
                    <a:lstStyle/>
                    <a:p>
                      <a:r>
                        <a:rPr lang="en-US" sz="1600"/>
                        <a:t>Enhanced search capabilities</a:t>
                      </a:r>
                    </a:p>
                  </a:txBody>
                  <a:tcPr marL="83807" marR="83807" marT="41903" marB="41903" anchor="ctr">
                    <a:solidFill>
                      <a:schemeClr val="bg1">
                        <a:lumMod val="85000"/>
                      </a:schemeClr>
                    </a:solidFill>
                  </a:tcPr>
                </a:tc>
                <a:extLst>
                  <a:ext uri="{0D108BD9-81ED-4DB2-BD59-A6C34878D82A}">
                    <a16:rowId xmlns:a16="http://schemas.microsoft.com/office/drawing/2014/main" val="3365623264"/>
                  </a:ext>
                </a:extLst>
              </a:tr>
              <a:tr h="586647">
                <a:tc>
                  <a:txBody>
                    <a:bodyPr/>
                    <a:lstStyle/>
                    <a:p>
                      <a:r>
                        <a:rPr lang="en-US" sz="1600"/>
                        <a:t>Data Discoverability</a:t>
                      </a:r>
                    </a:p>
                  </a:txBody>
                  <a:tcPr marL="83807" marR="83807" marT="41903" marB="41903" anchor="ctr">
                    <a:solidFill>
                      <a:schemeClr val="bg1">
                        <a:lumMod val="85000"/>
                      </a:schemeClr>
                    </a:solidFill>
                  </a:tcPr>
                </a:tc>
                <a:tc>
                  <a:txBody>
                    <a:bodyPr/>
                    <a:lstStyle/>
                    <a:p>
                      <a:r>
                        <a:rPr lang="en-US" sz="1600"/>
                        <a:t>No</a:t>
                      </a:r>
                    </a:p>
                  </a:txBody>
                  <a:tcPr marL="83807" marR="83807" marT="41903" marB="41903" anchor="ctr">
                    <a:solidFill>
                      <a:schemeClr val="bg1">
                        <a:lumMod val="85000"/>
                      </a:schemeClr>
                    </a:solidFill>
                  </a:tcPr>
                </a:tc>
                <a:tc>
                  <a:txBody>
                    <a:bodyPr/>
                    <a:lstStyle/>
                    <a:p>
                      <a:r>
                        <a:rPr lang="en-US" sz="1600"/>
                        <a:t>Low</a:t>
                      </a:r>
                    </a:p>
                  </a:txBody>
                  <a:tcPr marL="83807" marR="83807" marT="41903" marB="41903" anchor="ctr">
                    <a:solidFill>
                      <a:schemeClr val="bg1">
                        <a:lumMod val="85000"/>
                      </a:schemeClr>
                    </a:solidFill>
                  </a:tcPr>
                </a:tc>
                <a:tc>
                  <a:txBody>
                    <a:bodyPr/>
                    <a:lstStyle/>
                    <a:p>
                      <a:r>
                        <a:rPr lang="en-US" sz="1600" dirty="0"/>
                        <a:t>Limited</a:t>
                      </a:r>
                    </a:p>
                  </a:txBody>
                  <a:tcPr marL="83807" marR="83807" marT="41903" marB="41903" anchor="ctr">
                    <a:solidFill>
                      <a:schemeClr val="bg1">
                        <a:lumMod val="85000"/>
                      </a:schemeClr>
                    </a:solidFill>
                  </a:tcPr>
                </a:tc>
                <a:tc>
                  <a:txBody>
                    <a:bodyPr/>
                    <a:lstStyle/>
                    <a:p>
                      <a:r>
                        <a:rPr lang="en-US" sz="1600" dirty="0"/>
                        <a:t>High</a:t>
                      </a:r>
                    </a:p>
                  </a:txBody>
                  <a:tcPr marL="83807" marR="83807" marT="41903" marB="41903" anchor="ctr">
                    <a:solidFill>
                      <a:schemeClr val="bg1">
                        <a:lumMod val="85000"/>
                      </a:schemeClr>
                    </a:solidFill>
                  </a:tcPr>
                </a:tc>
                <a:extLst>
                  <a:ext uri="{0D108BD9-81ED-4DB2-BD59-A6C34878D82A}">
                    <a16:rowId xmlns:a16="http://schemas.microsoft.com/office/drawing/2014/main" val="848011280"/>
                  </a:ext>
                </a:extLst>
              </a:tr>
              <a:tr h="586647">
                <a:tc>
                  <a:txBody>
                    <a:bodyPr/>
                    <a:lstStyle/>
                    <a:p>
                      <a:r>
                        <a:rPr lang="en-US" sz="1600"/>
                        <a:t>Local storage and backup burden</a:t>
                      </a:r>
                    </a:p>
                  </a:txBody>
                  <a:tcPr marL="83807" marR="83807" marT="41903" marB="41903" anchor="ctr">
                    <a:solidFill>
                      <a:schemeClr val="bg1">
                        <a:lumMod val="85000"/>
                      </a:schemeClr>
                    </a:solidFill>
                  </a:tcPr>
                </a:tc>
                <a:tc>
                  <a:txBody>
                    <a:bodyPr/>
                    <a:lstStyle/>
                    <a:p>
                      <a:r>
                        <a:rPr lang="en-US" sz="1600"/>
                        <a:t>High</a:t>
                      </a:r>
                    </a:p>
                  </a:txBody>
                  <a:tcPr marL="83807" marR="83807" marT="41903" marB="41903" anchor="ctr">
                    <a:solidFill>
                      <a:schemeClr val="bg1">
                        <a:lumMod val="85000"/>
                      </a:schemeClr>
                    </a:solidFill>
                  </a:tcPr>
                </a:tc>
                <a:tc>
                  <a:txBody>
                    <a:bodyPr/>
                    <a:lstStyle/>
                    <a:p>
                      <a:r>
                        <a:rPr lang="en-US" sz="1600"/>
                        <a:t>High</a:t>
                      </a:r>
                    </a:p>
                  </a:txBody>
                  <a:tcPr marL="83807" marR="83807" marT="41903" marB="41903" anchor="ctr">
                    <a:solidFill>
                      <a:schemeClr val="bg1">
                        <a:lumMod val="85000"/>
                      </a:schemeClr>
                    </a:solidFill>
                  </a:tcPr>
                </a:tc>
                <a:tc>
                  <a:txBody>
                    <a:bodyPr/>
                    <a:lstStyle/>
                    <a:p>
                      <a:r>
                        <a:rPr lang="en-US" sz="1600"/>
                        <a:t>Limited</a:t>
                      </a:r>
                    </a:p>
                  </a:txBody>
                  <a:tcPr marL="83807" marR="83807" marT="41903" marB="41903" anchor="ctr">
                    <a:solidFill>
                      <a:schemeClr val="bg1">
                        <a:lumMod val="85000"/>
                      </a:schemeClr>
                    </a:solidFill>
                  </a:tcPr>
                </a:tc>
                <a:tc>
                  <a:txBody>
                    <a:bodyPr/>
                    <a:lstStyle/>
                    <a:p>
                      <a:r>
                        <a:rPr lang="en-US" sz="1600" dirty="0"/>
                        <a:t>Negligible</a:t>
                      </a:r>
                    </a:p>
                  </a:txBody>
                  <a:tcPr marL="83807" marR="83807" marT="41903" marB="41903" anchor="ctr">
                    <a:solidFill>
                      <a:schemeClr val="bg1">
                        <a:lumMod val="85000"/>
                      </a:schemeClr>
                    </a:solidFill>
                  </a:tcPr>
                </a:tc>
                <a:extLst>
                  <a:ext uri="{0D108BD9-81ED-4DB2-BD59-A6C34878D82A}">
                    <a16:rowId xmlns:a16="http://schemas.microsoft.com/office/drawing/2014/main" val="4204471251"/>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65</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2303">
            <a:off x="10377232" y="1820722"/>
            <a:ext cx="527331" cy="527331"/>
          </a:xfrm>
          <a:prstGeom prst="rect">
            <a:avLst/>
          </a:prstGeom>
        </p:spPr>
      </p:pic>
    </p:spTree>
    <p:extLst>
      <p:ext uri="{BB962C8B-B14F-4D97-AF65-F5344CB8AC3E}">
        <p14:creationId xmlns:p14="http://schemas.microsoft.com/office/powerpoint/2010/main" val="8244350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Conclusions</a:t>
            </a:r>
            <a:endParaRPr lang="zh-TW" altLang="en-US" dirty="0" smtClean="0">
              <a:solidFill>
                <a:srgbClr val="FF0000"/>
              </a:solidFill>
            </a:endParaRPr>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66</a:t>
            </a:fld>
            <a:endParaRPr lang="zh-TW" altLang="en-US"/>
          </a:p>
        </p:txBody>
      </p:sp>
    </p:spTree>
    <p:extLst>
      <p:ext uri="{BB962C8B-B14F-4D97-AF65-F5344CB8AC3E}">
        <p14:creationId xmlns:p14="http://schemas.microsoft.com/office/powerpoint/2010/main" val="37757531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Conclusions</a:t>
            </a:r>
            <a:endParaRPr lang="zh-TW" altLang="en-US" dirty="0"/>
          </a:p>
        </p:txBody>
      </p:sp>
      <p:sp>
        <p:nvSpPr>
          <p:cNvPr id="3" name="內容版面配置區 2"/>
          <p:cNvSpPr>
            <a:spLocks noGrp="1"/>
          </p:cNvSpPr>
          <p:nvPr>
            <p:ph idx="1"/>
          </p:nvPr>
        </p:nvSpPr>
        <p:spPr/>
        <p:txBody>
          <a:bodyPr/>
          <a:lstStyle/>
          <a:p>
            <a:pPr>
              <a:lnSpc>
                <a:spcPct val="300000"/>
              </a:lnSpc>
              <a:buFont typeface="Wingdings" panose="05000000000000000000" pitchFamily="2" charset="2"/>
              <a:buChar char="ü"/>
            </a:pPr>
            <a:r>
              <a:rPr lang="en-US" altLang="zh-TW" dirty="0" smtClean="0"/>
              <a:t> Our </a:t>
            </a:r>
            <a:r>
              <a:rPr lang="en-US" altLang="zh-TW" dirty="0"/>
              <a:t>system ensures that all private data remains inaccessible to any unauthorized entities</a:t>
            </a:r>
            <a:r>
              <a:rPr lang="en-US" altLang="zh-TW" dirty="0" smtClean="0"/>
              <a:t>.</a:t>
            </a:r>
          </a:p>
          <a:p>
            <a:pPr>
              <a:lnSpc>
                <a:spcPct val="300000"/>
              </a:lnSpc>
              <a:buFont typeface="Wingdings" panose="05000000000000000000" pitchFamily="2" charset="2"/>
              <a:buChar char="ü"/>
            </a:pPr>
            <a:r>
              <a:rPr lang="en-US" altLang="zh-TW" dirty="0"/>
              <a:t> We have successfully achieved all the security goals we set for our system</a:t>
            </a:r>
            <a:r>
              <a:rPr lang="en-US" altLang="zh-TW" dirty="0" smtClean="0"/>
              <a:t>.</a:t>
            </a:r>
          </a:p>
          <a:p>
            <a:pPr>
              <a:lnSpc>
                <a:spcPct val="300000"/>
              </a:lnSpc>
              <a:buFont typeface="Wingdings" panose="05000000000000000000" pitchFamily="2" charset="2"/>
              <a:buChar char="ü"/>
            </a:pPr>
            <a:r>
              <a:rPr lang="en-US" altLang="zh-TW" dirty="0"/>
              <a:t> Our experiments have demonstrated the feasibility of our system</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67</a:t>
            </a:fld>
            <a:endParaRPr lang="zh-TW" altLang="en-US"/>
          </a:p>
        </p:txBody>
      </p:sp>
    </p:spTree>
    <p:extLst>
      <p:ext uri="{BB962C8B-B14F-4D97-AF65-F5344CB8AC3E}">
        <p14:creationId xmlns:p14="http://schemas.microsoft.com/office/powerpoint/2010/main" val="4896347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97279" y="286603"/>
            <a:ext cx="11713845" cy="4494947"/>
          </a:xfrm>
        </p:spPr>
        <p:txBody>
          <a:bodyPr/>
          <a:lstStyle/>
          <a:p>
            <a:r>
              <a:rPr lang="en-US" altLang="zh-TW" dirty="0"/>
              <a:t>Thanks for listening!</a:t>
            </a:r>
            <a:endParaRPr lang="zh-TW" altLang="en-US" dirty="0"/>
          </a:p>
        </p:txBody>
      </p:sp>
      <p:pic>
        <p:nvPicPr>
          <p:cNvPr id="4" name="圖片 3"/>
          <p:cNvPicPr>
            <a:picLocks noChangeAspect="1"/>
          </p:cNvPicPr>
          <p:nvPr/>
        </p:nvPicPr>
        <p:blipFill>
          <a:blip r:embed="rId2"/>
          <a:stretch>
            <a:fillRect/>
          </a:stretch>
        </p:blipFill>
        <p:spPr>
          <a:xfrm>
            <a:off x="904874" y="1164712"/>
            <a:ext cx="10863801" cy="1678584"/>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68</a:t>
            </a:fld>
            <a:endParaRPr lang="zh-TW" altLang="en-US"/>
          </a:p>
        </p:txBody>
      </p:sp>
    </p:spTree>
    <p:extLst>
      <p:ext uri="{BB962C8B-B14F-4D97-AF65-F5344CB8AC3E}">
        <p14:creationId xmlns:p14="http://schemas.microsoft.com/office/powerpoint/2010/main" val="18354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Research Motivation </a:t>
            </a:r>
            <a:r>
              <a:rPr lang="en-US" altLang="zh-TW" dirty="0" smtClean="0"/>
              <a:t>and Challenges</a:t>
            </a:r>
            <a:endParaRPr lang="zh-TW" altLang="en-US" dirty="0"/>
          </a:p>
        </p:txBody>
      </p:sp>
      <p:sp>
        <p:nvSpPr>
          <p:cNvPr id="5" name="內容版面配置區 2"/>
          <p:cNvSpPr txBox="1">
            <a:spLocks/>
          </p:cNvSpPr>
          <p:nvPr/>
        </p:nvSpPr>
        <p:spPr>
          <a:xfrm>
            <a:off x="1283677" y="226313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a:t>
            </a:r>
            <a:r>
              <a:rPr lang="en-US" altLang="zh-TW" dirty="0" smtClean="0"/>
              <a:t>The </a:t>
            </a:r>
            <a:r>
              <a:rPr lang="en-US" altLang="zh-TW" dirty="0"/>
              <a:t>issue of data </a:t>
            </a:r>
            <a:r>
              <a:rPr lang="en-US" altLang="zh-TW" dirty="0" smtClean="0"/>
              <a:t>isolation</a:t>
            </a:r>
          </a:p>
          <a:p>
            <a:pPr>
              <a:lnSpc>
                <a:spcPct val="220000"/>
              </a:lnSpc>
              <a:buFont typeface="Arial" panose="020B0604020202020204" pitchFamily="34" charset="0"/>
              <a:buChar char="•"/>
            </a:pPr>
            <a:r>
              <a:rPr lang="zh-TW" altLang="en-US" dirty="0"/>
              <a:t> </a:t>
            </a:r>
            <a:r>
              <a:rPr lang="en-US" altLang="zh-TW" dirty="0" smtClean="0"/>
              <a:t>Cloud Storage</a:t>
            </a:r>
          </a:p>
          <a:p>
            <a:pPr>
              <a:lnSpc>
                <a:spcPct val="220000"/>
              </a:lnSpc>
              <a:buFont typeface="Arial" panose="020B0604020202020204" pitchFamily="34" charset="0"/>
              <a:buChar char="•"/>
            </a:pPr>
            <a:r>
              <a:rPr lang="zh-TW" altLang="en-US" dirty="0" smtClean="0"/>
              <a:t> </a:t>
            </a:r>
            <a:r>
              <a:rPr lang="en-US" altLang="zh-TW" dirty="0"/>
              <a:t>Fine-grained access control and </a:t>
            </a:r>
            <a:r>
              <a:rPr lang="en-US" altLang="zh-TW" dirty="0" smtClean="0"/>
              <a:t>management</a:t>
            </a:r>
            <a:endParaRPr lang="en-US" altLang="zh-TW" dirty="0" smtClean="0"/>
          </a:p>
          <a:p>
            <a:pPr>
              <a:lnSpc>
                <a:spcPct val="220000"/>
              </a:lnSpc>
              <a:buFont typeface="Arial" panose="020B0604020202020204" pitchFamily="34" charset="0"/>
              <a:buChar char="•"/>
            </a:pPr>
            <a:r>
              <a:rPr lang="zh-TW" altLang="en-US" dirty="0" smtClean="0"/>
              <a:t> </a:t>
            </a:r>
            <a:r>
              <a:rPr lang="en-US" altLang="zh-TW" dirty="0"/>
              <a:t>Centralization and trust</a:t>
            </a:r>
          </a:p>
          <a:p>
            <a:pPr>
              <a:lnSpc>
                <a:spcPct val="220000"/>
              </a:lnSpc>
              <a:buFont typeface="Arial" panose="020B0604020202020204" pitchFamily="34" charset="0"/>
              <a:buChar char="•"/>
            </a:pPr>
            <a:endParaRPr lang="en-US" altLang="zh-TW"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7</a:t>
            </a:fld>
            <a:endParaRPr lang="zh-TW" altLang="en-US"/>
          </a:p>
        </p:txBody>
      </p:sp>
      <p:pic>
        <p:nvPicPr>
          <p:cNvPr id="3078" name="Picture 6" descr="Inery Blockchain - Blog | The True Cost of Centralized Database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0" y="3109068"/>
            <a:ext cx="5613400" cy="319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80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Contributions</a:t>
            </a:r>
            <a:endParaRPr lang="zh-TW" altLang="en-US" dirty="0"/>
          </a:p>
        </p:txBody>
      </p:sp>
      <p:sp>
        <p:nvSpPr>
          <p:cNvPr id="3" name="內容版面配置區 2"/>
          <p:cNvSpPr>
            <a:spLocks noGrp="1"/>
          </p:cNvSpPr>
          <p:nvPr>
            <p:ph idx="1"/>
          </p:nvPr>
        </p:nvSpPr>
        <p:spPr>
          <a:xfrm>
            <a:off x="1000564" y="2382065"/>
            <a:ext cx="10058400" cy="3033997"/>
          </a:xfrm>
        </p:spPr>
        <p:txBody>
          <a:bodyPr>
            <a:normAutofit/>
          </a:bodyPr>
          <a:lstStyle/>
          <a:p>
            <a:pPr>
              <a:lnSpc>
                <a:spcPct val="200000"/>
              </a:lnSpc>
              <a:buFont typeface="Arial" panose="020B0604020202020204" pitchFamily="34" charset="0"/>
              <a:buChar char="•"/>
            </a:pPr>
            <a:r>
              <a:rPr lang="en-US" altLang="zh-TW" dirty="0" smtClean="0"/>
              <a:t> Access control using Proxy Re-Encryption (PRE) and Multi-hop Proxy Re-Encryption(MPRE)</a:t>
            </a:r>
          </a:p>
          <a:p>
            <a:pPr>
              <a:lnSpc>
                <a:spcPct val="200000"/>
              </a:lnSpc>
              <a:buFont typeface="Arial" panose="020B0604020202020204" pitchFamily="34" charset="0"/>
              <a:buChar char="•"/>
            </a:pPr>
            <a:r>
              <a:rPr lang="en-US" altLang="zh-TW" dirty="0" smtClean="0"/>
              <a:t> Distributed </a:t>
            </a:r>
            <a:r>
              <a:rPr lang="en-US" altLang="zh-TW" dirty="0"/>
              <a:t>data storage and search using the </a:t>
            </a:r>
            <a:r>
              <a:rPr lang="en-US" altLang="zh-TW" dirty="0" err="1"/>
              <a:t>InterPlanetary</a:t>
            </a:r>
            <a:r>
              <a:rPr lang="en-US" altLang="zh-TW" dirty="0"/>
              <a:t> File System (IPFS) </a:t>
            </a:r>
            <a:r>
              <a:rPr lang="en-US" altLang="zh-TW" dirty="0" smtClean="0"/>
              <a:t>and IOTA</a:t>
            </a:r>
            <a:r>
              <a:rPr lang="zh-TW" altLang="en-US" dirty="0" smtClean="0"/>
              <a:t> </a:t>
            </a:r>
            <a:r>
              <a:rPr lang="en-US" altLang="zh-TW" dirty="0" smtClean="0"/>
              <a:t>smart contracts </a:t>
            </a: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8</a:t>
            </a:fld>
            <a:endParaRPr lang="zh-TW" altLang="en-US"/>
          </a:p>
        </p:txBody>
      </p:sp>
    </p:spTree>
    <p:extLst>
      <p:ext uri="{BB962C8B-B14F-4D97-AF65-F5344CB8AC3E}">
        <p14:creationId xmlns:p14="http://schemas.microsoft.com/office/powerpoint/2010/main" val="4213963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Related </a:t>
            </a:r>
            <a:r>
              <a:rPr lang="en-US" altLang="zh-TW" dirty="0">
                <a:solidFill>
                  <a:srgbClr val="FF0000"/>
                </a:solidFill>
              </a:rPr>
              <a:t>works</a:t>
            </a:r>
          </a:p>
          <a:p>
            <a:pPr>
              <a:lnSpc>
                <a:spcPct val="150000"/>
              </a:lnSpc>
              <a:buFont typeface="Wingdings" panose="05000000000000000000" pitchFamily="2" charset="2"/>
              <a:buChar char="Ø"/>
            </a:pPr>
            <a:r>
              <a:rPr lang="en-US" altLang="zh-TW" dirty="0" smtClean="0"/>
              <a:t> </a:t>
            </a:r>
            <a:r>
              <a:rPr lang="en-US" altLang="zh-TW" dirty="0" smtClean="0"/>
              <a:t>Preliminaries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9</a:t>
            </a:fld>
            <a:endParaRPr lang="zh-TW" altLang="en-US"/>
          </a:p>
        </p:txBody>
      </p:sp>
    </p:spTree>
    <p:extLst>
      <p:ext uri="{BB962C8B-B14F-4D97-AF65-F5344CB8AC3E}">
        <p14:creationId xmlns:p14="http://schemas.microsoft.com/office/powerpoint/2010/main" val="874786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紫蘿蘭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3154</TotalTime>
  <Words>7455</Words>
  <Application>Microsoft Office PowerPoint</Application>
  <PresentationFormat>寬螢幕</PresentationFormat>
  <Paragraphs>685</Paragraphs>
  <Slides>68</Slides>
  <Notes>51</Notes>
  <HiddenSlides>1</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68</vt:i4>
      </vt:variant>
    </vt:vector>
  </HeadingPairs>
  <TitlesOfParts>
    <vt:vector size="77" baseType="lpstr">
      <vt:lpstr>新細明體</vt:lpstr>
      <vt:lpstr>標楷體</vt:lpstr>
      <vt:lpstr>Arial</vt:lpstr>
      <vt:lpstr>Calibri</vt:lpstr>
      <vt:lpstr>Calibri Light</vt:lpstr>
      <vt:lpstr>Cambria Math</vt:lpstr>
      <vt:lpstr>Times New Roman</vt:lpstr>
      <vt:lpstr>Wingdings</vt:lpstr>
      <vt:lpstr>回顧</vt:lpstr>
      <vt:lpstr>具安全高效且去中心化的物連網數據搜尋共享系統：整合IOTA區塊鏈、IPFS與重加密演算法之框架  A Secure, Efficient, and Decentralized IoT Data Sharing and Search System: An Integrated Framework of IOTA, IPFS, and Proxy Re-Encryption Algorithms.</vt:lpstr>
      <vt:lpstr>Outline</vt:lpstr>
      <vt:lpstr>Outline</vt:lpstr>
      <vt:lpstr>Introduction</vt:lpstr>
      <vt:lpstr>Introduction</vt:lpstr>
      <vt:lpstr>Introduction</vt:lpstr>
      <vt:lpstr>Research Motivation and Challenges</vt:lpstr>
      <vt:lpstr>Contributions</vt:lpstr>
      <vt:lpstr>Outline</vt:lpstr>
      <vt:lpstr>Related Works</vt:lpstr>
      <vt:lpstr>Farahani et al.'s  System </vt:lpstr>
      <vt:lpstr>Zheng et al.’s Decentralized IoT Data Management System</vt:lpstr>
      <vt:lpstr>IronCore Labs’ System </vt:lpstr>
      <vt:lpstr>Outline</vt:lpstr>
      <vt:lpstr>IOTA Tangle</vt:lpstr>
      <vt:lpstr>IPFS and IPNS</vt:lpstr>
      <vt:lpstr>Multi-use Proxy Re-Encryption</vt:lpstr>
      <vt:lpstr>Cai and Liu et al. ‘s Multi-use Proxy Re-Encryption</vt:lpstr>
      <vt:lpstr>Outline</vt:lpstr>
      <vt:lpstr>System Model</vt:lpstr>
      <vt:lpstr>Data Owner (DO) </vt:lpstr>
      <vt:lpstr>Data User (DU)</vt:lpstr>
      <vt:lpstr>Proxy Re-Encryption Service Provider (CSP)</vt:lpstr>
      <vt:lpstr>The File Structure Access Control Storage (ACS) that we store in IPFS</vt:lpstr>
      <vt:lpstr>IOTA Smart Contract (SC)</vt:lpstr>
      <vt:lpstr>System Frameworks</vt:lpstr>
      <vt:lpstr>The Encryption-Enhanced System Architecture with KEM/DEM Mechanism </vt:lpstr>
      <vt:lpstr>Hashtag-based Search Mechanism  </vt:lpstr>
      <vt:lpstr>Implementing Access Control with Proxy Re- Encryption (PRE) </vt:lpstr>
      <vt:lpstr>Achieving More Flexible Access Control with Multi-hop Proxy Re-Encryption (MPRE)</vt:lpstr>
      <vt:lpstr>System Protocols</vt:lpstr>
      <vt:lpstr>IoT Device Registering </vt:lpstr>
      <vt:lpstr>IoT Device Registering – ACS in IPFS </vt:lpstr>
      <vt:lpstr>IoT Device Registering – Smart Contract Storage</vt:lpstr>
      <vt:lpstr>IoT Data Uploading or Updating</vt:lpstr>
      <vt:lpstr>IoT Data Uploading or Updating – ACS in IPFS</vt:lpstr>
      <vt:lpstr> DU Group Registering</vt:lpstr>
      <vt:lpstr> DU Group Registering– primary ACS in IPFS</vt:lpstr>
      <vt:lpstr> DU Group Registering– Smart Contract Storage</vt:lpstr>
      <vt:lpstr>Hashtag-based Search Mechanism  </vt:lpstr>
      <vt:lpstr>Hashtag-based Search Mechanism – Smart Contract Storage  </vt:lpstr>
      <vt:lpstr>Asking Access Right</vt:lpstr>
      <vt:lpstr>Asking Access Right– Request File </vt:lpstr>
      <vt:lpstr>DO Granting/Revoking Access Right</vt:lpstr>
      <vt:lpstr>DO Granting/Revoking Access Right</vt:lpstr>
      <vt:lpstr>DU Group Updating</vt:lpstr>
      <vt:lpstr>DU Group Updating–ACSs in IPFS</vt:lpstr>
      <vt:lpstr>GDU Add/Delete Members of GDU or Grant/Revoke Access right of Members</vt:lpstr>
      <vt:lpstr>GDU Add/Delete Members of GDU or Grant/Revoke Access right of Members– ACSs in IPFS</vt:lpstr>
      <vt:lpstr>Data Accessing</vt:lpstr>
      <vt:lpstr>Data Accessing–ACSs in IPFS</vt:lpstr>
      <vt:lpstr>Outline</vt:lpstr>
      <vt:lpstr>Security Definitions</vt:lpstr>
      <vt:lpstr>Security Goals</vt:lpstr>
      <vt:lpstr>Threat Model</vt:lpstr>
      <vt:lpstr>Security Analysis</vt:lpstr>
      <vt:lpstr>Case 1: A_1 -  IND-CCA2 Security of MPRE</vt:lpstr>
      <vt:lpstr>Case 2: A_2- Security of OTP</vt:lpstr>
      <vt:lpstr>Case 3: A_3 -  CCA Security of PKE</vt:lpstr>
      <vt:lpstr>Security Goals Achievement Analysis</vt:lpstr>
      <vt:lpstr>System Specifications</vt:lpstr>
      <vt:lpstr>PRE Time Cost</vt:lpstr>
      <vt:lpstr>Smart Contract Gas Cost</vt:lpstr>
      <vt:lpstr>Property Comparisons</vt:lpstr>
      <vt:lpstr>Comparisons with the Other Works</vt:lpstr>
      <vt:lpstr>Outline</vt:lpstr>
      <vt:lpstr>Conclusions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kuroma</dc:creator>
  <cp:lastModifiedBy>kuroma</cp:lastModifiedBy>
  <cp:revision>226</cp:revision>
  <dcterms:created xsi:type="dcterms:W3CDTF">2023-06-24T05:46:11Z</dcterms:created>
  <dcterms:modified xsi:type="dcterms:W3CDTF">2023-06-30T05:13:54Z</dcterms:modified>
</cp:coreProperties>
</file>